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256" r:id="rId2"/>
    <p:sldId id="13545" r:id="rId3"/>
    <p:sldId id="420" r:id="rId4"/>
    <p:sldId id="3786" r:id="rId5"/>
    <p:sldId id="260" r:id="rId6"/>
    <p:sldId id="13536" r:id="rId7"/>
    <p:sldId id="3891" r:id="rId8"/>
    <p:sldId id="3881" r:id="rId9"/>
    <p:sldId id="3783" r:id="rId10"/>
    <p:sldId id="13537" r:id="rId11"/>
    <p:sldId id="3887" r:id="rId12"/>
    <p:sldId id="264" r:id="rId13"/>
    <p:sldId id="13542" r:id="rId14"/>
    <p:sldId id="13543" r:id="rId15"/>
    <p:sldId id="13438" r:id="rId16"/>
    <p:sldId id="13439" r:id="rId17"/>
    <p:sldId id="3689" r:id="rId18"/>
    <p:sldId id="422" r:id="rId19"/>
    <p:sldId id="3634" r:id="rId20"/>
    <p:sldId id="13508" r:id="rId21"/>
    <p:sldId id="3752" r:id="rId22"/>
    <p:sldId id="460" r:id="rId23"/>
    <p:sldId id="482" r:id="rId24"/>
    <p:sldId id="463" r:id="rId25"/>
    <p:sldId id="3771" r:id="rId26"/>
    <p:sldId id="13541" r:id="rId27"/>
    <p:sldId id="266" r:id="rId28"/>
    <p:sldId id="441" r:id="rId29"/>
    <p:sldId id="3892" r:id="rId30"/>
    <p:sldId id="13534" r:id="rId31"/>
    <p:sldId id="13535" r:id="rId32"/>
    <p:sldId id="13538" r:id="rId33"/>
    <p:sldId id="13527" r:id="rId34"/>
    <p:sldId id="13529" r:id="rId35"/>
    <p:sldId id="314" r:id="rId36"/>
    <p:sldId id="267" r:id="rId37"/>
    <p:sldId id="269" r:id="rId38"/>
    <p:sldId id="276" r:id="rId39"/>
    <p:sldId id="278" r:id="rId40"/>
    <p:sldId id="13532" r:id="rId41"/>
    <p:sldId id="13418" r:id="rId42"/>
    <p:sldId id="13539" r:id="rId43"/>
    <p:sldId id="13540" r:id="rId44"/>
    <p:sldId id="13533" r:id="rId45"/>
    <p:sldId id="445" r:id="rId46"/>
    <p:sldId id="3875" r:id="rId47"/>
    <p:sldId id="451" r:id="rId48"/>
    <p:sldId id="3698" r:id="rId49"/>
    <p:sldId id="13511"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88"/>
    <p:restoredTop sz="80198"/>
  </p:normalViewPr>
  <p:slideViewPr>
    <p:cSldViewPr snapToGrid="0" snapToObjects="1">
      <p:cViewPr varScale="1">
        <p:scale>
          <a:sx n="97" d="100"/>
          <a:sy n="97" d="100"/>
        </p:scale>
        <p:origin x="656" y="1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462CE-02ED-2148-BC3B-63053C7727FD}" type="datetimeFigureOut">
              <a:rPr kumimoji="1" lang="zh-CN" altLang="en-US" smtClean="0"/>
              <a:t>2025/9/21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49D1A-F4A8-CC4C-991A-720D5BBF2D04}" type="slidenum">
              <a:rPr kumimoji="1" lang="zh-CN" altLang="en-US" smtClean="0"/>
              <a:t>‹#›</a:t>
            </a:fld>
            <a:endParaRPr kumimoji="1" lang="zh-CN" altLang="en-US"/>
          </a:p>
        </p:txBody>
      </p:sp>
    </p:spTree>
    <p:extLst>
      <p:ext uri="{BB962C8B-B14F-4D97-AF65-F5344CB8AC3E}">
        <p14:creationId xmlns:p14="http://schemas.microsoft.com/office/powerpoint/2010/main" val="160391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a:t>
            </a:fld>
            <a:endParaRPr kumimoji="1" lang="zh-CN" altLang="en-US"/>
          </a:p>
        </p:txBody>
      </p:sp>
    </p:spTree>
    <p:extLst>
      <p:ext uri="{BB962C8B-B14F-4D97-AF65-F5344CB8AC3E}">
        <p14:creationId xmlns:p14="http://schemas.microsoft.com/office/powerpoint/2010/main" val="56996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According to parity conservation,</a:t>
            </a:r>
            <a:r>
              <a:rPr kumimoji="1" lang="en-US" altLang="zh-CN" baseline="0" dirty="0"/>
              <a:t>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15</a:t>
            </a:fld>
            <a:endParaRPr kumimoji="1" lang="zh-CN" altLang="en-US"/>
          </a:p>
        </p:txBody>
      </p:sp>
    </p:spTree>
    <p:extLst>
      <p:ext uri="{BB962C8B-B14F-4D97-AF65-F5344CB8AC3E}">
        <p14:creationId xmlns:p14="http://schemas.microsoft.com/office/powerpoint/2010/main" val="3351037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 the joint angular distribution is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16</a:t>
            </a:fld>
            <a:endParaRPr kumimoji="1" lang="zh-CN" altLang="en-US"/>
          </a:p>
        </p:txBody>
      </p:sp>
    </p:spTree>
    <p:extLst>
      <p:ext uri="{BB962C8B-B14F-4D97-AF65-F5344CB8AC3E}">
        <p14:creationId xmlns:p14="http://schemas.microsoft.com/office/powerpoint/2010/main" val="147364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 is the Search for CPV in Xi decays. The whole process is </a:t>
            </a:r>
            <a:r>
              <a:rPr kumimoji="1" lang="en-US" altLang="zh-CN" dirty="0" err="1"/>
              <a:t>e+e</a:t>
            </a:r>
            <a:r>
              <a:rPr kumimoji="1" lang="en-US" altLang="zh-CN" dirty="0" err="1">
                <a:sym typeface="Wingdings" panose="05000000000000000000" pitchFamily="2" charset="2"/>
              </a:rPr>
              <a:t>jpsi</a:t>
            </a:r>
            <a:r>
              <a:rPr kumimoji="1" lang="en-US" altLang="zh-CN" dirty="0">
                <a:sym typeface="Wingdings" panose="05000000000000000000" pitchFamily="2" charset="2"/>
              </a:rPr>
              <a:t>-&gt;Xi </a:t>
            </a:r>
            <a:r>
              <a:rPr kumimoji="1" lang="en-US" altLang="zh-CN" dirty="0" err="1">
                <a:sym typeface="Wingdings" panose="05000000000000000000" pitchFamily="2" charset="2"/>
              </a:rPr>
              <a:t>Xibar</a:t>
            </a:r>
            <a:r>
              <a:rPr kumimoji="1" lang="en-US" altLang="zh-CN" dirty="0">
                <a:sym typeface="Wingdings" panose="05000000000000000000" pitchFamily="2" charset="2"/>
              </a:rPr>
              <a:t>, Xi-&gt;Lambda pi, Lambda -&gt;</a:t>
            </a:r>
            <a:r>
              <a:rPr kumimoji="1" lang="en-US" altLang="zh-CN" dirty="0" err="1">
                <a:sym typeface="Wingdings" panose="05000000000000000000" pitchFamily="2" charset="2"/>
              </a:rPr>
              <a:t>ppi</a:t>
            </a:r>
            <a:r>
              <a:rPr kumimoji="1" lang="en-US" altLang="zh-CN" dirty="0">
                <a:sym typeface="Wingdings" panose="05000000000000000000" pitchFamily="2" charset="2"/>
              </a:rPr>
              <a:t>. This figure shows how a </a:t>
            </a:r>
            <a:r>
              <a:rPr kumimoji="1" lang="en-US" altLang="zh-CN" dirty="0" err="1">
                <a:sym typeface="Wingdings" panose="05000000000000000000" pitchFamily="2" charset="2"/>
              </a:rPr>
              <a:t>XiXibar</a:t>
            </a:r>
            <a:r>
              <a:rPr kumimoji="1" lang="en-US" altLang="zh-CN" dirty="0">
                <a:sym typeface="Wingdings" panose="05000000000000000000" pitchFamily="2" charset="2"/>
              </a:rPr>
              <a:t> event looks like in the BESIII detector. The joint angular distribution of this process can be described by this formula.  This process has a relatively high branching fraction and comparable S/P waves, plus the sequential Xi decay, it’s the perfect reaction for hyperon CPV searches.</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1974651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19</a:t>
            </a:fld>
            <a:endParaRPr kumimoji="1" lang="zh-CN" altLang="en-US"/>
          </a:p>
        </p:txBody>
      </p:sp>
    </p:spTree>
    <p:extLst>
      <p:ext uri="{BB962C8B-B14F-4D97-AF65-F5344CB8AC3E}">
        <p14:creationId xmlns:p14="http://schemas.microsoft.com/office/powerpoint/2010/main" val="16434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20</a:t>
            </a:fld>
            <a:endParaRPr kumimoji="1" lang="zh-CN" altLang="en-US"/>
          </a:p>
        </p:txBody>
      </p:sp>
    </p:spTree>
    <p:extLst>
      <p:ext uri="{BB962C8B-B14F-4D97-AF65-F5344CB8AC3E}">
        <p14:creationId xmlns:p14="http://schemas.microsoft.com/office/powerpoint/2010/main" val="1193157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D81027-5266-5840-A635-779E025E694C}" type="slidenum">
              <a:rPr lang="en-US" smtClean="0"/>
              <a:t>22</a:t>
            </a:fld>
            <a:endParaRPr lang="en-US"/>
          </a:p>
        </p:txBody>
      </p:sp>
    </p:spTree>
    <p:extLst>
      <p:ext uri="{BB962C8B-B14F-4D97-AF65-F5344CB8AC3E}">
        <p14:creationId xmlns:p14="http://schemas.microsoft.com/office/powerpoint/2010/main" val="2828986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1238559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The </a:t>
                </a:r>
                <a14:m>
                  <m:oMath xmlns:m="http://schemas.openxmlformats.org/officeDocument/2006/math">
                    <m:r>
                      <a:rPr lang="en-US" altLang="zh-CN" b="0" i="1" smtClean="0">
                        <a:solidFill>
                          <a:srgbClr val="FF0000"/>
                        </a:solidFill>
                        <a:latin typeface="Cambria Math" panose="02040503050406030204" pitchFamily="18" charset="0"/>
                      </a:rPr>
                      <m:t>𝜃</m:t>
                    </m:r>
                  </m:oMath>
                </a14:m>
                <a:r>
                  <a:rPr lang="en-US" altLang="zh-CN" dirty="0">
                    <a:solidFill>
                      <a:srgbClr val="FF0000"/>
                    </a:solidFill>
                    <a:latin typeface="Times New Roman" panose="02020603050405020304" pitchFamily="18" charset="0"/>
                    <a:cs typeface="Times New Roman" panose="02020603050405020304" pitchFamily="18" charset="0"/>
                  </a:rPr>
                  <a:t>-term is </a:t>
                </a:r>
                <a:endParaRPr lang="zh-CN" altLang="en-US" dirty="0"/>
              </a:p>
            </p:txBody>
          </p:sp>
        </mc:Choice>
        <mc:Fallback xmlns="">
          <p:sp>
            <p:nvSpPr>
              <p:cNvPr id="3" name="备注占位符 2"/>
              <p:cNvSpPr>
                <a:spLocks noGrp="1"/>
              </p:cNvSpPr>
              <p:nvPr>
                <p:ph type="body" idx="1"/>
              </p:nvPr>
            </p:nvSpPr>
            <p:spPr/>
            <p:txBody>
              <a:bodyPr/>
              <a:lstStyle/>
              <a:p>
                <a:r>
                  <a:rPr lang="en-US" altLang="zh-CN" dirty="0"/>
                  <a:t>The </a:t>
                </a:r>
                <a:r>
                  <a:rPr lang="en-US" altLang="zh-CN" b="0" i="0">
                    <a:solidFill>
                      <a:srgbClr val="FF0000"/>
                    </a:solidFill>
                    <a:latin typeface="Cambria Math" panose="02040503050406030204" pitchFamily="18" charset="0"/>
                  </a:rPr>
                  <a:t>𝜃</a:t>
                </a:r>
                <a:r>
                  <a:rPr lang="en-US" altLang="zh-CN" dirty="0">
                    <a:solidFill>
                      <a:srgbClr val="FF0000"/>
                    </a:solidFill>
                    <a:latin typeface="Times New Roman" panose="02020603050405020304" pitchFamily="18" charset="0"/>
                    <a:cs typeface="Times New Roman" panose="02020603050405020304" pitchFamily="18" charset="0"/>
                  </a:rPr>
                  <a:t>-term is </a:t>
                </a:r>
                <a:endParaRPr lang="zh-CN" altLang="en-US" dirty="0"/>
              </a:p>
            </p:txBody>
          </p:sp>
        </mc:Fallback>
      </mc:AlternateContent>
      <p:sp>
        <p:nvSpPr>
          <p:cNvPr id="4" name="灯片编号占位符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345730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b="0" i="0" u="none" strike="noStrike" kern="1200" dirty="0">
                <a:solidFill>
                  <a:schemeClr val="tx1"/>
                </a:solidFill>
                <a:effectLst/>
                <a:latin typeface="+mn-lt"/>
                <a:ea typeface="+mn-ea"/>
                <a:cs typeface="+mn-cs"/>
              </a:rPr>
              <a:t>Spinning hyperons reveals their inner secrets - new measurement by the</a:t>
            </a:r>
          </a:p>
          <a:p>
            <a:r>
              <a:rPr lang="en" altLang="zh-CN" sz="1200" b="0" i="0" u="none" strike="noStrike" kern="1200" dirty="0">
                <a:solidFill>
                  <a:schemeClr val="tx1"/>
                </a:solidFill>
                <a:effectLst/>
                <a:latin typeface="+mn-lt"/>
                <a:ea typeface="+mn-ea"/>
                <a:cs typeface="+mn-cs"/>
              </a:rPr>
              <a:t>BESIII collaboration</a:t>
            </a:r>
          </a:p>
          <a:p>
            <a:endParaRPr lang="en" altLang="zh-CN" sz="1200" b="0" i="0" u="none" strike="noStrike" kern="1200" dirty="0">
              <a:solidFill>
                <a:schemeClr val="tx1"/>
              </a:solidFill>
              <a:effectLst/>
              <a:latin typeface="+mn-lt"/>
              <a:ea typeface="+mn-ea"/>
              <a:cs typeface="+mn-cs"/>
            </a:endParaRPr>
          </a:p>
          <a:p>
            <a:r>
              <a:rPr lang="en" altLang="zh-CN" sz="1200" b="0" i="0" u="none" strike="noStrike" kern="1200" dirty="0">
                <a:solidFill>
                  <a:schemeClr val="tx1"/>
                </a:solidFill>
                <a:effectLst/>
                <a:latin typeface="+mn-lt"/>
                <a:ea typeface="+mn-ea"/>
                <a:cs typeface="+mn-cs"/>
              </a:rPr>
              <a:t>Exploring the interior of a particle that only lives a fraction of a</a:t>
            </a:r>
          </a:p>
          <a:p>
            <a:r>
              <a:rPr lang="en" altLang="zh-CN" sz="1200" b="0" i="0" u="none" strike="noStrike" kern="1200" dirty="0">
                <a:solidFill>
                  <a:schemeClr val="tx1"/>
                </a:solidFill>
                <a:effectLst/>
                <a:latin typeface="+mn-lt"/>
                <a:ea typeface="+mn-ea"/>
                <a:cs typeface="+mn-cs"/>
              </a:rPr>
              <a:t>nanosecond may seem like an impossible task, but a new experimental</a:t>
            </a:r>
          </a:p>
          <a:p>
            <a:r>
              <a:rPr lang="en" altLang="zh-CN" sz="1200" b="0" i="0" u="none" strike="noStrike" kern="1200" dirty="0">
                <a:solidFill>
                  <a:schemeClr val="tx1"/>
                </a:solidFill>
                <a:effectLst/>
                <a:latin typeface="+mn-lt"/>
                <a:ea typeface="+mn-ea"/>
                <a:cs typeface="+mn-cs"/>
              </a:rPr>
              <a:t>study from the BESIII collaboration shows the way. The aim is to</a:t>
            </a:r>
          </a:p>
          <a:p>
            <a:r>
              <a:rPr lang="en" altLang="zh-CN" sz="1200" b="0" i="0" u="none" strike="noStrike" kern="1200" dirty="0">
                <a:solidFill>
                  <a:schemeClr val="tx1"/>
                </a:solidFill>
                <a:effectLst/>
                <a:latin typeface="+mn-lt"/>
                <a:ea typeface="+mn-ea"/>
                <a:cs typeface="+mn-cs"/>
              </a:rPr>
              <a:t>understand the heavy and short-lived siblings of protons and neutrons,</a:t>
            </a:r>
          </a:p>
          <a:p>
            <a:r>
              <a:rPr lang="en" altLang="zh-CN" sz="1200" b="0" i="0" u="none" strike="noStrike" kern="1200" dirty="0">
                <a:solidFill>
                  <a:schemeClr val="tx1"/>
                </a:solidFill>
                <a:effectLst/>
                <a:latin typeface="+mn-lt"/>
                <a:ea typeface="+mn-ea"/>
                <a:cs typeface="+mn-cs"/>
              </a:rPr>
              <a:t>namely the hyperons. In electron-positron collisions at high energies,</a:t>
            </a:r>
          </a:p>
          <a:p>
            <a:r>
              <a:rPr lang="en" altLang="zh-CN" sz="1200" b="0" i="0" u="none" strike="noStrike" kern="1200" dirty="0">
                <a:solidFill>
                  <a:schemeClr val="tx1"/>
                </a:solidFill>
                <a:effectLst/>
                <a:latin typeface="+mn-lt"/>
                <a:ea typeface="+mn-ea"/>
                <a:cs typeface="+mn-cs"/>
              </a:rPr>
              <a:t>pairs of a Lambda hyperon and its antimatter equivalent, the</a:t>
            </a:r>
          </a:p>
          <a:p>
            <a:r>
              <a:rPr lang="en" altLang="zh-CN" sz="1200" b="0" i="0" u="none" strike="noStrike" kern="1200" dirty="0">
                <a:solidFill>
                  <a:schemeClr val="tx1"/>
                </a:solidFill>
                <a:effectLst/>
                <a:latin typeface="+mn-lt"/>
                <a:ea typeface="+mn-ea"/>
                <a:cs typeface="+mn-cs"/>
              </a:rPr>
              <a:t>anti-Lambda, can form. This is a complicated process involving strongly</a:t>
            </a:r>
          </a:p>
          <a:p>
            <a:r>
              <a:rPr lang="en" altLang="zh-CN" sz="1200" b="0" i="0" u="none" strike="noStrike" kern="1200" dirty="0">
                <a:solidFill>
                  <a:schemeClr val="tx1"/>
                </a:solidFill>
                <a:effectLst/>
                <a:latin typeface="+mn-lt"/>
                <a:ea typeface="+mn-ea"/>
                <a:cs typeface="+mn-cs"/>
              </a:rPr>
              <a:t>interacting quarks, antiquarks and gluons, all carrying so-called </a:t>
            </a:r>
            <a:r>
              <a:rPr lang="en" altLang="zh-CN" sz="1200" b="0" i="0" u="none" strike="noStrike" kern="1200" dirty="0" err="1">
                <a:solidFill>
                  <a:schemeClr val="tx1"/>
                </a:solidFill>
                <a:effectLst/>
                <a:latin typeface="+mn-lt"/>
                <a:ea typeface="+mn-ea"/>
                <a:cs typeface="+mn-cs"/>
              </a:rPr>
              <a:t>colour</a:t>
            </a:r>
            <a:endParaRPr lang="en" altLang="zh-CN" sz="1200" b="0" i="0" u="none" strike="noStrike" kern="1200" dirty="0">
              <a:solidFill>
                <a:schemeClr val="tx1"/>
              </a:solidFill>
              <a:effectLst/>
              <a:latin typeface="+mn-lt"/>
              <a:ea typeface="+mn-ea"/>
              <a:cs typeface="+mn-cs"/>
            </a:endParaRPr>
          </a:p>
          <a:p>
            <a:r>
              <a:rPr lang="en" altLang="zh-CN" sz="1200" b="0" i="0" u="none" strike="noStrike" kern="1200" dirty="0">
                <a:solidFill>
                  <a:schemeClr val="tx1"/>
                </a:solidFill>
                <a:effectLst/>
                <a:latin typeface="+mn-lt"/>
                <a:ea typeface="+mn-ea"/>
                <a:cs typeface="+mn-cs"/>
              </a:rPr>
              <a:t>charge. The result is a blue-green-red quark-triplet forming a</a:t>
            </a:r>
          </a:p>
          <a:p>
            <a:r>
              <a:rPr lang="en" altLang="zh-CN" sz="1200" b="0" i="0" u="none" strike="noStrike" kern="1200" dirty="0" err="1">
                <a:solidFill>
                  <a:schemeClr val="tx1"/>
                </a:solidFill>
                <a:effectLst/>
                <a:latin typeface="+mn-lt"/>
                <a:ea typeface="+mn-ea"/>
                <a:cs typeface="+mn-cs"/>
              </a:rPr>
              <a:t>colour</a:t>
            </a:r>
            <a:r>
              <a:rPr lang="en" altLang="zh-CN" sz="1200" b="0" i="0" u="none" strike="noStrike" kern="1200" dirty="0">
                <a:solidFill>
                  <a:schemeClr val="tx1"/>
                </a:solidFill>
                <a:effectLst/>
                <a:latin typeface="+mn-lt"/>
                <a:ea typeface="+mn-ea"/>
                <a:cs typeface="+mn-cs"/>
              </a:rPr>
              <a:t>-neutral Lambda, and a yellow-magenta-cyan triplet forming an</a:t>
            </a:r>
          </a:p>
          <a:p>
            <a:r>
              <a:rPr lang="en" altLang="zh-CN" sz="1200" b="0" i="0" u="none" strike="noStrike" kern="1200" dirty="0">
                <a:solidFill>
                  <a:schemeClr val="tx1"/>
                </a:solidFill>
                <a:effectLst/>
                <a:latin typeface="+mn-lt"/>
                <a:ea typeface="+mn-ea"/>
                <a:cs typeface="+mn-cs"/>
              </a:rPr>
              <a:t>anti-Lambda. BESIII has extracted a sequence of ¡°snapshots¡± of the</a:t>
            </a:r>
          </a:p>
          <a:p>
            <a:r>
              <a:rPr lang="en" altLang="zh-CN" sz="1200" b="0" i="0" u="none" strike="noStrike" kern="1200" dirty="0">
                <a:solidFill>
                  <a:schemeClr val="tx1"/>
                </a:solidFill>
                <a:effectLst/>
                <a:latin typeface="+mn-lt"/>
                <a:ea typeface="+mn-ea"/>
                <a:cs typeface="+mn-cs"/>
              </a:rPr>
              <a:t>time evolution of this process. These ¡°snapshots¡± are encoded as form</a:t>
            </a:r>
          </a:p>
          <a:p>
            <a:r>
              <a:rPr lang="en" altLang="zh-CN" sz="1200" b="0" i="0" u="none" strike="noStrike" kern="1200" dirty="0">
                <a:solidFill>
                  <a:schemeClr val="tx1"/>
                </a:solidFill>
                <a:effectLst/>
                <a:latin typeface="+mn-lt"/>
                <a:ea typeface="+mn-ea"/>
                <a:cs typeface="+mn-cs"/>
              </a:rPr>
              <a:t>factors, describing the location and motion of quarks inside the</a:t>
            </a:r>
          </a:p>
          <a:p>
            <a:r>
              <a:rPr lang="en" altLang="zh-CN" sz="1200" b="0" i="0" u="none" strike="noStrike" kern="1200" dirty="0">
                <a:solidFill>
                  <a:schemeClr val="tx1"/>
                </a:solidFill>
                <a:effectLst/>
                <a:latin typeface="+mn-lt"/>
                <a:ea typeface="+mn-ea"/>
                <a:cs typeface="+mn-cs"/>
              </a:rPr>
              <a:t>hyperons. The BESIII measurements exploit a unique feature of hyperons:</a:t>
            </a:r>
          </a:p>
          <a:p>
            <a:r>
              <a:rPr lang="en" altLang="zh-CN" sz="1200" b="0" i="0" u="none" strike="noStrike" kern="1200" dirty="0">
                <a:solidFill>
                  <a:schemeClr val="tx1"/>
                </a:solidFill>
                <a:effectLst/>
                <a:latin typeface="+mn-lt"/>
                <a:ea typeface="+mn-ea"/>
                <a:cs typeface="+mn-cs"/>
              </a:rPr>
              <a:t>when they decay, they reveal the direction of their inner magnet - the</a:t>
            </a:r>
          </a:p>
          <a:p>
            <a:r>
              <a:rPr lang="en" altLang="zh-CN" sz="1200" b="0" i="0" u="none" strike="noStrike" kern="1200" dirty="0">
                <a:solidFill>
                  <a:schemeClr val="tx1"/>
                </a:solidFill>
                <a:effectLst/>
                <a:latin typeface="+mn-lt"/>
                <a:ea typeface="+mn-ea"/>
                <a:cs typeface="+mn-cs"/>
              </a:rPr>
              <a:t>spin - through the emission angles of their daughter particles. This is</a:t>
            </a:r>
          </a:p>
          <a:p>
            <a:r>
              <a:rPr lang="en" altLang="zh-CN" sz="1200" b="0" i="0" u="none" strike="noStrike" kern="1200" dirty="0">
                <a:solidFill>
                  <a:schemeClr val="tx1"/>
                </a:solidFill>
                <a:effectLst/>
                <a:latin typeface="+mn-lt"/>
                <a:ea typeface="+mn-ea"/>
                <a:cs typeface="+mn-cs"/>
              </a:rPr>
              <a:t>particularly interesting since it can be </a:t>
            </a:r>
            <a:r>
              <a:rPr lang="en" altLang="zh-CN" sz="1200" b="0" i="0" u="none" strike="noStrike" kern="1200" dirty="0" err="1">
                <a:solidFill>
                  <a:schemeClr val="tx1"/>
                </a:solidFill>
                <a:effectLst/>
                <a:latin typeface="+mn-lt"/>
                <a:ea typeface="+mn-ea"/>
                <a:cs typeface="+mn-cs"/>
              </a:rPr>
              <a:t>utilised</a:t>
            </a:r>
            <a:r>
              <a:rPr lang="en" altLang="zh-CN" sz="1200" b="0" i="0" u="none" strike="noStrike" kern="1200" dirty="0">
                <a:solidFill>
                  <a:schemeClr val="tx1"/>
                </a:solidFill>
                <a:effectLst/>
                <a:latin typeface="+mn-lt"/>
                <a:ea typeface="+mn-ea"/>
                <a:cs typeface="+mn-cs"/>
              </a:rPr>
              <a:t> in calculations of the</a:t>
            </a:r>
          </a:p>
          <a:p>
            <a:r>
              <a:rPr lang="en" altLang="zh-CN" sz="1200" b="0" i="0" u="none" strike="noStrike" kern="1200" dirty="0">
                <a:solidFill>
                  <a:schemeClr val="tx1"/>
                </a:solidFill>
                <a:effectLst/>
                <a:latin typeface="+mn-lt"/>
                <a:ea typeface="+mn-ea"/>
                <a:cs typeface="+mn-cs"/>
              </a:rPr>
              <a:t>hyperon charge radius. The BESIII results indicate that negatively</a:t>
            </a:r>
          </a:p>
          <a:p>
            <a:r>
              <a:rPr lang="en" altLang="zh-CN" sz="1200" b="0" i="0" u="none" strike="noStrike" kern="1200" dirty="0">
                <a:solidFill>
                  <a:schemeClr val="tx1"/>
                </a:solidFill>
                <a:effectLst/>
                <a:latin typeface="+mn-lt"/>
                <a:ea typeface="+mn-ea"/>
                <a:cs typeface="+mn-cs"/>
              </a:rPr>
              <a:t>charged quarks reside close to the </a:t>
            </a:r>
            <a:r>
              <a:rPr lang="en" altLang="zh-CN" sz="1200" b="0" i="0" u="none" strike="noStrike" kern="1200" dirty="0" err="1">
                <a:solidFill>
                  <a:schemeClr val="tx1"/>
                </a:solidFill>
                <a:effectLst/>
                <a:latin typeface="+mn-lt"/>
                <a:ea typeface="+mn-ea"/>
                <a:cs typeface="+mn-cs"/>
              </a:rPr>
              <a:t>centre</a:t>
            </a:r>
            <a:r>
              <a:rPr lang="en" altLang="zh-CN" sz="1200" b="0" i="0" u="none" strike="noStrike" kern="1200" dirty="0">
                <a:solidFill>
                  <a:schemeClr val="tx1"/>
                </a:solidFill>
                <a:effectLst/>
                <a:latin typeface="+mn-lt"/>
                <a:ea typeface="+mn-ea"/>
                <a:cs typeface="+mn-cs"/>
              </a:rPr>
              <a:t> of the hyperon, shedding new</a:t>
            </a:r>
          </a:p>
          <a:p>
            <a:r>
              <a:rPr lang="en" altLang="zh-CN" sz="1200" b="0" i="0" u="none" strike="noStrike" kern="1200" dirty="0">
                <a:solidFill>
                  <a:schemeClr val="tx1"/>
                </a:solidFill>
                <a:effectLst/>
                <a:latin typeface="+mn-lt"/>
                <a:ea typeface="+mn-ea"/>
                <a:cs typeface="+mn-cs"/>
              </a:rPr>
              <a:t>light on how quarks form the matter we are made of.</a:t>
            </a:r>
          </a:p>
          <a:p>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31</a:t>
            </a:fld>
            <a:endParaRPr kumimoji="1" lang="zh-CN" altLang="en-US"/>
          </a:p>
        </p:txBody>
      </p:sp>
    </p:spTree>
    <p:extLst>
      <p:ext uri="{BB962C8B-B14F-4D97-AF65-F5344CB8AC3E}">
        <p14:creationId xmlns:p14="http://schemas.microsoft.com/office/powerpoint/2010/main" val="2184041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dirty="0"/>
              <a:t>The number density for finding a hadron h produced from a transversely polarized quark q is defined.</a:t>
            </a:r>
          </a:p>
          <a:p>
            <a:pPr defTabSz="914400">
              <a:lnSpc>
                <a:spcPct val="100000"/>
              </a:lnSpc>
              <a:defRPr sz="1200">
                <a:latin typeface="Calibri"/>
                <a:ea typeface="Calibri"/>
                <a:cs typeface="Calibri"/>
                <a:sym typeface="Calibri"/>
              </a:defRPr>
            </a:pPr>
            <a:r>
              <a:rPr dirty="0"/>
              <a:t>Semi-Inclusive Deep Inelastic </a:t>
            </a:r>
            <a:r>
              <a:rPr dirty="0" err="1"/>
              <a:t>Scatttering</a:t>
            </a:r>
            <a:endParaRPr dirty="0"/>
          </a:p>
          <a:p>
            <a:pPr defTabSz="914400">
              <a:lnSpc>
                <a:spcPct val="100000"/>
              </a:lnSpc>
              <a:defRPr sz="1200">
                <a:latin typeface="Calibri"/>
                <a:ea typeface="Calibri"/>
                <a:cs typeface="Calibri"/>
                <a:sym typeface="Calibri"/>
              </a:defRPr>
            </a:pPr>
            <a:r>
              <a:rPr dirty="0"/>
              <a:t>The transverse quark spin distributions (the so-called </a:t>
            </a:r>
            <a:r>
              <a:rPr dirty="0" err="1"/>
              <a:t>transversity</a:t>
            </a:r>
            <a:r>
              <a:rPr dirty="0"/>
              <a:t>)</a:t>
            </a:r>
            <a:endParaRPr lang="en-US" dirty="0"/>
          </a:p>
          <a:p>
            <a:pPr defTabSz="914400">
              <a:lnSpc>
                <a:spcPct val="100000"/>
              </a:lnSpc>
              <a:defRPr sz="1200">
                <a:latin typeface="Calibri"/>
                <a:ea typeface="Calibri"/>
                <a:cs typeface="Calibri"/>
                <a:sym typeface="Calibri"/>
              </a:defRPr>
            </a:pPr>
            <a:endParaRPr lang="en-US" dirty="0"/>
          </a:p>
          <a:p>
            <a:r>
              <a:rPr lang="en" altLang="zh-CN" sz="1200" kern="1200" dirty="0">
                <a:solidFill>
                  <a:schemeClr val="tx1"/>
                </a:solidFill>
                <a:effectLst/>
                <a:latin typeface="+mn-lt"/>
                <a:ea typeface="+mn-ea"/>
                <a:cs typeface="+mn-cs"/>
              </a:rPr>
              <a:t>The measurement of the Collins FF provides an important</a:t>
            </a:r>
          </a:p>
          <a:p>
            <a:r>
              <a:rPr lang="en" altLang="zh-CN" sz="1200" kern="1200" dirty="0">
                <a:solidFill>
                  <a:schemeClr val="tx1"/>
                </a:solidFill>
                <a:effectLst/>
                <a:latin typeface="+mn-lt"/>
                <a:ea typeface="+mn-ea"/>
                <a:cs typeface="+mn-cs"/>
              </a:rPr>
              <a:t>test in understanding strong interaction dynamics and</a:t>
            </a:r>
          </a:p>
          <a:p>
            <a:r>
              <a:rPr lang="en" altLang="zh-CN" sz="1200" kern="1200" dirty="0">
                <a:solidFill>
                  <a:schemeClr val="tx1"/>
                </a:solidFill>
                <a:effectLst/>
                <a:latin typeface="+mn-lt"/>
                <a:ea typeface="+mn-ea"/>
                <a:cs typeface="+mn-cs"/>
              </a:rPr>
              <a:t>thus is of fundamental interest in understanding QCD, the</a:t>
            </a:r>
          </a:p>
          <a:p>
            <a:r>
              <a:rPr lang="en" altLang="zh-CN" sz="1200" kern="1200" dirty="0">
                <a:solidFill>
                  <a:schemeClr val="tx1"/>
                </a:solidFill>
                <a:effectLst/>
                <a:latin typeface="+mn-lt"/>
                <a:ea typeface="+mn-ea"/>
                <a:cs typeface="+mn-cs"/>
              </a:rPr>
              <a:t>underlying theory of the strong interaction. Because of its</a:t>
            </a:r>
          </a:p>
          <a:p>
            <a:r>
              <a:rPr lang="en" altLang="zh-CN" sz="1200" kern="1200" dirty="0">
                <a:solidFill>
                  <a:schemeClr val="tx1"/>
                </a:solidFill>
                <a:effectLst/>
                <a:latin typeface="+mn-lt"/>
                <a:ea typeface="+mn-ea"/>
                <a:cs typeface="+mn-cs"/>
              </a:rPr>
              <a:t>chiral-odd nature, it needs to couple to another chiral-odd</a:t>
            </a:r>
          </a:p>
          <a:p>
            <a:r>
              <a:rPr lang="en" altLang="zh-CN" sz="1200" kern="1200" dirty="0">
                <a:solidFill>
                  <a:schemeClr val="tx1"/>
                </a:solidFill>
                <a:effectLst/>
                <a:latin typeface="+mn-lt"/>
                <a:ea typeface="+mn-ea"/>
                <a:cs typeface="+mn-cs"/>
              </a:rPr>
              <a:t>function, for instance, the </a:t>
            </a:r>
            <a:r>
              <a:rPr lang="en" altLang="zh-CN" sz="1200" kern="1200" dirty="0" err="1">
                <a:solidFill>
                  <a:schemeClr val="tx1"/>
                </a:solidFill>
                <a:effectLst/>
                <a:latin typeface="+mn-lt"/>
                <a:ea typeface="+mn-ea"/>
                <a:cs typeface="+mn-cs"/>
              </a:rPr>
              <a:t>transversity</a:t>
            </a:r>
            <a:r>
              <a:rPr lang="en" altLang="zh-CN" sz="1200" kern="1200" dirty="0">
                <a:solidFill>
                  <a:schemeClr val="tx1"/>
                </a:solidFill>
                <a:effectLst/>
                <a:latin typeface="+mn-lt"/>
                <a:ea typeface="+mn-ea"/>
                <a:cs typeface="+mn-cs"/>
              </a:rPr>
              <a:t> distribution [2–4] in</a:t>
            </a:r>
          </a:p>
          <a:p>
            <a:r>
              <a:rPr lang="en" altLang="zh-CN" sz="1200" kern="1200" dirty="0">
                <a:solidFill>
                  <a:schemeClr val="tx1"/>
                </a:solidFill>
                <a:effectLst/>
                <a:latin typeface="+mn-lt"/>
                <a:ea typeface="+mn-ea"/>
                <a:cs typeface="+mn-cs"/>
              </a:rPr>
              <a:t>semi-inclusive deep inelastic scattering (SIDIS) or another</a:t>
            </a:r>
          </a:p>
          <a:p>
            <a:r>
              <a:rPr lang="en" altLang="zh-CN" sz="1200" kern="1200" dirty="0">
                <a:solidFill>
                  <a:schemeClr val="tx1"/>
                </a:solidFill>
                <a:effectLst/>
                <a:latin typeface="+mn-lt"/>
                <a:ea typeface="+mn-ea"/>
                <a:cs typeface="+mn-cs"/>
              </a:rPr>
              <a:t>Collins FF in </a:t>
            </a:r>
            <a:r>
              <a:rPr lang="en" altLang="zh-CN" sz="1200" kern="1200" dirty="0" err="1">
                <a:solidFill>
                  <a:schemeClr val="tx1"/>
                </a:solidFill>
                <a:effectLst/>
                <a:latin typeface="+mn-lt"/>
                <a:ea typeface="+mn-ea"/>
                <a:cs typeface="+mn-cs"/>
              </a:rPr>
              <a:t>e.e</a:t>
            </a:r>
            <a:r>
              <a:rPr lang="en" altLang="zh-CN" sz="1200" kern="1200" dirty="0">
                <a:solidFill>
                  <a:schemeClr val="tx1"/>
                </a:solidFill>
                <a:effectLst/>
                <a:latin typeface="+mn-lt"/>
                <a:ea typeface="+mn-ea"/>
                <a:cs typeface="+mn-cs"/>
              </a:rPr>
              <a:t>− annihilations, to form accessible</a:t>
            </a:r>
          </a:p>
          <a:p>
            <a:r>
              <a:rPr lang="en" altLang="zh-CN" sz="1200" kern="1200" dirty="0">
                <a:solidFill>
                  <a:schemeClr val="tx1"/>
                </a:solidFill>
                <a:effectLst/>
                <a:latin typeface="+mn-lt"/>
                <a:ea typeface="+mn-ea"/>
                <a:cs typeface="+mn-cs"/>
              </a:rPr>
              <a:t>observables. The </a:t>
            </a:r>
            <a:r>
              <a:rPr lang="en" altLang="zh-CN" sz="1200" kern="1200" dirty="0" err="1">
                <a:solidFill>
                  <a:schemeClr val="tx1"/>
                </a:solidFill>
                <a:effectLst/>
                <a:latin typeface="+mn-lt"/>
                <a:ea typeface="+mn-ea"/>
                <a:cs typeface="+mn-cs"/>
              </a:rPr>
              <a:t>transversity</a:t>
            </a:r>
            <a:r>
              <a:rPr lang="en" altLang="zh-CN" sz="1200" kern="1200" dirty="0">
                <a:solidFill>
                  <a:schemeClr val="tx1"/>
                </a:solidFill>
                <a:effectLst/>
                <a:latin typeface="+mn-lt"/>
                <a:ea typeface="+mn-ea"/>
                <a:cs typeface="+mn-cs"/>
              </a:rPr>
              <a:t> distribution, which contributes</a:t>
            </a:r>
          </a:p>
          <a:p>
            <a:r>
              <a:rPr lang="en" altLang="zh-CN" sz="1200" kern="1200" dirty="0">
                <a:solidFill>
                  <a:schemeClr val="tx1"/>
                </a:solidFill>
                <a:effectLst/>
                <a:latin typeface="+mn-lt"/>
                <a:ea typeface="+mn-ea"/>
                <a:cs typeface="+mn-cs"/>
              </a:rPr>
              <a:t>to the nucleon transverse spin, corresponds to the</a:t>
            </a:r>
          </a:p>
          <a:p>
            <a:r>
              <a:rPr lang="en" altLang="zh-CN" sz="1200" kern="1200" dirty="0">
                <a:solidFill>
                  <a:schemeClr val="tx1"/>
                </a:solidFill>
                <a:effectLst/>
                <a:latin typeface="+mn-lt"/>
                <a:ea typeface="+mn-ea"/>
                <a:cs typeface="+mn-cs"/>
              </a:rPr>
              <a:t>tensor charge of the nucleon and is the least known </a:t>
            </a:r>
            <a:r>
              <a:rPr lang="en" altLang="zh-CN" sz="1200" kern="1200" dirty="0" err="1">
                <a:solidFill>
                  <a:schemeClr val="tx1"/>
                </a:solidFill>
                <a:effectLst/>
                <a:latin typeface="+mn-lt"/>
                <a:ea typeface="+mn-ea"/>
                <a:cs typeface="+mn-cs"/>
              </a:rPr>
              <a:t>leadingtwist</a:t>
            </a:r>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quark distribution function.</a:t>
            </a:r>
          </a:p>
          <a:p>
            <a:pPr defTabSz="914400">
              <a:lnSpc>
                <a:spcPct val="100000"/>
              </a:lnSpc>
              <a:defRPr sz="1200">
                <a:latin typeface="Calibri"/>
                <a:ea typeface="Calibri"/>
                <a:cs typeface="Calibri"/>
                <a:sym typeface="Calibri"/>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Circumference :</a:t>
            </a:r>
            <a:r>
              <a:rPr kumimoji="1" lang="en-US" altLang="zh-CN" baseline="0" dirty="0"/>
              <a:t> 240 meters,  </a:t>
            </a:r>
            <a:r>
              <a:rPr kumimoji="1" lang="en-US" altLang="zh-CN" baseline="0" dirty="0" err="1"/>
              <a:t>Linac</a:t>
            </a:r>
            <a:r>
              <a:rPr kumimoji="1" lang="en-US" altLang="zh-CN" baseline="0" dirty="0"/>
              <a:t> part: 200 meters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3</a:t>
            </a:fld>
            <a:endParaRPr kumimoji="1" lang="zh-CN" altLang="en-US"/>
          </a:p>
        </p:txBody>
      </p:sp>
    </p:spTree>
    <p:extLst>
      <p:ext uri="{BB962C8B-B14F-4D97-AF65-F5344CB8AC3E}">
        <p14:creationId xmlns:p14="http://schemas.microsoft.com/office/powerpoint/2010/main" val="17342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t">
              <a:buFont typeface="Arial" panose="020B0604020202020204" pitchFamily="34" charset="0"/>
              <a:buChar char="•"/>
            </a:pPr>
            <a:r>
              <a:rPr lang="en" altLang="zh-CN" b="0" i="0" u="none" strike="noStrike" dirty="0">
                <a:effectLst/>
                <a:latin typeface="Inter"/>
              </a:rPr>
              <a:t>Combine with SIDIS to extract the nucleon transverse spin distribution, </a:t>
            </a:r>
            <a:r>
              <a:rPr lang="en" altLang="zh-CN" b="0" i="0" u="none" strike="noStrike" dirty="0" err="1">
                <a:effectLst/>
                <a:latin typeface="Inter"/>
              </a:rPr>
              <a:t>Transversity</a:t>
            </a:r>
            <a:r>
              <a:rPr lang="en" altLang="zh-CN" b="0" i="0" u="none" strike="noStrike" dirty="0">
                <a:effectLst/>
                <a:latin typeface="Inter"/>
              </a:rPr>
              <a:t>. BESIII and SIDIS share a similar energy region, avoiding the as-yet unclear Q2</a:t>
            </a:r>
            <a:r>
              <a:rPr lang="en" altLang="zh-CN" b="0" i="1" u="none" strike="noStrike" dirty="0">
                <a:effectLst/>
                <a:latin typeface="KaTeX_Math"/>
              </a:rPr>
              <a:t>Q</a:t>
            </a:r>
            <a:r>
              <a:rPr lang="en" altLang="zh-CN" b="0" i="0" u="none" strike="noStrike" dirty="0">
                <a:effectLst/>
                <a:latin typeface="Inter"/>
              </a:rPr>
              <a:t>2 evolution.</a:t>
            </a:r>
          </a:p>
          <a:p>
            <a:pPr algn="l" fontAlgn="t">
              <a:buFont typeface="Arial" panose="020B0604020202020204" pitchFamily="34" charset="0"/>
              <a:buChar char="•"/>
            </a:pPr>
            <a:r>
              <a:rPr lang="en" altLang="zh-CN" b="0" i="0" u="none" strike="noStrike" dirty="0">
                <a:effectLst/>
                <a:latin typeface="Inter"/>
              </a:rPr>
              <a:t>Compare with Belle/</a:t>
            </a:r>
            <a:r>
              <a:rPr lang="en" altLang="zh-CN" b="0" i="0" u="none" strike="noStrike" dirty="0" err="1">
                <a:effectLst/>
                <a:latin typeface="Inter"/>
              </a:rPr>
              <a:t>BaBar</a:t>
            </a:r>
            <a:r>
              <a:rPr lang="en" altLang="zh-CN" b="0" i="0" u="none" strike="noStrike" dirty="0">
                <a:effectLst/>
                <a:latin typeface="Inter"/>
              </a:rPr>
              <a:t> to understand Q2</a:t>
            </a:r>
            <a:r>
              <a:rPr lang="en" altLang="zh-CN" b="0" i="1" u="none" strike="noStrike" dirty="0">
                <a:effectLst/>
                <a:latin typeface="KaTeX_Math"/>
              </a:rPr>
              <a:t>Q</a:t>
            </a:r>
            <a:r>
              <a:rPr lang="en" altLang="zh-CN" b="0" i="0" u="none" strike="noStrike" dirty="0">
                <a:effectLst/>
                <a:latin typeface="Inter"/>
              </a:rPr>
              <a:t>2 evolution effects and test QCD. Existing theoretical predictions:</a:t>
            </a:r>
          </a:p>
          <a:p>
            <a:r>
              <a:rPr lang="en" altLang="zh-CN" sz="1200" kern="1200" dirty="0">
                <a:solidFill>
                  <a:schemeClr val="tx1"/>
                </a:solidFill>
                <a:effectLst/>
                <a:latin typeface="+mn-lt"/>
                <a:ea typeface="+mn-ea"/>
                <a:cs typeface="+mn-cs"/>
              </a:rPr>
              <a:t>the energy evolution of the</a:t>
            </a:r>
          </a:p>
          <a:p>
            <a:r>
              <a:rPr lang="en" altLang="zh-CN" sz="1200" kern="1200" dirty="0">
                <a:solidFill>
                  <a:schemeClr val="tx1"/>
                </a:solidFill>
                <a:effectLst/>
                <a:latin typeface="+mn-lt"/>
                <a:ea typeface="+mn-ea"/>
                <a:cs typeface="+mn-cs"/>
              </a:rPr>
              <a:t>Collins FF at different Q2 is a key factor to evaluate the</a:t>
            </a:r>
          </a:p>
          <a:p>
            <a:r>
              <a:rPr lang="en" altLang="zh-CN" sz="1200" kern="1200" dirty="0" err="1">
                <a:solidFill>
                  <a:schemeClr val="tx1"/>
                </a:solidFill>
                <a:effectLst/>
                <a:latin typeface="+mn-lt"/>
                <a:ea typeface="+mn-ea"/>
                <a:cs typeface="+mn-cs"/>
              </a:rPr>
              <a:t>transversity</a:t>
            </a:r>
            <a:r>
              <a:rPr lang="en" altLang="zh-CN" sz="1200" kern="1200" dirty="0">
                <a:solidFill>
                  <a:schemeClr val="tx1"/>
                </a:solidFill>
                <a:effectLst/>
                <a:latin typeface="+mn-lt"/>
                <a:ea typeface="+mn-ea"/>
                <a:cs typeface="+mn-cs"/>
              </a:rPr>
              <a:t> [17]. Recently, the treatment of the evolution is</a:t>
            </a:r>
          </a:p>
          <a:p>
            <a:r>
              <a:rPr lang="en" altLang="zh-CN" sz="1200" kern="1200" dirty="0">
                <a:solidFill>
                  <a:schemeClr val="tx1"/>
                </a:solidFill>
                <a:effectLst/>
                <a:latin typeface="+mn-lt"/>
                <a:ea typeface="+mn-ea"/>
                <a:cs typeface="+mn-cs"/>
              </a:rPr>
              <a:t>developed in Refs. [18–22], which predict about a factor of</a:t>
            </a:r>
          </a:p>
          <a:p>
            <a:r>
              <a:rPr lang="en" altLang="zh-CN" sz="1200" kern="1200" dirty="0">
                <a:solidFill>
                  <a:schemeClr val="tx1"/>
                </a:solidFill>
                <a:effectLst/>
                <a:latin typeface="+mn-lt"/>
                <a:ea typeface="+mn-ea"/>
                <a:cs typeface="+mn-cs"/>
              </a:rPr>
              <a:t>2 change in the observed asymmetries between BESIII</a:t>
            </a:r>
          </a:p>
          <a:p>
            <a:r>
              <a:rPr lang="en" altLang="zh-CN" sz="1200" kern="1200" dirty="0">
                <a:solidFill>
                  <a:schemeClr val="tx1"/>
                </a:solidFill>
                <a:effectLst/>
                <a:latin typeface="+mn-lt"/>
                <a:ea typeface="+mn-ea"/>
                <a:cs typeface="+mn-cs"/>
              </a:rPr>
              <a:t>energy and Belle and BABAR energy but is not directly</a:t>
            </a:r>
          </a:p>
          <a:p>
            <a:r>
              <a:rPr lang="en" altLang="zh-CN" sz="1200" kern="1200" dirty="0">
                <a:solidFill>
                  <a:schemeClr val="tx1"/>
                </a:solidFill>
                <a:effectLst/>
                <a:latin typeface="+mn-lt"/>
                <a:ea typeface="+mn-ea"/>
                <a:cs typeface="+mn-cs"/>
              </a:rPr>
              <a:t>validated by experimental data.</a:t>
            </a:r>
          </a:p>
          <a:p>
            <a:pPr algn="l" fontAlgn="t">
              <a:buFont typeface="Arial" panose="020B0604020202020204" pitchFamily="34" charset="0"/>
              <a:buChar char="•"/>
            </a:pPr>
            <a:endParaRPr lang="en" altLang="zh-CN" b="0" i="0" u="none" strike="noStrike" dirty="0">
              <a:effectLst/>
              <a:latin typeface="Inter"/>
            </a:endParaRPr>
          </a:p>
          <a:p>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34</a:t>
            </a:fld>
            <a:endParaRPr kumimoji="1" lang="zh-CN" altLang="en-US"/>
          </a:p>
        </p:txBody>
      </p:sp>
    </p:spTree>
    <p:extLst>
      <p:ext uri="{BB962C8B-B14F-4D97-AF65-F5344CB8AC3E}">
        <p14:creationId xmlns:p14="http://schemas.microsoft.com/office/powerpoint/2010/main" val="3937404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dirty="0"/>
              <a:t>Different combination of charged </a:t>
            </a:r>
            <a:r>
              <a:rPr dirty="0" err="1"/>
              <a:t>pions</a:t>
            </a:r>
            <a:r>
              <a:rPr dirty="0"/>
              <a:t> </a:t>
            </a:r>
            <a:r>
              <a:rPr dirty="0" err="1">
                <a:latin typeface="Symbol"/>
                <a:ea typeface="Symbol"/>
                <a:cs typeface="Symbol"/>
                <a:sym typeface="Symbol"/>
              </a:rPr>
              <a:t>Þ</a:t>
            </a:r>
            <a:r>
              <a:rPr dirty="0">
                <a:latin typeface="Symbol"/>
                <a:ea typeface="Symbol"/>
                <a:cs typeface="Symbol"/>
                <a:sym typeface="Symbol"/>
              </a:rPr>
              <a:t> </a:t>
            </a:r>
            <a:r>
              <a:rPr dirty="0"/>
              <a:t>sensitivity to </a:t>
            </a:r>
            <a:r>
              <a:rPr b="1" dirty="0">
                <a:solidFill>
                  <a:srgbClr val="B40202"/>
                </a:solidFill>
              </a:rPr>
              <a:t>favored</a:t>
            </a:r>
            <a:r>
              <a:rPr dirty="0"/>
              <a:t> or </a:t>
            </a:r>
            <a:r>
              <a:rPr b="1" dirty="0">
                <a:solidFill>
                  <a:srgbClr val="B40202"/>
                </a:solidFill>
              </a:rPr>
              <a:t>unfavored</a:t>
            </a:r>
            <a:r>
              <a:rPr dirty="0"/>
              <a:t> FFs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Single inclusive hadron production in electron-</a:t>
            </a:r>
          </a:p>
          <a:p>
            <a:r>
              <a:rPr lang="en" altLang="zh-CN" sz="1200" kern="1200" dirty="0">
                <a:solidFill>
                  <a:schemeClr val="tx1"/>
                </a:solidFill>
                <a:effectLst/>
                <a:latin typeface="+mn-lt"/>
                <a:ea typeface="+mn-ea"/>
                <a:cs typeface="+mn-cs"/>
              </a:rPr>
              <a:t>positron annihilation (SIA) provides direct insights into</a:t>
            </a:r>
          </a:p>
          <a:p>
            <a:r>
              <a:rPr lang="en" altLang="zh-CN" sz="1200" kern="1200" dirty="0">
                <a:solidFill>
                  <a:schemeClr val="tx1"/>
                </a:solidFill>
                <a:effectLst/>
                <a:latin typeface="+mn-lt"/>
                <a:ea typeface="+mn-ea"/>
                <a:cs typeface="+mn-cs"/>
              </a:rPr>
              <a:t>the hadronization process in a controlled and clean</a:t>
            </a:r>
          </a:p>
          <a:p>
            <a:r>
              <a:rPr lang="en" altLang="zh-CN" sz="1200" kern="1200" dirty="0">
                <a:solidFill>
                  <a:schemeClr val="tx1"/>
                </a:solidFill>
                <a:effectLst/>
                <a:latin typeface="+mn-lt"/>
                <a:ea typeface="+mn-ea"/>
                <a:cs typeface="+mn-cs"/>
              </a:rPr>
              <a:t>environment. It enhances our understanding of how</a:t>
            </a:r>
          </a:p>
          <a:p>
            <a:r>
              <a:rPr lang="en" altLang="zh-CN" sz="1200" kern="1200" dirty="0">
                <a:solidFill>
                  <a:schemeClr val="tx1"/>
                </a:solidFill>
                <a:effectLst/>
                <a:latin typeface="+mn-lt"/>
                <a:ea typeface="+mn-ea"/>
                <a:cs typeface="+mn-cs"/>
              </a:rPr>
              <a:t>quarks and gluons fragment into hadrons, which is crucial</a:t>
            </a:r>
          </a:p>
          <a:p>
            <a:r>
              <a:rPr lang="en" altLang="zh-CN" sz="1200" kern="1200" dirty="0">
                <a:solidFill>
                  <a:schemeClr val="tx1"/>
                </a:solidFill>
                <a:effectLst/>
                <a:latin typeface="+mn-lt"/>
                <a:ea typeface="+mn-ea"/>
                <a:cs typeface="+mn-cs"/>
              </a:rPr>
              <a:t>for advancing our knowledge of Quantum </a:t>
            </a:r>
            <a:r>
              <a:rPr lang="en" altLang="zh-CN" sz="1200" kern="1200" dirty="0" err="1">
                <a:solidFill>
                  <a:schemeClr val="tx1"/>
                </a:solidFill>
                <a:effectLst/>
                <a:latin typeface="+mn-lt"/>
                <a:ea typeface="+mn-ea"/>
                <a:cs typeface="+mn-cs"/>
              </a:rPr>
              <a:t>Chromody</a:t>
            </a:r>
            <a:r>
              <a:rPr lang="en" altLang="zh-CN" sz="1200" kern="1200" dirty="0">
                <a:solidFill>
                  <a:schemeClr val="tx1"/>
                </a:solidFill>
                <a:effectLst/>
                <a:latin typeface="+mn-lt"/>
                <a:ea typeface="+mn-ea"/>
                <a:cs typeface="+mn-cs"/>
              </a:rPr>
              <a:t>-</a:t>
            </a:r>
          </a:p>
          <a:p>
            <a:r>
              <a:rPr lang="en" altLang="zh-CN" sz="1200" kern="1200" dirty="0" err="1">
                <a:solidFill>
                  <a:schemeClr val="tx1"/>
                </a:solidFill>
                <a:effectLst/>
                <a:latin typeface="+mn-lt"/>
                <a:ea typeface="+mn-ea"/>
                <a:cs typeface="+mn-cs"/>
              </a:rPr>
              <a:t>namics</a:t>
            </a:r>
            <a:r>
              <a:rPr lang="en" altLang="zh-CN" sz="1200" kern="1200" dirty="0">
                <a:solidFill>
                  <a:schemeClr val="tx1"/>
                </a:solidFill>
                <a:effectLst/>
                <a:latin typeface="+mn-lt"/>
                <a:ea typeface="+mn-ea"/>
                <a:cs typeface="+mn-cs"/>
              </a:rPr>
              <a:t> (QCD) and for accurately modeling hadron</a:t>
            </a:r>
          </a:p>
          <a:p>
            <a:r>
              <a:rPr lang="en" altLang="zh-CN" sz="1200" kern="1200" dirty="0">
                <a:solidFill>
                  <a:schemeClr val="tx1"/>
                </a:solidFill>
                <a:effectLst/>
                <a:latin typeface="+mn-lt"/>
                <a:ea typeface="+mn-ea"/>
                <a:cs typeface="+mn-cs"/>
              </a:rPr>
              <a:t>production in various high-energy processes. The typical</a:t>
            </a:r>
          </a:p>
          <a:p>
            <a:r>
              <a:rPr lang="en" altLang="zh-CN" sz="1200" kern="1200" dirty="0">
                <a:solidFill>
                  <a:schemeClr val="tx1"/>
                </a:solidFill>
                <a:effectLst/>
                <a:latin typeface="+mn-lt"/>
                <a:ea typeface="+mn-ea"/>
                <a:cs typeface="+mn-cs"/>
              </a:rPr>
              <a:t>experimental observable in SIA is</a:t>
            </a:r>
          </a:p>
          <a:p>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40</a:t>
            </a:fld>
            <a:endParaRPr kumimoji="1" lang="zh-CN" altLang="en-US"/>
          </a:p>
        </p:txBody>
      </p:sp>
    </p:spTree>
    <p:extLst>
      <p:ext uri="{BB962C8B-B14F-4D97-AF65-F5344CB8AC3E}">
        <p14:creationId xmlns:p14="http://schemas.microsoft.com/office/powerpoint/2010/main" val="2639307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Based on the electron-positron collision data collected by BESIII at the center-of-mass energies from 2.2324 to 3.6710 GeV, the differential cross sections of inclusive </a:t>
                </a:r>
                <a14:m>
                  <m:oMath xmlns:m="http://schemas.openxmlformats.org/officeDocument/2006/math">
                    <m:sSup>
                      <m:sSupPr>
                        <m:ctrlPr>
                          <a:rPr lang="zh-CN" altLang="zh-CN" sz="1800" i="1" u="sng" kern="100">
                            <a:solidFill>
                              <a:srgbClr val="00808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𝜋</m:t>
                        </m:r>
                      </m:e>
                      <m:sup>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0</m:t>
                        </m:r>
                      </m:sup>
                    </m:sSup>
                  </m:oMath>
                </a14:m>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and </a:t>
                </a:r>
                <a14:m>
                  <m:oMath xmlns:m="http://schemas.openxmlformats.org/officeDocument/2006/math">
                    <m:sSubSup>
                      <m:sSubSupPr>
                        <m:ctrlPr>
                          <a:rPr lang="zh-CN" altLang="zh-CN" sz="1800" i="1" u="sng" kern="100">
                            <a:solidFill>
                              <a:srgbClr val="00808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𝐾</m:t>
                        </m:r>
                      </m:e>
                      <m:sub>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𝑆</m:t>
                        </m:r>
                      </m:sub>
                      <m:sup>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0</m:t>
                        </m:r>
                      </m:sup>
                    </m:sSubSup>
                  </m:oMath>
                </a14:m>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production as a function of hadron momentum and normalized by the total cross section of the inclusive hadronic process are measured. Our results significantly deviate from several theoretical calculations based on the existing FFs, as shown in following figure. These results provide new ingredients for the global data fits of the FFs, in which almost no single inclusive annihilation data measured in this special energy region has been included. </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Based on the electron-positron collision data collected by BESIII at the center-of-mass energies from 2.2324 to 3.6710 GeV, the differential cross sections of inclusive </a:t>
                </a:r>
                <a:r>
                  <a:rPr lang="en-US" altLang="zh-CN" sz="1800" i="0" kern="100">
                    <a:effectLst/>
                    <a:latin typeface="Cambria Math" panose="02040503050406030204" pitchFamily="18" charset="0"/>
                    <a:ea typeface="DengXian" panose="02010600030101010101" pitchFamily="2" charset="-122"/>
                    <a:cs typeface="Times New Roman" panose="02020603050405020304" pitchFamily="18" charset="0"/>
                  </a:rPr>
                  <a:t>𝜋</a:t>
                </a:r>
                <a:r>
                  <a:rPr lang="zh-CN" altLang="zh-CN" sz="1800" i="0" u="sng" kern="100">
                    <a:solidFill>
                      <a:srgbClr val="008080"/>
                    </a:solidFill>
                    <a:effectLst/>
                    <a:latin typeface="Cambria Math" panose="02040503050406030204" pitchFamily="18" charset="0"/>
                    <a:ea typeface="DengXian" panose="02010600030101010101" pitchFamily="2" charset="-122"/>
                    <a:cs typeface="Times New Roman" panose="02020603050405020304" pitchFamily="18" charset="0"/>
                  </a:rPr>
                  <a:t>^</a:t>
                </a:r>
                <a:r>
                  <a:rPr lang="en-US" altLang="zh-CN" sz="1800" i="0" kern="100">
                    <a:effectLst/>
                    <a:latin typeface="Cambria Math" panose="02040503050406030204" pitchFamily="18" charset="0"/>
                    <a:ea typeface="DengXian" panose="02010600030101010101" pitchFamily="2" charset="-122"/>
                    <a:cs typeface="Times New Roman" panose="02020603050405020304" pitchFamily="18" charset="0"/>
                  </a:rPr>
                  <a:t>0</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and </a:t>
                </a:r>
                <a:r>
                  <a:rPr lang="en-US" altLang="zh-CN" sz="1800" i="0" kern="100">
                    <a:effectLst/>
                    <a:latin typeface="Cambria Math" panose="02040503050406030204" pitchFamily="18" charset="0"/>
                    <a:ea typeface="DengXian" panose="02010600030101010101" pitchFamily="2" charset="-122"/>
                    <a:cs typeface="Times New Roman" panose="02020603050405020304" pitchFamily="18" charset="0"/>
                  </a:rPr>
                  <a:t>𝐾</a:t>
                </a:r>
                <a:r>
                  <a:rPr lang="zh-CN" altLang="zh-CN" sz="1800" i="0" u="sng" kern="100">
                    <a:solidFill>
                      <a:srgbClr val="008080"/>
                    </a:solidFill>
                    <a:effectLst/>
                    <a:latin typeface="Cambria Math" panose="02040503050406030204" pitchFamily="18" charset="0"/>
                    <a:ea typeface="DengXian" panose="02010600030101010101" pitchFamily="2" charset="-122"/>
                    <a:cs typeface="Times New Roman" panose="02020603050405020304" pitchFamily="18" charset="0"/>
                  </a:rPr>
                  <a:t>_</a:t>
                </a:r>
                <a:r>
                  <a:rPr lang="en-US" altLang="zh-CN" sz="1800" i="0" kern="100">
                    <a:effectLst/>
                    <a:latin typeface="Cambria Math" panose="02040503050406030204" pitchFamily="18" charset="0"/>
                    <a:ea typeface="DengXian" panose="02010600030101010101" pitchFamily="2" charset="-122"/>
                    <a:cs typeface="Times New Roman" panose="02020603050405020304" pitchFamily="18" charset="0"/>
                  </a:rPr>
                  <a:t>𝑆^0</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production as a function of hadron momentum and normalized by the total cross section of the inclusive hadronic process are measured. Our results significantly deviate from several theoretical calculations based on the existing FFs, as shown in following figure. These results provide new ingredients for the global data fits of the FFs, in which almost no single inclusive annihilation data measured in this special energy region has been included. </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mc:Fallback>
      </mc:AlternateContent>
      <p:sp>
        <p:nvSpPr>
          <p:cNvPr id="4" name="灯片编号占位符 3"/>
          <p:cNvSpPr>
            <a:spLocks noGrp="1"/>
          </p:cNvSpPr>
          <p:nvPr>
            <p:ph type="sldNum" sz="quarter" idx="5"/>
          </p:nvPr>
        </p:nvSpPr>
        <p:spPr/>
        <p:txBody>
          <a:bodyPr/>
          <a:lstStyle/>
          <a:p>
            <a:fld id="{34EA1CAF-F3E5-4995-B5A9-F6F823E8D197}" type="slidenum">
              <a:rPr lang="zh-CN" altLang="en-US" smtClean="0"/>
              <a:t>41</a:t>
            </a:fld>
            <a:endParaRPr lang="zh-CN" altLang="en-US"/>
          </a:p>
        </p:txBody>
      </p:sp>
    </p:spTree>
    <p:extLst>
      <p:ext uri="{BB962C8B-B14F-4D97-AF65-F5344CB8AC3E}">
        <p14:creationId xmlns:p14="http://schemas.microsoft.com/office/powerpoint/2010/main" val="3266878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dirty="0">
                <a:latin typeface="Times New Roman" panose="02020603050405020304" pitchFamily="18" charset="0"/>
                <a:cs typeface="Times New Roman" panose="02020603050405020304" pitchFamily="18" charset="0"/>
              </a:rPr>
              <a:t>NPC : nonperturbative QCD calculations </a:t>
            </a:r>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43</a:t>
            </a:fld>
            <a:endParaRPr kumimoji="1" lang="zh-CN" altLang="en-US"/>
          </a:p>
        </p:txBody>
      </p:sp>
    </p:spTree>
    <p:extLst>
      <p:ext uri="{BB962C8B-B14F-4D97-AF65-F5344CB8AC3E}">
        <p14:creationId xmlns:p14="http://schemas.microsoft.com/office/powerpoint/2010/main" val="106957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i="1" dirty="0">
                <a:effectLst/>
                <a:latin typeface="Times New Roman" panose="02020603050405020304" pitchFamily="18" charset="0"/>
                <a:ea typeface="Times New Roman" panose="02020603050405020304" pitchFamily="18" charset="0"/>
              </a:rPr>
              <a:t>The fragmentation functions of the light quarks have been measured with a reasonable precision,  while the information on the c-quark fragmentation function (CFF) is scarce. There is virtually no experimental data on CFF below the energy of the B-factories. Such information is vital. It is proposed to perform a first measurement of the inclusive D-meson production in </a:t>
            </a:r>
            <a:r>
              <a:rPr lang="en-US" altLang="zh-CN" sz="1800" i="1" dirty="0" err="1">
                <a:effectLst/>
                <a:latin typeface="Times New Roman" panose="02020603050405020304" pitchFamily="18" charset="0"/>
                <a:ea typeface="Times New Roman" panose="02020603050405020304" pitchFamily="18" charset="0"/>
              </a:rPr>
              <a:t>e</a:t>
            </a:r>
            <a:r>
              <a:rPr lang="en-US" altLang="zh-CN" sz="1800" i="1" baseline="30000" dirty="0" err="1">
                <a:effectLst/>
                <a:latin typeface="Times New Roman" panose="02020603050405020304" pitchFamily="18" charset="0"/>
                <a:ea typeface="Times New Roman" panose="02020603050405020304" pitchFamily="18" charset="0"/>
              </a:rPr>
              <a:t>+</a:t>
            </a:r>
            <a:r>
              <a:rPr lang="en-US" altLang="zh-CN" sz="1800" i="1" dirty="0" err="1">
                <a:effectLst/>
                <a:latin typeface="Times New Roman" panose="02020603050405020304" pitchFamily="18" charset="0"/>
                <a:ea typeface="Times New Roman" panose="02020603050405020304" pitchFamily="18" charset="0"/>
              </a:rPr>
              <a:t>e</a:t>
            </a:r>
            <a:r>
              <a:rPr lang="en-US" altLang="zh-CN" sz="1800" i="1" baseline="30000" dirty="0">
                <a:effectLst/>
                <a:latin typeface="Times New Roman" panose="02020603050405020304" pitchFamily="18" charset="0"/>
                <a:ea typeface="Times New Roman" panose="02020603050405020304" pitchFamily="18" charset="0"/>
              </a:rPr>
              <a:t>-</a:t>
            </a:r>
            <a:r>
              <a:rPr lang="en-US" altLang="zh-CN" sz="1800" i="1" dirty="0">
                <a:effectLst/>
                <a:latin typeface="Times New Roman" panose="02020603050405020304" pitchFamily="18" charset="0"/>
                <a:ea typeface="Times New Roman" panose="02020603050405020304" pitchFamily="18" charset="0"/>
              </a:rPr>
              <a:t> collisions in the energy domain between charmonium and bottomonium using a unique data sample of about 5 fb</a:t>
            </a:r>
            <a:r>
              <a:rPr lang="en-US" altLang="zh-CN" sz="1800" i="1" baseline="30000" dirty="0">
                <a:effectLst/>
                <a:latin typeface="Times New Roman" panose="02020603050405020304" pitchFamily="18" charset="0"/>
                <a:ea typeface="Times New Roman" panose="02020603050405020304" pitchFamily="18" charset="0"/>
              </a:rPr>
              <a:t>-1</a:t>
            </a:r>
            <a:r>
              <a:rPr lang="en-US" altLang="zh-CN" sz="1800" i="1" dirty="0">
                <a:effectLst/>
                <a:latin typeface="Times New Roman" panose="02020603050405020304" pitchFamily="18" charset="0"/>
                <a:ea typeface="Times New Roman" panose="02020603050405020304" pitchFamily="18" charset="0"/>
              </a:rPr>
              <a:t> integrated luminosity at energies from 4.60 to 4.95 GeV.</a:t>
            </a:r>
            <a:endParaRPr lang="zh-CN" altLang="zh-CN" sz="1800" dirty="0">
              <a:effectLst/>
              <a:latin typeface="Times New Roman" panose="02020603050405020304" pitchFamily="18" charset="0"/>
              <a:ea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46</a:t>
            </a:fld>
            <a:endParaRPr lang="zh-CN" altLang="en-US"/>
          </a:p>
        </p:txBody>
      </p:sp>
    </p:spTree>
    <p:extLst>
      <p:ext uri="{BB962C8B-B14F-4D97-AF65-F5344CB8AC3E}">
        <p14:creationId xmlns:p14="http://schemas.microsoft.com/office/powerpoint/2010/main" val="171653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Cos theta = 0.93 </a:t>
            </a:r>
            <a:r>
              <a:rPr kumimoji="1" lang="en-US" altLang="zh-CN" dirty="0">
                <a:sym typeface="Wingdings" pitchFamily="2" charset="2"/>
              </a:rPr>
              <a:t> 21.56 </a:t>
            </a:r>
            <a:r>
              <a:rPr kumimoji="1" lang="zh-CN" altLang="en-US" dirty="0">
                <a:sym typeface="Wingdings" pitchFamily="2" charset="2"/>
              </a:rPr>
              <a:t>度， </a:t>
            </a:r>
            <a:r>
              <a:rPr kumimoji="1" lang="en-US" altLang="zh-CN" dirty="0">
                <a:sym typeface="Wingdings" pitchFamily="2" charset="2"/>
              </a:rPr>
              <a:t>cos theta = 0.9  26.5 </a:t>
            </a:r>
            <a:r>
              <a:rPr kumimoji="1" lang="zh-CN" altLang="en-US" dirty="0">
                <a:sym typeface="Wingdings" pitchFamily="2" charset="2"/>
              </a:rPr>
              <a:t>度 </a:t>
            </a:r>
            <a:endParaRPr kumimoji="1" lang="en-US" altLang="zh-CN" dirty="0">
              <a:sym typeface="Wingdings" pitchFamily="2" charset="2"/>
            </a:endParaRPr>
          </a:p>
          <a:p>
            <a:pPr algn="l"/>
            <a:r>
              <a:rPr lang="zh-CN" altLang="en-US" b="0" i="0" u="none" strike="noStrike" dirty="0">
                <a:effectLst/>
                <a:latin typeface="Inter"/>
              </a:rPr>
              <a:t>北京谱仪</a:t>
            </a:r>
            <a:r>
              <a:rPr lang="en" altLang="zh-CN" b="0" i="0" u="none" strike="noStrike" dirty="0">
                <a:effectLst/>
                <a:latin typeface="Inter"/>
              </a:rPr>
              <a:t>III</a:t>
            </a:r>
            <a:r>
              <a:rPr lang="zh-CN" altLang="en" b="0" i="0" u="none" strike="noStrike" dirty="0">
                <a:effectLst/>
                <a:latin typeface="Inter"/>
              </a:rPr>
              <a:t>（</a:t>
            </a:r>
            <a:r>
              <a:rPr lang="en" altLang="zh-CN" b="0" i="0" u="none" strike="noStrike" dirty="0">
                <a:effectLst/>
                <a:latin typeface="Inter"/>
              </a:rPr>
              <a:t>BESIII</a:t>
            </a:r>
            <a:r>
              <a:rPr lang="zh-CN" altLang="en" b="0" i="0" u="none" strike="noStrike" dirty="0">
                <a:effectLst/>
                <a:latin typeface="Inter"/>
              </a:rPr>
              <a:t>）</a:t>
            </a:r>
            <a:r>
              <a:rPr lang="zh-CN" altLang="en-US" b="0" i="0" u="none" strike="noStrike" dirty="0">
                <a:effectLst/>
                <a:latin typeface="Inter"/>
              </a:rPr>
              <a:t>的</a:t>
            </a:r>
            <a:r>
              <a:rPr lang="zh-CN" altLang="en-US" b="1" i="0" u="none" strike="noStrike" dirty="0">
                <a:effectLst/>
                <a:latin typeface="Inter"/>
              </a:rPr>
              <a:t>最外层缪子探测器（</a:t>
            </a:r>
            <a:r>
              <a:rPr lang="en" altLang="zh-CN" b="1" i="0" u="none" strike="noStrike" dirty="0">
                <a:effectLst/>
                <a:latin typeface="Inter"/>
              </a:rPr>
              <a:t>Muon Identifier, MUID</a:t>
            </a:r>
            <a:r>
              <a:rPr lang="zh-CN" altLang="en" b="1" i="0" u="none" strike="noStrike" dirty="0">
                <a:effectLst/>
                <a:latin typeface="Inter"/>
              </a:rPr>
              <a:t>）</a:t>
            </a:r>
            <a:r>
              <a:rPr lang="en" altLang="zh-CN" b="0" i="0" u="none" strike="noStrike" dirty="0">
                <a:effectLst/>
                <a:latin typeface="Inter"/>
              </a:rPr>
              <a:t> </a:t>
            </a:r>
            <a:r>
              <a:rPr lang="zh-CN" altLang="en-US" b="0" i="0" u="none" strike="noStrike" dirty="0">
                <a:effectLst/>
                <a:latin typeface="Inter"/>
              </a:rPr>
              <a:t>主要用于鉴别和重建高能缪子（</a:t>
            </a:r>
            <a:r>
              <a:rPr lang="el-GR" altLang="zh-CN" b="0" i="0" u="none" strike="noStrike" dirty="0">
                <a:effectLst/>
                <a:latin typeface="Inter"/>
              </a:rPr>
              <a:t>μ±</a:t>
            </a:r>
            <a:r>
              <a:rPr lang="zh-CN" altLang="el-GR" b="0" i="0" u="none" strike="noStrike" dirty="0">
                <a:effectLst/>
                <a:latin typeface="Inter"/>
              </a:rPr>
              <a:t>），</a:t>
            </a:r>
            <a:r>
              <a:rPr lang="zh-CN" altLang="en-US" b="0" i="0" u="none" strike="noStrike" dirty="0">
                <a:effectLst/>
                <a:latin typeface="Inter"/>
              </a:rPr>
              <a:t>其设计基于</a:t>
            </a:r>
            <a:r>
              <a:rPr lang="zh-CN" altLang="en-US" b="1" i="0" u="none" strike="noStrike" dirty="0">
                <a:effectLst/>
                <a:latin typeface="Inter"/>
              </a:rPr>
              <a:t>多层阻性板室（</a:t>
            </a:r>
            <a:r>
              <a:rPr lang="en" altLang="zh-CN" b="1" i="0" u="none" strike="noStrike" dirty="0">
                <a:effectLst/>
                <a:latin typeface="Inter"/>
              </a:rPr>
              <a:t>RPC</a:t>
            </a:r>
            <a:r>
              <a:rPr lang="zh-CN" altLang="en" b="1" i="0" u="none" strike="noStrike" dirty="0">
                <a:effectLst/>
                <a:latin typeface="Inter"/>
              </a:rPr>
              <a:t>）</a:t>
            </a:r>
            <a:r>
              <a:rPr lang="zh-CN" altLang="en-US" b="1" i="0" u="none" strike="noStrike" dirty="0">
                <a:effectLst/>
                <a:latin typeface="Inter"/>
              </a:rPr>
              <a:t>和铁磁屏蔽层</a:t>
            </a:r>
            <a:r>
              <a:rPr lang="zh-CN" altLang="en-US" b="0" i="0" u="none" strike="noStrike" dirty="0">
                <a:effectLst/>
                <a:latin typeface="Inter"/>
              </a:rPr>
              <a:t>的组合，通过探测穿透能力强的高能缪子与其他粒子的差异来实现鉴别。以下是其工作原理的详细解析：</a:t>
            </a:r>
          </a:p>
          <a:p>
            <a:pPr algn="l"/>
            <a:r>
              <a:rPr lang="zh-CN" altLang="en-US" b="1" i="0" u="none" strike="noStrike" dirty="0">
                <a:effectLst/>
                <a:latin typeface="Inter"/>
              </a:rPr>
              <a:t>📌 </a:t>
            </a:r>
            <a:r>
              <a:rPr lang="en" altLang="zh-CN" b="1" i="0" u="none" strike="noStrike" dirty="0">
                <a:effectLst/>
                <a:latin typeface="Inter"/>
              </a:rPr>
              <a:t>MUID</a:t>
            </a:r>
            <a:r>
              <a:rPr lang="zh-CN" altLang="en-US" b="1" i="0" u="none" strike="noStrike" dirty="0">
                <a:effectLst/>
                <a:latin typeface="Inter"/>
              </a:rPr>
              <a:t>的结构设计</a:t>
            </a:r>
          </a:p>
          <a:p>
            <a:pPr algn="l" fontAlgn="t">
              <a:buFont typeface="+mj-lt"/>
              <a:buAutoNum type="arabicPeriod"/>
            </a:pPr>
            <a:r>
              <a:rPr lang="zh-CN" altLang="en-US" b="1" i="0" u="none" strike="noStrike" dirty="0">
                <a:effectLst/>
                <a:latin typeface="Inter"/>
              </a:rPr>
              <a:t>探测层布局</a:t>
            </a:r>
            <a:endParaRPr lang="zh-CN" altLang="en-US" b="0" i="0" u="none" strike="noStrike" dirty="0">
              <a:effectLst/>
              <a:latin typeface="Inter"/>
            </a:endParaRPr>
          </a:p>
          <a:p>
            <a:pPr marL="742950" lvl="1" indent="-285750" algn="l" fontAlgn="t">
              <a:buFont typeface="+mj-lt"/>
              <a:buAutoNum type="arabicPeriod"/>
            </a:pPr>
            <a:r>
              <a:rPr lang="en" altLang="zh-CN" b="1" i="0" u="none" strike="noStrike" dirty="0">
                <a:effectLst/>
                <a:latin typeface="Inter"/>
              </a:rPr>
              <a:t>RPC</a:t>
            </a:r>
            <a:r>
              <a:rPr lang="zh-CN" altLang="en-US" b="1" i="0" u="none" strike="noStrike" dirty="0">
                <a:effectLst/>
                <a:latin typeface="Inter"/>
              </a:rPr>
              <a:t>探测器</a:t>
            </a:r>
            <a:r>
              <a:rPr lang="zh-CN" altLang="en-US" b="0" i="0" u="none" strike="noStrike" dirty="0">
                <a:effectLst/>
                <a:latin typeface="Inter"/>
              </a:rPr>
              <a:t>：共 </a:t>
            </a:r>
            <a:r>
              <a:rPr lang="en-US" altLang="zh-CN" b="1" i="0" u="none" strike="noStrike" dirty="0">
                <a:effectLst/>
                <a:latin typeface="Inter"/>
              </a:rPr>
              <a:t>9</a:t>
            </a:r>
            <a:r>
              <a:rPr lang="zh-CN" altLang="en-US" b="1" i="0" u="none" strike="noStrike" dirty="0">
                <a:effectLst/>
                <a:latin typeface="Inter"/>
              </a:rPr>
              <a:t>层</a:t>
            </a:r>
            <a:r>
              <a:rPr lang="zh-CN" altLang="en-US" b="0" i="0" u="none" strike="noStrike" dirty="0">
                <a:effectLst/>
                <a:latin typeface="Inter"/>
              </a:rPr>
              <a:t>，每层由**阻性板室（</a:t>
            </a:r>
            <a:r>
              <a:rPr lang="en" altLang="zh-CN" b="0" i="0" u="none" strike="noStrike" dirty="0">
                <a:effectLst/>
                <a:latin typeface="Inter"/>
              </a:rPr>
              <a:t>RPC</a:t>
            </a:r>
            <a:r>
              <a:rPr lang="zh-CN" altLang="en" b="0" i="0" u="none" strike="noStrike" dirty="0">
                <a:effectLst/>
                <a:latin typeface="Inter"/>
              </a:rPr>
              <a:t>）**</a:t>
            </a:r>
            <a:r>
              <a:rPr lang="zh-CN" altLang="en-US" b="0" i="0" u="none" strike="noStrike" dirty="0">
                <a:effectLst/>
                <a:latin typeface="Inter"/>
              </a:rPr>
              <a:t>构成，分为桶部（</a:t>
            </a:r>
            <a:r>
              <a:rPr lang="en" altLang="zh-CN" b="0" i="0" u="none" strike="noStrike" dirty="0">
                <a:effectLst/>
                <a:latin typeface="Inter"/>
              </a:rPr>
              <a:t>Barrel</a:t>
            </a:r>
            <a:r>
              <a:rPr lang="zh-CN" altLang="en" b="0" i="0" u="none" strike="noStrike" dirty="0">
                <a:effectLst/>
                <a:latin typeface="Inter"/>
              </a:rPr>
              <a:t>）</a:t>
            </a:r>
            <a:r>
              <a:rPr lang="zh-CN" altLang="en-US" b="0" i="0" u="none" strike="noStrike" dirty="0">
                <a:effectLst/>
                <a:latin typeface="Inter"/>
              </a:rPr>
              <a:t>和端盖（</a:t>
            </a:r>
            <a:r>
              <a:rPr lang="en" altLang="zh-CN" b="0" i="0" u="none" strike="noStrike" dirty="0">
                <a:effectLst/>
                <a:latin typeface="Inter"/>
              </a:rPr>
              <a:t>Endcap</a:t>
            </a:r>
            <a:r>
              <a:rPr lang="zh-CN" altLang="en" b="0" i="0" u="none" strike="noStrike" dirty="0">
                <a:effectLst/>
                <a:latin typeface="Inter"/>
              </a:rPr>
              <a:t>）</a:t>
            </a:r>
            <a:r>
              <a:rPr lang="zh-CN" altLang="en-US" b="0" i="0" u="none" strike="noStrike" dirty="0">
                <a:effectLst/>
                <a:latin typeface="Inter"/>
              </a:rPr>
              <a:t>两部分，覆盖极角范围 </a:t>
            </a:r>
            <a:r>
              <a:rPr lang="en-US" altLang="zh-CN" b="1" i="0" u="none" strike="noStrike" dirty="0">
                <a:effectLst/>
                <a:latin typeface="Inter"/>
              </a:rPr>
              <a:t>|</a:t>
            </a:r>
            <a:r>
              <a:rPr lang="en" altLang="zh-CN" b="1" i="0" u="none" strike="noStrike" dirty="0">
                <a:effectLst/>
                <a:latin typeface="Inter"/>
              </a:rPr>
              <a:t>cos</a:t>
            </a:r>
            <a:r>
              <a:rPr lang="el-GR" altLang="zh-CN" b="1" i="0" u="none" strike="noStrike" dirty="0">
                <a:effectLst/>
                <a:latin typeface="Inter"/>
              </a:rPr>
              <a:t>θ| &lt; 0.92</a:t>
            </a:r>
            <a:r>
              <a:rPr lang="zh-CN" altLang="el-GR" b="0" i="0" u="none" strike="noStrike" dirty="0">
                <a:effectLst/>
                <a:latin typeface="Inter"/>
              </a:rPr>
              <a:t>。</a:t>
            </a:r>
          </a:p>
          <a:p>
            <a:pPr marL="742950" lvl="1" indent="-285750" algn="l" fontAlgn="t">
              <a:buFont typeface="+mj-lt"/>
              <a:buAutoNum type="arabicPeriod"/>
            </a:pPr>
            <a:r>
              <a:rPr lang="zh-CN" altLang="en-US" b="1" i="0" u="none" strike="noStrike" dirty="0">
                <a:effectLst/>
                <a:latin typeface="Inter"/>
              </a:rPr>
              <a:t>铁磁吸收体</a:t>
            </a:r>
            <a:r>
              <a:rPr lang="zh-CN" altLang="en-US" b="0" i="0" u="none" strike="noStrike" dirty="0">
                <a:effectLst/>
                <a:latin typeface="Inter"/>
              </a:rPr>
              <a:t>：每两层</a:t>
            </a:r>
            <a:r>
              <a:rPr lang="en" altLang="zh-CN" b="0" i="0" u="none" strike="noStrike" dirty="0">
                <a:effectLst/>
                <a:latin typeface="Inter"/>
              </a:rPr>
              <a:t>RPC</a:t>
            </a:r>
            <a:r>
              <a:rPr lang="zh-CN" altLang="en-US" b="0" i="0" u="none" strike="noStrike" dirty="0">
                <a:effectLst/>
                <a:latin typeface="Inter"/>
              </a:rPr>
              <a:t>之间夹有 </a:t>
            </a:r>
            <a:r>
              <a:rPr lang="en-US" altLang="zh-CN" b="1" i="0" u="none" strike="noStrike" dirty="0">
                <a:effectLst/>
                <a:latin typeface="Inter"/>
              </a:rPr>
              <a:t>10 </a:t>
            </a:r>
            <a:r>
              <a:rPr lang="en" altLang="zh-CN" b="1" i="0" u="none" strike="noStrike" dirty="0">
                <a:effectLst/>
                <a:latin typeface="Inter"/>
              </a:rPr>
              <a:t>cm</a:t>
            </a:r>
            <a:r>
              <a:rPr lang="zh-CN" altLang="en-US" b="1" i="0" u="none" strike="noStrike" dirty="0">
                <a:effectLst/>
                <a:latin typeface="Inter"/>
              </a:rPr>
              <a:t>厚铁板</a:t>
            </a:r>
            <a:r>
              <a:rPr lang="zh-CN" altLang="en-US" b="0" i="0" u="none" strike="noStrike" dirty="0">
                <a:effectLst/>
                <a:latin typeface="Inter"/>
              </a:rPr>
              <a:t>（总厚度约</a:t>
            </a:r>
            <a:r>
              <a:rPr lang="en-US" altLang="zh-CN" b="0" i="0" u="none" strike="noStrike" dirty="0">
                <a:effectLst/>
                <a:latin typeface="Inter"/>
              </a:rPr>
              <a:t>1 </a:t>
            </a:r>
            <a:r>
              <a:rPr lang="en" altLang="zh-CN" b="0" i="0" u="none" strike="noStrike" dirty="0">
                <a:effectLst/>
                <a:latin typeface="Inter"/>
              </a:rPr>
              <a:t>m</a:t>
            </a:r>
            <a:r>
              <a:rPr lang="zh-CN" altLang="en" b="0" i="0" u="none" strike="noStrike" dirty="0">
                <a:effectLst/>
                <a:latin typeface="Inter"/>
              </a:rPr>
              <a:t>），</a:t>
            </a:r>
            <a:r>
              <a:rPr lang="zh-CN" altLang="en-US" b="0" i="0" u="none" strike="noStrike" dirty="0">
                <a:effectLst/>
                <a:latin typeface="Inter"/>
              </a:rPr>
              <a:t>用于吸收强子（如</a:t>
            </a:r>
            <a:r>
              <a:rPr lang="el-GR" altLang="zh-CN" b="0" i="0" u="none" strike="noStrike" dirty="0">
                <a:effectLst/>
                <a:latin typeface="Inter"/>
              </a:rPr>
              <a:t>π</a:t>
            </a:r>
            <a:r>
              <a:rPr lang="zh-CN" altLang="el-GR" b="0" i="0" u="none" strike="noStrike" dirty="0">
                <a:effectLst/>
                <a:latin typeface="Inter"/>
              </a:rPr>
              <a:t>、</a:t>
            </a:r>
            <a:r>
              <a:rPr lang="en" altLang="zh-CN" b="0" i="0" u="none" strike="noStrike" dirty="0">
                <a:effectLst/>
                <a:latin typeface="Inter"/>
              </a:rPr>
              <a:t>K</a:t>
            </a:r>
            <a:r>
              <a:rPr lang="zh-CN" altLang="en" b="0" i="0" u="none" strike="noStrike" dirty="0">
                <a:effectLst/>
                <a:latin typeface="Inter"/>
              </a:rPr>
              <a:t>、</a:t>
            </a:r>
            <a:r>
              <a:rPr lang="en" altLang="zh-CN" b="0" i="0" u="none" strike="noStrike" dirty="0">
                <a:effectLst/>
                <a:latin typeface="Inter"/>
              </a:rPr>
              <a:t>p</a:t>
            </a:r>
            <a:r>
              <a:rPr lang="zh-CN" altLang="en" b="0" i="0" u="none" strike="noStrike" dirty="0">
                <a:effectLst/>
                <a:latin typeface="Inter"/>
              </a:rPr>
              <a:t>）</a:t>
            </a:r>
            <a:r>
              <a:rPr lang="zh-CN" altLang="en-US" b="0" i="0" u="none" strike="noStrike" dirty="0">
                <a:effectLst/>
                <a:latin typeface="Inter"/>
              </a:rPr>
              <a:t>和电磁簇射（如</a:t>
            </a:r>
            <a:r>
              <a:rPr lang="en" altLang="zh-CN" b="0" i="0" u="none" strike="noStrike" dirty="0">
                <a:effectLst/>
                <a:latin typeface="Inter"/>
              </a:rPr>
              <a:t>e±</a:t>
            </a:r>
            <a:r>
              <a:rPr lang="zh-CN" altLang="en" b="0" i="0" u="none" strike="noStrike" dirty="0">
                <a:effectLst/>
                <a:latin typeface="Inter"/>
              </a:rPr>
              <a:t>、</a:t>
            </a:r>
            <a:r>
              <a:rPr lang="el-GR" altLang="zh-CN" b="0" i="0" u="none" strike="noStrike" dirty="0">
                <a:effectLst/>
                <a:latin typeface="Inter"/>
              </a:rPr>
              <a:t>γ</a:t>
            </a:r>
            <a:r>
              <a:rPr lang="zh-CN" altLang="el-GR" b="0" i="0" u="none" strike="noStrike" dirty="0">
                <a:effectLst/>
                <a:latin typeface="Inter"/>
              </a:rPr>
              <a:t>），</a:t>
            </a:r>
            <a:r>
              <a:rPr lang="zh-CN" altLang="en-US" b="0" i="0" u="none" strike="noStrike" dirty="0">
                <a:effectLst/>
                <a:latin typeface="Inter"/>
              </a:rPr>
              <a:t>仅高能缪子可穿透。</a:t>
            </a:r>
          </a:p>
          <a:p>
            <a:pPr algn="l" fontAlgn="t">
              <a:buFont typeface="+mj-lt"/>
              <a:buAutoNum type="arabicPeriod"/>
            </a:pPr>
            <a:r>
              <a:rPr lang="en" altLang="zh-CN" b="1" i="0" u="none" strike="noStrike" dirty="0">
                <a:effectLst/>
                <a:latin typeface="Inter"/>
              </a:rPr>
              <a:t>RPC</a:t>
            </a:r>
            <a:r>
              <a:rPr lang="zh-CN" altLang="en-US" b="1" i="0" u="none" strike="noStrike" dirty="0">
                <a:effectLst/>
                <a:latin typeface="Inter"/>
              </a:rPr>
              <a:t>工作单元</a:t>
            </a:r>
            <a:endParaRPr lang="zh-CN" altLang="en-US" b="0" i="0" u="none" strike="noStrike" dirty="0">
              <a:effectLst/>
              <a:latin typeface="Inter"/>
            </a:endParaRPr>
          </a:p>
          <a:p>
            <a:pPr marL="742950" lvl="1" indent="-285750" algn="l" fontAlgn="t">
              <a:buFont typeface="+mj-lt"/>
              <a:buAutoNum type="arabicPeriod"/>
            </a:pPr>
            <a:r>
              <a:rPr lang="zh-CN" altLang="en-US" b="1" i="0" u="none" strike="noStrike" dirty="0">
                <a:effectLst/>
                <a:latin typeface="Inter"/>
              </a:rPr>
              <a:t>气体混合物</a:t>
            </a:r>
            <a:r>
              <a:rPr lang="zh-CN" altLang="en-US" b="0" i="0" u="none" strike="noStrike" dirty="0">
                <a:effectLst/>
                <a:latin typeface="Inter"/>
              </a:rPr>
              <a:t>：</a:t>
            </a:r>
            <a:r>
              <a:rPr lang="en" altLang="zh-CN" b="0" i="0" u="none" strike="noStrike" dirty="0" err="1">
                <a:effectLst/>
                <a:latin typeface="Inter"/>
              </a:rPr>
              <a:t>Ar</a:t>
            </a:r>
            <a:r>
              <a:rPr lang="en" altLang="zh-CN" b="0" i="0" u="none" strike="noStrike" dirty="0">
                <a:effectLst/>
                <a:latin typeface="Inter"/>
              </a:rPr>
              <a:t>/C₂H₂F₄/</a:t>
            </a:r>
            <a:r>
              <a:rPr lang="en" altLang="zh-CN" b="0" i="0" u="none" strike="noStrike" dirty="0" err="1">
                <a:effectLst/>
                <a:latin typeface="Inter"/>
              </a:rPr>
              <a:t>iC₄H</a:t>
            </a:r>
            <a:r>
              <a:rPr lang="en" altLang="zh-CN" b="0" i="0" u="none" strike="noStrike" dirty="0">
                <a:effectLst/>
                <a:latin typeface="Inter"/>
              </a:rPr>
              <a:t>₁₀</a:t>
            </a:r>
            <a:r>
              <a:rPr lang="zh-CN" altLang="en" b="0" i="0" u="none" strike="noStrike" dirty="0">
                <a:effectLst/>
                <a:latin typeface="Inter"/>
              </a:rPr>
              <a:t>（</a:t>
            </a:r>
            <a:r>
              <a:rPr lang="zh-CN" altLang="en-US" b="0" i="0" u="none" strike="noStrike" dirty="0">
                <a:effectLst/>
                <a:latin typeface="Inter"/>
              </a:rPr>
              <a:t>比例约</a:t>
            </a:r>
            <a:r>
              <a:rPr lang="en-US" altLang="zh-CN" b="0" i="0" u="none" strike="noStrike" dirty="0">
                <a:effectLst/>
                <a:latin typeface="Inter"/>
              </a:rPr>
              <a:t>45/50/5</a:t>
            </a:r>
            <a:r>
              <a:rPr lang="zh-CN" altLang="en-US" b="0" i="0" u="none" strike="noStrike" dirty="0">
                <a:effectLst/>
                <a:latin typeface="Inter"/>
              </a:rPr>
              <a:t>），提供高雪崩增益和快响应。</a:t>
            </a:r>
          </a:p>
          <a:p>
            <a:pPr marL="742950" lvl="1" indent="-285750" algn="l" fontAlgn="t">
              <a:buFont typeface="+mj-lt"/>
              <a:buAutoNum type="arabicPeriod"/>
            </a:pPr>
            <a:r>
              <a:rPr lang="zh-CN" altLang="en-US" b="1" i="0" u="none" strike="noStrike" dirty="0">
                <a:effectLst/>
                <a:latin typeface="Inter"/>
              </a:rPr>
              <a:t>电极结构</a:t>
            </a:r>
            <a:r>
              <a:rPr lang="zh-CN" altLang="en-US" b="0" i="0" u="none" strike="noStrike" dirty="0">
                <a:effectLst/>
                <a:latin typeface="Inter"/>
              </a:rPr>
              <a:t>：双层玻璃纤维环氧树脂板（电阻率</a:t>
            </a:r>
            <a:r>
              <a:rPr lang="en-US" altLang="zh-CN" b="0" i="0" u="none" strike="noStrike" dirty="0">
                <a:effectLst/>
                <a:latin typeface="Inter"/>
              </a:rPr>
              <a:t>~10¹¹ </a:t>
            </a:r>
            <a:r>
              <a:rPr lang="el-GR" altLang="zh-CN" b="0" i="0" u="none" strike="noStrike" dirty="0">
                <a:effectLst/>
                <a:latin typeface="Inter"/>
              </a:rPr>
              <a:t>Ω·</a:t>
            </a:r>
            <a:r>
              <a:rPr lang="en" altLang="zh-CN" b="0" i="0" u="none" strike="noStrike" dirty="0">
                <a:effectLst/>
                <a:latin typeface="Inter"/>
              </a:rPr>
              <a:t>cm</a:t>
            </a:r>
            <a:r>
              <a:rPr lang="zh-CN" altLang="en" b="0" i="0" u="none" strike="noStrike" dirty="0">
                <a:effectLst/>
                <a:latin typeface="Inter"/>
              </a:rPr>
              <a:t>），</a:t>
            </a:r>
            <a:r>
              <a:rPr lang="zh-CN" altLang="en-US" b="0" i="0" u="none" strike="noStrike" dirty="0">
                <a:effectLst/>
                <a:latin typeface="Inter"/>
              </a:rPr>
              <a:t>表面涂覆石墨层作为电极，工作电压</a:t>
            </a:r>
            <a:r>
              <a:rPr lang="en-US" altLang="zh-CN" b="0" i="0" u="none" strike="noStrike" dirty="0">
                <a:effectLst/>
                <a:latin typeface="Inter"/>
              </a:rPr>
              <a:t>~9 </a:t>
            </a:r>
            <a:r>
              <a:rPr lang="en" altLang="zh-CN" b="0" i="0" u="none" strike="noStrike" dirty="0">
                <a:effectLst/>
                <a:latin typeface="Inter"/>
              </a:rPr>
              <a:t>kV</a:t>
            </a:r>
            <a:r>
              <a:rPr lang="zh-CN" altLang="en" b="0" i="0" u="none" strike="noStrike" dirty="0">
                <a:effectLst/>
                <a:latin typeface="Inter"/>
              </a:rPr>
              <a:t>。</a:t>
            </a:r>
          </a:p>
          <a:p>
            <a:pPr algn="l" fontAlgn="t">
              <a:buFont typeface="+mj-lt"/>
              <a:buAutoNum type="arabicPeriod"/>
            </a:pPr>
            <a:r>
              <a:rPr lang="zh-CN" altLang="en-US" b="1" i="0" u="none" strike="noStrike" dirty="0">
                <a:effectLst/>
                <a:latin typeface="Inter"/>
              </a:rPr>
              <a:t>读出系统</a:t>
            </a:r>
            <a:endParaRPr lang="zh-CN" altLang="en-US" b="0" i="0" u="none" strike="noStrike" dirty="0">
              <a:effectLst/>
              <a:latin typeface="Inter"/>
            </a:endParaRPr>
          </a:p>
          <a:p>
            <a:pPr marL="742950" lvl="1" indent="-285750" algn="l" fontAlgn="t">
              <a:buFont typeface="+mj-lt"/>
              <a:buAutoNum type="arabicPeriod"/>
            </a:pPr>
            <a:r>
              <a:rPr lang="zh-CN" altLang="en-US" b="1" i="0" u="none" strike="noStrike" dirty="0">
                <a:effectLst/>
                <a:latin typeface="Inter"/>
              </a:rPr>
              <a:t>条状读出电极</a:t>
            </a:r>
            <a:r>
              <a:rPr lang="zh-CN" altLang="en-US" b="0" i="0" u="none" strike="noStrike" dirty="0">
                <a:effectLst/>
                <a:latin typeface="Inter"/>
              </a:rPr>
              <a:t>：每层</a:t>
            </a:r>
            <a:r>
              <a:rPr lang="en" altLang="zh-CN" b="0" i="0" u="none" strike="noStrike" dirty="0">
                <a:effectLst/>
                <a:latin typeface="Inter"/>
              </a:rPr>
              <a:t>RPC</a:t>
            </a:r>
            <a:r>
              <a:rPr lang="zh-CN" altLang="en-US" b="0" i="0" u="none" strike="noStrike" dirty="0">
                <a:effectLst/>
                <a:latin typeface="Inter"/>
              </a:rPr>
              <a:t>的读出条宽度为 </a:t>
            </a:r>
            <a:r>
              <a:rPr lang="en-US" altLang="zh-CN" b="1" i="0" u="none" strike="noStrike" dirty="0">
                <a:effectLst/>
                <a:latin typeface="Inter"/>
              </a:rPr>
              <a:t>3–5 </a:t>
            </a:r>
            <a:r>
              <a:rPr lang="en" altLang="zh-CN" b="1" i="0" u="none" strike="noStrike" dirty="0">
                <a:effectLst/>
                <a:latin typeface="Inter"/>
              </a:rPr>
              <a:t>cm</a:t>
            </a:r>
            <a:r>
              <a:rPr lang="zh-CN" altLang="en" b="0" i="0" u="none" strike="noStrike" dirty="0">
                <a:effectLst/>
                <a:latin typeface="Inter"/>
              </a:rPr>
              <a:t>，</a:t>
            </a:r>
            <a:r>
              <a:rPr lang="zh-CN" altLang="en-US" b="0" i="0" u="none" strike="noStrike" dirty="0">
                <a:effectLst/>
                <a:latin typeface="Inter"/>
              </a:rPr>
              <a:t>正交排列（</a:t>
            </a:r>
            <a:r>
              <a:rPr lang="en" altLang="zh-CN" b="0" i="0" u="none" strike="noStrike" dirty="0">
                <a:effectLst/>
                <a:latin typeface="Inter"/>
              </a:rPr>
              <a:t>X/Y</a:t>
            </a:r>
            <a:r>
              <a:rPr lang="zh-CN" altLang="en-US" b="0" i="0" u="none" strike="noStrike" dirty="0">
                <a:effectLst/>
                <a:latin typeface="Inter"/>
              </a:rPr>
              <a:t>向）实现三维径迹重建。</a:t>
            </a:r>
          </a:p>
          <a:p>
            <a:pPr marL="742950" lvl="1" indent="-285750" algn="l" fontAlgn="t">
              <a:buFont typeface="+mj-lt"/>
              <a:buAutoNum type="arabicPeriod"/>
            </a:pPr>
            <a:r>
              <a:rPr lang="zh-CN" altLang="en-US" b="1" i="0" u="none" strike="noStrike" dirty="0">
                <a:effectLst/>
                <a:latin typeface="Inter"/>
              </a:rPr>
              <a:t>电子学</a:t>
            </a:r>
            <a:r>
              <a:rPr lang="zh-CN" altLang="en-US" b="0" i="0" u="none" strike="noStrike" dirty="0">
                <a:effectLst/>
                <a:latin typeface="Inter"/>
              </a:rPr>
              <a:t>：快放大器（</a:t>
            </a:r>
            <a:r>
              <a:rPr lang="en-US" altLang="zh-CN" b="0" i="0" u="none" strike="noStrike" dirty="0">
                <a:effectLst/>
                <a:latin typeface="Inter"/>
              </a:rPr>
              <a:t>~10 </a:t>
            </a:r>
            <a:r>
              <a:rPr lang="en" altLang="zh-CN" b="0" i="0" u="none" strike="noStrike" dirty="0">
                <a:effectLst/>
                <a:latin typeface="Inter"/>
              </a:rPr>
              <a:t>ns</a:t>
            </a:r>
            <a:r>
              <a:rPr lang="zh-CN" altLang="en-US" b="0" i="0" u="none" strike="noStrike" dirty="0">
                <a:effectLst/>
                <a:latin typeface="Inter"/>
              </a:rPr>
              <a:t>上升时间）和时间数字转换器（</a:t>
            </a:r>
            <a:r>
              <a:rPr lang="en" altLang="zh-CN" b="0" i="0" u="none" strike="noStrike" dirty="0">
                <a:effectLst/>
                <a:latin typeface="Inter"/>
              </a:rPr>
              <a:t>TDC</a:t>
            </a:r>
            <a:r>
              <a:rPr lang="zh-CN" altLang="en" b="0" i="0" u="none" strike="noStrike" dirty="0">
                <a:effectLst/>
                <a:latin typeface="Inter"/>
              </a:rPr>
              <a:t>），</a:t>
            </a:r>
            <a:r>
              <a:rPr lang="zh-CN" altLang="en-US" b="0" i="0" u="none" strike="noStrike" dirty="0">
                <a:effectLst/>
                <a:latin typeface="Inter"/>
              </a:rPr>
              <a:t>时间分辨率</a:t>
            </a:r>
            <a:r>
              <a:rPr lang="en-US" altLang="zh-CN" b="0" i="0" u="none" strike="noStrike" dirty="0">
                <a:effectLst/>
                <a:latin typeface="Inter"/>
              </a:rPr>
              <a:t>~2 </a:t>
            </a:r>
            <a:r>
              <a:rPr lang="en" altLang="zh-CN" b="0" i="0" u="none" strike="noStrike" dirty="0">
                <a:effectLst/>
                <a:latin typeface="Inter"/>
              </a:rPr>
              <a:t>ns</a:t>
            </a:r>
            <a:r>
              <a:rPr lang="zh-CN" altLang="en" b="0" i="0" u="none" strike="noStrike" dirty="0">
                <a:effectLst/>
                <a:latin typeface="Inter"/>
              </a:rPr>
              <a:t>。</a:t>
            </a:r>
          </a:p>
          <a:p>
            <a:pPr algn="l"/>
            <a:r>
              <a:rPr lang="zh-CN" altLang="en-US" b="1" i="0" u="none" strike="noStrike" dirty="0">
                <a:effectLst/>
                <a:latin typeface="Inter"/>
              </a:rPr>
              <a:t>🔍 工作原理分步解析</a:t>
            </a:r>
          </a:p>
          <a:p>
            <a:pPr algn="l" fontAlgn="t">
              <a:buFont typeface="+mj-lt"/>
              <a:buAutoNum type="arabicPeriod"/>
            </a:pPr>
            <a:r>
              <a:rPr lang="zh-CN" altLang="en-US" b="1" i="0" u="none" strike="noStrike" dirty="0">
                <a:effectLst/>
                <a:latin typeface="Inter"/>
              </a:rPr>
              <a:t>粒子穿透与筛选</a:t>
            </a:r>
            <a:endParaRPr lang="zh-CN" altLang="en-US" b="0" i="0" u="none" strike="noStrike" dirty="0">
              <a:effectLst/>
              <a:latin typeface="Inter"/>
            </a:endParaRPr>
          </a:p>
          <a:p>
            <a:pPr marL="742950" lvl="1" indent="-285750" algn="l" fontAlgn="t">
              <a:buFont typeface="+mj-lt"/>
              <a:buAutoNum type="arabicPeriod"/>
            </a:pPr>
            <a:r>
              <a:rPr lang="zh-CN" altLang="en-US" b="0" i="0" u="none" strike="noStrike" dirty="0">
                <a:effectLst/>
                <a:latin typeface="Inter"/>
              </a:rPr>
              <a:t>带电粒子从内探测器（如</a:t>
            </a:r>
            <a:r>
              <a:rPr lang="en" altLang="zh-CN" b="0" i="0" u="none" strike="noStrike" dirty="0">
                <a:effectLst/>
                <a:latin typeface="Inter"/>
              </a:rPr>
              <a:t>MDC</a:t>
            </a:r>
            <a:r>
              <a:rPr lang="zh-CN" altLang="en" b="0" i="0" u="none" strike="noStrike" dirty="0">
                <a:effectLst/>
                <a:latin typeface="Inter"/>
              </a:rPr>
              <a:t>、</a:t>
            </a:r>
            <a:r>
              <a:rPr lang="en" altLang="zh-CN" b="0" i="0" u="none" strike="noStrike" dirty="0">
                <a:effectLst/>
                <a:latin typeface="Inter"/>
              </a:rPr>
              <a:t>TOF</a:t>
            </a:r>
            <a:r>
              <a:rPr lang="zh-CN" altLang="en" b="0" i="0" u="none" strike="noStrike" dirty="0">
                <a:effectLst/>
                <a:latin typeface="Inter"/>
              </a:rPr>
              <a:t>）</a:t>
            </a:r>
            <a:r>
              <a:rPr lang="zh-CN" altLang="en-US" b="0" i="0" u="none" strike="noStrike" dirty="0">
                <a:effectLst/>
                <a:latin typeface="Inter"/>
              </a:rPr>
              <a:t>进入</a:t>
            </a:r>
            <a:r>
              <a:rPr lang="en" altLang="zh-CN" b="0" i="0" u="none" strike="noStrike" dirty="0">
                <a:effectLst/>
                <a:latin typeface="Inter"/>
              </a:rPr>
              <a:t>MUID</a:t>
            </a:r>
            <a:r>
              <a:rPr lang="zh-CN" altLang="en-US" b="0" i="0" u="none" strike="noStrike" dirty="0">
                <a:effectLst/>
                <a:latin typeface="Inter"/>
              </a:rPr>
              <a:t>时：</a:t>
            </a:r>
          </a:p>
          <a:p>
            <a:pPr marL="1143000" lvl="2" indent="-228600" algn="l" fontAlgn="t">
              <a:buFont typeface="+mj-lt"/>
              <a:buAutoNum type="arabicPeriod"/>
            </a:pPr>
            <a:r>
              <a:rPr lang="zh-CN" altLang="en-US" b="1" i="0" u="none" strike="noStrike" dirty="0">
                <a:effectLst/>
                <a:latin typeface="Inter"/>
              </a:rPr>
              <a:t>缪子（</a:t>
            </a:r>
            <a:r>
              <a:rPr lang="el-GR" altLang="zh-CN" b="1" i="0" u="none" strike="noStrike" dirty="0">
                <a:effectLst/>
                <a:latin typeface="Inter"/>
              </a:rPr>
              <a:t>μ±</a:t>
            </a:r>
            <a:r>
              <a:rPr lang="zh-CN" altLang="el-GR" b="1" i="0" u="none" strike="noStrike" dirty="0">
                <a:effectLst/>
                <a:latin typeface="Inter"/>
              </a:rPr>
              <a:t>）</a:t>
            </a:r>
            <a:r>
              <a:rPr lang="zh-CN" altLang="el-GR" b="0" i="0" u="none" strike="noStrike" dirty="0">
                <a:effectLst/>
                <a:latin typeface="Inter"/>
              </a:rPr>
              <a:t>：</a:t>
            </a:r>
            <a:r>
              <a:rPr lang="zh-CN" altLang="en-US" b="0" i="0" u="none" strike="noStrike" dirty="0">
                <a:effectLst/>
                <a:latin typeface="Inter"/>
              </a:rPr>
              <a:t>因相互作用弱，几乎无能量损失，可穿透全部铁层和</a:t>
            </a:r>
            <a:r>
              <a:rPr lang="en" altLang="zh-CN" b="0" i="0" u="none" strike="noStrike" dirty="0">
                <a:effectLst/>
                <a:latin typeface="Inter"/>
              </a:rPr>
              <a:t>RPC</a:t>
            </a:r>
            <a:r>
              <a:rPr lang="zh-CN" altLang="en" b="0" i="0" u="none" strike="noStrike" dirty="0">
                <a:effectLst/>
                <a:latin typeface="Inter"/>
              </a:rPr>
              <a:t>。</a:t>
            </a:r>
          </a:p>
          <a:p>
            <a:pPr marL="1143000" lvl="2" indent="-228600" algn="l" fontAlgn="t">
              <a:buFont typeface="+mj-lt"/>
              <a:buAutoNum type="arabicPeriod"/>
            </a:pPr>
            <a:r>
              <a:rPr lang="zh-CN" altLang="en-US" b="1" i="0" u="none" strike="noStrike" dirty="0">
                <a:effectLst/>
                <a:latin typeface="Inter"/>
              </a:rPr>
              <a:t>强子（</a:t>
            </a:r>
            <a:r>
              <a:rPr lang="el-GR" altLang="zh-CN" b="1" i="0" u="none" strike="noStrike" dirty="0">
                <a:effectLst/>
                <a:latin typeface="Inter"/>
              </a:rPr>
              <a:t>π±/</a:t>
            </a:r>
            <a:r>
              <a:rPr lang="en" altLang="zh-CN" b="1" i="0" u="none" strike="noStrike" dirty="0">
                <a:effectLst/>
                <a:latin typeface="Inter"/>
              </a:rPr>
              <a:t>K±/p</a:t>
            </a:r>
            <a:r>
              <a:rPr lang="zh-CN" altLang="en" b="1" i="0" u="none" strike="noStrike" dirty="0">
                <a:effectLst/>
                <a:latin typeface="Inter"/>
              </a:rPr>
              <a:t>）</a:t>
            </a:r>
            <a:r>
              <a:rPr lang="zh-CN" altLang="en" b="0" i="0" u="none" strike="noStrike" dirty="0">
                <a:effectLst/>
                <a:latin typeface="Inter"/>
              </a:rPr>
              <a:t>：</a:t>
            </a:r>
            <a:r>
              <a:rPr lang="zh-CN" altLang="en-US" b="0" i="0" u="none" strike="noStrike" dirty="0">
                <a:effectLst/>
                <a:latin typeface="Inter"/>
              </a:rPr>
              <a:t>在铁中发生强相互作用或核反应，被吸收或产生次级粒子。</a:t>
            </a:r>
          </a:p>
          <a:p>
            <a:pPr marL="1143000" lvl="2" indent="-228600" algn="l" fontAlgn="t">
              <a:buFont typeface="+mj-lt"/>
              <a:buAutoNum type="arabicPeriod"/>
            </a:pPr>
            <a:r>
              <a:rPr lang="zh-CN" altLang="en-US" b="1" i="0" u="none" strike="noStrike" dirty="0">
                <a:effectLst/>
                <a:latin typeface="Inter"/>
              </a:rPr>
              <a:t>电子</a:t>
            </a:r>
            <a:r>
              <a:rPr lang="en-US" altLang="zh-CN" b="1" i="0" u="none" strike="noStrike" dirty="0">
                <a:effectLst/>
                <a:latin typeface="Inter"/>
              </a:rPr>
              <a:t>/</a:t>
            </a:r>
            <a:r>
              <a:rPr lang="zh-CN" altLang="en-US" b="1" i="0" u="none" strike="noStrike" dirty="0">
                <a:effectLst/>
                <a:latin typeface="Inter"/>
              </a:rPr>
              <a:t>光子</a:t>
            </a:r>
            <a:r>
              <a:rPr lang="zh-CN" altLang="en-US" b="0" i="0" u="none" strike="noStrike" dirty="0">
                <a:effectLst/>
                <a:latin typeface="Inter"/>
              </a:rPr>
              <a:t>：引发电磁簇射，能量沉积在铁层中。</a:t>
            </a:r>
          </a:p>
          <a:p>
            <a:pPr algn="l" fontAlgn="t">
              <a:buFont typeface="+mj-lt"/>
              <a:buAutoNum type="arabicPeriod"/>
            </a:pPr>
            <a:r>
              <a:rPr lang="en" altLang="zh-CN" b="1" i="0" u="none" strike="noStrike" dirty="0">
                <a:effectLst/>
                <a:latin typeface="Inter"/>
              </a:rPr>
              <a:t>RPC</a:t>
            </a:r>
            <a:r>
              <a:rPr lang="zh-CN" altLang="en-US" b="1" i="0" u="none" strike="noStrike" dirty="0">
                <a:effectLst/>
                <a:latin typeface="Inter"/>
              </a:rPr>
              <a:t>信号产生</a:t>
            </a:r>
            <a:endParaRPr lang="zh-CN" altLang="en-US" b="0" i="0" u="none" strike="noStrike" dirty="0">
              <a:effectLst/>
              <a:latin typeface="Inter"/>
            </a:endParaRPr>
          </a:p>
          <a:p>
            <a:pPr marL="742950" lvl="1" indent="-285750" algn="l" fontAlgn="t">
              <a:buFont typeface="+mj-lt"/>
              <a:buAutoNum type="arabicPeriod"/>
            </a:pPr>
            <a:r>
              <a:rPr lang="zh-CN" altLang="en-US" b="0" i="0" u="none" strike="noStrike" dirty="0">
                <a:effectLst/>
                <a:latin typeface="Inter"/>
              </a:rPr>
              <a:t>穿透的缪子在</a:t>
            </a:r>
            <a:r>
              <a:rPr lang="en" altLang="zh-CN" b="0" i="0" u="none" strike="noStrike" dirty="0">
                <a:effectLst/>
                <a:latin typeface="Inter"/>
              </a:rPr>
              <a:t>RPC</a:t>
            </a:r>
            <a:r>
              <a:rPr lang="zh-CN" altLang="en-US" b="0" i="0" u="none" strike="noStrike" dirty="0">
                <a:effectLst/>
                <a:latin typeface="Inter"/>
              </a:rPr>
              <a:t>气体中电离产生电子</a:t>
            </a:r>
            <a:r>
              <a:rPr lang="en-US" altLang="zh-CN" b="0" i="0" u="none" strike="noStrike" dirty="0">
                <a:effectLst/>
                <a:latin typeface="Inter"/>
              </a:rPr>
              <a:t>-</a:t>
            </a:r>
            <a:r>
              <a:rPr lang="zh-CN" altLang="en-US" b="0" i="0" u="none" strike="noStrike" dirty="0">
                <a:effectLst/>
                <a:latin typeface="Inter"/>
              </a:rPr>
              <a:t>离子对，电子在强电场（</a:t>
            </a:r>
            <a:r>
              <a:rPr lang="en-US" altLang="zh-CN" b="0" i="0" u="none" strike="noStrike" dirty="0">
                <a:effectLst/>
                <a:latin typeface="Inter"/>
              </a:rPr>
              <a:t>~50 </a:t>
            </a:r>
            <a:r>
              <a:rPr lang="en" altLang="zh-CN" b="0" i="0" u="none" strike="noStrike" dirty="0">
                <a:effectLst/>
                <a:latin typeface="Inter"/>
              </a:rPr>
              <a:t>kV/cm</a:t>
            </a:r>
            <a:r>
              <a:rPr lang="zh-CN" altLang="en" b="0" i="0" u="none" strike="noStrike" dirty="0">
                <a:effectLst/>
                <a:latin typeface="Inter"/>
              </a:rPr>
              <a:t>）</a:t>
            </a:r>
            <a:r>
              <a:rPr lang="zh-CN" altLang="en-US" b="0" i="0" u="none" strike="noStrike" dirty="0">
                <a:effectLst/>
                <a:latin typeface="Inter"/>
              </a:rPr>
              <a:t>下雪崩放大，形成可测信号。</a:t>
            </a:r>
          </a:p>
          <a:p>
            <a:pPr marL="742950" lvl="1" indent="-285750" algn="l" fontAlgn="t">
              <a:buFont typeface="+mj-lt"/>
              <a:buAutoNum type="arabicPeriod"/>
            </a:pPr>
            <a:r>
              <a:rPr lang="zh-CN" altLang="en-US" b="1" i="0" u="none" strike="noStrike" dirty="0">
                <a:effectLst/>
                <a:latin typeface="Inter"/>
              </a:rPr>
              <a:t>多级触发</a:t>
            </a:r>
            <a:r>
              <a:rPr lang="zh-CN" altLang="en-US" b="0" i="0" u="none" strike="noStrike" dirty="0">
                <a:effectLst/>
                <a:latin typeface="Inter"/>
              </a:rPr>
              <a:t>：要求粒子至少穿透 </a:t>
            </a:r>
            <a:r>
              <a:rPr lang="en-US" altLang="zh-CN" b="1" i="0" u="none" strike="noStrike" dirty="0">
                <a:effectLst/>
                <a:latin typeface="Inter"/>
              </a:rPr>
              <a:t>6</a:t>
            </a:r>
            <a:r>
              <a:rPr lang="zh-CN" altLang="en-US" b="1" i="0" u="none" strike="noStrike" dirty="0">
                <a:effectLst/>
                <a:latin typeface="Inter"/>
              </a:rPr>
              <a:t>层</a:t>
            </a:r>
            <a:r>
              <a:rPr lang="en" altLang="zh-CN" b="1" i="0" u="none" strike="noStrike" dirty="0">
                <a:effectLst/>
                <a:latin typeface="Inter"/>
              </a:rPr>
              <a:t>RPC</a:t>
            </a:r>
            <a:r>
              <a:rPr lang="en" altLang="zh-CN" b="0" i="0" u="none" strike="noStrike" dirty="0">
                <a:effectLst/>
                <a:latin typeface="Inter"/>
              </a:rPr>
              <a:t> </a:t>
            </a:r>
            <a:r>
              <a:rPr lang="zh-CN" altLang="en-US" b="0" i="0" u="none" strike="noStrike" dirty="0">
                <a:effectLst/>
                <a:latin typeface="Inter"/>
              </a:rPr>
              <a:t>才被认定为缪子候选者，降低本底噪声。</a:t>
            </a:r>
          </a:p>
          <a:p>
            <a:pPr algn="l" fontAlgn="t">
              <a:buFont typeface="+mj-lt"/>
              <a:buAutoNum type="arabicPeriod"/>
            </a:pPr>
            <a:r>
              <a:rPr lang="zh-CN" altLang="en-US" b="1" i="0" u="none" strike="noStrike" dirty="0">
                <a:effectLst/>
                <a:latin typeface="Inter"/>
              </a:rPr>
              <a:t>径迹重建</a:t>
            </a:r>
            <a:endParaRPr lang="zh-CN" altLang="en-US" b="0" i="0" u="none" strike="noStrike" dirty="0">
              <a:effectLst/>
              <a:latin typeface="Inter"/>
            </a:endParaRPr>
          </a:p>
          <a:p>
            <a:pPr marL="742950" lvl="1" indent="-285750" algn="l" fontAlgn="t">
              <a:buFont typeface="+mj-lt"/>
              <a:buAutoNum type="arabicPeriod"/>
            </a:pPr>
            <a:r>
              <a:rPr lang="zh-CN" altLang="en-US" b="0" i="0" u="none" strike="noStrike" dirty="0">
                <a:effectLst/>
                <a:latin typeface="Inter"/>
              </a:rPr>
              <a:t>通过多层</a:t>
            </a:r>
            <a:r>
              <a:rPr lang="en" altLang="zh-CN" b="0" i="0" u="none" strike="noStrike" dirty="0">
                <a:effectLst/>
                <a:latin typeface="Inter"/>
              </a:rPr>
              <a:t>RPC</a:t>
            </a:r>
            <a:r>
              <a:rPr lang="zh-CN" altLang="en-US" b="0" i="0" u="none" strike="noStrike" dirty="0">
                <a:effectLst/>
                <a:latin typeface="Inter"/>
              </a:rPr>
              <a:t>的击中点拟合缪子径迹，结合内探测器动量信息，排除散射本底。</a:t>
            </a:r>
          </a:p>
          <a:p>
            <a:pPr marL="742950" lvl="1" indent="-285750" algn="l" fontAlgn="t">
              <a:buFont typeface="+mj-lt"/>
              <a:buAutoNum type="arabicPeriod"/>
            </a:pPr>
            <a:r>
              <a:rPr lang="zh-CN" altLang="en-US" b="1" i="0" u="none" strike="noStrike" dirty="0">
                <a:effectLst/>
                <a:latin typeface="Inter"/>
              </a:rPr>
              <a:t>动量阈值</a:t>
            </a:r>
            <a:r>
              <a:rPr lang="zh-CN" altLang="en-US" b="0" i="0" u="none" strike="noStrike" dirty="0">
                <a:effectLst/>
                <a:latin typeface="Inter"/>
              </a:rPr>
              <a:t>：</a:t>
            </a:r>
            <a:r>
              <a:rPr lang="en-US" altLang="zh-CN" b="0" i="0" u="none" strike="noStrike" dirty="0">
                <a:effectLst/>
                <a:latin typeface="Inter"/>
              </a:rPr>
              <a:t>&gt;0.5 </a:t>
            </a:r>
            <a:r>
              <a:rPr lang="en" altLang="zh-CN" b="0" i="0" u="none" strike="noStrike" dirty="0">
                <a:effectLst/>
                <a:latin typeface="Inter"/>
              </a:rPr>
              <a:t>GeV/c</a:t>
            </a:r>
            <a:r>
              <a:rPr lang="zh-CN" altLang="en-US" b="0" i="0" u="none" strike="noStrike" dirty="0">
                <a:effectLst/>
                <a:latin typeface="Inter"/>
              </a:rPr>
              <a:t>的缪子可穿透全部铁层（</a:t>
            </a:r>
            <a:r>
              <a:rPr lang="en-US" altLang="zh-CN" b="0" i="0" u="none" strike="noStrike" dirty="0">
                <a:effectLst/>
                <a:latin typeface="Inter"/>
              </a:rPr>
              <a:t>1 </a:t>
            </a:r>
            <a:r>
              <a:rPr lang="en" altLang="zh-CN" b="0" i="0" u="none" strike="noStrike" dirty="0">
                <a:effectLst/>
                <a:latin typeface="Inter"/>
              </a:rPr>
              <a:t>m</a:t>
            </a:r>
            <a:r>
              <a:rPr lang="zh-CN" altLang="en-US" b="0" i="0" u="none" strike="noStrike" dirty="0">
                <a:effectLst/>
                <a:latin typeface="Inter"/>
              </a:rPr>
              <a:t>铁对应</a:t>
            </a:r>
            <a:r>
              <a:rPr lang="en-US" altLang="zh-CN" b="0" i="0" u="none" strike="noStrike" dirty="0">
                <a:effectLst/>
                <a:latin typeface="Inter"/>
              </a:rPr>
              <a:t>~500 </a:t>
            </a:r>
            <a:r>
              <a:rPr lang="en" altLang="zh-CN" b="0" i="0" u="none" strike="noStrike" dirty="0">
                <a:effectLst/>
                <a:latin typeface="Inter"/>
              </a:rPr>
              <a:t>MeV/c</a:t>
            </a:r>
            <a:r>
              <a:rPr lang="zh-CN" altLang="en-US" b="0" i="0" u="none" strike="noStrike" dirty="0">
                <a:effectLst/>
                <a:latin typeface="Inter"/>
              </a:rPr>
              <a:t>的动量截止）。</a:t>
            </a:r>
          </a:p>
          <a:p>
            <a:pPr algn="l" fontAlgn="t">
              <a:buFont typeface="+mj-lt"/>
              <a:buAutoNum type="arabicPeriod"/>
            </a:pPr>
            <a:r>
              <a:rPr lang="zh-CN" altLang="en-US" b="1" i="0" u="none" strike="noStrike" dirty="0">
                <a:effectLst/>
                <a:latin typeface="Inter"/>
              </a:rPr>
              <a:t>本底抑制</a:t>
            </a:r>
            <a:endParaRPr lang="zh-CN" altLang="en-US" b="0" i="0" u="none" strike="noStrike" dirty="0">
              <a:effectLst/>
              <a:latin typeface="Inter"/>
            </a:endParaRPr>
          </a:p>
          <a:p>
            <a:pPr marL="742950" lvl="1" indent="-285750" algn="l" fontAlgn="t">
              <a:buFont typeface="+mj-lt"/>
              <a:buAutoNum type="arabicPeriod"/>
            </a:pPr>
            <a:r>
              <a:rPr lang="zh-CN" altLang="en-US" b="1" i="0" u="none" strike="noStrike" dirty="0">
                <a:effectLst/>
                <a:latin typeface="Inter"/>
              </a:rPr>
              <a:t>时间符合</a:t>
            </a:r>
            <a:r>
              <a:rPr lang="zh-CN" altLang="en-US" b="0" i="0" u="none" strike="noStrike" dirty="0">
                <a:effectLst/>
                <a:latin typeface="Inter"/>
              </a:rPr>
              <a:t>：</a:t>
            </a:r>
            <a:r>
              <a:rPr lang="en" altLang="zh-CN" b="0" i="0" u="none" strike="noStrike" dirty="0">
                <a:effectLst/>
                <a:latin typeface="Inter"/>
              </a:rPr>
              <a:t>RPC</a:t>
            </a:r>
            <a:r>
              <a:rPr lang="zh-CN" altLang="en-US" b="0" i="0" u="none" strike="noStrike" dirty="0">
                <a:effectLst/>
                <a:latin typeface="Inter"/>
              </a:rPr>
              <a:t>信号需与对撞时间同步（窗口</a:t>
            </a:r>
            <a:r>
              <a:rPr lang="en-US" altLang="zh-CN" b="0" i="0" u="none" strike="noStrike" dirty="0">
                <a:effectLst/>
                <a:latin typeface="Inter"/>
              </a:rPr>
              <a:t>~20 </a:t>
            </a:r>
            <a:r>
              <a:rPr lang="en" altLang="zh-CN" b="0" i="0" u="none" strike="noStrike" dirty="0">
                <a:effectLst/>
                <a:latin typeface="Inter"/>
              </a:rPr>
              <a:t>ns</a:t>
            </a:r>
            <a:r>
              <a:rPr lang="zh-CN" altLang="en" b="0" i="0" u="none" strike="noStrike" dirty="0">
                <a:effectLst/>
                <a:latin typeface="Inter"/>
              </a:rPr>
              <a:t>）。</a:t>
            </a:r>
          </a:p>
          <a:p>
            <a:pPr marL="742950" lvl="1" indent="-285750" algn="l" fontAlgn="t">
              <a:buFont typeface="+mj-lt"/>
              <a:buAutoNum type="arabicPeriod"/>
            </a:pPr>
            <a:r>
              <a:rPr lang="zh-CN" altLang="en-US" b="1" i="0" u="none" strike="noStrike" dirty="0">
                <a:effectLst/>
                <a:latin typeface="Inter"/>
              </a:rPr>
              <a:t>几何关联</a:t>
            </a:r>
            <a:r>
              <a:rPr lang="zh-CN" altLang="en-US" b="0" i="0" u="none" strike="noStrike" dirty="0">
                <a:effectLst/>
                <a:latin typeface="Inter"/>
              </a:rPr>
              <a:t>：与外径迹匹配（如与</a:t>
            </a:r>
            <a:r>
              <a:rPr lang="en" altLang="zh-CN" b="0" i="0" u="none" strike="noStrike" dirty="0">
                <a:effectLst/>
                <a:latin typeface="Inter"/>
              </a:rPr>
              <a:t>MDC</a:t>
            </a:r>
            <a:r>
              <a:rPr lang="zh-CN" altLang="en-US" b="0" i="0" u="none" strike="noStrike" dirty="0">
                <a:effectLst/>
                <a:latin typeface="Inter"/>
              </a:rPr>
              <a:t>径迹外推点偏差</a:t>
            </a:r>
            <a:r>
              <a:rPr lang="en-US" altLang="zh-CN" b="0" i="0" u="none" strike="noStrike" dirty="0">
                <a:effectLst/>
                <a:latin typeface="Inter"/>
              </a:rPr>
              <a:t>&lt;5 </a:t>
            </a:r>
            <a:r>
              <a:rPr lang="en" altLang="zh-CN" b="0" i="0" u="none" strike="noStrike" dirty="0">
                <a:effectLst/>
                <a:latin typeface="Inter"/>
              </a:rPr>
              <a:t>cm</a:t>
            </a:r>
            <a:r>
              <a:rPr lang="zh-CN" altLang="en" b="0" i="0" u="none" strike="noStrike" dirty="0">
                <a:effectLst/>
                <a:latin typeface="Inter"/>
              </a:rPr>
              <a:t>）。</a:t>
            </a:r>
          </a:p>
          <a:p>
            <a:pPr algn="l"/>
            <a:r>
              <a:rPr lang="en" altLang="zh-CN" b="1" i="0" u="none" strike="noStrike" dirty="0">
                <a:effectLst/>
                <a:latin typeface="Inter"/>
              </a:rPr>
              <a:t>⚙️ </a:t>
            </a:r>
            <a:r>
              <a:rPr lang="zh-CN" altLang="en-US" b="1" i="0" u="none" strike="noStrike" dirty="0">
                <a:effectLst/>
                <a:latin typeface="Inter"/>
              </a:rPr>
              <a:t>关键性能参数</a:t>
            </a:r>
          </a:p>
          <a:p>
            <a:pPr algn="l"/>
            <a:r>
              <a:rPr lang="zh-CN" altLang="en-US" b="1" i="0" u="none" strike="noStrike" dirty="0">
                <a:effectLst/>
                <a:latin typeface="Inter"/>
              </a:rPr>
              <a:t>参数</a:t>
            </a:r>
            <a:r>
              <a:rPr lang="en" altLang="zh-CN" b="1" i="0" u="none" strike="noStrike" dirty="0">
                <a:effectLst/>
                <a:latin typeface="Inter"/>
              </a:rPr>
              <a:t>MUID</a:t>
            </a:r>
            <a:r>
              <a:rPr lang="zh-CN" altLang="en-US" b="1" i="0" u="none" strike="noStrike" dirty="0">
                <a:effectLst/>
                <a:latin typeface="Inter"/>
              </a:rPr>
              <a:t>性能</a:t>
            </a:r>
            <a:r>
              <a:rPr lang="zh-CN" altLang="en-US" b="0" i="0" u="none" strike="noStrike" dirty="0">
                <a:effectLst/>
                <a:latin typeface="Inter"/>
              </a:rPr>
              <a:t>探测效率</a:t>
            </a:r>
            <a:r>
              <a:rPr lang="en-US" altLang="zh-CN" b="0" i="0" u="none" strike="noStrike" dirty="0">
                <a:effectLst/>
                <a:latin typeface="Inter"/>
              </a:rPr>
              <a:t>&gt;95%</a:t>
            </a:r>
            <a:r>
              <a:rPr lang="zh-CN" altLang="en-US" b="0" i="0" u="none" strike="noStrike" dirty="0">
                <a:effectLst/>
                <a:latin typeface="Inter"/>
              </a:rPr>
              <a:t>（对 </a:t>
            </a:r>
            <a:r>
              <a:rPr lang="en" altLang="zh-CN" b="0" i="0" u="none" strike="noStrike" dirty="0">
                <a:effectLst/>
                <a:latin typeface="Inter"/>
              </a:rPr>
              <a:t>p</a:t>
            </a:r>
            <a:r>
              <a:rPr lang="el-GR" altLang="zh-CN" b="0" i="0" u="none" strike="noStrike" dirty="0">
                <a:effectLst/>
                <a:latin typeface="Inter"/>
              </a:rPr>
              <a:t>μ&gt;1 </a:t>
            </a:r>
            <a:r>
              <a:rPr lang="en" altLang="zh-CN" b="0" i="0" u="none" strike="noStrike" dirty="0">
                <a:effectLst/>
                <a:latin typeface="Inter"/>
              </a:rPr>
              <a:t>GeV/c</a:t>
            </a:r>
            <a:r>
              <a:rPr lang="en" altLang="zh-CN" b="0" i="1" u="none" strike="noStrike" dirty="0">
                <a:effectLst/>
                <a:latin typeface="KaTeX_Math"/>
              </a:rPr>
              <a:t>p</a:t>
            </a:r>
            <a:r>
              <a:rPr lang="el-GR" altLang="zh-CN" b="0" i="1" u="none" strike="noStrike" dirty="0">
                <a:effectLst/>
                <a:latin typeface="KaTeX_Math"/>
              </a:rPr>
              <a:t>μ</a:t>
            </a:r>
            <a:r>
              <a:rPr lang="el-GR" altLang="zh-CN" b="0" i="0" u="none" strike="noStrike" dirty="0">
                <a:effectLst/>
                <a:latin typeface="Inter"/>
              </a:rPr>
              <a:t>​&gt;1 </a:t>
            </a:r>
            <a:r>
              <a:rPr lang="en" altLang="zh-CN" b="0" i="0" u="none" strike="noStrike" dirty="0">
                <a:effectLst/>
                <a:latin typeface="Inter"/>
              </a:rPr>
              <a:t>GeV/</a:t>
            </a:r>
            <a:r>
              <a:rPr lang="en" altLang="zh-CN" b="0" i="1" u="none" strike="noStrike" dirty="0">
                <a:effectLst/>
                <a:latin typeface="KaTeX_Math"/>
              </a:rPr>
              <a:t>c</a:t>
            </a:r>
            <a:r>
              <a:rPr lang="zh-CN" altLang="en" b="0" i="0" u="none" strike="noStrike" dirty="0">
                <a:effectLst/>
                <a:latin typeface="Inter"/>
              </a:rPr>
              <a:t>）</a:t>
            </a:r>
            <a:r>
              <a:rPr lang="zh-CN" altLang="en-US" b="0" i="0" u="none" strike="noStrike" dirty="0">
                <a:effectLst/>
                <a:latin typeface="Inter"/>
              </a:rPr>
              <a:t>空间分辨率</a:t>
            </a:r>
            <a:r>
              <a:rPr lang="en-US" altLang="zh-CN" b="0" i="0" u="none" strike="noStrike" dirty="0">
                <a:effectLst/>
                <a:latin typeface="Inter"/>
              </a:rPr>
              <a:t>~1 </a:t>
            </a:r>
            <a:r>
              <a:rPr lang="en" altLang="zh-CN" b="0" i="0" u="none" strike="noStrike" dirty="0">
                <a:effectLst/>
                <a:latin typeface="Inter"/>
              </a:rPr>
              <a:t>cm</a:t>
            </a:r>
            <a:r>
              <a:rPr lang="zh-CN" altLang="en" b="0" i="0" u="none" strike="noStrike" dirty="0">
                <a:effectLst/>
                <a:latin typeface="Inter"/>
              </a:rPr>
              <a:t>（</a:t>
            </a:r>
            <a:r>
              <a:rPr lang="zh-CN" altLang="en-US" b="0" i="0" u="none" strike="noStrike" dirty="0">
                <a:effectLst/>
                <a:latin typeface="Inter"/>
              </a:rPr>
              <a:t>单层</a:t>
            </a:r>
            <a:r>
              <a:rPr lang="en" altLang="zh-CN" b="0" i="0" u="none" strike="noStrike" dirty="0">
                <a:effectLst/>
                <a:latin typeface="Inter"/>
              </a:rPr>
              <a:t>RPC</a:t>
            </a:r>
            <a:r>
              <a:rPr lang="zh-CN" altLang="en" b="0" i="0" u="none" strike="noStrike" dirty="0">
                <a:effectLst/>
                <a:latin typeface="Inter"/>
              </a:rPr>
              <a:t>）</a:t>
            </a:r>
            <a:r>
              <a:rPr lang="zh-CN" altLang="en-US" b="0" i="0" u="none" strike="noStrike" dirty="0">
                <a:effectLst/>
                <a:latin typeface="Inter"/>
              </a:rPr>
              <a:t>时间分辨率</a:t>
            </a:r>
            <a:r>
              <a:rPr lang="en-US" altLang="zh-CN" b="0" i="0" u="none" strike="noStrike" dirty="0">
                <a:effectLst/>
                <a:latin typeface="Inter"/>
              </a:rPr>
              <a:t>~2 </a:t>
            </a:r>
            <a:r>
              <a:rPr lang="en" altLang="zh-CN" b="0" i="0" u="none" strike="noStrike" dirty="0">
                <a:effectLst/>
                <a:latin typeface="Inter"/>
              </a:rPr>
              <a:t>ns</a:t>
            </a:r>
            <a:r>
              <a:rPr lang="zh-CN" altLang="en" b="0" i="0" u="none" strike="noStrike" dirty="0">
                <a:effectLst/>
                <a:latin typeface="Inter"/>
              </a:rPr>
              <a:t>（</a:t>
            </a:r>
            <a:r>
              <a:rPr lang="zh-CN" altLang="en-US" b="0" i="0" u="none" strike="noStrike" dirty="0">
                <a:effectLst/>
                <a:latin typeface="Inter"/>
              </a:rPr>
              <a:t>单次测量）强子抑制比</a:t>
            </a:r>
            <a:r>
              <a:rPr lang="en-US" altLang="zh-CN" b="0" i="0" u="none" strike="noStrike" dirty="0">
                <a:effectLst/>
                <a:latin typeface="Inter"/>
              </a:rPr>
              <a:t>&gt;10³</a:t>
            </a:r>
            <a:r>
              <a:rPr lang="zh-CN" altLang="en-US" b="0" i="0" u="none" strike="noStrike" dirty="0">
                <a:effectLst/>
                <a:latin typeface="Inter"/>
              </a:rPr>
              <a:t>（对</a:t>
            </a:r>
            <a:r>
              <a:rPr lang="el-GR" altLang="zh-CN" b="0" i="0" u="none" strike="noStrike" dirty="0">
                <a:effectLst/>
                <a:latin typeface="Inter"/>
              </a:rPr>
              <a:t>π±</a:t>
            </a:r>
            <a:r>
              <a:rPr lang="zh-CN" altLang="el-GR" b="0" i="0" u="none" strike="noStrike" dirty="0">
                <a:effectLst/>
                <a:latin typeface="Inter"/>
              </a:rPr>
              <a:t>）</a:t>
            </a:r>
            <a:r>
              <a:rPr lang="zh-CN" altLang="en-US" b="0" i="0" u="none" strike="noStrike" dirty="0">
                <a:effectLst/>
                <a:latin typeface="Inter"/>
              </a:rPr>
              <a:t>覆盖动量范围</a:t>
            </a:r>
            <a:r>
              <a:rPr lang="en-US" altLang="zh-CN" b="0" i="0" u="none" strike="noStrike" dirty="0">
                <a:effectLst/>
                <a:latin typeface="Inter"/>
              </a:rPr>
              <a:t>&gt;0.5 </a:t>
            </a:r>
            <a:r>
              <a:rPr lang="en" altLang="zh-CN" b="0" i="0" u="none" strike="noStrike" dirty="0">
                <a:effectLst/>
                <a:latin typeface="Inter"/>
              </a:rPr>
              <a:t>GeV/c</a:t>
            </a:r>
          </a:p>
          <a:p>
            <a:pPr algn="l"/>
            <a:r>
              <a:rPr lang="zh-CN" altLang="en-US" b="1" i="0" u="none" strike="noStrike" dirty="0">
                <a:effectLst/>
                <a:latin typeface="Inter"/>
              </a:rPr>
              <a:t>🌟 物理应用与优势</a:t>
            </a:r>
          </a:p>
          <a:p>
            <a:pPr algn="l" fontAlgn="t">
              <a:buFont typeface="+mj-lt"/>
              <a:buAutoNum type="arabicPeriod"/>
            </a:pPr>
            <a:r>
              <a:rPr lang="zh-CN" altLang="en-US" b="1" i="0" u="none" strike="noStrike" dirty="0">
                <a:effectLst/>
                <a:latin typeface="Inter"/>
              </a:rPr>
              <a:t>粲物理与</a:t>
            </a:r>
            <a:r>
              <a:rPr lang="el-GR" altLang="zh-CN" b="1" i="0" u="none" strike="noStrike" dirty="0">
                <a:effectLst/>
                <a:latin typeface="Inter"/>
              </a:rPr>
              <a:t>τ</a:t>
            </a:r>
            <a:r>
              <a:rPr lang="zh-CN" altLang="en-US" b="1" i="0" u="none" strike="noStrike" dirty="0">
                <a:effectLst/>
                <a:latin typeface="Inter"/>
              </a:rPr>
              <a:t>物理</a:t>
            </a:r>
            <a:endParaRPr lang="zh-CN" altLang="en-US" b="0" i="0" u="none" strike="noStrike" dirty="0">
              <a:effectLst/>
              <a:latin typeface="Inter"/>
            </a:endParaRPr>
          </a:p>
          <a:p>
            <a:pPr marL="742950" lvl="1" indent="-285750" algn="l" fontAlgn="t">
              <a:buFont typeface="+mj-lt"/>
              <a:buAutoNum type="arabicPeriod"/>
            </a:pPr>
            <a:r>
              <a:rPr lang="zh-CN" altLang="en-US" b="0" i="0" u="none" strike="noStrike" dirty="0">
                <a:effectLst/>
                <a:latin typeface="Inter"/>
              </a:rPr>
              <a:t>鉴别 </a:t>
            </a:r>
            <a:r>
              <a:rPr lang="en" altLang="zh-CN" b="0" i="0" u="none" strike="noStrike" dirty="0">
                <a:effectLst/>
                <a:latin typeface="Inter"/>
              </a:rPr>
              <a:t>J/</a:t>
            </a:r>
            <a:r>
              <a:rPr lang="el-GR" altLang="zh-CN" b="0" i="0" u="none" strike="noStrike" dirty="0" err="1">
                <a:effectLst/>
                <a:latin typeface="Inter"/>
              </a:rPr>
              <a:t>ψ→μ+μ</a:t>
            </a:r>
            <a:r>
              <a:rPr lang="el-GR" altLang="zh-CN" b="0" i="0" u="none" strike="noStrike" dirty="0">
                <a:effectLst/>
                <a:latin typeface="Inter"/>
              </a:rPr>
              <a:t>−</a:t>
            </a:r>
            <a:r>
              <a:rPr lang="en" altLang="zh-CN" b="0" i="1" u="none" strike="noStrike" dirty="0">
                <a:effectLst/>
                <a:latin typeface="KaTeX_Math"/>
              </a:rPr>
              <a:t>J</a:t>
            </a:r>
            <a:r>
              <a:rPr lang="en" altLang="zh-CN" b="0" i="0" u="none" strike="noStrike" dirty="0">
                <a:effectLst/>
                <a:latin typeface="Inter"/>
              </a:rPr>
              <a:t>/</a:t>
            </a:r>
            <a:r>
              <a:rPr lang="el-GR" altLang="zh-CN" b="0" i="1" u="none" strike="noStrike" dirty="0" err="1">
                <a:effectLst/>
                <a:latin typeface="KaTeX_Math"/>
              </a:rPr>
              <a:t>ψ</a:t>
            </a:r>
            <a:r>
              <a:rPr lang="el-GR" altLang="zh-CN" b="0" i="0" u="none" strike="noStrike" dirty="0" err="1">
                <a:effectLst/>
                <a:latin typeface="Inter"/>
              </a:rPr>
              <a:t>→</a:t>
            </a:r>
            <a:r>
              <a:rPr lang="el-GR" altLang="zh-CN" b="0" i="1" u="none" strike="noStrike" dirty="0" err="1">
                <a:effectLst/>
                <a:latin typeface="KaTeX_Math"/>
              </a:rPr>
              <a:t>μ</a:t>
            </a:r>
            <a:r>
              <a:rPr lang="el-GR" altLang="zh-CN" b="0" i="0" u="none" strike="noStrike" dirty="0" err="1">
                <a:effectLst/>
                <a:latin typeface="Inter"/>
              </a:rPr>
              <a:t>+</a:t>
            </a:r>
            <a:r>
              <a:rPr lang="el-GR" altLang="zh-CN" b="0" i="1" u="none" strike="noStrike" dirty="0" err="1">
                <a:effectLst/>
                <a:latin typeface="KaTeX_Math"/>
              </a:rPr>
              <a:t>μ</a:t>
            </a:r>
            <a:r>
              <a:rPr lang="el-GR" altLang="zh-CN" b="0" i="0" u="none" strike="noStrike" dirty="0">
                <a:effectLst/>
                <a:latin typeface="Inter"/>
              </a:rPr>
              <a:t>− </a:t>
            </a:r>
            <a:r>
              <a:rPr lang="zh-CN" altLang="en-US" b="0" i="0" u="none" strike="noStrike" dirty="0">
                <a:effectLst/>
                <a:latin typeface="Inter"/>
              </a:rPr>
              <a:t>和 </a:t>
            </a:r>
            <a:r>
              <a:rPr lang="en" altLang="zh-CN" b="0" i="0" u="none" strike="noStrike" dirty="0">
                <a:effectLst/>
                <a:latin typeface="Inter"/>
              </a:rPr>
              <a:t>D0→K−</a:t>
            </a:r>
            <a:r>
              <a:rPr lang="el-GR" altLang="zh-CN" b="0" i="0" u="none" strike="noStrike" dirty="0" err="1">
                <a:effectLst/>
                <a:latin typeface="Inter"/>
              </a:rPr>
              <a:t>μ+νμ</a:t>
            </a:r>
            <a:r>
              <a:rPr lang="en" altLang="zh-CN" b="0" i="1" u="none" strike="noStrike" dirty="0">
                <a:effectLst/>
                <a:latin typeface="KaTeX_Math"/>
              </a:rPr>
              <a:t>D</a:t>
            </a:r>
            <a:r>
              <a:rPr lang="en" altLang="zh-CN" b="0" i="0" u="none" strike="noStrike" dirty="0">
                <a:effectLst/>
                <a:latin typeface="Inter"/>
              </a:rPr>
              <a:t>0→</a:t>
            </a:r>
            <a:r>
              <a:rPr lang="en" altLang="zh-CN" b="0" i="1" u="none" strike="noStrike" dirty="0">
                <a:effectLst/>
                <a:latin typeface="KaTeX_Math"/>
              </a:rPr>
              <a:t>K</a:t>
            </a:r>
            <a:r>
              <a:rPr lang="en" altLang="zh-CN" b="0" i="0" u="none" strike="noStrike" dirty="0">
                <a:effectLst/>
                <a:latin typeface="Inter"/>
              </a:rPr>
              <a:t>−</a:t>
            </a:r>
            <a:r>
              <a:rPr lang="el-GR" altLang="zh-CN" b="0" i="1" u="none" strike="noStrike" dirty="0" err="1">
                <a:effectLst/>
                <a:latin typeface="KaTeX_Math"/>
              </a:rPr>
              <a:t>μ</a:t>
            </a:r>
            <a:r>
              <a:rPr lang="el-GR" altLang="zh-CN" b="0" i="0" u="none" strike="noStrike" dirty="0" err="1">
                <a:effectLst/>
                <a:latin typeface="Inter"/>
              </a:rPr>
              <a:t>+</a:t>
            </a:r>
            <a:r>
              <a:rPr lang="el-GR" altLang="zh-CN" b="0" i="1" u="none" strike="noStrike" dirty="0" err="1">
                <a:effectLst/>
                <a:latin typeface="KaTeX_Math"/>
              </a:rPr>
              <a:t>νμ</a:t>
            </a:r>
            <a:r>
              <a:rPr lang="el-GR" altLang="zh-CN" b="0" i="0" u="none" strike="noStrike" dirty="0">
                <a:effectLst/>
                <a:latin typeface="Inter"/>
              </a:rPr>
              <a:t>​ </a:t>
            </a:r>
            <a:r>
              <a:rPr lang="zh-CN" altLang="en-US" b="0" i="0" u="none" strike="noStrike" dirty="0">
                <a:effectLst/>
                <a:latin typeface="Inter"/>
              </a:rPr>
              <a:t>等含缪子的衰变道。</a:t>
            </a:r>
          </a:p>
          <a:p>
            <a:pPr algn="l" fontAlgn="t">
              <a:buFont typeface="+mj-lt"/>
              <a:buAutoNum type="arabicPeriod"/>
            </a:pPr>
            <a:r>
              <a:rPr lang="zh-CN" altLang="en-US" b="1" i="0" u="none" strike="noStrike" dirty="0">
                <a:effectLst/>
                <a:latin typeface="Inter"/>
              </a:rPr>
              <a:t>新物理寻找</a:t>
            </a:r>
            <a:endParaRPr lang="zh-CN" altLang="en-US" b="0" i="0" u="none" strike="noStrike" dirty="0">
              <a:effectLst/>
              <a:latin typeface="Inter"/>
            </a:endParaRPr>
          </a:p>
          <a:p>
            <a:pPr marL="742950" lvl="1" indent="-285750" algn="l" fontAlgn="t">
              <a:buFont typeface="+mj-lt"/>
              <a:buAutoNum type="arabicPeriod"/>
            </a:pPr>
            <a:r>
              <a:rPr lang="zh-CN" altLang="en-US" b="0" i="0" u="none" strike="noStrike" dirty="0">
                <a:effectLst/>
                <a:latin typeface="Inter"/>
              </a:rPr>
              <a:t>探测长寿命粒子（如暗光子）衰变的缪子信号。</a:t>
            </a:r>
          </a:p>
          <a:p>
            <a:pPr algn="l" fontAlgn="t">
              <a:buFont typeface="+mj-lt"/>
              <a:buAutoNum type="arabicPeriod"/>
            </a:pPr>
            <a:r>
              <a:rPr lang="zh-CN" altLang="en-US" b="1" i="0" u="none" strike="noStrike" dirty="0">
                <a:effectLst/>
                <a:latin typeface="Inter"/>
              </a:rPr>
              <a:t>与内探测器互补</a:t>
            </a:r>
            <a:endParaRPr lang="zh-CN" altLang="en-US" b="0" i="0" u="none" strike="noStrike" dirty="0">
              <a:effectLst/>
              <a:latin typeface="Inter"/>
            </a:endParaRPr>
          </a:p>
          <a:p>
            <a:pPr marL="742950" lvl="1" indent="-285750" algn="l" fontAlgn="t">
              <a:buFont typeface="+mj-lt"/>
              <a:buAutoNum type="arabicPeriod"/>
            </a:pPr>
            <a:r>
              <a:rPr lang="zh-CN" altLang="en-US" b="0" i="0" u="none" strike="noStrike" dirty="0">
                <a:effectLst/>
                <a:latin typeface="Inter"/>
              </a:rPr>
              <a:t>联合</a:t>
            </a:r>
            <a:r>
              <a:rPr lang="en" altLang="zh-CN" b="0" i="0" u="none" strike="noStrike" dirty="0">
                <a:effectLst/>
                <a:latin typeface="Inter"/>
              </a:rPr>
              <a:t>TOF</a:t>
            </a:r>
            <a:r>
              <a:rPr lang="zh-CN" altLang="en-US" b="0" i="0" u="none" strike="noStrike" dirty="0">
                <a:effectLst/>
                <a:latin typeface="Inter"/>
              </a:rPr>
              <a:t>和</a:t>
            </a:r>
            <a:r>
              <a:rPr lang="en" altLang="zh-CN" b="0" i="0" u="none" strike="noStrike" dirty="0" err="1">
                <a:effectLst/>
                <a:latin typeface="Inter"/>
              </a:rPr>
              <a:t>dE</a:t>
            </a:r>
            <a:r>
              <a:rPr lang="en" altLang="zh-CN" b="0" i="0" u="none" strike="noStrike" dirty="0">
                <a:effectLst/>
                <a:latin typeface="Inter"/>
              </a:rPr>
              <a:t>/dx</a:t>
            </a:r>
            <a:r>
              <a:rPr lang="zh-CN" altLang="en-US" b="0" i="0" u="none" strike="noStrike" dirty="0">
                <a:effectLst/>
                <a:latin typeface="Inter"/>
              </a:rPr>
              <a:t>数据，提高低动量缪子（</a:t>
            </a:r>
            <a:r>
              <a:rPr lang="en" altLang="zh-CN" b="0" i="0" u="none" strike="noStrike" dirty="0">
                <a:effectLst/>
                <a:latin typeface="Inter"/>
              </a:rPr>
              <a:t>p</a:t>
            </a:r>
            <a:r>
              <a:rPr lang="el-GR" altLang="zh-CN" b="0" i="0" u="none" strike="noStrike" dirty="0">
                <a:effectLst/>
                <a:latin typeface="Inter"/>
              </a:rPr>
              <a:t>μ&lt;1 </a:t>
            </a:r>
            <a:r>
              <a:rPr lang="en" altLang="zh-CN" b="0" i="0" u="none" strike="noStrike" dirty="0">
                <a:effectLst/>
                <a:latin typeface="Inter"/>
              </a:rPr>
              <a:t>GeV/c</a:t>
            </a:r>
            <a:r>
              <a:rPr lang="en" altLang="zh-CN" b="0" i="1" u="none" strike="noStrike" dirty="0">
                <a:effectLst/>
                <a:latin typeface="KaTeX_Math"/>
              </a:rPr>
              <a:t>p</a:t>
            </a:r>
            <a:r>
              <a:rPr lang="el-GR" altLang="zh-CN" b="0" i="1" u="none" strike="noStrike" dirty="0">
                <a:effectLst/>
                <a:latin typeface="KaTeX_Math"/>
              </a:rPr>
              <a:t>μ</a:t>
            </a:r>
            <a:r>
              <a:rPr lang="el-GR" altLang="zh-CN" b="0" i="0" u="none" strike="noStrike" dirty="0">
                <a:effectLst/>
                <a:latin typeface="Inter"/>
              </a:rPr>
              <a:t>​&lt;1 </a:t>
            </a:r>
            <a:r>
              <a:rPr lang="en" altLang="zh-CN" b="0" i="0" u="none" strike="noStrike" dirty="0">
                <a:effectLst/>
                <a:latin typeface="Inter"/>
              </a:rPr>
              <a:t>GeV/</a:t>
            </a:r>
            <a:r>
              <a:rPr lang="en" altLang="zh-CN" b="0" i="1" u="none" strike="noStrike" dirty="0">
                <a:effectLst/>
                <a:latin typeface="KaTeX_Math"/>
              </a:rPr>
              <a:t>c</a:t>
            </a:r>
            <a:r>
              <a:rPr lang="zh-CN" altLang="en" b="0" i="0" u="none" strike="noStrike" dirty="0">
                <a:effectLst/>
                <a:latin typeface="Inter"/>
              </a:rPr>
              <a:t>）</a:t>
            </a:r>
            <a:r>
              <a:rPr lang="zh-CN" altLang="en-US" b="0" i="0" u="none" strike="noStrike" dirty="0">
                <a:effectLst/>
                <a:latin typeface="Inter"/>
              </a:rPr>
              <a:t>的鉴别效率。</a:t>
            </a:r>
          </a:p>
          <a:p>
            <a:pPr algn="l"/>
            <a:r>
              <a:rPr lang="zh-CN" altLang="en-US" b="1" i="0" u="none" strike="noStrike" dirty="0">
                <a:effectLst/>
                <a:latin typeface="Inter"/>
              </a:rPr>
              <a:t>⚠️ 技术挑战与解决方案</a:t>
            </a:r>
          </a:p>
          <a:p>
            <a:pPr algn="l" fontAlgn="t">
              <a:buFont typeface="Arial" panose="020B0604020202020204" pitchFamily="34" charset="0"/>
              <a:buChar char="•"/>
            </a:pPr>
            <a:r>
              <a:rPr lang="zh-CN" altLang="en-US" b="1" i="0" u="none" strike="noStrike" dirty="0">
                <a:effectLst/>
                <a:latin typeface="Inter"/>
              </a:rPr>
              <a:t>铁磁材料饱和</a:t>
            </a:r>
            <a:r>
              <a:rPr lang="zh-CN" altLang="en-US" b="0" i="0" u="none" strike="noStrike" dirty="0">
                <a:effectLst/>
                <a:latin typeface="Inter"/>
              </a:rPr>
              <a:t>：强磁场（</a:t>
            </a:r>
            <a:r>
              <a:rPr lang="en-US" altLang="zh-CN" b="0" i="0" u="none" strike="noStrike" dirty="0">
                <a:effectLst/>
                <a:latin typeface="Inter"/>
              </a:rPr>
              <a:t>1.0 </a:t>
            </a:r>
            <a:r>
              <a:rPr lang="en" altLang="zh-CN" b="0" i="0" u="none" strike="noStrike" dirty="0">
                <a:effectLst/>
                <a:latin typeface="Inter"/>
              </a:rPr>
              <a:t>T</a:t>
            </a:r>
            <a:r>
              <a:rPr lang="zh-CN" altLang="en" b="0" i="0" u="none" strike="noStrike" dirty="0">
                <a:effectLst/>
                <a:latin typeface="Inter"/>
              </a:rPr>
              <a:t>）</a:t>
            </a:r>
            <a:r>
              <a:rPr lang="zh-CN" altLang="en-US" b="0" i="0" u="none" strike="noStrike" dirty="0">
                <a:effectLst/>
                <a:latin typeface="Inter"/>
              </a:rPr>
              <a:t>下铁板磁导率下降，通过优化铁层厚度和间隙设计减少磁场畸变。</a:t>
            </a:r>
          </a:p>
          <a:p>
            <a:pPr algn="l" fontAlgn="t">
              <a:buFont typeface="Arial" panose="020B0604020202020204" pitchFamily="34" charset="0"/>
              <a:buChar char="•"/>
            </a:pPr>
            <a:r>
              <a:rPr lang="en" altLang="zh-CN" b="1" i="0" u="none" strike="noStrike" dirty="0">
                <a:effectLst/>
                <a:latin typeface="Inter"/>
              </a:rPr>
              <a:t>RPC</a:t>
            </a:r>
            <a:r>
              <a:rPr lang="zh-CN" altLang="en-US" b="1" i="0" u="none" strike="noStrike" dirty="0">
                <a:effectLst/>
                <a:latin typeface="Inter"/>
              </a:rPr>
              <a:t>老化</a:t>
            </a:r>
            <a:r>
              <a:rPr lang="zh-CN" altLang="en-US" b="0" i="0" u="none" strike="noStrike" dirty="0">
                <a:effectLst/>
                <a:latin typeface="Inter"/>
              </a:rPr>
              <a:t>：高辐照导致气体增益下降，定期更换气体混合物并监测计数率变化。</a:t>
            </a:r>
          </a:p>
          <a:p>
            <a:pPr algn="l" fontAlgn="t">
              <a:buFont typeface="Arial" panose="020B0604020202020204" pitchFamily="34" charset="0"/>
              <a:buChar char="•"/>
            </a:pPr>
            <a:r>
              <a:rPr lang="zh-CN" altLang="en-US" b="1" i="0" u="none" strike="noStrike" dirty="0">
                <a:effectLst/>
                <a:latin typeface="Inter"/>
              </a:rPr>
              <a:t>噪声抑制</a:t>
            </a:r>
            <a:r>
              <a:rPr lang="zh-CN" altLang="en-US" b="0" i="0" u="none" strike="noStrike" dirty="0">
                <a:effectLst/>
                <a:latin typeface="Inter"/>
              </a:rPr>
              <a:t>：采用差分读出和阈值甄别剔除宇宙线本底。</a:t>
            </a:r>
          </a:p>
          <a:p>
            <a:pPr algn="l"/>
            <a:r>
              <a:rPr lang="zh-CN" altLang="en-US" b="1" i="0" u="none" strike="noStrike" dirty="0">
                <a:effectLst/>
                <a:latin typeface="Inter"/>
              </a:rPr>
              <a:t>📊 与其他实验对比</a:t>
            </a:r>
          </a:p>
          <a:p>
            <a:pPr algn="l"/>
            <a:r>
              <a:rPr lang="zh-CN" altLang="en-US" b="1" i="0" u="none" strike="noStrike" dirty="0">
                <a:effectLst/>
                <a:latin typeface="Inter"/>
              </a:rPr>
              <a:t>实验</a:t>
            </a:r>
            <a:r>
              <a:rPr lang="zh-CN" altLang="en-US" b="0" i="0" u="none" strike="noStrike" dirty="0">
                <a:effectLst/>
                <a:latin typeface="Inter"/>
              </a:rPr>
              <a:t>缪子探测器类型动量截止（</a:t>
            </a:r>
            <a:r>
              <a:rPr lang="en" altLang="zh-CN" b="0" i="0" u="none" strike="noStrike" dirty="0">
                <a:effectLst/>
                <a:latin typeface="Inter"/>
              </a:rPr>
              <a:t>GeV/c</a:t>
            </a:r>
            <a:r>
              <a:rPr lang="zh-CN" altLang="en" b="0" i="0" u="none" strike="noStrike" dirty="0">
                <a:effectLst/>
                <a:latin typeface="Inter"/>
              </a:rPr>
              <a:t>）</a:t>
            </a:r>
            <a:r>
              <a:rPr lang="zh-CN" altLang="en-US" b="0" i="0" u="none" strike="noStrike" dirty="0">
                <a:effectLst/>
                <a:latin typeface="Inter"/>
              </a:rPr>
              <a:t>效率（</a:t>
            </a:r>
            <a:r>
              <a:rPr lang="en-US" altLang="zh-CN" b="0" i="0" u="none" strike="noStrike" dirty="0">
                <a:effectLst/>
                <a:latin typeface="Inter"/>
              </a:rPr>
              <a:t>1 </a:t>
            </a:r>
            <a:r>
              <a:rPr lang="en" altLang="zh-CN" b="0" i="0" u="none" strike="noStrike" dirty="0">
                <a:effectLst/>
                <a:latin typeface="Inter"/>
              </a:rPr>
              <a:t>GeV/c</a:t>
            </a:r>
            <a:r>
              <a:rPr lang="zh-CN" altLang="en" b="0" i="0" u="none" strike="noStrike" dirty="0">
                <a:effectLst/>
                <a:latin typeface="Inter"/>
              </a:rPr>
              <a:t>）</a:t>
            </a:r>
            <a:r>
              <a:rPr lang="en" altLang="zh-CN" b="1" i="0" u="none" strike="noStrike" dirty="0">
                <a:effectLst/>
                <a:latin typeface="Inter"/>
              </a:rPr>
              <a:t>BESIII</a:t>
            </a:r>
            <a:r>
              <a:rPr lang="en" altLang="zh-CN" b="0" i="0" u="none" strike="noStrike" dirty="0">
                <a:effectLst/>
                <a:latin typeface="Inter"/>
              </a:rPr>
              <a:t>RPC+</a:t>
            </a:r>
            <a:r>
              <a:rPr lang="zh-CN" altLang="en-US" b="0" i="0" u="none" strike="noStrike" dirty="0">
                <a:effectLst/>
                <a:latin typeface="Inter"/>
              </a:rPr>
              <a:t>铁层（</a:t>
            </a:r>
            <a:r>
              <a:rPr lang="en-US" altLang="zh-CN" b="0" i="0" u="none" strike="noStrike" dirty="0">
                <a:effectLst/>
                <a:latin typeface="Inter"/>
              </a:rPr>
              <a:t>1 </a:t>
            </a:r>
            <a:r>
              <a:rPr lang="en" altLang="zh-CN" b="0" i="0" u="none" strike="noStrike" dirty="0">
                <a:effectLst/>
                <a:latin typeface="Inter"/>
              </a:rPr>
              <a:t>m</a:t>
            </a:r>
            <a:r>
              <a:rPr lang="zh-CN" altLang="en" b="0" i="0" u="none" strike="noStrike" dirty="0">
                <a:effectLst/>
                <a:latin typeface="Inter"/>
              </a:rPr>
              <a:t>）</a:t>
            </a:r>
            <a:r>
              <a:rPr lang="en" altLang="zh-CN" b="0" i="0" u="none" strike="noStrike" dirty="0">
                <a:effectLst/>
                <a:latin typeface="Inter"/>
              </a:rPr>
              <a:t>0.5&gt;95%</a:t>
            </a:r>
            <a:r>
              <a:rPr lang="en" altLang="zh-CN" b="1" i="0" u="none" strike="noStrike" dirty="0">
                <a:effectLst/>
                <a:latin typeface="Inter"/>
              </a:rPr>
              <a:t>CMS</a:t>
            </a:r>
            <a:r>
              <a:rPr lang="zh-CN" altLang="en-US" b="0" i="0" u="none" strike="noStrike" dirty="0">
                <a:effectLst/>
                <a:latin typeface="Inter"/>
              </a:rPr>
              <a:t>闪烁体砖</a:t>
            </a:r>
            <a:r>
              <a:rPr lang="en-US" altLang="zh-CN" b="0" i="0" u="none" strike="noStrike" dirty="0">
                <a:effectLst/>
                <a:latin typeface="Inter"/>
              </a:rPr>
              <a:t>+</a:t>
            </a:r>
            <a:r>
              <a:rPr lang="zh-CN" altLang="en-US" b="0" i="0" u="none" strike="noStrike" dirty="0">
                <a:effectLst/>
                <a:latin typeface="Inter"/>
              </a:rPr>
              <a:t>径迹室</a:t>
            </a:r>
            <a:r>
              <a:rPr lang="en-US" altLang="zh-CN" b="0" i="0" u="none" strike="noStrike" dirty="0">
                <a:effectLst/>
                <a:latin typeface="Inter"/>
              </a:rPr>
              <a:t>0.7&gt;99%</a:t>
            </a:r>
            <a:r>
              <a:rPr lang="en" altLang="zh-CN" b="1" i="0" u="none" strike="noStrike" dirty="0" err="1">
                <a:effectLst/>
                <a:latin typeface="Inter"/>
              </a:rPr>
              <a:t>LHCb</a:t>
            </a:r>
            <a:r>
              <a:rPr lang="zh-CN" altLang="en-US" b="0" i="0" u="none" strike="noStrike" dirty="0">
                <a:effectLst/>
                <a:latin typeface="Inter"/>
              </a:rPr>
              <a:t>多丝正比室</a:t>
            </a:r>
            <a:r>
              <a:rPr lang="en-US" altLang="zh-CN" b="0" i="0" u="none" strike="noStrike" dirty="0">
                <a:effectLst/>
                <a:latin typeface="Inter"/>
              </a:rPr>
              <a:t>+</a:t>
            </a:r>
            <a:r>
              <a:rPr lang="zh-CN" altLang="en-US" b="0" i="0" u="none" strike="noStrike" dirty="0">
                <a:effectLst/>
                <a:latin typeface="Inter"/>
              </a:rPr>
              <a:t>铁层</a:t>
            </a:r>
            <a:r>
              <a:rPr lang="en-US" altLang="zh-CN" b="0" i="0" u="none" strike="noStrike" dirty="0">
                <a:effectLst/>
                <a:latin typeface="Inter"/>
              </a:rPr>
              <a:t>0.6~90%</a:t>
            </a:r>
          </a:p>
          <a:p>
            <a:pPr algn="l"/>
            <a:r>
              <a:rPr lang="en" altLang="zh-CN" b="0" i="0" u="none" strike="noStrike" dirty="0">
                <a:effectLst/>
                <a:latin typeface="Inter"/>
              </a:rPr>
              <a:t>BESIII</a:t>
            </a:r>
            <a:r>
              <a:rPr lang="zh-CN" altLang="en-US" b="0" i="0" u="none" strike="noStrike" dirty="0">
                <a:effectLst/>
                <a:latin typeface="Inter"/>
              </a:rPr>
              <a:t>的</a:t>
            </a:r>
            <a:r>
              <a:rPr lang="en" altLang="zh-CN" b="0" i="0" u="none" strike="noStrike" dirty="0">
                <a:effectLst/>
                <a:latin typeface="Inter"/>
              </a:rPr>
              <a:t>MUID</a:t>
            </a:r>
            <a:r>
              <a:rPr lang="zh-CN" altLang="en-US" b="0" i="0" u="none" strike="noStrike" dirty="0">
                <a:effectLst/>
                <a:latin typeface="Inter"/>
              </a:rPr>
              <a:t>通过</a:t>
            </a:r>
            <a:r>
              <a:rPr lang="zh-CN" altLang="en-US" b="1" i="0" u="none" strike="noStrike" dirty="0">
                <a:effectLst/>
                <a:latin typeface="Inter"/>
              </a:rPr>
              <a:t>铁层筛选</a:t>
            </a:r>
            <a:r>
              <a:rPr lang="en-US" altLang="zh-CN" b="1" i="0" u="none" strike="noStrike" dirty="0">
                <a:effectLst/>
                <a:latin typeface="Inter"/>
              </a:rPr>
              <a:t>+</a:t>
            </a:r>
            <a:r>
              <a:rPr lang="en" altLang="zh-CN" b="1" i="0" u="none" strike="noStrike" dirty="0">
                <a:effectLst/>
                <a:latin typeface="Inter"/>
              </a:rPr>
              <a:t>RPC</a:t>
            </a:r>
            <a:r>
              <a:rPr lang="zh-CN" altLang="en-US" b="1" i="0" u="none" strike="noStrike" dirty="0">
                <a:effectLst/>
                <a:latin typeface="Inter"/>
              </a:rPr>
              <a:t>探测</a:t>
            </a:r>
            <a:r>
              <a:rPr lang="zh-CN" altLang="en-US" b="0" i="0" u="none" strike="noStrike" dirty="0">
                <a:effectLst/>
                <a:latin typeface="Inter"/>
              </a:rPr>
              <a:t>的组合，在有限空间内实现了高效的缪子鉴别，为粲偶素和</a:t>
            </a:r>
            <a:r>
              <a:rPr lang="en" altLang="zh-CN" b="0" i="0" u="none" strike="noStrike" dirty="0">
                <a:effectLst/>
                <a:latin typeface="Inter"/>
              </a:rPr>
              <a:t>QCD</a:t>
            </a:r>
            <a:r>
              <a:rPr lang="zh-CN" altLang="en-US" b="0" i="0" u="none" strike="noStrike" dirty="0">
                <a:effectLst/>
                <a:latin typeface="Inter"/>
              </a:rPr>
              <a:t>研究提供了关键数据支持。如需具体效率曲线或触发逻辑细节，可参考</a:t>
            </a:r>
            <a:r>
              <a:rPr lang="en" altLang="zh-CN" b="0" i="0" u="none" strike="noStrike" dirty="0">
                <a:effectLst/>
                <a:latin typeface="Inter"/>
              </a:rPr>
              <a:t>BESIII</a:t>
            </a:r>
            <a:r>
              <a:rPr lang="zh-CN" altLang="en-US" b="0" i="0" u="none" strike="noStrike" dirty="0">
                <a:effectLst/>
                <a:latin typeface="Inter"/>
              </a:rPr>
              <a:t>合作组的</a:t>
            </a:r>
            <a:r>
              <a:rPr lang="en-US" altLang="zh-CN" b="0" i="0" u="none" strike="noStrike" dirty="0">
                <a:effectLst/>
                <a:latin typeface="Inter"/>
              </a:rPr>
              <a:t>《</a:t>
            </a:r>
            <a:r>
              <a:rPr lang="en" altLang="zh-CN" b="0" i="0" u="none" strike="noStrike" dirty="0">
                <a:effectLst/>
                <a:latin typeface="Inter"/>
              </a:rPr>
              <a:t>NIM A》</a:t>
            </a:r>
            <a:r>
              <a:rPr lang="zh-CN" altLang="en-US" b="0" i="0" u="none" strike="noStrike" dirty="0">
                <a:effectLst/>
                <a:latin typeface="Inter"/>
              </a:rPr>
              <a:t>技术文档。</a:t>
            </a:r>
          </a:p>
          <a:p>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4</a:t>
            </a:fld>
            <a:endParaRPr kumimoji="1" lang="zh-CN" altLang="en-US"/>
          </a:p>
        </p:txBody>
      </p:sp>
    </p:spTree>
    <p:extLst>
      <p:ext uri="{BB962C8B-B14F-4D97-AF65-F5344CB8AC3E}">
        <p14:creationId xmlns:p14="http://schemas.microsoft.com/office/powerpoint/2010/main" val="18604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D08CE-7871-7810-7D34-ACB03EAF7F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0F751DE-1D86-587B-8E9D-E5457F7F8ADF}"/>
              </a:ext>
            </a:extLst>
          </p:cNvPr>
          <p:cNvSpPr>
            <a:spLocks noGrp="1" noRot="1" noChangeAspect="1"/>
          </p:cNvSpPr>
          <p:nvPr>
            <p:ph type="sldImg"/>
          </p:nvPr>
        </p:nvSpPr>
        <p:spPr>
          <a:xfrm>
            <a:off x="217488" y="812800"/>
            <a:ext cx="7124700" cy="4008438"/>
          </a:xfrm>
        </p:spPr>
      </p:sp>
      <p:sp>
        <p:nvSpPr>
          <p:cNvPr id="3" name="备注占位符 2">
            <a:extLst>
              <a:ext uri="{FF2B5EF4-FFF2-40B4-BE49-F238E27FC236}">
                <a16:creationId xmlns:a16="http://schemas.microsoft.com/office/drawing/2014/main" id="{1C3AE9DE-FA15-4DF5-9F0A-5A287B186ED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99290AF-A068-6529-3B06-8C05BB774D17}"/>
              </a:ext>
            </a:extLst>
          </p:cNvPr>
          <p:cNvSpPr>
            <a:spLocks noGrp="1"/>
          </p:cNvSpPr>
          <p:nvPr>
            <p:ph type="sldNum" sz="quarter" idx="10"/>
          </p:nvPr>
        </p:nvSpPr>
        <p:spPr/>
        <p:txBody>
          <a:bodyPr/>
          <a:lstStyle/>
          <a:p>
            <a:fld id="{86A5371B-BA20-2F4F-A1E6-B41F97B1D11A}" type="slidenum">
              <a:rPr lang="en-US" smtClean="0"/>
              <a:t>6</a:t>
            </a:fld>
            <a:endParaRPr lang="en-US" dirty="0"/>
          </a:p>
        </p:txBody>
      </p:sp>
    </p:spTree>
    <p:extLst>
      <p:ext uri="{BB962C8B-B14F-4D97-AF65-F5344CB8AC3E}">
        <p14:creationId xmlns:p14="http://schemas.microsoft.com/office/powerpoint/2010/main" val="4181191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7</a:t>
            </a:fld>
            <a:endParaRPr kumimoji="1" lang="zh-CN" altLang="en-US"/>
          </a:p>
        </p:txBody>
      </p:sp>
    </p:spTree>
    <p:extLst>
      <p:ext uri="{BB962C8B-B14F-4D97-AF65-F5344CB8AC3E}">
        <p14:creationId xmlns:p14="http://schemas.microsoft.com/office/powerpoint/2010/main" val="172669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6E9EF-0F2A-02EB-A0D2-813A4545A6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C070138-5466-51A4-77B6-EDADD43348F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63E55E2-671A-5457-3FFE-30E368604630}"/>
              </a:ext>
            </a:extLst>
          </p:cNvPr>
          <p:cNvSpPr>
            <a:spLocks noGrp="1"/>
          </p:cNvSpPr>
          <p:nvPr>
            <p:ph type="body" idx="1"/>
          </p:nvPr>
        </p:nvSpPr>
        <p:spPr/>
        <p:txBody>
          <a:bodyPr/>
          <a:lstStyle/>
          <a:p>
            <a:endParaRPr kumimoji="1" lang="zh-CN" altLang="en-US" dirty="0"/>
          </a:p>
        </p:txBody>
      </p:sp>
      <p:sp>
        <p:nvSpPr>
          <p:cNvPr id="4" name="幻灯片编号占位符 3">
            <a:extLst>
              <a:ext uri="{FF2B5EF4-FFF2-40B4-BE49-F238E27FC236}">
                <a16:creationId xmlns:a16="http://schemas.microsoft.com/office/drawing/2014/main" id="{7DB00764-E6B1-2779-6EAD-FCA880236C06}"/>
              </a:ext>
            </a:extLst>
          </p:cNvPr>
          <p:cNvSpPr>
            <a:spLocks noGrp="1"/>
          </p:cNvSpPr>
          <p:nvPr>
            <p:ph type="sldNum" sz="quarter" idx="10"/>
          </p:nvPr>
        </p:nvSpPr>
        <p:spPr/>
        <p:txBody>
          <a:bodyPr/>
          <a:lstStyle/>
          <a:p>
            <a:fld id="{10949D1A-F4A8-CC4C-991A-720D5BBF2D04}" type="slidenum">
              <a:rPr kumimoji="1" lang="zh-CN" altLang="en-US" smtClean="0"/>
              <a:t>10</a:t>
            </a:fld>
            <a:endParaRPr kumimoji="1" lang="zh-CN" altLang="en-US"/>
          </a:p>
        </p:txBody>
      </p:sp>
    </p:spTree>
    <p:extLst>
      <p:ext uri="{BB962C8B-B14F-4D97-AF65-F5344CB8AC3E}">
        <p14:creationId xmlns:p14="http://schemas.microsoft.com/office/powerpoint/2010/main" val="244605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11</a:t>
            </a:fld>
            <a:endParaRPr kumimoji="1" lang="zh-CN" altLang="en-US"/>
          </a:p>
        </p:txBody>
      </p:sp>
    </p:spTree>
    <p:extLst>
      <p:ext uri="{BB962C8B-B14F-4D97-AF65-F5344CB8AC3E}">
        <p14:creationId xmlns:p14="http://schemas.microsoft.com/office/powerpoint/2010/main" val="1847565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These decays are described by the usual decay parameters given by Lee</a:t>
            </a:r>
          </a:p>
          <a:p>
            <a:r>
              <a:rPr lang="en-US" altLang="zh-CN" sz="1200" b="0" i="0" u="none" strike="noStrike" kern="1200" baseline="0" dirty="0">
                <a:solidFill>
                  <a:schemeClr val="tx1"/>
                </a:solidFill>
                <a:latin typeface="+mn-lt"/>
                <a:ea typeface="+mn-ea"/>
                <a:cs typeface="+mn-cs"/>
              </a:rPr>
              <a:t>and Yang' with the convention used here of</a:t>
            </a: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The experimental observables are the total rate \Gamma, and</a:t>
            </a:r>
          </a:p>
          <a:p>
            <a:r>
              <a:rPr lang="en-US" altLang="zh-CN" sz="1200" b="0" i="0" u="none" strike="noStrike" kern="1200" baseline="0" dirty="0">
                <a:solidFill>
                  <a:schemeClr val="tx1"/>
                </a:solidFill>
                <a:latin typeface="+mn-lt"/>
                <a:ea typeface="+mn-ea"/>
                <a:cs typeface="+mn-cs"/>
              </a:rPr>
              <a:t>the decay parameters \alpha,  beta, and gamma which govern the</a:t>
            </a:r>
          </a:p>
          <a:p>
            <a:r>
              <a:rPr lang="en-US" altLang="zh-CN" sz="1200" b="0" i="0" u="none" strike="noStrike" kern="1200" baseline="0" dirty="0">
                <a:solidFill>
                  <a:schemeClr val="tx1"/>
                </a:solidFill>
                <a:latin typeface="+mn-lt"/>
                <a:ea typeface="+mn-ea"/>
                <a:cs typeface="+mn-cs"/>
              </a:rPr>
              <a:t>decay-angular distribution and the polarization of the final</a:t>
            </a:r>
          </a:p>
          <a:p>
            <a:r>
              <a:rPr lang="en-US" altLang="zh-CN" sz="1200" b="0" i="0" u="none" strike="noStrike" kern="1200" baseline="0" dirty="0">
                <a:solidFill>
                  <a:schemeClr val="tx1"/>
                </a:solidFill>
                <a:latin typeface="+mn-lt"/>
                <a:ea typeface="+mn-ea"/>
                <a:cs typeface="+mn-cs"/>
              </a:rPr>
              <a:t>baryon. Among alpha,  beta, and  gamma, only two are independent</a:t>
            </a:r>
          </a:p>
          <a:p>
            <a:r>
              <a:rPr lang="en-US" altLang="zh-CN" sz="1200" b="0" i="0" u="none" strike="noStrike" kern="1200" baseline="0" dirty="0">
                <a:solidFill>
                  <a:schemeClr val="tx1"/>
                </a:solidFill>
                <a:latin typeface="+mn-lt"/>
                <a:ea typeface="+mn-ea"/>
                <a:cs typeface="+mn-cs"/>
              </a:rPr>
              <a:t>as they are related </a:t>
            </a:r>
            <a:r>
              <a:rPr lang="en" altLang="zh-CN" dirty="0">
                <a:effectLst/>
                <a:latin typeface="Times" pitchFamily="2" charset="0"/>
              </a:rPr>
              <a:t>through</a:t>
            </a:r>
          </a:p>
          <a:p>
            <a:r>
              <a:rPr lang="en" altLang="zh-CN" dirty="0">
                <a:effectLst/>
                <a:latin typeface="Times" pitchFamily="2" charset="0"/>
              </a:rPr>
              <a:t>the identity</a:t>
            </a:r>
          </a:p>
          <a:p>
            <a:endParaRPr lang="en-US" altLang="zh-CN" sz="1200" b="0" i="0" u="none" strike="noStrike" kern="1200" baseline="0" dirty="0">
              <a:solidFill>
                <a:schemeClr val="tx1"/>
              </a:solidFill>
              <a:latin typeface="+mn-lt"/>
              <a:ea typeface="+mn-ea"/>
              <a:cs typeface="+mn-cs"/>
            </a:endParaRPr>
          </a:p>
          <a:p>
            <a:endParaRPr kumimoji="1" lang="en-US" altLang="zh-CN"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The angular distribution of the pion from</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 completely polarized hyperon at rest.</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The three parameters are related through this</a:t>
            </a:r>
            <a:r>
              <a:rPr lang="en-US" altLang="zh-CN" sz="1200" kern="1200" baseline="0" dirty="0">
                <a:solidFill>
                  <a:schemeClr val="tx1"/>
                </a:solidFill>
                <a:effectLst/>
                <a:latin typeface="+mn-lt"/>
                <a:ea typeface="+mn-ea"/>
                <a:cs typeface="+mn-cs"/>
              </a:rPr>
              <a:t> relation ? </a:t>
            </a:r>
            <a:br>
              <a:rPr lang="en-US" altLang="zh-CN" sz="1200" kern="1200" dirty="0">
                <a:solidFill>
                  <a:schemeClr val="tx1"/>
                </a:solidFill>
                <a:effectLst/>
                <a:latin typeface="+mn-lt"/>
                <a:ea typeface="+mn-ea"/>
                <a:cs typeface="+mn-cs"/>
              </a:rPr>
            </a:b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12</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15D50-CFC1-AB85-BA0A-165A1D84145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3EED709-7E93-E0DF-351A-53E777534B4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AAA8F12-7CBD-797F-2ECD-6E0F0D0F5AC9}"/>
              </a:ext>
            </a:extLst>
          </p:cNvPr>
          <p:cNvSpPr>
            <a:spLocks noGrp="1"/>
          </p:cNvSpPr>
          <p:nvPr>
            <p:ph type="body" idx="1"/>
          </p:nvPr>
        </p:nvSpPr>
        <p:spPr/>
        <p:txBody>
          <a:bodyPr/>
          <a:lstStyle/>
          <a:p>
            <a:r>
              <a:rPr kumimoji="1" lang="en-US" altLang="zh-CN" dirty="0" err="1"/>
              <a:t>Sandip</a:t>
            </a:r>
            <a:r>
              <a:rPr kumimoji="1" lang="en-US" altLang="zh-CN" dirty="0"/>
              <a:t> from </a:t>
            </a:r>
            <a:r>
              <a:rPr kumimoji="1" lang="en-US" altLang="zh-CN" dirty="0" err="1"/>
              <a:t>Hawai</a:t>
            </a:r>
            <a:r>
              <a:rPr kumimoji="1" lang="en-US" altLang="zh-CN" dirty="0"/>
              <a:t>,</a:t>
            </a:r>
            <a:r>
              <a:rPr kumimoji="1" lang="en-US" altLang="zh-CN" baseline="0" dirty="0"/>
              <a:t> who was one of early researchers of CPV in hyperons.</a:t>
            </a:r>
            <a:endParaRPr kumimoji="1" lang="zh-CN" altLang="en-US" dirty="0"/>
          </a:p>
        </p:txBody>
      </p:sp>
      <p:sp>
        <p:nvSpPr>
          <p:cNvPr id="4" name="幻灯片编号占位符 3">
            <a:extLst>
              <a:ext uri="{FF2B5EF4-FFF2-40B4-BE49-F238E27FC236}">
                <a16:creationId xmlns:a16="http://schemas.microsoft.com/office/drawing/2014/main" id="{6157E9D7-DB61-1AB7-B64A-FB79EB755E5C}"/>
              </a:ext>
            </a:extLst>
          </p:cNvPr>
          <p:cNvSpPr>
            <a:spLocks noGrp="1"/>
          </p:cNvSpPr>
          <p:nvPr>
            <p:ph type="sldNum" sz="quarter" idx="10"/>
          </p:nvPr>
        </p:nvSpPr>
        <p:spPr/>
        <p:txBody>
          <a:bodyPr/>
          <a:lstStyle/>
          <a:p>
            <a:fld id="{10949D1A-F4A8-CC4C-991A-720D5BBF2D04}" type="slidenum">
              <a:rPr kumimoji="1" lang="zh-CN" altLang="en-US" smtClean="0"/>
              <a:t>13</a:t>
            </a:fld>
            <a:endParaRPr kumimoji="1" lang="zh-CN" altLang="en-US"/>
          </a:p>
        </p:txBody>
      </p:sp>
    </p:spTree>
    <p:extLst>
      <p:ext uri="{BB962C8B-B14F-4D97-AF65-F5344CB8AC3E}">
        <p14:creationId xmlns:p14="http://schemas.microsoft.com/office/powerpoint/2010/main" val="400166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3634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89154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96500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71FAD6B1-37E8-4CFE-833B-8E41AAEF0E57}"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3100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1957853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grpSp>
        <p:nvGrpSpPr>
          <p:cNvPr id="112" name="Group"/>
          <p:cNvGrpSpPr/>
          <p:nvPr/>
        </p:nvGrpSpPr>
        <p:grpSpPr>
          <a:xfrm>
            <a:off x="282220" y="714191"/>
            <a:ext cx="11631171" cy="1329874"/>
            <a:chOff x="0" y="0"/>
            <a:chExt cx="8723376" cy="1329873"/>
          </a:xfrm>
        </p:grpSpPr>
        <p:sp>
          <p:nvSpPr>
            <p:cNvPr id="107" name="Shape"/>
            <p:cNvSpPr/>
            <p:nvPr/>
          </p:nvSpPr>
          <p:spPr>
            <a:xfrm>
              <a:off x="5835772" y="145036"/>
              <a:ext cx="2876430" cy="714027"/>
            </a:xfrm>
            <a:custGeom>
              <a:avLst/>
              <a:gdLst/>
              <a:ahLst/>
              <a:cxnLst>
                <a:cxn ang="0">
                  <a:pos x="wd2" y="hd2"/>
                </a:cxn>
                <a:cxn ang="5400000">
                  <a:pos x="wd2" y="hd2"/>
                </a:cxn>
                <a:cxn ang="10800000">
                  <a:pos x="wd2" y="hd2"/>
                </a:cxn>
                <a:cxn ang="16200000">
                  <a:pos x="wd2" y="hd2"/>
                </a:cxn>
              </a:cxnLst>
              <a:rect l="0" t="0" r="r" b="b"/>
              <a:pathLst>
                <a:path w="21600" h="21600" extrusionOk="0">
                  <a:moveTo>
                    <a:pt x="21552" y="0"/>
                  </a:moveTo>
                  <a:lnTo>
                    <a:pt x="20642" y="608"/>
                  </a:lnTo>
                  <a:lnTo>
                    <a:pt x="19716" y="1283"/>
                  </a:lnTo>
                  <a:lnTo>
                    <a:pt x="18774" y="2025"/>
                  </a:lnTo>
                  <a:lnTo>
                    <a:pt x="17800" y="2768"/>
                  </a:lnTo>
                  <a:lnTo>
                    <a:pt x="16811" y="3645"/>
                  </a:lnTo>
                  <a:lnTo>
                    <a:pt x="15789" y="4522"/>
                  </a:lnTo>
                  <a:lnTo>
                    <a:pt x="14751" y="5535"/>
                  </a:lnTo>
                  <a:lnTo>
                    <a:pt x="13682" y="6547"/>
                  </a:lnTo>
                  <a:lnTo>
                    <a:pt x="11750" y="8505"/>
                  </a:lnTo>
                  <a:lnTo>
                    <a:pt x="9866" y="10260"/>
                  </a:lnTo>
                  <a:lnTo>
                    <a:pt x="8062" y="11880"/>
                  </a:lnTo>
                  <a:lnTo>
                    <a:pt x="6322" y="13432"/>
                  </a:lnTo>
                  <a:lnTo>
                    <a:pt x="4662" y="14783"/>
                  </a:lnTo>
                  <a:lnTo>
                    <a:pt x="3049" y="15997"/>
                  </a:lnTo>
                  <a:lnTo>
                    <a:pt x="1501" y="17145"/>
                  </a:lnTo>
                  <a:lnTo>
                    <a:pt x="0" y="18157"/>
                  </a:lnTo>
                  <a:lnTo>
                    <a:pt x="1038" y="18765"/>
                  </a:lnTo>
                  <a:lnTo>
                    <a:pt x="2027" y="19305"/>
                  </a:lnTo>
                  <a:lnTo>
                    <a:pt x="2985" y="19777"/>
                  </a:lnTo>
                  <a:lnTo>
                    <a:pt x="3927" y="20182"/>
                  </a:lnTo>
                  <a:lnTo>
                    <a:pt x="4837" y="20587"/>
                  </a:lnTo>
                  <a:lnTo>
                    <a:pt x="5715" y="20857"/>
                  </a:lnTo>
                  <a:lnTo>
                    <a:pt x="6561" y="21127"/>
                  </a:lnTo>
                  <a:lnTo>
                    <a:pt x="7392" y="21330"/>
                  </a:lnTo>
                  <a:lnTo>
                    <a:pt x="8206" y="21465"/>
                  </a:lnTo>
                  <a:lnTo>
                    <a:pt x="8988" y="21532"/>
                  </a:lnTo>
                  <a:lnTo>
                    <a:pt x="9738" y="21600"/>
                  </a:lnTo>
                  <a:lnTo>
                    <a:pt x="10473" y="21600"/>
                  </a:lnTo>
                  <a:lnTo>
                    <a:pt x="11191" y="21532"/>
                  </a:lnTo>
                  <a:lnTo>
                    <a:pt x="11894" y="21465"/>
                  </a:lnTo>
                  <a:lnTo>
                    <a:pt x="12564" y="21330"/>
                  </a:lnTo>
                  <a:lnTo>
                    <a:pt x="13219" y="21127"/>
                  </a:lnTo>
                  <a:lnTo>
                    <a:pt x="13841" y="20925"/>
                  </a:lnTo>
                  <a:lnTo>
                    <a:pt x="14464" y="20655"/>
                  </a:lnTo>
                  <a:lnTo>
                    <a:pt x="15645" y="19980"/>
                  </a:lnTo>
                  <a:lnTo>
                    <a:pt x="16763" y="19170"/>
                  </a:lnTo>
                  <a:lnTo>
                    <a:pt x="17816" y="18225"/>
                  </a:lnTo>
                  <a:lnTo>
                    <a:pt x="18327" y="17685"/>
                  </a:lnTo>
                  <a:lnTo>
                    <a:pt x="18822" y="17145"/>
                  </a:lnTo>
                  <a:lnTo>
                    <a:pt x="19780" y="15930"/>
                  </a:lnTo>
                  <a:lnTo>
                    <a:pt x="20690" y="14580"/>
                  </a:lnTo>
                  <a:lnTo>
                    <a:pt x="21568" y="13162"/>
                  </a:lnTo>
                  <a:lnTo>
                    <a:pt x="21600" y="13095"/>
                  </a:lnTo>
                  <a:lnTo>
                    <a:pt x="21600" y="0"/>
                  </a:lnTo>
                  <a:lnTo>
                    <a:pt x="21552" y="0"/>
                  </a:lnTo>
                  <a:close/>
                </a:path>
              </a:pathLst>
            </a:custGeom>
            <a:solidFill>
              <a:srgbClr val="C6E7FC">
                <a:alpha val="29000"/>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sz="1800"/>
            </a:p>
          </p:txBody>
        </p:sp>
        <p:sp>
          <p:nvSpPr>
            <p:cNvPr id="108" name="Shape"/>
            <p:cNvSpPr/>
            <p:nvPr/>
          </p:nvSpPr>
          <p:spPr>
            <a:xfrm>
              <a:off x="2407654" y="16734"/>
              <a:ext cx="5544516" cy="850139"/>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C6E7FC">
                <a:alpha val="40000"/>
              </a:srgbClr>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sz="1800"/>
            </a:p>
          </p:txBody>
        </p:sp>
        <p:sp>
          <p:nvSpPr>
            <p:cNvPr id="109" name="Line"/>
            <p:cNvSpPr/>
            <p:nvPr/>
          </p:nvSpPr>
          <p:spPr>
            <a:xfrm>
              <a:off x="2617062" y="29007"/>
              <a:ext cx="5467981" cy="774273"/>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sz="1800"/>
            </a:p>
          </p:txBody>
        </p:sp>
        <p:sp>
          <p:nvSpPr>
            <p:cNvPr id="110" name="Line"/>
            <p:cNvSpPr/>
            <p:nvPr/>
          </p:nvSpPr>
          <p:spPr>
            <a:xfrm>
              <a:off x="5397823" y="15619"/>
              <a:ext cx="3308001" cy="651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Candara"/>
                  <a:ea typeface="Candara"/>
                  <a:cs typeface="Candara"/>
                  <a:sym typeface="Candara"/>
                </a:defRPr>
              </a:pPr>
              <a:endParaRPr sz="1800"/>
            </a:p>
          </p:txBody>
        </p:sp>
        <p:sp>
          <p:nvSpPr>
            <p:cNvPr id="111" name="Shape"/>
            <p:cNvSpPr/>
            <p:nvPr/>
          </p:nvSpPr>
          <p:spPr>
            <a:xfrm>
              <a:off x="0" y="0"/>
              <a:ext cx="8723377" cy="1329874"/>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sz="1800"/>
            </a:p>
          </p:txBody>
        </p:sp>
      </p:grpSp>
      <p:sp>
        <p:nvSpPr>
          <p:cNvPr id="113" name="Slide Number"/>
          <p:cNvSpPr txBox="1">
            <a:spLocks noGrp="1"/>
          </p:cNvSpPr>
          <p:nvPr>
            <p:ph type="sldNum" sz="quarter" idx="2"/>
          </p:nvPr>
        </p:nvSpPr>
        <p:spPr>
          <a:xfrm>
            <a:off x="5321451" y="6317156"/>
            <a:ext cx="1549103" cy="231141"/>
          </a:xfrm>
          <a:prstGeom prst="rect">
            <a:avLst/>
          </a:prstGeom>
        </p:spPr>
        <p:txBody>
          <a:bodyPr/>
          <a:lstStyle>
            <a:lvl1pPr algn="ctr">
              <a:defRPr sz="1000" b="0">
                <a:solidFill>
                  <a:srgbClr val="073E87"/>
                </a:solidFill>
                <a:latin typeface="Candara"/>
                <a:ea typeface="Candara"/>
                <a:cs typeface="Candara"/>
                <a:sym typeface="Candara"/>
              </a:defRPr>
            </a:lvl1pPr>
          </a:lstStyle>
          <a:p>
            <a:fld id="{86CB4B4D-7CA3-9044-876B-883B54F8677D}" type="slidenum">
              <a:t>‹#›</a:t>
            </a:fld>
            <a:endParaRPr/>
          </a:p>
        </p:txBody>
      </p:sp>
    </p:spTree>
    <p:extLst>
      <p:ext uri="{BB962C8B-B14F-4D97-AF65-F5344CB8AC3E}">
        <p14:creationId xmlns:p14="http://schemas.microsoft.com/office/powerpoint/2010/main" val="33274196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92737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82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86238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75598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7401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98555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50183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203707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157833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dico.ihep.ac.cn/event/2218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arxiv.org/abs/arXiv:1612.01775" TargetMode="External"/><Relationship Id="rId11" Type="http://schemas.openxmlformats.org/officeDocument/2006/relationships/image" Target="../media/image25.tiff"/><Relationship Id="rId5" Type="http://schemas.openxmlformats.org/officeDocument/2006/relationships/image" Target="../media/image25.png"/><Relationship Id="rId10" Type="http://schemas.openxmlformats.org/officeDocument/2006/relationships/image" Target="../media/image26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1.tiff"/><Relationship Id="rId3" Type="http://schemas.openxmlformats.org/officeDocument/2006/relationships/image" Target="../media/image27.jpeg"/><Relationship Id="rId7" Type="http://schemas.openxmlformats.org/officeDocument/2006/relationships/image" Target="../media/image30.png"/><Relationship Id="rId12" Type="http://schemas.openxmlformats.org/officeDocument/2006/relationships/image" Target="../media/image30.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9.emf"/><Relationship Id="rId5" Type="http://schemas.openxmlformats.org/officeDocument/2006/relationships/image" Target="../media/image691.png"/><Relationship Id="rId10" Type="http://schemas.openxmlformats.org/officeDocument/2006/relationships/image" Target="../media/image28.emf"/><Relationship Id="rId4" Type="http://schemas.openxmlformats.org/officeDocument/2006/relationships/image" Target="../media/image681.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556.png"/><Relationship Id="rId13" Type="http://schemas.openxmlformats.org/officeDocument/2006/relationships/image" Target="../media/image41.emf"/><Relationship Id="rId3" Type="http://schemas.openxmlformats.org/officeDocument/2006/relationships/image" Target="../media/image37.png"/><Relationship Id="rId7" Type="http://schemas.openxmlformats.org/officeDocument/2006/relationships/image" Target="../media/image543.png"/><Relationship Id="rId12"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711.png"/><Relationship Id="rId13" Type="http://schemas.openxmlformats.org/officeDocument/2006/relationships/image" Target="../media/image760.png"/><Relationship Id="rId3" Type="http://schemas.openxmlformats.org/officeDocument/2006/relationships/image" Target="../media/image42.png"/><Relationship Id="rId7" Type="http://schemas.openxmlformats.org/officeDocument/2006/relationships/image" Target="../media/image700.png"/><Relationship Id="rId12" Type="http://schemas.openxmlformats.org/officeDocument/2006/relationships/image" Target="../media/image7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740.png"/><Relationship Id="rId5" Type="http://schemas.openxmlformats.org/officeDocument/2006/relationships/image" Target="../media/image44.png"/><Relationship Id="rId15" Type="http://schemas.openxmlformats.org/officeDocument/2006/relationships/image" Target="../media/image46.png"/><Relationship Id="rId10" Type="http://schemas.openxmlformats.org/officeDocument/2006/relationships/image" Target="../media/image731.png"/><Relationship Id="rId4" Type="http://schemas.openxmlformats.org/officeDocument/2006/relationships/image" Target="../media/image43.png"/><Relationship Id="rId9" Type="http://schemas.openxmlformats.org/officeDocument/2006/relationships/image" Target="../media/image720.png"/><Relationship Id="rId14" Type="http://schemas.openxmlformats.org/officeDocument/2006/relationships/image" Target="../media/image771.png"/></Relationships>
</file>

<file path=ppt/slides/_rels/slide1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 Id="rId4" Type="http://schemas.openxmlformats.org/officeDocument/2006/relationships/image" Target="../media/image3500.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emf"/><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80.png"/><Relationship Id="rId5" Type="http://schemas.openxmlformats.org/officeDocument/2006/relationships/image" Target="../media/image51.tiff"/><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53.tiff"/><Relationship Id="rId7" Type="http://schemas.openxmlformats.org/officeDocument/2006/relationships/image" Target="../media/image56.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tiff"/><Relationship Id="rId10" Type="http://schemas.openxmlformats.org/officeDocument/2006/relationships/image" Target="../media/image291.png"/><Relationship Id="rId4" Type="http://schemas.openxmlformats.org/officeDocument/2006/relationships/image" Target="../media/image285.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00.png"/><Relationship Id="rId5" Type="http://schemas.openxmlformats.org/officeDocument/2006/relationships/image" Target="../media/image60.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5300.png"/><Relationship Id="rId13" Type="http://schemas.openxmlformats.org/officeDocument/2006/relationships/image" Target="../media/image74.png"/><Relationship Id="rId3" Type="http://schemas.openxmlformats.org/officeDocument/2006/relationships/image" Target="../media/image61.png"/><Relationship Id="rId7" Type="http://schemas.openxmlformats.org/officeDocument/2006/relationships/image" Target="../media/image5200.png"/><Relationship Id="rId12" Type="http://schemas.openxmlformats.org/officeDocument/2006/relationships/image" Target="../media/image73.png"/><Relationship Id="rId17" Type="http://schemas.openxmlformats.org/officeDocument/2006/relationships/image" Target="../media/image65.png"/><Relationship Id="rId2" Type="http://schemas.openxmlformats.org/officeDocument/2006/relationships/notesSlide" Target="../notesSlides/notesSlide12.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560.png"/><Relationship Id="rId11" Type="http://schemas.openxmlformats.org/officeDocument/2006/relationships/image" Target="../media/image63.jpg"/><Relationship Id="rId5" Type="http://schemas.openxmlformats.org/officeDocument/2006/relationships/image" Target="../media/image71.png"/><Relationship Id="rId15" Type="http://schemas.openxmlformats.org/officeDocument/2006/relationships/image" Target="../media/image64.png"/><Relationship Id="rId10" Type="http://schemas.openxmlformats.org/officeDocument/2006/relationships/image" Target="../media/image580.png"/><Relationship Id="rId4" Type="http://schemas.openxmlformats.org/officeDocument/2006/relationships/image" Target="../media/image62.png"/><Relationship Id="rId9" Type="http://schemas.openxmlformats.org/officeDocument/2006/relationships/image" Target="../media/image5700.png"/><Relationship Id="rId1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1001.png"/><Relationship Id="rId3" Type="http://schemas.openxmlformats.org/officeDocument/2006/relationships/image" Target="../media/image69.png"/><Relationship Id="rId12"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emf"/><Relationship Id="rId11" Type="http://schemas.openxmlformats.org/officeDocument/2006/relationships/image" Target="../media/image82.png"/><Relationship Id="rId5" Type="http://schemas.openxmlformats.org/officeDocument/2006/relationships/image" Target="../media/image970.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9.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1071.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880.png"/><Relationship Id="rId2" Type="http://schemas.openxmlformats.org/officeDocument/2006/relationships/image" Target="../media/image1050.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80.png"/><Relationship Id="rId5" Type="http://schemas.openxmlformats.org/officeDocument/2006/relationships/image" Target="../media/image1070.png"/><Relationship Id="rId10" Type="http://schemas.openxmlformats.org/officeDocument/2006/relationships/image" Target="../media/image1120.png"/><Relationship Id="rId4" Type="http://schemas.openxmlformats.org/officeDocument/2006/relationships/image" Target="../media/image86.png"/><Relationship Id="rId9" Type="http://schemas.openxmlformats.org/officeDocument/2006/relationships/image" Target="../media/image1040.png"/></Relationships>
</file>

<file path=ppt/slides/_rels/slide2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11.png"/><Relationship Id="rId3" Type="http://schemas.openxmlformats.org/officeDocument/2006/relationships/image" Target="../media/image94.png"/><Relationship Id="rId7" Type="http://schemas.openxmlformats.org/officeDocument/2006/relationships/image" Target="../media/image310.png"/><Relationship Id="rId12" Type="http://schemas.openxmlformats.org/officeDocument/2006/relationships/image" Target="../media/image17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40.png"/><Relationship Id="rId11" Type="http://schemas.openxmlformats.org/officeDocument/2006/relationships/image" Target="../media/image97.png"/><Relationship Id="rId5" Type="http://schemas.openxmlformats.org/officeDocument/2006/relationships/image" Target="../media/image920.png"/><Relationship Id="rId10" Type="http://schemas.openxmlformats.org/officeDocument/2006/relationships/image" Target="../media/image611.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582.png"/><Relationship Id="rId3" Type="http://schemas.openxmlformats.org/officeDocument/2006/relationships/image" Target="../media/image98.png"/><Relationship Id="rId7" Type="http://schemas.openxmlformats.org/officeDocument/2006/relationships/image" Target="../media/image52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02.png"/><Relationship Id="rId15" Type="http://schemas.openxmlformats.org/officeDocument/2006/relationships/image" Target="../media/image5100.png"/><Relationship Id="rId10" Type="http://schemas.openxmlformats.org/officeDocument/2006/relationships/image" Target="../media/image103.png"/><Relationship Id="rId4" Type="http://schemas.openxmlformats.org/officeDocument/2006/relationships/image" Target="../media/image100.png"/><Relationship Id="rId9" Type="http://schemas.openxmlformats.org/officeDocument/2006/relationships/image" Target="../media/image102.png"/><Relationship Id="rId14" Type="http://schemas.openxmlformats.org/officeDocument/2006/relationships/image" Target="../media/image591.png"/></Relationships>
</file>

<file path=ppt/slides/_rels/slide25.xml.rels><?xml version="1.0" encoding="UTF-8" standalone="yes"?>
<Relationships xmlns="http://schemas.openxmlformats.org/package/2006/relationships"><Relationship Id="rId3" Type="http://schemas.openxmlformats.org/officeDocument/2006/relationships/image" Target="../media/image1000.png"/><Relationship Id="rId7" Type="http://schemas.openxmlformats.org/officeDocument/2006/relationships/image" Target="../media/image105.png"/><Relationship Id="rId2" Type="http://schemas.openxmlformats.org/officeDocument/2006/relationships/image" Target="../media/image98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21.png"/><Relationship Id="rId4" Type="http://schemas.openxmlformats.org/officeDocument/2006/relationships/image" Target="../media/image1010.pn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700.png"/><Relationship Id="rId7" Type="http://schemas.openxmlformats.org/officeDocument/2006/relationships/image" Target="../media/image109.png"/><Relationship Id="rId2" Type="http://schemas.openxmlformats.org/officeDocument/2006/relationships/image" Target="../media/image1670.png"/><Relationship Id="rId1" Type="http://schemas.openxmlformats.org/officeDocument/2006/relationships/slideLayout" Target="../slideLayouts/slideLayout2.xml"/><Relationship Id="rId6" Type="http://schemas.openxmlformats.org/officeDocument/2006/relationships/image" Target="../media/image1680.png"/><Relationship Id="rId5" Type="http://schemas.openxmlformats.org/officeDocument/2006/relationships/image" Target="../media/image1720.png"/><Relationship Id="rId4" Type="http://schemas.openxmlformats.org/officeDocument/2006/relationships/image" Target="../media/image1710.png"/><Relationship Id="rId9" Type="http://schemas.openxmlformats.org/officeDocument/2006/relationships/image" Target="../media/image111.png"/></Relationships>
</file>

<file path=ppt/slides/_rels/slide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87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8" Type="http://schemas.openxmlformats.org/officeDocument/2006/relationships/hyperlink" Target="https://arxiv.org/abs/2506.08072" TargetMode="External"/><Relationship Id="rId3" Type="http://schemas.openxmlformats.org/officeDocument/2006/relationships/image" Target="../media/image120.png"/><Relationship Id="rId7" Type="http://schemas.openxmlformats.org/officeDocument/2006/relationships/image" Target="../media/image54.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20.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54.png"/><Relationship Id="rId5" Type="http://schemas.openxmlformats.org/officeDocument/2006/relationships/image" Target="../media/image127.png"/><Relationship Id="rId10" Type="http://schemas.openxmlformats.org/officeDocument/2006/relationships/image" Target="../media/image530.png"/><Relationship Id="rId4" Type="http://schemas.openxmlformats.org/officeDocument/2006/relationships/image" Target="../media/image126.png"/><Relationship Id="rId9" Type="http://schemas.openxmlformats.org/officeDocument/2006/relationships/image" Target="../media/image131.png"/></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wmf"/><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36.pn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3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14.xml"/><Relationship Id="rId4" Type="http://schemas.openxmlformats.org/officeDocument/2006/relationships/image" Target="../media/image143.jpeg"/></Relationships>
</file>

<file path=ppt/slides/_rels/slide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1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56.png"/><Relationship Id="rId4" Type="http://schemas.openxmlformats.org/officeDocument/2006/relationships/image" Target="../media/image155.png"/></Relationships>
</file>

<file path=ppt/slides/_rels/slide4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0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hyperlink" Target="https://old.inspirehep.net/record/1770442"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68.png"/><Relationship Id="rId4" Type="http://schemas.openxmlformats.org/officeDocument/2006/relationships/image" Target="../media/image167.png"/></Relationships>
</file>

<file path=ppt/slides/_rels/slide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3.xml"/><Relationship Id="rId5" Type="http://schemas.openxmlformats.org/officeDocument/2006/relationships/image" Target="../media/image172.wmf"/><Relationship Id="rId4" Type="http://schemas.openxmlformats.org/officeDocument/2006/relationships/image" Target="../media/image171.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177.png"/><Relationship Id="rId12" Type="http://schemas.openxmlformats.org/officeDocument/2006/relationships/image" Target="../media/image181.jpeg"/><Relationship Id="rId17" Type="http://schemas.openxmlformats.org/officeDocument/2006/relationships/image" Target="../media/image183.emf"/><Relationship Id="rId2" Type="http://schemas.openxmlformats.org/officeDocument/2006/relationships/image" Target="../media/image173.png"/><Relationship Id="rId16" Type="http://schemas.openxmlformats.org/officeDocument/2006/relationships/image" Target="../media/image182.emf"/><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0.jpeg"/><Relationship Id="rId5" Type="http://schemas.openxmlformats.org/officeDocument/2006/relationships/image" Target="../media/image175.png"/><Relationship Id="rId15" Type="http://schemas.openxmlformats.org/officeDocument/2006/relationships/image" Target="../media/image40.emf"/><Relationship Id="rId10" Type="http://schemas.openxmlformats.org/officeDocument/2006/relationships/image" Target="../media/image179.emf"/><Relationship Id="rId4" Type="http://schemas.openxmlformats.org/officeDocument/2006/relationships/image" Target="../media/image174.png"/><Relationship Id="rId9" Type="http://schemas.openxmlformats.org/officeDocument/2006/relationships/image" Target="../media/image46.pn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1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84765" y="296948"/>
            <a:ext cx="11328294" cy="605556"/>
          </a:xfrm>
        </p:spPr>
        <p:txBody>
          <a:bodyPr>
            <a:noAutofit/>
          </a:bodyPr>
          <a:lstStyle/>
          <a:p>
            <a:r>
              <a:rPr kumimoji="1" lang="en-US" altLang="zh-CN" sz="4600" b="1" dirty="0">
                <a:solidFill>
                  <a:srgbClr val="FF0000"/>
                </a:solidFill>
                <a:latin typeface="Microsoft YaHei" panose="020B0503020204020204" pitchFamily="34" charset="-122"/>
                <a:ea typeface="Microsoft YaHei" panose="020B0503020204020204" pitchFamily="34" charset="-122"/>
                <a:cs typeface="Heiti SC Light" charset="-122"/>
              </a:rPr>
              <a:t>Spin physics at BESIII </a:t>
            </a:r>
            <a:endParaRPr kumimoji="1" lang="zh-CN" altLang="en-US" sz="4600" b="1" dirty="0">
              <a:solidFill>
                <a:srgbClr val="FF0000"/>
              </a:solidFill>
              <a:latin typeface="Microsoft YaHei" panose="020B0503020204020204" pitchFamily="34" charset="-122"/>
              <a:ea typeface="Microsoft YaHei" panose="020B0503020204020204" pitchFamily="34" charset="-122"/>
              <a:cs typeface="Heiti SC Light" charset="-122"/>
            </a:endParaRPr>
          </a:p>
        </p:txBody>
      </p:sp>
      <p:sp>
        <p:nvSpPr>
          <p:cNvPr id="3" name="副标题 2"/>
          <p:cNvSpPr>
            <a:spLocks noGrp="1"/>
          </p:cNvSpPr>
          <p:nvPr>
            <p:ph type="subTitle" idx="1"/>
          </p:nvPr>
        </p:nvSpPr>
        <p:spPr>
          <a:xfrm>
            <a:off x="484765" y="4302704"/>
            <a:ext cx="10869035" cy="2418771"/>
          </a:xfrm>
          <a:solidFill>
            <a:schemeClr val="bg1"/>
          </a:solidFill>
        </p:spPr>
        <p:txBody>
          <a:bodyPr>
            <a:noAutofit/>
          </a:bodyPr>
          <a:lstStyle/>
          <a:p>
            <a:pPr>
              <a:lnSpc>
                <a:spcPct val="100000"/>
              </a:lnSpc>
            </a:pPr>
            <a:r>
              <a:rPr kumimoji="1" lang="en-US" altLang="zh-CN" b="1" dirty="0">
                <a:solidFill>
                  <a:schemeClr val="accent1">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Hai-Bo Li</a:t>
            </a:r>
          </a:p>
          <a:p>
            <a:pPr>
              <a:lnSpc>
                <a:spcPct val="100000"/>
              </a:lnSpc>
            </a:pPr>
            <a:r>
              <a:rPr kumimoji="1" lang="en-US" altLang="zh-CN" b="1" dirty="0">
                <a:solidFill>
                  <a:schemeClr val="accent1">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(on behalf of the BESIII Collaboration) </a:t>
            </a:r>
          </a:p>
          <a:p>
            <a:pPr>
              <a:lnSpc>
                <a:spcPct val="100000"/>
              </a:lnSpc>
            </a:pPr>
            <a:r>
              <a:rPr kumimoji="1" lang="en-US" altLang="zh-CN" b="1" dirty="0">
                <a:solidFill>
                  <a:schemeClr val="accent1">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Institute of High Energy Physics, CAS, Beijing</a:t>
            </a:r>
          </a:p>
          <a:p>
            <a:pPr>
              <a:lnSpc>
                <a:spcPct val="100000"/>
              </a:lnSpc>
            </a:pPr>
            <a:r>
              <a:rPr lang="en" altLang="zh-CN" b="1" i="0" strike="noStrike" dirty="0">
                <a:solidFill>
                  <a:srgbClr val="0099CC"/>
                </a:solidFill>
                <a:effectLst/>
                <a:latin typeface="Times New Roman" panose="02020603050405020304" pitchFamily="18" charset="0"/>
                <a:cs typeface="Times New Roman" panose="02020603050405020304" pitchFamily="18" charset="0"/>
                <a:hlinkClick r:id="rId3"/>
              </a:rPr>
              <a:t>The 26th international symposium on spin physics (SPIN2025)</a:t>
            </a:r>
            <a:r>
              <a:rPr lang="en" altLang="zh-CN" b="1" i="0" strike="noStrike" dirty="0">
                <a:solidFill>
                  <a:srgbClr val="3333FF"/>
                </a:solidFill>
                <a:effectLst/>
                <a:latin typeface="Times New Roman" panose="02020603050405020304" pitchFamily="18" charset="0"/>
                <a:cs typeface="Times New Roman" panose="02020603050405020304" pitchFamily="18" charset="0"/>
              </a:rPr>
              <a:t> </a:t>
            </a:r>
          </a:p>
          <a:p>
            <a:pPr>
              <a:lnSpc>
                <a:spcPct val="100000"/>
              </a:lnSpc>
            </a:pPr>
            <a:r>
              <a:rPr kumimoji="1" lang="en-US" altLang="zh-CN" b="1" dirty="0">
                <a:solidFill>
                  <a:schemeClr val="accent1">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Qingdao, Aug. 22-26,2025</a:t>
            </a:r>
          </a:p>
        </p:txBody>
      </p:sp>
      <p:sp>
        <p:nvSpPr>
          <p:cNvPr id="4" name="灯片编号占位符 3">
            <a:extLst>
              <a:ext uri="{FF2B5EF4-FFF2-40B4-BE49-F238E27FC236}">
                <a16:creationId xmlns:a16="http://schemas.microsoft.com/office/drawing/2014/main" id="{FB1234E3-477C-9341-B536-CD307684D718}"/>
              </a:ext>
            </a:extLst>
          </p:cNvPr>
          <p:cNvSpPr>
            <a:spLocks noGrp="1"/>
          </p:cNvSpPr>
          <p:nvPr>
            <p:ph type="sldNum" sz="quarter" idx="12"/>
          </p:nvPr>
        </p:nvSpPr>
        <p:spPr/>
        <p:txBody>
          <a:bodyPr/>
          <a:lstStyle/>
          <a:p>
            <a:fld id="{3880D999-AB6E-D04A-B8ED-211468A87D9E}" type="slidenum">
              <a:rPr kumimoji="1" lang="zh-CN" altLang="en-US" smtClean="0"/>
              <a:t>1</a:t>
            </a:fld>
            <a:endParaRPr kumimoji="1" lang="zh-CN" altLang="en-US"/>
          </a:p>
        </p:txBody>
      </p:sp>
      <p:pic>
        <p:nvPicPr>
          <p:cNvPr id="5" name="Picture 2">
            <a:extLst>
              <a:ext uri="{FF2B5EF4-FFF2-40B4-BE49-F238E27FC236}">
                <a16:creationId xmlns:a16="http://schemas.microsoft.com/office/drawing/2014/main" id="{514EE790-BBFF-84C9-A19B-96E1E917F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4735" y="1120657"/>
            <a:ext cx="3289093" cy="318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8287"/>
      </p:ext>
    </p:extLst>
  </p:cSld>
  <p:clrMapOvr>
    <a:masterClrMapping/>
  </p:clrMapOvr>
  <mc:AlternateContent xmlns:mc="http://schemas.openxmlformats.org/markup-compatibility/2006" xmlns:p14="http://schemas.microsoft.com/office/powerpoint/2010/main">
    <mc:Choice Requires="p14">
      <p:transition spd="slow" p14:dur="2000" advTm="14284"/>
    </mc:Choice>
    <mc:Fallback xmlns="">
      <p:transition spd="slow" advTm="1428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78BD-43D4-2B7C-7DB2-4CF9123F80AC}"/>
            </a:ext>
          </a:extLst>
        </p:cNvPr>
        <p:cNvGrpSpPr/>
        <p:nvPr/>
      </p:nvGrpSpPr>
      <p:grpSpPr>
        <a:xfrm>
          <a:off x="0" y="0"/>
          <a:ext cx="0" cy="0"/>
          <a:chOff x="0" y="0"/>
          <a:chExt cx="0" cy="0"/>
        </a:xfrm>
      </p:grpSpPr>
      <p:pic>
        <p:nvPicPr>
          <p:cNvPr id="20" name="图片 19">
            <a:extLst>
              <a:ext uri="{FF2B5EF4-FFF2-40B4-BE49-F238E27FC236}">
                <a16:creationId xmlns:a16="http://schemas.microsoft.com/office/drawing/2014/main" id="{19FC9EF7-6CF9-4E4F-0AF7-9EFE47C6D17A}"/>
              </a:ext>
            </a:extLst>
          </p:cNvPr>
          <p:cNvPicPr>
            <a:picLocks noChangeAspect="1"/>
          </p:cNvPicPr>
          <p:nvPr/>
        </p:nvPicPr>
        <p:blipFill>
          <a:blip r:embed="rId3"/>
          <a:stretch>
            <a:fillRect/>
          </a:stretch>
        </p:blipFill>
        <p:spPr>
          <a:xfrm>
            <a:off x="7894320" y="3675597"/>
            <a:ext cx="3522441" cy="3177460"/>
          </a:xfrm>
          <a:prstGeom prst="rect">
            <a:avLst/>
          </a:prstGeom>
        </p:spPr>
      </p:pic>
      <p:sp>
        <p:nvSpPr>
          <p:cNvPr id="2" name="标题 1">
            <a:extLst>
              <a:ext uri="{FF2B5EF4-FFF2-40B4-BE49-F238E27FC236}">
                <a16:creationId xmlns:a16="http://schemas.microsoft.com/office/drawing/2014/main" id="{FE3CEF9D-379A-D877-24F5-F0BE6B7AD18F}"/>
              </a:ext>
            </a:extLst>
          </p:cNvPr>
          <p:cNvSpPr>
            <a:spLocks noGrp="1"/>
          </p:cNvSpPr>
          <p:nvPr>
            <p:ph type="title"/>
          </p:nvPr>
        </p:nvSpPr>
        <p:spPr>
          <a:xfrm>
            <a:off x="403860" y="40404"/>
            <a:ext cx="11384280" cy="589935"/>
          </a:xfrm>
        </p:spPr>
        <p:txBody>
          <a:bodyPr>
            <a:normAutofit fontScale="90000"/>
          </a:bodyPr>
          <a:lstStyle/>
          <a:p>
            <a:pPr algn="ctr"/>
            <a:r>
              <a:rPr lang="en-US" altLang="zh-CN" sz="4400" b="1" dirty="0">
                <a:solidFill>
                  <a:srgbClr val="C00000"/>
                </a:solidFill>
                <a:effectLst/>
                <a:latin typeface="Times New Roman" panose="02020603050405020304" pitchFamily="18" charset="0"/>
                <a:cs typeface="Times New Roman" panose="02020603050405020304" pitchFamily="18" charset="0"/>
              </a:rPr>
              <a:t>BESIII: a hyperon factory</a:t>
            </a:r>
            <a:endParaRPr kumimoji="1" lang="zh-CN" altLang="en-US" b="1" dirty="0">
              <a:solidFill>
                <a:srgbClr val="FF0000"/>
              </a:solidFill>
              <a:latin typeface="Times New Roman" panose="02020603050405020304" pitchFamily="18" charset="0"/>
              <a:ea typeface="Heiti SC Light" charset="-122"/>
              <a:cs typeface="Times New Roman" panose="02020603050405020304" pitchFamily="18" charset="0"/>
            </a:endParaRPr>
          </a:p>
        </p:txBody>
      </p:sp>
      <p:sp>
        <p:nvSpPr>
          <p:cNvPr id="6" name="幻灯片编号占位符 5">
            <a:extLst>
              <a:ext uri="{FF2B5EF4-FFF2-40B4-BE49-F238E27FC236}">
                <a16:creationId xmlns:a16="http://schemas.microsoft.com/office/drawing/2014/main" id="{97C87BE9-C4EF-DA02-03D3-C6E32257B221}"/>
              </a:ext>
            </a:extLst>
          </p:cNvPr>
          <p:cNvSpPr>
            <a:spLocks noGrp="1"/>
          </p:cNvSpPr>
          <p:nvPr>
            <p:ph type="sldNum" sz="quarter" idx="12"/>
          </p:nvPr>
        </p:nvSpPr>
        <p:spPr/>
        <p:txBody>
          <a:bodyPr/>
          <a:lstStyle/>
          <a:p>
            <a:fld id="{3880D999-AB6E-D04A-B8ED-211468A87D9E}" type="slidenum">
              <a:rPr kumimoji="1" lang="zh-CN" altLang="en-US" smtClean="0"/>
              <a:t>10</a:t>
            </a:fld>
            <a:endParaRPr kumimoji="1" lang="zh-CN" altLang="en-US"/>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C865625-7076-145F-6B1A-B96B1A43C0DD}"/>
                  </a:ext>
                </a:extLst>
              </p:cNvPr>
              <p:cNvSpPr txBox="1"/>
              <p:nvPr/>
            </p:nvSpPr>
            <p:spPr>
              <a:xfrm>
                <a:off x="391222" y="963224"/>
                <a:ext cx="6828729" cy="1430263"/>
              </a:xfrm>
              <a:prstGeom prst="rect">
                <a:avLst/>
              </a:prstGeom>
              <a:solidFill>
                <a:srgbClr val="FFFF00"/>
              </a:solidFill>
            </p:spPr>
            <p:txBody>
              <a:bodyPr wrap="none" rtlCol="0">
                <a:spAutoFit/>
              </a:bodyPr>
              <a:lstStyle/>
              <a:p>
                <a:pPr>
                  <a:lnSpc>
                    <a:spcPct val="150000"/>
                  </a:lnSpc>
                </a:pPr>
                <a:r>
                  <a:rPr kumimoji="1" lang="en-US" altLang="zh-CN" sz="2000" b="1" dirty="0">
                    <a:solidFill>
                      <a:srgbClr val="FF0000"/>
                    </a:solidFill>
                    <a:latin typeface="Times New Roman" panose="02020603050405020304" pitchFamily="18" charset="0"/>
                    <a:ea typeface="Heiti SC Light" charset="-122"/>
                    <a:cs typeface="Times New Roman" panose="02020603050405020304" pitchFamily="18" charset="0"/>
                  </a:rPr>
                  <a:t>10 billion </a:t>
                </a:r>
                <a14:m>
                  <m:oMath xmlns:m="http://schemas.openxmlformats.org/officeDocument/2006/math">
                    <m:r>
                      <a:rPr lang="en-US" altLang="zh-CN" sz="2000" b="1" i="1" kern="100" smtClean="0">
                        <a:solidFill>
                          <a:srgbClr val="FF0000"/>
                        </a:solidFill>
                        <a:latin typeface="Cambria Math" panose="02040503050406030204" pitchFamily="18" charset="0"/>
                        <a:ea typeface="Heiti SC Light" charset="-122"/>
                        <a:cs typeface="Heiti SC Light" charset="-122"/>
                      </a:rPr>
                      <m:t>𝑱</m:t>
                    </m:r>
                    <m:r>
                      <a:rPr lang="en-US" altLang="zh-CN" sz="2000" b="1" i="1" kern="100" smtClean="0">
                        <a:solidFill>
                          <a:srgbClr val="FF0000"/>
                        </a:solidFill>
                        <a:latin typeface="Cambria Math" panose="02040503050406030204" pitchFamily="18" charset="0"/>
                        <a:ea typeface="Heiti SC Light" charset="-122"/>
                        <a:cs typeface="Heiti SC Light" charset="-122"/>
                      </a:rPr>
                      <m:t>/</m:t>
                    </m:r>
                    <m:r>
                      <a:rPr lang="en-US" altLang="zh-CN" sz="2000" b="1" i="1" kern="100" smtClean="0">
                        <a:solidFill>
                          <a:srgbClr val="FF0000"/>
                        </a:solidFill>
                        <a:latin typeface="Cambria Math" panose="02040503050406030204" pitchFamily="18" charset="0"/>
                        <a:ea typeface="Heiti SC Light" charset="-122"/>
                        <a:cs typeface="Heiti SC Light" charset="-122"/>
                      </a:rPr>
                      <m:t>𝝍</m:t>
                    </m:r>
                  </m:oMath>
                </a14:m>
                <a:r>
                  <a:rPr kumimoji="1" lang="en-US" altLang="zh-CN" sz="2000" b="1" dirty="0">
                    <a:solidFill>
                      <a:srgbClr val="FF0000"/>
                    </a:solidFill>
                    <a:latin typeface="Times New Roman" panose="02020603050405020304" pitchFamily="18" charset="0"/>
                    <a:ea typeface="Heiti SC Light" charset="-122"/>
                    <a:cs typeface="Times New Roman" panose="02020603050405020304" pitchFamily="18" charset="0"/>
                  </a:rPr>
                  <a:t> and 2.7 billion</a:t>
                </a:r>
                <a:r>
                  <a:rPr kumimoji="1" lang="zh-CN" altLang="en-US" sz="2000" b="1" dirty="0">
                    <a:solidFill>
                      <a:srgbClr val="FF0000"/>
                    </a:solidFill>
                    <a:latin typeface="Times New Roman" panose="02020603050405020304" pitchFamily="18" charset="0"/>
                    <a:ea typeface="Heiti SC Light" charset="-122"/>
                    <a:cs typeface="Times New Roman" panose="02020603050405020304" pitchFamily="18" charset="0"/>
                  </a:rPr>
                  <a:t> </a:t>
                </a:r>
                <a14:m>
                  <m:oMath xmlns:m="http://schemas.openxmlformats.org/officeDocument/2006/math">
                    <m:r>
                      <a:rPr lang="en-US" altLang="zh-CN" sz="2000" b="1" i="1" kern="100">
                        <a:solidFill>
                          <a:srgbClr val="FF0000"/>
                        </a:solidFill>
                        <a:latin typeface="Cambria Math" panose="02040503050406030204" pitchFamily="18" charset="0"/>
                        <a:ea typeface="Heiti SC Light" charset="-122"/>
                        <a:cs typeface="Heiti SC Light" charset="-122"/>
                      </a:rPr>
                      <m:t>𝝍</m:t>
                    </m:r>
                    <m:r>
                      <a:rPr lang="en-US" altLang="zh-CN" sz="2000" b="1" i="0" kern="100" smtClean="0">
                        <a:solidFill>
                          <a:srgbClr val="FF0000"/>
                        </a:solidFill>
                        <a:latin typeface="Cambria Math" panose="02040503050406030204" pitchFamily="18" charset="0"/>
                        <a:ea typeface="Heiti SC Light" charset="-122"/>
                        <a:cs typeface="Heiti SC Light" charset="-122"/>
                      </a:rPr>
                      <m:t>(</m:t>
                    </m:r>
                  </m:oMath>
                </a14:m>
                <a:r>
                  <a:rPr kumimoji="1" lang="en-US" altLang="zh-CN" sz="2000" b="1" dirty="0">
                    <a:solidFill>
                      <a:srgbClr val="FF0000"/>
                    </a:solidFill>
                    <a:latin typeface="Times New Roman" panose="02020603050405020304" pitchFamily="18" charset="0"/>
                    <a:ea typeface="Heiti SC Light" charset="-122"/>
                    <a:cs typeface="Times New Roman" panose="02020603050405020304" pitchFamily="18" charset="0"/>
                  </a:rPr>
                  <a:t>2S)events collected </a:t>
                </a:r>
                <a:endParaRPr kumimoji="1" lang="zh-CN" altLang="en-US" sz="2000" b="1" dirty="0">
                  <a:solidFill>
                    <a:srgbClr val="FF0000"/>
                  </a:solidFill>
                  <a:latin typeface="Times New Roman" panose="02020603050405020304" pitchFamily="18" charset="0"/>
                  <a:ea typeface="Heiti SC Light" charset="-122"/>
                  <a:cs typeface="Times New Roman" panose="02020603050405020304" pitchFamily="18" charset="0"/>
                </a:endParaRPr>
              </a:p>
              <a:p>
                <a:pPr marL="342900" indent="-342900">
                  <a:lnSpc>
                    <a:spcPct val="150000"/>
                  </a:lnSpc>
                  <a:buFont typeface="Wingdings" charset="2"/>
                  <a:buChar char="Ø"/>
                </a:pPr>
                <a:r>
                  <a:rPr kumimoji="1" lang="en-US" altLang="zh-CN" sz="2000" b="1" dirty="0">
                    <a:solidFill>
                      <a:srgbClr val="FF0000"/>
                    </a:solidFill>
                    <a:latin typeface="Times New Roman" panose="02020603050405020304" pitchFamily="18" charset="0"/>
                    <a:ea typeface="Heiti SC Light" charset="-122"/>
                    <a:cs typeface="Times New Roman" panose="02020603050405020304" pitchFamily="18" charset="0"/>
                  </a:rPr>
                  <a:t>Large BRs in  </a:t>
                </a:r>
                <a14:m>
                  <m:oMath xmlns:m="http://schemas.openxmlformats.org/officeDocument/2006/math">
                    <m:r>
                      <a:rPr lang="en-US" altLang="zh-CN" sz="2000" b="1" i="1" kern="100" smtClean="0">
                        <a:solidFill>
                          <a:srgbClr val="FF0000"/>
                        </a:solidFill>
                        <a:latin typeface="Cambria Math" panose="02040503050406030204" pitchFamily="18" charset="0"/>
                        <a:ea typeface="Heiti SC Light" charset="-122"/>
                        <a:cs typeface="Heiti SC Light" charset="-122"/>
                      </a:rPr>
                      <m:t>𝑱</m:t>
                    </m:r>
                    <m:r>
                      <a:rPr lang="en-US" altLang="zh-CN" sz="2000" b="1" i="1" kern="100" smtClean="0">
                        <a:solidFill>
                          <a:srgbClr val="FF0000"/>
                        </a:solidFill>
                        <a:latin typeface="Cambria Math" panose="02040503050406030204" pitchFamily="18" charset="0"/>
                        <a:ea typeface="Heiti SC Light" charset="-122"/>
                        <a:cs typeface="Heiti SC Light" charset="-122"/>
                      </a:rPr>
                      <m:t>/</m:t>
                    </m:r>
                    <m:r>
                      <a:rPr lang="en-US" altLang="zh-CN" sz="2000" b="1" i="1" kern="100" smtClean="0">
                        <a:solidFill>
                          <a:srgbClr val="FF0000"/>
                        </a:solidFill>
                        <a:latin typeface="Cambria Math" panose="02040503050406030204" pitchFamily="18" charset="0"/>
                        <a:ea typeface="Heiti SC Light" charset="-122"/>
                        <a:cs typeface="Heiti SC Light" charset="-122"/>
                      </a:rPr>
                      <m:t>𝝍</m:t>
                    </m:r>
                  </m:oMath>
                </a14:m>
                <a:r>
                  <a:rPr kumimoji="1" lang="en-US" altLang="zh-CN" sz="2000" b="1" dirty="0">
                    <a:solidFill>
                      <a:srgbClr val="FF0000"/>
                    </a:solidFill>
                    <a:latin typeface="Times New Roman" panose="02020603050405020304" pitchFamily="18" charset="0"/>
                    <a:ea typeface="Heiti SC Light" charset="-122"/>
                    <a:cs typeface="Times New Roman" panose="02020603050405020304" pitchFamily="18" charset="0"/>
                  </a:rPr>
                  <a:t>  decays : </a:t>
                </a:r>
                <a14:m>
                  <m:oMath xmlns:m="http://schemas.openxmlformats.org/officeDocument/2006/math">
                    <m:sSup>
                      <m:sSupPr>
                        <m:ctrlPr>
                          <a:rPr lang="en-US" altLang="zh-CN" sz="2000" b="1" i="1" dirty="0">
                            <a:latin typeface="Cambria Math" panose="02040503050406030204" pitchFamily="18" charset="0"/>
                          </a:rPr>
                        </m:ctrlPr>
                      </m:sSupPr>
                      <m:e>
                        <m:r>
                          <a:rPr lang="en-US" altLang="zh-CN" sz="2000" b="1" i="1" dirty="0">
                            <a:latin typeface="Cambria Math" panose="02040503050406030204" pitchFamily="18" charset="0"/>
                          </a:rPr>
                          <m:t>𝟏𝟎</m:t>
                        </m:r>
                      </m:e>
                      <m:sup>
                        <m:r>
                          <a:rPr lang="en-US" altLang="zh-CN" sz="2000" b="1" i="1" dirty="0">
                            <a:latin typeface="Cambria Math" panose="02040503050406030204" pitchFamily="18" charset="0"/>
                          </a:rPr>
                          <m:t>𝟕</m:t>
                        </m:r>
                      </m:sup>
                    </m:sSup>
                  </m:oMath>
                </a14:m>
                <a:r>
                  <a:rPr lang="en-US" altLang="zh-CN" sz="2000" b="1" dirty="0">
                    <a:latin typeface="Times New Roman" panose="02020603050405020304" pitchFamily="18" charset="0"/>
                    <a:cs typeface="Times New Roman" panose="02020603050405020304" pitchFamily="18" charset="0"/>
                  </a:rPr>
                  <a:t> entangled hyperon pairs </a:t>
                </a:r>
                <a:endParaRPr kumimoji="1" lang="zh-CN" altLang="en-US" sz="2000" b="1" dirty="0">
                  <a:solidFill>
                    <a:srgbClr val="FF0000"/>
                  </a:solidFill>
                  <a:latin typeface="Times New Roman" panose="02020603050405020304" pitchFamily="18" charset="0"/>
                  <a:ea typeface="Heiti SC Light" charset="-122"/>
                  <a:cs typeface="Times New Roman" panose="02020603050405020304" pitchFamily="18" charset="0"/>
                </a:endParaRPr>
              </a:p>
              <a:p>
                <a:pPr marL="342900" indent="-342900">
                  <a:lnSpc>
                    <a:spcPct val="150000"/>
                  </a:lnSpc>
                  <a:buFont typeface="Wingdings" charset="2"/>
                  <a:buChar char="Ø"/>
                </a:pPr>
                <a:r>
                  <a:rPr kumimoji="1" lang="en-US" altLang="zh-CN" sz="2000" b="1" dirty="0">
                    <a:solidFill>
                      <a:srgbClr val="FF0000"/>
                    </a:solidFill>
                    <a:latin typeface="Times New Roman" panose="02020603050405020304" pitchFamily="18" charset="0"/>
                    <a:ea typeface="Heiti SC Light" charset="-122"/>
                    <a:cs typeface="Times New Roman" panose="02020603050405020304" pitchFamily="18" charset="0"/>
                  </a:rPr>
                  <a:t>Background free </a:t>
                </a:r>
                <a:endParaRPr kumimoji="1" lang="zh-CN" altLang="en-US" sz="2000" b="1" dirty="0">
                  <a:solidFill>
                    <a:srgbClr val="FF0000"/>
                  </a:solidFill>
                  <a:latin typeface="Times New Roman" panose="02020603050405020304" pitchFamily="18" charset="0"/>
                  <a:ea typeface="Heiti SC Light"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AC865625-7076-145F-6B1A-B96B1A43C0DD}"/>
                  </a:ext>
                </a:extLst>
              </p:cNvPr>
              <p:cNvSpPr txBox="1">
                <a:spLocks noRot="1" noChangeAspect="1" noMove="1" noResize="1" noEditPoints="1" noAdjustHandles="1" noChangeArrowheads="1" noChangeShapeType="1" noTextEdit="1"/>
              </p:cNvSpPr>
              <p:nvPr/>
            </p:nvSpPr>
            <p:spPr>
              <a:xfrm>
                <a:off x="391222" y="963224"/>
                <a:ext cx="6828729" cy="1430263"/>
              </a:xfrm>
              <a:prstGeom prst="rect">
                <a:avLst/>
              </a:prstGeom>
              <a:blipFill>
                <a:blip r:embed="rId5"/>
                <a:stretch>
                  <a:fillRect l="-928" b="-7018"/>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B4E7BBEF-6ACE-7E71-CE8B-F80D03D8C9D7}"/>
              </a:ext>
            </a:extLst>
          </p:cNvPr>
          <p:cNvSpPr/>
          <p:nvPr/>
        </p:nvSpPr>
        <p:spPr>
          <a:xfrm>
            <a:off x="7894320" y="688826"/>
            <a:ext cx="4507149" cy="400110"/>
          </a:xfrm>
          <a:prstGeom prst="rect">
            <a:avLst/>
          </a:prstGeom>
        </p:spPr>
        <p:txBody>
          <a:bodyPr wrap="square">
            <a:spAutoFit/>
          </a:bodyPr>
          <a:lstStyle/>
          <a:p>
            <a:r>
              <a:rPr lang="nb-NO" altLang="zh-CN" sz="2000" b="1" u="sng" dirty="0">
                <a:solidFill>
                  <a:srgbClr val="094EC0"/>
                </a:solidFill>
                <a:hlinkClick r:id="rId6"/>
              </a:rPr>
              <a:t>Hai-Bo Li,  arXiv:1612.01775</a:t>
            </a:r>
            <a:endParaRPr lang="nb-NO" altLang="zh-CN" sz="2000" b="1" u="sng" dirty="0">
              <a:solidFill>
                <a:srgbClr val="094EC0"/>
              </a:solidFill>
            </a:endParaRPr>
          </a:p>
        </p:txBody>
      </p:sp>
      <p:grpSp>
        <p:nvGrpSpPr>
          <p:cNvPr id="4" name="组合 3">
            <a:extLst>
              <a:ext uri="{FF2B5EF4-FFF2-40B4-BE49-F238E27FC236}">
                <a16:creationId xmlns:a16="http://schemas.microsoft.com/office/drawing/2014/main" id="{13630E33-8A4D-AA1F-8740-2C433F1559B9}"/>
              </a:ext>
            </a:extLst>
          </p:cNvPr>
          <p:cNvGrpSpPr/>
          <p:nvPr/>
        </p:nvGrpSpPr>
        <p:grpSpPr>
          <a:xfrm>
            <a:off x="7463292" y="1403416"/>
            <a:ext cx="3953469" cy="1980142"/>
            <a:chOff x="4622230" y="1609278"/>
            <a:chExt cx="3592020" cy="1429425"/>
          </a:xfrm>
        </p:grpSpPr>
        <p:pic>
          <p:nvPicPr>
            <p:cNvPr id="12" name="Picture 21">
              <a:extLst>
                <a:ext uri="{FF2B5EF4-FFF2-40B4-BE49-F238E27FC236}">
                  <a16:creationId xmlns:a16="http://schemas.microsoft.com/office/drawing/2014/main" id="{2072AA39-4821-FA30-2E6E-8C976B0FBB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3850" y="1689896"/>
              <a:ext cx="3200400" cy="118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96403A1-F2DD-5CE0-3711-A12FF56BAAB5}"/>
                    </a:ext>
                  </a:extLst>
                </p:cNvPr>
                <p:cNvSpPr txBox="1"/>
                <p:nvPr/>
              </p:nvSpPr>
              <p:spPr>
                <a:xfrm>
                  <a:off x="5557292" y="2738621"/>
                  <a:ext cx="1061885" cy="30008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l-GR" altLang="zh-CN" sz="1350" i="1">
                                <a:latin typeface="Cambria Math" panose="02040503050406030204" pitchFamily="18" charset="0"/>
                                <a:ea typeface="Cambria Math" charset="0"/>
                                <a:cs typeface="Cambria Math" charset="0"/>
                              </a:rPr>
                            </m:ctrlPr>
                          </m:sSupPr>
                          <m:e>
                            <m:r>
                              <m:rPr>
                                <m:sty m:val="p"/>
                              </m:rPr>
                              <a:rPr kumimoji="1" lang="el-GR" altLang="zh-CN" sz="1350" i="1">
                                <a:latin typeface="Cambria Math" charset="0"/>
                                <a:ea typeface="Cambria Math" charset="0"/>
                                <a:cs typeface="Cambria Math" charset="0"/>
                              </a:rPr>
                              <m:t>Σ</m:t>
                            </m:r>
                          </m:e>
                          <m:sup>
                            <m:r>
                              <a:rPr kumimoji="1" lang="en-US" altLang="zh-CN" sz="1350" i="1">
                                <a:latin typeface="Cambria Math" charset="0"/>
                                <a:ea typeface="Cambria Math" charset="0"/>
                                <a:cs typeface="Cambria Math" charset="0"/>
                              </a:rPr>
                              <m:t>+</m:t>
                            </m:r>
                          </m:sup>
                        </m:sSup>
                        <m:r>
                          <a:rPr kumimoji="1" lang="is-IS" altLang="zh-CN" sz="1350" i="1">
                            <a:latin typeface="Cambria Math" charset="0"/>
                            <a:ea typeface="Cambria Math" charset="0"/>
                            <a:cs typeface="Cambria Math" charset="0"/>
                          </a:rPr>
                          <m:t>→</m:t>
                        </m:r>
                        <m:r>
                          <a:rPr kumimoji="1" lang="en-US" altLang="zh-CN" sz="1350" i="1">
                            <a:latin typeface="Cambria Math" charset="0"/>
                            <a:ea typeface="Cambria Math" charset="0"/>
                            <a:cs typeface="Cambria Math" charset="0"/>
                          </a:rPr>
                          <m:t>𝑝</m:t>
                        </m:r>
                        <m:sSup>
                          <m:sSupPr>
                            <m:ctrlPr>
                              <a:rPr kumimoji="1" lang="en-US" altLang="zh-CN" sz="1350" i="1">
                                <a:latin typeface="Cambria Math" panose="02040503050406030204" pitchFamily="18" charset="0"/>
                                <a:ea typeface="Cambria Math" charset="0"/>
                                <a:cs typeface="Cambria Math" charset="0"/>
                              </a:rPr>
                            </m:ctrlPr>
                          </m:sSupPr>
                          <m:e>
                            <m:r>
                              <a:rPr kumimoji="1" lang="en-US" altLang="zh-CN" sz="1350" i="1">
                                <a:latin typeface="Cambria Math" charset="0"/>
                                <a:ea typeface="Cambria Math" charset="0"/>
                                <a:cs typeface="Cambria Math" charset="0"/>
                              </a:rPr>
                              <m:t>𝜋</m:t>
                            </m:r>
                          </m:e>
                          <m:sup>
                            <m:r>
                              <a:rPr kumimoji="1" lang="en-US" altLang="zh-CN" sz="1350" i="1">
                                <a:latin typeface="Cambria Math" charset="0"/>
                                <a:ea typeface="Cambria Math" charset="0"/>
                                <a:cs typeface="Cambria Math" charset="0"/>
                              </a:rPr>
                              <m:t>0</m:t>
                            </m:r>
                          </m:sup>
                        </m:sSup>
                      </m:oMath>
                    </m:oMathPara>
                  </a14:m>
                  <a:endParaRPr kumimoji="1" lang="zh-CN" altLang="en-US" sz="1350" dirty="0"/>
                </a:p>
              </p:txBody>
            </p:sp>
          </mc:Choice>
          <mc:Fallback xmlns="">
            <p:sp>
              <p:nvSpPr>
                <p:cNvPr id="8" name="文本框 7"/>
                <p:cNvSpPr txBox="1">
                  <a:spLocks noRot="1" noChangeAspect="1" noMove="1" noResize="1" noEditPoints="1" noAdjustHandles="1" noChangeArrowheads="1" noChangeShapeType="1" noTextEdit="1"/>
                </p:cNvSpPr>
                <p:nvPr/>
              </p:nvSpPr>
              <p:spPr>
                <a:xfrm>
                  <a:off x="5557292" y="2738621"/>
                  <a:ext cx="1061885" cy="300082"/>
                </a:xfrm>
                <a:prstGeom prst="rect">
                  <a:avLst/>
                </a:prstGeom>
                <a:blipFill>
                  <a:blip r:embed="rId10"/>
                  <a:stretch>
                    <a:fillRect/>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1A1CE26C-577E-B79F-602A-F485DBC5D7B7}"/>
                </a:ext>
              </a:extLst>
            </p:cNvPr>
            <p:cNvPicPr>
              <a:picLocks noChangeAspect="1"/>
            </p:cNvPicPr>
            <p:nvPr/>
          </p:nvPicPr>
          <p:blipFill>
            <a:blip r:embed="rId11"/>
            <a:stretch>
              <a:fillRect/>
            </a:stretch>
          </p:blipFill>
          <p:spPr>
            <a:xfrm>
              <a:off x="6904415" y="1609278"/>
              <a:ext cx="938284" cy="220091"/>
            </a:xfrm>
            <a:prstGeom prst="rect">
              <a:avLst/>
            </a:prstGeom>
          </p:spPr>
        </p:pic>
        <p:sp>
          <p:nvSpPr>
            <p:cNvPr id="15" name="文本框 14">
              <a:extLst>
                <a:ext uri="{FF2B5EF4-FFF2-40B4-BE49-F238E27FC236}">
                  <a16:creationId xmlns:a16="http://schemas.microsoft.com/office/drawing/2014/main" id="{EBAAA51C-722A-CC9B-F3E3-5D444BAD883C}"/>
                </a:ext>
              </a:extLst>
            </p:cNvPr>
            <p:cNvSpPr txBox="1"/>
            <p:nvPr/>
          </p:nvSpPr>
          <p:spPr>
            <a:xfrm>
              <a:off x="4622230" y="2287336"/>
              <a:ext cx="1098378" cy="338554"/>
            </a:xfrm>
            <a:prstGeom prst="rect">
              <a:avLst/>
            </a:prstGeom>
            <a:solidFill>
              <a:schemeClr val="accent4">
                <a:lumMod val="20000"/>
                <a:lumOff val="80000"/>
              </a:schemeClr>
            </a:solidFill>
          </p:spPr>
          <p:txBody>
            <a:bodyPr wrap="none" rtlCol="0">
              <a:spAutoFit/>
            </a:bodyPr>
            <a:lstStyle/>
            <a:p>
              <a:r>
                <a:rPr kumimoji="1" lang="en-US" altLang="zh-CN" sz="1600" b="1" dirty="0">
                  <a:solidFill>
                    <a:srgbClr val="FF0000"/>
                  </a:solidFill>
                  <a:latin typeface="Times New Roman" panose="02020603050405020304" pitchFamily="18" charset="0"/>
                  <a:ea typeface="Heiti SC Light" charset="-122"/>
                  <a:cs typeface="Times New Roman" panose="02020603050405020304" pitchFamily="18" charset="0"/>
                </a:rPr>
                <a:t>Single  tag</a:t>
              </a:r>
              <a:endParaRPr kumimoji="1" lang="zh-CN" altLang="en-US" sz="1600" b="1" dirty="0">
                <a:solidFill>
                  <a:srgbClr val="FF0000"/>
                </a:solidFill>
                <a:latin typeface="Times New Roman" panose="02020603050405020304" pitchFamily="18" charset="0"/>
                <a:ea typeface="Heiti SC Light" charset="-122"/>
                <a:cs typeface="Times New Roman" panose="02020603050405020304" pitchFamily="18" charset="0"/>
              </a:endParaRPr>
            </a:p>
          </p:txBody>
        </p:sp>
        <p:cxnSp>
          <p:nvCxnSpPr>
            <p:cNvPr id="16" name="直线箭头连接符 15">
              <a:extLst>
                <a:ext uri="{FF2B5EF4-FFF2-40B4-BE49-F238E27FC236}">
                  <a16:creationId xmlns:a16="http://schemas.microsoft.com/office/drawing/2014/main" id="{1FBEB691-2BCE-DE28-BB11-E9667ADC0D13}"/>
                </a:ext>
              </a:extLst>
            </p:cNvPr>
            <p:cNvCxnSpPr/>
            <p:nvPr/>
          </p:nvCxnSpPr>
          <p:spPr>
            <a:xfrm>
              <a:off x="5918311" y="2246311"/>
              <a:ext cx="79575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a:extLst>
                <a:ext uri="{FF2B5EF4-FFF2-40B4-BE49-F238E27FC236}">
                  <a16:creationId xmlns:a16="http://schemas.microsoft.com/office/drawing/2014/main" id="{BDBF34D5-9CE8-58C9-1DEF-F7641CDC9AE7}"/>
                </a:ext>
              </a:extLst>
            </p:cNvPr>
            <p:cNvCxnSpPr/>
            <p:nvPr/>
          </p:nvCxnSpPr>
          <p:spPr>
            <a:xfrm flipH="1">
              <a:off x="6841862" y="2268431"/>
              <a:ext cx="78601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576EC9E3-391B-356B-28BA-917213DBA3DF}"/>
                </a:ext>
              </a:extLst>
            </p:cNvPr>
            <p:cNvSpPr txBox="1"/>
            <p:nvPr/>
          </p:nvSpPr>
          <p:spPr>
            <a:xfrm>
              <a:off x="5553993" y="2074463"/>
              <a:ext cx="357790" cy="300082"/>
            </a:xfrm>
            <a:prstGeom prst="rect">
              <a:avLst/>
            </a:prstGeom>
            <a:noFill/>
          </p:spPr>
          <p:txBody>
            <a:bodyPr wrap="none" rtlCol="0">
              <a:spAutoFit/>
            </a:bodyPr>
            <a:lstStyle/>
            <a:p>
              <a:r>
                <a:rPr kumimoji="1" lang="en-US" altLang="zh-CN" sz="1350"/>
                <a:t>e+</a:t>
              </a:r>
              <a:endParaRPr kumimoji="1" lang="zh-CN" altLang="en-US" sz="1350" dirty="0"/>
            </a:p>
          </p:txBody>
        </p:sp>
        <p:sp>
          <p:nvSpPr>
            <p:cNvPr id="19" name="文本框 18">
              <a:extLst>
                <a:ext uri="{FF2B5EF4-FFF2-40B4-BE49-F238E27FC236}">
                  <a16:creationId xmlns:a16="http://schemas.microsoft.com/office/drawing/2014/main" id="{3A8BA31D-25E3-B1B0-7970-FC7EC80F69FB}"/>
                </a:ext>
              </a:extLst>
            </p:cNvPr>
            <p:cNvSpPr txBox="1"/>
            <p:nvPr/>
          </p:nvSpPr>
          <p:spPr>
            <a:xfrm>
              <a:off x="7680119" y="2121682"/>
              <a:ext cx="324128" cy="300082"/>
            </a:xfrm>
            <a:prstGeom prst="rect">
              <a:avLst/>
            </a:prstGeom>
            <a:noFill/>
          </p:spPr>
          <p:txBody>
            <a:bodyPr wrap="none" rtlCol="0">
              <a:spAutoFit/>
            </a:bodyPr>
            <a:lstStyle/>
            <a:p>
              <a:r>
                <a:rPr kumimoji="1" lang="en-US" altLang="zh-CN" sz="1350" dirty="0"/>
                <a:t>e-</a:t>
              </a:r>
              <a:endParaRPr kumimoji="1" lang="zh-CN" altLang="en-US" sz="1350" dirty="0"/>
            </a:p>
          </p:txBody>
        </p:sp>
      </p:grpSp>
      <p:pic>
        <p:nvPicPr>
          <p:cNvPr id="3" name="图片 2">
            <a:extLst>
              <a:ext uri="{FF2B5EF4-FFF2-40B4-BE49-F238E27FC236}">
                <a16:creationId xmlns:a16="http://schemas.microsoft.com/office/drawing/2014/main" id="{32B354C4-C2F8-BBE4-FF6F-1FE7398F7689}"/>
              </a:ext>
            </a:extLst>
          </p:cNvPr>
          <p:cNvPicPr>
            <a:picLocks noChangeAspect="1"/>
          </p:cNvPicPr>
          <p:nvPr/>
        </p:nvPicPr>
        <p:blipFill>
          <a:blip r:embed="rId12"/>
          <a:stretch>
            <a:fillRect/>
          </a:stretch>
        </p:blipFill>
        <p:spPr>
          <a:xfrm>
            <a:off x="409467" y="2528930"/>
            <a:ext cx="6591856" cy="4057889"/>
          </a:xfrm>
          <a:prstGeom prst="rect">
            <a:avLst/>
          </a:prstGeom>
        </p:spPr>
      </p:pic>
    </p:spTree>
    <p:extLst>
      <p:ext uri="{BB962C8B-B14F-4D97-AF65-F5344CB8AC3E}">
        <p14:creationId xmlns:p14="http://schemas.microsoft.com/office/powerpoint/2010/main" val="792687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20D6E0-A389-4968-A3FD-5DD716596AE0}"/>
              </a:ext>
            </a:extLst>
          </p:cNvPr>
          <p:cNvSpPr>
            <a:spLocks noGrp="1"/>
          </p:cNvSpPr>
          <p:nvPr>
            <p:ph type="title"/>
          </p:nvPr>
        </p:nvSpPr>
        <p:spPr>
          <a:xfrm>
            <a:off x="540420" y="3931"/>
            <a:ext cx="11395271" cy="813018"/>
          </a:xfrm>
        </p:spPr>
        <p:txBody>
          <a:bodyPr>
            <a:normAutofit/>
          </a:bodyPr>
          <a:lstStyle/>
          <a:p>
            <a:pPr algn="ctr"/>
            <a:r>
              <a:rPr lang="en-US" altLang="zh-CN" sz="3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Spin entanglement of the hyperon anti-hyperon at BESIII</a:t>
            </a:r>
            <a:endParaRPr lang="zh-CN" altLang="en-US" sz="3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组合 6">
            <a:extLst>
              <a:ext uri="{FF2B5EF4-FFF2-40B4-BE49-F238E27FC236}">
                <a16:creationId xmlns:a16="http://schemas.microsoft.com/office/drawing/2014/main" id="{EDF00B93-3165-4B55-A2F7-8655C8D1EA95}"/>
              </a:ext>
            </a:extLst>
          </p:cNvPr>
          <p:cNvGrpSpPr/>
          <p:nvPr/>
        </p:nvGrpSpPr>
        <p:grpSpPr>
          <a:xfrm>
            <a:off x="6491725" y="1045528"/>
            <a:ext cx="4862075" cy="2503699"/>
            <a:chOff x="3666402" y="765454"/>
            <a:chExt cx="4392468" cy="2475598"/>
          </a:xfrm>
        </p:grpSpPr>
        <p:pic>
          <p:nvPicPr>
            <p:cNvPr id="1026" name="Picture 2">
              <a:extLst>
                <a:ext uri="{FF2B5EF4-FFF2-40B4-BE49-F238E27FC236}">
                  <a16:creationId xmlns:a16="http://schemas.microsoft.com/office/drawing/2014/main" id="{6DDB5001-D816-41C4-80C2-C172818F6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402" y="765454"/>
              <a:ext cx="4392468" cy="24755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0B4770B-F3A0-4EC3-98EA-2FAA6A8197FA}"/>
                    </a:ext>
                  </a:extLst>
                </p:cNvPr>
                <p:cNvSpPr txBox="1"/>
                <p:nvPr/>
              </p:nvSpPr>
              <p:spPr>
                <a:xfrm>
                  <a:off x="4675990" y="1115685"/>
                  <a:ext cx="277091" cy="5891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4000" b="0" i="0" smtClean="0">
                            <a:solidFill>
                              <a:srgbClr val="FF0000"/>
                            </a:solidFill>
                            <a:latin typeface="Cambria Math" panose="02040503050406030204" pitchFamily="18" charset="0"/>
                          </a:rPr>
                          <m:t>Λ</m:t>
                        </m:r>
                      </m:oMath>
                    </m:oMathPara>
                  </a14:m>
                  <a:endParaRPr lang="zh-CN" altLang="en-US" sz="4000" dirty="0">
                    <a:solidFill>
                      <a:srgbClr val="FF0000"/>
                    </a:solidFill>
                  </a:endParaRPr>
                </a:p>
              </p:txBody>
            </p:sp>
          </mc:Choice>
          <mc:Fallback xmlns="">
            <p:sp>
              <p:nvSpPr>
                <p:cNvPr id="6" name="文本框 5">
                  <a:extLst>
                    <a:ext uri="{FF2B5EF4-FFF2-40B4-BE49-F238E27FC236}">
                      <a16:creationId xmlns:a16="http://schemas.microsoft.com/office/drawing/2014/main" id="{B0B4770B-F3A0-4EC3-98EA-2FAA6A8197FA}"/>
                    </a:ext>
                  </a:extLst>
                </p:cNvPr>
                <p:cNvSpPr txBox="1">
                  <a:spLocks noRot="1" noChangeAspect="1" noMove="1" noResize="1" noEditPoints="1" noAdjustHandles="1" noChangeArrowheads="1" noChangeShapeType="1" noTextEdit="1"/>
                </p:cNvSpPr>
                <p:nvPr/>
              </p:nvSpPr>
              <p:spPr>
                <a:xfrm>
                  <a:off x="4675990" y="1115685"/>
                  <a:ext cx="277091" cy="589167"/>
                </a:xfrm>
                <a:prstGeom prst="rect">
                  <a:avLst/>
                </a:prstGeom>
                <a:blipFill>
                  <a:blip r:embed="rId4"/>
                  <a:stretch>
                    <a:fillRect r="-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C85164D-8EA7-4890-8D7F-299ADBCC9BAF}"/>
                    </a:ext>
                  </a:extLst>
                </p:cNvPr>
                <p:cNvSpPr txBox="1"/>
                <p:nvPr/>
              </p:nvSpPr>
              <p:spPr>
                <a:xfrm>
                  <a:off x="6970520" y="1115108"/>
                  <a:ext cx="277091" cy="590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4000" b="0" i="1" smtClean="0">
                                <a:solidFill>
                                  <a:srgbClr val="FF0000"/>
                                </a:solidFill>
                                <a:latin typeface="Cambria Math" panose="02040503050406030204" pitchFamily="18" charset="0"/>
                              </a:rPr>
                            </m:ctrlPr>
                          </m:accPr>
                          <m:e>
                            <m:r>
                              <m:rPr>
                                <m:sty m:val="p"/>
                              </m:rPr>
                              <a:rPr lang="en-US" altLang="zh-CN" sz="4000" b="0" i="0" smtClean="0">
                                <a:solidFill>
                                  <a:srgbClr val="FF0000"/>
                                </a:solidFill>
                                <a:latin typeface="Cambria Math" panose="02040503050406030204" pitchFamily="18" charset="0"/>
                              </a:rPr>
                              <m:t>Λ</m:t>
                            </m:r>
                          </m:e>
                        </m:acc>
                      </m:oMath>
                    </m:oMathPara>
                  </a14:m>
                  <a:endParaRPr lang="zh-CN" altLang="en-US" sz="4000" dirty="0">
                    <a:solidFill>
                      <a:srgbClr val="FF0000"/>
                    </a:solidFill>
                  </a:endParaRPr>
                </a:p>
              </p:txBody>
            </p:sp>
          </mc:Choice>
          <mc:Fallback xmlns="">
            <p:sp>
              <p:nvSpPr>
                <p:cNvPr id="8" name="文本框 7">
                  <a:extLst>
                    <a:ext uri="{FF2B5EF4-FFF2-40B4-BE49-F238E27FC236}">
                      <a16:creationId xmlns:a16="http://schemas.microsoft.com/office/drawing/2014/main" id="{8C85164D-8EA7-4890-8D7F-299ADBCC9BAF}"/>
                    </a:ext>
                  </a:extLst>
                </p:cNvPr>
                <p:cNvSpPr txBox="1">
                  <a:spLocks noRot="1" noChangeAspect="1" noMove="1" noResize="1" noEditPoints="1" noAdjustHandles="1" noChangeArrowheads="1" noChangeShapeType="1" noTextEdit="1"/>
                </p:cNvSpPr>
                <p:nvPr/>
              </p:nvSpPr>
              <p:spPr>
                <a:xfrm>
                  <a:off x="6970520" y="1115108"/>
                  <a:ext cx="277091" cy="590288"/>
                </a:xfrm>
                <a:prstGeom prst="rect">
                  <a:avLst/>
                </a:prstGeom>
                <a:blipFill>
                  <a:blip r:embed="rId5"/>
                  <a:stretch>
                    <a:fillRect r="-9836"/>
                  </a:stretch>
                </a:blipFill>
              </p:spPr>
              <p:txBody>
                <a:bodyPr/>
                <a:lstStyle/>
                <a:p>
                  <a:r>
                    <a:rPr lang="zh-CN" altLang="en-US">
                      <a:noFill/>
                    </a:rPr>
                    <a:t> </a:t>
                  </a:r>
                </a:p>
              </p:txBody>
            </p:sp>
          </mc:Fallback>
        </mc:AlternateContent>
      </p:grpSp>
      <p:sp>
        <p:nvSpPr>
          <p:cNvPr id="45" name="幻灯片编号占位符 3">
            <a:extLst>
              <a:ext uri="{FF2B5EF4-FFF2-40B4-BE49-F238E27FC236}">
                <a16:creationId xmlns:a16="http://schemas.microsoft.com/office/drawing/2014/main" id="{BB2C29D1-903E-462D-B10B-C4933D06F05C}"/>
              </a:ext>
            </a:extLst>
          </p:cNvPr>
          <p:cNvSpPr>
            <a:spLocks noGrp="1"/>
          </p:cNvSpPr>
          <p:nvPr>
            <p:ph type="sldNum" sz="quarter" idx="12"/>
          </p:nvPr>
        </p:nvSpPr>
        <p:spPr>
          <a:xfrm>
            <a:off x="8610600" y="6356350"/>
            <a:ext cx="2743200" cy="365125"/>
          </a:xfrm>
        </p:spPr>
        <p:txBody>
          <a:bodyPr/>
          <a:lstStyle/>
          <a:p>
            <a:fld id="{3880D999-AB6E-D04A-B8ED-211468A87D9E}" type="slidenum">
              <a:rPr kumimoji="1" lang="zh-CN" altLang="en-US" smtClean="0"/>
              <a:t>11</a:t>
            </a:fld>
            <a:endParaRPr kumimoji="1" lang="zh-CN" altLang="en-US"/>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0BD22A5D-9BDA-47A6-9E8C-47096E15BB56}"/>
                  </a:ext>
                </a:extLst>
              </p:cNvPr>
              <p:cNvSpPr txBox="1"/>
              <p:nvPr/>
            </p:nvSpPr>
            <p:spPr>
              <a:xfrm>
                <a:off x="290212" y="1104802"/>
                <a:ext cx="5857417" cy="524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00" b="0" i="1" dirty="0" smtClean="0">
                              <a:latin typeface="Cambria Math" panose="02040503050406030204" pitchFamily="18" charset="0"/>
                            </a:rPr>
                          </m:ctrlPr>
                        </m:sSupPr>
                        <m:e>
                          <m:r>
                            <a:rPr lang="en-US" altLang="zh-CN" sz="2800" b="0" i="1" dirty="0" smtClean="0">
                              <a:latin typeface="Cambria Math" panose="02040503050406030204" pitchFamily="18" charset="0"/>
                            </a:rPr>
                            <m:t>𝑒</m:t>
                          </m:r>
                        </m:e>
                        <m:sup>
                          <m:r>
                            <a:rPr lang="en-US" altLang="zh-CN" sz="2800" b="0" i="1" dirty="0" smtClean="0">
                              <a:latin typeface="Cambria Math" panose="02040503050406030204" pitchFamily="18" charset="0"/>
                            </a:rPr>
                            <m:t>+</m:t>
                          </m:r>
                        </m:sup>
                      </m:sSup>
                      <m:sSup>
                        <m:sSupPr>
                          <m:ctrlPr>
                            <a:rPr lang="en-US" altLang="zh-CN" sz="2800" b="0" i="1" dirty="0" smtClean="0">
                              <a:latin typeface="Cambria Math" panose="02040503050406030204" pitchFamily="18" charset="0"/>
                            </a:rPr>
                          </m:ctrlPr>
                        </m:sSupPr>
                        <m:e>
                          <m:r>
                            <a:rPr lang="en-US" altLang="zh-CN" sz="2800" b="0" i="1" dirty="0" smtClean="0">
                              <a:latin typeface="Cambria Math" panose="02040503050406030204" pitchFamily="18" charset="0"/>
                            </a:rPr>
                            <m:t>𝑒</m:t>
                          </m:r>
                        </m:e>
                        <m:sup>
                          <m:r>
                            <a:rPr lang="en-US" altLang="zh-CN" sz="2800" b="0" i="1" dirty="0" smtClean="0">
                              <a:latin typeface="Cambria Math" panose="02040503050406030204" pitchFamily="18" charset="0"/>
                            </a:rPr>
                            <m:t>−</m:t>
                          </m:r>
                        </m:sup>
                      </m:sSup>
                      <m:r>
                        <a:rPr lang="en-US" altLang="zh-CN" sz="2800" b="0" i="1" dirty="0" smtClean="0">
                          <a:latin typeface="Cambria Math" panose="02040503050406030204" pitchFamily="18" charset="0"/>
                        </a:rPr>
                        <m:t>→</m:t>
                      </m:r>
                      <m:sSup>
                        <m:sSupPr>
                          <m:ctrlPr>
                            <a:rPr lang="en-US" altLang="zh-CN" sz="2800" b="0" i="1" dirty="0" smtClean="0">
                              <a:latin typeface="Cambria Math" panose="02040503050406030204" pitchFamily="18" charset="0"/>
                            </a:rPr>
                          </m:ctrlPr>
                        </m:sSupPr>
                        <m:e>
                          <m:r>
                            <a:rPr lang="en-US" altLang="zh-CN" sz="2800" b="0" i="1" dirty="0" smtClean="0">
                              <a:latin typeface="Cambria Math" panose="02040503050406030204" pitchFamily="18" charset="0"/>
                            </a:rPr>
                            <m:t>𝛾</m:t>
                          </m:r>
                        </m:e>
                        <m:sup>
                          <m:r>
                            <a:rPr lang="en-US" altLang="zh-CN" sz="2800" b="0" i="1" dirty="0" smtClean="0">
                              <a:latin typeface="Cambria Math" panose="02040503050406030204" pitchFamily="18" charset="0"/>
                            </a:rPr>
                            <m:t>∗</m:t>
                          </m:r>
                        </m:sup>
                      </m:sSup>
                      <m:r>
                        <a:rPr lang="en-US" altLang="zh-CN" sz="2800" b="0" i="1" dirty="0" smtClean="0">
                          <a:latin typeface="Cambria Math" panose="02040503050406030204" pitchFamily="18" charset="0"/>
                        </a:rPr>
                        <m:t>→</m:t>
                      </m:r>
                      <m:r>
                        <a:rPr lang="en-US" altLang="zh-CN" sz="2800" i="1" dirty="0" smtClean="0">
                          <a:latin typeface="Cambria Math" panose="02040503050406030204" pitchFamily="18" charset="0"/>
                        </a:rPr>
                        <m:t>𝐽</m:t>
                      </m:r>
                      <m:r>
                        <a:rPr lang="en-US" altLang="zh-CN" sz="2800" b="0" i="1" dirty="0" smtClean="0">
                          <a:latin typeface="Cambria Math" panose="02040503050406030204" pitchFamily="18" charset="0"/>
                        </a:rPr>
                        <m:t>/</m:t>
                      </m:r>
                      <m:r>
                        <a:rPr lang="en-US" altLang="zh-CN" sz="2800" b="0" i="1" dirty="0" smtClean="0">
                          <a:latin typeface="Cambria Math" panose="02040503050406030204" pitchFamily="18" charset="0"/>
                        </a:rPr>
                        <m:t>𝜓</m:t>
                      </m:r>
                      <m:r>
                        <a:rPr lang="en-US" altLang="zh-CN" sz="2800" b="0" i="1" dirty="0" smtClean="0">
                          <a:latin typeface="Cambria Math" panose="02040503050406030204" pitchFamily="18" charset="0"/>
                        </a:rPr>
                        <m:t>→</m:t>
                      </m:r>
                      <m:r>
                        <m:rPr>
                          <m:sty m:val="p"/>
                        </m:rPr>
                        <a:rPr lang="en-US" altLang="zh-CN" sz="2800" b="0" i="0" dirty="0" smtClean="0">
                          <a:latin typeface="Cambria Math" panose="02040503050406030204" pitchFamily="18" charset="0"/>
                        </a:rPr>
                        <m:t>Λ</m:t>
                      </m:r>
                      <m:acc>
                        <m:accPr>
                          <m:chr m:val="̅"/>
                          <m:ctrlPr>
                            <a:rPr lang="en-US" altLang="zh-CN" sz="2800" b="0" i="1" dirty="0" smtClean="0">
                              <a:latin typeface="Cambria Math" panose="02040503050406030204" pitchFamily="18" charset="0"/>
                            </a:rPr>
                          </m:ctrlPr>
                        </m:accPr>
                        <m:e>
                          <m:r>
                            <m:rPr>
                              <m:sty m:val="p"/>
                            </m:rPr>
                            <a:rPr lang="en-US" altLang="zh-CN" sz="2800" b="0" i="0" dirty="0" smtClean="0">
                              <a:latin typeface="Cambria Math" panose="02040503050406030204" pitchFamily="18" charset="0"/>
                            </a:rPr>
                            <m:t>Λ</m:t>
                          </m:r>
                        </m:e>
                      </m:acc>
                    </m:oMath>
                  </m:oMathPara>
                </a14:m>
                <a:endParaRPr lang="en-US" altLang="zh-CN" sz="2800" dirty="0">
                  <a:latin typeface="STKaiti" panose="02010600040101010101" pitchFamily="2" charset="-122"/>
                  <a:ea typeface="STKaiti" panose="02010600040101010101" pitchFamily="2" charset="-122"/>
                </a:endParaRPr>
              </a:p>
            </p:txBody>
          </p:sp>
        </mc:Choice>
        <mc:Fallback xmlns="">
          <p:sp>
            <p:nvSpPr>
              <p:cNvPr id="34" name="文本框 33">
                <a:extLst>
                  <a:ext uri="{FF2B5EF4-FFF2-40B4-BE49-F238E27FC236}">
                    <a16:creationId xmlns:a16="http://schemas.microsoft.com/office/drawing/2014/main" id="{0BD22A5D-9BDA-47A6-9E8C-47096E15BB56}"/>
                  </a:ext>
                </a:extLst>
              </p:cNvPr>
              <p:cNvSpPr txBox="1">
                <a:spLocks noRot="1" noChangeAspect="1" noMove="1" noResize="1" noEditPoints="1" noAdjustHandles="1" noChangeArrowheads="1" noChangeShapeType="1" noTextEdit="1"/>
              </p:cNvSpPr>
              <p:nvPr/>
            </p:nvSpPr>
            <p:spPr>
              <a:xfrm>
                <a:off x="290212" y="1104802"/>
                <a:ext cx="5857417" cy="524118"/>
              </a:xfrm>
              <a:prstGeom prst="rect">
                <a:avLst/>
              </a:prstGeom>
              <a:blipFill>
                <a:blip r:embed="rId6"/>
                <a:stretch>
                  <a:fillRect b="-209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489B36B5-F120-416C-8657-5266FF69B620}"/>
                  </a:ext>
                </a:extLst>
              </p:cNvPr>
              <p:cNvSpPr txBox="1"/>
              <p:nvPr/>
            </p:nvSpPr>
            <p:spPr>
              <a:xfrm>
                <a:off x="290212" y="1634731"/>
                <a:ext cx="5349767" cy="708592"/>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C, P and CP conservation requires the </a:t>
                </a:r>
                <a14:m>
                  <m:oMath xmlns:m="http://schemas.openxmlformats.org/officeDocument/2006/math">
                    <m:r>
                      <m:rPr>
                        <m:sty m:val="p"/>
                      </m:rPr>
                      <a:rPr lang="en-US" altLang="zh-CN" sz="2000" dirty="0">
                        <a:latin typeface="Cambria Math" panose="02040503050406030204" pitchFamily="18" charset="0"/>
                      </a:rPr>
                      <m:t>Λ</m:t>
                    </m:r>
                    <m:acc>
                      <m:accPr>
                        <m:chr m:val="̅"/>
                        <m:ctrlPr>
                          <a:rPr lang="en-US" altLang="zh-CN" sz="2000" i="1" dirty="0">
                            <a:latin typeface="Cambria Math" panose="02040503050406030204" pitchFamily="18" charset="0"/>
                          </a:rPr>
                        </m:ctrlPr>
                      </m:accPr>
                      <m:e>
                        <m:r>
                          <m:rPr>
                            <m:sty m:val="p"/>
                          </m:rPr>
                          <a:rPr lang="en-US" altLang="zh-CN" sz="2000" dirty="0">
                            <a:latin typeface="Cambria Math" panose="02040503050406030204" pitchFamily="18" charset="0"/>
                          </a:rPr>
                          <m:t>Λ</m:t>
                        </m:r>
                      </m:e>
                    </m:acc>
                  </m:oMath>
                </a14:m>
                <a:r>
                  <a:rPr lang="en-US" altLang="zh-CN" sz="2000" dirty="0">
                    <a:latin typeface="Times New Roman" panose="02020603050405020304" pitchFamily="18" charset="0"/>
                    <a:cs typeface="Times New Roman" panose="02020603050405020304" pitchFamily="18" charset="0"/>
                  </a:rPr>
                  <a:t> system: </a:t>
                </a:r>
              </a:p>
              <a:p>
                <a:pPr algn="ctr"/>
                <a14:m>
                  <m:oMathPara xmlns:m="http://schemas.openxmlformats.org/officeDocument/2006/math">
                    <m:oMathParaPr>
                      <m:jc m:val="centerGroup"/>
                    </m:oMathParaPr>
                    <m:oMath xmlns:m="http://schemas.openxmlformats.org/officeDocument/2006/math">
                      <m:r>
                        <a:rPr lang="en-US" altLang="zh-CN" sz="2000" i="1" dirty="0" smtClean="0">
                          <a:latin typeface="Cambria Math" panose="02040503050406030204" pitchFamily="18" charset="0"/>
                        </a:rPr>
                        <m:t>𝐿</m:t>
                      </m:r>
                      <m:r>
                        <a:rPr lang="en-US" altLang="zh-CN" sz="2000" i="1" dirty="0" smtClean="0">
                          <a:latin typeface="Cambria Math" panose="02040503050406030204" pitchFamily="18" charset="0"/>
                        </a:rPr>
                        <m:t> = 0, 2</m:t>
                      </m:r>
                      <m:r>
                        <a:rPr lang="en-US" altLang="zh-CN" sz="2000" b="0" i="0" dirty="0" smtClean="0">
                          <a:latin typeface="Cambria Math" panose="02040503050406030204" pitchFamily="18" charset="0"/>
                        </a:rPr>
                        <m:t> </m:t>
                      </m:r>
                      <m:r>
                        <m:rPr>
                          <m:sty m:val="p"/>
                        </m:rPr>
                        <a:rPr lang="en-US" altLang="zh-CN" sz="2000" b="0" i="0" dirty="0" smtClean="0">
                          <a:latin typeface="Cambria Math" panose="02040503050406030204" pitchFamily="18" charset="0"/>
                        </a:rPr>
                        <m:t>and</m:t>
                      </m:r>
                      <m:r>
                        <a:rPr lang="en-US" altLang="zh-CN" sz="2000" b="0" i="0" dirty="0" smtClean="0">
                          <a:latin typeface="Cambria Math" panose="02040503050406030204" pitchFamily="18" charset="0"/>
                        </a:rPr>
                        <m:t> </m:t>
                      </m:r>
                      <m:r>
                        <a:rPr lang="en-US" altLang="zh-CN" sz="2000" i="1" dirty="0" smtClean="0">
                          <a:solidFill>
                            <a:srgbClr val="0070C0"/>
                          </a:solidFill>
                          <a:latin typeface="Cambria Math" panose="02040503050406030204" pitchFamily="18" charset="0"/>
                          <a:cs typeface="Times New Roman" panose="02020603050405020304" pitchFamily="18" charset="0"/>
                        </a:rPr>
                        <m:t>𝑆</m:t>
                      </m:r>
                      <m:r>
                        <a:rPr lang="en-US" altLang="zh-CN" sz="2000" i="1" dirty="0" smtClean="0">
                          <a:solidFill>
                            <a:srgbClr val="0070C0"/>
                          </a:solidFill>
                          <a:latin typeface="Cambria Math" panose="02040503050406030204" pitchFamily="18" charset="0"/>
                          <a:cs typeface="Times New Roman" panose="02020603050405020304" pitchFamily="18" charset="0"/>
                        </a:rPr>
                        <m:t>=1</m:t>
                      </m:r>
                    </m:oMath>
                  </m:oMathPara>
                </a14:m>
                <a:endParaRPr lang="en-US" altLang="zh-CN" sz="2000" dirty="0">
                  <a:latin typeface="Times New Roman" panose="02020603050405020304" pitchFamily="18" charset="0"/>
                  <a:cs typeface="Times New Roman" panose="02020603050405020304" pitchFamily="18" charset="0"/>
                </a:endParaRPr>
              </a:p>
            </p:txBody>
          </p:sp>
        </mc:Choice>
        <mc:Fallback xmlns="">
          <p:sp>
            <p:nvSpPr>
              <p:cNvPr id="46" name="文本框 45">
                <a:extLst>
                  <a:ext uri="{FF2B5EF4-FFF2-40B4-BE49-F238E27FC236}">
                    <a16:creationId xmlns:a16="http://schemas.microsoft.com/office/drawing/2014/main" id="{489B36B5-F120-416C-8657-5266FF69B620}"/>
                  </a:ext>
                </a:extLst>
              </p:cNvPr>
              <p:cNvSpPr txBox="1">
                <a:spLocks noRot="1" noChangeAspect="1" noMove="1" noResize="1" noEditPoints="1" noAdjustHandles="1" noChangeArrowheads="1" noChangeShapeType="1" noTextEdit="1"/>
              </p:cNvSpPr>
              <p:nvPr/>
            </p:nvSpPr>
            <p:spPr>
              <a:xfrm>
                <a:off x="290212" y="1634731"/>
                <a:ext cx="5349767" cy="708592"/>
              </a:xfrm>
              <a:prstGeom prst="rect">
                <a:avLst/>
              </a:prstGeom>
              <a:blipFill>
                <a:blip r:embed="rId7"/>
                <a:stretch>
                  <a:fillRect l="-237" t="-3509" r="-1185" b="-10526"/>
                </a:stretch>
              </a:blipFill>
            </p:spPr>
            <p:txBody>
              <a:bodyPr/>
              <a:lstStyle/>
              <a:p>
                <a:r>
                  <a:rPr lang="zh-CN" altLang="en-US">
                    <a:noFill/>
                  </a:rPr>
                  <a:t> </a:t>
                </a:r>
              </a:p>
            </p:txBody>
          </p:sp>
        </mc:Fallback>
      </mc:AlternateContent>
      <p:sp>
        <p:nvSpPr>
          <p:cNvPr id="51" name="文本框 50">
            <a:extLst>
              <a:ext uri="{FF2B5EF4-FFF2-40B4-BE49-F238E27FC236}">
                <a16:creationId xmlns:a16="http://schemas.microsoft.com/office/drawing/2014/main" id="{98981E96-769D-4FAD-8CED-F08BBA82D0B0}"/>
              </a:ext>
            </a:extLst>
          </p:cNvPr>
          <p:cNvSpPr txBox="1"/>
          <p:nvPr/>
        </p:nvSpPr>
        <p:spPr>
          <a:xfrm>
            <a:off x="7382468" y="627748"/>
            <a:ext cx="3291017" cy="477054"/>
          </a:xfrm>
          <a:prstGeom prst="rect">
            <a:avLst/>
          </a:prstGeom>
          <a:noFill/>
        </p:spPr>
        <p:txBody>
          <a:bodyPr wrap="square">
            <a:spAutoFit/>
          </a:bodyPr>
          <a:lstStyle/>
          <a:p>
            <a:pPr algn="ctr"/>
            <a:r>
              <a:rPr lang="en-US" altLang="zh-CN" sz="2500" dirty="0">
                <a:solidFill>
                  <a:srgbClr val="FF0000"/>
                </a:solidFill>
                <a:latin typeface="Times New Roman" panose="02020603050405020304" pitchFamily="18" charset="0"/>
                <a:cs typeface="Times New Roman" panose="02020603050405020304" pitchFamily="18" charset="0"/>
              </a:rPr>
              <a:t>Spin correlation!</a:t>
            </a:r>
            <a:endParaRPr lang="zh-CN" altLang="en-US" sz="25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2A373616-D029-4AF1-B4F5-04C38A4A6462}"/>
                  </a:ext>
                </a:extLst>
              </p:cNvPr>
              <p:cNvSpPr txBox="1"/>
              <p:nvPr/>
            </p:nvSpPr>
            <p:spPr>
              <a:xfrm>
                <a:off x="2318812" y="821883"/>
                <a:ext cx="1292565" cy="401135"/>
              </a:xfrm>
              <a:prstGeom prst="rect">
                <a:avLst/>
              </a:prstGeom>
              <a:noFill/>
            </p:spPr>
            <p:txBody>
              <a:bodyPr wrap="square">
                <a:spAutoFit/>
              </a:bodyPr>
              <a:lstStyle/>
              <a:p>
                <a14:m>
                  <m:oMath xmlns:m="http://schemas.openxmlformats.org/officeDocument/2006/math">
                    <m:sSup>
                      <m:sSupPr>
                        <m:ctrlPr>
                          <a:rPr lang="en-US" altLang="zh-CN" sz="2000" b="0" i="1" smtClean="0">
                            <a:solidFill>
                              <a:srgbClr val="FF0000"/>
                            </a:solidFill>
                            <a:latin typeface="Cambria Math" panose="02040503050406030204" pitchFamily="18" charset="0"/>
                            <a:cs typeface="Times New Roman" panose="02020603050405020304" pitchFamily="18" charset="0"/>
                          </a:rPr>
                        </m:ctrlPr>
                      </m:sSupPr>
                      <m:e>
                        <m:r>
                          <a:rPr lang="en-US" altLang="zh-CN" sz="2000" b="0" i="1" smtClean="0">
                            <a:solidFill>
                              <a:srgbClr val="FF0000"/>
                            </a:solidFill>
                            <a:latin typeface="Cambria Math" panose="02040503050406030204" pitchFamily="18" charset="0"/>
                            <a:cs typeface="Times New Roman" panose="02020603050405020304" pitchFamily="18" charset="0"/>
                          </a:rPr>
                          <m:t>𝐽</m:t>
                        </m:r>
                      </m:e>
                      <m:sup>
                        <m:r>
                          <a:rPr lang="en-US" altLang="zh-CN" sz="2000" b="0" i="1" smtClean="0">
                            <a:solidFill>
                              <a:srgbClr val="FF0000"/>
                            </a:solidFill>
                            <a:latin typeface="Cambria Math" panose="02040503050406030204" pitchFamily="18" charset="0"/>
                            <a:cs typeface="Times New Roman" panose="02020603050405020304" pitchFamily="18" charset="0"/>
                          </a:rPr>
                          <m:t>𝑃𝐶</m:t>
                        </m:r>
                      </m:sup>
                    </m:sSup>
                    <m:r>
                      <a:rPr lang="en-US" altLang="zh-CN" sz="2000" b="0" i="0" smtClean="0">
                        <a:solidFill>
                          <a:srgbClr val="FF0000"/>
                        </a:solidFill>
                        <a:latin typeface="Cambria Math" panose="02040503050406030204" pitchFamily="18" charset="0"/>
                        <a:cs typeface="Times New Roman" panose="02020603050405020304" pitchFamily="18" charset="0"/>
                      </a:rPr>
                      <m:t>=</m:t>
                    </m:r>
                    <m:sSup>
                      <m:sSupPr>
                        <m:ctrlPr>
                          <a:rPr lang="en-US" altLang="zh-CN" sz="2000" b="0" i="1" smtClean="0">
                            <a:solidFill>
                              <a:srgbClr val="FF0000"/>
                            </a:solidFill>
                            <a:latin typeface="Cambria Math" panose="02040503050406030204" pitchFamily="18" charset="0"/>
                            <a:cs typeface="Times New Roman" panose="02020603050405020304" pitchFamily="18" charset="0"/>
                          </a:rPr>
                        </m:ctrlPr>
                      </m:sSupPr>
                      <m:e>
                        <m:r>
                          <a:rPr lang="en-US" altLang="zh-CN" sz="2000" b="0" i="0" smtClean="0">
                            <a:solidFill>
                              <a:srgbClr val="FF0000"/>
                            </a:solidFill>
                            <a:latin typeface="Cambria Math" panose="02040503050406030204" pitchFamily="18" charset="0"/>
                            <a:cs typeface="Times New Roman" panose="02020603050405020304" pitchFamily="18" charset="0"/>
                          </a:rPr>
                          <m:t>1</m:t>
                        </m:r>
                      </m:e>
                      <m:sup>
                        <m:r>
                          <a:rPr lang="en-US" altLang="zh-CN" sz="2000" b="0" i="1" smtClean="0">
                            <a:solidFill>
                              <a:srgbClr val="FF0000"/>
                            </a:solidFill>
                            <a:latin typeface="Cambria Math" panose="02040503050406030204" pitchFamily="18" charset="0"/>
                            <a:cs typeface="Times New Roman" panose="02020603050405020304" pitchFamily="18" charset="0"/>
                          </a:rPr>
                          <m:t>−−</m:t>
                        </m:r>
                      </m:sup>
                    </m:sSup>
                  </m:oMath>
                </a14:m>
                <a:r>
                  <a:rPr lang="zh-CN" altLang="en-US" sz="2000" dirty="0">
                    <a:solidFill>
                      <a:srgbClr val="FF0000"/>
                    </a:solidFill>
                    <a:latin typeface="Times New Roman" panose="02020603050405020304" pitchFamily="18" charset="0"/>
                    <a:cs typeface="Times New Roman" panose="02020603050405020304" pitchFamily="18" charset="0"/>
                  </a:rPr>
                  <a:t> </a:t>
                </a:r>
                <a:endParaRPr lang="zh-CN" altLang="en-US" sz="2000" dirty="0">
                  <a:solidFill>
                    <a:srgbClr val="FF0000"/>
                  </a:solidFill>
                </a:endParaRPr>
              </a:p>
            </p:txBody>
          </p:sp>
        </mc:Choice>
        <mc:Fallback xmlns="">
          <p:sp>
            <p:nvSpPr>
              <p:cNvPr id="31" name="文本框 30">
                <a:extLst>
                  <a:ext uri="{FF2B5EF4-FFF2-40B4-BE49-F238E27FC236}">
                    <a16:creationId xmlns:a16="http://schemas.microsoft.com/office/drawing/2014/main" id="{2A373616-D029-4AF1-B4F5-04C38A4A6462}"/>
                  </a:ext>
                </a:extLst>
              </p:cNvPr>
              <p:cNvSpPr txBox="1">
                <a:spLocks noRot="1" noChangeAspect="1" noMove="1" noResize="1" noEditPoints="1" noAdjustHandles="1" noChangeArrowheads="1" noChangeShapeType="1" noTextEdit="1"/>
              </p:cNvSpPr>
              <p:nvPr/>
            </p:nvSpPr>
            <p:spPr>
              <a:xfrm>
                <a:off x="2318812" y="821883"/>
                <a:ext cx="1292565" cy="401135"/>
              </a:xfrm>
              <a:prstGeom prst="rect">
                <a:avLst/>
              </a:prstGeom>
              <a:blipFill>
                <a:blip r:embed="rId8"/>
                <a:stretch>
                  <a:fillRect l="-1942"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FE85E97-9295-4A64-9D45-A54B7E0398F5}"/>
                  </a:ext>
                </a:extLst>
              </p:cNvPr>
              <p:cNvSpPr txBox="1"/>
              <p:nvPr/>
            </p:nvSpPr>
            <p:spPr>
              <a:xfrm>
                <a:off x="741611" y="2839930"/>
                <a:ext cx="3899205" cy="709297"/>
              </a:xfrm>
              <a:prstGeom prst="rect">
                <a:avLst/>
              </a:prstGeom>
              <a:noFill/>
            </p:spPr>
            <p:txBody>
              <a:bodyPr wrap="square">
                <a:spAutoFit/>
              </a:bodyPr>
              <a:lstStyle/>
              <a:p>
                <a:pPr algn="ctr"/>
                <a14:m>
                  <m:oMath xmlns:m="http://schemas.openxmlformats.org/officeDocument/2006/math">
                    <m:r>
                      <m:rPr>
                        <m:sty m:val="p"/>
                      </m:rPr>
                      <a:rPr lang="en-US" altLang="zh-CN" sz="2000" b="0" i="0" smtClean="0">
                        <a:solidFill>
                          <a:srgbClr val="0070C0"/>
                        </a:solidFill>
                        <a:latin typeface="Cambria Math" panose="02040503050406030204" pitchFamily="18" charset="0"/>
                        <a:cs typeface="Times New Roman" panose="02020603050405020304" pitchFamily="18" charset="0"/>
                      </a:rPr>
                      <m:t>Λ</m:t>
                    </m:r>
                    <m:acc>
                      <m:accPr>
                        <m:chr m:val="̅"/>
                        <m:ctrlPr>
                          <a:rPr lang="en-US" altLang="zh-CN" sz="2000" b="0" i="1" smtClean="0">
                            <a:solidFill>
                              <a:srgbClr val="0070C0"/>
                            </a:solidFill>
                            <a:latin typeface="Cambria Math" panose="02040503050406030204" pitchFamily="18" charset="0"/>
                            <a:cs typeface="Times New Roman" panose="02020603050405020304" pitchFamily="18" charset="0"/>
                          </a:rPr>
                        </m:ctrlPr>
                      </m:accPr>
                      <m:e>
                        <m:r>
                          <m:rPr>
                            <m:sty m:val="p"/>
                          </m:rPr>
                          <a:rPr lang="en-US" altLang="zh-CN" sz="2000" b="0" i="0" smtClean="0">
                            <a:solidFill>
                              <a:srgbClr val="0070C0"/>
                            </a:solidFill>
                            <a:latin typeface="Cambria Math" panose="02040503050406030204" pitchFamily="18" charset="0"/>
                            <a:cs typeface="Times New Roman" panose="02020603050405020304" pitchFamily="18" charset="0"/>
                          </a:rPr>
                          <m:t>Λ</m:t>
                        </m:r>
                      </m:e>
                    </m:acc>
                  </m:oMath>
                </a14:m>
                <a:r>
                  <a:rPr lang="en-US" altLang="zh-CN" sz="2000" dirty="0">
                    <a:solidFill>
                      <a:srgbClr val="0070C0"/>
                    </a:solidFill>
                    <a:latin typeface="Times New Roman" panose="02020603050405020304" pitchFamily="18" charset="0"/>
                    <a:cs typeface="Times New Roman" panose="02020603050405020304" pitchFamily="18" charset="0"/>
                  </a:rPr>
                  <a:t> in the spin triplet state</a:t>
                </a:r>
              </a:p>
              <a:p>
                <a:pPr algn="ctr"/>
                <a:r>
                  <a:rPr lang="en-US" altLang="zh-CN" sz="2000" dirty="0">
                    <a:solidFill>
                      <a:srgbClr val="0070C0"/>
                    </a:solidFill>
                    <a:latin typeface="Times New Roman" panose="02020603050405020304" pitchFamily="18" charset="0"/>
                    <a:cs typeface="Times New Roman" panose="02020603050405020304" pitchFamily="18" charset="0"/>
                  </a:rPr>
                  <a:t> Spins of </a:t>
                </a:r>
                <a14:m>
                  <m:oMath xmlns:m="http://schemas.openxmlformats.org/officeDocument/2006/math">
                    <m:r>
                      <m:rPr>
                        <m:sty m:val="p"/>
                      </m:rPr>
                      <a:rPr lang="en-US" altLang="zh-CN" sz="2000" b="0" i="0" smtClean="0">
                        <a:solidFill>
                          <a:srgbClr val="0070C0"/>
                        </a:solidFill>
                        <a:latin typeface="Cambria Math" panose="02040503050406030204" pitchFamily="18" charset="0"/>
                        <a:cs typeface="Times New Roman" panose="02020603050405020304" pitchFamily="18" charset="0"/>
                      </a:rPr>
                      <m:t>Λ</m:t>
                    </m:r>
                  </m:oMath>
                </a14:m>
                <a:r>
                  <a:rPr lang="zh-CN" altLang="en-US" sz="2000" dirty="0">
                    <a:latin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cs typeface="Times New Roman" panose="02020603050405020304" pitchFamily="18" charset="0"/>
                  </a:rPr>
                  <a:t>and</a:t>
                </a:r>
                <a:r>
                  <a:rPr lang="en-US" altLang="zh-CN" sz="20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zh-CN" sz="2000" i="1">
                            <a:solidFill>
                              <a:srgbClr val="0070C0"/>
                            </a:solidFill>
                            <a:latin typeface="Cambria Math" panose="02040503050406030204" pitchFamily="18" charset="0"/>
                            <a:cs typeface="Times New Roman" panose="02020603050405020304" pitchFamily="18" charset="0"/>
                          </a:rPr>
                        </m:ctrlPr>
                      </m:accPr>
                      <m:e>
                        <m:r>
                          <m:rPr>
                            <m:sty m:val="p"/>
                          </m:rPr>
                          <a:rPr lang="en-US" altLang="zh-CN" sz="2000">
                            <a:solidFill>
                              <a:srgbClr val="0070C0"/>
                            </a:solidFill>
                            <a:latin typeface="Cambria Math" panose="02040503050406030204" pitchFamily="18" charset="0"/>
                            <a:cs typeface="Times New Roman" panose="02020603050405020304" pitchFamily="18" charset="0"/>
                          </a:rPr>
                          <m:t>Λ</m:t>
                        </m:r>
                      </m:e>
                    </m:acc>
                  </m:oMath>
                </a14:m>
                <a:r>
                  <a:rPr lang="en-US" altLang="zh-CN" sz="2000" dirty="0">
                    <a:solidFill>
                      <a:srgbClr val="0070C0"/>
                    </a:solidFill>
                    <a:latin typeface="Times New Roman" panose="02020603050405020304" pitchFamily="18" charset="0"/>
                    <a:cs typeface="Times New Roman" panose="02020603050405020304" pitchFamily="18" charset="0"/>
                  </a:rPr>
                  <a:t> must be parallel </a:t>
                </a:r>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AFE85E97-9295-4A64-9D45-A54B7E0398F5}"/>
                  </a:ext>
                </a:extLst>
              </p:cNvPr>
              <p:cNvSpPr txBox="1">
                <a:spLocks noRot="1" noChangeAspect="1" noMove="1" noResize="1" noEditPoints="1" noAdjustHandles="1" noChangeArrowheads="1" noChangeShapeType="1" noTextEdit="1"/>
              </p:cNvSpPr>
              <p:nvPr/>
            </p:nvSpPr>
            <p:spPr>
              <a:xfrm>
                <a:off x="741611" y="2839930"/>
                <a:ext cx="3899205" cy="709297"/>
              </a:xfrm>
              <a:prstGeom prst="rect">
                <a:avLst/>
              </a:prstGeom>
              <a:blipFill>
                <a:blip r:embed="rId9"/>
                <a:stretch>
                  <a:fillRect t="-5263" b="-14035"/>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8A435420-37CD-3FBF-E353-98EEE77639A1}"/>
              </a:ext>
            </a:extLst>
          </p:cNvPr>
          <p:cNvPicPr>
            <a:picLocks noChangeAspect="1"/>
          </p:cNvPicPr>
          <p:nvPr/>
        </p:nvPicPr>
        <p:blipFill>
          <a:blip r:embed="rId10"/>
          <a:stretch>
            <a:fillRect/>
          </a:stretch>
        </p:blipFill>
        <p:spPr>
          <a:xfrm>
            <a:off x="317351" y="3549227"/>
            <a:ext cx="4301588" cy="2705667"/>
          </a:xfrm>
          <a:prstGeom prst="rect">
            <a:avLst/>
          </a:prstGeom>
        </p:spPr>
      </p:pic>
      <p:sp>
        <p:nvSpPr>
          <p:cNvPr id="4" name="下箭头 3">
            <a:extLst>
              <a:ext uri="{FF2B5EF4-FFF2-40B4-BE49-F238E27FC236}">
                <a16:creationId xmlns:a16="http://schemas.microsoft.com/office/drawing/2014/main" id="{53CA0154-A627-C827-A4D5-76561D019B8A}"/>
              </a:ext>
            </a:extLst>
          </p:cNvPr>
          <p:cNvSpPr/>
          <p:nvPr/>
        </p:nvSpPr>
        <p:spPr>
          <a:xfrm>
            <a:off x="2591724" y="2336425"/>
            <a:ext cx="484632" cy="6068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3B5BCF12-D7B7-D409-FF74-09AECC233032}"/>
              </a:ext>
            </a:extLst>
          </p:cNvPr>
          <p:cNvPicPr>
            <a:picLocks noChangeAspect="1"/>
          </p:cNvPicPr>
          <p:nvPr/>
        </p:nvPicPr>
        <p:blipFill>
          <a:blip r:embed="rId11"/>
          <a:stretch>
            <a:fillRect/>
          </a:stretch>
        </p:blipFill>
        <p:spPr>
          <a:xfrm>
            <a:off x="8866995" y="3613661"/>
            <a:ext cx="2699794" cy="2678254"/>
          </a:xfrm>
          <a:prstGeom prst="rect">
            <a:avLst/>
          </a:prstGeom>
        </p:spPr>
      </p:pic>
      <p:pic>
        <p:nvPicPr>
          <p:cNvPr id="9" name="图片 8">
            <a:extLst>
              <a:ext uri="{FF2B5EF4-FFF2-40B4-BE49-F238E27FC236}">
                <a16:creationId xmlns:a16="http://schemas.microsoft.com/office/drawing/2014/main" id="{51BA70DA-324B-3989-4988-D0CB1749AA3C}"/>
              </a:ext>
            </a:extLst>
          </p:cNvPr>
          <p:cNvPicPr>
            <a:picLocks noChangeAspect="1"/>
          </p:cNvPicPr>
          <p:nvPr/>
        </p:nvPicPr>
        <p:blipFill>
          <a:blip r:embed="rId12"/>
          <a:stretch>
            <a:fillRect/>
          </a:stretch>
        </p:blipFill>
        <p:spPr>
          <a:xfrm>
            <a:off x="5847192" y="4163148"/>
            <a:ext cx="2719951" cy="1958736"/>
          </a:xfrm>
          <a:prstGeom prst="rect">
            <a:avLst/>
          </a:prstGeom>
        </p:spPr>
      </p:pic>
      <p:sp>
        <p:nvSpPr>
          <p:cNvPr id="10" name="右箭头 9">
            <a:extLst>
              <a:ext uri="{FF2B5EF4-FFF2-40B4-BE49-F238E27FC236}">
                <a16:creationId xmlns:a16="http://schemas.microsoft.com/office/drawing/2014/main" id="{DDE990EE-874B-8C2D-EAA1-E51687CBAF66}"/>
              </a:ext>
            </a:extLst>
          </p:cNvPr>
          <p:cNvSpPr/>
          <p:nvPr/>
        </p:nvSpPr>
        <p:spPr>
          <a:xfrm>
            <a:off x="4568932" y="490020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a:extLst>
              <a:ext uri="{FF2B5EF4-FFF2-40B4-BE49-F238E27FC236}">
                <a16:creationId xmlns:a16="http://schemas.microsoft.com/office/drawing/2014/main" id="{8CFEAD7A-5AAD-5E71-0959-5DB64F64C8DC}"/>
              </a:ext>
            </a:extLst>
          </p:cNvPr>
          <p:cNvPicPr>
            <a:picLocks noChangeAspect="1"/>
          </p:cNvPicPr>
          <p:nvPr/>
        </p:nvPicPr>
        <p:blipFill>
          <a:blip r:embed="rId13"/>
          <a:stretch>
            <a:fillRect/>
          </a:stretch>
        </p:blipFill>
        <p:spPr>
          <a:xfrm>
            <a:off x="317351" y="6185164"/>
            <a:ext cx="4381500" cy="698500"/>
          </a:xfrm>
          <a:prstGeom prst="rect">
            <a:avLst/>
          </a:prstGeom>
          <a:solidFill>
            <a:schemeClr val="accent4">
              <a:lumMod val="60000"/>
              <a:lumOff val="40000"/>
            </a:schemeClr>
          </a:solidFill>
        </p:spPr>
      </p:pic>
      <p:sp>
        <p:nvSpPr>
          <p:cNvPr id="12" name="文本框 11">
            <a:extLst>
              <a:ext uri="{FF2B5EF4-FFF2-40B4-BE49-F238E27FC236}">
                <a16:creationId xmlns:a16="http://schemas.microsoft.com/office/drawing/2014/main" id="{5A35AAF7-0340-BA5C-9D93-6BE92D6B0841}"/>
              </a:ext>
            </a:extLst>
          </p:cNvPr>
          <p:cNvSpPr txBox="1"/>
          <p:nvPr/>
        </p:nvSpPr>
        <p:spPr>
          <a:xfrm>
            <a:off x="4683339" y="6366473"/>
            <a:ext cx="4120295" cy="369332"/>
          </a:xfrm>
          <a:prstGeom prst="rect">
            <a:avLst/>
          </a:prstGeom>
          <a:noFill/>
        </p:spPr>
        <p:txBody>
          <a:bodyPr wrap="none" rtlCol="0">
            <a:spAutoFit/>
          </a:bodyPr>
          <a:lstStyle/>
          <a:p>
            <a:r>
              <a:rPr lang="is-IS" altLang="zh-CN" b="1" dirty="0"/>
              <a:t>Kang, Li, Lu, Phys.Rev. D81 (2010) 051901</a:t>
            </a:r>
            <a:endParaRPr kumimoji="1" lang="zh-CN" altLang="en-US" dirty="0"/>
          </a:p>
        </p:txBody>
      </p:sp>
    </p:spTree>
    <p:extLst>
      <p:ext uri="{BB962C8B-B14F-4D97-AF65-F5344CB8AC3E}">
        <p14:creationId xmlns:p14="http://schemas.microsoft.com/office/powerpoint/2010/main" val="425099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文本框 20"/>
              <p:cNvSpPr txBox="1"/>
              <p:nvPr/>
            </p:nvSpPr>
            <p:spPr>
              <a:xfrm>
                <a:off x="239222" y="2176883"/>
                <a:ext cx="7199546" cy="393582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amplitude of spin ½ baryon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𝑖</m:t>
                        </m:r>
                      </m:sub>
                    </m:sSub>
                  </m:oMath>
                </a14:m>
                <a:r>
                  <a:rPr lang="en-US" altLang="zh-CN" dirty="0">
                    <a:latin typeface="Times New Roman" panose="02020603050405020304" pitchFamily="18" charset="0"/>
                    <a:cs typeface="Times New Roman" panose="02020603050405020304" pitchFamily="18" charset="0"/>
                  </a:rPr>
                  <a:t> decay to a spin ½ baryon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𝑓</m:t>
                        </m:r>
                      </m:sub>
                    </m:sSub>
                  </m:oMath>
                </a14:m>
                <a:r>
                  <a:rPr lang="en-US" altLang="zh-CN" dirty="0">
                    <a:latin typeface="Times New Roman" panose="02020603050405020304" pitchFamily="18" charset="0"/>
                    <a:cs typeface="Times New Roman" panose="02020603050405020304" pitchFamily="18" charset="0"/>
                  </a:rPr>
                  <a:t> and </a:t>
                </a:r>
                <a14:m>
                  <m:oMath xmlns:m="http://schemas.openxmlformats.org/officeDocument/2006/math">
                    <m:r>
                      <a:rPr lang="en-US" altLang="zh-CN" b="0" i="1" smtClean="0">
                        <a:latin typeface="Cambria Math" panose="02040503050406030204" pitchFamily="18" charset="0"/>
                      </a:rPr>
                      <m:t>𝜋</m:t>
                    </m:r>
                  </m:oMath>
                </a14:m>
                <a:r>
                  <a:rPr lang="en-US" altLang="zh-CN" dirty="0">
                    <a:latin typeface="Times New Roman" panose="02020603050405020304" pitchFamily="18" charset="0"/>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cs typeface="Times New Roman" panose="02020603050405020304" pitchFamily="18" charset="0"/>
                        </a:rPr>
                        <m:t>𝓐</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𝑆</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𝜎</m:t>
                          </m:r>
                        </m:e>
                        <m:sub>
                          <m:r>
                            <a:rPr lang="en-US" altLang="zh-CN" b="0" i="1" smtClean="0">
                              <a:latin typeface="Cambria Math" panose="02040503050406030204" pitchFamily="18" charset="0"/>
                              <a:cs typeface="Times New Roman" panose="02020603050405020304" pitchFamily="18" charset="0"/>
                            </a:rPr>
                            <m:t>0</m:t>
                          </m:r>
                        </m:sub>
                      </m:sSub>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𝑃</m:t>
                      </m:r>
                      <m:r>
                        <a:rPr lang="en-US" altLang="zh-CN" b="1" i="1" smtClean="0">
                          <a:latin typeface="Cambria Math" panose="02040503050406030204" pitchFamily="18" charset="0"/>
                          <a:cs typeface="Times New Roman" panose="02020603050405020304" pitchFamily="18" charset="0"/>
                        </a:rPr>
                        <m:t>𝝈</m:t>
                      </m:r>
                      <m:r>
                        <a:rPr lang="en-US" altLang="zh-CN" b="0" i="1" smtClean="0">
                          <a:latin typeface="Cambria Math" panose="02040503050406030204" pitchFamily="18" charset="0"/>
                          <a:cs typeface="Times New Roman" panose="02020603050405020304" pitchFamily="18" charset="0"/>
                        </a:rPr>
                        <m:t>⋅</m:t>
                      </m:r>
                      <m:acc>
                        <m:accPr>
                          <m:chr m:val="̂"/>
                          <m:ctrlPr>
                            <a:rPr lang="en-US" altLang="zh-CN" b="1" i="1" smtClean="0">
                              <a:latin typeface="Cambria Math" panose="02040503050406030204" pitchFamily="18" charset="0"/>
                              <a:cs typeface="Times New Roman" panose="02020603050405020304" pitchFamily="18" charset="0"/>
                            </a:rPr>
                          </m:ctrlPr>
                        </m:accPr>
                        <m:e>
                          <m:r>
                            <a:rPr lang="en-US" altLang="zh-CN" b="1" i="1" smtClean="0">
                              <a:latin typeface="Cambria Math" panose="02040503050406030204" pitchFamily="18" charset="0"/>
                              <a:cs typeface="Times New Roman" panose="02020603050405020304" pitchFamily="18" charset="0"/>
                            </a:rPr>
                            <m:t>𝒏</m:t>
                          </m:r>
                        </m:e>
                      </m:acc>
                    </m:oMath>
                  </m:oMathPara>
                </a14:m>
                <a:endParaRPr lang="en-US" altLang="zh-CN" b="1"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The decay parameters are defined as:</a:t>
                </a: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Two complex amplitudes:</a:t>
                </a:r>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𝑆</m:t>
                      </m:r>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m:rPr>
                              <m:sty m:val="p"/>
                            </m:rPr>
                            <a:rPr lang="en-US" altLang="zh-CN" b="0" i="0" smtClean="0">
                              <a:latin typeface="Cambria Math" panose="02040503050406030204" pitchFamily="18" charset="0"/>
                              <a:cs typeface="Times New Roman" panose="02020603050405020304" pitchFamily="18" charset="0"/>
                            </a:rPr>
                            <m:t>Σ</m:t>
                          </m:r>
                        </m:e>
                        <m:sup>
                          <m:r>
                            <a:rPr lang="en-US" altLang="zh-CN" b="0" i="1" smtClean="0">
                              <a:latin typeface="Cambria Math" panose="02040503050406030204" pitchFamily="18" charset="0"/>
                              <a:cs typeface="Times New Roman" panose="02020603050405020304" pitchFamily="18" charset="0"/>
                            </a:rPr>
                            <m:t>𝑖</m:t>
                          </m:r>
                        </m:sup>
                      </m:sSup>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𝑆</m:t>
                          </m:r>
                        </m:e>
                        <m:sub>
                          <m:r>
                            <a:rPr lang="en-US" altLang="zh-CN" b="0" i="1" smtClean="0">
                              <a:latin typeface="Cambria Math" panose="02040503050406030204" pitchFamily="18" charset="0"/>
                              <a:cs typeface="Times New Roman" panose="02020603050405020304" pitchFamily="18" charset="0"/>
                            </a:rPr>
                            <m:t>𝑖</m:t>
                          </m:r>
                        </m:sub>
                      </m:sSub>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m:t>
                          </m:r>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𝜙</m:t>
                              </m:r>
                            </m:e>
                            <m:sub>
                              <m:r>
                                <a:rPr lang="en-US" altLang="zh-CN" b="0" i="1" smtClean="0">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𝑆</m:t>
                              </m:r>
                            </m:sup>
                          </m:sSubSup>
                          <m:r>
                            <a:rPr lang="en-US" altLang="zh-CN" b="0" i="1" smtClean="0">
                              <a:latin typeface="Cambria Math" panose="02040503050406030204" pitchFamily="18" charset="0"/>
                              <a:cs typeface="Times New Roman" panose="02020603050405020304" pitchFamily="18" charset="0"/>
                            </a:rPr>
                            <m:t>+</m:t>
                          </m:r>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𝛿</m:t>
                              </m:r>
                            </m:e>
                            <m:sub>
                              <m:r>
                                <a:rPr lang="en-US" altLang="zh-CN" b="0" i="1" smtClean="0">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𝑆</m:t>
                              </m:r>
                            </m:sup>
                          </m:sSubSup>
                          <m:r>
                            <a:rPr lang="en-US" altLang="zh-CN" b="0" i="1" smtClean="0">
                              <a:latin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𝑃</m:t>
                      </m:r>
                      <m:r>
                        <a:rPr lang="en-US" altLang="zh-CN" i="1">
                          <a:latin typeface="Cambria Math" panose="02040503050406030204" pitchFamily="18" charset="0"/>
                          <a:cs typeface="Times New Roman" panose="02020603050405020304" pitchFamily="18" charset="0"/>
                        </a:rPr>
                        <m:t>=</m:t>
                      </m:r>
                      <m:sSup>
                        <m:sSupPr>
                          <m:ctrlPr>
                            <a:rPr lang="en-US" altLang="zh-CN" i="1">
                              <a:latin typeface="Cambria Math" panose="02040503050406030204" pitchFamily="18" charset="0"/>
                              <a:cs typeface="Times New Roman" panose="02020603050405020304" pitchFamily="18" charset="0"/>
                            </a:rPr>
                          </m:ctrlPr>
                        </m:sSupPr>
                        <m:e>
                          <m:r>
                            <m:rPr>
                              <m:sty m:val="p"/>
                            </m:rPr>
                            <a:rPr lang="en-US" altLang="zh-CN">
                              <a:latin typeface="Cambria Math" panose="02040503050406030204" pitchFamily="18" charset="0"/>
                              <a:cs typeface="Times New Roman" panose="02020603050405020304" pitchFamily="18" charset="0"/>
                            </a:rPr>
                            <m:t>Σ</m:t>
                          </m:r>
                        </m:e>
                        <m:sup>
                          <m:r>
                            <a:rPr lang="en-US" altLang="zh-CN" i="1">
                              <a:latin typeface="Cambria Math" panose="02040503050406030204" pitchFamily="18" charset="0"/>
                              <a:cs typeface="Times New Roman" panose="02020603050405020304" pitchFamily="18" charset="0"/>
                            </a:rPr>
                            <m:t>𝑖</m:t>
                          </m:r>
                        </m:sup>
                      </m:sSup>
                      <m:sSub>
                        <m:sSubPr>
                          <m:ctrlPr>
                            <a:rPr lang="en-US" altLang="zh-CN" i="1">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i="1">
                              <a:latin typeface="Cambria Math" panose="02040503050406030204" pitchFamily="18" charset="0"/>
                              <a:cs typeface="Times New Roman" panose="02020603050405020304" pitchFamily="18" charset="0"/>
                            </a:rPr>
                            <m:t>𝑖</m:t>
                          </m:r>
                        </m:sub>
                      </m:sSub>
                      <m:sSup>
                        <m:sSupPr>
                          <m:ctrlPr>
                            <a:rPr lang="en-US" altLang="zh-CN" i="1">
                              <a:latin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𝑒</m:t>
                          </m:r>
                        </m:e>
                        <m:sup>
                          <m:r>
                            <a:rPr lang="en-US" altLang="zh-CN" i="1">
                              <a:latin typeface="Cambria Math" panose="02040503050406030204" pitchFamily="18" charset="0"/>
                              <a:cs typeface="Times New Roman" panose="02020603050405020304" pitchFamily="18" charset="0"/>
                            </a:rPr>
                            <m:t>𝑖</m:t>
                          </m:r>
                          <m:r>
                            <a:rPr lang="en-US" altLang="zh-CN" i="1">
                              <a:latin typeface="Cambria Math" panose="02040503050406030204" pitchFamily="18" charset="0"/>
                              <a:cs typeface="Times New Roman" panose="02020603050405020304" pitchFamily="18" charset="0"/>
                            </a:rPr>
                            <m:t>(</m:t>
                          </m:r>
                          <m:sSubSup>
                            <m:sSubSupPr>
                              <m:ctrlPr>
                                <a:rPr lang="en-US" altLang="zh-CN" i="1">
                                  <a:latin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cs typeface="Times New Roman" panose="02020603050405020304" pitchFamily="18" charset="0"/>
                                </a:rPr>
                                <m:t>𝜙</m:t>
                              </m:r>
                            </m:e>
                            <m:sub>
                              <m:r>
                                <a:rPr lang="en-US" altLang="zh-CN" i="1">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𝑃</m:t>
                              </m:r>
                            </m:sup>
                          </m:sSubSup>
                          <m:r>
                            <a:rPr lang="en-US" altLang="zh-CN" i="1">
                              <a:latin typeface="Cambria Math" panose="02040503050406030204" pitchFamily="18" charset="0"/>
                              <a:cs typeface="Times New Roman" panose="02020603050405020304" pitchFamily="18" charset="0"/>
                            </a:rPr>
                            <m:t>+</m:t>
                          </m:r>
                          <m:sSubSup>
                            <m:sSubSupPr>
                              <m:ctrlPr>
                                <a:rPr lang="en-US" altLang="zh-CN" i="1">
                                  <a:latin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cs typeface="Times New Roman" panose="02020603050405020304" pitchFamily="18" charset="0"/>
                                </a:rPr>
                                <m:t>𝛿</m:t>
                              </m:r>
                            </m:e>
                            <m:sub>
                              <m:r>
                                <a:rPr lang="en-US" altLang="zh-CN" i="1">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𝑃</m:t>
                              </m:r>
                            </m:sup>
                          </m:sSubSup>
                          <m:r>
                            <a:rPr lang="en-US" altLang="zh-CN" i="1">
                              <a:latin typeface="Cambria Math" panose="02040503050406030204" pitchFamily="18" charset="0"/>
                              <a:cs typeface="Times New Roman" panose="02020603050405020304" pitchFamily="18" charset="0"/>
                            </a:rPr>
                            <m:t>)</m:t>
                          </m:r>
                        </m:sup>
                      </m:sSup>
                    </m:oMath>
                  </m:oMathPara>
                </a14:m>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Under </a:t>
                </a:r>
                <a:r>
                  <a:rPr lang="en-US" altLang="zh-CN" i="1" dirty="0">
                    <a:latin typeface="Times New Roman" panose="02020603050405020304" pitchFamily="18" charset="0"/>
                    <a:cs typeface="Times New Roman" panose="02020603050405020304" pitchFamily="18" charset="0"/>
                  </a:rPr>
                  <a:t>CP</a:t>
                </a:r>
                <a:r>
                  <a:rPr lang="en-US" altLang="zh-CN" dirty="0">
                    <a:latin typeface="Times New Roman" panose="02020603050405020304" pitchFamily="18" charset="0"/>
                    <a:cs typeface="Times New Roman" panose="02020603050405020304" pitchFamily="18" charset="0"/>
                  </a:rPr>
                  <a:t> transformation:</a:t>
                </a:r>
              </a:p>
              <a:p>
                <a:pPr/>
                <a14:m>
                  <m:oMathPara xmlns:m="http://schemas.openxmlformats.org/officeDocument/2006/math">
                    <m:oMathParaPr>
                      <m:jc m:val="centerGroup"/>
                    </m:oMathParaPr>
                    <m:oMath xmlns:m="http://schemas.openxmlformats.org/officeDocument/2006/math">
                      <m:acc>
                        <m:accPr>
                          <m:chr m:val="̅"/>
                          <m:ctrlPr>
                            <a:rPr lang="en-US" altLang="zh-CN" b="0" i="1" smtClean="0">
                              <a:latin typeface="Cambria Math" panose="02040503050406030204" pitchFamily="18" charset="0"/>
                              <a:cs typeface="Times New Roman" panose="02020603050405020304" pitchFamily="18" charset="0"/>
                            </a:rPr>
                          </m:ctrlPr>
                        </m:accPr>
                        <m:e>
                          <m:r>
                            <a:rPr lang="en-US" altLang="zh-CN" b="0" i="1" smtClean="0">
                              <a:latin typeface="Cambria Math" panose="02040503050406030204" pitchFamily="18" charset="0"/>
                              <a:cs typeface="Times New Roman" panose="02020603050405020304" pitchFamily="18" charset="0"/>
                            </a:rPr>
                            <m:t>𝑆</m:t>
                          </m:r>
                        </m:e>
                      </m:acc>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0" smtClean="0">
                              <a:latin typeface="Cambria Math" panose="02040503050406030204" pitchFamily="18" charset="0"/>
                              <a:cs typeface="Times New Roman" panose="02020603050405020304" pitchFamily="18" charset="0"/>
                            </a:rPr>
                            <m:t>−</m:t>
                          </m:r>
                          <m:r>
                            <m:rPr>
                              <m:sty m:val="p"/>
                            </m:rPr>
                            <a:rPr lang="en-US" altLang="zh-CN" b="0" i="0" smtClean="0">
                              <a:latin typeface="Cambria Math" panose="02040503050406030204" pitchFamily="18" charset="0"/>
                              <a:cs typeface="Times New Roman" panose="02020603050405020304" pitchFamily="18" charset="0"/>
                            </a:rPr>
                            <m:t>Σ</m:t>
                          </m:r>
                        </m:e>
                        <m:sup>
                          <m:r>
                            <a:rPr lang="en-US" altLang="zh-CN" b="0" i="1" smtClean="0">
                              <a:latin typeface="Cambria Math" panose="02040503050406030204" pitchFamily="18" charset="0"/>
                              <a:cs typeface="Times New Roman" panose="02020603050405020304" pitchFamily="18" charset="0"/>
                            </a:rPr>
                            <m:t>𝑖</m:t>
                          </m:r>
                        </m:sup>
                      </m:sSup>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𝑆</m:t>
                          </m:r>
                        </m:e>
                        <m:sub>
                          <m:r>
                            <a:rPr lang="en-US" altLang="zh-CN" b="0" i="1" smtClean="0">
                              <a:latin typeface="Cambria Math" panose="02040503050406030204" pitchFamily="18" charset="0"/>
                              <a:cs typeface="Times New Roman" panose="02020603050405020304" pitchFamily="18" charset="0"/>
                            </a:rPr>
                            <m:t>𝑖</m:t>
                          </m:r>
                        </m:sub>
                      </m:sSub>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m:t>
                          </m:r>
                          <m:sSubSup>
                            <m:sSubSupPr>
                              <m:ctrlPr>
                                <a:rPr lang="en-US" altLang="zh-CN" b="0" i="1" smtClean="0">
                                  <a:solidFill>
                                    <a:srgbClr val="FF0000"/>
                                  </a:solidFill>
                                  <a:latin typeface="Cambria Math" panose="02040503050406030204" pitchFamily="18" charset="0"/>
                                  <a:cs typeface="Times New Roman" panose="02020603050405020304" pitchFamily="18" charset="0"/>
                                </a:rPr>
                              </m:ctrlPr>
                            </m:sSubSupPr>
                            <m:e>
                              <m:r>
                                <a:rPr lang="en-US" altLang="zh-CN" b="0" i="1" smtClean="0">
                                  <a:solidFill>
                                    <a:srgbClr val="FF0000"/>
                                  </a:solidFill>
                                  <a:latin typeface="Cambria Math" panose="02040503050406030204" pitchFamily="18" charset="0"/>
                                  <a:cs typeface="Times New Roman" panose="02020603050405020304" pitchFamily="18" charset="0"/>
                                </a:rPr>
                                <m:t>𝜙</m:t>
                              </m:r>
                            </m:e>
                            <m:sub>
                              <m:r>
                                <a:rPr lang="en-US" altLang="zh-CN" b="0" i="1" smtClean="0">
                                  <a:solidFill>
                                    <a:srgbClr val="FF0000"/>
                                  </a:solidFill>
                                  <a:latin typeface="Cambria Math" panose="02040503050406030204" pitchFamily="18" charset="0"/>
                                  <a:cs typeface="Times New Roman" panose="02020603050405020304" pitchFamily="18" charset="0"/>
                                </a:rPr>
                                <m:t>𝑖</m:t>
                              </m:r>
                            </m:sub>
                            <m:sup>
                              <m:r>
                                <a:rPr lang="en-US" altLang="zh-CN" b="0" i="1" smtClean="0">
                                  <a:solidFill>
                                    <a:srgbClr val="FF0000"/>
                                  </a:solidFill>
                                  <a:latin typeface="Cambria Math" panose="02040503050406030204" pitchFamily="18" charset="0"/>
                                  <a:cs typeface="Times New Roman" panose="02020603050405020304" pitchFamily="18" charset="0"/>
                                </a:rPr>
                                <m:t>𝑆</m:t>
                              </m:r>
                            </m:sup>
                          </m:sSubSup>
                          <m:r>
                            <a:rPr lang="en-US" altLang="zh-CN" b="0" i="1" smtClean="0">
                              <a:latin typeface="Cambria Math" panose="02040503050406030204" pitchFamily="18" charset="0"/>
                              <a:cs typeface="Times New Roman" panose="02020603050405020304" pitchFamily="18" charset="0"/>
                            </a:rPr>
                            <m:t>+</m:t>
                          </m:r>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𝛿</m:t>
                              </m:r>
                            </m:e>
                            <m:sub>
                              <m:r>
                                <a:rPr lang="en-US" altLang="zh-CN" b="0" i="1" smtClean="0">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𝑆</m:t>
                              </m:r>
                            </m:sup>
                          </m:sSubSup>
                          <m:r>
                            <a:rPr lang="en-US" altLang="zh-CN" b="0" i="1" smtClean="0">
                              <a:latin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  </m:t>
                      </m:r>
                      <m:acc>
                        <m:accPr>
                          <m:chr m:val="̅"/>
                          <m:ctrlPr>
                            <a:rPr lang="en-US" altLang="zh-CN" b="0" i="1" smtClean="0">
                              <a:latin typeface="Cambria Math" panose="02040503050406030204" pitchFamily="18" charset="0"/>
                              <a:cs typeface="Times New Roman" panose="02020603050405020304" pitchFamily="18" charset="0"/>
                            </a:rPr>
                          </m:ctrlPr>
                        </m:accPr>
                        <m:e>
                          <m:r>
                            <a:rPr lang="en-US" altLang="zh-CN" b="0" i="1" smtClean="0">
                              <a:latin typeface="Cambria Math" panose="02040503050406030204" pitchFamily="18" charset="0"/>
                              <a:cs typeface="Times New Roman" panose="02020603050405020304" pitchFamily="18" charset="0"/>
                            </a:rPr>
                            <m:t>𝑃</m:t>
                          </m:r>
                        </m:e>
                      </m:acc>
                      <m:r>
                        <a:rPr lang="en-US" altLang="zh-CN" i="1">
                          <a:latin typeface="Cambria Math" panose="02040503050406030204" pitchFamily="18" charset="0"/>
                          <a:cs typeface="Times New Roman" panose="02020603050405020304" pitchFamily="18" charset="0"/>
                        </a:rPr>
                        <m:t>=</m:t>
                      </m:r>
                      <m:sSup>
                        <m:sSupPr>
                          <m:ctrlPr>
                            <a:rPr lang="en-US" altLang="zh-CN" i="1">
                              <a:latin typeface="Cambria Math" panose="02040503050406030204" pitchFamily="18" charset="0"/>
                              <a:cs typeface="Times New Roman" panose="02020603050405020304" pitchFamily="18" charset="0"/>
                            </a:rPr>
                          </m:ctrlPr>
                        </m:sSupPr>
                        <m:e>
                          <m:r>
                            <m:rPr>
                              <m:sty m:val="p"/>
                            </m:rPr>
                            <a:rPr lang="en-US" altLang="zh-CN">
                              <a:latin typeface="Cambria Math" panose="02040503050406030204" pitchFamily="18" charset="0"/>
                              <a:cs typeface="Times New Roman" panose="02020603050405020304" pitchFamily="18" charset="0"/>
                            </a:rPr>
                            <m:t>Σ</m:t>
                          </m:r>
                        </m:e>
                        <m:sup>
                          <m:r>
                            <a:rPr lang="en-US" altLang="zh-CN" i="1">
                              <a:latin typeface="Cambria Math" panose="02040503050406030204" pitchFamily="18" charset="0"/>
                              <a:cs typeface="Times New Roman" panose="02020603050405020304" pitchFamily="18" charset="0"/>
                            </a:rPr>
                            <m:t>𝑖</m:t>
                          </m:r>
                        </m:sup>
                      </m:sSup>
                      <m:sSub>
                        <m:sSubPr>
                          <m:ctrlPr>
                            <a:rPr lang="en-US" altLang="zh-CN" i="1">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i="1">
                              <a:latin typeface="Cambria Math" panose="02040503050406030204" pitchFamily="18" charset="0"/>
                              <a:cs typeface="Times New Roman" panose="02020603050405020304" pitchFamily="18" charset="0"/>
                            </a:rPr>
                            <m:t>𝑖</m:t>
                          </m:r>
                        </m:sub>
                      </m:sSub>
                      <m:sSup>
                        <m:sSupPr>
                          <m:ctrlPr>
                            <a:rPr lang="en-US" altLang="zh-CN" i="1">
                              <a:latin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𝑒</m:t>
                          </m:r>
                        </m:e>
                        <m:sup>
                          <m:r>
                            <a:rPr lang="en-US" altLang="zh-CN" i="1">
                              <a:latin typeface="Cambria Math" panose="02040503050406030204" pitchFamily="18" charset="0"/>
                              <a:cs typeface="Times New Roman" panose="02020603050405020304" pitchFamily="18" charset="0"/>
                            </a:rPr>
                            <m:t>𝑖</m:t>
                          </m:r>
                          <m:r>
                            <a:rPr lang="en-US" altLang="zh-CN" i="1">
                              <a:latin typeface="Cambria Math" panose="02040503050406030204" pitchFamily="18" charset="0"/>
                              <a:cs typeface="Times New Roman" panose="02020603050405020304" pitchFamily="18" charset="0"/>
                            </a:rPr>
                            <m:t>(</m:t>
                          </m:r>
                          <m:sSubSup>
                            <m:sSubSupPr>
                              <m:ctrlPr>
                                <a:rPr lang="en-US" altLang="zh-CN" i="1" smtClean="0">
                                  <a:solidFill>
                                    <a:srgbClr val="FF0000"/>
                                  </a:solidFill>
                                  <a:latin typeface="Cambria Math" panose="02040503050406030204" pitchFamily="18" charset="0"/>
                                  <a:cs typeface="Times New Roman" panose="02020603050405020304" pitchFamily="18" charset="0"/>
                                </a:rPr>
                              </m:ctrlPr>
                            </m:sSubSupPr>
                            <m:e>
                              <m:r>
                                <a:rPr lang="en-US" altLang="zh-CN" b="0" i="1" smtClean="0">
                                  <a:solidFill>
                                    <a:srgbClr val="FF0000"/>
                                  </a:solidFill>
                                  <a:latin typeface="Cambria Math" panose="02040503050406030204" pitchFamily="18" charset="0"/>
                                  <a:cs typeface="Times New Roman" panose="02020603050405020304" pitchFamily="18" charset="0"/>
                                </a:rPr>
                                <m:t>−</m:t>
                              </m:r>
                              <m:r>
                                <a:rPr lang="en-US" altLang="zh-CN" b="0" i="1">
                                  <a:solidFill>
                                    <a:srgbClr val="FF0000"/>
                                  </a:solidFill>
                                  <a:latin typeface="Cambria Math" panose="02040503050406030204" pitchFamily="18" charset="0"/>
                                  <a:cs typeface="Times New Roman" panose="02020603050405020304" pitchFamily="18" charset="0"/>
                                </a:rPr>
                                <m:t>𝜙</m:t>
                              </m:r>
                            </m:e>
                            <m:sub>
                              <m:r>
                                <a:rPr lang="en-US" altLang="zh-CN" b="0" i="1">
                                  <a:solidFill>
                                    <a:srgbClr val="FF0000"/>
                                  </a:solidFill>
                                  <a:latin typeface="Cambria Math" panose="02040503050406030204" pitchFamily="18" charset="0"/>
                                  <a:cs typeface="Times New Roman" panose="02020603050405020304" pitchFamily="18" charset="0"/>
                                </a:rPr>
                                <m:t>𝑖</m:t>
                              </m:r>
                            </m:sub>
                            <m:sup>
                              <m:r>
                                <a:rPr lang="en-US" altLang="zh-CN" b="0" i="1" smtClean="0">
                                  <a:solidFill>
                                    <a:srgbClr val="FF0000"/>
                                  </a:solidFill>
                                  <a:latin typeface="Cambria Math" panose="02040503050406030204" pitchFamily="18" charset="0"/>
                                  <a:cs typeface="Times New Roman" panose="02020603050405020304" pitchFamily="18" charset="0"/>
                                </a:rPr>
                                <m:t>𝑃</m:t>
                              </m:r>
                            </m:sup>
                          </m:sSubSup>
                          <m:r>
                            <a:rPr lang="en-US" altLang="zh-CN" i="1">
                              <a:latin typeface="Cambria Math" panose="02040503050406030204" pitchFamily="18" charset="0"/>
                              <a:cs typeface="Times New Roman" panose="02020603050405020304" pitchFamily="18" charset="0"/>
                            </a:rPr>
                            <m:t>+</m:t>
                          </m:r>
                          <m:sSubSup>
                            <m:sSubSupPr>
                              <m:ctrlPr>
                                <a:rPr lang="en-US" altLang="zh-CN" i="1">
                                  <a:latin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cs typeface="Times New Roman" panose="02020603050405020304" pitchFamily="18" charset="0"/>
                                </a:rPr>
                                <m:t>𝛿</m:t>
                              </m:r>
                            </m:e>
                            <m:sub>
                              <m:r>
                                <a:rPr lang="en-US" altLang="zh-CN" i="1">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𝑃</m:t>
                              </m:r>
                            </m:sup>
                          </m:sSubSup>
                          <m:r>
                            <a:rPr lang="en-US" altLang="zh-CN" i="1">
                              <a:latin typeface="Cambria Math" panose="02040503050406030204" pitchFamily="18" charset="0"/>
                              <a:cs typeface="Times New Roman" panose="02020603050405020304" pitchFamily="18" charset="0"/>
                            </a:rPr>
                            <m:t>)</m:t>
                          </m:r>
                        </m:sup>
                      </m:sSup>
                    </m:oMath>
                  </m:oMathPara>
                </a14:m>
                <a:endParaRPr lang="en-US" altLang="zh-CN" dirty="0">
                  <a:latin typeface="Times New Roman" panose="02020603050405020304" pitchFamily="18" charset="0"/>
                  <a:cs typeface="Times New Roman" panose="02020603050405020304" pitchFamily="18" charset="0"/>
                </a:endParaRPr>
              </a:p>
              <a:p>
                <a:endParaRPr lang="en-US" altLang="zh-CN" b="1" dirty="0">
                  <a:solidFill>
                    <a:srgbClr val="FF0000"/>
                  </a:solidFill>
                  <a:latin typeface="Times New Roman" panose="02020603050405020304" pitchFamily="18" charset="0"/>
                  <a:cs typeface="Times New Roman" panose="02020603050405020304" pitchFamily="18" charset="0"/>
                </a:endParaRPr>
              </a:p>
              <a:p>
                <a:r>
                  <a:rPr lang="en-US" altLang="zh-CN" b="1" dirty="0">
                    <a:solidFill>
                      <a:srgbClr val="FF0000"/>
                    </a:solidFill>
                    <a:latin typeface="Times New Roman" panose="02020603050405020304" pitchFamily="18" charset="0"/>
                    <a:cs typeface="Times New Roman" panose="02020603050405020304" pitchFamily="18" charset="0"/>
                  </a:rPr>
                  <a:t>If CP conserved: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𝑆</m:t>
                    </m:r>
                    <m:r>
                      <a:rPr lang="en-US" altLang="zh-CN" b="0" i="1" smtClean="0">
                        <a:latin typeface="Cambria Math" panose="02040503050406030204" pitchFamily="18" charset="0"/>
                        <a:cs typeface="Times New Roman" panose="02020603050405020304" pitchFamily="18" charset="0"/>
                      </a:rPr>
                      <m:t> </m:t>
                    </m:r>
                    <m:groupChr>
                      <m:groupChrPr>
                        <m:chr m:val="⇒"/>
                        <m:vertJc m:val="bot"/>
                        <m:ctrlPr>
                          <a:rPr lang="en-US" altLang="zh-CN" b="0" i="1" smtClean="0">
                            <a:latin typeface="Cambria Math" panose="02040503050406030204" pitchFamily="18" charset="0"/>
                            <a:cs typeface="Times New Roman" panose="02020603050405020304" pitchFamily="18" charset="0"/>
                          </a:rPr>
                        </m:ctrlPr>
                      </m:groupChrPr>
                      <m:e>
                        <m:r>
                          <m:rPr>
                            <m:brk m:alnAt="2"/>
                          </m:rP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𝐶𝑃</m:t>
                        </m:r>
                        <m:r>
                          <a:rPr lang="en-US" altLang="zh-CN" b="0" i="1" smtClean="0">
                            <a:latin typeface="Cambria Math" panose="02040503050406030204" pitchFamily="18" charset="0"/>
                            <a:cs typeface="Times New Roman" panose="02020603050405020304" pitchFamily="18" charset="0"/>
                          </a:rPr>
                          <m:t>   </m:t>
                        </m:r>
                      </m:e>
                    </m:groupCh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𝑆</m:t>
                    </m:r>
                    <m:r>
                      <a:rPr lang="en-US" altLang="zh-CN" b="0" i="0" smtClean="0">
                        <a:latin typeface="Cambria Math" panose="02040503050406030204" pitchFamily="18" charset="0"/>
                        <a:cs typeface="Times New Roman" panose="02020603050405020304" pitchFamily="18" charset="0"/>
                      </a:rPr>
                      <m:t>  </m:t>
                    </m:r>
                  </m:oMath>
                </a14:m>
                <a:r>
                  <a:rPr lang="en-US" altLang="zh-CN" dirty="0">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CP violation   </a:t>
                </a:r>
              </a:p>
            </p:txBody>
          </p:sp>
        </mc:Choice>
        <mc:Fallback xmlns="">
          <p:sp>
            <p:nvSpPr>
              <p:cNvPr id="21" name="文本框 20"/>
              <p:cNvSpPr txBox="1">
                <a:spLocks noRot="1" noChangeAspect="1" noMove="1" noResize="1" noEditPoints="1" noAdjustHandles="1" noChangeArrowheads="1" noChangeShapeType="1" noTextEdit="1"/>
              </p:cNvSpPr>
              <p:nvPr/>
            </p:nvSpPr>
            <p:spPr>
              <a:xfrm>
                <a:off x="239222" y="2176883"/>
                <a:ext cx="7199546" cy="3935821"/>
              </a:xfrm>
              <a:prstGeom prst="rect">
                <a:avLst/>
              </a:prstGeom>
              <a:blipFill>
                <a:blip r:embed="rId3"/>
                <a:stretch>
                  <a:fillRect l="-704" t="-643" b="-1608"/>
                </a:stretch>
              </a:blipFill>
            </p:spPr>
            <p:txBody>
              <a:bodyPr/>
              <a:lstStyle/>
              <a:p>
                <a:r>
                  <a:rPr lang="zh-CN" altLang="en-US">
                    <a:noFill/>
                  </a:rPr>
                  <a:t> </a:t>
                </a:r>
              </a:p>
            </p:txBody>
          </p:sp>
        </mc:Fallback>
      </mc:AlternateContent>
      <p:sp>
        <p:nvSpPr>
          <p:cNvPr id="2" name="标题 1"/>
          <p:cNvSpPr>
            <a:spLocks noGrp="1"/>
          </p:cNvSpPr>
          <p:nvPr>
            <p:ph type="title"/>
          </p:nvPr>
        </p:nvSpPr>
        <p:spPr/>
        <p:txBody>
          <a:bodyPr>
            <a:normAutofit/>
          </a:bodyPr>
          <a:lstStyle/>
          <a:p>
            <a:r>
              <a:rPr lang="en-US" altLang="zh-CN" dirty="0">
                <a:solidFill>
                  <a:schemeClr val="bg1"/>
                </a:solidFill>
                <a:latin typeface="Arial Black" panose="020B0A04020102020204" pitchFamily="34" charset="0"/>
              </a:rPr>
              <a:t>CPV in hyperon decay</a:t>
            </a:r>
            <a:endParaRPr lang="zh-CN" altLang="en-US" dirty="0">
              <a:solidFill>
                <a:schemeClr val="bg1"/>
              </a:solidFill>
              <a:latin typeface="Arial Black" panose="020B0A04020102020204" pitchFamily="34" charset="0"/>
            </a:endParaRPr>
          </a:p>
        </p:txBody>
      </p:sp>
      <p:pic>
        <p:nvPicPr>
          <p:cNvPr id="6" name="图片 5"/>
          <p:cNvPicPr>
            <a:picLocks noChangeAspect="1"/>
          </p:cNvPicPr>
          <p:nvPr/>
        </p:nvPicPr>
        <p:blipFill>
          <a:blip r:embed="rId4"/>
          <a:stretch>
            <a:fillRect/>
          </a:stretch>
        </p:blipFill>
        <p:spPr>
          <a:xfrm>
            <a:off x="387408" y="686182"/>
            <a:ext cx="1846967" cy="1323484"/>
          </a:xfrm>
          <a:prstGeom prst="rect">
            <a:avLst/>
          </a:prstGeom>
        </p:spPr>
      </p:pic>
      <p:sp>
        <p:nvSpPr>
          <p:cNvPr id="7" name="矩形 6"/>
          <p:cNvSpPr/>
          <p:nvPr/>
        </p:nvSpPr>
        <p:spPr>
          <a:xfrm>
            <a:off x="2854435" y="1840005"/>
            <a:ext cx="2746201" cy="369332"/>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altLang="zh-CN" dirty="0">
                <a:solidFill>
                  <a:schemeClr val="tx1"/>
                </a:solidFill>
                <a:cs typeface="Times New Roman" panose="02020603050405020304" pitchFamily="18" charset="0"/>
              </a:rPr>
              <a:t>Phys. Rev. 108, 1645 (1957)</a:t>
            </a:r>
            <a:endParaRPr lang="zh-CN" altLang="en-US" dirty="0">
              <a:solidFill>
                <a:schemeClr val="tx1"/>
              </a:solidFill>
              <a:cs typeface="Times New Roman" panose="02020603050405020304" pitchFamily="18" charset="0"/>
            </a:endParaRPr>
          </a:p>
        </p:txBody>
      </p:sp>
      <p:pic>
        <p:nvPicPr>
          <p:cNvPr id="8" name="图片 7"/>
          <p:cNvPicPr>
            <a:picLocks noChangeAspect="1"/>
          </p:cNvPicPr>
          <p:nvPr/>
        </p:nvPicPr>
        <p:blipFill>
          <a:blip r:embed="rId5"/>
          <a:stretch>
            <a:fillRect/>
          </a:stretch>
        </p:blipFill>
        <p:spPr>
          <a:xfrm>
            <a:off x="2312068" y="650295"/>
            <a:ext cx="3946433" cy="1223756"/>
          </a:xfrm>
          <a:prstGeom prst="rect">
            <a:avLst/>
          </a:prstGeom>
        </p:spPr>
      </p:pic>
      <p:pic>
        <p:nvPicPr>
          <p:cNvPr id="14" name="图片 13"/>
          <p:cNvPicPr>
            <a:picLocks noChangeAspect="1"/>
          </p:cNvPicPr>
          <p:nvPr/>
        </p:nvPicPr>
        <p:blipFill>
          <a:blip r:embed="rId6"/>
          <a:stretch>
            <a:fillRect/>
          </a:stretch>
        </p:blipFill>
        <p:spPr>
          <a:xfrm>
            <a:off x="8264797" y="1254817"/>
            <a:ext cx="3165361" cy="4056673"/>
          </a:xfrm>
          <a:prstGeom prst="rect">
            <a:avLst/>
          </a:prstGeom>
        </p:spPr>
      </p:pic>
      <p:sp>
        <p:nvSpPr>
          <p:cNvPr id="5" name="灯片编号占位符 4"/>
          <p:cNvSpPr>
            <a:spLocks noGrp="1"/>
          </p:cNvSpPr>
          <p:nvPr>
            <p:ph type="sldNum" sz="quarter" idx="12"/>
          </p:nvPr>
        </p:nvSpPr>
        <p:spPr/>
        <p:txBody>
          <a:bodyPr/>
          <a:lstStyle/>
          <a:p>
            <a:fld id="{92135CAB-D099-4CC5-B93B-F751150FBE57}" type="slidenum">
              <a:rPr lang="zh-CN" altLang="en-US" smtClean="0"/>
              <a:t>12</a:t>
            </a:fld>
            <a:endParaRPr lang="zh-CN" altLang="en-US"/>
          </a:p>
        </p:txBody>
      </p:sp>
      <mc:AlternateContent xmlns:mc="http://schemas.openxmlformats.org/markup-compatibility/2006" xmlns:a14="http://schemas.microsoft.com/office/drawing/2010/main">
        <mc:Choice Requires="a14">
          <p:sp>
            <p:nvSpPr>
              <p:cNvPr id="24" name="文本框 23"/>
              <p:cNvSpPr txBox="1"/>
              <p:nvPr/>
            </p:nvSpPr>
            <p:spPr>
              <a:xfrm>
                <a:off x="2838497" y="3892032"/>
                <a:ext cx="2669686" cy="307777"/>
              </a:xfrm>
              <a:prstGeom prst="rect">
                <a:avLst/>
              </a:prstGeom>
              <a:noFill/>
            </p:spPr>
            <p:txBody>
              <a:bodyPr wrap="square" rtlCol="0">
                <a:spAutoFit/>
              </a:bodyPr>
              <a:lstStyle/>
              <a:p>
                <a14:m>
                  <m:oMath xmlns:m="http://schemas.openxmlformats.org/officeDocument/2006/math">
                    <m:r>
                      <a:rPr lang="en-US" altLang="zh-CN" sz="1400" b="1" i="1" smtClean="0">
                        <a:solidFill>
                          <a:srgbClr val="FF0000"/>
                        </a:solidFill>
                        <a:latin typeface="Cambria Math" panose="02040503050406030204" pitchFamily="18" charset="0"/>
                        <a:cs typeface="Times New Roman" panose="02020603050405020304" pitchFamily="18" charset="0"/>
                      </a:rPr>
                      <m:t>𝝓</m:t>
                    </m:r>
                  </m:oMath>
                </a14:m>
                <a:r>
                  <a:rPr lang="en-US" altLang="zh-CN" sz="1400" b="1" dirty="0">
                    <a:solidFill>
                      <a:srgbClr val="FF0000"/>
                    </a:solidFill>
                    <a:latin typeface="Times New Roman" panose="02020603050405020304" pitchFamily="18" charset="0"/>
                    <a:cs typeface="Times New Roman" panose="02020603050405020304" pitchFamily="18" charset="0"/>
                  </a:rPr>
                  <a:t> weak phase,  </a:t>
                </a:r>
                <a14:m>
                  <m:oMath xmlns:m="http://schemas.openxmlformats.org/officeDocument/2006/math">
                    <m:r>
                      <a:rPr lang="en-US" altLang="zh-CN" sz="1400" b="1" i="1" smtClean="0">
                        <a:solidFill>
                          <a:srgbClr val="FF0000"/>
                        </a:solidFill>
                        <a:latin typeface="Cambria Math" panose="02040503050406030204" pitchFamily="18" charset="0"/>
                        <a:cs typeface="Times New Roman" panose="02020603050405020304" pitchFamily="18" charset="0"/>
                      </a:rPr>
                      <m:t>𝜹</m:t>
                    </m:r>
                  </m:oMath>
                </a14:m>
                <a:r>
                  <a:rPr lang="zh-CN" altLang="en-US" sz="1400" b="1" dirty="0">
                    <a:solidFill>
                      <a:srgbClr val="FF0000"/>
                    </a:solidFill>
                    <a:latin typeface="Times New Roman" panose="02020603050405020304" pitchFamily="18" charset="0"/>
                    <a:cs typeface="Times New Roman" panose="02020603050405020304" pitchFamily="18" charset="0"/>
                  </a:rPr>
                  <a:t> </a:t>
                </a:r>
                <a:r>
                  <a:rPr lang="en-US" altLang="zh-CN" sz="1400" b="1" dirty="0">
                    <a:solidFill>
                      <a:srgbClr val="FF0000"/>
                    </a:solidFill>
                    <a:latin typeface="Times New Roman" panose="02020603050405020304" pitchFamily="18" charset="0"/>
                    <a:cs typeface="Times New Roman" panose="02020603050405020304" pitchFamily="18" charset="0"/>
                  </a:rPr>
                  <a:t>strong phase</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2838497" y="3892032"/>
                <a:ext cx="2669686" cy="307777"/>
              </a:xfrm>
              <a:prstGeom prst="rect">
                <a:avLst/>
              </a:prstGeom>
              <a:blipFill>
                <a:blip r:embed="rId7"/>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p:cNvSpPr txBox="1"/>
              <p:nvPr/>
            </p:nvSpPr>
            <p:spPr>
              <a:xfrm>
                <a:off x="1879424" y="6048373"/>
                <a:ext cx="1500809" cy="466090"/>
              </a:xfrm>
              <a:prstGeom prst="rect">
                <a:avLst/>
              </a:prstGeom>
              <a:noFill/>
            </p:spPr>
            <p:txBody>
              <a:bodyPr wrap="square" rtlCol="0">
                <a:spAutoFit/>
              </a:bodyPr>
              <a:lstStyle/>
              <a:p>
                <a:r>
                  <a:rPr lang="en-US" altLang="zh-CN" b="0" dirty="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𝑃</m:t>
                    </m:r>
                    <m:r>
                      <a:rPr lang="en-US" altLang="zh-CN" b="0" i="1" smtClean="0">
                        <a:latin typeface="Cambria Math" panose="02040503050406030204" pitchFamily="18" charset="0"/>
                        <a:cs typeface="Times New Roman" panose="02020603050405020304" pitchFamily="18" charset="0"/>
                      </a:rPr>
                      <m:t> </m:t>
                    </m:r>
                    <m:groupChr>
                      <m:groupChrPr>
                        <m:chr m:val="⇒"/>
                        <m:vertJc m:val="bot"/>
                        <m:ctrlPr>
                          <a:rPr lang="en-US" altLang="zh-CN" b="0" i="1" smtClean="0">
                            <a:latin typeface="Cambria Math" panose="02040503050406030204" pitchFamily="18" charset="0"/>
                            <a:cs typeface="Times New Roman" panose="02020603050405020304" pitchFamily="18" charset="0"/>
                          </a:rPr>
                        </m:ctrlPr>
                      </m:groupChrPr>
                      <m:e>
                        <m:r>
                          <m:rPr>
                            <m:brk m:alnAt="2"/>
                          </m:rP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𝐶𝑃</m:t>
                        </m:r>
                        <m:r>
                          <a:rPr lang="en-US" altLang="zh-CN" b="0" i="1" smtClean="0">
                            <a:latin typeface="Cambria Math" panose="02040503050406030204" pitchFamily="18" charset="0"/>
                            <a:cs typeface="Times New Roman" panose="02020603050405020304" pitchFamily="18" charset="0"/>
                          </a:rPr>
                          <m:t>   </m:t>
                        </m:r>
                      </m:e>
                    </m:groupCh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𝑃</m:t>
                    </m:r>
                  </m:oMath>
                </a14:m>
                <a:endParaRPr lang="zh-CN" altLang="en-US" dirty="0"/>
              </a:p>
            </p:txBody>
          </p:sp>
        </mc:Choice>
        <mc:Fallback xmlns="">
          <p:sp>
            <p:nvSpPr>
              <p:cNvPr id="26" name="文本框 25"/>
              <p:cNvSpPr txBox="1">
                <a:spLocks noRot="1" noChangeAspect="1" noMove="1" noResize="1" noEditPoints="1" noAdjustHandles="1" noChangeArrowheads="1" noChangeShapeType="1" noTextEdit="1"/>
              </p:cNvSpPr>
              <p:nvPr/>
            </p:nvSpPr>
            <p:spPr>
              <a:xfrm>
                <a:off x="1879424" y="6048373"/>
                <a:ext cx="1500809" cy="466090"/>
              </a:xfrm>
              <a:prstGeom prst="rect">
                <a:avLst/>
              </a:prstGeom>
              <a:blipFill>
                <a:blip r:embed="rId8"/>
                <a:stretch>
                  <a:fillRect b="-10526"/>
                </a:stretch>
              </a:blipFill>
            </p:spPr>
            <p:txBody>
              <a:bodyPr/>
              <a:lstStyle/>
              <a:p>
                <a:r>
                  <a:rPr lang="zh-CN" altLang="en-US">
                    <a:noFill/>
                  </a:rPr>
                  <a:t> </a:t>
                </a:r>
              </a:p>
            </p:txBody>
          </p:sp>
        </mc:Fallback>
      </mc:AlternateContent>
      <p:sp>
        <p:nvSpPr>
          <p:cNvPr id="27" name="箭头: 右 26"/>
          <p:cNvSpPr/>
          <p:nvPr/>
        </p:nvSpPr>
        <p:spPr>
          <a:xfrm>
            <a:off x="3058514" y="6031928"/>
            <a:ext cx="1393922" cy="24721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0" name="文本框 9"/>
          <p:cNvSpPr txBox="1"/>
          <p:nvPr/>
        </p:nvSpPr>
        <p:spPr>
          <a:xfrm>
            <a:off x="2112266" y="17288"/>
            <a:ext cx="7623112" cy="646331"/>
          </a:xfrm>
          <a:prstGeom prst="rect">
            <a:avLst/>
          </a:prstGeom>
          <a:noFill/>
        </p:spPr>
        <p:txBody>
          <a:bodyPr wrap="none" rtlCol="0">
            <a:spAutoFit/>
          </a:bodyPr>
          <a:lstStyle/>
          <a:p>
            <a:pPr algn="ctr"/>
            <a:r>
              <a:rPr kumimoji="1" lang="en-US" altLang="zh-CN" sz="3600" dirty="0">
                <a:solidFill>
                  <a:srgbClr val="FF0000"/>
                </a:solidFill>
                <a:latin typeface="Times New Roman" panose="02020603050405020304" pitchFamily="18" charset="0"/>
                <a:cs typeface="Times New Roman" panose="02020603050405020304" pitchFamily="18" charset="0"/>
              </a:rPr>
              <a:t>Parameterization of the hyperon decays</a:t>
            </a:r>
            <a:endParaRPr kumimoji="1" lang="zh-CN" altLang="en-US" sz="3600" dirty="0">
              <a:solidFill>
                <a:srgbClr val="FF0000"/>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48346A94-BC8E-CFC3-F707-4AAFBDC29586}"/>
              </a:ext>
            </a:extLst>
          </p:cNvPr>
          <p:cNvSpPr txBox="1"/>
          <p:nvPr/>
        </p:nvSpPr>
        <p:spPr>
          <a:xfrm>
            <a:off x="7479470" y="768622"/>
            <a:ext cx="4185761" cy="369332"/>
          </a:xfrm>
          <a:prstGeom prst="rect">
            <a:avLst/>
          </a:prstGeom>
          <a:noFill/>
        </p:spPr>
        <p:txBody>
          <a:bodyPr wrap="none" rtlCol="0">
            <a:spAutoFit/>
          </a:bodyPr>
          <a:lstStyle/>
          <a:p>
            <a:r>
              <a:rPr kumimoji="1" lang="en-US" altLang="zh-CN" dirty="0">
                <a:solidFill>
                  <a:srgbClr val="3333FF"/>
                </a:solidFill>
                <a:latin typeface="Times New Roman" panose="02020603050405020304" pitchFamily="18" charset="0"/>
                <a:cs typeface="Times New Roman" panose="02020603050405020304" pitchFamily="18" charset="0"/>
              </a:rPr>
              <a:t>Parity violation in up and down asymmetry</a:t>
            </a:r>
            <a:endParaRPr kumimoji="1" lang="zh-CN" altLang="en-US" dirty="0">
              <a:solidFill>
                <a:srgbClr val="3333FF"/>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AE605BE-E31C-30B1-942E-A7BC0898E75B}"/>
              </a:ext>
            </a:extLst>
          </p:cNvPr>
          <p:cNvSpPr txBox="1"/>
          <p:nvPr/>
        </p:nvSpPr>
        <p:spPr>
          <a:xfrm>
            <a:off x="6744530" y="5272595"/>
            <a:ext cx="5468228" cy="923330"/>
          </a:xfrm>
          <a:prstGeom prst="rect">
            <a:avLst/>
          </a:prstGeom>
          <a:noFill/>
        </p:spPr>
        <p:txBody>
          <a:bodyPr wrap="none" rtlCol="0">
            <a:spAutoFit/>
          </a:bodyPr>
          <a:lstStyle/>
          <a:p>
            <a:r>
              <a:rPr kumimoji="1" lang="en-US" altLang="zh-CN" dirty="0">
                <a:solidFill>
                  <a:srgbClr val="3333FF"/>
                </a:solidFill>
                <a:latin typeface="Times New Roman" panose="02020603050405020304" pitchFamily="18" charset="0"/>
                <a:cs typeface="Times New Roman" panose="02020603050405020304" pitchFamily="18" charset="0"/>
              </a:rPr>
              <a:t>CP violation is in the difference of up-down asymmetries</a:t>
            </a:r>
          </a:p>
          <a:p>
            <a:r>
              <a:rPr kumimoji="1" lang="en-US" altLang="zh-CN" dirty="0">
                <a:solidFill>
                  <a:srgbClr val="3333FF"/>
                </a:solidFill>
                <a:latin typeface="Times New Roman" panose="02020603050405020304" pitchFamily="18" charset="0"/>
                <a:cs typeface="Times New Roman" panose="02020603050405020304" pitchFamily="18" charset="0"/>
              </a:rPr>
              <a:t> of hyperon and anti-hyperon decays ?</a:t>
            </a:r>
          </a:p>
          <a:p>
            <a:r>
              <a:rPr kumimoji="1" lang="en-US" altLang="zh-CN" dirty="0">
                <a:solidFill>
                  <a:srgbClr val="3333FF"/>
                </a:solidFill>
                <a:latin typeface="Times New Roman" panose="02020603050405020304" pitchFamily="18" charset="0"/>
                <a:cs typeface="Times New Roman" panose="02020603050405020304" pitchFamily="18" charset="0"/>
              </a:rPr>
              <a:t>+ entangled hyperon-anti-hyperon productions. </a:t>
            </a:r>
            <a:endParaRPr kumimoji="1" lang="zh-CN" altLang="en-US" dirty="0">
              <a:solidFill>
                <a:srgbClr val="3333FF"/>
              </a:solidFill>
              <a:latin typeface="Times New Roman" panose="02020603050405020304" pitchFamily="18" charset="0"/>
              <a:cs typeface="Times New Roman" panose="02020603050405020304" pitchFamily="18" charset="0"/>
            </a:endParaRPr>
          </a:p>
        </p:txBody>
      </p:sp>
      <p:pic>
        <p:nvPicPr>
          <p:cNvPr id="12" name="Picture 10" descr="alpha_beta_gamma">
            <a:extLst>
              <a:ext uri="{FF2B5EF4-FFF2-40B4-BE49-F238E27FC236}">
                <a16:creationId xmlns:a16="http://schemas.microsoft.com/office/drawing/2014/main" id="{B0DCC5F6-0583-0032-C3A9-C6D6145259EC}"/>
              </a:ext>
            </a:extLst>
          </p:cNvPr>
          <p:cNvPicPr>
            <a:picLocks noChangeAspect="1"/>
          </p:cNvPicPr>
          <p:nvPr/>
        </p:nvPicPr>
        <p:blipFill>
          <a:blip r:embed="rId9"/>
          <a:stretch>
            <a:fillRect/>
          </a:stretch>
        </p:blipFill>
        <p:spPr>
          <a:xfrm>
            <a:off x="5600636" y="3366817"/>
            <a:ext cx="1532204" cy="409581"/>
          </a:xfrm>
          <a:prstGeom prst="rect">
            <a:avLst/>
          </a:prstGeom>
        </p:spPr>
      </p:pic>
      <p:grpSp>
        <p:nvGrpSpPr>
          <p:cNvPr id="13" name="组合 12">
            <a:extLst>
              <a:ext uri="{FF2B5EF4-FFF2-40B4-BE49-F238E27FC236}">
                <a16:creationId xmlns:a16="http://schemas.microsoft.com/office/drawing/2014/main" id="{AD0E8A5F-BC19-348D-C960-839C0FB46A3E}"/>
              </a:ext>
            </a:extLst>
          </p:cNvPr>
          <p:cNvGrpSpPr/>
          <p:nvPr/>
        </p:nvGrpSpPr>
        <p:grpSpPr>
          <a:xfrm>
            <a:off x="279565" y="3217059"/>
            <a:ext cx="4716899" cy="682397"/>
            <a:chOff x="5765482" y="236305"/>
            <a:chExt cx="5382814" cy="640179"/>
          </a:xfrm>
        </p:grpSpPr>
        <p:pic>
          <p:nvPicPr>
            <p:cNvPr id="15" name="Picture 16" descr="decaypara_alpha">
              <a:extLst>
                <a:ext uri="{FF2B5EF4-FFF2-40B4-BE49-F238E27FC236}">
                  <a16:creationId xmlns:a16="http://schemas.microsoft.com/office/drawing/2014/main" id="{D294CCB5-007E-54F0-D4D7-08C52C115AF1}"/>
                </a:ext>
              </a:extLst>
            </p:cNvPr>
            <p:cNvPicPr>
              <a:picLocks noChangeAspect="1"/>
            </p:cNvPicPr>
            <p:nvPr/>
          </p:nvPicPr>
          <p:blipFill>
            <a:blip r:embed="rId10"/>
            <a:stretch>
              <a:fillRect/>
            </a:stretch>
          </p:blipFill>
          <p:spPr>
            <a:xfrm>
              <a:off x="5765482" y="268538"/>
              <a:ext cx="1475874" cy="607946"/>
            </a:xfrm>
            <a:prstGeom prst="rect">
              <a:avLst/>
            </a:prstGeom>
          </p:spPr>
        </p:pic>
        <p:pic>
          <p:nvPicPr>
            <p:cNvPr id="16" name="Picture 17" descr="decaypara_beta">
              <a:extLst>
                <a:ext uri="{FF2B5EF4-FFF2-40B4-BE49-F238E27FC236}">
                  <a16:creationId xmlns:a16="http://schemas.microsoft.com/office/drawing/2014/main" id="{73582D6D-EBAA-9149-8A8E-EB4AA0EECCC8}"/>
                </a:ext>
              </a:extLst>
            </p:cNvPr>
            <p:cNvPicPr>
              <a:picLocks noChangeAspect="1"/>
            </p:cNvPicPr>
            <p:nvPr/>
          </p:nvPicPr>
          <p:blipFill>
            <a:blip r:embed="rId11"/>
            <a:stretch>
              <a:fillRect/>
            </a:stretch>
          </p:blipFill>
          <p:spPr>
            <a:xfrm>
              <a:off x="7571877" y="236305"/>
              <a:ext cx="1548913" cy="633214"/>
            </a:xfrm>
            <a:prstGeom prst="rect">
              <a:avLst/>
            </a:prstGeom>
          </p:spPr>
        </p:pic>
        <p:pic>
          <p:nvPicPr>
            <p:cNvPr id="17" name="图片 16">
              <a:extLst>
                <a:ext uri="{FF2B5EF4-FFF2-40B4-BE49-F238E27FC236}">
                  <a16:creationId xmlns:a16="http://schemas.microsoft.com/office/drawing/2014/main" id="{A9B864FA-33A4-0C78-04E9-982FFC574401}"/>
                </a:ext>
              </a:extLst>
            </p:cNvPr>
            <p:cNvPicPr>
              <a:picLocks noChangeAspect="1"/>
            </p:cNvPicPr>
            <p:nvPr/>
          </p:nvPicPr>
          <p:blipFill>
            <a:blip r:embed="rId12"/>
            <a:stretch>
              <a:fillRect/>
            </a:stretch>
          </p:blipFill>
          <p:spPr>
            <a:xfrm>
              <a:off x="9599383" y="282916"/>
              <a:ext cx="1548913" cy="572006"/>
            </a:xfrm>
            <a:prstGeom prst="rect">
              <a:avLst/>
            </a:prstGeom>
          </p:spPr>
        </p:pic>
      </p:grpSp>
      <p:pic>
        <p:nvPicPr>
          <p:cNvPr id="4" name="图片 3">
            <a:extLst>
              <a:ext uri="{FF2B5EF4-FFF2-40B4-BE49-F238E27FC236}">
                <a16:creationId xmlns:a16="http://schemas.microsoft.com/office/drawing/2014/main" id="{545BDCD8-D60A-54D0-632D-4649D4CB2F35}"/>
              </a:ext>
            </a:extLst>
          </p:cNvPr>
          <p:cNvPicPr>
            <a:picLocks noChangeAspect="1"/>
          </p:cNvPicPr>
          <p:nvPr/>
        </p:nvPicPr>
        <p:blipFill>
          <a:blip r:embed="rId13"/>
          <a:stretch>
            <a:fillRect/>
          </a:stretch>
        </p:blipFill>
        <p:spPr>
          <a:xfrm>
            <a:off x="4581027" y="5786888"/>
            <a:ext cx="962709" cy="7059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863E-CFD3-37D7-BF74-6331A2C3D08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B003816-5D10-3FAA-C3EF-14912BE41F1A}"/>
              </a:ext>
            </a:extLst>
          </p:cNvPr>
          <p:cNvSpPr>
            <a:spLocks noGrp="1"/>
          </p:cNvSpPr>
          <p:nvPr>
            <p:ph type="title"/>
          </p:nvPr>
        </p:nvSpPr>
        <p:spPr>
          <a:xfrm>
            <a:off x="742496" y="89175"/>
            <a:ext cx="8515350" cy="722671"/>
          </a:xfrm>
        </p:spPr>
        <p:txBody>
          <a:bodyPr>
            <a:normAutofit/>
          </a:bodyPr>
          <a:lstStyle/>
          <a:p>
            <a:pPr algn="ctr"/>
            <a:r>
              <a:rPr kumimoji="1" lang="en-US" altLang="zh-CN" sz="3600" b="1" dirty="0">
                <a:latin typeface="Times New Roman" panose="02020603050405020304" pitchFamily="18" charset="0"/>
                <a:cs typeface="Times New Roman" panose="02020603050405020304" pitchFamily="18" charset="0"/>
              </a:rPr>
              <a:t>CP observables in hyperon decays </a:t>
            </a:r>
            <a:endParaRPr kumimoji="1" lang="zh-CN" altLang="en-US" sz="3600" b="1" dirty="0">
              <a:latin typeface="Times New Roman" panose="02020603050405020304" pitchFamily="18" charset="0"/>
              <a:ea typeface="Heiti SC Light" charset="-122"/>
              <a:cs typeface="Times New Roman" panose="02020603050405020304" pitchFamily="18" charset="0"/>
            </a:endParaRPr>
          </a:p>
        </p:txBody>
      </p:sp>
      <p:sp>
        <p:nvSpPr>
          <p:cNvPr id="6" name="幻灯片编号占位符 5">
            <a:extLst>
              <a:ext uri="{FF2B5EF4-FFF2-40B4-BE49-F238E27FC236}">
                <a16:creationId xmlns:a16="http://schemas.microsoft.com/office/drawing/2014/main" id="{2D29E0C6-2096-EC60-54DF-B6397E1E9F4D}"/>
              </a:ext>
            </a:extLst>
          </p:cNvPr>
          <p:cNvSpPr>
            <a:spLocks noGrp="1"/>
          </p:cNvSpPr>
          <p:nvPr>
            <p:ph type="sldNum" sz="quarter" idx="12"/>
          </p:nvPr>
        </p:nvSpPr>
        <p:spPr/>
        <p:txBody>
          <a:bodyPr/>
          <a:lstStyle/>
          <a:p>
            <a:fld id="{3880D999-AB6E-D04A-B8ED-211468A87D9E}" type="slidenum">
              <a:rPr kumimoji="1" lang="zh-CN" altLang="en-US" smtClean="0"/>
              <a:t>13</a:t>
            </a:fld>
            <a:endParaRPr kumimoji="1" lang="zh-CN" altLang="en-US" dirty="0"/>
          </a:p>
        </p:txBody>
      </p:sp>
      <p:sp>
        <p:nvSpPr>
          <p:cNvPr id="3" name="文本框 2">
            <a:extLst>
              <a:ext uri="{FF2B5EF4-FFF2-40B4-BE49-F238E27FC236}">
                <a16:creationId xmlns:a16="http://schemas.microsoft.com/office/drawing/2014/main" id="{770A6D1D-A44E-B6E6-FCBC-7A2979746B77}"/>
              </a:ext>
            </a:extLst>
          </p:cNvPr>
          <p:cNvSpPr txBox="1"/>
          <p:nvPr/>
        </p:nvSpPr>
        <p:spPr>
          <a:xfrm>
            <a:off x="9786619" y="319518"/>
            <a:ext cx="2227305" cy="830997"/>
          </a:xfrm>
          <a:prstGeom prst="rect">
            <a:avLst/>
          </a:prstGeom>
          <a:noFill/>
        </p:spPr>
        <p:txBody>
          <a:bodyPr wrap="square">
            <a:spAutoFit/>
          </a:bodyPr>
          <a:lstStyle/>
          <a:p>
            <a:r>
              <a:rPr kumimoji="1" lang="en-US" altLang="zh-CN" sz="1600" dirty="0"/>
              <a:t>PRD 34,833 1986 </a:t>
            </a:r>
          </a:p>
          <a:p>
            <a:r>
              <a:rPr lang="hu-HU" altLang="zh-CN" sz="1600" dirty="0" err="1">
                <a:solidFill>
                  <a:srgbClr val="000000"/>
                </a:solidFill>
              </a:rPr>
              <a:t>h</a:t>
            </a:r>
            <a:r>
              <a:rPr lang="hu-HU" altLang="zh-CN" sz="1600" dirty="0" err="1">
                <a:solidFill>
                  <a:srgbClr val="000000"/>
                </a:solidFill>
                <a:cs typeface="Mangal" charset="0"/>
              </a:rPr>
              <a:t>ep-ph</a:t>
            </a:r>
            <a:r>
              <a:rPr lang="hu-HU" altLang="zh-CN" sz="1600" dirty="0">
                <a:solidFill>
                  <a:srgbClr val="000000"/>
                </a:solidFill>
                <a:cs typeface="Mangal" charset="0"/>
              </a:rPr>
              <a:t>/991023</a:t>
            </a:r>
            <a:endParaRPr lang="hu-HU" altLang="zh-CN" sz="1600" dirty="0"/>
          </a:p>
          <a:p>
            <a:r>
              <a:rPr lang="hu-HU" altLang="zh-CN" sz="1600" dirty="0" err="1">
                <a:solidFill>
                  <a:srgbClr val="000000"/>
                </a:solidFill>
              </a:rPr>
              <a:t>hep-ph</a:t>
            </a:r>
            <a:r>
              <a:rPr lang="hu-HU" altLang="zh-CN" sz="1600" dirty="0">
                <a:solidFill>
                  <a:srgbClr val="000000"/>
                </a:solidFill>
              </a:rPr>
              <a:t>/0002210</a:t>
            </a:r>
            <a:endParaRPr lang="hu-HU" altLang="zh-CN" sz="1600" dirty="0"/>
          </a:p>
        </p:txBody>
      </p:sp>
      <p:grpSp>
        <p:nvGrpSpPr>
          <p:cNvPr id="16" name="组合 15">
            <a:extLst>
              <a:ext uri="{FF2B5EF4-FFF2-40B4-BE49-F238E27FC236}">
                <a16:creationId xmlns:a16="http://schemas.microsoft.com/office/drawing/2014/main" id="{9C1486C4-ACF5-B30E-BEC8-765F0799B674}"/>
              </a:ext>
            </a:extLst>
          </p:cNvPr>
          <p:cNvGrpSpPr/>
          <p:nvPr/>
        </p:nvGrpSpPr>
        <p:grpSpPr>
          <a:xfrm>
            <a:off x="237032" y="1097893"/>
            <a:ext cx="11358742" cy="5076605"/>
            <a:chOff x="191386" y="1117123"/>
            <a:chExt cx="11358742" cy="5076605"/>
          </a:xfrm>
        </p:grpSpPr>
        <p:pic>
          <p:nvPicPr>
            <p:cNvPr id="26" name="图片 25">
              <a:extLst>
                <a:ext uri="{FF2B5EF4-FFF2-40B4-BE49-F238E27FC236}">
                  <a16:creationId xmlns:a16="http://schemas.microsoft.com/office/drawing/2014/main" id="{A1006C54-FD37-92FB-81AF-912F4B9873B6}"/>
                </a:ext>
              </a:extLst>
            </p:cNvPr>
            <p:cNvPicPr>
              <a:picLocks noChangeAspect="1"/>
            </p:cNvPicPr>
            <p:nvPr/>
          </p:nvPicPr>
          <p:blipFill>
            <a:blip r:embed="rId3"/>
            <a:stretch>
              <a:fillRect/>
            </a:stretch>
          </p:blipFill>
          <p:spPr>
            <a:xfrm>
              <a:off x="3966165" y="1117123"/>
              <a:ext cx="6099905" cy="1988090"/>
            </a:xfrm>
            <a:prstGeom prst="rect">
              <a:avLst/>
            </a:prstGeom>
          </p:spPr>
        </p:pic>
        <p:grpSp>
          <p:nvGrpSpPr>
            <p:cNvPr id="17" name="Group 2">
              <a:extLst>
                <a:ext uri="{FF2B5EF4-FFF2-40B4-BE49-F238E27FC236}">
                  <a16:creationId xmlns:a16="http://schemas.microsoft.com/office/drawing/2014/main" id="{46F9C230-86A2-F3D1-EE27-9769516528A4}"/>
                </a:ext>
              </a:extLst>
            </p:cNvPr>
            <p:cNvGrpSpPr/>
            <p:nvPr/>
          </p:nvGrpSpPr>
          <p:grpSpPr>
            <a:xfrm>
              <a:off x="2962604" y="3303510"/>
              <a:ext cx="7048136" cy="2529688"/>
              <a:chOff x="181112" y="562907"/>
              <a:chExt cx="3553743" cy="2277358"/>
            </a:xfrm>
            <a:solidFill>
              <a:schemeClr val="accent4">
                <a:lumMod val="20000"/>
                <a:lumOff val="80000"/>
              </a:schemeClr>
            </a:solidFill>
            <a:effectLst>
              <a:outerShdw blurRad="50800" dist="38100" dir="2700000" algn="tl" rotWithShape="0">
                <a:prstClr val="black">
                  <a:alpha val="40000"/>
                </a:prstClr>
              </a:outerShdw>
            </a:effectLst>
          </p:grpSpPr>
          <p:sp>
            <p:nvSpPr>
              <p:cNvPr id="44" name="Freeform 3">
                <a:extLst>
                  <a:ext uri="{FF2B5EF4-FFF2-40B4-BE49-F238E27FC236}">
                    <a16:creationId xmlns:a16="http://schemas.microsoft.com/office/drawing/2014/main" id="{C864F3A1-6D7F-122B-4B8B-39FFB1584C84}"/>
                  </a:ext>
                </a:extLst>
              </p:cNvPr>
              <p:cNvSpPr/>
              <p:nvPr/>
            </p:nvSpPr>
            <p:spPr>
              <a:xfrm>
                <a:off x="181112" y="562907"/>
                <a:ext cx="3553743" cy="2277358"/>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grpFill/>
            </p:spPr>
            <p:txBody>
              <a:bodyPr/>
              <a:lstStyle/>
              <a:p>
                <a:endParaRPr lang="zh-CN" altLang="en-US"/>
              </a:p>
            </p:txBody>
          </p:sp>
        </p:grpSp>
        <p:pic>
          <p:nvPicPr>
            <p:cNvPr id="18" name="图片 17">
              <a:extLst>
                <a:ext uri="{FF2B5EF4-FFF2-40B4-BE49-F238E27FC236}">
                  <a16:creationId xmlns:a16="http://schemas.microsoft.com/office/drawing/2014/main" id="{D0BA6DAE-1B90-CD68-3872-A24C0C1A5535}"/>
                </a:ext>
              </a:extLst>
            </p:cNvPr>
            <p:cNvPicPr>
              <a:picLocks noChangeAspect="1"/>
            </p:cNvPicPr>
            <p:nvPr/>
          </p:nvPicPr>
          <p:blipFill>
            <a:blip r:embed="rId4"/>
            <a:stretch>
              <a:fillRect/>
            </a:stretch>
          </p:blipFill>
          <p:spPr>
            <a:xfrm>
              <a:off x="964517" y="1368162"/>
              <a:ext cx="1094681" cy="1108451"/>
            </a:xfrm>
            <a:prstGeom prst="rect">
              <a:avLst/>
            </a:prstGeom>
          </p:spPr>
        </p:pic>
        <p:pic>
          <p:nvPicPr>
            <p:cNvPr id="19" name="图片 18">
              <a:extLst>
                <a:ext uri="{FF2B5EF4-FFF2-40B4-BE49-F238E27FC236}">
                  <a16:creationId xmlns:a16="http://schemas.microsoft.com/office/drawing/2014/main" id="{FA7C9DEB-D4A0-480F-0CB2-BE98A29D9D97}"/>
                </a:ext>
              </a:extLst>
            </p:cNvPr>
            <p:cNvPicPr>
              <a:picLocks noChangeAspect="1"/>
            </p:cNvPicPr>
            <p:nvPr/>
          </p:nvPicPr>
          <p:blipFill>
            <a:blip r:embed="rId5"/>
            <a:stretch>
              <a:fillRect/>
            </a:stretch>
          </p:blipFill>
          <p:spPr>
            <a:xfrm>
              <a:off x="2059199" y="1368162"/>
              <a:ext cx="1218110" cy="1108451"/>
            </a:xfrm>
            <a:prstGeom prst="rect">
              <a:avLst/>
            </a:prstGeom>
          </p:spPr>
        </p:pic>
        <p:pic>
          <p:nvPicPr>
            <p:cNvPr id="20" name="图片 19">
              <a:extLst>
                <a:ext uri="{FF2B5EF4-FFF2-40B4-BE49-F238E27FC236}">
                  <a16:creationId xmlns:a16="http://schemas.microsoft.com/office/drawing/2014/main" id="{AE1CA3E8-A0A3-1517-8074-1571D07924BC}"/>
                </a:ext>
              </a:extLst>
            </p:cNvPr>
            <p:cNvPicPr>
              <a:picLocks noChangeAspect="1"/>
            </p:cNvPicPr>
            <p:nvPr/>
          </p:nvPicPr>
          <p:blipFill>
            <a:blip r:embed="rId6"/>
            <a:stretch>
              <a:fillRect/>
            </a:stretch>
          </p:blipFill>
          <p:spPr>
            <a:xfrm>
              <a:off x="3277309" y="1368162"/>
              <a:ext cx="1192030" cy="1096242"/>
            </a:xfrm>
            <a:prstGeom prst="rect">
              <a:avLst/>
            </a:prstGeom>
          </p:spPr>
        </p:pic>
        <p:sp>
          <p:nvSpPr>
            <p:cNvPr id="21" name="文本框 20">
              <a:extLst>
                <a:ext uri="{FF2B5EF4-FFF2-40B4-BE49-F238E27FC236}">
                  <a16:creationId xmlns:a16="http://schemas.microsoft.com/office/drawing/2014/main" id="{87049944-59E1-BAB9-FDA0-96C13B17E558}"/>
                </a:ext>
              </a:extLst>
            </p:cNvPr>
            <p:cNvSpPr txBox="1"/>
            <p:nvPr/>
          </p:nvSpPr>
          <p:spPr>
            <a:xfrm>
              <a:off x="756255" y="2477301"/>
              <a:ext cx="16380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John F.  Donoghue</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p:sp>
          <p:nvSpPr>
            <p:cNvPr id="22" name="文本框 21">
              <a:extLst>
                <a:ext uri="{FF2B5EF4-FFF2-40B4-BE49-F238E27FC236}">
                  <a16:creationId xmlns:a16="http://schemas.microsoft.com/office/drawing/2014/main" id="{A230640C-2FF0-C187-102F-7F4E4DAB0F9D}"/>
                </a:ext>
              </a:extLst>
            </p:cNvPr>
            <p:cNvSpPr txBox="1"/>
            <p:nvPr/>
          </p:nvSpPr>
          <p:spPr>
            <a:xfrm>
              <a:off x="2076970" y="2476613"/>
              <a:ext cx="13308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Xiao-Gang He</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p:sp>
          <p:nvSpPr>
            <p:cNvPr id="23" name="文本框 22">
              <a:extLst>
                <a:ext uri="{FF2B5EF4-FFF2-40B4-BE49-F238E27FC236}">
                  <a16:creationId xmlns:a16="http://schemas.microsoft.com/office/drawing/2014/main" id="{6D327CC2-1C56-F907-E0A8-9186A32946CB}"/>
                </a:ext>
              </a:extLst>
            </p:cNvPr>
            <p:cNvSpPr txBox="1"/>
            <p:nvPr/>
          </p:nvSpPr>
          <p:spPr>
            <a:xfrm>
              <a:off x="3196876" y="2476612"/>
              <a:ext cx="13308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prstClr val="black"/>
                  </a:solidFill>
                  <a:effectLst/>
                  <a:uLnTx/>
                  <a:uFillTx/>
                  <a:latin typeface="Times New Roman" panose="02020603050405020304"/>
                  <a:ea typeface="宋体" panose="02010600030101010101" pitchFamily="2" charset="-122"/>
                  <a:cs typeface="+mn-cs"/>
                </a:rPr>
                <a:t>Sandip</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Times New Roman" panose="02020603050405020304"/>
                  <a:ea typeface="宋体" panose="02010600030101010101" pitchFamily="2" charset="-122"/>
                  <a:cs typeface="+mn-cs"/>
                </a:rPr>
                <a:t>Pakvasa</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p:sp>
          <p:nvSpPr>
            <p:cNvPr id="24" name="矩形 23">
              <a:extLst>
                <a:ext uri="{FF2B5EF4-FFF2-40B4-BE49-F238E27FC236}">
                  <a16:creationId xmlns:a16="http://schemas.microsoft.com/office/drawing/2014/main" id="{7DE7E075-FDBF-6396-7AFA-1232292B5D8A}"/>
                </a:ext>
              </a:extLst>
            </p:cNvPr>
            <p:cNvSpPr/>
            <p:nvPr/>
          </p:nvSpPr>
          <p:spPr>
            <a:xfrm>
              <a:off x="9936554" y="2295107"/>
              <a:ext cx="1329210" cy="276999"/>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2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PRD 34,833 1986 </a:t>
              </a:r>
              <a:endParaRPr kumimoji="1" lang="zh-CN" altLang="en-US" sz="12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p:sp>
          <p:nvSpPr>
            <p:cNvPr id="25" name="文本框 24">
              <a:extLst>
                <a:ext uri="{FF2B5EF4-FFF2-40B4-BE49-F238E27FC236}">
                  <a16:creationId xmlns:a16="http://schemas.microsoft.com/office/drawing/2014/main" id="{7F001A85-A353-2EDE-1C0C-432603F1C079}"/>
                </a:ext>
              </a:extLst>
            </p:cNvPr>
            <p:cNvSpPr txBox="1"/>
            <p:nvPr/>
          </p:nvSpPr>
          <p:spPr>
            <a:xfrm>
              <a:off x="3523536" y="3799536"/>
              <a:ext cx="249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Decay width difference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DF677543-2A08-AE37-DA1A-2FFA37837DF3}"/>
                    </a:ext>
                  </a:extLst>
                </p:cNvPr>
                <p:cNvSpPr txBox="1"/>
                <p:nvPr/>
              </p:nvSpPr>
              <p:spPr>
                <a:xfrm>
                  <a:off x="6649100" y="3656428"/>
                  <a:ext cx="3361640" cy="7811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 xmlns:m="http://schemas.openxmlformats.org/officeDocument/2006/math">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Δ</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e>
                          </m:acc>
                        </m:num>
                        <m:den>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e>
                          </m:acc>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ad>
                        <m:radPr>
                          <m:degHide m:val="on"/>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radPr>
                        <m:deg/>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e>
                      </m:rad>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𝑇</m:t>
                              </m:r>
                            </m:e>
                            <m:sub>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den>
                              </m:f>
                            </m:sub>
                          </m:sSub>
                        </m:num>
                        <m:den>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𝑇</m:t>
                              </m:r>
                            </m:e>
                            <m:sub>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den>
                              </m:f>
                            </m:sub>
                          </m:sSub>
                        </m:den>
                      </m:f>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sin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Δ</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𝑠</m:t>
                              </m:r>
                            </m:sub>
                          </m:sSub>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sin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𝐶𝑃</m:t>
                                  </m:r>
                                </m:sub>
                              </m:sSub>
                            </m:e>
                          </m:func>
                        </m:e>
                      </m:func>
                    </m:oMath>
                  </a14:m>
                  <a:r>
                    <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 </a:t>
                  </a:r>
                </a:p>
              </p:txBody>
            </p:sp>
          </mc:Choice>
          <mc:Fallback xmlns="">
            <p:sp>
              <p:nvSpPr>
                <p:cNvPr id="27" name="文本框 26"/>
                <p:cNvSpPr txBox="1">
                  <a:spLocks noRot="1" noChangeAspect="1" noMove="1" noResize="1" noEditPoints="1" noAdjustHandles="1" noChangeArrowheads="1" noChangeShapeType="1" noTextEdit="1"/>
                </p:cNvSpPr>
                <p:nvPr/>
              </p:nvSpPr>
              <p:spPr>
                <a:xfrm>
                  <a:off x="6649100" y="3656428"/>
                  <a:ext cx="3361640" cy="781176"/>
                </a:xfrm>
                <a:prstGeom prst="rect">
                  <a:avLst/>
                </a:prstGeom>
                <a:blipFill rotWithShape="1">
                  <a:blip r:embed="rId7"/>
                </a:blipFill>
              </p:spPr>
              <p:txBody>
                <a:bodyPr/>
                <a:lstStyle/>
                <a:p>
                  <a:r>
                    <a:rPr lang="zh-CN" altLang="en-US">
                      <a:noFill/>
                    </a:rPr>
                    <a:t> </a:t>
                  </a:r>
                </a:p>
              </p:txBody>
            </p:sp>
          </mc:Fallback>
        </mc:AlternateContent>
        <p:sp>
          <p:nvSpPr>
            <p:cNvPr id="28" name="文本框 27">
              <a:extLst>
                <a:ext uri="{FF2B5EF4-FFF2-40B4-BE49-F238E27FC236}">
                  <a16:creationId xmlns:a16="http://schemas.microsoft.com/office/drawing/2014/main" id="{39A26F54-14CE-74F3-5DE1-AF27717D9145}"/>
                </a:ext>
              </a:extLst>
            </p:cNvPr>
            <p:cNvSpPr txBox="1"/>
            <p:nvPr/>
          </p:nvSpPr>
          <p:spPr>
            <a:xfrm>
              <a:off x="3523536" y="4454915"/>
              <a:ext cx="3003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Decay parameter difference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DFB26DFF-2963-13E2-BF27-71FFA93F9496}"/>
                    </a:ext>
                  </a:extLst>
                </p:cNvPr>
                <p:cNvSpPr txBox="1"/>
                <p:nvPr/>
              </p:nvSpPr>
              <p:spPr>
                <a:xfrm>
                  <a:off x="6615484" y="4304807"/>
                  <a:ext cx="3112557" cy="655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e>
                            </m:acc>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e>
                            </m:acc>
                          </m:num>
                          <m:den>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𝛼</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e>
                            </m:acc>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𝛼</m:t>
                                </m:r>
                              </m:e>
                            </m:acc>
                          </m:den>
                        </m:f>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tan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Δ</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sub>
                            </m:sSub>
                          </m:e>
                        </m:func>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tan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𝐶𝑃</m:t>
                                </m:r>
                              </m:sub>
                            </m:sSub>
                          </m:e>
                        </m:func>
                      </m:oMath>
                    </m:oMathPara>
                  </a14:m>
                  <a:endPar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mc:Choice>
          <mc:Fallback xmlns="">
            <p:sp>
              <p:nvSpPr>
                <p:cNvPr id="29" name="文本框 28"/>
                <p:cNvSpPr txBox="1">
                  <a:spLocks noRot="1" noChangeAspect="1" noMove="1" noResize="1" noEditPoints="1" noAdjustHandles="1" noChangeArrowheads="1" noChangeShapeType="1" noTextEdit="1"/>
                </p:cNvSpPr>
                <p:nvPr/>
              </p:nvSpPr>
              <p:spPr>
                <a:xfrm>
                  <a:off x="6615484" y="4304807"/>
                  <a:ext cx="3112557" cy="655949"/>
                </a:xfrm>
                <a:prstGeom prst="rect">
                  <a:avLst/>
                </a:prstGeom>
                <a:blipFill rotWithShape="1">
                  <a:blip r:embed="rId8"/>
                </a:blipFill>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49856BC8-AF5E-2CBD-7D85-08F89C76AFB1}"/>
                </a:ext>
              </a:extLst>
            </p:cNvPr>
            <p:cNvSpPr txBox="1"/>
            <p:nvPr/>
          </p:nvSpPr>
          <p:spPr>
            <a:xfrm>
              <a:off x="3523536" y="5120863"/>
              <a:ext cx="30416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Decay parameter difference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042007BA-3E29-9AC4-E0FC-478B2370202F}"/>
                    </a:ext>
                  </a:extLst>
                </p:cNvPr>
                <p:cNvSpPr txBox="1"/>
                <p:nvPr/>
              </p:nvSpPr>
              <p:spPr>
                <a:xfrm>
                  <a:off x="6337744" y="4973592"/>
                  <a:ext cx="3016469" cy="6628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e>
                            </m:acc>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e>
                            </m:acc>
                          </m:num>
                          <m:den>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e>
                            </m:acc>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e>
                            </m:acc>
                          </m:den>
                        </m:f>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tan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𝐶𝑃</m:t>
                                </m:r>
                              </m:sub>
                            </m:sSub>
                          </m:e>
                        </m:func>
                      </m:oMath>
                    </m:oMathPara>
                  </a14:m>
                  <a:endPar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6337744" y="4973592"/>
                  <a:ext cx="3016469" cy="662810"/>
                </a:xfrm>
                <a:prstGeom prst="rect">
                  <a:avLst/>
                </a:prstGeom>
                <a:blipFill rotWithShape="1">
                  <a:blip r:embed="rId9"/>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023348E1-46E1-CD1D-2FFE-28C79D0BADED}"/>
                    </a:ext>
                  </a:extLst>
                </p:cNvPr>
                <p:cNvSpPr/>
                <p:nvPr/>
              </p:nvSpPr>
              <p:spPr>
                <a:xfrm>
                  <a:off x="10080662" y="3764337"/>
                  <a:ext cx="1450974" cy="3742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𝟓</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𝟒</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sSup>
                          <m:sSupPr>
                            <m:ctrlP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pPr>
                          <m:e>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𝟏𝟎</m:t>
                            </m:r>
                          </m:e>
                          <m:sup>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𝟕</m:t>
                            </m:r>
                          </m:sup>
                        </m:sSup>
                      </m:oMath>
                    </m:oMathPara>
                  </a14:m>
                  <a:endPar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mc:Choice>
          <mc:Fallback xmlns="">
            <p:sp>
              <p:nvSpPr>
                <p:cNvPr id="32" name="矩形 31"/>
                <p:cNvSpPr>
                  <a:spLocks noRot="1" noChangeAspect="1" noMove="1" noResize="1" noEditPoints="1" noAdjustHandles="1" noChangeArrowheads="1" noChangeShapeType="1" noTextEdit="1"/>
                </p:cNvSpPr>
                <p:nvPr/>
              </p:nvSpPr>
              <p:spPr>
                <a:xfrm>
                  <a:off x="10080662" y="3764337"/>
                  <a:ext cx="1450974" cy="374270"/>
                </a:xfrm>
                <a:prstGeom prst="rect">
                  <a:avLst/>
                </a:prstGeom>
                <a:blipFill rotWithShape="1">
                  <a:blip r:embed="rId10"/>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B2005A32-7661-F5C3-D8EE-192F7D2D9F37}"/>
                    </a:ext>
                  </a:extLst>
                </p:cNvPr>
                <p:cNvSpPr/>
                <p:nvPr/>
              </p:nvSpPr>
              <p:spPr>
                <a:xfrm>
                  <a:off x="10099154" y="4491590"/>
                  <a:ext cx="1450974" cy="3748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𝟎</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𝟓</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sSup>
                          <m:sSupPr>
                            <m:ctrlP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pPr>
                          <m:e>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𝟏𝟎</m:t>
                            </m:r>
                          </m:e>
                          <m:sup>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𝟒</m:t>
                            </m:r>
                          </m:sup>
                        </m:sSup>
                      </m:oMath>
                    </m:oMathPara>
                  </a14:m>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mc:Choice>
          <mc:Fallback xmlns="">
            <p:sp>
              <p:nvSpPr>
                <p:cNvPr id="33" name="矩形 32"/>
                <p:cNvSpPr>
                  <a:spLocks noRot="1" noChangeAspect="1" noMove="1" noResize="1" noEditPoints="1" noAdjustHandles="1" noChangeArrowheads="1" noChangeShapeType="1" noTextEdit="1"/>
                </p:cNvSpPr>
                <p:nvPr/>
              </p:nvSpPr>
              <p:spPr>
                <a:xfrm>
                  <a:off x="10099154" y="4491590"/>
                  <a:ext cx="1450974" cy="374846"/>
                </a:xfrm>
                <a:prstGeom prst="rect">
                  <a:avLst/>
                </a:prstGeom>
                <a:blipFill rotWithShape="1">
                  <a:blip r:embed="rId11"/>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5C9F09FD-FCD8-1EF1-77F5-C937329EB7E2}"/>
                    </a:ext>
                  </a:extLst>
                </p:cNvPr>
                <p:cNvSpPr/>
                <p:nvPr/>
              </p:nvSpPr>
              <p:spPr>
                <a:xfrm>
                  <a:off x="10108835" y="5209864"/>
                  <a:ext cx="1277849" cy="3755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𝟑</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𝟎</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sSup>
                          <m:sSupPr>
                            <m:ctrlP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pPr>
                          <m:e>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𝟏𝟎</m:t>
                            </m:r>
                          </m:e>
                          <m:sup>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𝟑</m:t>
                            </m:r>
                          </m:sup>
                        </m:sSup>
                      </m:oMath>
                    </m:oMathPara>
                  </a14:m>
                  <a:endParaRPr kumimoji="0" lang="zh-CN" altLang="en-US" sz="1800" b="0"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mc:Choice>
          <mc:Fallback xmlns="">
            <p:sp>
              <p:nvSpPr>
                <p:cNvPr id="34" name="矩形 33"/>
                <p:cNvSpPr>
                  <a:spLocks noRot="1" noChangeAspect="1" noMove="1" noResize="1" noEditPoints="1" noAdjustHandles="1" noChangeArrowheads="1" noChangeShapeType="1" noTextEdit="1"/>
                </p:cNvSpPr>
                <p:nvPr/>
              </p:nvSpPr>
              <p:spPr>
                <a:xfrm>
                  <a:off x="10108835" y="5209864"/>
                  <a:ext cx="1277849" cy="375552"/>
                </a:xfrm>
                <a:prstGeom prst="rect">
                  <a:avLst/>
                </a:prstGeom>
                <a:blipFill rotWithShape="1">
                  <a:blip r:embed="rId12"/>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FDE55CAA-47D7-0685-E9CE-ABB91AAD4BBF}"/>
                    </a:ext>
                  </a:extLst>
                </p:cNvPr>
                <p:cNvSpPr txBox="1"/>
                <p:nvPr/>
              </p:nvSpPr>
              <p:spPr>
                <a:xfrm>
                  <a:off x="645042" y="3809392"/>
                  <a:ext cx="2328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0"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Not sensitive to </a:t>
                  </a:r>
                  <a14:m>
                    <m:oMath xmlns:m="http://schemas.openxmlformats.org/officeDocument/2006/math">
                      <m: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cs typeface="+mn-cs"/>
                        </a:rPr>
                        <m:t>𝐶𝑃𝑉</m:t>
                      </m:r>
                    </m:oMath>
                  </a14:m>
                  <a:endParaRPr kumimoji="1" lang="zh-CN" altLang="en-US" sz="1800" b="0"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mc:Choice>
          <mc:Fallback xmlns="">
            <p:sp>
              <p:nvSpPr>
                <p:cNvPr id="35" name="文本框 34"/>
                <p:cNvSpPr txBox="1">
                  <a:spLocks noRot="1" noChangeAspect="1" noMove="1" noResize="1" noEditPoints="1" noAdjustHandles="1" noChangeArrowheads="1" noChangeShapeType="1" noTextEdit="1"/>
                </p:cNvSpPr>
                <p:nvPr/>
              </p:nvSpPr>
              <p:spPr>
                <a:xfrm>
                  <a:off x="645042" y="3809392"/>
                  <a:ext cx="2328055" cy="369332"/>
                </a:xfrm>
                <a:prstGeom prst="rect">
                  <a:avLst/>
                </a:prstGeom>
                <a:blipFill rotWithShape="1">
                  <a:blip r:embed="rId13"/>
                </a:blipFill>
              </p:spPr>
              <p:txBody>
                <a:bodyPr/>
                <a:lstStyle/>
                <a:p>
                  <a:r>
                    <a:rPr lang="zh-CN" altLang="en-US">
                      <a:noFill/>
                    </a:rPr>
                    <a:t> </a:t>
                  </a:r>
                </a:p>
              </p:txBody>
            </p:sp>
          </mc:Fallback>
        </mc:AlternateContent>
        <p:sp>
          <p:nvSpPr>
            <p:cNvPr id="36" name="右箭头 35">
              <a:extLst>
                <a:ext uri="{FF2B5EF4-FFF2-40B4-BE49-F238E27FC236}">
                  <a16:creationId xmlns:a16="http://schemas.microsoft.com/office/drawing/2014/main" id="{5259A51C-1FDA-8EEE-3CCB-43769F75579D}"/>
                </a:ext>
              </a:extLst>
            </p:cNvPr>
            <p:cNvSpPr/>
            <p:nvPr/>
          </p:nvSpPr>
          <p:spPr>
            <a:xfrm>
              <a:off x="2991433" y="3881029"/>
              <a:ext cx="492760" cy="20635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Times New Roman" panose="02020603050405020304"/>
                <a:ea typeface="宋体" panose="02010600030101010101" pitchFamily="2" charset="-122"/>
                <a:cs typeface="+mn-cs"/>
              </a:endParaRPr>
            </a:p>
          </p:txBody>
        </p:sp>
        <p:sp>
          <p:nvSpPr>
            <p:cNvPr id="37" name="文本框 36">
              <a:extLst>
                <a:ext uri="{FF2B5EF4-FFF2-40B4-BE49-F238E27FC236}">
                  <a16:creationId xmlns:a16="http://schemas.microsoft.com/office/drawing/2014/main" id="{CE96B4F8-7871-E0D7-391A-480973127100}"/>
                </a:ext>
              </a:extLst>
            </p:cNvPr>
            <p:cNvSpPr txBox="1"/>
            <p:nvPr/>
          </p:nvSpPr>
          <p:spPr>
            <a:xfrm>
              <a:off x="697935" y="4445494"/>
              <a:ext cx="2013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Easiest to measure</a:t>
              </a:r>
              <a:endParaRPr kumimoji="1" lang="zh-CN" altLang="en-US" sz="1800" b="1"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38" name="右箭头 37">
              <a:extLst>
                <a:ext uri="{FF2B5EF4-FFF2-40B4-BE49-F238E27FC236}">
                  <a16:creationId xmlns:a16="http://schemas.microsoft.com/office/drawing/2014/main" id="{236F5AF6-6E1D-6634-DFF5-D40470B5B373}"/>
                </a:ext>
              </a:extLst>
            </p:cNvPr>
            <p:cNvSpPr/>
            <p:nvPr/>
          </p:nvSpPr>
          <p:spPr>
            <a:xfrm>
              <a:off x="2991433" y="4526983"/>
              <a:ext cx="492760" cy="20635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Times New Roman" panose="02020603050405020304"/>
                <a:ea typeface="宋体" panose="02010600030101010101" pitchFamily="2" charset="-122"/>
                <a:cs typeface="+mn-cs"/>
              </a:endParaRPr>
            </a:p>
          </p:txBody>
        </p:sp>
        <p:sp>
          <p:nvSpPr>
            <p:cNvPr id="39" name="文本框 38">
              <a:extLst>
                <a:ext uri="{FF2B5EF4-FFF2-40B4-BE49-F238E27FC236}">
                  <a16:creationId xmlns:a16="http://schemas.microsoft.com/office/drawing/2014/main" id="{82134ED1-B9F8-F0E1-ED8C-8B5595FABB55}"/>
                </a:ext>
              </a:extLst>
            </p:cNvPr>
            <p:cNvSpPr txBox="1"/>
            <p:nvPr/>
          </p:nvSpPr>
          <p:spPr>
            <a:xfrm>
              <a:off x="191386" y="5020161"/>
              <a:ext cx="28525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0"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Polarization of decayed baryon needs to be measured</a:t>
              </a:r>
              <a:endParaRPr kumimoji="1" lang="zh-CN" altLang="en-US" sz="1800" b="0"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40" name="右箭头 39">
              <a:extLst>
                <a:ext uri="{FF2B5EF4-FFF2-40B4-BE49-F238E27FC236}">
                  <a16:creationId xmlns:a16="http://schemas.microsoft.com/office/drawing/2014/main" id="{F3E4CD33-3828-07FB-14E7-2569186B58F1}"/>
                </a:ext>
              </a:extLst>
            </p:cNvPr>
            <p:cNvSpPr/>
            <p:nvPr/>
          </p:nvSpPr>
          <p:spPr>
            <a:xfrm>
              <a:off x="2991433" y="5196519"/>
              <a:ext cx="492760" cy="20635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Times New Roman" panose="02020603050405020304"/>
                <a:ea typeface="宋体" panose="02010600030101010101" pitchFamily="2" charset="-122"/>
                <a:cs typeface="+mn-cs"/>
              </a:endParaRPr>
            </a:p>
          </p:txBody>
        </p:sp>
        <p:sp>
          <p:nvSpPr>
            <p:cNvPr id="41" name="椭圆 40">
              <a:extLst>
                <a:ext uri="{FF2B5EF4-FFF2-40B4-BE49-F238E27FC236}">
                  <a16:creationId xmlns:a16="http://schemas.microsoft.com/office/drawing/2014/main" id="{A4B6690E-2DA5-8A78-D1AF-6AC5CECC5DED}"/>
                </a:ext>
              </a:extLst>
            </p:cNvPr>
            <p:cNvSpPr/>
            <p:nvPr/>
          </p:nvSpPr>
          <p:spPr>
            <a:xfrm>
              <a:off x="658592" y="4293709"/>
              <a:ext cx="2053118" cy="655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Times New Roman" panose="02020603050405020304"/>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C171CA7A-A6BE-0109-2179-6A737A2C1429}"/>
                    </a:ext>
                  </a:extLst>
                </p:cNvPr>
                <p:cNvSpPr txBox="1"/>
                <p:nvPr/>
              </p:nvSpPr>
              <p:spPr>
                <a:xfrm>
                  <a:off x="3484192" y="5824396"/>
                  <a:ext cx="25320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 xmlns:m="http://schemas.openxmlformats.org/officeDocument/2006/math">
                      <m:sSup>
                        <m:sSupPr>
                          <m:ctrlP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m:rPr>
                              <m:sty m:val="p"/>
                            </m:rPr>
                            <a:rPr kumimoji="1" lang="en-US" altLang="zh-CN" sz="1800" b="0" i="0" u="none" strike="noStrike" kern="1200" cap="none" spc="0" normalizeH="0" baseline="0" noProof="0" smtClean="0">
                              <a:ln>
                                <a:noFill/>
                              </a:ln>
                              <a:solidFill>
                                <a:srgbClr val="FF0000"/>
                              </a:solidFill>
                              <a:effectLst/>
                              <a:uLnTx/>
                              <a:uFillTx/>
                              <a:latin typeface="Cambria Math" panose="02040503050406030204" pitchFamily="18" charset="0"/>
                              <a:cs typeface="+mn-cs"/>
                            </a:rPr>
                            <m:t>Ξ</m:t>
                          </m:r>
                        </m:e>
                        <m:sup>
                          <m: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sup>
                      </m:sSup>
                      <m: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sSup>
                        <m:sSupPr>
                          <m:ctrlP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m:rPr>
                              <m:sty m:val="p"/>
                            </m:rPr>
                            <a:rPr kumimoji="1" lang="en-US" altLang="zh-CN" sz="1800" b="0" i="0" u="none" strike="noStrike" kern="1200" cap="none" spc="0" normalizeH="0" baseline="0" noProof="0" smtClean="0">
                              <a:ln>
                                <a:noFill/>
                              </a:ln>
                              <a:solidFill>
                                <a:srgbClr val="FF0000"/>
                              </a:solidFill>
                              <a:effectLst/>
                              <a:uLnTx/>
                              <a:uFillTx/>
                              <a:latin typeface="Cambria Math" panose="02040503050406030204" pitchFamily="18" charset="0"/>
                              <a:cs typeface="+mn-cs"/>
                            </a:rPr>
                            <m:t>Ξ</m:t>
                          </m:r>
                        </m:e>
                        <m:sup>
                          <m: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0</m:t>
                          </m:r>
                        </m:sup>
                      </m:sSup>
                      <m: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sSup>
                        <m:sSupPr>
                          <m:ctrlP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m:rPr>
                              <m:sty m:val="p"/>
                            </m:rPr>
                            <a:rPr kumimoji="1" lang="en-US" altLang="zh-CN" sz="1800" b="0" i="0" u="none" strike="noStrike" kern="1200" cap="none" spc="0" normalizeH="0" baseline="0" noProof="0" smtClean="0">
                              <a:ln>
                                <a:noFill/>
                              </a:ln>
                              <a:solidFill>
                                <a:srgbClr val="FF0000"/>
                              </a:solidFill>
                              <a:effectLst/>
                              <a:uLnTx/>
                              <a:uFillTx/>
                              <a:latin typeface="Cambria Math" panose="02040503050406030204" pitchFamily="18" charset="0"/>
                              <a:cs typeface="+mn-cs"/>
                            </a:rPr>
                            <m:t>Ω</m:t>
                          </m:r>
                        </m:e>
                        <m:sup>
                          <m: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sup>
                      </m:sSup>
                    </m:oMath>
                  </a14:m>
                  <a:r>
                    <a:rPr kumimoji="1" lang="en-US" altLang="zh-CN" sz="1800" b="0"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 cascade decay</a:t>
                  </a:r>
                  <a:endParaRPr kumimoji="1" lang="zh-CN" altLang="en-US" sz="1800" b="0"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mc:Choice>
          <mc:Fallback xmlns="">
            <p:sp>
              <p:nvSpPr>
                <p:cNvPr id="42" name="文本框 41"/>
                <p:cNvSpPr txBox="1">
                  <a:spLocks noRot="1" noChangeAspect="1" noMove="1" noResize="1" noEditPoints="1" noAdjustHandles="1" noChangeArrowheads="1" noChangeShapeType="1" noTextEdit="1"/>
                </p:cNvSpPr>
                <p:nvPr/>
              </p:nvSpPr>
              <p:spPr>
                <a:xfrm>
                  <a:off x="3484192" y="5824396"/>
                  <a:ext cx="2532083" cy="369332"/>
                </a:xfrm>
                <a:prstGeom prst="rect">
                  <a:avLst/>
                </a:prstGeom>
                <a:blipFill rotWithShape="1">
                  <a:blip r:embed="rId14"/>
                </a:blipFill>
              </p:spPr>
              <p:txBody>
                <a:bodyPr/>
                <a:lstStyle/>
                <a:p>
                  <a:r>
                    <a:rPr lang="zh-CN" altLang="en-US">
                      <a:noFill/>
                    </a:rPr>
                    <a:t> </a:t>
                  </a:r>
                </a:p>
              </p:txBody>
            </p:sp>
          </mc:Fallback>
        </mc:AlternateContent>
        <p:sp>
          <p:nvSpPr>
            <p:cNvPr id="43" name="右箭头 42">
              <a:extLst>
                <a:ext uri="{FF2B5EF4-FFF2-40B4-BE49-F238E27FC236}">
                  <a16:creationId xmlns:a16="http://schemas.microsoft.com/office/drawing/2014/main" id="{32372515-5E30-F9AD-902F-374700726AE7}"/>
                </a:ext>
              </a:extLst>
            </p:cNvPr>
            <p:cNvSpPr/>
            <p:nvPr/>
          </p:nvSpPr>
          <p:spPr>
            <a:xfrm rot="16200000">
              <a:off x="4211472" y="5519802"/>
              <a:ext cx="379380" cy="2379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Times New Roman" panose="02020603050405020304"/>
                <a:ea typeface="宋体" panose="02010600030101010101" pitchFamily="2" charset="-122"/>
                <a:cs typeface="+mn-cs"/>
              </a:endParaRPr>
            </a:p>
          </p:txBody>
        </p:sp>
      </p:grpSp>
      <p:sp>
        <p:nvSpPr>
          <p:cNvPr id="46" name="文本框 45">
            <a:extLst>
              <a:ext uri="{FF2B5EF4-FFF2-40B4-BE49-F238E27FC236}">
                <a16:creationId xmlns:a16="http://schemas.microsoft.com/office/drawing/2014/main" id="{6097F763-17D0-4924-02F0-6F7E66B7E839}"/>
              </a:ext>
            </a:extLst>
          </p:cNvPr>
          <p:cNvSpPr txBox="1"/>
          <p:nvPr/>
        </p:nvSpPr>
        <p:spPr>
          <a:xfrm>
            <a:off x="10008426" y="2952515"/>
            <a:ext cx="2092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SM Prediction: </a:t>
            </a:r>
          </a:p>
        </p:txBody>
      </p:sp>
      <p:pic>
        <p:nvPicPr>
          <p:cNvPr id="4" name="Picture 22" descr="delta_weak">
            <a:extLst>
              <a:ext uri="{FF2B5EF4-FFF2-40B4-BE49-F238E27FC236}">
                <a16:creationId xmlns:a16="http://schemas.microsoft.com/office/drawing/2014/main" id="{A76F4302-CC5B-1AE5-F2BE-42B6275FB1E3}"/>
              </a:ext>
            </a:extLst>
          </p:cNvPr>
          <p:cNvPicPr>
            <a:picLocks noChangeAspect="1"/>
          </p:cNvPicPr>
          <p:nvPr/>
        </p:nvPicPr>
        <p:blipFill>
          <a:blip r:embed="rId15"/>
          <a:stretch>
            <a:fillRect/>
          </a:stretch>
        </p:blipFill>
        <p:spPr>
          <a:xfrm>
            <a:off x="6645535" y="5912953"/>
            <a:ext cx="4187978" cy="745163"/>
          </a:xfrm>
          <a:prstGeom prst="rect">
            <a:avLst/>
          </a:prstGeom>
        </p:spPr>
      </p:pic>
    </p:spTree>
    <p:extLst>
      <p:ext uri="{BB962C8B-B14F-4D97-AF65-F5344CB8AC3E}">
        <p14:creationId xmlns:p14="http://schemas.microsoft.com/office/powerpoint/2010/main" val="2558756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41021C-E5D4-2914-F22C-8FFE02ADAE6E}"/>
            </a:ext>
          </a:extLst>
        </p:cNvPr>
        <p:cNvGrpSpPr/>
        <p:nvPr/>
      </p:nvGrpSpPr>
      <p:grpSpPr>
        <a:xfrm>
          <a:off x="0" y="0"/>
          <a:ext cx="0" cy="0"/>
          <a:chOff x="0" y="0"/>
          <a:chExt cx="0" cy="0"/>
        </a:xfrm>
      </p:grpSpPr>
      <p:pic>
        <p:nvPicPr>
          <p:cNvPr id="14" name="图片 13">
            <a:extLst>
              <a:ext uri="{FF2B5EF4-FFF2-40B4-BE49-F238E27FC236}">
                <a16:creationId xmlns:a16="http://schemas.microsoft.com/office/drawing/2014/main" id="{7B72BC02-D8E8-0492-9DFD-37D9CEF07D96}"/>
              </a:ext>
            </a:extLst>
          </p:cNvPr>
          <p:cNvPicPr>
            <a:picLocks noChangeAspect="1"/>
          </p:cNvPicPr>
          <p:nvPr/>
        </p:nvPicPr>
        <p:blipFill>
          <a:blip r:embed="rId2"/>
          <a:stretch>
            <a:fillRect/>
          </a:stretch>
        </p:blipFill>
        <p:spPr>
          <a:xfrm>
            <a:off x="6220501" y="3535677"/>
            <a:ext cx="2893893" cy="2865932"/>
          </a:xfrm>
          <a:prstGeom prst="rect">
            <a:avLst/>
          </a:prstGeom>
        </p:spPr>
      </p:pic>
      <p:pic>
        <p:nvPicPr>
          <p:cNvPr id="13" name="图片 12">
            <a:extLst>
              <a:ext uri="{FF2B5EF4-FFF2-40B4-BE49-F238E27FC236}">
                <a16:creationId xmlns:a16="http://schemas.microsoft.com/office/drawing/2014/main" id="{29E72A8E-BC4E-737C-EBCA-5607A0E3CDAB}"/>
              </a:ext>
            </a:extLst>
          </p:cNvPr>
          <p:cNvPicPr>
            <a:picLocks noChangeAspect="1"/>
          </p:cNvPicPr>
          <p:nvPr/>
        </p:nvPicPr>
        <p:blipFill>
          <a:blip r:embed="rId3"/>
          <a:stretch>
            <a:fillRect/>
          </a:stretch>
        </p:blipFill>
        <p:spPr>
          <a:xfrm>
            <a:off x="1762906" y="3572224"/>
            <a:ext cx="3023112" cy="2696050"/>
          </a:xfrm>
          <a:prstGeom prst="rect">
            <a:avLst/>
          </a:prstGeom>
          <a:solidFill>
            <a:schemeClr val="bg1"/>
          </a:solidFill>
        </p:spPr>
      </p:pic>
      <p:sp>
        <p:nvSpPr>
          <p:cNvPr id="2" name="标题 1">
            <a:extLst>
              <a:ext uri="{FF2B5EF4-FFF2-40B4-BE49-F238E27FC236}">
                <a16:creationId xmlns:a16="http://schemas.microsoft.com/office/drawing/2014/main" id="{93EBC123-7EBD-9DD7-28BC-5C2FC833CF51}"/>
              </a:ext>
            </a:extLst>
          </p:cNvPr>
          <p:cNvSpPr>
            <a:spLocks noGrp="1"/>
          </p:cNvSpPr>
          <p:nvPr>
            <p:ph type="title"/>
          </p:nvPr>
        </p:nvSpPr>
        <p:spPr>
          <a:xfrm>
            <a:off x="873138" y="1"/>
            <a:ext cx="10099661" cy="886899"/>
          </a:xfrm>
        </p:spPr>
        <p:txBody>
          <a:bodyPr>
            <a:normAutofit/>
          </a:bodyPr>
          <a:lstStyle/>
          <a:p>
            <a:pPr algn="ctr"/>
            <a:r>
              <a:rPr kumimoji="1" lang="en-US" altLang="zh-CN" sz="4000" b="1" dirty="0">
                <a:latin typeface="Times New Roman" panose="02020603050405020304" pitchFamily="18" charset="0"/>
                <a:ea typeface="Heiti SC Light" charset="-122"/>
                <a:cs typeface="Times New Roman" panose="02020603050405020304" pitchFamily="18" charset="0"/>
              </a:rPr>
              <a:t>CPV in hyperon decays, # events we need? </a:t>
            </a:r>
            <a:endParaRPr kumimoji="1" lang="zh-CN" altLang="en-US" sz="4000" b="1" dirty="0">
              <a:latin typeface="Times New Roman" panose="02020603050405020304" pitchFamily="18" charset="0"/>
              <a:ea typeface="Heiti SC Light" charset="-122"/>
              <a:cs typeface="Times New Roman" panose="02020603050405020304" pitchFamily="18" charset="0"/>
            </a:endParaRPr>
          </a:p>
        </p:txBody>
      </p:sp>
      <p:sp>
        <p:nvSpPr>
          <p:cNvPr id="6" name="幻灯片编号占位符 5">
            <a:extLst>
              <a:ext uri="{FF2B5EF4-FFF2-40B4-BE49-F238E27FC236}">
                <a16:creationId xmlns:a16="http://schemas.microsoft.com/office/drawing/2014/main" id="{DF7466E1-3736-A107-B961-011C8AC54CFD}"/>
              </a:ext>
            </a:extLst>
          </p:cNvPr>
          <p:cNvSpPr>
            <a:spLocks noGrp="1"/>
          </p:cNvSpPr>
          <p:nvPr>
            <p:ph type="sldNum" sz="quarter" idx="12"/>
          </p:nvPr>
        </p:nvSpPr>
        <p:spPr/>
        <p:txBody>
          <a:bodyPr/>
          <a:lstStyle/>
          <a:p>
            <a:fld id="{3880D999-AB6E-D04A-B8ED-211468A87D9E}" type="slidenum">
              <a:rPr kumimoji="1" lang="zh-CN" altLang="en-US" smtClean="0"/>
              <a:t>14</a:t>
            </a:fld>
            <a:endParaRPr kumimoji="1" lang="zh-CN" altLang="en-US"/>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E5D1F814-689D-B254-AC0B-093F60B61ADC}"/>
                  </a:ext>
                </a:extLst>
              </p:cNvPr>
              <p:cNvSpPr/>
              <p:nvPr/>
            </p:nvSpPr>
            <p:spPr>
              <a:xfrm>
                <a:off x="1445741" y="723909"/>
                <a:ext cx="9158649" cy="2531590"/>
              </a:xfrm>
              <a:prstGeom prst="rect">
                <a:avLst/>
              </a:prstGeom>
              <a:solidFill>
                <a:schemeClr val="accent4">
                  <a:lumMod val="20000"/>
                  <a:lumOff val="80000"/>
                </a:schemeClr>
              </a:solidFill>
            </p:spPr>
            <p:txBody>
              <a:bodyPr wrap="square">
                <a:spAutoFit/>
              </a:bodyPr>
              <a:lstStyle/>
              <a:p>
                <a:pPr>
                  <a:lnSpc>
                    <a:spcPct val="150000"/>
                  </a:lnSpc>
                </a:pPr>
                <a:r>
                  <a:rPr lang="en-US" altLang="zh-CN" dirty="0">
                    <a:solidFill>
                      <a:srgbClr val="FF0000"/>
                    </a:solidFill>
                    <a:ea typeface="Heiti SC Light" charset="-122"/>
                    <a:cs typeface="Heiti SC Light" charset="-122"/>
                  </a:rPr>
                  <a:t>CPV in SM is small </a:t>
                </a:r>
                <a:r>
                  <a:rPr lang="zh-CN" altLang="en-US" dirty="0">
                    <a:solidFill>
                      <a:srgbClr val="FF0000"/>
                    </a:solidFill>
                    <a:ea typeface="Heiti SC Light" charset="-122"/>
                    <a:cs typeface="Heiti SC Light" charset="-122"/>
                  </a:rPr>
                  <a:t>：  </a:t>
                </a:r>
                <a:r>
                  <a:rPr lang="en-US" altLang="zh-CN" dirty="0">
                    <a:solidFill>
                      <a:srgbClr val="FF0000"/>
                    </a:solidFill>
                    <a:ea typeface="Heiti SC Light" charset="-122"/>
                    <a:cs typeface="Heiti SC Light" charset="-122"/>
                  </a:rPr>
                  <a:t>                                             </a:t>
                </a:r>
                <a:r>
                  <a:rPr lang="zh-CN" altLang="en-US" dirty="0">
                    <a:solidFill>
                      <a:srgbClr val="FF0000"/>
                    </a:solidFill>
                    <a:ea typeface="Heiti SC Light" charset="-122"/>
                    <a:cs typeface="Heiti SC Light" charset="-122"/>
                  </a:rPr>
                  <a:t> </a:t>
                </a:r>
                <a:r>
                  <a:rPr lang="en-US" altLang="zh-CN" dirty="0">
                    <a:solidFill>
                      <a:srgbClr val="FF0000"/>
                    </a:solidFill>
                    <a:ea typeface="Heiti SC Light" charset="-122"/>
                    <a:cs typeface="Heiti SC Light" charset="-122"/>
                  </a:rPr>
                  <a:t># events                </a:t>
                </a:r>
                <a:r>
                  <a:rPr lang="en-US" altLang="zh-CN" dirty="0">
                    <a:solidFill>
                      <a:srgbClr val="002060"/>
                    </a:solidFill>
                    <a:ea typeface="Heiti SC Light" charset="-122"/>
                    <a:cs typeface="Heiti SC Light" charset="-122"/>
                  </a:rPr>
                  <a:t>Experiments</a:t>
                </a:r>
                <a:endParaRPr lang="zh-CN" altLang="en-US" dirty="0">
                  <a:solidFill>
                    <a:srgbClr val="002060"/>
                  </a:solidFill>
                  <a:ea typeface="Heiti SC Light" charset="-122"/>
                  <a:cs typeface="Heiti SC Light" charset="-122"/>
                </a:endParaRPr>
              </a:p>
              <a:p>
                <a:pPr>
                  <a:lnSpc>
                    <a:spcPct val="150000"/>
                  </a:lnSpc>
                </a:pPr>
                <a:r>
                  <a:rPr lang="en-US" altLang="zh-CN" b="1" dirty="0">
                    <a:solidFill>
                      <a:schemeClr val="accent1">
                        <a:lumMod val="50000"/>
                      </a:schemeClr>
                    </a:solidFill>
                    <a:ea typeface="Heiti SC Light" charset="-122"/>
                    <a:cs typeface="Heiti SC Light" charset="-122"/>
                  </a:rPr>
                  <a:t>B meson   :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Apple Chancery" charset="0"/>
                    <a:cs typeface="Apple Chancery" charset="0"/>
                  </a:rPr>
                  <a:t>O</a:t>
                </a:r>
                <a:r>
                  <a:rPr lang="en-US" altLang="zh-CN" b="1" dirty="0">
                    <a:solidFill>
                      <a:srgbClr val="FF0000"/>
                    </a:solidFill>
                    <a:ea typeface="Heiti SC Light" charset="-122"/>
                    <a:cs typeface="Heiti SC Light" charset="-122"/>
                  </a:rPr>
                  <a:t>(1)</a:t>
                </a:r>
                <a:r>
                  <a:rPr lang="zh-CN" altLang="en-US" b="1" dirty="0">
                    <a:solidFill>
                      <a:srgbClr val="FF0000"/>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discovered (2001</a:t>
                </a:r>
                <a:r>
                  <a:rPr lang="zh-CN" altLang="en-US" b="1" dirty="0">
                    <a:solidFill>
                      <a:schemeClr val="accent1">
                        <a:lumMod val="50000"/>
                      </a:schemeClr>
                    </a:solidFill>
                    <a:ea typeface="Heiti SC Light" charset="-122"/>
                    <a:cs typeface="Heiti SC Light" charset="-122"/>
                  </a:rPr>
                  <a:t>）</a:t>
                </a:r>
                <a:r>
                  <a:rPr lang="en-US" altLang="zh-CN" b="1" dirty="0">
                    <a:solidFill>
                      <a:schemeClr val="accent1">
                        <a:lumMod val="50000"/>
                      </a:schemeClr>
                    </a:solidFill>
                    <a:ea typeface="Heiti SC Light" charset="-122"/>
                    <a:cs typeface="Heiti SC Light" charset="-122"/>
                  </a:rPr>
                  <a:t>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Heiti SC Light" charset="-122"/>
                    <a:cs typeface="Heiti SC Light" charset="-122"/>
                  </a:rPr>
                  <a:t>10</a:t>
                </a:r>
                <a:r>
                  <a:rPr lang="en-US" altLang="zh-CN" b="1" baseline="30000" dirty="0">
                    <a:solidFill>
                      <a:srgbClr val="FF0000"/>
                    </a:solidFill>
                    <a:ea typeface="Heiti SC Light" charset="-122"/>
                    <a:cs typeface="Heiti SC Light" charset="-122"/>
                  </a:rPr>
                  <a:t>3</a:t>
                </a:r>
                <a14:m>
                  <m:oMath xmlns:m="http://schemas.openxmlformats.org/officeDocument/2006/math">
                    <m:r>
                      <a:rPr lang="en-US" altLang="zh-CN" b="1">
                        <a:solidFill>
                          <a:srgbClr val="FF0000"/>
                        </a:solidFill>
                        <a:latin typeface="Cambria Math" panose="02040503050406030204" pitchFamily="18" charset="0"/>
                        <a:ea typeface="Cambria Math" charset="0"/>
                        <a:cs typeface="Cambria Math" charset="0"/>
                      </a:rPr>
                      <m:t>                          </m:t>
                    </m:r>
                    <m:r>
                      <a:rPr lang="en-US" altLang="zh-CN" b="1" i="1" smtClean="0">
                        <a:solidFill>
                          <a:srgbClr val="FF000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𝑩</m:t>
                    </m:r>
                    <m:r>
                      <a:rPr lang="en-US" altLang="zh-CN" b="1" i="1" smtClean="0">
                        <a:solidFill>
                          <a:srgbClr val="00206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𝒇𝒂𝒄𝒕𝒐𝒓𝒚</m:t>
                    </m:r>
                    <m:r>
                      <a:rPr lang="en-US" altLang="zh-CN" b="1" i="1" smtClean="0">
                        <a:solidFill>
                          <a:srgbClr val="002060"/>
                        </a:solidFill>
                        <a:latin typeface="Cambria Math" panose="02040503050406030204" pitchFamily="18" charset="0"/>
                        <a:ea typeface="Cambria Math" charset="0"/>
                        <a:cs typeface="Cambria Math" charset="0"/>
                      </a:rPr>
                      <m:t> </m:t>
                    </m:r>
                  </m:oMath>
                </a14:m>
                <a:endParaRPr lang="en-US" altLang="zh-CN" b="1" dirty="0">
                  <a:solidFill>
                    <a:srgbClr val="FF0000"/>
                  </a:solidFill>
                  <a:ea typeface="Heiti SC Light" charset="-122"/>
                  <a:cs typeface="Heiti SC Light" charset="-122"/>
                </a:endParaRPr>
              </a:p>
              <a:p>
                <a:pPr>
                  <a:lnSpc>
                    <a:spcPct val="150000"/>
                  </a:lnSpc>
                </a:pPr>
                <a:r>
                  <a:rPr lang="en-US" altLang="zh-CN" b="1" dirty="0">
                    <a:solidFill>
                      <a:schemeClr val="accent1">
                        <a:lumMod val="50000"/>
                      </a:schemeClr>
                    </a:solidFill>
                    <a:ea typeface="Heiti SC Light" charset="-122"/>
                    <a:cs typeface="Heiti SC Light" charset="-122"/>
                  </a:rPr>
                  <a:t>K meson   :</a:t>
                </a:r>
                <a:r>
                  <a:rPr lang="zh-CN" altLang="en-US" b="1" dirty="0">
                    <a:solidFill>
                      <a:schemeClr val="accent1">
                        <a:lumMod val="50000"/>
                      </a:schemeClr>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Apple Chancery" charset="0"/>
                    <a:cs typeface="Apple Chancery" charset="0"/>
                  </a:rPr>
                  <a:t>O</a:t>
                </a:r>
                <a:r>
                  <a:rPr lang="en-US" altLang="zh-CN" b="1" dirty="0">
                    <a:solidFill>
                      <a:srgbClr val="FF0000"/>
                    </a:solidFill>
                    <a:ea typeface="Heiti SC Light" charset="-122"/>
                    <a:cs typeface="Heiti SC Light" charset="-122"/>
                  </a:rPr>
                  <a:t>(10</a:t>
                </a:r>
                <a:r>
                  <a:rPr lang="en-US" altLang="zh-CN" b="1" baseline="30000" dirty="0">
                    <a:solidFill>
                      <a:srgbClr val="FF0000"/>
                    </a:solidFill>
                    <a:ea typeface="Heiti SC Light" charset="-122"/>
                    <a:cs typeface="Heiti SC Light" charset="-122"/>
                  </a:rPr>
                  <a:t>-3</a:t>
                </a:r>
                <a:r>
                  <a:rPr lang="en-US" altLang="zh-CN" b="1" dirty="0">
                    <a:solidFill>
                      <a:srgbClr val="FF0000"/>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discovered (1964</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Heiti SC Light" charset="-122"/>
                    <a:cs typeface="Heiti SC Light" charset="-122"/>
                  </a:rPr>
                  <a:t>10</a:t>
                </a:r>
                <a:r>
                  <a:rPr lang="en-US" altLang="zh-CN" b="1" baseline="30000" dirty="0">
                    <a:solidFill>
                      <a:srgbClr val="FF0000"/>
                    </a:solidFill>
                    <a:ea typeface="Heiti SC Light" charset="-122"/>
                    <a:cs typeface="Heiti SC Light" charset="-122"/>
                  </a:rPr>
                  <a:t>6 </a:t>
                </a:r>
                <a:r>
                  <a:rPr lang="en-US" altLang="zh-CN" b="1" dirty="0">
                    <a:solidFill>
                      <a:srgbClr val="FF0000"/>
                    </a:solidFill>
                    <a:ea typeface="Heiti SC Light" charset="-122"/>
                    <a:cs typeface="Heiti SC Light" charset="-122"/>
                  </a:rPr>
                  <a:t>                    </a:t>
                </a:r>
                <a14:m>
                  <m:oMath xmlns:m="http://schemas.openxmlformats.org/officeDocument/2006/math">
                    <m:r>
                      <a:rPr lang="en-US" altLang="zh-CN" b="1">
                        <a:solidFill>
                          <a:srgbClr val="FF0000"/>
                        </a:solidFill>
                        <a:latin typeface="Cambria Math" panose="02040503050406030204" pitchFamily="18" charset="0"/>
                        <a:ea typeface="Cambria Math" charset="0"/>
                        <a:cs typeface="Cambria Math" charset="0"/>
                      </a:rPr>
                      <m:t>   </m:t>
                    </m:r>
                    <m:r>
                      <a:rPr lang="en-US" altLang="zh-CN" b="1" i="1" smtClean="0">
                        <a:solidFill>
                          <a:srgbClr val="FF000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𝑭𝒊𝒙</m:t>
                    </m:r>
                    <m:r>
                      <a:rPr lang="en-US" altLang="zh-CN" b="1" i="1" smtClean="0">
                        <a:solidFill>
                          <a:srgbClr val="00206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𝒕𝒂𝒓𝒈𝒆𝒕𝒔</m:t>
                    </m:r>
                    <m:r>
                      <a:rPr lang="en-US" altLang="zh-CN" b="1" i="1" smtClean="0">
                        <a:solidFill>
                          <a:srgbClr val="002060"/>
                        </a:solidFill>
                        <a:latin typeface="Cambria Math" panose="02040503050406030204" pitchFamily="18" charset="0"/>
                        <a:ea typeface="Cambria Math" charset="0"/>
                        <a:cs typeface="Cambria Math" charset="0"/>
                      </a:rPr>
                      <m:t> </m:t>
                    </m:r>
                  </m:oMath>
                </a14:m>
                <a:endParaRPr lang="en-US" altLang="zh-CN" b="1" dirty="0">
                  <a:solidFill>
                    <a:srgbClr val="FF0000"/>
                  </a:solidFill>
                  <a:ea typeface="Heiti SC Light" charset="-122"/>
                  <a:cs typeface="Heiti SC Light" charset="-122"/>
                </a:endParaRPr>
              </a:p>
              <a:p>
                <a:pPr>
                  <a:lnSpc>
                    <a:spcPct val="150000"/>
                  </a:lnSpc>
                </a:pPr>
                <a:r>
                  <a:rPr lang="en-US" altLang="zh-CN" b="1" dirty="0">
                    <a:solidFill>
                      <a:schemeClr val="accent1">
                        <a:lumMod val="50000"/>
                      </a:schemeClr>
                    </a:solidFill>
                    <a:ea typeface="Heiti SC Light" charset="-122"/>
                    <a:cs typeface="Heiti SC Light" charset="-122"/>
                  </a:rPr>
                  <a:t>D meson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Apple Chancery" charset="0"/>
                    <a:cs typeface="Apple Chancery" charset="0"/>
                  </a:rPr>
                  <a:t>O</a:t>
                </a:r>
                <a:r>
                  <a:rPr lang="en-US" altLang="zh-CN" b="1" dirty="0">
                    <a:solidFill>
                      <a:srgbClr val="FF0000"/>
                    </a:solidFill>
                    <a:ea typeface="Heiti SC Light" charset="-122"/>
                    <a:cs typeface="Heiti SC Light" charset="-122"/>
                  </a:rPr>
                  <a:t>(10</a:t>
                </a:r>
                <a:r>
                  <a:rPr lang="en-US" altLang="zh-CN" b="1" baseline="30000" dirty="0">
                    <a:solidFill>
                      <a:srgbClr val="FF0000"/>
                    </a:solidFill>
                    <a:ea typeface="Heiti SC Light" charset="-122"/>
                    <a:cs typeface="Heiti SC Light" charset="-122"/>
                  </a:rPr>
                  <a:t>-4</a:t>
                </a:r>
                <a:r>
                  <a:rPr lang="en-US" altLang="zh-CN" b="1" dirty="0">
                    <a:solidFill>
                      <a:srgbClr val="FF0000"/>
                    </a:solidFill>
                    <a:ea typeface="Heiti SC Light" charset="-122"/>
                    <a:cs typeface="Heiti SC Light" charset="-122"/>
                  </a:rPr>
                  <a:t>)</a:t>
                </a:r>
                <a:r>
                  <a:rPr lang="zh-CN" altLang="en-US" b="1" dirty="0">
                    <a:solidFill>
                      <a:srgbClr val="FF0000"/>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discovered(2019</a:t>
                </a:r>
                <a:r>
                  <a:rPr lang="zh-CN" altLang="en-US" b="1" dirty="0">
                    <a:solidFill>
                      <a:schemeClr val="accent1">
                        <a:lumMod val="50000"/>
                      </a:schemeClr>
                    </a:solidFill>
                    <a:ea typeface="Heiti SC Light" charset="-122"/>
                    <a:cs typeface="Heiti SC Light" charset="-122"/>
                  </a:rPr>
                  <a:t>）</a:t>
                </a:r>
                <a:r>
                  <a:rPr lang="en-US" altLang="zh-CN" b="1" dirty="0">
                    <a:solidFill>
                      <a:schemeClr val="accent1">
                        <a:lumMod val="50000"/>
                      </a:schemeClr>
                    </a:solidFill>
                    <a:ea typeface="Heiti SC Light" charset="-122"/>
                    <a:cs typeface="Heiti SC Light" charset="-122"/>
                  </a:rPr>
                  <a:t>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Heiti SC Light" charset="-122"/>
                    <a:cs typeface="Heiti SC Light" charset="-122"/>
                  </a:rPr>
                  <a:t> 10</a:t>
                </a:r>
                <a:r>
                  <a:rPr lang="en-US" altLang="zh-CN" b="1" baseline="30000" dirty="0">
                    <a:solidFill>
                      <a:srgbClr val="FF0000"/>
                    </a:solidFill>
                    <a:ea typeface="Heiti SC Light" charset="-122"/>
                    <a:cs typeface="Heiti SC Light" charset="-122"/>
                  </a:rPr>
                  <a:t>8</a:t>
                </a:r>
                <a:r>
                  <a:rPr lang="zh-CN" altLang="en-US" b="1" dirty="0">
                    <a:solidFill>
                      <a:schemeClr val="accent1">
                        <a:lumMod val="50000"/>
                      </a:schemeClr>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                      </a:t>
                </a:r>
                <a:r>
                  <a:rPr lang="zh-CN" altLang="en-US" b="1" dirty="0">
                    <a:solidFill>
                      <a:schemeClr val="accent1">
                        <a:lumMod val="50000"/>
                      </a:schemeClr>
                    </a:solidFill>
                    <a:ea typeface="Heiti SC Light" charset="-122"/>
                    <a:cs typeface="Heiti SC Light" charset="-122"/>
                  </a:rPr>
                  <a:t> </a:t>
                </a:r>
                <a:r>
                  <a:rPr lang="en-US" altLang="zh-CN" b="1" i="1" dirty="0" err="1">
                    <a:solidFill>
                      <a:schemeClr val="accent1">
                        <a:lumMod val="50000"/>
                      </a:schemeClr>
                    </a:solidFill>
                    <a:ea typeface="Heiti SC Light" charset="-122"/>
                    <a:cs typeface="Heiti SC Light" charset="-122"/>
                  </a:rPr>
                  <a:t>LHCb</a:t>
                </a:r>
                <a:r>
                  <a:rPr lang="en-US" altLang="zh-CN" b="1" i="1" dirty="0">
                    <a:solidFill>
                      <a:schemeClr val="accent1">
                        <a:lumMod val="50000"/>
                      </a:schemeClr>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   </a:t>
                </a:r>
              </a:p>
              <a:p>
                <a:pPr>
                  <a:lnSpc>
                    <a:spcPct val="150000"/>
                  </a:lnSpc>
                </a:pPr>
                <a:r>
                  <a:rPr lang="en-US" altLang="zh-CN" dirty="0">
                    <a:solidFill>
                      <a:srgbClr val="000000"/>
                    </a:solidFill>
                    <a:ea typeface="Heiti SC Light" charset="-122"/>
                    <a:cs typeface="Heiti SC Light" charset="-122"/>
                  </a:rPr>
                  <a:t>Hyperon  :            </a:t>
                </a:r>
                <a:r>
                  <a:rPr lang="en-US" altLang="zh-CN" b="1" dirty="0">
                    <a:solidFill>
                      <a:srgbClr val="FF0000"/>
                    </a:solidFill>
                    <a:ea typeface="Apple Chancery" charset="0"/>
                    <a:cs typeface="Apple Chancery" charset="0"/>
                  </a:rPr>
                  <a:t>O</a:t>
                </a:r>
                <a:r>
                  <a:rPr lang="en-US" altLang="zh-CN" dirty="0">
                    <a:solidFill>
                      <a:srgbClr val="FF0000"/>
                    </a:solidFill>
                    <a:ea typeface="Heiti SC Light" charset="-122"/>
                    <a:cs typeface="Heiti SC Light" charset="-122"/>
                  </a:rPr>
                  <a:t>(10</a:t>
                </a:r>
                <a:r>
                  <a:rPr lang="en-US" altLang="zh-CN" baseline="30000" dirty="0">
                    <a:solidFill>
                      <a:srgbClr val="FF0000"/>
                    </a:solidFill>
                    <a:ea typeface="Heiti SC Light" charset="-122"/>
                    <a:cs typeface="Heiti SC Light" charset="-122"/>
                  </a:rPr>
                  <a:t>-4</a:t>
                </a:r>
                <a:r>
                  <a:rPr lang="en-US" altLang="zh-CN" dirty="0">
                    <a:solidFill>
                      <a:srgbClr val="FF0000"/>
                    </a:solidFill>
                    <a:ea typeface="Heiti SC Light" charset="-122"/>
                    <a:cs typeface="Heiti SC Light" charset="-122"/>
                  </a:rPr>
                  <a:t>)</a:t>
                </a:r>
                <a:r>
                  <a:rPr lang="zh-CN" altLang="en-US" dirty="0">
                    <a:solidFill>
                      <a:srgbClr val="000000"/>
                    </a:solidFill>
                    <a:ea typeface="Heiti SC Light" charset="-122"/>
                    <a:cs typeface="Heiti SC Light" charset="-122"/>
                  </a:rPr>
                  <a:t>  </a:t>
                </a:r>
                <a:r>
                  <a:rPr lang="en-US" altLang="zh-CN" dirty="0">
                    <a:solidFill>
                      <a:srgbClr val="000000"/>
                    </a:solidFill>
                    <a:ea typeface="Heiti SC Light" charset="-122"/>
                    <a:cs typeface="Heiti SC Light" charset="-122"/>
                  </a:rPr>
                  <a:t> no evidence (10</a:t>
                </a:r>
                <a:r>
                  <a:rPr lang="en-US" altLang="zh-CN" baseline="30000" dirty="0">
                    <a:solidFill>
                      <a:srgbClr val="000000"/>
                    </a:solidFill>
                    <a:ea typeface="Heiti SC Light" charset="-122"/>
                    <a:cs typeface="Heiti SC Light" charset="-122"/>
                  </a:rPr>
                  <a:t>-2</a:t>
                </a:r>
                <a:r>
                  <a:rPr lang="en-US" altLang="zh-CN" dirty="0">
                    <a:solidFill>
                      <a:srgbClr val="000000"/>
                    </a:solidFill>
                    <a:ea typeface="Heiti SC Light" charset="-122"/>
                    <a:cs typeface="Heiti SC Light" charset="-122"/>
                  </a:rPr>
                  <a:t>)     </a:t>
                </a:r>
                <a:r>
                  <a:rPr lang="en-US" altLang="zh-CN" b="1" dirty="0">
                    <a:solidFill>
                      <a:srgbClr val="FF0000"/>
                    </a:solidFill>
                    <a:ea typeface="Apple Chancery" charset="0"/>
                    <a:cs typeface="Apple Chancery" charset="0"/>
                  </a:rPr>
                  <a:t>O</a:t>
                </a:r>
                <a:r>
                  <a:rPr lang="en-US" altLang="zh-CN" dirty="0">
                    <a:solidFill>
                      <a:srgbClr val="FF0000"/>
                    </a:solidFill>
                    <a:ea typeface="Heiti SC Light" charset="-122"/>
                    <a:cs typeface="Heiti SC Light" charset="-122"/>
                  </a:rPr>
                  <a:t>(10</a:t>
                </a:r>
                <a:r>
                  <a:rPr lang="en-US" altLang="zh-CN" baseline="30000" dirty="0">
                    <a:solidFill>
                      <a:srgbClr val="FF0000"/>
                    </a:solidFill>
                    <a:ea typeface="Heiti SC Light" charset="-122"/>
                    <a:cs typeface="Heiti SC Light" charset="-122"/>
                  </a:rPr>
                  <a:t>8</a:t>
                </a:r>
                <a:r>
                  <a:rPr lang="en-US" altLang="zh-CN" dirty="0">
                    <a:solidFill>
                      <a:srgbClr val="FF0000"/>
                    </a:solidFill>
                    <a:ea typeface="Heiti SC Light" charset="-122"/>
                    <a:cs typeface="Heiti SC Light" charset="-122"/>
                  </a:rPr>
                  <a:t>)</a:t>
                </a:r>
                <a:r>
                  <a:rPr lang="zh-CN" altLang="en-US" dirty="0">
                    <a:solidFill>
                      <a:srgbClr val="FF0000"/>
                    </a:solidFill>
                    <a:ea typeface="Heiti SC Light" charset="-122"/>
                    <a:cs typeface="Heiti SC Light" charset="-122"/>
                  </a:rPr>
                  <a:t> </a:t>
                </a:r>
                <a14:m>
                  <m:oMath xmlns:m="http://schemas.openxmlformats.org/officeDocument/2006/math">
                    <m:r>
                      <a:rPr lang="en-US" altLang="zh-CN" b="0" i="0" smtClean="0">
                        <a:solidFill>
                          <a:srgbClr val="FF000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𝑭𝒊𝒙</m:t>
                    </m:r>
                    <m:r>
                      <a:rPr lang="en-US" altLang="zh-CN" b="1" i="1">
                        <a:solidFill>
                          <a:srgbClr val="FF000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𝒕𝒂𝒓𝒈𝒆𝒕𝒔</m:t>
                    </m:r>
                    <m:r>
                      <a:rPr lang="en-US" altLang="zh-CN" b="1" i="1">
                        <a:solidFill>
                          <a:srgbClr val="FF0000"/>
                        </a:solidFill>
                        <a:latin typeface="Cambria Math" panose="02040503050406030204" pitchFamily="18" charset="0"/>
                        <a:ea typeface="Cambria Math" charset="0"/>
                        <a:cs typeface="Cambria Math" charset="0"/>
                      </a:rPr>
                      <m:t> </m:t>
                    </m:r>
                  </m:oMath>
                </a14:m>
                <a:endParaRPr lang="en-US" altLang="zh-CN" dirty="0">
                  <a:solidFill>
                    <a:srgbClr val="FF0000"/>
                  </a:solidFill>
                  <a:ea typeface="Heiti SC Light" charset="-122"/>
                  <a:cs typeface="Heiti SC Light" charset="-122"/>
                </a:endParaRPr>
              </a:p>
              <a:p>
                <a:pPr>
                  <a:lnSpc>
                    <a:spcPct val="150000"/>
                  </a:lnSpc>
                </a:pPr>
                <a:r>
                  <a:rPr lang="en-US" altLang="zh-CN" dirty="0">
                    <a:solidFill>
                      <a:srgbClr val="FF0000"/>
                    </a:solidFill>
                    <a:ea typeface="Heiti SC Light" charset="-122"/>
                    <a:cs typeface="Heiti SC Light" charset="-122"/>
                    <a:sym typeface="Wingdings"/>
                  </a:rPr>
                  <a:t>                                                                                                                         </a:t>
                </a:r>
                <a:r>
                  <a:rPr lang="zh-CN" altLang="en-US" dirty="0">
                    <a:solidFill>
                      <a:srgbClr val="FF0000"/>
                    </a:solidFill>
                    <a:ea typeface="Heiti SC Light" charset="-122"/>
                    <a:cs typeface="Heiti SC Light" charset="-122"/>
                    <a:sym typeface="Wingdings"/>
                  </a:rPr>
                  <a:t></a:t>
                </a:r>
                <a:r>
                  <a:rPr lang="en-US" altLang="zh-CN" dirty="0">
                    <a:solidFill>
                      <a:srgbClr val="FF0000"/>
                    </a:solidFill>
                    <a:ea typeface="Heiti SC Light" charset="-122"/>
                    <a:cs typeface="Heiti SC Light" charset="-122"/>
                  </a:rPr>
                  <a:t> BESIII ? </a:t>
                </a:r>
                <a:r>
                  <a:rPr lang="zh-CN" altLang="en-US" dirty="0">
                    <a:solidFill>
                      <a:srgbClr val="FF0000"/>
                    </a:solidFill>
                    <a:ea typeface="Heiti SC Light" charset="-122"/>
                    <a:cs typeface="Heiti SC Light" charset="-122"/>
                  </a:rPr>
                  <a:t>  </a:t>
                </a:r>
                <a:endParaRPr lang="en-US" altLang="zh-CN" dirty="0">
                  <a:solidFill>
                    <a:srgbClr val="FF0000"/>
                  </a:solidFill>
                  <a:ea typeface="Heiti SC Light" charset="-122"/>
                  <a:cs typeface="Heiti SC Light" charset="-122"/>
                </a:endParaRPr>
              </a:p>
            </p:txBody>
          </p:sp>
        </mc:Choice>
        <mc:Fallback xmlns="">
          <p:sp>
            <p:nvSpPr>
              <p:cNvPr id="7" name="矩形 6"/>
              <p:cNvSpPr>
                <a:spLocks noRot="1" noChangeAspect="1" noMove="1" noResize="1" noEditPoints="1" noAdjustHandles="1" noChangeArrowheads="1" noChangeShapeType="1" noTextEdit="1"/>
              </p:cNvSpPr>
              <p:nvPr/>
            </p:nvSpPr>
            <p:spPr>
              <a:xfrm>
                <a:off x="1445741" y="723909"/>
                <a:ext cx="9158649" cy="2531590"/>
              </a:xfrm>
              <a:prstGeom prst="rect">
                <a:avLst/>
              </a:prstGeom>
              <a:blipFill>
                <a:blip r:embed="rId4"/>
                <a:stretch>
                  <a:fillRect l="-553" b="-3500"/>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652A9B9E-83BB-2FDB-8682-D6CC7F09E8D7}"/>
              </a:ext>
            </a:extLst>
          </p:cNvPr>
          <p:cNvSpPr txBox="1"/>
          <p:nvPr/>
        </p:nvSpPr>
        <p:spPr>
          <a:xfrm>
            <a:off x="1762906" y="3169320"/>
            <a:ext cx="184731" cy="400110"/>
          </a:xfrm>
          <a:prstGeom prst="rect">
            <a:avLst/>
          </a:prstGeom>
          <a:solidFill>
            <a:schemeClr val="accent4">
              <a:lumMod val="20000"/>
              <a:lumOff val="80000"/>
            </a:schemeClr>
          </a:solidFill>
        </p:spPr>
        <p:txBody>
          <a:bodyPr wrap="none" rtlCol="0">
            <a:spAutoFit/>
          </a:bodyPr>
          <a:lstStyle/>
          <a:p>
            <a:endParaRPr kumimoji="1" lang="zh-CN" altLang="en-US" sz="2000" b="1" dirty="0">
              <a:solidFill>
                <a:srgbClr val="C00000"/>
              </a:solidFill>
              <a:latin typeface="Heiti SC Light" charset="-122"/>
              <a:ea typeface="Heiti SC Light" charset="-122"/>
              <a:cs typeface="Heiti SC Light" charset="-122"/>
            </a:endParaRPr>
          </a:p>
        </p:txBody>
      </p:sp>
      <p:sp>
        <p:nvSpPr>
          <p:cNvPr id="11" name="文本框 10">
            <a:extLst>
              <a:ext uri="{FF2B5EF4-FFF2-40B4-BE49-F238E27FC236}">
                <a16:creationId xmlns:a16="http://schemas.microsoft.com/office/drawing/2014/main" id="{1F456EC4-FF78-113F-9B34-D99C9307CB68}"/>
              </a:ext>
            </a:extLst>
          </p:cNvPr>
          <p:cNvSpPr txBox="1"/>
          <p:nvPr/>
        </p:nvSpPr>
        <p:spPr>
          <a:xfrm>
            <a:off x="1743152" y="3233170"/>
            <a:ext cx="2893869" cy="369332"/>
          </a:xfrm>
          <a:prstGeom prst="rect">
            <a:avLst/>
          </a:prstGeom>
          <a:solidFill>
            <a:schemeClr val="accent4">
              <a:lumMod val="60000"/>
              <a:lumOff val="40000"/>
            </a:schemeClr>
          </a:solidFill>
        </p:spPr>
        <p:txBody>
          <a:bodyPr wrap="none" rtlCol="0">
            <a:spAutoFit/>
          </a:bodyPr>
          <a:lstStyle/>
          <a:p>
            <a:r>
              <a:rPr kumimoji="1" lang="en-US" altLang="zh-CN" b="1" dirty="0">
                <a:solidFill>
                  <a:srgbClr val="FF0000"/>
                </a:solidFill>
                <a:ea typeface="Heiti SC Light" charset="-122"/>
                <a:cs typeface="Heiti SC Light" charset="-122"/>
              </a:rPr>
              <a:t>Flavor-SU(3) Octet of spin ½ </a:t>
            </a:r>
            <a:endParaRPr kumimoji="1" lang="zh-CN" altLang="en-US" b="1" dirty="0">
              <a:solidFill>
                <a:srgbClr val="FF0000"/>
              </a:solidFill>
              <a:ea typeface="Heiti SC Light" charset="-122"/>
              <a:cs typeface="Heiti SC Light" charset="-122"/>
            </a:endParaRPr>
          </a:p>
        </p:txBody>
      </p:sp>
      <p:sp>
        <p:nvSpPr>
          <p:cNvPr id="12" name="文本框 11">
            <a:extLst>
              <a:ext uri="{FF2B5EF4-FFF2-40B4-BE49-F238E27FC236}">
                <a16:creationId xmlns:a16="http://schemas.microsoft.com/office/drawing/2014/main" id="{856FAE92-D400-FAB5-AC53-A7BFC9848B64}"/>
              </a:ext>
            </a:extLst>
          </p:cNvPr>
          <p:cNvSpPr txBox="1"/>
          <p:nvPr/>
        </p:nvSpPr>
        <p:spPr>
          <a:xfrm>
            <a:off x="5684268" y="3259125"/>
            <a:ext cx="3347135" cy="369332"/>
          </a:xfrm>
          <a:prstGeom prst="rect">
            <a:avLst/>
          </a:prstGeom>
          <a:solidFill>
            <a:schemeClr val="accent4">
              <a:lumMod val="60000"/>
              <a:lumOff val="40000"/>
            </a:schemeClr>
          </a:solidFill>
        </p:spPr>
        <p:txBody>
          <a:bodyPr wrap="none" rtlCol="0">
            <a:spAutoFit/>
          </a:bodyPr>
          <a:lstStyle/>
          <a:p>
            <a:r>
              <a:rPr kumimoji="1" lang="en-US" altLang="zh-CN" b="1" dirty="0">
                <a:solidFill>
                  <a:srgbClr val="FF0000"/>
                </a:solidFill>
                <a:ea typeface="Heiti SC Light" charset="-122"/>
                <a:cs typeface="Heiti SC Light" charset="-122"/>
              </a:rPr>
              <a:t>Flavor-SU(3) Decuplet of spin 3/2</a:t>
            </a:r>
            <a:endParaRPr kumimoji="1" lang="zh-CN" altLang="en-US" b="1" dirty="0">
              <a:solidFill>
                <a:srgbClr val="FF0000"/>
              </a:solidFill>
              <a:ea typeface="Heiti SC Light" charset="-122"/>
              <a:cs typeface="Heiti SC Light" charset="-122"/>
            </a:endParaRPr>
          </a:p>
        </p:txBody>
      </p:sp>
      <p:sp>
        <p:nvSpPr>
          <p:cNvPr id="5" name="文本框 4">
            <a:extLst>
              <a:ext uri="{FF2B5EF4-FFF2-40B4-BE49-F238E27FC236}">
                <a16:creationId xmlns:a16="http://schemas.microsoft.com/office/drawing/2014/main" id="{36998CE7-DF28-A0F9-DCE0-02835CA8A1D9}"/>
              </a:ext>
            </a:extLst>
          </p:cNvPr>
          <p:cNvSpPr txBox="1"/>
          <p:nvPr/>
        </p:nvSpPr>
        <p:spPr>
          <a:xfrm>
            <a:off x="8610600" y="5115697"/>
            <a:ext cx="3357394" cy="646331"/>
          </a:xfrm>
          <a:prstGeom prst="rect">
            <a:avLst/>
          </a:prstGeom>
          <a:solidFill>
            <a:srgbClr val="FFFF00"/>
          </a:solidFill>
        </p:spPr>
        <p:txBody>
          <a:bodyPr wrap="none" rtlCol="0">
            <a:spAutoFit/>
          </a:bodyPr>
          <a:lstStyle/>
          <a:p>
            <a:r>
              <a:rPr lang="en-US" altLang="zh-CN" b="1" dirty="0">
                <a:latin typeface="Symbol" charset="2"/>
                <a:ea typeface="Symbol" charset="2"/>
                <a:cs typeface="Symbol" charset="2"/>
              </a:rPr>
              <a:t>W</a:t>
            </a:r>
            <a:r>
              <a:rPr lang="en-US" altLang="zh-CN" b="1" baseline="30000" dirty="0">
                <a:latin typeface="Symbol" charset="2"/>
                <a:ea typeface="Symbol" charset="2"/>
                <a:cs typeface="Symbol" charset="2"/>
              </a:rPr>
              <a:t>-  </a:t>
            </a:r>
            <a:r>
              <a:rPr kumimoji="1" lang="en-US" altLang="zh-CN" dirty="0"/>
              <a:t>was predicted by quark model</a:t>
            </a:r>
          </a:p>
          <a:p>
            <a:r>
              <a:rPr kumimoji="1" lang="en-US" altLang="zh-CN" dirty="0"/>
              <a:t>Discovered in 1964 at BNL. </a:t>
            </a:r>
            <a:endParaRPr kumimoji="1" lang="zh-CN" altLang="en-US" dirty="0"/>
          </a:p>
        </p:txBody>
      </p:sp>
      <p:cxnSp>
        <p:nvCxnSpPr>
          <p:cNvPr id="10" name="直线箭头连接符 9">
            <a:extLst>
              <a:ext uri="{FF2B5EF4-FFF2-40B4-BE49-F238E27FC236}">
                <a16:creationId xmlns:a16="http://schemas.microsoft.com/office/drawing/2014/main" id="{250C81E3-38D8-E4B0-F02B-D778DB1FE960}"/>
              </a:ext>
            </a:extLst>
          </p:cNvPr>
          <p:cNvCxnSpPr>
            <a:cxnSpLocks/>
          </p:cNvCxnSpPr>
          <p:nvPr/>
        </p:nvCxnSpPr>
        <p:spPr>
          <a:xfrm flipH="1">
            <a:off x="7784757" y="5724186"/>
            <a:ext cx="825843" cy="312298"/>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88372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E7AE201-EBAD-3A08-D606-241C18F3859B}"/>
              </a:ext>
            </a:extLst>
          </p:cNvPr>
          <p:cNvGrpSpPr/>
          <p:nvPr/>
        </p:nvGrpSpPr>
        <p:grpSpPr>
          <a:xfrm>
            <a:off x="688117" y="573674"/>
            <a:ext cx="10515600" cy="3799677"/>
            <a:chOff x="1048008" y="1095377"/>
            <a:chExt cx="10515600" cy="3799677"/>
          </a:xfrm>
        </p:grpSpPr>
        <p:cxnSp>
          <p:nvCxnSpPr>
            <p:cNvPr id="9" name="Straight Arrow Connector 8"/>
            <p:cNvCxnSpPr/>
            <p:nvPr/>
          </p:nvCxnSpPr>
          <p:spPr>
            <a:xfrm flipV="1">
              <a:off x="1048008" y="1376602"/>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rot="19908273">
              <a:off x="4005327" y="1491520"/>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9291433">
              <a:off x="1596743" y="2740723"/>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80273" y="1732111"/>
              <a:ext cx="720069" cy="369332"/>
            </a:xfrm>
            <a:prstGeom prst="rect">
              <a:avLst/>
            </a:prstGeom>
            <a:noFill/>
          </p:spPr>
          <p:txBody>
            <a:bodyPr wrap="none" rtlCol="0">
              <a:spAutoFit/>
            </a:bodyPr>
            <a:lstStyle/>
            <a:p>
              <a:r>
                <a:rPr lang="en-US" b="1" dirty="0"/>
                <a:t>m=±1</a:t>
              </a:r>
            </a:p>
          </p:txBody>
        </p:sp>
        <p:cxnSp>
          <p:nvCxnSpPr>
            <p:cNvPr id="18" name="Straight Arrow Connector 17"/>
            <p:cNvCxnSpPr/>
            <p:nvPr/>
          </p:nvCxnSpPr>
          <p:spPr>
            <a:xfrm flipV="1">
              <a:off x="2212291" y="2432390"/>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82825" y="2036686"/>
              <a:ext cx="569387" cy="400110"/>
            </a:xfrm>
            <a:prstGeom prst="rect">
              <a:avLst/>
            </a:prstGeom>
            <a:noFill/>
          </p:spPr>
          <p:txBody>
            <a:bodyPr wrap="none" rtlCol="0">
              <a:spAutoFit/>
            </a:bodyPr>
            <a:lstStyle/>
            <a:p>
              <a:r>
                <a:rPr lang="en-US" sz="2000" b="1" dirty="0" err="1">
                  <a:solidFill>
                    <a:schemeClr val="accent2">
                      <a:lumMod val="75000"/>
                    </a:schemeClr>
                  </a:solidFill>
                </a:rPr>
                <a:t>θ,φ</a:t>
              </a:r>
              <a:endParaRPr lang="en-US" sz="2000" b="1" dirty="0">
                <a:solidFill>
                  <a:schemeClr val="accent2">
                    <a:lumMod val="75000"/>
                  </a:schemeClr>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99176">
              <a:off x="3734730" y="1269359"/>
              <a:ext cx="725654" cy="372633"/>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06456">
              <a:off x="1441729" y="2407275"/>
              <a:ext cx="725654" cy="372633"/>
            </a:xfrm>
            <a:prstGeom prst="rect">
              <a:avLst/>
            </a:prstGeom>
          </p:spPr>
        </p:pic>
        <p:sp>
          <p:nvSpPr>
            <p:cNvPr id="25" name="Oval 24"/>
            <p:cNvSpPr/>
            <p:nvPr/>
          </p:nvSpPr>
          <p:spPr>
            <a:xfrm>
              <a:off x="2665433" y="2102205"/>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80460" y="2093082"/>
              <a:ext cx="519694" cy="369332"/>
            </a:xfrm>
            <a:prstGeom prst="rect">
              <a:avLst/>
            </a:prstGeom>
            <a:noFill/>
          </p:spPr>
          <p:txBody>
            <a:bodyPr wrap="none" rtlCol="0">
              <a:spAutoFit/>
            </a:bodyPr>
            <a:lstStyle/>
            <a:p>
              <a:r>
                <a:rPr lang="en-US" b="1" dirty="0">
                  <a:solidFill>
                    <a:schemeClr val="accent1">
                      <a:lumMod val="20000"/>
                      <a:lumOff val="80000"/>
                    </a:schemeClr>
                  </a:solidFill>
                </a:rPr>
                <a:t>J/</a:t>
              </a:r>
              <a:r>
                <a:rPr lang="en-US" b="1" dirty="0">
                  <a:solidFill>
                    <a:schemeClr val="accent1">
                      <a:lumMod val="20000"/>
                      <a:lumOff val="80000"/>
                    </a:schemeClr>
                  </a:solidFill>
                  <a:latin typeface="Symbol" charset="2"/>
                  <a:ea typeface="Symbol" charset="2"/>
                  <a:cs typeface="Symbol" charset="2"/>
                </a:rPr>
                <a:t>y</a:t>
              </a:r>
            </a:p>
          </p:txBody>
        </p:sp>
        <p:cxnSp>
          <p:nvCxnSpPr>
            <p:cNvPr id="28" name="Straight Arrow Connector 27"/>
            <p:cNvCxnSpPr/>
            <p:nvPr/>
          </p:nvCxnSpPr>
          <p:spPr>
            <a:xfrm flipV="1">
              <a:off x="1266343" y="2631950"/>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9" name="Right Arrow 28"/>
            <p:cNvSpPr/>
            <p:nvPr/>
          </p:nvSpPr>
          <p:spPr>
            <a:xfrm rot="9142866">
              <a:off x="4223662" y="2746868"/>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rot="19818351">
              <a:off x="1815078" y="3981557"/>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798608" y="2987459"/>
              <a:ext cx="720069" cy="369332"/>
            </a:xfrm>
            <a:prstGeom prst="rect">
              <a:avLst/>
            </a:prstGeom>
            <a:noFill/>
          </p:spPr>
          <p:txBody>
            <a:bodyPr wrap="none" rtlCol="0">
              <a:spAutoFit/>
            </a:bodyPr>
            <a:lstStyle/>
            <a:p>
              <a:r>
                <a:rPr lang="en-US" b="1" dirty="0"/>
                <a:t>m=±1</a:t>
              </a:r>
            </a:p>
          </p:txBody>
        </p:sp>
        <p:cxnSp>
          <p:nvCxnSpPr>
            <p:cNvPr id="32" name="Straight Arrow Connector 31"/>
            <p:cNvCxnSpPr/>
            <p:nvPr/>
          </p:nvCxnSpPr>
          <p:spPr>
            <a:xfrm flipV="1">
              <a:off x="2430626" y="3557112"/>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774948" y="3148375"/>
              <a:ext cx="569387" cy="400110"/>
            </a:xfrm>
            <a:prstGeom prst="rect">
              <a:avLst/>
            </a:prstGeom>
            <a:noFill/>
          </p:spPr>
          <p:txBody>
            <a:bodyPr wrap="none" rtlCol="0">
              <a:spAutoFit/>
            </a:bodyPr>
            <a:lstStyle/>
            <a:p>
              <a:r>
                <a:rPr lang="en-US" sz="2000" b="1" dirty="0" err="1">
                  <a:solidFill>
                    <a:schemeClr val="accent2">
                      <a:lumMod val="75000"/>
                    </a:schemeClr>
                  </a:solidFill>
                </a:rPr>
                <a:t>θ,φ</a:t>
              </a:r>
              <a:endParaRPr lang="en-US" sz="2000" b="1" dirty="0">
                <a:solidFill>
                  <a:schemeClr val="accent2">
                    <a:lumMod val="75000"/>
                  </a:schemeClr>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80672">
              <a:off x="9870690" y="1095377"/>
              <a:ext cx="725654" cy="372633"/>
            </a:xfrm>
            <a:prstGeom prst="rect">
              <a:avLst/>
            </a:prstGeom>
          </p:spPr>
        </p:pic>
        <p:sp>
          <p:nvSpPr>
            <p:cNvPr id="36" name="Oval 35"/>
            <p:cNvSpPr/>
            <p:nvPr/>
          </p:nvSpPr>
          <p:spPr>
            <a:xfrm>
              <a:off x="2883768" y="3357553"/>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898795" y="3348430"/>
              <a:ext cx="519694" cy="369332"/>
            </a:xfrm>
            <a:prstGeom prst="rect">
              <a:avLst/>
            </a:prstGeom>
            <a:noFill/>
          </p:spPr>
          <p:txBody>
            <a:bodyPr wrap="none" rtlCol="0">
              <a:spAutoFit/>
            </a:bodyPr>
            <a:lstStyle/>
            <a:p>
              <a:r>
                <a:rPr lang="en-US" b="1" dirty="0">
                  <a:solidFill>
                    <a:schemeClr val="accent1">
                      <a:lumMod val="20000"/>
                      <a:lumOff val="80000"/>
                    </a:schemeClr>
                  </a:solidFill>
                </a:rPr>
                <a:t>J/</a:t>
              </a:r>
              <a:r>
                <a:rPr lang="en-US" b="1" dirty="0">
                  <a:solidFill>
                    <a:schemeClr val="accent1">
                      <a:lumMod val="20000"/>
                      <a:lumOff val="80000"/>
                    </a:schemeClr>
                  </a:solidFill>
                  <a:latin typeface="Symbol" charset="2"/>
                  <a:ea typeface="Symbol" charset="2"/>
                  <a:cs typeface="Symbol" charset="2"/>
                </a:rPr>
                <a:t>y</a:t>
              </a: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1479690" y="3693363"/>
              <a:ext cx="806541" cy="41417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4026097" y="2291422"/>
              <a:ext cx="806541" cy="414170"/>
            </a:xfrm>
            <a:prstGeom prst="rect">
              <a:avLst/>
            </a:prstGeom>
          </p:spPr>
        </p:pic>
        <p:sp>
          <p:nvSpPr>
            <p:cNvPr id="40" name="TextBox 39"/>
            <p:cNvSpPr txBox="1"/>
            <p:nvPr/>
          </p:nvSpPr>
          <p:spPr>
            <a:xfrm>
              <a:off x="1942905" y="1925704"/>
              <a:ext cx="699230" cy="461665"/>
            </a:xfrm>
            <a:prstGeom prst="rect">
              <a:avLst/>
            </a:prstGeom>
            <a:noFill/>
          </p:spPr>
          <p:txBody>
            <a:bodyPr wrap="none" rtlCol="0">
              <a:spAutoFit/>
            </a:bodyPr>
            <a:lstStyle/>
            <a:p>
              <a:r>
                <a:rPr lang="en-US" sz="2400" b="1" dirty="0"/>
                <a:t>A</a:t>
              </a:r>
              <a:r>
                <a:rPr lang="en-US" sz="2400" b="1" baseline="-25000" dirty="0"/>
                <a:t>½ ½</a:t>
              </a:r>
              <a:endParaRPr lang="en-US" sz="2400" dirty="0"/>
            </a:p>
          </p:txBody>
        </p:sp>
        <p:sp>
          <p:nvSpPr>
            <p:cNvPr id="42" name="TextBox 41"/>
            <p:cNvSpPr txBox="1"/>
            <p:nvPr/>
          </p:nvSpPr>
          <p:spPr>
            <a:xfrm>
              <a:off x="2114505" y="3082329"/>
              <a:ext cx="820546" cy="461665"/>
            </a:xfrm>
            <a:prstGeom prst="rect">
              <a:avLst/>
            </a:prstGeom>
            <a:noFill/>
          </p:spPr>
          <p:txBody>
            <a:bodyPr wrap="none" rtlCol="0">
              <a:spAutoFit/>
            </a:bodyPr>
            <a:lstStyle/>
            <a:p>
              <a:r>
                <a:rPr lang="en-US" sz="2400" b="1" dirty="0"/>
                <a:t>A</a:t>
              </a:r>
              <a:r>
                <a:rPr lang="en-US" sz="2400" b="1" baseline="-25000" dirty="0"/>
                <a:t>-½ -½</a:t>
              </a:r>
              <a:endParaRPr lang="en-US" sz="2400" dirty="0"/>
            </a:p>
          </p:txBody>
        </p:sp>
        <p:cxnSp>
          <p:nvCxnSpPr>
            <p:cNvPr id="43" name="Straight Arrow Connector 42"/>
            <p:cNvCxnSpPr/>
            <p:nvPr/>
          </p:nvCxnSpPr>
          <p:spPr>
            <a:xfrm flipV="1">
              <a:off x="7110624" y="1224652"/>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4" name="Right Arrow 43"/>
            <p:cNvSpPr/>
            <p:nvPr/>
          </p:nvSpPr>
          <p:spPr>
            <a:xfrm rot="19908273">
              <a:off x="10067943" y="1339570"/>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rot="19909902">
              <a:off x="7618632" y="2603515"/>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8642889" y="1580161"/>
              <a:ext cx="720069" cy="369332"/>
            </a:xfrm>
            <a:prstGeom prst="rect">
              <a:avLst/>
            </a:prstGeom>
            <a:noFill/>
          </p:spPr>
          <p:txBody>
            <a:bodyPr wrap="none" rtlCol="0">
              <a:spAutoFit/>
            </a:bodyPr>
            <a:lstStyle/>
            <a:p>
              <a:r>
                <a:rPr lang="en-US" b="1" dirty="0"/>
                <a:t>m=±1</a:t>
              </a:r>
            </a:p>
          </p:txBody>
        </p:sp>
        <p:cxnSp>
          <p:nvCxnSpPr>
            <p:cNvPr id="47" name="Straight Arrow Connector 46"/>
            <p:cNvCxnSpPr/>
            <p:nvPr/>
          </p:nvCxnSpPr>
          <p:spPr>
            <a:xfrm flipV="1">
              <a:off x="8274907" y="2280440"/>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9486109" y="1858249"/>
              <a:ext cx="569387" cy="400110"/>
            </a:xfrm>
            <a:prstGeom prst="rect">
              <a:avLst/>
            </a:prstGeom>
            <a:noFill/>
          </p:spPr>
          <p:txBody>
            <a:bodyPr wrap="none" rtlCol="0">
              <a:spAutoFit/>
            </a:bodyPr>
            <a:lstStyle/>
            <a:p>
              <a:r>
                <a:rPr lang="en-US" sz="2000" b="1" dirty="0" err="1">
                  <a:solidFill>
                    <a:schemeClr val="accent2">
                      <a:lumMod val="75000"/>
                    </a:schemeClr>
                  </a:solidFill>
                </a:rPr>
                <a:t>θ,φ</a:t>
              </a:r>
              <a:endParaRPr lang="en-US" sz="2000" b="1" dirty="0">
                <a:solidFill>
                  <a:schemeClr val="accent2">
                    <a:lumMod val="75000"/>
                  </a:schemeClr>
                </a:solidFill>
              </a:endParaRPr>
            </a:p>
          </p:txBody>
        </p:sp>
        <p:sp>
          <p:nvSpPr>
            <p:cNvPr id="51" name="Oval 50"/>
            <p:cNvSpPr/>
            <p:nvPr/>
          </p:nvSpPr>
          <p:spPr>
            <a:xfrm>
              <a:off x="8728049" y="1950255"/>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743076" y="1941132"/>
              <a:ext cx="519694" cy="369332"/>
            </a:xfrm>
            <a:prstGeom prst="rect">
              <a:avLst/>
            </a:prstGeom>
            <a:noFill/>
          </p:spPr>
          <p:txBody>
            <a:bodyPr wrap="none" rtlCol="0">
              <a:spAutoFit/>
            </a:bodyPr>
            <a:lstStyle/>
            <a:p>
              <a:r>
                <a:rPr lang="en-US" b="1" dirty="0">
                  <a:solidFill>
                    <a:schemeClr val="accent1">
                      <a:lumMod val="20000"/>
                      <a:lumOff val="80000"/>
                    </a:schemeClr>
                  </a:solidFill>
                </a:rPr>
                <a:t>J/</a:t>
              </a:r>
              <a:r>
                <a:rPr lang="en-US" b="1" dirty="0">
                  <a:solidFill>
                    <a:schemeClr val="accent1">
                      <a:lumMod val="20000"/>
                      <a:lumOff val="80000"/>
                    </a:schemeClr>
                  </a:solidFill>
                  <a:latin typeface="Symbol" charset="2"/>
                  <a:ea typeface="Symbol" charset="2"/>
                  <a:cs typeface="Symbol" charset="2"/>
                </a:rPr>
                <a:t>y</a:t>
              </a:r>
            </a:p>
          </p:txBody>
        </p:sp>
        <p:cxnSp>
          <p:nvCxnSpPr>
            <p:cNvPr id="53" name="Straight Arrow Connector 52"/>
            <p:cNvCxnSpPr/>
            <p:nvPr/>
          </p:nvCxnSpPr>
          <p:spPr>
            <a:xfrm flipV="1">
              <a:off x="7328959" y="2480000"/>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4" name="Right Arrow 53"/>
            <p:cNvSpPr/>
            <p:nvPr/>
          </p:nvSpPr>
          <p:spPr>
            <a:xfrm rot="9142866">
              <a:off x="10286278" y="2594918"/>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ight Arrow 54"/>
            <p:cNvSpPr/>
            <p:nvPr/>
          </p:nvSpPr>
          <p:spPr>
            <a:xfrm rot="9113449">
              <a:off x="7877694" y="3829607"/>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8861224" y="2835509"/>
              <a:ext cx="720069" cy="369332"/>
            </a:xfrm>
            <a:prstGeom prst="rect">
              <a:avLst/>
            </a:prstGeom>
            <a:noFill/>
          </p:spPr>
          <p:txBody>
            <a:bodyPr wrap="none" rtlCol="0">
              <a:spAutoFit/>
            </a:bodyPr>
            <a:lstStyle/>
            <a:p>
              <a:r>
                <a:rPr lang="en-US" b="1" dirty="0"/>
                <a:t>m=±1</a:t>
              </a:r>
            </a:p>
          </p:txBody>
        </p:sp>
        <p:cxnSp>
          <p:nvCxnSpPr>
            <p:cNvPr id="57" name="Straight Arrow Connector 56"/>
            <p:cNvCxnSpPr/>
            <p:nvPr/>
          </p:nvCxnSpPr>
          <p:spPr>
            <a:xfrm flipV="1">
              <a:off x="8493242" y="3405162"/>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9837564" y="2996425"/>
              <a:ext cx="569387" cy="400110"/>
            </a:xfrm>
            <a:prstGeom prst="rect">
              <a:avLst/>
            </a:prstGeom>
            <a:noFill/>
          </p:spPr>
          <p:txBody>
            <a:bodyPr wrap="none" rtlCol="0">
              <a:spAutoFit/>
            </a:bodyPr>
            <a:lstStyle/>
            <a:p>
              <a:r>
                <a:rPr lang="en-US" sz="2000" b="1" dirty="0" err="1">
                  <a:solidFill>
                    <a:schemeClr val="accent2">
                      <a:lumMod val="75000"/>
                    </a:schemeClr>
                  </a:solidFill>
                </a:rPr>
                <a:t>θ,φ</a:t>
              </a:r>
              <a:endParaRPr lang="en-US" sz="2000" b="1" dirty="0">
                <a:solidFill>
                  <a:schemeClr val="accent2">
                    <a:lumMod val="75000"/>
                  </a:schemeClr>
                </a:solidFill>
              </a:endParaRPr>
            </a:p>
          </p:txBody>
        </p:sp>
        <p:sp>
          <p:nvSpPr>
            <p:cNvPr id="59" name="Oval 58"/>
            <p:cNvSpPr/>
            <p:nvPr/>
          </p:nvSpPr>
          <p:spPr>
            <a:xfrm>
              <a:off x="8946384" y="3205603"/>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8961411" y="3196480"/>
              <a:ext cx="519694" cy="369332"/>
            </a:xfrm>
            <a:prstGeom prst="rect">
              <a:avLst/>
            </a:prstGeom>
            <a:noFill/>
          </p:spPr>
          <p:txBody>
            <a:bodyPr wrap="none" rtlCol="0">
              <a:spAutoFit/>
            </a:bodyPr>
            <a:lstStyle/>
            <a:p>
              <a:r>
                <a:rPr lang="en-US" b="1" dirty="0">
                  <a:solidFill>
                    <a:schemeClr val="accent1">
                      <a:lumMod val="20000"/>
                      <a:lumOff val="80000"/>
                    </a:schemeClr>
                  </a:solidFill>
                </a:rPr>
                <a:t>J/</a:t>
              </a:r>
              <a:r>
                <a:rPr lang="en-US" b="1" dirty="0">
                  <a:solidFill>
                    <a:schemeClr val="accent1">
                      <a:lumMod val="20000"/>
                      <a:lumOff val="80000"/>
                    </a:schemeClr>
                  </a:solidFill>
                  <a:latin typeface="Symbol" charset="2"/>
                  <a:ea typeface="Symbol" charset="2"/>
                  <a:cs typeface="Symbol" charset="2"/>
                </a:rPr>
                <a:t>y</a:t>
              </a:r>
            </a:p>
          </p:txBody>
        </p:sp>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7208402" y="2308780"/>
              <a:ext cx="806541" cy="414170"/>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10075863" y="2227348"/>
              <a:ext cx="806541" cy="414170"/>
            </a:xfrm>
            <a:prstGeom prst="rect">
              <a:avLst/>
            </a:prstGeom>
          </p:spPr>
        </p:pic>
        <p:sp>
          <p:nvSpPr>
            <p:cNvPr id="63" name="TextBox 62"/>
            <p:cNvSpPr txBox="1"/>
            <p:nvPr/>
          </p:nvSpPr>
          <p:spPr>
            <a:xfrm>
              <a:off x="8005521" y="1773754"/>
              <a:ext cx="761747" cy="461665"/>
            </a:xfrm>
            <a:prstGeom prst="rect">
              <a:avLst/>
            </a:prstGeom>
            <a:noFill/>
          </p:spPr>
          <p:txBody>
            <a:bodyPr wrap="none" rtlCol="0">
              <a:spAutoFit/>
            </a:bodyPr>
            <a:lstStyle/>
            <a:p>
              <a:r>
                <a:rPr lang="en-US" sz="2400" b="1" dirty="0"/>
                <a:t>A</a:t>
              </a:r>
              <a:r>
                <a:rPr lang="en-US" sz="2400" b="1" baseline="-25000" dirty="0"/>
                <a:t>½ -½</a:t>
              </a:r>
              <a:endParaRPr lang="en-US" sz="2400" dirty="0"/>
            </a:p>
          </p:txBody>
        </p:sp>
        <p:sp>
          <p:nvSpPr>
            <p:cNvPr id="64" name="TextBox 63"/>
            <p:cNvSpPr txBox="1"/>
            <p:nvPr/>
          </p:nvSpPr>
          <p:spPr>
            <a:xfrm>
              <a:off x="8188356" y="2941930"/>
              <a:ext cx="758028" cy="461665"/>
            </a:xfrm>
            <a:prstGeom prst="rect">
              <a:avLst/>
            </a:prstGeom>
            <a:noFill/>
          </p:spPr>
          <p:txBody>
            <a:bodyPr wrap="none" rtlCol="0">
              <a:spAutoFit/>
            </a:bodyPr>
            <a:lstStyle/>
            <a:p>
              <a:r>
                <a:rPr lang="en-US" sz="2400" b="1" dirty="0"/>
                <a:t>A</a:t>
              </a:r>
              <a:r>
                <a:rPr lang="en-US" sz="2400" b="1" baseline="-25000" dirty="0"/>
                <a:t>-½ ½</a:t>
              </a:r>
              <a:endParaRPr lang="en-US" sz="2400" dirty="0"/>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00773">
              <a:off x="7650486" y="3564575"/>
              <a:ext cx="725654" cy="372633"/>
            </a:xfrm>
            <a:prstGeom prst="rect">
              <a:avLst/>
            </a:prstGeom>
          </p:spPr>
        </p:pic>
        <p:sp>
          <p:nvSpPr>
            <p:cNvPr id="67" name="TextBox 66"/>
            <p:cNvSpPr txBox="1"/>
            <p:nvPr/>
          </p:nvSpPr>
          <p:spPr>
            <a:xfrm>
              <a:off x="2146031" y="4341264"/>
              <a:ext cx="3799886" cy="461665"/>
            </a:xfrm>
            <a:prstGeom prst="rect">
              <a:avLst/>
            </a:prstGeom>
            <a:solidFill>
              <a:srgbClr val="FFFF00"/>
            </a:solidFill>
          </p:spPr>
          <p:txBody>
            <a:bodyPr wrap="none" rtlCol="0">
              <a:spAutoFit/>
            </a:bodyPr>
            <a:lstStyle/>
            <a:p>
              <a:r>
                <a:rPr lang="en-US" sz="2000" b="1" dirty="0"/>
                <a:t>Parity conservation : </a:t>
              </a:r>
              <a:r>
                <a:rPr lang="en-US" sz="2400" b="1" dirty="0"/>
                <a:t>A</a:t>
              </a:r>
              <a:r>
                <a:rPr lang="en-US" sz="2400" b="1" baseline="-25000" dirty="0"/>
                <a:t>½ ½</a:t>
              </a:r>
              <a:r>
                <a:rPr lang="en-US" sz="2400" b="1" dirty="0"/>
                <a:t> =A</a:t>
              </a:r>
              <a:r>
                <a:rPr lang="en-US" sz="2400" b="1" baseline="-25000" dirty="0"/>
                <a:t>-½ -½</a:t>
              </a:r>
              <a:endParaRPr lang="en-US" sz="2400" dirty="0"/>
            </a:p>
          </p:txBody>
        </p:sp>
        <p:sp>
          <p:nvSpPr>
            <p:cNvPr id="68" name="TextBox 67"/>
            <p:cNvSpPr txBox="1"/>
            <p:nvPr/>
          </p:nvSpPr>
          <p:spPr>
            <a:xfrm>
              <a:off x="7734675" y="4433389"/>
              <a:ext cx="3828933" cy="461665"/>
            </a:xfrm>
            <a:prstGeom prst="rect">
              <a:avLst/>
            </a:prstGeom>
            <a:solidFill>
              <a:srgbClr val="FFFF00"/>
            </a:solidFill>
          </p:spPr>
          <p:txBody>
            <a:bodyPr wrap="none" rtlCol="0">
              <a:spAutoFit/>
            </a:bodyPr>
            <a:lstStyle/>
            <a:p>
              <a:r>
                <a:rPr lang="en-US" sz="2000" b="1" dirty="0"/>
                <a:t>parity</a:t>
              </a:r>
              <a:r>
                <a:rPr lang="en-US" altLang="zh-CN" sz="2000" b="1" dirty="0"/>
                <a:t> conservation </a:t>
              </a:r>
              <a:r>
                <a:rPr lang="en-US" sz="2000" b="1" dirty="0"/>
                <a:t>: </a:t>
              </a:r>
              <a:r>
                <a:rPr lang="en-US" sz="2400" b="1" dirty="0"/>
                <a:t>A</a:t>
              </a:r>
              <a:r>
                <a:rPr lang="en-US" sz="2400" b="1" baseline="-25000" dirty="0"/>
                <a:t>½</a:t>
              </a:r>
              <a:r>
                <a:rPr lang="en-US" sz="2400" b="1" dirty="0"/>
                <a:t> </a:t>
              </a:r>
              <a:r>
                <a:rPr lang="en-US" sz="2400" b="1" baseline="-25000" dirty="0"/>
                <a:t>-½</a:t>
              </a:r>
              <a:r>
                <a:rPr lang="en-US" sz="2400" b="1" dirty="0"/>
                <a:t> =A</a:t>
              </a:r>
              <a:r>
                <a:rPr lang="en-US" sz="2400" b="1" baseline="-25000" dirty="0"/>
                <a:t>-½ ½</a:t>
              </a:r>
              <a:endParaRPr lang="en-US" sz="2400" dirty="0"/>
            </a:p>
          </p:txBody>
        </p:sp>
      </p:grpSp>
      <p:pic>
        <p:nvPicPr>
          <p:cNvPr id="69" name="Picture 68"/>
          <p:cNvPicPr>
            <a:picLocks noChangeAspect="1"/>
          </p:cNvPicPr>
          <p:nvPr/>
        </p:nvPicPr>
        <p:blipFill>
          <a:blip r:embed="rId5"/>
          <a:stretch>
            <a:fillRect/>
          </a:stretch>
        </p:blipFill>
        <p:spPr>
          <a:xfrm>
            <a:off x="196752" y="4938125"/>
            <a:ext cx="8551930" cy="881450"/>
          </a:xfrm>
          <a:prstGeom prst="rect">
            <a:avLst/>
          </a:prstGeom>
        </p:spPr>
      </p:pic>
      <mc:AlternateContent xmlns:mc="http://schemas.openxmlformats.org/markup-compatibility/2006" xmlns:a14="http://schemas.microsoft.com/office/drawing/2010/main">
        <mc:Choice Requires="a14">
          <p:sp>
            <p:nvSpPr>
              <p:cNvPr id="70" name="TextBox 69"/>
              <p:cNvSpPr txBox="1"/>
              <p:nvPr/>
            </p:nvSpPr>
            <p:spPr>
              <a:xfrm>
                <a:off x="2882047" y="4327443"/>
                <a:ext cx="5996329" cy="461665"/>
              </a:xfrm>
              <a:prstGeom prst="rect">
                <a:avLst/>
              </a:prstGeom>
              <a:noFill/>
            </p:spPr>
            <p:txBody>
              <a:bodyPr wrap="square" rtlCol="0">
                <a:spAutoFit/>
              </a:bodyPr>
              <a:lstStyle/>
              <a:p>
                <a:r>
                  <a:rPr lang="en-US" sz="2400" b="1" dirty="0"/>
                  <a:t> </a:t>
                </a:r>
                <a:r>
                  <a:rPr lang="en-US" sz="2400" b="1" dirty="0">
                    <a:latin typeface="Symbol" charset="2"/>
                    <a:ea typeface="Symbol" charset="2"/>
                    <a:cs typeface="Symbol" charset="2"/>
                  </a:rPr>
                  <a:t> D</a:t>
                </a:r>
                <a14:m>
                  <m:oMath xmlns:m="http://schemas.openxmlformats.org/officeDocument/2006/math">
                    <m:r>
                      <a:rPr lang="en-US" sz="2400" b="1" i="1" smtClean="0">
                        <a:latin typeface="Cambria Math" charset="0"/>
                        <a:ea typeface="Cambria Math" charset="0"/>
                        <a:cs typeface="Cambria Math" charset="0"/>
                      </a:rPr>
                      <m:t>𝚽</m:t>
                    </m:r>
                  </m:oMath>
                </a14:m>
                <a:r>
                  <a:rPr lang="en-US" sz="2400" b="1" dirty="0"/>
                  <a:t>= complex phase between A</a:t>
                </a:r>
                <a:r>
                  <a:rPr lang="en-US" sz="2400" b="1" baseline="-25000" dirty="0"/>
                  <a:t>½</a:t>
                </a:r>
                <a:r>
                  <a:rPr lang="en-US" sz="2400" b="1" dirty="0"/>
                  <a:t> </a:t>
                </a:r>
                <a:r>
                  <a:rPr lang="en-US" sz="2400" b="1" baseline="-25000" dirty="0"/>
                  <a:t>½</a:t>
                </a:r>
                <a:r>
                  <a:rPr lang="en-US" sz="2400" b="1" dirty="0"/>
                  <a:t> and A</a:t>
                </a:r>
                <a:r>
                  <a:rPr lang="en-US" sz="2400" b="1" baseline="-25000" dirty="0"/>
                  <a:t>½ -½</a:t>
                </a:r>
                <a:endParaRPr lang="en-US" sz="2400" dirty="0"/>
              </a:p>
            </p:txBody>
          </p:sp>
        </mc:Choice>
        <mc:Fallback xmlns="">
          <p:sp>
            <p:nvSpPr>
              <p:cNvPr id="70" name="TextBox 69"/>
              <p:cNvSpPr txBox="1">
                <a:spLocks noRot="1" noChangeAspect="1" noMove="1" noResize="1" noEditPoints="1" noAdjustHandles="1" noChangeArrowheads="1" noChangeShapeType="1" noTextEdit="1"/>
              </p:cNvSpPr>
              <p:nvPr/>
            </p:nvSpPr>
            <p:spPr>
              <a:xfrm>
                <a:off x="2882047" y="4327443"/>
                <a:ext cx="5996329" cy="461665"/>
              </a:xfrm>
              <a:prstGeom prst="rect">
                <a:avLst/>
              </a:prstGeom>
              <a:blipFill>
                <a:blip r:embed="rId6"/>
                <a:stretch>
                  <a:fillRect t="-10526" b="-28947"/>
                </a:stretch>
              </a:blipFill>
            </p:spPr>
            <p:txBody>
              <a:bodyPr/>
              <a:lstStyle/>
              <a:p>
                <a:r>
                  <a:rPr lang="zh-CN" altLang="en-US">
                    <a:noFill/>
                  </a:rPr>
                  <a:t> </a:t>
                </a:r>
              </a:p>
            </p:txBody>
          </p:sp>
        </mc:Fallback>
      </mc:AlternateContent>
      <p:sp>
        <p:nvSpPr>
          <p:cNvPr id="4" name="幻灯片编号占位符 3"/>
          <p:cNvSpPr>
            <a:spLocks noGrp="1"/>
          </p:cNvSpPr>
          <p:nvPr>
            <p:ph type="sldNum" sz="quarter" idx="12"/>
          </p:nvPr>
        </p:nvSpPr>
        <p:spPr/>
        <p:txBody>
          <a:bodyPr/>
          <a:lstStyle/>
          <a:p>
            <a:fld id="{3880D999-AB6E-D04A-B8ED-211468A87D9E}" type="slidenum">
              <a:rPr kumimoji="1" lang="zh-CN" altLang="en-US" smtClean="0"/>
              <a:t>15</a:t>
            </a:fld>
            <a:endParaRPr kumimoji="1"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94028BDB-04B9-47DC-43A2-1AF147042393}"/>
                  </a:ext>
                </a:extLst>
              </p:cNvPr>
              <p:cNvSpPr txBox="1"/>
              <p:nvPr/>
            </p:nvSpPr>
            <p:spPr>
              <a:xfrm>
                <a:off x="117987" y="26939"/>
                <a:ext cx="12639367" cy="584775"/>
              </a:xfrm>
              <a:prstGeom prst="rect">
                <a:avLst/>
              </a:prstGeom>
              <a:noFill/>
            </p:spPr>
            <p:txBody>
              <a:bodyPr wrap="square">
                <a:spAutoFit/>
              </a:bodyPr>
              <a:lstStyle/>
              <a:p>
                <a:pPr algn="ctr"/>
                <a:r>
                  <a:rPr kumimoji="1" lang="en-US" altLang="zh-CN" sz="3200" b="1" dirty="0">
                    <a:solidFill>
                      <a:srgbClr val="0070C0"/>
                    </a:solidFill>
                    <a:latin typeface="Times New Roman" panose="02020603050405020304" pitchFamily="18" charset="0"/>
                    <a:ea typeface="Heiti SC Light" charset="-122"/>
                    <a:cs typeface="Times New Roman" panose="02020603050405020304" pitchFamily="18" charset="0"/>
                  </a:rPr>
                  <a:t>Entangled</a:t>
                </a:r>
                <a:r>
                  <a:rPr kumimoji="1" lang="zh-CN" altLang="en-US" sz="3200" b="1" dirty="0">
                    <a:solidFill>
                      <a:srgbClr val="0070C0"/>
                    </a:solidFill>
                    <a:latin typeface="Times New Roman" panose="02020603050405020304" pitchFamily="18" charset="0"/>
                    <a:ea typeface="Heiti SC Light" charset="-122"/>
                    <a:cs typeface="Times New Roman" panose="02020603050405020304" pitchFamily="18" charset="0"/>
                  </a:rPr>
                  <a:t> </a:t>
                </a:r>
                <a:r>
                  <a:rPr kumimoji="1" lang="en-US" altLang="zh-CN" sz="3200" b="1" dirty="0">
                    <a:solidFill>
                      <a:srgbClr val="0070C0"/>
                    </a:solidFill>
                    <a:latin typeface="Times New Roman" panose="02020603050405020304" pitchFamily="18" charset="0"/>
                    <a:ea typeface="Heiti SC Light" charset="-122"/>
                    <a:cs typeface="Times New Roman" panose="02020603050405020304" pitchFamily="18" charset="0"/>
                  </a:rPr>
                  <a:t>and </a:t>
                </a:r>
                <a:r>
                  <a:rPr lang="en-US" altLang="zh-CN" sz="3200" b="1" dirty="0">
                    <a:solidFill>
                      <a:srgbClr val="0070C0"/>
                    </a:solidFill>
                    <a:latin typeface="Times New Roman" panose="02020603050405020304" pitchFamily="18" charset="0"/>
                    <a:cs typeface="Times New Roman" panose="02020603050405020304" pitchFamily="18" charset="0"/>
                  </a:rPr>
                  <a:t>Polarized hyperon pairs @</a:t>
                </a:r>
                <a:r>
                  <a:rPr lang="zh-CN" altLang="en-US" sz="32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3200" b="1" i="1" smtClean="0">
                            <a:solidFill>
                              <a:srgbClr val="0070C0"/>
                            </a:solidFill>
                            <a:latin typeface="Cambria Math" panose="02040503050406030204" pitchFamily="18" charset="0"/>
                          </a:rPr>
                        </m:ctrlPr>
                      </m:sSupPr>
                      <m:e>
                        <m:r>
                          <a:rPr lang="en-US" altLang="zh-CN" sz="3200" b="1" i="1" smtClean="0">
                            <a:solidFill>
                              <a:srgbClr val="0070C0"/>
                            </a:solidFill>
                            <a:latin typeface="Cambria Math" panose="02040503050406030204" pitchFamily="18" charset="0"/>
                          </a:rPr>
                          <m:t>𝒆</m:t>
                        </m:r>
                      </m:e>
                      <m:sup>
                        <m:r>
                          <a:rPr lang="en-US" altLang="zh-CN" sz="3200" b="1" i="1" smtClean="0">
                            <a:solidFill>
                              <a:srgbClr val="0070C0"/>
                            </a:solidFill>
                            <a:latin typeface="Cambria Math" panose="02040503050406030204" pitchFamily="18" charset="0"/>
                          </a:rPr>
                          <m:t>+</m:t>
                        </m:r>
                      </m:sup>
                    </m:sSup>
                    <m:sSup>
                      <m:sSupPr>
                        <m:ctrlPr>
                          <a:rPr lang="en-US" altLang="zh-CN" sz="3200" b="1" i="1" smtClean="0">
                            <a:solidFill>
                              <a:srgbClr val="0070C0"/>
                            </a:solidFill>
                            <a:latin typeface="Cambria Math" panose="02040503050406030204" pitchFamily="18" charset="0"/>
                          </a:rPr>
                        </m:ctrlPr>
                      </m:sSupPr>
                      <m:e>
                        <m:r>
                          <a:rPr lang="en-US" altLang="zh-CN" sz="3200" b="1" i="1" smtClean="0">
                            <a:solidFill>
                              <a:srgbClr val="0070C0"/>
                            </a:solidFill>
                            <a:latin typeface="Cambria Math" panose="02040503050406030204" pitchFamily="18" charset="0"/>
                          </a:rPr>
                          <m:t>𝒆</m:t>
                        </m:r>
                      </m:e>
                      <m:sup>
                        <m:r>
                          <a:rPr lang="en-US" altLang="zh-CN" sz="3200" b="1" i="1" smtClean="0">
                            <a:solidFill>
                              <a:srgbClr val="0070C0"/>
                            </a:solidFill>
                            <a:latin typeface="Cambria Math" panose="02040503050406030204" pitchFamily="18" charset="0"/>
                          </a:rPr>
                          <m:t>−</m:t>
                        </m:r>
                      </m:sup>
                    </m:sSup>
                  </m:oMath>
                </a14:m>
                <a:r>
                  <a:rPr lang="zh-CN" altLang="en-US" sz="3200" b="1" dirty="0">
                    <a:solidFill>
                      <a:srgbClr val="0070C0"/>
                    </a:solidFill>
                    <a:latin typeface="Times New Roman" panose="02020603050405020304" pitchFamily="18" charset="0"/>
                    <a:cs typeface="Times New Roman" panose="02020603050405020304" pitchFamily="18" charset="0"/>
                  </a:rPr>
                  <a:t> </a:t>
                </a:r>
                <a:r>
                  <a:rPr lang="en-US" altLang="zh-CN" sz="3200" b="1" dirty="0">
                    <a:solidFill>
                      <a:srgbClr val="0070C0"/>
                    </a:solidFill>
                    <a:latin typeface="Times New Roman" panose="02020603050405020304" pitchFamily="18" charset="0"/>
                    <a:cs typeface="Times New Roman" panose="02020603050405020304" pitchFamily="18" charset="0"/>
                  </a:rPr>
                  <a:t>collisions</a:t>
                </a:r>
                <a:endParaRPr lang="zh-CN" altLang="en-US" sz="3000"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94028BDB-04B9-47DC-43A2-1AF147042393}"/>
                  </a:ext>
                </a:extLst>
              </p:cNvPr>
              <p:cNvSpPr txBox="1">
                <a:spLocks noRot="1" noChangeAspect="1" noMove="1" noResize="1" noEditPoints="1" noAdjustHandles="1" noChangeArrowheads="1" noChangeShapeType="1" noTextEdit="1"/>
              </p:cNvSpPr>
              <p:nvPr/>
            </p:nvSpPr>
            <p:spPr>
              <a:xfrm>
                <a:off x="117987" y="26939"/>
                <a:ext cx="12639367" cy="584775"/>
              </a:xfrm>
              <a:prstGeom prst="rect">
                <a:avLst/>
              </a:prstGeom>
              <a:blipFill>
                <a:blip r:embed="rId7"/>
                <a:stretch>
                  <a:fillRect t="-10638" b="-31915"/>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B9E20E7F-0DB9-6FCE-B383-68374B4A0F14}"/>
              </a:ext>
            </a:extLst>
          </p:cNvPr>
          <p:cNvSpPr txBox="1"/>
          <p:nvPr/>
        </p:nvSpPr>
        <p:spPr>
          <a:xfrm>
            <a:off x="10047060" y="3077821"/>
            <a:ext cx="1850891" cy="369332"/>
          </a:xfrm>
          <a:prstGeom prst="rect">
            <a:avLst/>
          </a:prstGeom>
          <a:noFill/>
        </p:spPr>
        <p:txBody>
          <a:bodyPr wrap="none" rtlCol="0">
            <a:spAutoFit/>
          </a:bodyPr>
          <a:lstStyle/>
          <a:p>
            <a:r>
              <a:rPr kumimoji="1" lang="en-US" altLang="zh-CN" b="1" dirty="0"/>
              <a:t>From</a:t>
            </a:r>
            <a:r>
              <a:rPr kumimoji="1" lang="zh-CN" altLang="en-US" b="1" dirty="0"/>
              <a:t> </a:t>
            </a:r>
            <a:r>
              <a:rPr kumimoji="1" lang="en-US" altLang="zh-CN" b="1" dirty="0"/>
              <a:t>Steve Olsen</a:t>
            </a:r>
            <a:endParaRPr kumimoji="1" lang="zh-CN" altLang="en-US" b="1" dirty="0"/>
          </a:p>
        </p:txBody>
      </p:sp>
      <p:pic>
        <p:nvPicPr>
          <p:cNvPr id="5" name="图片 4">
            <a:extLst>
              <a:ext uri="{FF2B5EF4-FFF2-40B4-BE49-F238E27FC236}">
                <a16:creationId xmlns:a16="http://schemas.microsoft.com/office/drawing/2014/main" id="{E9C9BDEE-FBF0-E2C6-76C4-F032D968932A}"/>
              </a:ext>
            </a:extLst>
          </p:cNvPr>
          <p:cNvPicPr>
            <a:picLocks noChangeAspect="1"/>
          </p:cNvPicPr>
          <p:nvPr/>
        </p:nvPicPr>
        <p:blipFill>
          <a:blip r:embed="rId8"/>
          <a:stretch>
            <a:fillRect/>
          </a:stretch>
        </p:blipFill>
        <p:spPr>
          <a:xfrm>
            <a:off x="9253778" y="4764978"/>
            <a:ext cx="2908300" cy="1181100"/>
          </a:xfrm>
          <a:prstGeom prst="rect">
            <a:avLst/>
          </a:prstGeom>
        </p:spPr>
      </p:pic>
    </p:spTree>
    <p:extLst>
      <p:ext uri="{BB962C8B-B14F-4D97-AF65-F5344CB8AC3E}">
        <p14:creationId xmlns:p14="http://schemas.microsoft.com/office/powerpoint/2010/main" val="820747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B5D46BCD-48E9-6C78-5492-980F80E4EE3D}"/>
              </a:ext>
            </a:extLst>
          </p:cNvPr>
          <p:cNvGrpSpPr/>
          <p:nvPr/>
        </p:nvGrpSpPr>
        <p:grpSpPr>
          <a:xfrm>
            <a:off x="2896804" y="1765591"/>
            <a:ext cx="9184043" cy="2362606"/>
            <a:chOff x="2453462" y="1247776"/>
            <a:chExt cx="9184043" cy="2362606"/>
          </a:xfrm>
        </p:grpSpPr>
        <p:pic>
          <p:nvPicPr>
            <p:cNvPr id="46" name="Picture 45"/>
            <p:cNvPicPr>
              <a:picLocks noChangeAspect="1"/>
            </p:cNvPicPr>
            <p:nvPr/>
          </p:nvPicPr>
          <p:blipFill>
            <a:blip r:embed="rId3"/>
            <a:stretch>
              <a:fillRect/>
            </a:stretch>
          </p:blipFill>
          <p:spPr>
            <a:xfrm>
              <a:off x="2453462" y="1271424"/>
              <a:ext cx="8227983" cy="2338958"/>
            </a:xfrm>
            <a:prstGeom prst="rect">
              <a:avLst/>
            </a:prstGeom>
          </p:spPr>
        </p:pic>
        <p:grpSp>
          <p:nvGrpSpPr>
            <p:cNvPr id="3" name="组合 2">
              <a:extLst>
                <a:ext uri="{FF2B5EF4-FFF2-40B4-BE49-F238E27FC236}">
                  <a16:creationId xmlns:a16="http://schemas.microsoft.com/office/drawing/2014/main" id="{3A1A41A5-02B5-E745-8543-5B8134662C04}"/>
                </a:ext>
              </a:extLst>
            </p:cNvPr>
            <p:cNvGrpSpPr/>
            <p:nvPr/>
          </p:nvGrpSpPr>
          <p:grpSpPr>
            <a:xfrm>
              <a:off x="4363256" y="1247776"/>
              <a:ext cx="7274249" cy="2269189"/>
              <a:chOff x="4363256" y="1247776"/>
              <a:chExt cx="7274249" cy="2269189"/>
            </a:xfrm>
          </p:grpSpPr>
          <p:sp>
            <p:nvSpPr>
              <p:cNvPr id="50" name="Rectangle 49"/>
              <p:cNvSpPr/>
              <p:nvPr/>
            </p:nvSpPr>
            <p:spPr>
              <a:xfrm>
                <a:off x="4363256" y="2936351"/>
                <a:ext cx="5279412" cy="580614"/>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文本框 4">
                <a:extLst>
                  <a:ext uri="{FF2B5EF4-FFF2-40B4-BE49-F238E27FC236}">
                    <a16:creationId xmlns:a16="http://schemas.microsoft.com/office/drawing/2014/main" id="{2B16832D-301A-EE4E-B080-1CB518A7AE05}"/>
                  </a:ext>
                </a:extLst>
              </p:cNvPr>
              <p:cNvSpPr txBox="1"/>
              <p:nvPr/>
            </p:nvSpPr>
            <p:spPr>
              <a:xfrm>
                <a:off x="6476122" y="1276961"/>
                <a:ext cx="1812932" cy="369332"/>
              </a:xfrm>
              <a:prstGeom prst="rect">
                <a:avLst/>
              </a:prstGeom>
              <a:solidFill>
                <a:srgbClr val="FFC000"/>
              </a:solidFill>
            </p:spPr>
            <p:txBody>
              <a:bodyPr wrap="none" rtlCol="0">
                <a:spAutoFit/>
              </a:bodyPr>
              <a:lstStyle/>
              <a:p>
                <a:r>
                  <a:rPr kumimoji="1" lang="en-US" altLang="zh-CN" dirty="0"/>
                  <a:t>Unpolarized part </a:t>
                </a:r>
                <a:endParaRPr kumimoji="1" lang="zh-CN" altLang="en-US" dirty="0"/>
              </a:p>
            </p:txBody>
          </p:sp>
          <p:sp>
            <p:nvSpPr>
              <p:cNvPr id="6" name="文本框 5">
                <a:extLst>
                  <a:ext uri="{FF2B5EF4-FFF2-40B4-BE49-F238E27FC236}">
                    <a16:creationId xmlns:a16="http://schemas.microsoft.com/office/drawing/2014/main" id="{D013B82E-00A7-2546-BA0A-83C1753501A8}"/>
                  </a:ext>
                </a:extLst>
              </p:cNvPr>
              <p:cNvSpPr txBox="1"/>
              <p:nvPr/>
            </p:nvSpPr>
            <p:spPr>
              <a:xfrm>
                <a:off x="9738538" y="3077444"/>
                <a:ext cx="1535805" cy="369332"/>
              </a:xfrm>
              <a:prstGeom prst="rect">
                <a:avLst/>
              </a:prstGeom>
              <a:solidFill>
                <a:srgbClr val="FFFF00"/>
              </a:solidFill>
            </p:spPr>
            <p:txBody>
              <a:bodyPr wrap="none" rtlCol="0">
                <a:spAutoFit/>
              </a:bodyPr>
              <a:lstStyle/>
              <a:p>
                <a:r>
                  <a:rPr kumimoji="1" lang="en-US" altLang="zh-CN" dirty="0"/>
                  <a:t>Polarized part </a:t>
                </a:r>
                <a:endParaRPr kumimoji="1" lang="zh-CN" altLang="en-US" dirty="0"/>
              </a:p>
            </p:txBody>
          </p:sp>
          <p:sp>
            <p:nvSpPr>
              <p:cNvPr id="7" name="文本框 6">
                <a:extLst>
                  <a:ext uri="{FF2B5EF4-FFF2-40B4-BE49-F238E27FC236}">
                    <a16:creationId xmlns:a16="http://schemas.microsoft.com/office/drawing/2014/main" id="{87BC8AEE-94CC-C948-9861-86453E0A239D}"/>
                  </a:ext>
                </a:extLst>
              </p:cNvPr>
              <p:cNvSpPr txBox="1"/>
              <p:nvPr/>
            </p:nvSpPr>
            <p:spPr>
              <a:xfrm>
                <a:off x="10019883" y="1375119"/>
                <a:ext cx="1617622" cy="36933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txBody>
              <a:bodyPr wrap="none" rtlCol="0">
                <a:spAutoFit/>
              </a:bodyPr>
              <a:lstStyle/>
              <a:p>
                <a:r>
                  <a:rPr kumimoji="1" lang="en-US" altLang="zh-CN" dirty="0"/>
                  <a:t>Entangled part </a:t>
                </a:r>
                <a:endParaRPr kumimoji="1" lang="zh-CN" altLang="en-US" dirty="0"/>
              </a:p>
            </p:txBody>
          </p:sp>
          <p:sp>
            <p:nvSpPr>
              <p:cNvPr id="15" name="矩形 14">
                <a:extLst>
                  <a:ext uri="{FF2B5EF4-FFF2-40B4-BE49-F238E27FC236}">
                    <a16:creationId xmlns:a16="http://schemas.microsoft.com/office/drawing/2014/main" id="{C311E445-DFD6-DF4B-AD96-5D80AB6AD65A}"/>
                  </a:ext>
                </a:extLst>
              </p:cNvPr>
              <p:cNvSpPr/>
              <p:nvPr/>
            </p:nvSpPr>
            <p:spPr>
              <a:xfrm>
                <a:off x="4363256" y="1785429"/>
                <a:ext cx="6318189" cy="1066371"/>
              </a:xfrm>
              <a:prstGeom prst="rect">
                <a:avLst/>
              </a:prstGeom>
              <a:solidFill>
                <a:srgbClr val="00B0F0">
                  <a:alpha val="1914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3" dirty="0"/>
              </a:p>
            </p:txBody>
          </p:sp>
          <p:sp>
            <p:nvSpPr>
              <p:cNvPr id="16" name="Rectangle 49">
                <a:extLst>
                  <a:ext uri="{FF2B5EF4-FFF2-40B4-BE49-F238E27FC236}">
                    <a16:creationId xmlns:a16="http://schemas.microsoft.com/office/drawing/2014/main" id="{7DA19505-DFA9-E747-80BB-F488EBAF4F50}"/>
                  </a:ext>
                </a:extLst>
              </p:cNvPr>
              <p:cNvSpPr/>
              <p:nvPr/>
            </p:nvSpPr>
            <p:spPr>
              <a:xfrm>
                <a:off x="4700157" y="1247776"/>
                <a:ext cx="1446721" cy="40473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2" name="Title 1"/>
          <p:cNvSpPr>
            <a:spLocks noGrp="1"/>
          </p:cNvSpPr>
          <p:nvPr>
            <p:ph type="title"/>
          </p:nvPr>
        </p:nvSpPr>
        <p:spPr>
          <a:xfrm>
            <a:off x="2050766" y="633294"/>
            <a:ext cx="7397646" cy="740941"/>
          </a:xfrm>
        </p:spPr>
        <p:txBody>
          <a:bodyPr>
            <a:norm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Correlated 5-dim. angular distribution</a:t>
            </a:r>
          </a:p>
        </p:txBody>
      </p:sp>
      <mc:AlternateContent xmlns:mc="http://schemas.openxmlformats.org/markup-compatibility/2006" xmlns:a14="http://schemas.microsoft.com/office/drawing/2010/main">
        <mc:Choice Requires="a14">
          <p:sp>
            <p:nvSpPr>
              <p:cNvPr id="49" name="TextBox 48"/>
              <p:cNvSpPr txBox="1"/>
              <p:nvPr/>
            </p:nvSpPr>
            <p:spPr>
              <a:xfrm>
                <a:off x="4180070" y="4217775"/>
                <a:ext cx="7578421" cy="415498"/>
              </a:xfrm>
              <a:prstGeom prst="rect">
                <a:avLst/>
              </a:prstGeom>
              <a:solidFill>
                <a:srgbClr val="FFFF00"/>
              </a:solidFill>
            </p:spPr>
            <p:txBody>
              <a:bodyPr wrap="none" rtlCol="0">
                <a:spAutoFit/>
              </a:bodyPr>
              <a:lstStyle/>
              <a:p>
                <a:r>
                  <a:rPr lang="en-US" b="1" dirty="0">
                    <a:solidFill>
                      <a:srgbClr val="C00000"/>
                    </a:solidFill>
                    <a:ea typeface="Comic Sans MS" charset="0"/>
                    <a:cs typeface="Comic Sans MS" charset="0"/>
                  </a:rPr>
                  <a:t>Polarization-term </a:t>
                </a:r>
                <a:r>
                  <a:rPr lang="en-US" sz="2100" b="1" dirty="0">
                    <a:solidFill>
                      <a:srgbClr val="C00000"/>
                    </a:solidFill>
                    <a:ea typeface="Comic Sans MS" charset="0"/>
                    <a:cs typeface="Comic Sans MS" charset="0"/>
                  </a:rPr>
                  <a:t>c</a:t>
                </a:r>
                <a:r>
                  <a:rPr lang="en-US" sz="2100" b="1" dirty="0">
                    <a:solidFill>
                      <a:srgbClr val="C00000"/>
                    </a:solidFill>
                    <a:ea typeface="Symbol" charset="2"/>
                    <a:cs typeface="Symbol" charset="2"/>
                  </a:rPr>
                  <a:t>an be used to determine </a:t>
                </a:r>
                <a14:m>
                  <m:oMath xmlns:m="http://schemas.openxmlformats.org/officeDocument/2006/math">
                    <m:sSub>
                      <m:sSubPr>
                        <m:ctrlPr>
                          <a:rPr lang="en-US" altLang="zh-CN" sz="2100" b="1" i="1" smtClean="0">
                            <a:solidFill>
                              <a:srgbClr val="C00000"/>
                            </a:solidFill>
                            <a:latin typeface="Cambria Math" panose="02040503050406030204" pitchFamily="18" charset="0"/>
                            <a:cs typeface="Times New Roman" panose="02020603050405020304" pitchFamily="18" charset="0"/>
                          </a:rPr>
                        </m:ctrlPr>
                      </m:sSubPr>
                      <m:e>
                        <m:r>
                          <a:rPr lang="en-US" altLang="zh-CN" sz="21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𝜶</m:t>
                        </m:r>
                      </m:e>
                      <m:sub>
                        <m:r>
                          <a:rPr lang="en-US" altLang="zh-CN" sz="2100" b="1" i="1" smtClean="0">
                            <a:solidFill>
                              <a:srgbClr val="C00000"/>
                            </a:solidFill>
                            <a:latin typeface="Cambria Math" panose="02040503050406030204" pitchFamily="18" charset="0"/>
                            <a:cs typeface="Times New Roman" panose="02020603050405020304" pitchFamily="18" charset="0"/>
                          </a:rPr>
                          <m:t>−</m:t>
                        </m:r>
                      </m:sub>
                    </m:sSub>
                  </m:oMath>
                </a14:m>
                <a:r>
                  <a:rPr lang="en-US" b="1" dirty="0">
                    <a:solidFill>
                      <a:srgbClr val="C00000"/>
                    </a:solidFill>
                    <a:latin typeface="Times New Roman" panose="02020603050405020304" pitchFamily="18" charset="0"/>
                    <a:ea typeface="Comic Sans MS" charset="0"/>
                    <a:cs typeface="Times New Roman" panose="02020603050405020304" pitchFamily="18" charset="0"/>
                  </a:rPr>
                  <a:t> </a:t>
                </a:r>
                <a:r>
                  <a:rPr lang="en-US" b="1" dirty="0">
                    <a:solidFill>
                      <a:srgbClr val="C00000"/>
                    </a:solidFill>
                    <a:ea typeface="Comic Sans MS" charset="0"/>
                    <a:cs typeface="Comic Sans MS" charset="0"/>
                  </a:rPr>
                  <a:t>and </a:t>
                </a:r>
                <a14:m>
                  <m:oMath xmlns:m="http://schemas.openxmlformats.org/officeDocument/2006/math">
                    <m:sSub>
                      <m:sSubPr>
                        <m:ctrlPr>
                          <a:rPr lang="en-US" altLang="zh-CN" b="1" i="1" smtClean="0">
                            <a:solidFill>
                              <a:srgbClr val="C00000"/>
                            </a:solidFill>
                            <a:latin typeface="Cambria Math" panose="02040503050406030204" pitchFamily="18" charset="0"/>
                          </a:rPr>
                        </m:ctrlPr>
                      </m:sSubPr>
                      <m:e>
                        <m:r>
                          <a:rPr lang="en-US" altLang="zh-CN" b="1" i="1" smtClean="0">
                            <a:solidFill>
                              <a:srgbClr val="C00000"/>
                            </a:solidFill>
                            <a:latin typeface="Cambria Math" panose="02040503050406030204" pitchFamily="18" charset="0"/>
                            <a:ea typeface="Cambria Math" panose="02040503050406030204" pitchFamily="18" charset="0"/>
                          </a:rPr>
                          <m:t>𝜶</m:t>
                        </m:r>
                      </m:e>
                      <m:sub>
                        <m:r>
                          <a:rPr lang="en-US" altLang="zh-CN" b="1" i="1" smtClean="0">
                            <a:solidFill>
                              <a:srgbClr val="C00000"/>
                            </a:solidFill>
                            <a:latin typeface="Cambria Math" panose="02040503050406030204" pitchFamily="18" charset="0"/>
                            <a:ea typeface="Cambria Math" panose="02040503050406030204" pitchFamily="18" charset="0"/>
                          </a:rPr>
                          <m:t>+</m:t>
                        </m:r>
                      </m:sub>
                    </m:sSub>
                  </m:oMath>
                </a14:m>
                <a:r>
                  <a:rPr lang="en-US" b="1" baseline="-25000" dirty="0">
                    <a:solidFill>
                      <a:srgbClr val="C00000"/>
                    </a:solidFill>
                    <a:ea typeface="Symbol" charset="2"/>
                    <a:cs typeface="Symbol" charset="2"/>
                  </a:rPr>
                  <a:t> </a:t>
                </a:r>
                <a:r>
                  <a:rPr lang="en-US" altLang="zh-CN" b="1" dirty="0">
                    <a:solidFill>
                      <a:srgbClr val="C00000"/>
                    </a:solidFill>
                    <a:ea typeface="Comic Sans MS" charset="0"/>
                    <a:cs typeface="Comic Sans MS" charset="0"/>
                  </a:rPr>
                  <a:t>simultaneously</a:t>
                </a:r>
                <a:endParaRPr lang="en-US" b="1" dirty="0">
                  <a:solidFill>
                    <a:srgbClr val="C00000"/>
                  </a:solidFill>
                  <a:ea typeface="Comic Sans MS" charset="0"/>
                  <a:cs typeface="Comic Sans MS"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4180070" y="4217775"/>
                <a:ext cx="7578421" cy="415498"/>
              </a:xfrm>
              <a:prstGeom prst="rect">
                <a:avLst/>
              </a:prstGeom>
              <a:blipFill>
                <a:blip r:embed="rId4"/>
                <a:stretch>
                  <a:fillRect l="-838" t="-9091" b="-30303"/>
                </a:stretch>
              </a:blipFill>
            </p:spPr>
            <p:txBody>
              <a:bodyPr/>
              <a:lstStyle/>
              <a:p>
                <a:r>
                  <a:rPr lang="zh-CN" altLang="en-US">
                    <a:noFill/>
                  </a:rPr>
                  <a:t> </a:t>
                </a:r>
              </a:p>
            </p:txBody>
          </p:sp>
        </mc:Fallback>
      </mc:AlternateContent>
      <p:pic>
        <p:nvPicPr>
          <p:cNvPr id="8" name="图片 7"/>
          <p:cNvPicPr>
            <a:picLocks noChangeAspect="1"/>
          </p:cNvPicPr>
          <p:nvPr/>
        </p:nvPicPr>
        <p:blipFill>
          <a:blip r:embed="rId5"/>
          <a:stretch>
            <a:fillRect/>
          </a:stretch>
        </p:blipFill>
        <p:spPr>
          <a:xfrm>
            <a:off x="5386272" y="4723940"/>
            <a:ext cx="4439653" cy="1115979"/>
          </a:xfrm>
          <a:prstGeom prst="rect">
            <a:avLst/>
          </a:prstGeom>
        </p:spPr>
      </p:pic>
      <p:grpSp>
        <p:nvGrpSpPr>
          <p:cNvPr id="10" name="组合 9">
            <a:extLst>
              <a:ext uri="{FF2B5EF4-FFF2-40B4-BE49-F238E27FC236}">
                <a16:creationId xmlns:a16="http://schemas.microsoft.com/office/drawing/2014/main" id="{352A4A12-AD79-C7E5-9E50-4275704F55EC}"/>
              </a:ext>
            </a:extLst>
          </p:cNvPr>
          <p:cNvGrpSpPr/>
          <p:nvPr/>
        </p:nvGrpSpPr>
        <p:grpSpPr>
          <a:xfrm>
            <a:off x="1" y="2185548"/>
            <a:ext cx="4281755" cy="4503656"/>
            <a:chOff x="223047" y="2446517"/>
            <a:chExt cx="3513464" cy="3928600"/>
          </a:xfrm>
        </p:grpSpPr>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79" y="2446517"/>
              <a:ext cx="3428732" cy="2135184"/>
            </a:xfrm>
            <a:prstGeom prst="rect">
              <a:avLst/>
            </a:prstGeom>
          </p:spPr>
        </p:pic>
        <p:sp>
          <p:nvSpPr>
            <p:cNvPr id="52" name="TextBox 51"/>
            <p:cNvSpPr txBox="1"/>
            <p:nvPr/>
          </p:nvSpPr>
          <p:spPr>
            <a:xfrm flipH="1">
              <a:off x="2540977" y="4465178"/>
              <a:ext cx="434249" cy="221494"/>
            </a:xfrm>
            <a:prstGeom prst="rect">
              <a:avLst/>
            </a:prstGeom>
            <a:noFill/>
          </p:spPr>
          <p:txBody>
            <a:bodyPr wrap="square" rtlCol="0">
              <a:spAutoFit/>
            </a:bodyPr>
            <a:lstStyle/>
            <a:p>
              <a:r>
                <a:rPr lang="en-US" sz="1050" b="1" dirty="0">
                  <a:latin typeface="Symbol" charset="2"/>
                  <a:ea typeface="Symbol" charset="2"/>
                  <a:cs typeface="Symbol" charset="2"/>
                </a:rPr>
                <a:t>L</a:t>
              </a:r>
            </a:p>
          </p:txBody>
        </p:sp>
        <p:pic>
          <p:nvPicPr>
            <p:cNvPr id="9" name="Picture 12"/>
            <p:cNvPicPr/>
            <p:nvPr/>
          </p:nvPicPr>
          <p:blipFill>
            <a:blip r:embed="rId7">
              <a:extLst>
                <a:ext uri="{28A0092B-C50C-407E-A947-70E740481C1C}">
                  <a14:useLocalDpi xmlns:a14="http://schemas.microsoft.com/office/drawing/2010/main" val="0"/>
                </a:ext>
              </a:extLst>
            </a:blip>
            <a:srcRect/>
            <a:stretch>
              <a:fillRect/>
            </a:stretch>
          </p:blipFill>
          <p:spPr bwMode="auto">
            <a:xfrm>
              <a:off x="223047" y="4713838"/>
              <a:ext cx="2920910" cy="1661279"/>
            </a:xfrm>
            <a:prstGeom prst="rect">
              <a:avLst/>
            </a:prstGeom>
            <a:noFill/>
            <a:ln>
              <a:noFill/>
            </a:ln>
          </p:spPr>
        </p:pic>
      </p:grpSp>
      <p:sp>
        <p:nvSpPr>
          <p:cNvPr id="4" name="幻灯片编号占位符 3"/>
          <p:cNvSpPr>
            <a:spLocks noGrp="1"/>
          </p:cNvSpPr>
          <p:nvPr>
            <p:ph type="sldNum" sz="quarter" idx="12"/>
          </p:nvPr>
        </p:nvSpPr>
        <p:spPr/>
        <p:txBody>
          <a:bodyPr/>
          <a:lstStyle/>
          <a:p>
            <a:fld id="{3880D999-AB6E-D04A-B8ED-211468A87D9E}" type="slidenum">
              <a:rPr kumimoji="1" lang="zh-CN" altLang="en-US" smtClean="0"/>
              <a:t>16</a:t>
            </a:fld>
            <a:endParaRPr kumimoji="1" lang="zh-CN" altLang="en-US"/>
          </a:p>
        </p:txBody>
      </p:sp>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B7576823-F6B4-8B8F-585D-EBF7ECA06456}"/>
                  </a:ext>
                </a:extLst>
              </p:cNvPr>
              <p:cNvSpPr txBox="1">
                <a:spLocks/>
              </p:cNvSpPr>
              <p:nvPr/>
            </p:nvSpPr>
            <p:spPr>
              <a:xfrm>
                <a:off x="599759" y="-58535"/>
                <a:ext cx="11280955" cy="989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Times New Roman" panose="02020603050405020304" pitchFamily="18" charset="0"/>
                    <a:cs typeface="Times New Roman" panose="02020603050405020304" pitchFamily="18" charset="0"/>
                  </a:rPr>
                  <a:t>If</a:t>
                </a:r>
                <a:r>
                  <a:rPr lang="en-US" b="1" dirty="0">
                    <a:latin typeface="+mn-lt"/>
                  </a:rPr>
                  <a:t> </a:t>
                </a:r>
                <a:r>
                  <a:rPr lang="en-US" altLang="zh-CN" b="1" dirty="0">
                    <a:latin typeface="Symbol" charset="2"/>
                    <a:ea typeface="Symbol" charset="2"/>
                    <a:cs typeface="Symbol" charset="2"/>
                  </a:rPr>
                  <a:t> D</a:t>
                </a:r>
                <a14:m>
                  <m:oMath xmlns:m="http://schemas.openxmlformats.org/officeDocument/2006/math">
                    <m:r>
                      <a:rPr lang="en-US" altLang="zh-CN" b="1" i="1">
                        <a:latin typeface="Cambria Math" charset="0"/>
                        <a:ea typeface="Cambria Math" charset="0"/>
                        <a:cs typeface="Cambria Math" charset="0"/>
                      </a:rPr>
                      <m:t>𝚽</m:t>
                    </m:r>
                  </m:oMath>
                </a14:m>
                <a:r>
                  <a:rPr lang="en-US" b="1" dirty="0">
                    <a:latin typeface="+mn-lt"/>
                  </a:rPr>
                  <a:t> ≠ 0, </a:t>
                </a:r>
                <a:r>
                  <a:rPr lang="en-US" b="1" dirty="0">
                    <a:latin typeface="Symbol" charset="2"/>
                    <a:ea typeface="Symbol" charset="2"/>
                    <a:cs typeface="Symbol" charset="2"/>
                  </a:rPr>
                  <a:t>L</a:t>
                </a:r>
                <a:r>
                  <a:rPr lang="en-US" b="1" dirty="0">
                    <a:latin typeface="+mn-lt"/>
                  </a:rPr>
                  <a:t> </a:t>
                </a:r>
                <a:r>
                  <a:rPr lang="en-US" b="1" dirty="0">
                    <a:latin typeface="Times New Roman" panose="02020603050405020304" pitchFamily="18" charset="0"/>
                    <a:cs typeface="Times New Roman" panose="02020603050405020304" pitchFamily="18" charset="0"/>
                  </a:rPr>
                  <a:t>and</a:t>
                </a:r>
                <a:r>
                  <a:rPr lang="en-US" b="1" dirty="0">
                    <a:latin typeface="+mn-lt"/>
                  </a:rPr>
                  <a:t> </a:t>
                </a:r>
                <a:r>
                  <a:rPr lang="en-US" b="1" dirty="0">
                    <a:latin typeface="Symbol" charset="2"/>
                    <a:ea typeface="Symbol" charset="2"/>
                    <a:cs typeface="Symbol" charset="2"/>
                  </a:rPr>
                  <a:t>L</a:t>
                </a:r>
                <a:r>
                  <a:rPr lang="en-US" b="1" dirty="0">
                    <a:latin typeface="+mn-lt"/>
                  </a:rPr>
                  <a:t> </a:t>
                </a:r>
                <a:r>
                  <a:rPr lang="en-US" b="1" dirty="0">
                    <a:latin typeface="Times New Roman" panose="02020603050405020304" pitchFamily="18" charset="0"/>
                    <a:cs typeface="Times New Roman" panose="02020603050405020304" pitchFamily="18" charset="0"/>
                  </a:rPr>
                  <a:t>are transversely polarized</a:t>
                </a:r>
              </a:p>
            </p:txBody>
          </p:sp>
        </mc:Choice>
        <mc:Fallback xmlns="">
          <p:sp>
            <p:nvSpPr>
              <p:cNvPr id="12" name="Title 1">
                <a:extLst>
                  <a:ext uri="{FF2B5EF4-FFF2-40B4-BE49-F238E27FC236}">
                    <a16:creationId xmlns:a16="http://schemas.microsoft.com/office/drawing/2014/main" id="{B7576823-F6B4-8B8F-585D-EBF7ECA06456}"/>
                  </a:ext>
                </a:extLst>
              </p:cNvPr>
              <p:cNvSpPr txBox="1">
                <a:spLocks noRot="1" noChangeAspect="1" noMove="1" noResize="1" noEditPoints="1" noAdjustHandles="1" noChangeArrowheads="1" noChangeShapeType="1" noTextEdit="1"/>
              </p:cNvSpPr>
              <p:nvPr/>
            </p:nvSpPr>
            <p:spPr>
              <a:xfrm>
                <a:off x="599759" y="-58535"/>
                <a:ext cx="11280955" cy="989021"/>
              </a:xfrm>
              <a:prstGeom prst="rect">
                <a:avLst/>
              </a:prstGeom>
              <a:blipFill>
                <a:blip r:embed="rId8"/>
                <a:stretch>
                  <a:fillRect l="-1125" t="-7595" r="-1125" b="-15190"/>
                </a:stretch>
              </a:blipFill>
            </p:spPr>
            <p:txBody>
              <a:bodyPr/>
              <a:lstStyle/>
              <a:p>
                <a:r>
                  <a:rPr lang="zh-CN" altLang="en-US">
                    <a:noFill/>
                  </a:rPr>
                  <a:t> </a:t>
                </a:r>
              </a:p>
            </p:txBody>
          </p:sp>
        </mc:Fallback>
      </mc:AlternateContent>
      <p:cxnSp>
        <p:nvCxnSpPr>
          <p:cNvPr id="18" name="直线连接符 17">
            <a:extLst>
              <a:ext uri="{FF2B5EF4-FFF2-40B4-BE49-F238E27FC236}">
                <a16:creationId xmlns:a16="http://schemas.microsoft.com/office/drawing/2014/main" id="{343ED3CD-029D-2603-94CA-18B511F87BB5}"/>
              </a:ext>
            </a:extLst>
          </p:cNvPr>
          <p:cNvCxnSpPr/>
          <p:nvPr/>
        </p:nvCxnSpPr>
        <p:spPr>
          <a:xfrm>
            <a:off x="5012871" y="216424"/>
            <a:ext cx="3734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68E6BDE2-22A8-B403-B07B-1504FC26B515}"/>
                  </a:ext>
                </a:extLst>
              </p:cNvPr>
              <p:cNvSpPr txBox="1"/>
              <p:nvPr/>
            </p:nvSpPr>
            <p:spPr>
              <a:xfrm>
                <a:off x="5386272" y="5797293"/>
                <a:ext cx="4315477" cy="8919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ea typeface="黑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𝑃</m:t>
                          </m:r>
                        </m:e>
                        <m:sub>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𝑦</m:t>
                          </m:r>
                        </m:sub>
                      </m:sSub>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m:t>
                      </m:r>
                      <m:f>
                        <m:fPr>
                          <m:ctrlP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ctrlPr>
                        </m:fPr>
                        <m:num>
                          <m:func>
                            <m:funcPr>
                              <m:ctrlP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ctrlPr>
                            </m:funcPr>
                            <m:fName>
                              <m:r>
                                <m:rPr>
                                  <m:sty m:val="p"/>
                                </m:rPr>
                                <a:rPr lang="en-US" altLang="zh-CN" sz="2000" b="0" i="0" smtClean="0">
                                  <a:latin typeface="Cambria Math" panose="02040503050406030204" pitchFamily="18" charset="0"/>
                                  <a:ea typeface="黑体" panose="02010609060101010101" pitchFamily="49" charset="-122"/>
                                  <a:cs typeface="Times New Roman" panose="02020603050405020304" pitchFamily="18" charset="0"/>
                                </a:rPr>
                                <m:t>sin</m:t>
                              </m:r>
                            </m:fName>
                            <m:e>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2</m:t>
                              </m:r>
                              <m:r>
                                <a:rPr lang="zh-CN" altLang="en-US" sz="2000" b="0" i="1" smtClean="0">
                                  <a:latin typeface="Cambria Math" panose="02040503050406030204" pitchFamily="18" charset="0"/>
                                  <a:ea typeface="黑体" panose="02010609060101010101" pitchFamily="49" charset="-122"/>
                                  <a:cs typeface="Times New Roman" panose="02020603050405020304" pitchFamily="18" charset="0"/>
                                </a:rPr>
                                <m:t>𝜃</m:t>
                              </m:r>
                            </m:e>
                          </m:func>
                          <m:r>
                            <m:rPr>
                              <m:sty m:val="p"/>
                            </m:rPr>
                            <a:rPr lang="en-US" altLang="zh-CN" sz="2000" b="0" i="0" smtClean="0">
                              <a:latin typeface="Cambria Math" panose="02040503050406030204" pitchFamily="18" charset="0"/>
                              <a:ea typeface="黑体" panose="02010609060101010101" pitchFamily="49" charset="-122"/>
                              <a:cs typeface="Times New Roman" panose="02020603050405020304" pitchFamily="18" charset="0"/>
                            </a:rPr>
                            <m:t>I</m:t>
                          </m:r>
                          <m:r>
                            <m:rPr>
                              <m:sty m:val="p"/>
                            </m:rPr>
                            <a:rPr lang="en-US" altLang="zh-CN" sz="2000" i="0">
                              <a:latin typeface="Cambria Math" panose="02040503050406030204" pitchFamily="18" charset="0"/>
                              <a:ea typeface="黑体" panose="02010609060101010101" pitchFamily="49" charset="-122"/>
                              <a:cs typeface="Times New Roman" panose="02020603050405020304" pitchFamily="18" charset="0"/>
                            </a:rPr>
                            <m:t>m</m:t>
                          </m:r>
                          <m:d>
                            <m:dPr>
                              <m:begChr m:val="["/>
                              <m:endChr m:val="]"/>
                              <m:ctrlPr>
                                <a:rPr lang="en-US" altLang="zh-CN" sz="2000" i="1" smtClean="0">
                                  <a:latin typeface="Cambria Math" panose="02040503050406030204" pitchFamily="18" charset="0"/>
                                  <a:ea typeface="黑体" panose="02010609060101010101" pitchFamily="49" charset="-122"/>
                                  <a:cs typeface="Times New Roman" panose="02020603050405020304" pitchFamily="18" charset="0"/>
                                </a:rPr>
                              </m:ctrlPr>
                            </m:dPr>
                            <m:e>
                              <m:sSub>
                                <m:sSubPr>
                                  <m:ctrlPr>
                                    <a:rPr lang="en-US" altLang="zh-CN" sz="2000" i="1" smtClean="0">
                                      <a:latin typeface="Cambria Math" panose="02040503050406030204" pitchFamily="18" charset="0"/>
                                      <a:ea typeface="黑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𝐺</m:t>
                                  </m:r>
                                </m:e>
                                <m:sub>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𝐸</m:t>
                                  </m:r>
                                </m:sub>
                              </m:sSub>
                              <m:sSubSup>
                                <m:sSubSupPr>
                                  <m:ctrlPr>
                                    <a:rPr lang="en-US" altLang="zh-CN" sz="2000" i="1" smtClean="0">
                                      <a:latin typeface="Cambria Math" panose="02040503050406030204" pitchFamily="18" charset="0"/>
                                      <a:ea typeface="黑体" panose="02010609060101010101" pitchFamily="49" charset="-122"/>
                                      <a:cs typeface="Times New Roman" panose="02020603050405020304" pitchFamily="18" charset="0"/>
                                    </a:rPr>
                                  </m:ctrlPr>
                                </m:sSubSupPr>
                                <m:e>
                                  <m:r>
                                    <m:rPr>
                                      <m:sty m:val="p"/>
                                    </m:rPr>
                                    <a:rPr lang="en-US" altLang="zh-CN" sz="2000" i="1">
                                      <a:latin typeface="Cambria Math" panose="02040503050406030204" pitchFamily="18" charset="0"/>
                                      <a:ea typeface="黑体" panose="02010609060101010101" pitchFamily="49" charset="-122"/>
                                      <a:cs typeface="Times New Roman" panose="02020603050405020304" pitchFamily="18" charset="0"/>
                                    </a:rPr>
                                    <m:t>G</m:t>
                                  </m:r>
                                </m:e>
                                <m:sub>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𝑀</m:t>
                                  </m:r>
                                </m:sub>
                                <m:sup>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m:t>
                                  </m:r>
                                </m:sup>
                              </m:sSubSup>
                            </m:e>
                          </m:d>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m:t>
                          </m:r>
                          <m:rad>
                            <m:radPr>
                              <m:degHide m:val="on"/>
                              <m:ctrlP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ctrlPr>
                            </m:radPr>
                            <m:deg/>
                            <m:e>
                              <m:r>
                                <a:rPr lang="zh-CN" altLang="en-US" sz="2000" b="0" i="1" smtClean="0">
                                  <a:latin typeface="Cambria Math" panose="02040503050406030204" pitchFamily="18" charset="0"/>
                                  <a:ea typeface="黑体" panose="02010609060101010101" pitchFamily="49" charset="-122"/>
                                  <a:cs typeface="Times New Roman" panose="02020603050405020304" pitchFamily="18" charset="0"/>
                                </a:rPr>
                                <m:t>𝜏</m:t>
                              </m:r>
                            </m:e>
                          </m:rad>
                        </m:num>
                        <m:den>
                          <m:f>
                            <m:fPr>
                              <m:ctrlP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ctrlPr>
                            </m:fPr>
                            <m:num>
                              <m:sSup>
                                <m:sSupPr>
                                  <m:ctrlP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ctrlPr>
                                </m:sSupPr>
                                <m:e>
                                  <m:d>
                                    <m:dPr>
                                      <m:begChr m:val="|"/>
                                      <m:endChr m:val="|"/>
                                      <m:ctrlP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ctrlPr>
                                    </m:dPr>
                                    <m:e>
                                      <m:sSub>
                                        <m:sSubPr>
                                          <m:ctrlP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𝐺</m:t>
                                          </m:r>
                                        </m:e>
                                        <m:sub>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𝐸</m:t>
                                          </m:r>
                                        </m:sub>
                                      </m:sSub>
                                    </m:e>
                                  </m:d>
                                </m:e>
                                <m:sup>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2</m:t>
                                  </m:r>
                                </m:sup>
                              </m:sSup>
                              <m:sSup>
                                <m:sSupPr>
                                  <m:ctrlP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ctrlPr>
                                </m:sSupPr>
                                <m:e>
                                  <m:r>
                                    <m:rPr>
                                      <m:sty m:val="p"/>
                                    </m:rPr>
                                    <a:rPr lang="en-US" altLang="zh-CN" sz="2000" b="0" i="0" smtClean="0">
                                      <a:latin typeface="Cambria Math" panose="02040503050406030204" pitchFamily="18" charset="0"/>
                                      <a:ea typeface="黑体" panose="02010609060101010101" pitchFamily="49" charset="-122"/>
                                      <a:cs typeface="Times New Roman" panose="02020603050405020304" pitchFamily="18" charset="0"/>
                                    </a:rPr>
                                    <m:t>sin</m:t>
                                  </m:r>
                                </m:e>
                                <m:sup>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2</m:t>
                                  </m:r>
                                </m:sup>
                              </m:sSup>
                              <m:r>
                                <a:rPr lang="zh-CN" altLang="en-US" sz="2000" b="0" i="1" smtClean="0">
                                  <a:latin typeface="Cambria Math" panose="02040503050406030204" pitchFamily="18" charset="0"/>
                                  <a:ea typeface="黑体" panose="02010609060101010101" pitchFamily="49" charset="-122"/>
                                  <a:cs typeface="Times New Roman" panose="02020603050405020304" pitchFamily="18" charset="0"/>
                                </a:rPr>
                                <m:t>𝜃</m:t>
                              </m:r>
                            </m:num>
                            <m:den>
                              <m:r>
                                <a:rPr lang="zh-CN" altLang="en-US" sz="2000" b="0" i="1" smtClean="0">
                                  <a:latin typeface="Cambria Math" panose="02040503050406030204" pitchFamily="18" charset="0"/>
                                  <a:ea typeface="黑体" panose="02010609060101010101" pitchFamily="49" charset="-122"/>
                                  <a:cs typeface="Times New Roman" panose="02020603050405020304" pitchFamily="18" charset="0"/>
                                </a:rPr>
                                <m:t>𝜏</m:t>
                              </m:r>
                            </m:den>
                          </m:f>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m:t>
                          </m:r>
                          <m:sSup>
                            <m:sSupPr>
                              <m:ctrlPr>
                                <a:rPr lang="en-US" altLang="zh-CN" sz="2000" i="1">
                                  <a:latin typeface="Cambria Math" panose="02040503050406030204" pitchFamily="18" charset="0"/>
                                  <a:ea typeface="黑体" panose="02010609060101010101" pitchFamily="49" charset="-122"/>
                                  <a:cs typeface="Times New Roman" panose="02020603050405020304" pitchFamily="18" charset="0"/>
                                </a:rPr>
                              </m:ctrlPr>
                            </m:sSupPr>
                            <m:e>
                              <m:d>
                                <m:dPr>
                                  <m:begChr m:val="|"/>
                                  <m:endChr m:val="|"/>
                                  <m:ctrlPr>
                                    <a:rPr lang="en-US" altLang="zh-CN" sz="2000" i="1">
                                      <a:latin typeface="Cambria Math" panose="02040503050406030204" pitchFamily="18" charset="0"/>
                                      <a:ea typeface="黑体" panose="02010609060101010101" pitchFamily="49" charset="-122"/>
                                      <a:cs typeface="Times New Roman" panose="02020603050405020304" pitchFamily="18" charset="0"/>
                                    </a:rPr>
                                  </m:ctrlPr>
                                </m:dPr>
                                <m:e>
                                  <m:sSub>
                                    <m:sSubPr>
                                      <m:ctrlPr>
                                        <a:rPr lang="en-US" altLang="zh-CN" sz="2000" i="1">
                                          <a:latin typeface="Cambria Math" panose="02040503050406030204" pitchFamily="18" charset="0"/>
                                          <a:ea typeface="黑体" panose="02010609060101010101" pitchFamily="49" charset="-122"/>
                                          <a:cs typeface="Times New Roman" panose="02020603050405020304" pitchFamily="18" charset="0"/>
                                        </a:rPr>
                                      </m:ctrlPr>
                                    </m:sSubPr>
                                    <m:e>
                                      <m:r>
                                        <a:rPr lang="en-US" altLang="zh-CN" sz="2000" i="1">
                                          <a:latin typeface="Cambria Math" panose="02040503050406030204" pitchFamily="18" charset="0"/>
                                          <a:ea typeface="黑体" panose="02010609060101010101" pitchFamily="49" charset="-122"/>
                                          <a:cs typeface="Times New Roman" panose="02020603050405020304" pitchFamily="18" charset="0"/>
                                        </a:rPr>
                                        <m:t>𝐺</m:t>
                                      </m:r>
                                    </m:e>
                                    <m:sub>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𝑀</m:t>
                                      </m:r>
                                    </m:sub>
                                  </m:sSub>
                                </m:e>
                              </m:d>
                            </m:e>
                            <m:sup>
                              <m:r>
                                <a:rPr lang="en-US" altLang="zh-CN" sz="2000" i="1">
                                  <a:latin typeface="Cambria Math" panose="02040503050406030204" pitchFamily="18" charset="0"/>
                                  <a:ea typeface="黑体" panose="02010609060101010101" pitchFamily="49" charset="-122"/>
                                  <a:cs typeface="Times New Roman" panose="02020603050405020304" pitchFamily="18" charset="0"/>
                                </a:rPr>
                                <m:t>2</m:t>
                              </m:r>
                            </m:sup>
                          </m:sSup>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(1+</m:t>
                          </m:r>
                          <m:sSup>
                            <m:sSupPr>
                              <m:ctrlPr>
                                <a:rPr lang="en-US" altLang="zh-CN" sz="2000" i="1">
                                  <a:latin typeface="Cambria Math" panose="02040503050406030204" pitchFamily="18" charset="0"/>
                                  <a:ea typeface="黑体" panose="02010609060101010101" pitchFamily="49" charset="-122"/>
                                  <a:cs typeface="Times New Roman" panose="02020603050405020304" pitchFamily="18" charset="0"/>
                                </a:rPr>
                              </m:ctrlPr>
                            </m:sSupPr>
                            <m:e>
                              <m:r>
                                <m:rPr>
                                  <m:sty m:val="p"/>
                                </m:rPr>
                                <a:rPr lang="en-US" altLang="zh-CN" sz="2000" b="0" i="0" smtClean="0">
                                  <a:latin typeface="Cambria Math" panose="02040503050406030204" pitchFamily="18" charset="0"/>
                                  <a:ea typeface="黑体" panose="02010609060101010101" pitchFamily="49" charset="-122"/>
                                  <a:cs typeface="Times New Roman" panose="02020603050405020304" pitchFamily="18" charset="0"/>
                                </a:rPr>
                                <m:t>cos</m:t>
                              </m:r>
                            </m:e>
                            <m:sup>
                              <m:r>
                                <a:rPr lang="en-US" altLang="zh-CN" sz="2000" i="1">
                                  <a:latin typeface="Cambria Math" panose="02040503050406030204" pitchFamily="18" charset="0"/>
                                  <a:ea typeface="黑体" panose="02010609060101010101" pitchFamily="49" charset="-122"/>
                                  <a:cs typeface="Times New Roman" panose="02020603050405020304" pitchFamily="18" charset="0"/>
                                </a:rPr>
                                <m:t>2</m:t>
                              </m:r>
                            </m:sup>
                          </m:sSup>
                          <m:r>
                            <a:rPr lang="zh-CN" altLang="en-US" sz="2000" i="1">
                              <a:latin typeface="Cambria Math" panose="02040503050406030204" pitchFamily="18" charset="0"/>
                              <a:ea typeface="黑体" panose="02010609060101010101" pitchFamily="49" charset="-122"/>
                              <a:cs typeface="Times New Roman" panose="02020603050405020304" pitchFamily="18" charset="0"/>
                            </a:rPr>
                            <m:t>𝜃</m:t>
                          </m:r>
                          <m:r>
                            <a:rPr lang="en-US" altLang="zh-CN" sz="2000" b="0" i="1" smtClean="0">
                              <a:latin typeface="Cambria Math" panose="02040503050406030204" pitchFamily="18" charset="0"/>
                              <a:ea typeface="黑体" panose="02010609060101010101" pitchFamily="49" charset="-122"/>
                              <a:cs typeface="Times New Roman" panose="02020603050405020304" pitchFamily="18" charset="0"/>
                            </a:rPr>
                            <m:t>)</m:t>
                          </m:r>
                        </m:den>
                      </m:f>
                    </m:oMath>
                  </m:oMathPara>
                </a14:m>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68E6BDE2-22A8-B403-B07B-1504FC26B515}"/>
                  </a:ext>
                </a:extLst>
              </p:cNvPr>
              <p:cNvSpPr txBox="1">
                <a:spLocks noRot="1" noChangeAspect="1" noMove="1" noResize="1" noEditPoints="1" noAdjustHandles="1" noChangeArrowheads="1" noChangeShapeType="1" noTextEdit="1"/>
              </p:cNvSpPr>
              <p:nvPr/>
            </p:nvSpPr>
            <p:spPr>
              <a:xfrm>
                <a:off x="5386272" y="5797293"/>
                <a:ext cx="4315477" cy="891911"/>
              </a:xfrm>
              <a:prstGeom prst="rect">
                <a:avLst/>
              </a:prstGeom>
              <a:blipFill>
                <a:blip r:embed="rId10"/>
                <a:stretch>
                  <a:fillRect l="-294" r="-1176" b="-8451"/>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790F8142-8A6B-F413-197A-4F2413BA54AE}"/>
              </a:ext>
            </a:extLst>
          </p:cNvPr>
          <p:cNvPicPr>
            <a:picLocks noChangeAspect="1"/>
          </p:cNvPicPr>
          <p:nvPr/>
        </p:nvPicPr>
        <p:blipFill>
          <a:blip r:embed="rId11"/>
          <a:stretch>
            <a:fillRect/>
          </a:stretch>
        </p:blipFill>
        <p:spPr>
          <a:xfrm>
            <a:off x="823076" y="1196849"/>
            <a:ext cx="7772400" cy="430632"/>
          </a:xfrm>
          <a:prstGeom prst="rect">
            <a:avLst/>
          </a:prstGeom>
        </p:spPr>
      </p:pic>
    </p:spTree>
    <p:extLst>
      <p:ext uri="{BB962C8B-B14F-4D97-AF65-F5344CB8AC3E}">
        <p14:creationId xmlns:p14="http://schemas.microsoft.com/office/powerpoint/2010/main" val="1522450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6B214FD4-1919-B446-68F1-6DFB7CAFAC43}"/>
              </a:ext>
            </a:extLst>
          </p:cNvPr>
          <p:cNvGrpSpPr/>
          <p:nvPr/>
        </p:nvGrpSpPr>
        <p:grpSpPr>
          <a:xfrm>
            <a:off x="1901454" y="3499275"/>
            <a:ext cx="8127595" cy="3084990"/>
            <a:chOff x="1901454" y="3499275"/>
            <a:chExt cx="8127595" cy="3084990"/>
          </a:xfrm>
        </p:grpSpPr>
        <p:pic>
          <p:nvPicPr>
            <p:cNvPr id="6" name="图片 5">
              <a:extLst>
                <a:ext uri="{FF2B5EF4-FFF2-40B4-BE49-F238E27FC236}">
                  <a16:creationId xmlns:a16="http://schemas.microsoft.com/office/drawing/2014/main" id="{5578AE66-A7B7-0ED2-D3F8-B4DD92D13210}"/>
                </a:ext>
              </a:extLst>
            </p:cNvPr>
            <p:cNvPicPr>
              <a:picLocks noChangeAspect="1"/>
            </p:cNvPicPr>
            <p:nvPr/>
          </p:nvPicPr>
          <p:blipFill>
            <a:blip r:embed="rId2"/>
            <a:stretch>
              <a:fillRect/>
            </a:stretch>
          </p:blipFill>
          <p:spPr>
            <a:xfrm>
              <a:off x="1901454" y="3499275"/>
              <a:ext cx="4124526" cy="3084990"/>
            </a:xfrm>
            <a:prstGeom prst="rect">
              <a:avLst/>
            </a:prstGeom>
          </p:spPr>
        </p:pic>
        <p:pic>
          <p:nvPicPr>
            <p:cNvPr id="22" name="图片 21">
              <a:extLst>
                <a:ext uri="{FF2B5EF4-FFF2-40B4-BE49-F238E27FC236}">
                  <a16:creationId xmlns:a16="http://schemas.microsoft.com/office/drawing/2014/main" id="{411BF15C-87C5-D047-A20E-7D5AA23F8128}"/>
                </a:ext>
              </a:extLst>
            </p:cNvPr>
            <p:cNvPicPr>
              <a:picLocks noChangeAspect="1"/>
            </p:cNvPicPr>
            <p:nvPr/>
          </p:nvPicPr>
          <p:blipFill>
            <a:blip r:embed="rId3"/>
            <a:stretch>
              <a:fillRect/>
            </a:stretch>
          </p:blipFill>
          <p:spPr>
            <a:xfrm>
              <a:off x="6166021" y="3564682"/>
              <a:ext cx="3863028" cy="2767862"/>
            </a:xfrm>
            <a:prstGeom prst="rect">
              <a:avLst/>
            </a:prstGeom>
          </p:spPr>
        </p:pic>
        <p:sp>
          <p:nvSpPr>
            <p:cNvPr id="12" name="椭圆 11">
              <a:extLst>
                <a:ext uri="{FF2B5EF4-FFF2-40B4-BE49-F238E27FC236}">
                  <a16:creationId xmlns:a16="http://schemas.microsoft.com/office/drawing/2014/main" id="{F3F1FFFC-8582-8B90-D573-7F7E385FA2A7}"/>
                </a:ext>
              </a:extLst>
            </p:cNvPr>
            <p:cNvSpPr/>
            <p:nvPr/>
          </p:nvSpPr>
          <p:spPr>
            <a:xfrm>
              <a:off x="5103341" y="4124803"/>
              <a:ext cx="630194" cy="29891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76AA4462-AAE0-2458-3572-3C9356D796B9}"/>
                </a:ext>
              </a:extLst>
            </p:cNvPr>
            <p:cNvSpPr/>
            <p:nvPr/>
          </p:nvSpPr>
          <p:spPr>
            <a:xfrm>
              <a:off x="4906663" y="5049247"/>
              <a:ext cx="875270" cy="40057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BD70CF3E-E55D-36A8-4230-3BB1992A0D73}"/>
                </a:ext>
              </a:extLst>
            </p:cNvPr>
            <p:cNvSpPr/>
            <p:nvPr/>
          </p:nvSpPr>
          <p:spPr>
            <a:xfrm>
              <a:off x="5003595" y="3609487"/>
              <a:ext cx="875270" cy="40057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A08D15F8-E04C-4D2C-B252-FF002A84CBD1}"/>
                  </a:ext>
                </a:extLst>
              </p:cNvPr>
              <p:cNvSpPr txBox="1">
                <a:spLocks/>
              </p:cNvSpPr>
              <p:nvPr/>
            </p:nvSpPr>
            <p:spPr>
              <a:xfrm>
                <a:off x="308919" y="85224"/>
                <a:ext cx="11714205" cy="5231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3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Transverse polarization and </a:t>
                </a:r>
                <a14:m>
                  <m:oMath xmlns:m="http://schemas.openxmlformats.org/officeDocument/2006/math">
                    <m:r>
                      <a:rPr lang="en-US" altLang="zh-CN" sz="3300" b="1" i="0" smtClean="0">
                        <a:solidFill>
                          <a:srgbClr val="0000FF"/>
                        </a:solidFill>
                        <a:latin typeface="Cambria Math" panose="02040503050406030204" pitchFamily="18" charset="0"/>
                        <a:cs typeface="Calibri" panose="020F0502020204030204" pitchFamily="34" charset="0"/>
                      </a:rPr>
                      <m:t>𝐂𝐏</m:t>
                    </m:r>
                    <m:r>
                      <a:rPr lang="en-US" altLang="zh-CN" sz="3300" b="1" i="0" smtClean="0">
                        <a:solidFill>
                          <a:srgbClr val="0000FF"/>
                        </a:solidFill>
                        <a:latin typeface="Cambria Math" panose="02040503050406030204" pitchFamily="18" charset="0"/>
                        <a:cs typeface="Calibri" panose="020F0502020204030204" pitchFamily="34" charset="0"/>
                      </a:rPr>
                      <m:t> </m:t>
                    </m:r>
                    <m:r>
                      <a:rPr lang="en-US" altLang="zh-CN" sz="3300" b="1" i="0" smtClean="0">
                        <a:solidFill>
                          <a:srgbClr val="0000FF"/>
                        </a:solidFill>
                        <a:latin typeface="Cambria Math" panose="02040503050406030204" pitchFamily="18" charset="0"/>
                        <a:cs typeface="Calibri" panose="020F0502020204030204" pitchFamily="34" charset="0"/>
                      </a:rPr>
                      <m:t>𝐭𝐞𝐬𝐭</m:t>
                    </m:r>
                    <m:r>
                      <a:rPr lang="zh-CN" altLang="en-US" sz="3300" b="1" i="0" smtClean="0">
                        <a:solidFill>
                          <a:srgbClr val="0000FF"/>
                        </a:solidFill>
                        <a:latin typeface="Cambria Math" panose="02040503050406030204" pitchFamily="18" charset="0"/>
                        <a:cs typeface="Calibri" panose="020F0502020204030204" pitchFamily="34" charset="0"/>
                      </a:rPr>
                      <m:t> </m:t>
                    </m:r>
                    <m:r>
                      <a:rPr lang="en-US" altLang="zh-CN" sz="3300" b="1" i="0">
                        <a:solidFill>
                          <a:srgbClr val="0000FF"/>
                        </a:solidFill>
                        <a:latin typeface="Cambria Math" panose="02040503050406030204" pitchFamily="18" charset="0"/>
                        <a:cs typeface="Calibri" panose="020F0502020204030204" pitchFamily="34" charset="0"/>
                      </a:rPr>
                      <m:t>𝐢𝐧</m:t>
                    </m:r>
                    <m:r>
                      <a:rPr lang="en-US" altLang="zh-CN" sz="3300" b="1" i="0" smtClean="0">
                        <a:solidFill>
                          <a:srgbClr val="0000FF"/>
                        </a:solidFill>
                        <a:latin typeface="Cambria Math" panose="02040503050406030204" pitchFamily="18" charset="0"/>
                        <a:cs typeface="Calibri" panose="020F0502020204030204" pitchFamily="34" charset="0"/>
                      </a:rPr>
                      <m:t> </m:t>
                    </m:r>
                    <m:r>
                      <m:rPr>
                        <m:nor/>
                      </m:rPr>
                      <a:rPr kumimoji="1" lang="en-US" altLang="zh-CN" sz="3200" dirty="0" smtClean="0">
                        <a:solidFill>
                          <a:srgbClr val="3333FF"/>
                        </a:solidFill>
                      </a:rPr>
                      <m:t>J</m:t>
                    </m:r>
                    <m:r>
                      <m:rPr>
                        <m:nor/>
                      </m:rPr>
                      <a:rPr kumimoji="1" lang="en-US" altLang="zh-CN" sz="3200" dirty="0" smtClean="0">
                        <a:solidFill>
                          <a:srgbClr val="3333FF"/>
                        </a:solidFill>
                      </a:rPr>
                      <m:t>/</m:t>
                    </m:r>
                    <m:r>
                      <a:rPr kumimoji="1" lang="en-US" altLang="zh-CN" sz="3200" i="1">
                        <a:solidFill>
                          <a:srgbClr val="3333FF"/>
                        </a:solidFill>
                        <a:latin typeface="Cambria Math" panose="02040503050406030204" pitchFamily="18" charset="0"/>
                        <a:ea typeface="Cambria Math" charset="0"/>
                        <a:cs typeface="Cambria Math" charset="0"/>
                      </a:rPr>
                      <m:t>𝜓</m:t>
                    </m:r>
                    <m:r>
                      <a:rPr kumimoji="1" lang="en-US" altLang="zh-CN" sz="3200" i="1">
                        <a:solidFill>
                          <a:srgbClr val="3333FF"/>
                        </a:solidFill>
                        <a:latin typeface="Cambria Math" panose="02040503050406030204" pitchFamily="18" charset="0"/>
                        <a:ea typeface="Cambria Math" charset="0"/>
                        <a:cs typeface="Cambria Math" charset="0"/>
                      </a:rPr>
                      <m:t> →</m:t>
                    </m:r>
                    <m:r>
                      <a:rPr lang="zh-CN" altLang="en-US" sz="3300" b="1" i="1">
                        <a:solidFill>
                          <a:srgbClr val="0000FF"/>
                        </a:solidFill>
                        <a:latin typeface="Cambria Math" panose="02040503050406030204" pitchFamily="18" charset="0"/>
                        <a:cs typeface="Calibri" panose="020F0502020204030204" pitchFamily="34" charset="0"/>
                      </a:rPr>
                      <m:t>𝜦</m:t>
                    </m:r>
                  </m:oMath>
                </a14:m>
                <a:r>
                  <a:rPr lang="en-US" altLang="zh-CN" sz="33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14:m>
                  <m:oMath xmlns:m="http://schemas.openxmlformats.org/officeDocument/2006/math">
                    <m:bar>
                      <m:barPr>
                        <m:pos m:val="top"/>
                        <m:ctrlPr>
                          <a:rPr lang="en-US" altLang="zh-CN" sz="3300" b="1" i="1">
                            <a:solidFill>
                              <a:srgbClr val="0000FF"/>
                            </a:solidFill>
                            <a:latin typeface="Cambria Math" panose="02040503050406030204" pitchFamily="18" charset="0"/>
                            <a:cs typeface="Calibri" panose="020F0502020204030204" pitchFamily="34" charset="0"/>
                          </a:rPr>
                        </m:ctrlPr>
                      </m:barPr>
                      <m:e>
                        <m:r>
                          <a:rPr lang="zh-CN" altLang="en-US" sz="3300" b="1" i="1">
                            <a:solidFill>
                              <a:srgbClr val="0000FF"/>
                            </a:solidFill>
                            <a:latin typeface="Cambria Math" panose="02040503050406030204" pitchFamily="18" charset="0"/>
                            <a:cs typeface="Calibri" panose="020F0502020204030204" pitchFamily="34" charset="0"/>
                          </a:rPr>
                          <m:t>𝜦</m:t>
                        </m:r>
                      </m:e>
                    </m:bar>
                  </m:oMath>
                </a14:m>
                <a:endParaRPr lang="zh-CN" altLang="en-US" sz="33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mc:Choice>
        <mc:Fallback xmlns="">
          <p:sp>
            <p:nvSpPr>
              <p:cNvPr id="2" name="标题 1">
                <a:extLst>
                  <a:ext uri="{FF2B5EF4-FFF2-40B4-BE49-F238E27FC236}">
                    <a16:creationId xmlns:a16="http://schemas.microsoft.com/office/drawing/2014/main" id="{A08D15F8-E04C-4D2C-B252-FF002A84CBD1}"/>
                  </a:ext>
                </a:extLst>
              </p:cNvPr>
              <p:cNvSpPr txBox="1">
                <a:spLocks noRot="1" noChangeAspect="1" noMove="1" noResize="1" noEditPoints="1" noAdjustHandles="1" noChangeArrowheads="1" noChangeShapeType="1" noTextEdit="1"/>
              </p:cNvSpPr>
              <p:nvPr/>
            </p:nvSpPr>
            <p:spPr>
              <a:xfrm>
                <a:off x="308919" y="85224"/>
                <a:ext cx="11714205" cy="523167"/>
              </a:xfrm>
              <a:prstGeom prst="rect">
                <a:avLst/>
              </a:prstGeom>
              <a:blipFill>
                <a:blip r:embed="rId4"/>
                <a:stretch>
                  <a:fillRect t="-14286" b="-54762"/>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E0A4DE1E-5AD2-4B07-9FF8-FCDD8AC86D2A}"/>
              </a:ext>
            </a:extLst>
          </p:cNvPr>
          <p:cNvGrpSpPr/>
          <p:nvPr/>
        </p:nvGrpSpPr>
        <p:grpSpPr>
          <a:xfrm>
            <a:off x="1482053" y="1084149"/>
            <a:ext cx="3460787" cy="2380529"/>
            <a:chOff x="6916014" y="3431896"/>
            <a:chExt cx="4420202" cy="2839086"/>
          </a:xfrm>
        </p:grpSpPr>
        <p:pic>
          <p:nvPicPr>
            <p:cNvPr id="5" name="图片 4">
              <a:extLst>
                <a:ext uri="{FF2B5EF4-FFF2-40B4-BE49-F238E27FC236}">
                  <a16:creationId xmlns:a16="http://schemas.microsoft.com/office/drawing/2014/main" id="{B5E09322-6C2A-4D58-8FBF-F8B22473A362}"/>
                </a:ext>
              </a:extLst>
            </p:cNvPr>
            <p:cNvPicPr>
              <a:picLocks noChangeAspect="1"/>
            </p:cNvPicPr>
            <p:nvPr/>
          </p:nvPicPr>
          <p:blipFill rotWithShape="1">
            <a:blip r:embed="rId5"/>
            <a:srcRect r="2798"/>
            <a:stretch/>
          </p:blipFill>
          <p:spPr>
            <a:xfrm>
              <a:off x="6916014" y="3431896"/>
              <a:ext cx="4420202" cy="2839086"/>
            </a:xfrm>
            <a:prstGeom prst="rect">
              <a:avLst/>
            </a:prstGeom>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4B8ABDB1-527B-4231-A79B-2787628A41AA}"/>
                    </a:ext>
                  </a:extLst>
                </p:cNvPr>
                <p:cNvSpPr/>
                <p:nvPr/>
              </p:nvSpPr>
              <p:spPr>
                <a:xfrm>
                  <a:off x="9684225" y="3434791"/>
                  <a:ext cx="1555856" cy="357886"/>
                </a:xfrm>
                <a:prstGeom prst="rect">
                  <a:avLst/>
                </a:prstGeom>
              </p:spPr>
              <p:txBody>
                <a:bodyPr wrap="none">
                  <a:spAutoFit/>
                </a:bodyPr>
                <a:lstStyle/>
                <a:p>
                  <a:pPr algn="ctr"/>
                  <a:r>
                    <a:rPr lang="fr-FR" altLang="zh-CN" sz="1350" i="1" dirty="0">
                      <a:solidFill>
                        <a:srgbClr val="FF0000"/>
                      </a:solidFill>
                      <a:latin typeface="Times New Roman" panose="02020603050405020304" pitchFamily="18" charset="0"/>
                      <a:cs typeface="Times New Roman" panose="02020603050405020304" pitchFamily="18" charset="0"/>
                    </a:rPr>
                    <a:t> 10 billion </a:t>
                  </a:r>
                  <a14:m>
                    <m:oMath xmlns:m="http://schemas.openxmlformats.org/officeDocument/2006/math">
                      <m:r>
                        <a:rPr lang="en-US" altLang="zh-CN" sz="1350" i="1">
                          <a:solidFill>
                            <a:srgbClr val="FF0000"/>
                          </a:solidFill>
                          <a:latin typeface="Cambria Math" charset="0"/>
                          <a:cs typeface="Times New Roman" panose="02020603050405020304" pitchFamily="18" charset="0"/>
                        </a:rPr>
                        <m:t>𝐽</m:t>
                      </m:r>
                      <m:r>
                        <a:rPr lang="en-US" altLang="zh-CN" sz="1350" i="1">
                          <a:solidFill>
                            <a:srgbClr val="FF0000"/>
                          </a:solidFill>
                          <a:latin typeface="Cambria Math" charset="0"/>
                          <a:cs typeface="Times New Roman" panose="02020603050405020304" pitchFamily="18" charset="0"/>
                        </a:rPr>
                        <m:t>/</m:t>
                      </m:r>
                      <m:r>
                        <a:rPr lang="en-US" altLang="zh-CN" sz="1350" i="1">
                          <a:solidFill>
                            <a:srgbClr val="FF0000"/>
                          </a:solidFill>
                          <a:latin typeface="Cambria Math" charset="0"/>
                          <a:cs typeface="Times New Roman" panose="02020603050405020304" pitchFamily="18" charset="0"/>
                        </a:rPr>
                        <m:t>𝜓</m:t>
                      </m:r>
                    </m:oMath>
                  </a14:m>
                  <a:endParaRPr lang="zh-CN" altLang="en-US" sz="1350"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4B8ABDB1-527B-4231-A79B-2787628A41AA}"/>
                    </a:ext>
                  </a:extLst>
                </p:cNvPr>
                <p:cNvSpPr>
                  <a:spLocks noRot="1" noChangeAspect="1" noMove="1" noResize="1" noEditPoints="1" noAdjustHandles="1" noChangeArrowheads="1" noChangeShapeType="1" noTextEdit="1"/>
                </p:cNvSpPr>
                <p:nvPr/>
              </p:nvSpPr>
              <p:spPr>
                <a:xfrm>
                  <a:off x="9684225" y="3434791"/>
                  <a:ext cx="1555856" cy="357886"/>
                </a:xfrm>
                <a:prstGeom prst="rect">
                  <a:avLst/>
                </a:prstGeom>
                <a:blipFill>
                  <a:blip r:embed="rId6"/>
                  <a:stretch>
                    <a:fillRect t="-4167" b="-20833"/>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14" name="表格 13">
                <a:extLst>
                  <a:ext uri="{FF2B5EF4-FFF2-40B4-BE49-F238E27FC236}">
                    <a16:creationId xmlns:a16="http://schemas.microsoft.com/office/drawing/2014/main" id="{88775C8D-ECA7-4EAF-9E6F-235D97B34DFF}"/>
                  </a:ext>
                </a:extLst>
              </p:cNvPr>
              <p:cNvGraphicFramePr>
                <a:graphicFrameLocks noGrp="1"/>
              </p:cNvGraphicFramePr>
              <p:nvPr>
                <p:extLst>
                  <p:ext uri="{D42A27DB-BD31-4B8C-83A1-F6EECF244321}">
                    <p14:modId xmlns:p14="http://schemas.microsoft.com/office/powerpoint/2010/main" val="2912909452"/>
                  </p:ext>
                </p:extLst>
              </p:nvPr>
            </p:nvGraphicFramePr>
            <p:xfrm>
              <a:off x="5272217" y="981435"/>
              <a:ext cx="6919783" cy="2392841"/>
            </p:xfrm>
            <a:graphic>
              <a:graphicData uri="http://schemas.openxmlformats.org/drawingml/2006/table">
                <a:tbl>
                  <a:tblPr firstRow="1" bandRow="1"/>
                  <a:tblGrid>
                    <a:gridCol w="988459">
                      <a:extLst>
                        <a:ext uri="{9D8B030D-6E8A-4147-A177-3AD203B41FA5}">
                          <a16:colId xmlns:a16="http://schemas.microsoft.com/office/drawing/2014/main" val="20000"/>
                        </a:ext>
                      </a:extLst>
                    </a:gridCol>
                    <a:gridCol w="2871621">
                      <a:extLst>
                        <a:ext uri="{9D8B030D-6E8A-4147-A177-3AD203B41FA5}">
                          <a16:colId xmlns:a16="http://schemas.microsoft.com/office/drawing/2014/main" val="20001"/>
                        </a:ext>
                      </a:extLst>
                    </a:gridCol>
                    <a:gridCol w="3059703">
                      <a:extLst>
                        <a:ext uri="{9D8B030D-6E8A-4147-A177-3AD203B41FA5}">
                          <a16:colId xmlns:a16="http://schemas.microsoft.com/office/drawing/2014/main" val="20002"/>
                        </a:ext>
                      </a:extLst>
                    </a:gridCol>
                  </a:tblGrid>
                  <a:tr h="279479">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600" dirty="0">
                              <a:latin typeface="Calibri" panose="020F0502020204030204" pitchFamily="34" charset="0"/>
                              <a:cs typeface="Calibri" panose="020F0502020204030204" pitchFamily="34" charset="0"/>
                            </a:rPr>
                            <a:t>Paras.</a:t>
                          </a:r>
                          <a:endParaRPr lang="zh-CN" altLang="en-US" sz="1600"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600" dirty="0">
                              <a:solidFill>
                                <a:schemeClr val="bg1"/>
                              </a:solidFill>
                              <a:latin typeface="Calibri" panose="020F0502020204030204" pitchFamily="34" charset="0"/>
                              <a:cs typeface="Calibri" panose="020F0502020204030204" pitchFamily="34" charset="0"/>
                            </a:rPr>
                            <a:t>This Work (10 billion </a:t>
                          </a:r>
                          <a14:m>
                            <m:oMath xmlns:m="http://schemas.openxmlformats.org/officeDocument/2006/math">
                              <m:r>
                                <a:rPr lang="en-US" altLang="zh-CN" sz="1600" b="1" i="1" smtClean="0">
                                  <a:solidFill>
                                    <a:schemeClr val="bg1"/>
                                  </a:solidFill>
                                  <a:latin typeface="Cambria Math" panose="02040503050406030204" pitchFamily="18" charset="0"/>
                                </a:rPr>
                                <m:t>𝑱</m:t>
                              </m:r>
                              <m:r>
                                <a:rPr lang="en-US" altLang="zh-CN" sz="1600" b="1" i="1" smtClean="0">
                                  <a:solidFill>
                                    <a:schemeClr val="bg1"/>
                                  </a:solidFill>
                                  <a:latin typeface="Cambria Math" panose="02040503050406030204" pitchFamily="18" charset="0"/>
                                </a:rPr>
                                <m:t>/</m:t>
                              </m:r>
                              <m:r>
                                <a:rPr lang="en-US" altLang="zh-CN" sz="1600" b="1" i="1" smtClean="0">
                                  <a:solidFill>
                                    <a:schemeClr val="bg1"/>
                                  </a:solidFill>
                                  <a:latin typeface="Cambria Math" panose="02040503050406030204" pitchFamily="18" charset="0"/>
                                </a:rPr>
                                <m:t>𝝍</m:t>
                              </m:r>
                            </m:oMath>
                          </a14:m>
                          <a:r>
                            <a:rPr lang="en-US" altLang="zh-CN" sz="1600" dirty="0">
                              <a:solidFill>
                                <a:schemeClr val="bg1"/>
                              </a:solidFill>
                              <a:latin typeface="Calibri" panose="020F0502020204030204" pitchFamily="34" charset="0"/>
                              <a:cs typeface="Calibri" panose="020F0502020204030204" pitchFamily="34" charset="0"/>
                            </a:rPr>
                            <a:t>)</a:t>
                          </a:r>
                          <a:endParaRPr lang="zh-CN" altLang="en-US" sz="1600" dirty="0">
                            <a:solidFill>
                              <a:schemeClr val="bg1"/>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600" dirty="0">
                              <a:latin typeface="Calibri" panose="020F0502020204030204" pitchFamily="34" charset="0"/>
                              <a:cs typeface="Calibri" panose="020F0502020204030204" pitchFamily="34" charset="0"/>
                            </a:rPr>
                            <a:t>Previous Results (1.3 billion </a:t>
                          </a:r>
                          <a14:m>
                            <m:oMath xmlns:m="http://schemas.openxmlformats.org/officeDocument/2006/math">
                              <m:r>
                                <a:rPr lang="en-US" altLang="zh-CN" sz="1600" b="1" i="1" smtClean="0">
                                  <a:latin typeface="Cambria Math" panose="02040503050406030204" pitchFamily="18" charset="0"/>
                                </a:rPr>
                                <m:t>𝑱</m:t>
                              </m:r>
                              <m:r>
                                <a:rPr lang="en-US" altLang="zh-CN" sz="1600" b="1" i="1" smtClean="0">
                                  <a:latin typeface="Cambria Math" panose="02040503050406030204" pitchFamily="18" charset="0"/>
                                </a:rPr>
                                <m:t>/</m:t>
                              </m:r>
                              <m:r>
                                <a:rPr lang="en-US" altLang="zh-CN" sz="1600" b="1" i="1" smtClean="0">
                                  <a:latin typeface="Cambria Math" panose="02040503050406030204" pitchFamily="18" charset="0"/>
                                </a:rPr>
                                <m:t>𝝍</m:t>
                              </m:r>
                            </m:oMath>
                          </a14:m>
                          <a:r>
                            <a:rPr lang="en-US" altLang="zh-CN" sz="1600" dirty="0">
                              <a:latin typeface="Calibri" panose="020F0502020204030204" pitchFamily="34" charset="0"/>
                              <a:cs typeface="Calibri" panose="020F0502020204030204" pitchFamily="34" charset="0"/>
                            </a:rPr>
                            <a:t>)</a:t>
                          </a:r>
                          <a:endParaRPr lang="zh-CN" altLang="en-US" sz="1600"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297359">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charset="0"/>
                                      </a:rPr>
                                      <m:t>𝜶</m:t>
                                    </m:r>
                                  </m:e>
                                  <m:sub>
                                    <m:r>
                                      <a:rPr lang="en-US" altLang="zh-CN" sz="1600" b="1" i="1" smtClean="0">
                                        <a:latin typeface="Cambria Math" charset="0"/>
                                      </a:rPr>
                                      <m:t>𝑱</m:t>
                                    </m:r>
                                    <m:r>
                                      <a:rPr lang="en-US" altLang="zh-CN" sz="1600" b="1" i="1" smtClean="0">
                                        <a:latin typeface="Cambria Math" charset="0"/>
                                      </a:rPr>
                                      <m:t>/</m:t>
                                    </m:r>
                                    <m:r>
                                      <a:rPr lang="en-US" altLang="zh-CN" sz="1600" b="1" i="1" smtClean="0">
                                        <a:latin typeface="Cambria Math" charset="0"/>
                                      </a:rPr>
                                      <m:t>𝝍</m:t>
                                    </m:r>
                                  </m:sub>
                                </m:sSub>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𝟒𝟕𝟒𝟖</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𝟎𝟎𝟐𝟐</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𝟎𝟎𝟐𝟒</m:t>
                                </m:r>
                              </m:oMath>
                            </m:oMathPara>
                          </a14:m>
                          <a:endParaRPr lang="zh-CN" altLang="en-US" sz="16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𝟒𝟔𝟏</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𝟎𝟎𝟔</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𝟎𝟎𝟕</m:t>
                                </m:r>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279479">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r>
                                  <a:rPr lang="en-US" altLang="zh-CN" sz="1600" b="1" i="0" smtClean="0">
                                    <a:latin typeface="Cambria Math" charset="0"/>
                                  </a:rPr>
                                  <m:t>𝚫𝚽</m:t>
                                </m:r>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𝟕𝟓𝟐𝟏</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𝟎𝟎𝟒𝟐</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𝟎𝟎𝟖𝟎</m:t>
                                </m:r>
                              </m:oMath>
                            </m:oMathPara>
                          </a14:m>
                          <a:endParaRPr lang="zh-CN" altLang="en-US" sz="16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𝟕𝟒𝟎</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𝟎𝟏𝟎</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𝟎𝟎𝟗</m:t>
                                </m:r>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279479">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charset="0"/>
                                      </a:rPr>
                                      <m:t>𝜶</m:t>
                                    </m:r>
                                  </m:e>
                                  <m:sub>
                                    <m:r>
                                      <a:rPr lang="en-US" altLang="zh-CN" sz="1600" b="1" i="1" smtClean="0">
                                        <a:latin typeface="Cambria Math" charset="0"/>
                                      </a:rPr>
                                      <m:t>−</m:t>
                                    </m:r>
                                  </m:sub>
                                </m:sSub>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𝟕𝟓𝟏𝟗</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𝟎𝟎𝟑𝟔</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𝟎𝟎𝟏𝟗</m:t>
                                </m:r>
                              </m:oMath>
                            </m:oMathPara>
                          </a14:m>
                          <a:endParaRPr lang="zh-CN" altLang="en-US" sz="16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𝟕𝟓𝟎</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𝟎𝟎𝟗</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𝟎𝟎𝟒</m:t>
                                </m:r>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473236">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charset="0"/>
                                      </a:rPr>
                                      <m:t>𝜶</m:t>
                                    </m:r>
                                  </m:e>
                                  <m:sub>
                                    <m:r>
                                      <a:rPr lang="en-US" altLang="zh-CN" sz="1600" b="1" i="1" smtClean="0">
                                        <a:latin typeface="Cambria Math" charset="0"/>
                                      </a:rPr>
                                      <m:t>+</m:t>
                                    </m:r>
                                  </m:sub>
                                </m:sSub>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𝟕𝟓𝟓𝟗</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𝟎𝟎𝟑𝟔</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𝟎𝟎𝟐𝟗</m:t>
                                </m:r>
                              </m:oMath>
                            </m:oMathPara>
                          </a14:m>
                          <a:endParaRPr lang="zh-CN" altLang="en-US" sz="16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𝟕𝟓𝟖</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𝟎𝟏𝟎</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𝟎𝟎𝟕</m:t>
                                </m:r>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295226">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charset="0"/>
                                      </a:rPr>
                                      <m:t>𝑨</m:t>
                                    </m:r>
                                  </m:e>
                                  <m:sub>
                                    <m:r>
                                      <a:rPr lang="en-US" altLang="zh-CN" sz="1600" b="1" i="1" smtClean="0">
                                        <a:latin typeface="Cambria Math" charset="0"/>
                                      </a:rPr>
                                      <m:t>𝑪𝑷</m:t>
                                    </m:r>
                                  </m:sub>
                                </m:sSub>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𝟎𝟎𝟐𝟓</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𝟎𝟎𝟒𝟔</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𝟎𝟎𝟏𝟏</m:t>
                                </m:r>
                              </m:oMath>
                            </m:oMathPara>
                          </a14:m>
                          <a:endParaRPr lang="zh-CN" altLang="en-US" sz="16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latin typeface="Cambria Math" panose="02040503050406030204" pitchFamily="18"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𝟎𝟎𝟔</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𝟎𝟏𝟐</m:t>
                                </m:r>
                                <m:r>
                                  <a:rPr lang="en-US" altLang="zh-CN" sz="1600" b="1" i="1" smtClean="0">
                                    <a:latin typeface="Cambria Math" charset="0"/>
                                  </a:rPr>
                                  <m:t>±</m:t>
                                </m:r>
                                <m:r>
                                  <a:rPr lang="en-US" altLang="zh-CN" sz="1600" b="1" i="1" smtClean="0">
                                    <a:latin typeface="Cambria Math" charset="0"/>
                                  </a:rPr>
                                  <m:t>𝟎</m:t>
                                </m:r>
                                <m:r>
                                  <a:rPr lang="en-US" altLang="zh-CN" sz="1600" b="1" i="1" smtClean="0">
                                    <a:latin typeface="Cambria Math" charset="0"/>
                                  </a:rPr>
                                  <m:t>.</m:t>
                                </m:r>
                                <m:r>
                                  <a:rPr lang="en-US" altLang="zh-CN" sz="1600" b="1" i="1" smtClean="0">
                                    <a:latin typeface="Cambria Math" charset="0"/>
                                  </a:rPr>
                                  <m:t>𝟎𝟎𝟕</m:t>
                                </m:r>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298261">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smtClean="0">
                                        <a:latin typeface="Cambria Math" charset="0"/>
                                      </a:rPr>
                                      <m:t>𝜶</m:t>
                                    </m:r>
                                  </m:e>
                                  <m:sub>
                                    <m:r>
                                      <a:rPr lang="en-US" altLang="zh-CN" sz="1600" b="1" i="1" smtClean="0">
                                        <a:latin typeface="Cambria Math" charset="0"/>
                                      </a:rPr>
                                      <m:t>𝒂𝒗𝒈</m:t>
                                    </m:r>
                                  </m:sub>
                                </m:sSub>
                              </m:oMath>
                            </m:oMathPara>
                          </a14:m>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𝟕𝟓𝟒𝟐</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𝟎𝟎𝟏𝟎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m:t>
                                </m:r>
                                <m:r>
                                  <a:rPr lang="en-US" altLang="zh-CN" sz="1600" b="1" i="1" smtClean="0">
                                    <a:solidFill>
                                      <a:srgbClr val="C00000"/>
                                    </a:solidFill>
                                    <a:latin typeface="Cambria Math" charset="0"/>
                                  </a:rPr>
                                  <m:t>.</m:t>
                                </m:r>
                                <m:r>
                                  <a:rPr lang="en-US" altLang="zh-CN" sz="1600" b="1" i="1" smtClean="0">
                                    <a:solidFill>
                                      <a:srgbClr val="C00000"/>
                                    </a:solidFill>
                                    <a:latin typeface="Cambria Math" charset="0"/>
                                  </a:rPr>
                                  <m:t>𝟎𝟎𝟐𝟎</m:t>
                                </m:r>
                              </m:oMath>
                            </m:oMathPara>
                          </a14:m>
                          <a:endParaRPr lang="zh-CN" altLang="en-US" sz="16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a:latin typeface="Calibri" panose="020F0502020204030204" pitchFamily="34" charset="0"/>
                              <a:cs typeface="Calibri" panose="020F0502020204030204" pitchFamily="34" charset="0"/>
                              <a:sym typeface="Symbol" panose="05050102010706020507" pitchFamily="18" charset="2"/>
                            </a:rPr>
                            <a:t></a:t>
                          </a:r>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bl>
              </a:graphicData>
            </a:graphic>
          </p:graphicFrame>
        </mc:Choice>
        <mc:Fallback xmlns="">
          <p:graphicFrame>
            <p:nvGraphicFramePr>
              <p:cNvPr id="14" name="表格 13">
                <a:extLst>
                  <a:ext uri="{FF2B5EF4-FFF2-40B4-BE49-F238E27FC236}">
                    <a16:creationId xmlns:a16="http://schemas.microsoft.com/office/drawing/2014/main" id="{88775C8D-ECA7-4EAF-9E6F-235D97B34DFF}"/>
                  </a:ext>
                </a:extLst>
              </p:cNvPr>
              <p:cNvGraphicFramePr>
                <a:graphicFrameLocks noGrp="1"/>
              </p:cNvGraphicFramePr>
              <p:nvPr>
                <p:extLst>
                  <p:ext uri="{D42A27DB-BD31-4B8C-83A1-F6EECF244321}">
                    <p14:modId xmlns:p14="http://schemas.microsoft.com/office/powerpoint/2010/main" val="2912909452"/>
                  </p:ext>
                </p:extLst>
              </p:nvPr>
            </p:nvGraphicFramePr>
            <p:xfrm>
              <a:off x="5272217" y="981435"/>
              <a:ext cx="6919783" cy="2392841"/>
            </p:xfrm>
            <a:graphic>
              <a:graphicData uri="http://schemas.openxmlformats.org/drawingml/2006/table">
                <a:tbl>
                  <a:tblPr firstRow="1" bandRow="1"/>
                  <a:tblGrid>
                    <a:gridCol w="988459">
                      <a:extLst>
                        <a:ext uri="{9D8B030D-6E8A-4147-A177-3AD203B41FA5}">
                          <a16:colId xmlns:a16="http://schemas.microsoft.com/office/drawing/2014/main" val="20000"/>
                        </a:ext>
                      </a:extLst>
                    </a:gridCol>
                    <a:gridCol w="2871621">
                      <a:extLst>
                        <a:ext uri="{9D8B030D-6E8A-4147-A177-3AD203B41FA5}">
                          <a16:colId xmlns:a16="http://schemas.microsoft.com/office/drawing/2014/main" val="20001"/>
                        </a:ext>
                      </a:extLst>
                    </a:gridCol>
                    <a:gridCol w="3059703">
                      <a:extLst>
                        <a:ext uri="{9D8B030D-6E8A-4147-A177-3AD203B41FA5}">
                          <a16:colId xmlns:a16="http://schemas.microsoft.com/office/drawing/2014/main" val="20002"/>
                        </a:ext>
                      </a:extLst>
                    </a:gridCol>
                  </a:tblGrid>
                  <a:tr h="312420">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600" dirty="0">
                              <a:latin typeface="Calibri" panose="020F0502020204030204" pitchFamily="34" charset="0"/>
                              <a:cs typeface="Calibri" panose="020F0502020204030204" pitchFamily="34" charset="0"/>
                            </a:rPr>
                            <a:t>Paras.</a:t>
                          </a:r>
                          <a:endParaRPr lang="zh-CN" altLang="en-US" sz="1600"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blipFill>
                          <a:blip r:embed="rId7"/>
                          <a:stretch>
                            <a:fillRect l="-34956" t="-12000" r="-107965" b="-672000"/>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blipFill>
                          <a:blip r:embed="rId7"/>
                          <a:stretch>
                            <a:fillRect l="-126556" t="-12000" r="-1245" b="-672000"/>
                          </a:stretch>
                        </a:blipFill>
                      </a:tcPr>
                    </a:tc>
                    <a:extLst>
                      <a:ext uri="{0D108BD9-81ED-4DB2-BD59-A6C34878D82A}">
                        <a16:rowId xmlns:a16="http://schemas.microsoft.com/office/drawing/2014/main" val="10000"/>
                      </a:ext>
                    </a:extLst>
                  </a:tr>
                  <a:tr h="334391">
                    <a:tc>
                      <a:txBody>
                        <a:bodyPr/>
                        <a:lstStyle/>
                        <a:p>
                          <a:endParaRPr lang="zh-CN"/>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1282" t="-107692" r="-602564" b="-546154"/>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34956" t="-107692" r="-107965" b="-546154"/>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126556" t="-107692" r="-1245" b="-546154"/>
                          </a:stretch>
                        </a:blipFill>
                      </a:tcPr>
                    </a:tc>
                    <a:extLst>
                      <a:ext uri="{0D108BD9-81ED-4DB2-BD59-A6C34878D82A}">
                        <a16:rowId xmlns:a16="http://schemas.microsoft.com/office/drawing/2014/main" val="10001"/>
                      </a:ext>
                    </a:extLst>
                  </a:tr>
                  <a:tr h="312420">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1282" t="-216000" r="-602564" b="-468000"/>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34956" t="-216000" r="-107965" b="-468000"/>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126556" t="-216000" r="-1245" b="-468000"/>
                          </a:stretch>
                        </a:blipFill>
                      </a:tcPr>
                    </a:tc>
                    <a:extLst>
                      <a:ext uri="{0D108BD9-81ED-4DB2-BD59-A6C34878D82A}">
                        <a16:rowId xmlns:a16="http://schemas.microsoft.com/office/drawing/2014/main" val="10002"/>
                      </a:ext>
                    </a:extLst>
                  </a:tr>
                  <a:tr h="312420">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blipFill>
                          <a:blip r:embed="rId7"/>
                          <a:stretch>
                            <a:fillRect l="-1282" t="-329167" r="-602564" b="-387500"/>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blipFill>
                          <a:blip r:embed="rId7"/>
                          <a:stretch>
                            <a:fillRect l="-34956" t="-329167" r="-107965" b="-387500"/>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blipFill>
                          <a:blip r:embed="rId7"/>
                          <a:stretch>
                            <a:fillRect l="-126556" t="-329167" r="-1245" b="-387500"/>
                          </a:stretch>
                        </a:blipFill>
                      </a:tcPr>
                    </a:tc>
                    <a:extLst>
                      <a:ext uri="{0D108BD9-81ED-4DB2-BD59-A6C34878D82A}">
                        <a16:rowId xmlns:a16="http://schemas.microsoft.com/office/drawing/2014/main" val="10003"/>
                      </a:ext>
                    </a:extLst>
                  </a:tr>
                  <a:tr h="473236">
                    <a:tc>
                      <a:txBody>
                        <a:bodyPr/>
                        <a:lstStyle/>
                        <a:p>
                          <a:endParaRPr lang="zh-CN"/>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1282" t="-271053" r="-602564" b="-144737"/>
                          </a:stretch>
                        </a:blipFill>
                      </a:tcPr>
                    </a:tc>
                    <a:tc>
                      <a:txBody>
                        <a:bodyPr/>
                        <a:lstStyle/>
                        <a:p>
                          <a:endParaRPr lang="zh-CN"/>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34956" t="-271053" r="-107965" b="-144737"/>
                          </a:stretch>
                        </a:blipFill>
                      </a:tcPr>
                    </a:tc>
                    <a:tc>
                      <a:txBody>
                        <a:bodyPr/>
                        <a:lstStyle/>
                        <a:p>
                          <a:endParaRPr lang="zh-CN"/>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126556" t="-271053" r="-1245" b="-144737"/>
                          </a:stretch>
                        </a:blipFill>
                      </a:tcPr>
                    </a:tc>
                    <a:extLst>
                      <a:ext uri="{0D108BD9-81ED-4DB2-BD59-A6C34878D82A}">
                        <a16:rowId xmlns:a16="http://schemas.microsoft.com/office/drawing/2014/main" val="10004"/>
                      </a:ext>
                    </a:extLst>
                  </a:tr>
                  <a:tr h="312420">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7"/>
                          <a:stretch>
                            <a:fillRect l="-1282" t="-587500" r="-602564" b="-129167"/>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7"/>
                          <a:stretch>
                            <a:fillRect l="-34956" t="-587500" r="-107965" b="-129167"/>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7"/>
                          <a:stretch>
                            <a:fillRect l="-126556" t="-587500" r="-1245" b="-129167"/>
                          </a:stretch>
                        </a:blipFill>
                      </a:tcPr>
                    </a:tc>
                    <a:extLst>
                      <a:ext uri="{0D108BD9-81ED-4DB2-BD59-A6C34878D82A}">
                        <a16:rowId xmlns:a16="http://schemas.microsoft.com/office/drawing/2014/main" val="10005"/>
                      </a:ext>
                    </a:extLst>
                  </a:tr>
                  <a:tr h="335534">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1282" t="-611111" r="-602564" b="-14815"/>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34956" t="-611111" r="-107965" b="-14815"/>
                          </a:stretch>
                        </a:blip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a:latin typeface="Calibri" panose="020F0502020204030204" pitchFamily="34" charset="0"/>
                              <a:cs typeface="Calibri" panose="020F0502020204030204" pitchFamily="34" charset="0"/>
                              <a:sym typeface="Symbol" panose="05050102010706020507" pitchFamily="18" charset="2"/>
                            </a:rPr>
                            <a:t></a:t>
                          </a:r>
                          <a:endParaRPr lang="zh-CN" altLang="en-US" sz="16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bl>
              </a:graphicData>
            </a:graphic>
          </p:graphicFrame>
        </mc:Fallback>
      </mc:AlternateContent>
      <p:sp>
        <p:nvSpPr>
          <p:cNvPr id="15" name="文本框 14">
            <a:extLst>
              <a:ext uri="{FF2B5EF4-FFF2-40B4-BE49-F238E27FC236}">
                <a16:creationId xmlns:a16="http://schemas.microsoft.com/office/drawing/2014/main" id="{6822856D-BA9C-44DD-84AA-AB59874A68EB}"/>
              </a:ext>
            </a:extLst>
          </p:cNvPr>
          <p:cNvSpPr txBox="1"/>
          <p:nvPr/>
        </p:nvSpPr>
        <p:spPr>
          <a:xfrm>
            <a:off x="8856070" y="666803"/>
            <a:ext cx="2345958" cy="338554"/>
          </a:xfrm>
          <a:prstGeom prst="rect">
            <a:avLst/>
          </a:prstGeom>
          <a:solidFill>
            <a:srgbClr val="FFFF00"/>
          </a:solidFill>
        </p:spPr>
        <p:txBody>
          <a:bodyPr wrap="square" rtlCol="0">
            <a:spAutoFit/>
          </a:bodyPr>
          <a:lstStyle/>
          <a:p>
            <a:pPr algn="ctr"/>
            <a:r>
              <a:rPr lang="fr-FR" altLang="zh-CN" sz="1600" dirty="0">
                <a:solidFill>
                  <a:srgbClr val="FF0000"/>
                </a:solidFill>
                <a:latin typeface="Times New Roman" panose="02020603050405020304" pitchFamily="18" charset="0"/>
                <a:cs typeface="Times New Roman" panose="02020603050405020304" pitchFamily="18" charset="0"/>
              </a:rPr>
              <a:t>Nat. Phys. 15, 631 (2019)</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A0F46EEF-05CD-144F-895F-BF3B9087FB96}"/>
                  </a:ext>
                </a:extLst>
              </p:cNvPr>
              <p:cNvSpPr txBox="1"/>
              <p:nvPr/>
            </p:nvSpPr>
            <p:spPr>
              <a:xfrm>
                <a:off x="538708" y="708764"/>
                <a:ext cx="4949301" cy="369332"/>
              </a:xfrm>
              <a:prstGeom prst="rect">
                <a:avLst/>
              </a:prstGeom>
              <a:solidFill>
                <a:srgbClr val="FFFF00"/>
              </a:solidFill>
            </p:spPr>
            <p:txBody>
              <a:bodyPr wrap="square" rtlCol="0">
                <a:spAutoFit/>
              </a:bodyPr>
              <a:lstStyle/>
              <a:p>
                <a:r>
                  <a:rPr kumimoji="1" lang="en-US" altLang="zh-CN"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10 billion </a:t>
                </a:r>
                <a:r>
                  <a:rPr kumimoji="1" lang="en-US" altLang="zh-CN"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J/</a:t>
                </a:r>
                <a14:m>
                  <m:oMath xmlns:m="http://schemas.openxmlformats.org/officeDocument/2006/math">
                    <m:r>
                      <a:rPr lang="en-US" altLang="zh-CN" b="1" i="1" kern="100">
                        <a:solidFill>
                          <a:srgbClr val="FF0000"/>
                        </a:solidFill>
                        <a:latin typeface="Cambria Math" panose="02040503050406030204" pitchFamily="18" charset="0"/>
                        <a:cs typeface="Heiti SC Light" charset="-122"/>
                      </a:rPr>
                      <m:t>𝝍</m:t>
                    </m:r>
                  </m:oMath>
                </a14:m>
                <a:r>
                  <a:rPr kumimoji="1" lang="zh-CN" altLang="en-US"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r>
                  <a:rPr kumimoji="1" lang="en-US" altLang="zh-CN"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en" altLang="zh-CN" dirty="0">
                    <a:latin typeface="Times New Roman" panose="02020603050405020304" pitchFamily="18" charset="0"/>
                    <a:ea typeface="KaiTi" panose="02010609060101010101" pitchFamily="49" charset="-122"/>
                    <a:cs typeface="Times New Roman" panose="02020603050405020304" pitchFamily="18" charset="0"/>
                  </a:rPr>
                  <a:t>Phys. Rev. Lett. 129, 131801 (2022)</a:t>
                </a:r>
              </a:p>
            </p:txBody>
          </p:sp>
        </mc:Choice>
        <mc:Fallback xmlns="">
          <p:sp>
            <p:nvSpPr>
              <p:cNvPr id="17" name="文本框 16">
                <a:extLst>
                  <a:ext uri="{FF2B5EF4-FFF2-40B4-BE49-F238E27FC236}">
                    <a16:creationId xmlns:a16="http://schemas.microsoft.com/office/drawing/2014/main" id="{A0F46EEF-05CD-144F-895F-BF3B9087FB96}"/>
                  </a:ext>
                </a:extLst>
              </p:cNvPr>
              <p:cNvSpPr txBox="1">
                <a:spLocks noRot="1" noChangeAspect="1" noMove="1" noResize="1" noEditPoints="1" noAdjustHandles="1" noChangeArrowheads="1" noChangeShapeType="1" noTextEdit="1"/>
              </p:cNvSpPr>
              <p:nvPr/>
            </p:nvSpPr>
            <p:spPr>
              <a:xfrm>
                <a:off x="538708" y="708764"/>
                <a:ext cx="4949301" cy="369332"/>
              </a:xfrm>
              <a:prstGeom prst="rect">
                <a:avLst/>
              </a:prstGeom>
              <a:blipFill>
                <a:blip r:embed="rId8"/>
                <a:stretch>
                  <a:fillRect l="-1023" t="-6667" r="-512" b="-23333"/>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58E965E1-3235-714B-A1BC-C03ED1ECC199}"/>
              </a:ext>
            </a:extLst>
          </p:cNvPr>
          <p:cNvSpPr/>
          <p:nvPr/>
        </p:nvSpPr>
        <p:spPr>
          <a:xfrm>
            <a:off x="5507300" y="6276577"/>
            <a:ext cx="6043822" cy="369332"/>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Standard model prediction : A</a:t>
            </a:r>
            <a:r>
              <a:rPr lang="en-US" altLang="zh-CN" b="1" baseline="-25000" dirty="0">
                <a:solidFill>
                  <a:srgbClr val="FF0000"/>
                </a:solidFill>
                <a:latin typeface="Times New Roman" panose="02020603050405020304" pitchFamily="18" charset="0"/>
                <a:cs typeface="Times New Roman" panose="02020603050405020304" pitchFamily="18" charset="0"/>
              </a:rPr>
              <a:t>CP</a:t>
            </a:r>
            <a:r>
              <a:rPr lang="en-US" altLang="zh-CN" b="1" dirty="0">
                <a:solidFill>
                  <a:srgbClr val="FF0000"/>
                </a:solidFill>
                <a:latin typeface="Times New Roman" panose="02020603050405020304" pitchFamily="18" charset="0"/>
                <a:cs typeface="Times New Roman" panose="02020603050405020304" pitchFamily="18" charset="0"/>
              </a:rPr>
              <a:t>~ 10</a:t>
            </a:r>
            <a:r>
              <a:rPr lang="en-US" altLang="zh-CN" b="1" baseline="30000" dirty="0">
                <a:solidFill>
                  <a:srgbClr val="FF0000"/>
                </a:solidFill>
                <a:latin typeface="Times New Roman" panose="02020603050405020304" pitchFamily="18" charset="0"/>
                <a:cs typeface="Times New Roman" panose="02020603050405020304" pitchFamily="18" charset="0"/>
              </a:rPr>
              <a:t>-4</a:t>
            </a:r>
            <a:r>
              <a:rPr lang="en-US" altLang="zh-CN" b="1" dirty="0">
                <a:solidFill>
                  <a:srgbClr val="FF0000"/>
                </a:solidFill>
                <a:latin typeface="Times New Roman" panose="02020603050405020304" pitchFamily="18" charset="0"/>
                <a:cs typeface="Times New Roman" panose="02020603050405020304" pitchFamily="18" charset="0"/>
              </a:rPr>
              <a:t> (PRD 34, 833 (1986))</a:t>
            </a:r>
          </a:p>
        </p:txBody>
      </p:sp>
      <p:sp>
        <p:nvSpPr>
          <p:cNvPr id="9" name="矩形 8">
            <a:extLst>
              <a:ext uri="{FF2B5EF4-FFF2-40B4-BE49-F238E27FC236}">
                <a16:creationId xmlns:a16="http://schemas.microsoft.com/office/drawing/2014/main" id="{78240F9E-74AA-CE45-69DA-BCAC8AE831F4}"/>
              </a:ext>
            </a:extLst>
          </p:cNvPr>
          <p:cNvSpPr/>
          <p:nvPr/>
        </p:nvSpPr>
        <p:spPr>
          <a:xfrm>
            <a:off x="0" y="4124803"/>
            <a:ext cx="1901454" cy="1754326"/>
          </a:xfrm>
          <a:prstGeom prst="rect">
            <a:avLst/>
          </a:prstGeom>
          <a:solidFill>
            <a:srgbClr val="FFFF00"/>
          </a:solidFill>
        </p:spPr>
        <p:txBody>
          <a:bodyPr wrap="square">
            <a:spAutoFit/>
          </a:bodyPr>
          <a:lstStyle/>
          <a:p>
            <a:r>
              <a:rPr lang="en-US" altLang="zh-CN" b="1" dirty="0">
                <a:solidFill>
                  <a:srgbClr val="941100"/>
                </a:solidFill>
                <a:latin typeface="Times New Roman" panose="02020603050405020304" pitchFamily="18" charset="0"/>
                <a:ea typeface="Comic Sans MS" charset="0"/>
                <a:cs typeface="Times New Roman" panose="02020603050405020304" pitchFamily="18" charset="0"/>
                <a:sym typeface="Wingdings"/>
              </a:rPr>
              <a:t>More than 10 </a:t>
            </a:r>
          </a:p>
          <a:p>
            <a:r>
              <a:rPr lang="en-US" altLang="zh-CN" b="1" dirty="0">
                <a:solidFill>
                  <a:srgbClr val="941100"/>
                </a:solidFill>
                <a:latin typeface="Times New Roman" panose="02020603050405020304" pitchFamily="18" charset="0"/>
                <a:ea typeface="Comic Sans MS" charset="0"/>
                <a:cs typeface="Times New Roman" panose="02020603050405020304" pitchFamily="18" charset="0"/>
                <a:sym typeface="Wingdings"/>
              </a:rPr>
              <a:t>standard deviation </a:t>
            </a:r>
          </a:p>
          <a:p>
            <a:r>
              <a:rPr lang="en-US" altLang="zh-CN" b="1" dirty="0">
                <a:solidFill>
                  <a:srgbClr val="941100"/>
                </a:solidFill>
                <a:latin typeface="Times New Roman" panose="02020603050405020304" pitchFamily="18" charset="0"/>
                <a:ea typeface="Comic Sans MS" charset="0"/>
                <a:cs typeface="Times New Roman" panose="02020603050405020304" pitchFamily="18" charset="0"/>
                <a:sym typeface="Wingdings"/>
              </a:rPr>
              <a:t>shift from all </a:t>
            </a:r>
          </a:p>
          <a:p>
            <a:r>
              <a:rPr lang="en-US" altLang="zh-CN" b="1" dirty="0">
                <a:solidFill>
                  <a:srgbClr val="941100"/>
                </a:solidFill>
                <a:latin typeface="Times New Roman" panose="02020603050405020304" pitchFamily="18" charset="0"/>
                <a:ea typeface="Comic Sans MS" charset="0"/>
                <a:cs typeface="Times New Roman" panose="02020603050405020304" pitchFamily="18" charset="0"/>
                <a:sym typeface="Wingdings"/>
              </a:rPr>
              <a:t>previous </a:t>
            </a:r>
          </a:p>
          <a:p>
            <a:r>
              <a:rPr lang="en-US" altLang="zh-CN" b="1" dirty="0">
                <a:solidFill>
                  <a:srgbClr val="941100"/>
                </a:solidFill>
                <a:latin typeface="Times New Roman" panose="02020603050405020304" pitchFamily="18" charset="0"/>
                <a:ea typeface="Comic Sans MS" charset="0"/>
                <a:cs typeface="Times New Roman" panose="02020603050405020304" pitchFamily="18" charset="0"/>
                <a:sym typeface="Wingdings"/>
              </a:rPr>
              <a:t>measurements</a:t>
            </a:r>
            <a:endParaRPr lang="zh-CN" altLang="en-US"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854B6E2-63CD-92A5-B472-E3BAF0B5E374}"/>
              </a:ext>
            </a:extLst>
          </p:cNvPr>
          <p:cNvSpPr txBox="1"/>
          <p:nvPr/>
        </p:nvSpPr>
        <p:spPr>
          <a:xfrm>
            <a:off x="1744707" y="1276482"/>
            <a:ext cx="2300630"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cs typeface="Times New Roman" panose="02020603050405020304" pitchFamily="18" charset="0"/>
              </a:rPr>
              <a:t>Polarization: max 25%</a:t>
            </a:r>
            <a:endParaRPr kumimoji="1" lang="zh-CN" altLang="en-US" dirty="0">
              <a:solidFill>
                <a:srgbClr val="FF0000"/>
              </a:solidFill>
              <a:latin typeface="Times New Roman" panose="02020603050405020304" pitchFamily="18" charset="0"/>
              <a:cs typeface="Times New Roman" panose="02020603050405020304" pitchFamily="18" charset="0"/>
            </a:endParaRPr>
          </a:p>
        </p:txBody>
      </p:sp>
      <p:sp>
        <p:nvSpPr>
          <p:cNvPr id="10" name="灯片编号占位符 9">
            <a:extLst>
              <a:ext uri="{FF2B5EF4-FFF2-40B4-BE49-F238E27FC236}">
                <a16:creationId xmlns:a16="http://schemas.microsoft.com/office/drawing/2014/main" id="{A265E0C8-4960-DAD2-9383-712025F59EAD}"/>
              </a:ext>
            </a:extLst>
          </p:cNvPr>
          <p:cNvSpPr>
            <a:spLocks noGrp="1"/>
          </p:cNvSpPr>
          <p:nvPr>
            <p:ph type="sldNum" sz="quarter" idx="12"/>
          </p:nvPr>
        </p:nvSpPr>
        <p:spPr/>
        <p:txBody>
          <a:bodyPr/>
          <a:lstStyle/>
          <a:p>
            <a:fld id="{3880D999-AB6E-D04A-B8ED-211468A87D9E}" type="slidenum">
              <a:rPr kumimoji="1" lang="zh-CN" altLang="en-US" smtClean="0"/>
              <a:t>17</a:t>
            </a:fld>
            <a:endParaRPr kumimoji="1" lang="zh-CN" altLang="en-US"/>
          </a:p>
        </p:txBody>
      </p:sp>
      <p:sp>
        <p:nvSpPr>
          <p:cNvPr id="19" name="文本框 18">
            <a:extLst>
              <a:ext uri="{FF2B5EF4-FFF2-40B4-BE49-F238E27FC236}">
                <a16:creationId xmlns:a16="http://schemas.microsoft.com/office/drawing/2014/main" id="{43211D5B-D3CF-8E5A-E557-C512FCD0BA68}"/>
              </a:ext>
            </a:extLst>
          </p:cNvPr>
          <p:cNvSpPr txBox="1"/>
          <p:nvPr/>
        </p:nvSpPr>
        <p:spPr>
          <a:xfrm>
            <a:off x="9982200" y="4472245"/>
            <a:ext cx="2209800" cy="1323439"/>
          </a:xfrm>
          <a:prstGeom prst="rect">
            <a:avLst/>
          </a:prstGeom>
          <a:solidFill>
            <a:schemeClr val="accent2">
              <a:lumMod val="20000"/>
              <a:lumOff val="80000"/>
            </a:schemeClr>
          </a:solidFill>
        </p:spPr>
        <p:txBody>
          <a:bodyPr wrap="square">
            <a:spAutoFit/>
          </a:bodyPr>
          <a:lstStyle/>
          <a:p>
            <a:r>
              <a:rPr kumimoji="1" lang="en-US" altLang="zh-CN" sz="2000" dirty="0">
                <a:solidFill>
                  <a:srgbClr val="FF0000"/>
                </a:solidFill>
                <a:latin typeface="Times New Roman" panose="02020603050405020304" pitchFamily="18" charset="0"/>
                <a:cs typeface="Times New Roman" panose="02020603050405020304" pitchFamily="18" charset="0"/>
              </a:rPr>
              <a:t>Sensitivity</a:t>
            </a:r>
            <a:r>
              <a:rPr kumimoji="1" lang="zh-CN" altLang="en-US" sz="2000" dirty="0">
                <a:solidFill>
                  <a:srgbClr val="FF0000"/>
                </a:solidFill>
                <a:latin typeface="Times New Roman" panose="02020603050405020304" pitchFamily="18" charset="0"/>
                <a:cs typeface="Times New Roman" panose="02020603050405020304" pitchFamily="18" charset="0"/>
              </a:rPr>
              <a:t> </a:t>
            </a:r>
            <a:r>
              <a:rPr kumimoji="1" lang="en-US" altLang="zh-CN" sz="2000" dirty="0">
                <a:solidFill>
                  <a:srgbClr val="FF0000"/>
                </a:solidFill>
                <a:latin typeface="Times New Roman" panose="02020603050405020304" pitchFamily="18" charset="0"/>
                <a:cs typeface="Times New Roman" panose="02020603050405020304" pitchFamily="18" charset="0"/>
              </a:rPr>
              <a:t>of</a:t>
            </a:r>
            <a:r>
              <a:rPr kumimoji="1" lang="zh-CN" altLang="en-US" sz="2000" dirty="0">
                <a:solidFill>
                  <a:srgbClr val="FF0000"/>
                </a:solidFill>
                <a:latin typeface="Times New Roman" panose="02020603050405020304" pitchFamily="18" charset="0"/>
                <a:cs typeface="Times New Roman" panose="02020603050405020304" pitchFamily="18" charset="0"/>
              </a:rPr>
              <a:t> </a:t>
            </a:r>
            <a:r>
              <a:rPr kumimoji="1" lang="en-US" altLang="zh-CN" sz="2000" dirty="0">
                <a:solidFill>
                  <a:srgbClr val="FF0000"/>
                </a:solidFill>
                <a:latin typeface="Times New Roman" panose="02020603050405020304" pitchFamily="18" charset="0"/>
                <a:cs typeface="Times New Roman" panose="02020603050405020304" pitchFamily="18" charset="0"/>
              </a:rPr>
              <a:t>A</a:t>
            </a:r>
            <a:r>
              <a:rPr kumimoji="1" lang="en-US" altLang="zh-CN" sz="2000" baseline="-25000" dirty="0">
                <a:solidFill>
                  <a:srgbClr val="FF0000"/>
                </a:solidFill>
                <a:latin typeface="Times New Roman" panose="02020603050405020304" pitchFamily="18" charset="0"/>
                <a:cs typeface="Times New Roman" panose="02020603050405020304" pitchFamily="18" charset="0"/>
              </a:rPr>
              <a:t>CP</a:t>
            </a:r>
            <a:r>
              <a:rPr kumimoji="1" lang="zh-CN" altLang="en-US" sz="2000" dirty="0">
                <a:solidFill>
                  <a:srgbClr val="FF0000"/>
                </a:solidFill>
                <a:latin typeface="Times New Roman" panose="02020603050405020304" pitchFamily="18" charset="0"/>
                <a:cs typeface="Times New Roman" panose="02020603050405020304" pitchFamily="18" charset="0"/>
              </a:rPr>
              <a:t>  ： </a:t>
            </a:r>
            <a:endParaRPr kumimoji="1" lang="en-US" altLang="zh-CN" sz="2000" dirty="0">
              <a:solidFill>
                <a:srgbClr val="FF0000"/>
              </a:solidFill>
              <a:latin typeface="Times New Roman" panose="02020603050405020304" pitchFamily="18" charset="0"/>
              <a:cs typeface="Times New Roman" panose="02020603050405020304" pitchFamily="18" charset="0"/>
            </a:endParaRPr>
          </a:p>
          <a:p>
            <a:r>
              <a:rPr kumimoji="1" lang="en-US" altLang="zh-CN" sz="2000" dirty="0">
                <a:solidFill>
                  <a:srgbClr val="FF0000"/>
                </a:solidFill>
                <a:latin typeface="Times New Roman" panose="02020603050405020304" pitchFamily="18" charset="0"/>
                <a:cs typeface="Times New Roman" panose="02020603050405020304" pitchFamily="18" charset="0"/>
              </a:rPr>
              <a:t>below</a:t>
            </a:r>
            <a:r>
              <a:rPr kumimoji="1" lang="zh-CN" altLang="en-US" sz="2000" dirty="0">
                <a:solidFill>
                  <a:srgbClr val="FF0000"/>
                </a:solidFill>
                <a:latin typeface="Times New Roman" panose="02020603050405020304" pitchFamily="18" charset="0"/>
                <a:cs typeface="Times New Roman" panose="02020603050405020304" pitchFamily="18" charset="0"/>
              </a:rPr>
              <a:t> </a:t>
            </a:r>
            <a:r>
              <a:rPr kumimoji="1" lang="en-US" altLang="zh-CN" sz="2000" dirty="0">
                <a:solidFill>
                  <a:srgbClr val="FF0000"/>
                </a:solidFill>
                <a:latin typeface="Times New Roman" panose="02020603050405020304" pitchFamily="18" charset="0"/>
                <a:cs typeface="Times New Roman" panose="02020603050405020304" pitchFamily="18" charset="0"/>
              </a:rPr>
              <a:t>0.5%</a:t>
            </a:r>
          </a:p>
          <a:p>
            <a:r>
              <a:rPr kumimoji="1" lang="en-CN" altLang="zh-CN" sz="2000">
                <a:solidFill>
                  <a:srgbClr val="FF0000"/>
                </a:solidFill>
                <a:latin typeface="Times New Roman" panose="02020603050405020304" pitchFamily="18" charset="0"/>
                <a:cs typeface="Times New Roman" panose="02020603050405020304" pitchFamily="18" charset="0"/>
              </a:rPr>
              <a:t>unprecedented</a:t>
            </a:r>
            <a:r>
              <a:rPr kumimoji="1" lang="en-US" altLang="zh-CN" sz="2000" dirty="0">
                <a:solidFill>
                  <a:srgbClr val="FF0000"/>
                </a:solidFill>
                <a:latin typeface="Times New Roman" panose="02020603050405020304" pitchFamily="18" charset="0"/>
                <a:cs typeface="Times New Roman" panose="02020603050405020304" pitchFamily="18" charset="0"/>
              </a:rPr>
              <a:t> </a:t>
            </a:r>
          </a:p>
          <a:p>
            <a:r>
              <a:rPr kumimoji="1" lang="en-US" altLang="zh-CN" sz="2000" dirty="0">
                <a:solidFill>
                  <a:srgbClr val="FF0000"/>
                </a:solidFill>
                <a:latin typeface="Times New Roman" panose="02020603050405020304" pitchFamily="18" charset="0"/>
                <a:cs typeface="Times New Roman" panose="02020603050405020304" pitchFamily="18" charset="0"/>
              </a:rPr>
              <a:t>precision </a:t>
            </a:r>
            <a:endParaRPr kumimoji="1" lang="en-CN" altLang="zh-C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1542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DE7E92D-28A5-3963-CF0F-70416662C24F}"/>
              </a:ext>
            </a:extLst>
          </p:cNvPr>
          <p:cNvPicPr>
            <a:picLocks noChangeAspect="1"/>
          </p:cNvPicPr>
          <p:nvPr/>
        </p:nvPicPr>
        <p:blipFill rotWithShape="1">
          <a:blip r:embed="rId3"/>
          <a:srcRect t="1186"/>
          <a:stretch/>
        </p:blipFill>
        <p:spPr>
          <a:xfrm>
            <a:off x="8261353" y="2124705"/>
            <a:ext cx="3899834" cy="2825345"/>
          </a:xfrm>
          <a:prstGeom prst="rect">
            <a:avLst/>
          </a:prstGeom>
        </p:spPr>
      </p:pic>
      <p:pic>
        <p:nvPicPr>
          <p:cNvPr id="25" name="图片 24">
            <a:extLst>
              <a:ext uri="{FF2B5EF4-FFF2-40B4-BE49-F238E27FC236}">
                <a16:creationId xmlns:a16="http://schemas.microsoft.com/office/drawing/2014/main" id="{2F6CE0B9-1C90-489E-A9E7-F2558C0B8787}"/>
              </a:ext>
            </a:extLst>
          </p:cNvPr>
          <p:cNvPicPr>
            <a:picLocks noChangeAspect="1"/>
          </p:cNvPicPr>
          <p:nvPr/>
        </p:nvPicPr>
        <p:blipFill>
          <a:blip r:embed="rId4"/>
          <a:stretch>
            <a:fillRect/>
          </a:stretch>
        </p:blipFill>
        <p:spPr>
          <a:xfrm>
            <a:off x="1203411" y="797770"/>
            <a:ext cx="5196171" cy="967914"/>
          </a:xfrm>
          <a:prstGeom prst="rect">
            <a:avLst/>
          </a:prstGeom>
        </p:spPr>
      </p:pic>
      <p:sp>
        <p:nvSpPr>
          <p:cNvPr id="4" name="灯片编号占位符 3">
            <a:extLst>
              <a:ext uri="{FF2B5EF4-FFF2-40B4-BE49-F238E27FC236}">
                <a16:creationId xmlns:a16="http://schemas.microsoft.com/office/drawing/2014/main" id="{0234F9F2-C815-4B76-AB95-A04EF8CE6571}"/>
              </a:ext>
            </a:extLst>
          </p:cNvPr>
          <p:cNvSpPr>
            <a:spLocks noGrp="1"/>
          </p:cNvSpPr>
          <p:nvPr>
            <p:ph type="sldNum" sz="quarter" idx="12"/>
          </p:nvPr>
        </p:nvSpPr>
        <p:spPr/>
        <p:txBody>
          <a:bodyPr/>
          <a:lstStyle/>
          <a:p>
            <a:fld id="{C3FC8228-C610-4C58-BFCD-50F67D7E2A0F}" type="slidenum">
              <a:rPr lang="zh-CN" altLang="en-US" smtClean="0">
                <a:latin typeface="Times New Roman" panose="02020603050405020304" pitchFamily="18" charset="0"/>
                <a:cs typeface="Times New Roman" panose="02020603050405020304" pitchFamily="18" charset="0"/>
              </a:rPr>
              <a:t>18</a:t>
            </a:fld>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30A0CCF3-0E0E-43DC-A522-35A0F9926D7B}"/>
                  </a:ext>
                </a:extLst>
              </p:cNvPr>
              <p:cNvSpPr/>
              <p:nvPr/>
            </p:nvSpPr>
            <p:spPr>
              <a:xfrm>
                <a:off x="1333353" y="5473191"/>
                <a:ext cx="9027087" cy="646331"/>
              </a:xfrm>
              <a:prstGeom prst="rect">
                <a:avLst/>
              </a:prstGeom>
              <a:noFill/>
            </p:spPr>
            <p:txBody>
              <a:bodyPr wrap="none" lIns="91440" tIns="45720" rIns="91440" bIns="45720">
                <a:spAutoFit/>
              </a:bodyPr>
              <a:lstStyle/>
              <a:p>
                <a:pPr algn="ctr"/>
                <a:r>
                  <a:rPr lang="en-US" altLang="zh-CN" sz="36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The </a:t>
                </a:r>
                <a:r>
                  <a:rPr lang="en-US" altLang="zh-CN" sz="3600" b="1" i="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perfect</a:t>
                </a:r>
                <a:r>
                  <a:rPr lang="en-US" altLang="zh-CN" sz="36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reaction for hyperon </a:t>
                </a:r>
                <a14:m>
                  <m:oMath xmlns:m="http://schemas.openxmlformats.org/officeDocument/2006/math">
                    <m:r>
                      <a:rPr lang="en-US" altLang="zh-CN" sz="3600" b="0" i="1" cap="none" spc="0"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𝐶𝑃𝑉</m:t>
                    </m:r>
                  </m:oMath>
                </a14:m>
                <a:r>
                  <a:rPr lang="en-US" altLang="zh-CN" sz="36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searches!</a:t>
                </a:r>
                <a:endParaRPr lang="zh-CN" altLang="en-US" sz="36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30A0CCF3-0E0E-43DC-A522-35A0F9926D7B}"/>
                  </a:ext>
                </a:extLst>
              </p:cNvPr>
              <p:cNvSpPr>
                <a:spLocks noRot="1" noChangeAspect="1" noMove="1" noResize="1" noEditPoints="1" noAdjustHandles="1" noChangeArrowheads="1" noChangeShapeType="1" noTextEdit="1"/>
              </p:cNvSpPr>
              <p:nvPr/>
            </p:nvSpPr>
            <p:spPr>
              <a:xfrm>
                <a:off x="1333353" y="5473191"/>
                <a:ext cx="9027087" cy="646331"/>
              </a:xfrm>
              <a:prstGeom prst="rect">
                <a:avLst/>
              </a:prstGeom>
              <a:blipFill>
                <a:blip r:embed="rId5"/>
                <a:stretch>
                  <a:fillRect l="-1966" t="-17647" r="-1685" b="-41176"/>
                </a:stretch>
              </a:blipFill>
            </p:spPr>
            <p:txBody>
              <a:bodyPr/>
              <a:lstStyle/>
              <a:p>
                <a:r>
                  <a:rPr lang="zh-CN" altLang="en-US">
                    <a:noFill/>
                  </a:rPr>
                  <a:t> </a:t>
                </a:r>
              </a:p>
            </p:txBody>
          </p:sp>
        </mc:Fallback>
      </mc:AlternateContent>
      <p:grpSp>
        <p:nvGrpSpPr>
          <p:cNvPr id="8" name="组合 7">
            <a:extLst>
              <a:ext uri="{FF2B5EF4-FFF2-40B4-BE49-F238E27FC236}">
                <a16:creationId xmlns:a16="http://schemas.microsoft.com/office/drawing/2014/main" id="{09A13A5E-334F-4E15-BA01-031277DA650D}"/>
              </a:ext>
            </a:extLst>
          </p:cNvPr>
          <p:cNvGrpSpPr/>
          <p:nvPr/>
        </p:nvGrpSpPr>
        <p:grpSpPr>
          <a:xfrm>
            <a:off x="64921" y="1992201"/>
            <a:ext cx="5473270" cy="2223800"/>
            <a:chOff x="296896" y="2171815"/>
            <a:chExt cx="5473270" cy="2223800"/>
          </a:xfrm>
        </p:grpSpPr>
        <mc:AlternateContent xmlns:mc="http://schemas.openxmlformats.org/markup-compatibility/2006" xmlns:a14="http://schemas.microsoft.com/office/drawing/2010/main">
          <mc:Choice Requires="a14">
            <p:sp>
              <p:nvSpPr>
                <p:cNvPr id="21" name="TextBox 13">
                  <a:extLst>
                    <a:ext uri="{FF2B5EF4-FFF2-40B4-BE49-F238E27FC236}">
                      <a16:creationId xmlns:a16="http://schemas.microsoft.com/office/drawing/2014/main" id="{E48892CD-CFED-41F3-B59B-1626E53B59D2}"/>
                    </a:ext>
                  </a:extLst>
                </p:cNvPr>
                <p:cNvSpPr txBox="1"/>
                <p:nvPr/>
              </p:nvSpPr>
              <p:spPr>
                <a:xfrm>
                  <a:off x="296896" y="3089415"/>
                  <a:ext cx="358469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𝑒</m:t>
                            </m:r>
                          </m:e>
                          <m:sup>
                            <m:r>
                              <a:rPr lang="en-US" sz="3200" b="0" i="1" dirty="0" smtClean="0">
                                <a:latin typeface="Cambria Math" panose="02040503050406030204" pitchFamily="18" charset="0"/>
                              </a:rPr>
                              <m:t>+</m:t>
                            </m:r>
                          </m:sup>
                        </m:sSup>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𝑒</m:t>
                            </m:r>
                          </m:e>
                          <m:sup>
                            <m:r>
                              <a:rPr lang="en-US" sz="3200" b="0" i="1" dirty="0" smtClean="0">
                                <a:latin typeface="Cambria Math" panose="02040503050406030204" pitchFamily="18" charset="0"/>
                              </a:rPr>
                              <m:t>−</m:t>
                            </m:r>
                          </m:sup>
                        </m:sSup>
                        <m:r>
                          <a:rPr lang="en-US" sz="3200" b="0" i="1" dirty="0" smtClean="0">
                            <a:latin typeface="Cambria Math" panose="02040503050406030204" pitchFamily="18" charset="0"/>
                            <a:sym typeface="Wingdings" pitchFamily="2" charset="2"/>
                          </a:rPr>
                          <m:t>→</m:t>
                        </m:r>
                        <m:r>
                          <a:rPr lang="en-US" sz="3200" i="1" dirty="0">
                            <a:latin typeface="Cambria Math" panose="02040503050406030204" pitchFamily="18" charset="0"/>
                            <a:sym typeface="Wingdings" pitchFamily="2" charset="2"/>
                          </a:rPr>
                          <m:t>𝐽</m:t>
                        </m:r>
                        <m:r>
                          <a:rPr lang="en-US" sz="3200" b="0" i="1" dirty="0" smtClean="0">
                            <a:latin typeface="Cambria Math" panose="02040503050406030204" pitchFamily="18" charset="0"/>
                            <a:sym typeface="Wingdings" pitchFamily="2" charset="2"/>
                          </a:rPr>
                          <m:t>/</m:t>
                        </m:r>
                        <m:r>
                          <a:rPr lang="en-US" sz="3200" b="0" i="1" dirty="0" smtClean="0">
                            <a:latin typeface="Cambria Math" panose="02040503050406030204" pitchFamily="18" charset="0"/>
                            <a:sym typeface="Wingdings" pitchFamily="2" charset="2"/>
                          </a:rPr>
                          <m:t>𝜓</m:t>
                        </m:r>
                        <m:r>
                          <a:rPr lang="en-US" sz="3200" b="0" i="1" dirty="0" smtClean="0">
                            <a:latin typeface="Cambria Math" panose="02040503050406030204" pitchFamily="18" charset="0"/>
                            <a:sym typeface="Wingdings" pitchFamily="2" charset="2"/>
                          </a:rPr>
                          <m:t>→</m:t>
                        </m:r>
                        <m:r>
                          <m:rPr>
                            <m:sty m:val="p"/>
                          </m:rPr>
                          <a:rPr lang="en-US" sz="3200" b="0" i="0" dirty="0" smtClean="0">
                            <a:latin typeface="Cambria Math" panose="02040503050406030204" pitchFamily="18" charset="0"/>
                            <a:sym typeface="Wingdings" pitchFamily="2" charset="2"/>
                          </a:rPr>
                          <m:t>Ξ</m:t>
                        </m:r>
                        <m:acc>
                          <m:accPr>
                            <m:chr m:val="̅"/>
                            <m:ctrlPr>
                              <a:rPr lang="en-US" sz="3200" b="0" i="1" dirty="0" smtClean="0">
                                <a:latin typeface="Cambria Math" panose="02040503050406030204" pitchFamily="18" charset="0"/>
                                <a:sym typeface="Wingdings" pitchFamily="2" charset="2"/>
                              </a:rPr>
                            </m:ctrlPr>
                          </m:accPr>
                          <m:e>
                            <m:r>
                              <m:rPr>
                                <m:sty m:val="p"/>
                              </m:rPr>
                              <a:rPr lang="en-US" sz="3200" b="0" i="0" dirty="0" smtClean="0">
                                <a:latin typeface="Cambria Math" panose="02040503050406030204" pitchFamily="18" charset="0"/>
                                <a:sym typeface="Wingdings" pitchFamily="2" charset="2"/>
                              </a:rPr>
                              <m:t>Ξ</m:t>
                            </m:r>
                          </m:e>
                        </m:acc>
                        <m:r>
                          <a:rPr lang="en-US" sz="3200" i="1" dirty="0">
                            <a:latin typeface="Cambria Math" panose="02040503050406030204" pitchFamily="18" charset="0"/>
                            <a:sym typeface="Wingdings" pitchFamily="2" charset="2"/>
                          </a:rPr>
                          <m:t> </m:t>
                        </m:r>
                      </m:oMath>
                    </m:oMathPara>
                  </a14:m>
                  <a:endParaRPr lang="en-US" sz="3200" dirty="0"/>
                </a:p>
              </p:txBody>
            </p:sp>
          </mc:Choice>
          <mc:Fallback xmlns="">
            <p:sp>
              <p:nvSpPr>
                <p:cNvPr id="21" name="TextBox 13">
                  <a:extLst>
                    <a:ext uri="{FF2B5EF4-FFF2-40B4-BE49-F238E27FC236}">
                      <a16:creationId xmlns:a16="http://schemas.microsoft.com/office/drawing/2014/main" id="{E48892CD-CFED-41F3-B59B-1626E53B59D2}"/>
                    </a:ext>
                  </a:extLst>
                </p:cNvPr>
                <p:cNvSpPr txBox="1">
                  <a:spLocks noRot="1" noChangeAspect="1" noMove="1" noResize="1" noEditPoints="1" noAdjustHandles="1" noChangeArrowheads="1" noChangeShapeType="1" noTextEdit="1"/>
                </p:cNvSpPr>
                <p:nvPr/>
              </p:nvSpPr>
              <p:spPr>
                <a:xfrm>
                  <a:off x="296896" y="3089415"/>
                  <a:ext cx="3584699" cy="584775"/>
                </a:xfrm>
                <a:prstGeom prst="rect">
                  <a:avLst/>
                </a:prstGeom>
                <a:blipFill>
                  <a:blip r:embed="rId6"/>
                  <a:stretch>
                    <a:fillRect/>
                  </a:stretch>
                </a:blipFill>
              </p:spPr>
              <p:txBody>
                <a:bodyPr/>
                <a:lstStyle/>
                <a:p>
                  <a:r>
                    <a:rPr lang="zh-CN" altLang="en-US">
                      <a:noFill/>
                    </a:rPr>
                    <a:t> </a:t>
                  </a:r>
                </a:p>
              </p:txBody>
            </p:sp>
          </mc:Fallback>
        </mc:AlternateContent>
        <p:sp>
          <p:nvSpPr>
            <p:cNvPr id="23" name="TextBox 18">
              <a:extLst>
                <a:ext uri="{FF2B5EF4-FFF2-40B4-BE49-F238E27FC236}">
                  <a16:creationId xmlns:a16="http://schemas.microsoft.com/office/drawing/2014/main" id="{58055C16-0A9D-449C-B157-706EE29E97DF}"/>
                </a:ext>
              </a:extLst>
            </p:cNvPr>
            <p:cNvSpPr txBox="1"/>
            <p:nvPr/>
          </p:nvSpPr>
          <p:spPr>
            <a:xfrm>
              <a:off x="3366381" y="3473087"/>
              <a:ext cx="373822" cy="523220"/>
            </a:xfrm>
            <a:prstGeom prst="rect">
              <a:avLst/>
            </a:prstGeom>
            <a:noFill/>
          </p:spPr>
          <p:txBody>
            <a:bodyPr wrap="square" rtlCol="0">
              <a:spAutoFit/>
            </a:bodyPr>
            <a:lstStyle/>
            <a:p>
              <a:r>
                <a:rPr lang="en-US" sz="2800" dirty="0"/>
                <a:t>↳</a:t>
              </a:r>
            </a:p>
          </p:txBody>
        </p:sp>
        <p:sp>
          <p:nvSpPr>
            <p:cNvPr id="28" name="TextBox 21">
              <a:extLst>
                <a:ext uri="{FF2B5EF4-FFF2-40B4-BE49-F238E27FC236}">
                  <a16:creationId xmlns:a16="http://schemas.microsoft.com/office/drawing/2014/main" id="{956B0E32-817D-4542-8942-2A533017FD0B}"/>
                </a:ext>
              </a:extLst>
            </p:cNvPr>
            <p:cNvSpPr txBox="1"/>
            <p:nvPr/>
          </p:nvSpPr>
          <p:spPr>
            <a:xfrm>
              <a:off x="3661988" y="3872395"/>
              <a:ext cx="373822" cy="523220"/>
            </a:xfrm>
            <a:prstGeom prst="rect">
              <a:avLst/>
            </a:prstGeom>
            <a:noFill/>
          </p:spPr>
          <p:txBody>
            <a:bodyPr wrap="square" rtlCol="0">
              <a:spAutoFit/>
            </a:bodyPr>
            <a:lstStyle/>
            <a:p>
              <a:r>
                <a:rPr lang="en-US" sz="2800" dirty="0"/>
                <a:t>↳</a:t>
              </a:r>
            </a:p>
          </p:txBody>
        </p:sp>
        <p:sp>
          <p:nvSpPr>
            <p:cNvPr id="31" name="TextBox 24">
              <a:extLst>
                <a:ext uri="{FF2B5EF4-FFF2-40B4-BE49-F238E27FC236}">
                  <a16:creationId xmlns:a16="http://schemas.microsoft.com/office/drawing/2014/main" id="{41A54AC6-E568-4F34-982B-4810347814E7}"/>
                </a:ext>
              </a:extLst>
            </p:cNvPr>
            <p:cNvSpPr txBox="1"/>
            <p:nvPr/>
          </p:nvSpPr>
          <p:spPr>
            <a:xfrm flipH="1">
              <a:off x="3120211" y="2672559"/>
              <a:ext cx="579187" cy="523220"/>
            </a:xfrm>
            <a:prstGeom prst="rect">
              <a:avLst/>
            </a:prstGeom>
            <a:noFill/>
          </p:spPr>
          <p:txBody>
            <a:bodyPr wrap="square" rtlCol="0">
              <a:spAutoFit/>
            </a:bodyPr>
            <a:lstStyle/>
            <a:p>
              <a:r>
                <a:rPr lang="en-US" sz="2800" dirty="0"/>
                <a:t>↱</a:t>
              </a:r>
            </a:p>
          </p:txBody>
        </p:sp>
        <mc:AlternateContent xmlns:mc="http://schemas.openxmlformats.org/markup-compatibility/2006" xmlns:a14="http://schemas.microsoft.com/office/drawing/2010/main">
          <mc:Choice Requires="a14">
            <p:sp>
              <p:nvSpPr>
                <p:cNvPr id="32" name="TextBox 25">
                  <a:extLst>
                    <a:ext uri="{FF2B5EF4-FFF2-40B4-BE49-F238E27FC236}">
                      <a16:creationId xmlns:a16="http://schemas.microsoft.com/office/drawing/2014/main" id="{68AC8C91-3C91-49BE-B863-F332D30C6797}"/>
                    </a:ext>
                  </a:extLst>
                </p:cNvPr>
                <p:cNvSpPr txBox="1"/>
                <p:nvPr/>
              </p:nvSpPr>
              <p:spPr>
                <a:xfrm>
                  <a:off x="3283897" y="2623108"/>
                  <a:ext cx="611065" cy="423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1" i="0" dirty="0" smtClean="0">
                            <a:latin typeface="Cambria Math" panose="02040503050406030204" pitchFamily="18" charset="0"/>
                          </a:rPr>
                          <m:t>𝚲</m:t>
                        </m:r>
                        <m:r>
                          <a:rPr lang="en-US" sz="2200" b="1" i="1" dirty="0" smtClean="0">
                            <a:latin typeface="Cambria Math" panose="02040503050406030204" pitchFamily="18" charset="0"/>
                          </a:rPr>
                          <m:t>𝝅</m:t>
                        </m:r>
                      </m:oMath>
                    </m:oMathPara>
                  </a14:m>
                  <a:endParaRPr lang="en-US" sz="2200" b="1" baseline="30000" dirty="0">
                    <a:latin typeface="Symbol" pitchFamily="2" charset="2"/>
                  </a:endParaRPr>
                </a:p>
              </p:txBody>
            </p:sp>
          </mc:Choice>
          <mc:Fallback xmlns="">
            <p:sp>
              <p:nvSpPr>
                <p:cNvPr id="32" name="TextBox 25">
                  <a:extLst>
                    <a:ext uri="{FF2B5EF4-FFF2-40B4-BE49-F238E27FC236}">
                      <a16:creationId xmlns:a16="http://schemas.microsoft.com/office/drawing/2014/main" id="{68AC8C91-3C91-49BE-B863-F332D30C6797}"/>
                    </a:ext>
                  </a:extLst>
                </p:cNvPr>
                <p:cNvSpPr txBox="1">
                  <a:spLocks noRot="1" noChangeAspect="1" noMove="1" noResize="1" noEditPoints="1" noAdjustHandles="1" noChangeArrowheads="1" noChangeShapeType="1" noTextEdit="1"/>
                </p:cNvSpPr>
                <p:nvPr/>
              </p:nvSpPr>
              <p:spPr>
                <a:xfrm>
                  <a:off x="3283897" y="2623108"/>
                  <a:ext cx="611065" cy="423065"/>
                </a:xfrm>
                <a:prstGeom prst="rect">
                  <a:avLst/>
                </a:prstGeom>
                <a:blipFill>
                  <a:blip r:embed="rId7"/>
                  <a:stretch>
                    <a:fillRect/>
                  </a:stretch>
                </a:blipFill>
              </p:spPr>
              <p:txBody>
                <a:bodyPr/>
                <a:lstStyle/>
                <a:p>
                  <a:r>
                    <a:rPr lang="zh-CN" altLang="en-US">
                      <a:noFill/>
                    </a:rPr>
                    <a:t> </a:t>
                  </a:r>
                </a:p>
              </p:txBody>
            </p:sp>
          </mc:Fallback>
        </mc:AlternateContent>
        <p:sp>
          <p:nvSpPr>
            <p:cNvPr id="39" name="TextBox 30">
              <a:extLst>
                <a:ext uri="{FF2B5EF4-FFF2-40B4-BE49-F238E27FC236}">
                  <a16:creationId xmlns:a16="http://schemas.microsoft.com/office/drawing/2014/main" id="{356C73FA-A5EB-499C-B452-A40514C73620}"/>
                </a:ext>
              </a:extLst>
            </p:cNvPr>
            <p:cNvSpPr txBox="1"/>
            <p:nvPr/>
          </p:nvSpPr>
          <p:spPr>
            <a:xfrm flipH="1">
              <a:off x="3322490" y="2275545"/>
              <a:ext cx="579187" cy="523220"/>
            </a:xfrm>
            <a:prstGeom prst="rect">
              <a:avLst/>
            </a:prstGeom>
            <a:noFill/>
          </p:spPr>
          <p:txBody>
            <a:bodyPr wrap="square" rtlCol="0">
              <a:spAutoFit/>
            </a:bodyPr>
            <a:lstStyle/>
            <a:p>
              <a:r>
                <a:rPr lang="en-US" sz="2800" dirty="0"/>
                <a:t>↱</a:t>
              </a:r>
            </a:p>
          </p:txBody>
        </p:sp>
        <p:sp>
          <p:nvSpPr>
            <p:cNvPr id="45" name="TextBox 34">
              <a:extLst>
                <a:ext uri="{FF2B5EF4-FFF2-40B4-BE49-F238E27FC236}">
                  <a16:creationId xmlns:a16="http://schemas.microsoft.com/office/drawing/2014/main" id="{485DA7F1-FAB4-42A2-BEB8-0F85CD7D72AC}"/>
                </a:ext>
              </a:extLst>
            </p:cNvPr>
            <p:cNvSpPr txBox="1"/>
            <p:nvPr/>
          </p:nvSpPr>
          <p:spPr>
            <a:xfrm rot="1279356">
              <a:off x="1537333" y="2532838"/>
              <a:ext cx="1484702" cy="369332"/>
            </a:xfrm>
            <a:prstGeom prst="rect">
              <a:avLst/>
            </a:prstGeom>
            <a:noFill/>
          </p:spPr>
          <p:txBody>
            <a:bodyPr wrap="none" rtlCol="0">
              <a:spAutoFit/>
            </a:bodyPr>
            <a:lstStyle/>
            <a:p>
              <a:r>
                <a:rPr lang="en-US" b="1" dirty="0">
                  <a:solidFill>
                    <a:schemeClr val="accent3">
                      <a:lumMod val="75000"/>
                    </a:schemeClr>
                  </a:solidFill>
                </a:rPr>
                <a:t>spin-aligned</a:t>
              </a:r>
            </a:p>
          </p:txBody>
        </p:sp>
        <p:sp>
          <p:nvSpPr>
            <p:cNvPr id="46" name="Oval 35">
              <a:extLst>
                <a:ext uri="{FF2B5EF4-FFF2-40B4-BE49-F238E27FC236}">
                  <a16:creationId xmlns:a16="http://schemas.microsoft.com/office/drawing/2014/main" id="{B30C8874-ABB4-4FAF-A7E9-677EFCFA68BC}"/>
                </a:ext>
              </a:extLst>
            </p:cNvPr>
            <p:cNvSpPr/>
            <p:nvPr/>
          </p:nvSpPr>
          <p:spPr>
            <a:xfrm>
              <a:off x="1864109" y="3115164"/>
              <a:ext cx="809785" cy="627710"/>
            </a:xfrm>
            <a:prstGeom prst="ellipse">
              <a:avLst/>
            </a:prstGeom>
            <a:solidFill>
              <a:schemeClr val="accent6">
                <a:alpha val="4152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36">
              <a:extLst>
                <a:ext uri="{FF2B5EF4-FFF2-40B4-BE49-F238E27FC236}">
                  <a16:creationId xmlns:a16="http://schemas.microsoft.com/office/drawing/2014/main" id="{8A2188CD-D879-4711-BB97-4D04A382BF71}"/>
                </a:ext>
              </a:extLst>
            </p:cNvPr>
            <p:cNvSpPr/>
            <p:nvPr/>
          </p:nvSpPr>
          <p:spPr>
            <a:xfrm>
              <a:off x="2992163" y="3061620"/>
              <a:ext cx="809785" cy="627710"/>
            </a:xfrm>
            <a:prstGeom prst="ellipse">
              <a:avLst/>
            </a:prstGeom>
            <a:solidFill>
              <a:schemeClr val="accent2">
                <a:lumMod val="60000"/>
                <a:lumOff val="40000"/>
                <a:alpha val="4152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37">
              <a:extLst>
                <a:ext uri="{FF2B5EF4-FFF2-40B4-BE49-F238E27FC236}">
                  <a16:creationId xmlns:a16="http://schemas.microsoft.com/office/drawing/2014/main" id="{0C622534-7503-4104-92E6-4A043055E8F9}"/>
                </a:ext>
              </a:extLst>
            </p:cNvPr>
            <p:cNvSpPr txBox="1"/>
            <p:nvPr/>
          </p:nvSpPr>
          <p:spPr>
            <a:xfrm rot="19932923">
              <a:off x="3535580" y="2398525"/>
              <a:ext cx="2234586" cy="369332"/>
            </a:xfrm>
            <a:prstGeom prst="rect">
              <a:avLst/>
            </a:prstGeom>
            <a:noFill/>
          </p:spPr>
          <p:txBody>
            <a:bodyPr wrap="none" rtlCol="0">
              <a:spAutoFit/>
            </a:bodyPr>
            <a:lstStyle/>
            <a:p>
              <a:r>
                <a:rPr lang="en-US" b="1" dirty="0">
                  <a:solidFill>
                    <a:schemeClr val="accent2">
                      <a:lumMod val="75000"/>
                    </a:schemeClr>
                  </a:solidFill>
                </a:rPr>
                <a:t>quantum entangled</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1EAB1B6-78DF-411E-A44E-399C21CF2D62}"/>
                    </a:ext>
                  </a:extLst>
                </p:cNvPr>
                <p:cNvSpPr txBox="1"/>
                <p:nvPr/>
              </p:nvSpPr>
              <p:spPr>
                <a:xfrm>
                  <a:off x="3600990" y="2171815"/>
                  <a:ext cx="6644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rPr>
                          <m:t>𝒑</m:t>
                        </m:r>
                        <m:sSup>
                          <m:sSupPr>
                            <m:ctrlPr>
                              <a:rPr lang="en-US" altLang="zh-CN" sz="2000" b="1" i="1" smtClean="0">
                                <a:latin typeface="Cambria Math" panose="02040503050406030204" pitchFamily="18" charset="0"/>
                              </a:rPr>
                            </m:ctrlPr>
                          </m:sSupPr>
                          <m:e>
                            <m:r>
                              <a:rPr lang="en-US" altLang="zh-CN" sz="2000" b="1" i="1" smtClean="0">
                                <a:latin typeface="Cambria Math" panose="02040503050406030204" pitchFamily="18" charset="0"/>
                              </a:rPr>
                              <m:t>𝝅</m:t>
                            </m:r>
                          </m:e>
                          <m:sup>
                            <m:r>
                              <a:rPr lang="en-US" altLang="zh-CN" sz="2000" b="1" i="1" smtClean="0">
                                <a:latin typeface="Cambria Math" panose="02040503050406030204" pitchFamily="18" charset="0"/>
                              </a:rPr>
                              <m:t>−</m:t>
                            </m:r>
                          </m:sup>
                        </m:sSup>
                      </m:oMath>
                    </m:oMathPara>
                  </a14:m>
                  <a:endParaRPr lang="zh-CN" altLang="en-US" sz="2000" b="1" dirty="0"/>
                </a:p>
              </p:txBody>
            </p:sp>
          </mc:Choice>
          <mc:Fallback xmlns="">
            <p:sp>
              <p:nvSpPr>
                <p:cNvPr id="7" name="文本框 6">
                  <a:extLst>
                    <a:ext uri="{FF2B5EF4-FFF2-40B4-BE49-F238E27FC236}">
                      <a16:creationId xmlns:a16="http://schemas.microsoft.com/office/drawing/2014/main" id="{E1EAB1B6-78DF-411E-A44E-399C21CF2D62}"/>
                    </a:ext>
                  </a:extLst>
                </p:cNvPr>
                <p:cNvSpPr txBox="1">
                  <a:spLocks noRot="1" noChangeAspect="1" noMove="1" noResize="1" noEditPoints="1" noAdjustHandles="1" noChangeArrowheads="1" noChangeShapeType="1" noTextEdit="1"/>
                </p:cNvSpPr>
                <p:nvPr/>
              </p:nvSpPr>
              <p:spPr>
                <a:xfrm>
                  <a:off x="3600990" y="2171815"/>
                  <a:ext cx="664498" cy="400110"/>
                </a:xfrm>
                <a:prstGeom prst="rect">
                  <a:avLst/>
                </a:prstGeom>
                <a:blipFill>
                  <a:blip r:embed="rId8"/>
                  <a:stretch>
                    <a:fillRect b="-60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69B1EB8E-BCF3-4738-A7A9-B1213C674473}"/>
                    </a:ext>
                  </a:extLst>
                </p:cNvPr>
                <p:cNvSpPr txBox="1"/>
                <p:nvPr/>
              </p:nvSpPr>
              <p:spPr>
                <a:xfrm>
                  <a:off x="3872661" y="3991880"/>
                  <a:ext cx="6644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1" i="1" smtClean="0">
                                <a:latin typeface="Cambria Math" panose="02040503050406030204" pitchFamily="18" charset="0"/>
                              </a:rPr>
                            </m:ctrlPr>
                          </m:accPr>
                          <m:e>
                            <m:r>
                              <a:rPr lang="en-US" altLang="zh-CN" sz="2000" b="1" i="1" smtClean="0">
                                <a:latin typeface="Cambria Math" panose="02040503050406030204" pitchFamily="18" charset="0"/>
                              </a:rPr>
                              <m:t>𝒑</m:t>
                            </m:r>
                          </m:e>
                        </m:acc>
                        <m:sSup>
                          <m:sSupPr>
                            <m:ctrlPr>
                              <a:rPr lang="en-US" altLang="zh-CN" sz="2000" b="1" i="1" smtClean="0">
                                <a:latin typeface="Cambria Math" panose="02040503050406030204" pitchFamily="18" charset="0"/>
                              </a:rPr>
                            </m:ctrlPr>
                          </m:sSupPr>
                          <m:e>
                            <m:r>
                              <a:rPr lang="en-US" altLang="zh-CN" sz="2000" b="1" i="1" smtClean="0">
                                <a:latin typeface="Cambria Math" panose="02040503050406030204" pitchFamily="18" charset="0"/>
                              </a:rPr>
                              <m:t>𝝅</m:t>
                            </m:r>
                          </m:e>
                          <m:sup>
                            <m:r>
                              <a:rPr lang="en-US" altLang="zh-CN" sz="2000" b="1" i="1" smtClean="0">
                                <a:latin typeface="Cambria Math" panose="02040503050406030204" pitchFamily="18" charset="0"/>
                              </a:rPr>
                              <m:t>+</m:t>
                            </m:r>
                          </m:sup>
                        </m:sSup>
                      </m:oMath>
                    </m:oMathPara>
                  </a14:m>
                  <a:endParaRPr lang="zh-CN" altLang="en-US" sz="2000" b="1" dirty="0"/>
                </a:p>
              </p:txBody>
            </p:sp>
          </mc:Choice>
          <mc:Fallback xmlns="">
            <p:sp>
              <p:nvSpPr>
                <p:cNvPr id="50" name="文本框 49">
                  <a:extLst>
                    <a:ext uri="{FF2B5EF4-FFF2-40B4-BE49-F238E27FC236}">
                      <a16:creationId xmlns:a16="http://schemas.microsoft.com/office/drawing/2014/main" id="{69B1EB8E-BCF3-4738-A7A9-B1213C674473}"/>
                    </a:ext>
                  </a:extLst>
                </p:cNvPr>
                <p:cNvSpPr txBox="1">
                  <a:spLocks noRot="1" noChangeAspect="1" noMove="1" noResize="1" noEditPoints="1" noAdjustHandles="1" noChangeArrowheads="1" noChangeShapeType="1" noTextEdit="1"/>
                </p:cNvSpPr>
                <p:nvPr/>
              </p:nvSpPr>
              <p:spPr>
                <a:xfrm>
                  <a:off x="3872661" y="3991880"/>
                  <a:ext cx="664498" cy="400110"/>
                </a:xfrm>
                <a:prstGeom prst="rect">
                  <a:avLst/>
                </a:prstGeom>
                <a:blipFill>
                  <a:blip r:embed="rId9"/>
                  <a:stretch>
                    <a:fillRect b="-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TextBox 25">
                  <a:extLst>
                    <a:ext uri="{FF2B5EF4-FFF2-40B4-BE49-F238E27FC236}">
                      <a16:creationId xmlns:a16="http://schemas.microsoft.com/office/drawing/2014/main" id="{0EACDBFB-0B82-4624-9B22-A97AB1096136}"/>
                    </a:ext>
                  </a:extLst>
                </p:cNvPr>
                <p:cNvSpPr txBox="1"/>
                <p:nvPr/>
              </p:nvSpPr>
              <p:spPr>
                <a:xfrm>
                  <a:off x="3589429" y="3615596"/>
                  <a:ext cx="611065" cy="4304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200" b="1" i="1" dirty="0" smtClean="0">
                                <a:latin typeface="Cambria Math" panose="02040503050406030204" pitchFamily="18" charset="0"/>
                              </a:rPr>
                            </m:ctrlPr>
                          </m:accPr>
                          <m:e>
                            <m:r>
                              <a:rPr lang="en-US" sz="2200" b="1" i="0" dirty="0" smtClean="0">
                                <a:latin typeface="Cambria Math" panose="02040503050406030204" pitchFamily="18" charset="0"/>
                              </a:rPr>
                              <m:t>𝚲</m:t>
                            </m:r>
                          </m:e>
                        </m:acc>
                        <m:r>
                          <a:rPr lang="en-US" sz="2200" b="1" i="1" dirty="0" smtClean="0">
                            <a:latin typeface="Cambria Math" panose="02040503050406030204" pitchFamily="18" charset="0"/>
                          </a:rPr>
                          <m:t>𝝅</m:t>
                        </m:r>
                      </m:oMath>
                    </m:oMathPara>
                  </a14:m>
                  <a:endParaRPr lang="en-US" sz="2200" b="1" baseline="30000" dirty="0">
                    <a:latin typeface="Symbol" pitchFamily="2" charset="2"/>
                  </a:endParaRPr>
                </a:p>
              </p:txBody>
            </p:sp>
          </mc:Choice>
          <mc:Fallback xmlns="">
            <p:sp>
              <p:nvSpPr>
                <p:cNvPr id="53" name="TextBox 25">
                  <a:extLst>
                    <a:ext uri="{FF2B5EF4-FFF2-40B4-BE49-F238E27FC236}">
                      <a16:creationId xmlns:a16="http://schemas.microsoft.com/office/drawing/2014/main" id="{0EACDBFB-0B82-4624-9B22-A97AB1096136}"/>
                    </a:ext>
                  </a:extLst>
                </p:cNvPr>
                <p:cNvSpPr txBox="1">
                  <a:spLocks noRot="1" noChangeAspect="1" noMove="1" noResize="1" noEditPoints="1" noAdjustHandles="1" noChangeArrowheads="1" noChangeShapeType="1" noTextEdit="1"/>
                </p:cNvSpPr>
                <p:nvPr/>
              </p:nvSpPr>
              <p:spPr>
                <a:xfrm>
                  <a:off x="3589429" y="3615596"/>
                  <a:ext cx="611065" cy="430439"/>
                </a:xfrm>
                <a:prstGeom prst="rect">
                  <a:avLst/>
                </a:prstGeom>
                <a:blipFill>
                  <a:blip r:embed="rId10"/>
                  <a:stretch>
                    <a:fillRect/>
                  </a:stretch>
                </a:blipFill>
              </p:spPr>
              <p:txBody>
                <a:bodyPr/>
                <a:lstStyle/>
                <a:p>
                  <a:r>
                    <a:rPr lang="zh-CN" altLang="en-US">
                      <a:noFill/>
                    </a:rPr>
                    <a:t> </a:t>
                  </a:r>
                </a:p>
              </p:txBody>
            </p:sp>
          </mc:Fallback>
        </mc:AlternateContent>
      </p:grpSp>
      <p:grpSp>
        <p:nvGrpSpPr>
          <p:cNvPr id="10" name="组合 9">
            <a:extLst>
              <a:ext uri="{FF2B5EF4-FFF2-40B4-BE49-F238E27FC236}">
                <a16:creationId xmlns:a16="http://schemas.microsoft.com/office/drawing/2014/main" id="{46C553EC-C402-4D25-809A-4B9897CAA268}"/>
              </a:ext>
            </a:extLst>
          </p:cNvPr>
          <p:cNvGrpSpPr/>
          <p:nvPr/>
        </p:nvGrpSpPr>
        <p:grpSpPr>
          <a:xfrm>
            <a:off x="4710767" y="1654201"/>
            <a:ext cx="3899833" cy="3836957"/>
            <a:chOff x="5479100" y="873152"/>
            <a:chExt cx="4484517" cy="4573911"/>
          </a:xfrm>
        </p:grpSpPr>
        <p:pic>
          <p:nvPicPr>
            <p:cNvPr id="60" name="Picture 3" descr="A screenshot of a computer screen&#10;&#10;Description automatically generated">
              <a:extLst>
                <a:ext uri="{FF2B5EF4-FFF2-40B4-BE49-F238E27FC236}">
                  <a16:creationId xmlns:a16="http://schemas.microsoft.com/office/drawing/2014/main" id="{E5F1CE1C-2322-41D9-91A2-0538D5168098}"/>
                </a:ext>
              </a:extLst>
            </p:cNvPr>
            <p:cNvPicPr>
              <a:picLocks noChangeAspect="1"/>
            </p:cNvPicPr>
            <p:nvPr/>
          </p:nvPicPr>
          <p:blipFill rotWithShape="1">
            <a:blip r:embed="rId11"/>
            <a:srcRect l="4688" t="5779" r="4889" b="4033"/>
            <a:stretch/>
          </p:blipFill>
          <p:spPr>
            <a:xfrm>
              <a:off x="5479100" y="873152"/>
              <a:ext cx="4484517" cy="4573911"/>
            </a:xfrm>
            <a:prstGeom prst="ellipse">
              <a:avLst/>
            </a:prstGeom>
          </p:spPr>
        </p:pic>
        <p:sp>
          <p:nvSpPr>
            <p:cNvPr id="61" name="Freeform 6">
              <a:extLst>
                <a:ext uri="{FF2B5EF4-FFF2-40B4-BE49-F238E27FC236}">
                  <a16:creationId xmlns:a16="http://schemas.microsoft.com/office/drawing/2014/main" id="{2DB3C4B5-42CE-40FD-B47F-0F4667A71658}"/>
                </a:ext>
              </a:extLst>
            </p:cNvPr>
            <p:cNvSpPr/>
            <p:nvPr/>
          </p:nvSpPr>
          <p:spPr>
            <a:xfrm>
              <a:off x="7795395" y="2869507"/>
              <a:ext cx="1342052" cy="519337"/>
            </a:xfrm>
            <a:custGeom>
              <a:avLst/>
              <a:gdLst>
                <a:gd name="connsiteX0" fmla="*/ 0 w 1391111"/>
                <a:gd name="connsiteY0" fmla="*/ 201038 h 513417"/>
                <a:gd name="connsiteX1" fmla="*/ 107950 w 1391111"/>
                <a:gd name="connsiteY1" fmla="*/ 115313 h 513417"/>
                <a:gd name="connsiteX2" fmla="*/ 288925 w 1391111"/>
                <a:gd name="connsiteY2" fmla="*/ 32763 h 513417"/>
                <a:gd name="connsiteX3" fmla="*/ 492125 w 1391111"/>
                <a:gd name="connsiteY3" fmla="*/ 4188 h 513417"/>
                <a:gd name="connsiteX4" fmla="*/ 676275 w 1391111"/>
                <a:gd name="connsiteY4" fmla="*/ 4188 h 513417"/>
                <a:gd name="connsiteX5" fmla="*/ 841375 w 1391111"/>
                <a:gd name="connsiteY5" fmla="*/ 42288 h 513417"/>
                <a:gd name="connsiteX6" fmla="*/ 1063625 w 1391111"/>
                <a:gd name="connsiteY6" fmla="*/ 134363 h 513417"/>
                <a:gd name="connsiteX7" fmla="*/ 1177925 w 1391111"/>
                <a:gd name="connsiteY7" fmla="*/ 239138 h 513417"/>
                <a:gd name="connsiteX8" fmla="*/ 1263650 w 1391111"/>
                <a:gd name="connsiteY8" fmla="*/ 312163 h 513417"/>
                <a:gd name="connsiteX9" fmla="*/ 1371600 w 1391111"/>
                <a:gd name="connsiteY9" fmla="*/ 483613 h 513417"/>
                <a:gd name="connsiteX10" fmla="*/ 1390650 w 1391111"/>
                <a:gd name="connsiteY10" fmla="*/ 512188 h 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111" h="513417">
                  <a:moveTo>
                    <a:pt x="0" y="201038"/>
                  </a:moveTo>
                  <a:cubicBezTo>
                    <a:pt x="29898" y="172198"/>
                    <a:pt x="59796" y="143359"/>
                    <a:pt x="107950" y="115313"/>
                  </a:cubicBezTo>
                  <a:cubicBezTo>
                    <a:pt x="156104" y="87267"/>
                    <a:pt x="224896" y="51284"/>
                    <a:pt x="288925" y="32763"/>
                  </a:cubicBezTo>
                  <a:cubicBezTo>
                    <a:pt x="352954" y="14242"/>
                    <a:pt x="427567" y="8950"/>
                    <a:pt x="492125" y="4188"/>
                  </a:cubicBezTo>
                  <a:cubicBezTo>
                    <a:pt x="556683" y="-574"/>
                    <a:pt x="618067" y="-2162"/>
                    <a:pt x="676275" y="4188"/>
                  </a:cubicBezTo>
                  <a:cubicBezTo>
                    <a:pt x="734483" y="10538"/>
                    <a:pt x="776817" y="20592"/>
                    <a:pt x="841375" y="42288"/>
                  </a:cubicBezTo>
                  <a:cubicBezTo>
                    <a:pt x="905933" y="63984"/>
                    <a:pt x="1007533" y="101555"/>
                    <a:pt x="1063625" y="134363"/>
                  </a:cubicBezTo>
                  <a:cubicBezTo>
                    <a:pt x="1119717" y="167171"/>
                    <a:pt x="1144588" y="209505"/>
                    <a:pt x="1177925" y="239138"/>
                  </a:cubicBezTo>
                  <a:cubicBezTo>
                    <a:pt x="1211262" y="268771"/>
                    <a:pt x="1231371" y="271417"/>
                    <a:pt x="1263650" y="312163"/>
                  </a:cubicBezTo>
                  <a:cubicBezTo>
                    <a:pt x="1295929" y="352909"/>
                    <a:pt x="1350433" y="450276"/>
                    <a:pt x="1371600" y="483613"/>
                  </a:cubicBezTo>
                  <a:cubicBezTo>
                    <a:pt x="1392767" y="516950"/>
                    <a:pt x="1391708" y="514569"/>
                    <a:pt x="1390650" y="51218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7">
              <a:extLst>
                <a:ext uri="{FF2B5EF4-FFF2-40B4-BE49-F238E27FC236}">
                  <a16:creationId xmlns:a16="http://schemas.microsoft.com/office/drawing/2014/main" id="{708FCB49-C0F4-43E2-A017-032A55D57E5D}"/>
                </a:ext>
              </a:extLst>
            </p:cNvPr>
            <p:cNvSpPr/>
            <p:nvPr/>
          </p:nvSpPr>
          <p:spPr>
            <a:xfrm rot="957575" flipV="1">
              <a:off x="7736439" y="3242052"/>
              <a:ext cx="1311892" cy="293585"/>
            </a:xfrm>
            <a:custGeom>
              <a:avLst/>
              <a:gdLst>
                <a:gd name="connsiteX0" fmla="*/ 0 w 1391111"/>
                <a:gd name="connsiteY0" fmla="*/ 201038 h 513417"/>
                <a:gd name="connsiteX1" fmla="*/ 107950 w 1391111"/>
                <a:gd name="connsiteY1" fmla="*/ 115313 h 513417"/>
                <a:gd name="connsiteX2" fmla="*/ 288925 w 1391111"/>
                <a:gd name="connsiteY2" fmla="*/ 32763 h 513417"/>
                <a:gd name="connsiteX3" fmla="*/ 492125 w 1391111"/>
                <a:gd name="connsiteY3" fmla="*/ 4188 h 513417"/>
                <a:gd name="connsiteX4" fmla="*/ 676275 w 1391111"/>
                <a:gd name="connsiteY4" fmla="*/ 4188 h 513417"/>
                <a:gd name="connsiteX5" fmla="*/ 841375 w 1391111"/>
                <a:gd name="connsiteY5" fmla="*/ 42288 h 513417"/>
                <a:gd name="connsiteX6" fmla="*/ 1063625 w 1391111"/>
                <a:gd name="connsiteY6" fmla="*/ 134363 h 513417"/>
                <a:gd name="connsiteX7" fmla="*/ 1177925 w 1391111"/>
                <a:gd name="connsiteY7" fmla="*/ 239138 h 513417"/>
                <a:gd name="connsiteX8" fmla="*/ 1263650 w 1391111"/>
                <a:gd name="connsiteY8" fmla="*/ 312163 h 513417"/>
                <a:gd name="connsiteX9" fmla="*/ 1371600 w 1391111"/>
                <a:gd name="connsiteY9" fmla="*/ 483613 h 513417"/>
                <a:gd name="connsiteX10" fmla="*/ 1390650 w 1391111"/>
                <a:gd name="connsiteY10" fmla="*/ 512188 h 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111" h="513417">
                  <a:moveTo>
                    <a:pt x="0" y="201038"/>
                  </a:moveTo>
                  <a:cubicBezTo>
                    <a:pt x="29898" y="172198"/>
                    <a:pt x="59796" y="143359"/>
                    <a:pt x="107950" y="115313"/>
                  </a:cubicBezTo>
                  <a:cubicBezTo>
                    <a:pt x="156104" y="87267"/>
                    <a:pt x="224896" y="51284"/>
                    <a:pt x="288925" y="32763"/>
                  </a:cubicBezTo>
                  <a:cubicBezTo>
                    <a:pt x="352954" y="14242"/>
                    <a:pt x="427567" y="8950"/>
                    <a:pt x="492125" y="4188"/>
                  </a:cubicBezTo>
                  <a:cubicBezTo>
                    <a:pt x="556683" y="-574"/>
                    <a:pt x="618067" y="-2162"/>
                    <a:pt x="676275" y="4188"/>
                  </a:cubicBezTo>
                  <a:cubicBezTo>
                    <a:pt x="734483" y="10538"/>
                    <a:pt x="776817" y="20592"/>
                    <a:pt x="841375" y="42288"/>
                  </a:cubicBezTo>
                  <a:cubicBezTo>
                    <a:pt x="905933" y="63984"/>
                    <a:pt x="1007533" y="101555"/>
                    <a:pt x="1063625" y="134363"/>
                  </a:cubicBezTo>
                  <a:cubicBezTo>
                    <a:pt x="1119717" y="167171"/>
                    <a:pt x="1144588" y="209505"/>
                    <a:pt x="1177925" y="239138"/>
                  </a:cubicBezTo>
                  <a:cubicBezTo>
                    <a:pt x="1211262" y="268771"/>
                    <a:pt x="1231371" y="271417"/>
                    <a:pt x="1263650" y="312163"/>
                  </a:cubicBezTo>
                  <a:cubicBezTo>
                    <a:pt x="1295929" y="352909"/>
                    <a:pt x="1350433" y="450276"/>
                    <a:pt x="1371600" y="483613"/>
                  </a:cubicBezTo>
                  <a:cubicBezTo>
                    <a:pt x="1392767" y="516950"/>
                    <a:pt x="1391708" y="514569"/>
                    <a:pt x="1390650" y="51218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8">
              <a:extLst>
                <a:ext uri="{FF2B5EF4-FFF2-40B4-BE49-F238E27FC236}">
                  <a16:creationId xmlns:a16="http://schemas.microsoft.com/office/drawing/2014/main" id="{69CA938A-0FC1-4BFC-884A-966C2DF571B4}"/>
                </a:ext>
              </a:extLst>
            </p:cNvPr>
            <p:cNvSpPr/>
            <p:nvPr/>
          </p:nvSpPr>
          <p:spPr>
            <a:xfrm rot="13158381">
              <a:off x="7456810" y="3712208"/>
              <a:ext cx="1391111" cy="340445"/>
            </a:xfrm>
            <a:custGeom>
              <a:avLst/>
              <a:gdLst>
                <a:gd name="connsiteX0" fmla="*/ 0 w 1391111"/>
                <a:gd name="connsiteY0" fmla="*/ 201038 h 513417"/>
                <a:gd name="connsiteX1" fmla="*/ 107950 w 1391111"/>
                <a:gd name="connsiteY1" fmla="*/ 115313 h 513417"/>
                <a:gd name="connsiteX2" fmla="*/ 288925 w 1391111"/>
                <a:gd name="connsiteY2" fmla="*/ 32763 h 513417"/>
                <a:gd name="connsiteX3" fmla="*/ 492125 w 1391111"/>
                <a:gd name="connsiteY3" fmla="*/ 4188 h 513417"/>
                <a:gd name="connsiteX4" fmla="*/ 676275 w 1391111"/>
                <a:gd name="connsiteY4" fmla="*/ 4188 h 513417"/>
                <a:gd name="connsiteX5" fmla="*/ 841375 w 1391111"/>
                <a:gd name="connsiteY5" fmla="*/ 42288 h 513417"/>
                <a:gd name="connsiteX6" fmla="*/ 1063625 w 1391111"/>
                <a:gd name="connsiteY6" fmla="*/ 134363 h 513417"/>
                <a:gd name="connsiteX7" fmla="*/ 1177925 w 1391111"/>
                <a:gd name="connsiteY7" fmla="*/ 239138 h 513417"/>
                <a:gd name="connsiteX8" fmla="*/ 1263650 w 1391111"/>
                <a:gd name="connsiteY8" fmla="*/ 312163 h 513417"/>
                <a:gd name="connsiteX9" fmla="*/ 1371600 w 1391111"/>
                <a:gd name="connsiteY9" fmla="*/ 483613 h 513417"/>
                <a:gd name="connsiteX10" fmla="*/ 1390650 w 1391111"/>
                <a:gd name="connsiteY10" fmla="*/ 512188 h 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111" h="513417">
                  <a:moveTo>
                    <a:pt x="0" y="201038"/>
                  </a:moveTo>
                  <a:cubicBezTo>
                    <a:pt x="29898" y="172198"/>
                    <a:pt x="59796" y="143359"/>
                    <a:pt x="107950" y="115313"/>
                  </a:cubicBezTo>
                  <a:cubicBezTo>
                    <a:pt x="156104" y="87267"/>
                    <a:pt x="224896" y="51284"/>
                    <a:pt x="288925" y="32763"/>
                  </a:cubicBezTo>
                  <a:cubicBezTo>
                    <a:pt x="352954" y="14242"/>
                    <a:pt x="427567" y="8950"/>
                    <a:pt x="492125" y="4188"/>
                  </a:cubicBezTo>
                  <a:cubicBezTo>
                    <a:pt x="556683" y="-574"/>
                    <a:pt x="618067" y="-2162"/>
                    <a:pt x="676275" y="4188"/>
                  </a:cubicBezTo>
                  <a:cubicBezTo>
                    <a:pt x="734483" y="10538"/>
                    <a:pt x="776817" y="20592"/>
                    <a:pt x="841375" y="42288"/>
                  </a:cubicBezTo>
                  <a:cubicBezTo>
                    <a:pt x="905933" y="63984"/>
                    <a:pt x="1007533" y="101555"/>
                    <a:pt x="1063625" y="134363"/>
                  </a:cubicBezTo>
                  <a:cubicBezTo>
                    <a:pt x="1119717" y="167171"/>
                    <a:pt x="1144588" y="209505"/>
                    <a:pt x="1177925" y="239138"/>
                  </a:cubicBezTo>
                  <a:cubicBezTo>
                    <a:pt x="1211262" y="268771"/>
                    <a:pt x="1231371" y="271417"/>
                    <a:pt x="1263650" y="312163"/>
                  </a:cubicBezTo>
                  <a:cubicBezTo>
                    <a:pt x="1295929" y="352909"/>
                    <a:pt x="1350433" y="450276"/>
                    <a:pt x="1371600" y="483613"/>
                  </a:cubicBezTo>
                  <a:cubicBezTo>
                    <a:pt x="1392767" y="516950"/>
                    <a:pt x="1391708" y="514569"/>
                    <a:pt x="1390650" y="51218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9">
              <a:extLst>
                <a:ext uri="{FF2B5EF4-FFF2-40B4-BE49-F238E27FC236}">
                  <a16:creationId xmlns:a16="http://schemas.microsoft.com/office/drawing/2014/main" id="{65616A44-93E6-4983-B38C-E3835A2D6921}"/>
                </a:ext>
              </a:extLst>
            </p:cNvPr>
            <p:cNvSpPr/>
            <p:nvPr/>
          </p:nvSpPr>
          <p:spPr>
            <a:xfrm>
              <a:off x="7022536" y="3307459"/>
              <a:ext cx="684860" cy="1057393"/>
            </a:xfrm>
            <a:custGeom>
              <a:avLst/>
              <a:gdLst>
                <a:gd name="connsiteX0" fmla="*/ 568208 w 568208"/>
                <a:gd name="connsiteY0" fmla="*/ 0 h 952030"/>
                <a:gd name="connsiteX1" fmla="*/ 489185 w 568208"/>
                <a:gd name="connsiteY1" fmla="*/ 214489 h 952030"/>
                <a:gd name="connsiteX2" fmla="*/ 410163 w 568208"/>
                <a:gd name="connsiteY2" fmla="*/ 365007 h 952030"/>
                <a:gd name="connsiteX3" fmla="*/ 338667 w 568208"/>
                <a:gd name="connsiteY3" fmla="*/ 504237 h 952030"/>
                <a:gd name="connsiteX4" fmla="*/ 218252 w 568208"/>
                <a:gd name="connsiteY4" fmla="*/ 669807 h 952030"/>
                <a:gd name="connsiteX5" fmla="*/ 116652 w 568208"/>
                <a:gd name="connsiteY5" fmla="*/ 812800 h 952030"/>
                <a:gd name="connsiteX6" fmla="*/ 0 w 568208"/>
                <a:gd name="connsiteY6" fmla="*/ 952030 h 95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208" h="952030">
                  <a:moveTo>
                    <a:pt x="568208" y="0"/>
                  </a:moveTo>
                  <a:cubicBezTo>
                    <a:pt x="541867" y="76827"/>
                    <a:pt x="515526" y="153655"/>
                    <a:pt x="489185" y="214489"/>
                  </a:cubicBezTo>
                  <a:cubicBezTo>
                    <a:pt x="462844" y="275323"/>
                    <a:pt x="435249" y="316716"/>
                    <a:pt x="410163" y="365007"/>
                  </a:cubicBezTo>
                  <a:cubicBezTo>
                    <a:pt x="385077" y="413298"/>
                    <a:pt x="370652" y="453437"/>
                    <a:pt x="338667" y="504237"/>
                  </a:cubicBezTo>
                  <a:cubicBezTo>
                    <a:pt x="306682" y="555037"/>
                    <a:pt x="255254" y="618380"/>
                    <a:pt x="218252" y="669807"/>
                  </a:cubicBezTo>
                  <a:cubicBezTo>
                    <a:pt x="181250" y="721234"/>
                    <a:pt x="153027" y="765763"/>
                    <a:pt x="116652" y="812800"/>
                  </a:cubicBezTo>
                  <a:cubicBezTo>
                    <a:pt x="80277" y="859837"/>
                    <a:pt x="40138" y="905933"/>
                    <a:pt x="0" y="9520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0">
              <a:extLst>
                <a:ext uri="{FF2B5EF4-FFF2-40B4-BE49-F238E27FC236}">
                  <a16:creationId xmlns:a16="http://schemas.microsoft.com/office/drawing/2014/main" id="{26152BF0-BC5F-4BA1-97D7-558627A88D29}"/>
                </a:ext>
              </a:extLst>
            </p:cNvPr>
            <p:cNvSpPr/>
            <p:nvPr/>
          </p:nvSpPr>
          <p:spPr>
            <a:xfrm rot="16918200">
              <a:off x="7250053" y="2127782"/>
              <a:ext cx="1391111" cy="404082"/>
            </a:xfrm>
            <a:custGeom>
              <a:avLst/>
              <a:gdLst>
                <a:gd name="connsiteX0" fmla="*/ 0 w 1391111"/>
                <a:gd name="connsiteY0" fmla="*/ 201038 h 513417"/>
                <a:gd name="connsiteX1" fmla="*/ 107950 w 1391111"/>
                <a:gd name="connsiteY1" fmla="*/ 115313 h 513417"/>
                <a:gd name="connsiteX2" fmla="*/ 288925 w 1391111"/>
                <a:gd name="connsiteY2" fmla="*/ 32763 h 513417"/>
                <a:gd name="connsiteX3" fmla="*/ 492125 w 1391111"/>
                <a:gd name="connsiteY3" fmla="*/ 4188 h 513417"/>
                <a:gd name="connsiteX4" fmla="*/ 676275 w 1391111"/>
                <a:gd name="connsiteY4" fmla="*/ 4188 h 513417"/>
                <a:gd name="connsiteX5" fmla="*/ 841375 w 1391111"/>
                <a:gd name="connsiteY5" fmla="*/ 42288 h 513417"/>
                <a:gd name="connsiteX6" fmla="*/ 1063625 w 1391111"/>
                <a:gd name="connsiteY6" fmla="*/ 134363 h 513417"/>
                <a:gd name="connsiteX7" fmla="*/ 1177925 w 1391111"/>
                <a:gd name="connsiteY7" fmla="*/ 239138 h 513417"/>
                <a:gd name="connsiteX8" fmla="*/ 1263650 w 1391111"/>
                <a:gd name="connsiteY8" fmla="*/ 312163 h 513417"/>
                <a:gd name="connsiteX9" fmla="*/ 1371600 w 1391111"/>
                <a:gd name="connsiteY9" fmla="*/ 483613 h 513417"/>
                <a:gd name="connsiteX10" fmla="*/ 1390650 w 1391111"/>
                <a:gd name="connsiteY10" fmla="*/ 512188 h 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111" h="513417">
                  <a:moveTo>
                    <a:pt x="0" y="201038"/>
                  </a:moveTo>
                  <a:cubicBezTo>
                    <a:pt x="29898" y="172198"/>
                    <a:pt x="59796" y="143359"/>
                    <a:pt x="107950" y="115313"/>
                  </a:cubicBezTo>
                  <a:cubicBezTo>
                    <a:pt x="156104" y="87267"/>
                    <a:pt x="224896" y="51284"/>
                    <a:pt x="288925" y="32763"/>
                  </a:cubicBezTo>
                  <a:cubicBezTo>
                    <a:pt x="352954" y="14242"/>
                    <a:pt x="427567" y="8950"/>
                    <a:pt x="492125" y="4188"/>
                  </a:cubicBezTo>
                  <a:cubicBezTo>
                    <a:pt x="556683" y="-574"/>
                    <a:pt x="618067" y="-2162"/>
                    <a:pt x="676275" y="4188"/>
                  </a:cubicBezTo>
                  <a:cubicBezTo>
                    <a:pt x="734483" y="10538"/>
                    <a:pt x="776817" y="20592"/>
                    <a:pt x="841375" y="42288"/>
                  </a:cubicBezTo>
                  <a:cubicBezTo>
                    <a:pt x="905933" y="63984"/>
                    <a:pt x="1007533" y="101555"/>
                    <a:pt x="1063625" y="134363"/>
                  </a:cubicBezTo>
                  <a:cubicBezTo>
                    <a:pt x="1119717" y="167171"/>
                    <a:pt x="1144588" y="209505"/>
                    <a:pt x="1177925" y="239138"/>
                  </a:cubicBezTo>
                  <a:cubicBezTo>
                    <a:pt x="1211262" y="268771"/>
                    <a:pt x="1231371" y="271417"/>
                    <a:pt x="1263650" y="312163"/>
                  </a:cubicBezTo>
                  <a:cubicBezTo>
                    <a:pt x="1295929" y="352909"/>
                    <a:pt x="1350433" y="450276"/>
                    <a:pt x="1371600" y="483613"/>
                  </a:cubicBezTo>
                  <a:cubicBezTo>
                    <a:pt x="1392767" y="516950"/>
                    <a:pt x="1391708" y="514569"/>
                    <a:pt x="1390650" y="51218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11">
              <a:extLst>
                <a:ext uri="{FF2B5EF4-FFF2-40B4-BE49-F238E27FC236}">
                  <a16:creationId xmlns:a16="http://schemas.microsoft.com/office/drawing/2014/main" id="{C6F6F41D-2811-4CCA-B512-08FC25C45AE1}"/>
                </a:ext>
              </a:extLst>
            </p:cNvPr>
            <p:cNvSpPr/>
            <p:nvPr/>
          </p:nvSpPr>
          <p:spPr>
            <a:xfrm rot="18669243">
              <a:off x="7214064" y="1767370"/>
              <a:ext cx="684860" cy="1166821"/>
            </a:xfrm>
            <a:custGeom>
              <a:avLst/>
              <a:gdLst>
                <a:gd name="connsiteX0" fmla="*/ 568208 w 568208"/>
                <a:gd name="connsiteY0" fmla="*/ 0 h 952030"/>
                <a:gd name="connsiteX1" fmla="*/ 489185 w 568208"/>
                <a:gd name="connsiteY1" fmla="*/ 214489 h 952030"/>
                <a:gd name="connsiteX2" fmla="*/ 410163 w 568208"/>
                <a:gd name="connsiteY2" fmla="*/ 365007 h 952030"/>
                <a:gd name="connsiteX3" fmla="*/ 338667 w 568208"/>
                <a:gd name="connsiteY3" fmla="*/ 504237 h 952030"/>
                <a:gd name="connsiteX4" fmla="*/ 218252 w 568208"/>
                <a:gd name="connsiteY4" fmla="*/ 669807 h 952030"/>
                <a:gd name="connsiteX5" fmla="*/ 116652 w 568208"/>
                <a:gd name="connsiteY5" fmla="*/ 812800 h 952030"/>
                <a:gd name="connsiteX6" fmla="*/ 0 w 568208"/>
                <a:gd name="connsiteY6" fmla="*/ 952030 h 95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208" h="952030">
                  <a:moveTo>
                    <a:pt x="568208" y="0"/>
                  </a:moveTo>
                  <a:cubicBezTo>
                    <a:pt x="541867" y="76827"/>
                    <a:pt x="515526" y="153655"/>
                    <a:pt x="489185" y="214489"/>
                  </a:cubicBezTo>
                  <a:cubicBezTo>
                    <a:pt x="462844" y="275323"/>
                    <a:pt x="435249" y="316716"/>
                    <a:pt x="410163" y="365007"/>
                  </a:cubicBezTo>
                  <a:cubicBezTo>
                    <a:pt x="385077" y="413298"/>
                    <a:pt x="370652" y="453437"/>
                    <a:pt x="338667" y="504237"/>
                  </a:cubicBezTo>
                  <a:cubicBezTo>
                    <a:pt x="306682" y="555037"/>
                    <a:pt x="255254" y="618380"/>
                    <a:pt x="218252" y="669807"/>
                  </a:cubicBezTo>
                  <a:cubicBezTo>
                    <a:pt x="181250" y="721234"/>
                    <a:pt x="153027" y="765763"/>
                    <a:pt x="116652" y="812800"/>
                  </a:cubicBezTo>
                  <a:cubicBezTo>
                    <a:pt x="80277" y="859837"/>
                    <a:pt x="40138" y="905933"/>
                    <a:pt x="0" y="9520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9B795B3-7DA4-4BB6-B0DE-E0BF5F5C6EE9}"/>
                  </a:ext>
                </a:extLst>
              </p:cNvPr>
              <p:cNvSpPr txBox="1"/>
              <p:nvPr/>
            </p:nvSpPr>
            <p:spPr>
              <a:xfrm>
                <a:off x="6531485" y="2337980"/>
                <a:ext cx="2035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Λ</m:t>
                      </m:r>
                    </m:oMath>
                  </m:oMathPara>
                </a14:m>
                <a:endParaRPr lang="zh-CN" altLang="en-US" dirty="0"/>
              </a:p>
            </p:txBody>
          </p:sp>
        </mc:Choice>
        <mc:Fallback xmlns="">
          <p:sp>
            <p:nvSpPr>
              <p:cNvPr id="11" name="文本框 10">
                <a:extLst>
                  <a:ext uri="{FF2B5EF4-FFF2-40B4-BE49-F238E27FC236}">
                    <a16:creationId xmlns:a16="http://schemas.microsoft.com/office/drawing/2014/main" id="{09B795B3-7DA4-4BB6-B0DE-E0BF5F5C6EE9}"/>
                  </a:ext>
                </a:extLst>
              </p:cNvPr>
              <p:cNvSpPr txBox="1">
                <a:spLocks noRot="1" noChangeAspect="1" noMove="1" noResize="1" noEditPoints="1" noAdjustHandles="1" noChangeArrowheads="1" noChangeShapeType="1" noTextEdit="1"/>
              </p:cNvSpPr>
              <p:nvPr/>
            </p:nvSpPr>
            <p:spPr>
              <a:xfrm>
                <a:off x="6531485" y="2337980"/>
                <a:ext cx="203582" cy="276999"/>
              </a:xfrm>
              <a:prstGeom prst="rect">
                <a:avLst/>
              </a:prstGeom>
              <a:blipFill>
                <a:blip r:embed="rId12"/>
                <a:stretch>
                  <a:fillRect l="-23529" r="-17647"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CE1C1643-50EC-469F-8515-380C0D2C2AC3}"/>
                  </a:ext>
                </a:extLst>
              </p:cNvPr>
              <p:cNvSpPr txBox="1"/>
              <p:nvPr/>
            </p:nvSpPr>
            <p:spPr>
              <a:xfrm>
                <a:off x="6545762" y="4227823"/>
                <a:ext cx="203582" cy="2775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b="0" i="1" smtClean="0">
                              <a:latin typeface="Cambria Math" panose="02040503050406030204" pitchFamily="18" charset="0"/>
                            </a:rPr>
                          </m:ctrlPr>
                        </m:accPr>
                        <m:e>
                          <m:r>
                            <m:rPr>
                              <m:sty m:val="p"/>
                            </m:rPr>
                            <a:rPr lang="en-US" altLang="zh-CN" b="0" i="0" smtClean="0">
                              <a:latin typeface="Cambria Math" panose="02040503050406030204" pitchFamily="18" charset="0"/>
                            </a:rPr>
                            <m:t>Λ</m:t>
                          </m:r>
                        </m:e>
                      </m:acc>
                    </m:oMath>
                  </m:oMathPara>
                </a14:m>
                <a:endParaRPr lang="zh-CN" altLang="en-US" dirty="0"/>
              </a:p>
            </p:txBody>
          </p:sp>
        </mc:Choice>
        <mc:Fallback xmlns="">
          <p:sp>
            <p:nvSpPr>
              <p:cNvPr id="71" name="文本框 70">
                <a:extLst>
                  <a:ext uri="{FF2B5EF4-FFF2-40B4-BE49-F238E27FC236}">
                    <a16:creationId xmlns:a16="http://schemas.microsoft.com/office/drawing/2014/main" id="{CE1C1643-50EC-469F-8515-380C0D2C2AC3}"/>
                  </a:ext>
                </a:extLst>
              </p:cNvPr>
              <p:cNvSpPr txBox="1">
                <a:spLocks noRot="1" noChangeAspect="1" noMove="1" noResize="1" noEditPoints="1" noAdjustHandles="1" noChangeArrowheads="1" noChangeShapeType="1" noTextEdit="1"/>
              </p:cNvSpPr>
              <p:nvPr/>
            </p:nvSpPr>
            <p:spPr>
              <a:xfrm>
                <a:off x="6545762" y="4227823"/>
                <a:ext cx="203582" cy="277576"/>
              </a:xfrm>
              <a:prstGeom prst="rect">
                <a:avLst/>
              </a:prstGeom>
              <a:blipFill>
                <a:blip r:embed="rId13"/>
                <a:stretch>
                  <a:fillRect l="-23529" r="-23529"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标题 1">
                <a:extLst>
                  <a:ext uri="{FF2B5EF4-FFF2-40B4-BE49-F238E27FC236}">
                    <a16:creationId xmlns:a16="http://schemas.microsoft.com/office/drawing/2014/main" id="{395159E6-2B3E-4109-8EEA-2842B0E558D9}"/>
                  </a:ext>
                </a:extLst>
              </p:cNvPr>
              <p:cNvSpPr>
                <a:spLocks noGrp="1"/>
              </p:cNvSpPr>
              <p:nvPr>
                <p:ph type="title"/>
              </p:nvPr>
            </p:nvSpPr>
            <p:spPr>
              <a:xfrm>
                <a:off x="1" y="192549"/>
                <a:ext cx="12108702" cy="450809"/>
              </a:xfrm>
            </p:spPr>
            <p:txBody>
              <a:bodyPr>
                <a:noAutofit/>
              </a:bodyPr>
              <a:lstStyle/>
              <a:p>
                <a:pPr algn="ctr"/>
                <a:r>
                  <a:rPr lang="en-US" altLang="zh-CN" sz="3600" b="1"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Observation of </a:t>
                </a:r>
                <a14:m>
                  <m:oMath xmlns:m="http://schemas.openxmlformats.org/officeDocument/2006/math">
                    <m:sSup>
                      <m:sSupPr>
                        <m:ctrlPr>
                          <a:rPr kumimoji="1" lang="en-US" altLang="zh-CN" sz="3600" b="1" i="1">
                            <a:solidFill>
                              <a:srgbClr val="3333FF"/>
                            </a:solidFill>
                            <a:latin typeface="Cambria Math" panose="02040503050406030204" pitchFamily="18" charset="0"/>
                          </a:rPr>
                        </m:ctrlPr>
                      </m:sSupPr>
                      <m:e>
                        <m:r>
                          <a:rPr kumimoji="1" lang="en-US" altLang="zh-CN" sz="3600" b="1">
                            <a:solidFill>
                              <a:srgbClr val="3333FF"/>
                            </a:solidFill>
                            <a:latin typeface="Cambria Math" panose="02040503050406030204" pitchFamily="18" charset="0"/>
                          </a:rPr>
                          <m:t>𝚵</m:t>
                        </m:r>
                      </m:e>
                      <m:sup>
                        <m:r>
                          <a:rPr kumimoji="1" lang="en-US" altLang="zh-CN" sz="3600" b="1">
                            <a:solidFill>
                              <a:srgbClr val="3333FF"/>
                            </a:solidFill>
                            <a:latin typeface="Cambria Math" panose="02040503050406030204" pitchFamily="18" charset="0"/>
                          </a:rPr>
                          <m:t>−</m:t>
                        </m:r>
                      </m:sup>
                    </m:sSup>
                    <m:r>
                      <a:rPr kumimoji="1" lang="en-US" altLang="zh-CN" sz="3600" b="1" i="0" smtClean="0">
                        <a:solidFill>
                          <a:srgbClr val="3333FF"/>
                        </a:solidFill>
                        <a:latin typeface="Cambria Math" panose="02040503050406030204" pitchFamily="18" charset="0"/>
                      </a:rPr>
                      <m:t> </m:t>
                    </m:r>
                    <m:sSup>
                      <m:sSupPr>
                        <m:ctrlPr>
                          <a:rPr kumimoji="1" lang="en-US" altLang="zh-CN" sz="3600" b="1" i="1">
                            <a:solidFill>
                              <a:srgbClr val="3333FF"/>
                            </a:solidFill>
                            <a:latin typeface="Cambria Math" panose="02040503050406030204" pitchFamily="18" charset="0"/>
                          </a:rPr>
                        </m:ctrlPr>
                      </m:sSupPr>
                      <m:e>
                        <m:acc>
                          <m:accPr>
                            <m:chr m:val="̅"/>
                            <m:ctrlPr>
                              <a:rPr kumimoji="1" lang="en-US" altLang="zh-CN" sz="3600" b="1" i="1" smtClean="0">
                                <a:solidFill>
                                  <a:srgbClr val="3333FF"/>
                                </a:solidFill>
                                <a:latin typeface="Cambria Math" panose="02040503050406030204" pitchFamily="18" charset="0"/>
                              </a:rPr>
                            </m:ctrlPr>
                          </m:accPr>
                          <m:e>
                            <m:r>
                              <a:rPr kumimoji="1" lang="en-US" altLang="zh-CN" sz="3600" b="1">
                                <a:solidFill>
                                  <a:srgbClr val="3333FF"/>
                                </a:solidFill>
                                <a:latin typeface="Cambria Math" panose="02040503050406030204" pitchFamily="18" charset="0"/>
                              </a:rPr>
                              <m:t>𝚵</m:t>
                            </m:r>
                          </m:e>
                        </m:acc>
                      </m:e>
                      <m:sup>
                        <m:r>
                          <a:rPr kumimoji="1" lang="en-US" altLang="zh-CN" sz="3600" b="1">
                            <a:solidFill>
                              <a:srgbClr val="3333FF"/>
                            </a:solidFill>
                            <a:latin typeface="Cambria Math" panose="02040503050406030204" pitchFamily="18" charset="0"/>
                          </a:rPr>
                          <m:t>+</m:t>
                        </m:r>
                      </m:sup>
                    </m:sSup>
                    <m:r>
                      <a:rPr kumimoji="1" lang="en-US" altLang="zh-CN" sz="3600" b="1" i="1">
                        <a:solidFill>
                          <a:srgbClr val="3333FF"/>
                        </a:solidFill>
                        <a:latin typeface="Cambria Math" panose="02040503050406030204" pitchFamily="18" charset="0"/>
                      </a:rPr>
                      <m:t> </m:t>
                    </m:r>
                  </m:oMath>
                </a14:m>
                <a:r>
                  <a:rPr lang="en-US" altLang="zh-CN" sz="3600" b="1"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polarization in spin correlated</a:t>
                </a:r>
                <a:r>
                  <a:rPr lang="zh-CN" altLang="en-US" sz="3600" b="1"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state  </a:t>
                </a:r>
                <a:endParaRPr lang="zh-CN" altLang="en-US" sz="3600" b="1"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44" name="标题 1">
                <a:extLst>
                  <a:ext uri="{FF2B5EF4-FFF2-40B4-BE49-F238E27FC236}">
                    <a16:creationId xmlns:a16="http://schemas.microsoft.com/office/drawing/2014/main" id="{395159E6-2B3E-4109-8EEA-2842B0E558D9}"/>
                  </a:ext>
                </a:extLst>
              </p:cNvPr>
              <p:cNvSpPr>
                <a:spLocks noGrp="1" noRot="1" noChangeAspect="1" noMove="1" noResize="1" noEditPoints="1" noAdjustHandles="1" noChangeArrowheads="1" noChangeShapeType="1" noTextEdit="1"/>
              </p:cNvSpPr>
              <p:nvPr>
                <p:ph type="title"/>
              </p:nvPr>
            </p:nvSpPr>
            <p:spPr>
              <a:xfrm>
                <a:off x="1" y="192549"/>
                <a:ext cx="12108702" cy="450809"/>
              </a:xfrm>
              <a:blipFill>
                <a:blip r:embed="rId14"/>
                <a:stretch>
                  <a:fillRect t="-50000" r="-524" b="-63889"/>
                </a:stretch>
              </a:blipFill>
            </p:spPr>
            <p:txBody>
              <a:bodyPr/>
              <a:lstStyle/>
              <a:p>
                <a:r>
                  <a:rPr lang="zh-CN" altLang="en-US">
                    <a:noFill/>
                  </a:rPr>
                  <a:t> </a:t>
                </a:r>
              </a:p>
            </p:txBody>
          </p:sp>
        </mc:Fallback>
      </mc:AlternateContent>
      <p:sp>
        <p:nvSpPr>
          <p:cNvPr id="47" name="矩形: 圆角 46">
            <a:extLst>
              <a:ext uri="{FF2B5EF4-FFF2-40B4-BE49-F238E27FC236}">
                <a16:creationId xmlns:a16="http://schemas.microsoft.com/office/drawing/2014/main" id="{A1E0B660-9B90-440D-9980-48686FB7A063}"/>
              </a:ext>
            </a:extLst>
          </p:cNvPr>
          <p:cNvSpPr/>
          <p:nvPr/>
        </p:nvSpPr>
        <p:spPr>
          <a:xfrm>
            <a:off x="7423216" y="6097553"/>
            <a:ext cx="2558984" cy="47252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zh-CN" sz="1400" dirty="0">
                <a:solidFill>
                  <a:schemeClr val="tx1"/>
                </a:solidFill>
                <a:latin typeface="Times New Roman" panose="02020603050405020304" pitchFamily="18" charset="0"/>
                <a:cs typeface="Times New Roman" panose="02020603050405020304" pitchFamily="18" charset="0"/>
              </a:rPr>
              <a:t>Phys. Rev. D 99, 056008 (2019)</a:t>
            </a:r>
          </a:p>
          <a:p>
            <a:r>
              <a:rPr lang="fr-FR" altLang="zh-CN" sz="1400" dirty="0">
                <a:solidFill>
                  <a:schemeClr val="tx1"/>
                </a:solidFill>
                <a:latin typeface="Times New Roman" panose="02020603050405020304" pitchFamily="18" charset="0"/>
                <a:cs typeface="Times New Roman" panose="02020603050405020304" pitchFamily="18" charset="0"/>
              </a:rPr>
              <a:t>Phys. Lett. B  772, 16 (2017)</a:t>
            </a:r>
          </a:p>
        </p:txBody>
      </p: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FB0DCCC6-919E-44A1-B448-BD95798BD553}"/>
                  </a:ext>
                </a:extLst>
              </p:cNvPr>
              <p:cNvSpPr txBox="1"/>
              <p:nvPr/>
            </p:nvSpPr>
            <p:spPr>
              <a:xfrm>
                <a:off x="238591" y="4557467"/>
                <a:ext cx="4939689"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Through the </a:t>
                </a:r>
                <a:r>
                  <a:rPr lang="en-US" altLang="zh-CN" sz="1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sequential decays of </a:t>
                </a:r>
                <a14:m>
                  <m:oMath xmlns:m="http://schemas.openxmlformats.org/officeDocument/2006/math">
                    <m:r>
                      <m:rPr>
                        <m:sty m:val="p"/>
                      </m:rPr>
                      <a:rPr lang="en-US" altLang="zh-CN" sz="1800" b="0" i="0" smtClean="0">
                        <a:solidFill>
                          <a:srgbClr val="FF0000"/>
                        </a:solidFill>
                        <a:latin typeface="Cambria Math" panose="02040503050406030204" pitchFamily="18" charset="0"/>
                        <a:ea typeface="楷体" panose="02010609060101010101" pitchFamily="49" charset="-122"/>
                        <a:cs typeface="Times New Roman" panose="02020603050405020304" pitchFamily="18" charset="0"/>
                      </a:rPr>
                      <m:t>Ξ</m:t>
                    </m:r>
                  </m:oMath>
                </a14:m>
                <a:r>
                  <a:rPr lang="en-US" altLang="zh-CN" dirty="0">
                    <a:latin typeface="Times New Roman" panose="02020603050405020304" pitchFamily="18" charset="0"/>
                    <a:cs typeface="Times New Roman" panose="02020603050405020304" pitchFamily="18" charset="0"/>
                  </a:rPr>
                  <a:t>, the </a:t>
                </a:r>
                <a:r>
                  <a:rPr lang="en-US" altLang="zh-CN" dirty="0">
                    <a:solidFill>
                      <a:srgbClr val="FF0000"/>
                    </a:solidFill>
                    <a:latin typeface="Times New Roman" panose="02020603050405020304" pitchFamily="18" charset="0"/>
                    <a:cs typeface="Times New Roman" panose="02020603050405020304" pitchFamily="18" charset="0"/>
                  </a:rPr>
                  <a:t>CPV phase </a:t>
                </a:r>
                <a:r>
                  <a:rPr lang="en-US" altLang="zh-CN" dirty="0">
                    <a:latin typeface="Times New Roman" panose="02020603050405020304" pitchFamily="18" charset="0"/>
                    <a:cs typeface="Times New Roman" panose="02020603050405020304" pitchFamily="18" charset="0"/>
                  </a:rPr>
                  <a:t>can be directly measured!</a:t>
                </a:r>
                <a:endParaRPr lang="zh-CN" altLang="en-US" dirty="0">
                  <a:latin typeface="Times New Roman" panose="02020603050405020304" pitchFamily="18" charset="0"/>
                  <a:cs typeface="Times New Roman" panose="02020603050405020304" pitchFamily="18" charset="0"/>
                </a:endParaRPr>
              </a:p>
            </p:txBody>
          </p:sp>
        </mc:Choice>
        <mc:Fallback>
          <p:sp>
            <p:nvSpPr>
              <p:cNvPr id="5" name="文本框 4">
                <a:extLst>
                  <a:ext uri="{FF2B5EF4-FFF2-40B4-BE49-F238E27FC236}">
                    <a16:creationId xmlns:a16="http://schemas.microsoft.com/office/drawing/2014/main" id="{FB0DCCC6-919E-44A1-B448-BD95798BD553}"/>
                  </a:ext>
                </a:extLst>
              </p:cNvPr>
              <p:cNvSpPr txBox="1">
                <a:spLocks noRot="1" noChangeAspect="1" noMove="1" noResize="1" noEditPoints="1" noAdjustHandles="1" noChangeArrowheads="1" noChangeShapeType="1" noTextEdit="1"/>
              </p:cNvSpPr>
              <p:nvPr/>
            </p:nvSpPr>
            <p:spPr>
              <a:xfrm>
                <a:off x="238591" y="4557467"/>
                <a:ext cx="4939689" cy="646331"/>
              </a:xfrm>
              <a:prstGeom prst="rect">
                <a:avLst/>
              </a:prstGeom>
              <a:blipFill>
                <a:blip r:embed="rId15"/>
                <a:stretch>
                  <a:fillRect l="-1026" t="-5882" r="-1026" b="-137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C488BE51-5E81-5019-F35B-08FBE22B5DA4}"/>
                  </a:ext>
                </a:extLst>
              </p:cNvPr>
              <p:cNvSpPr txBox="1"/>
              <p:nvPr/>
            </p:nvSpPr>
            <p:spPr>
              <a:xfrm>
                <a:off x="9248609" y="1765684"/>
                <a:ext cx="2224391" cy="400110"/>
              </a:xfrm>
              <a:prstGeom prst="rect">
                <a:avLst/>
              </a:prstGeom>
              <a:noFill/>
            </p:spPr>
            <p:txBody>
              <a:bodyPr wrap="none" rtlCol="0">
                <a:spAutoFit/>
              </a:bodyPr>
              <a:lstStyle/>
              <a:p>
                <a14:m>
                  <m:oMath xmlns:m="http://schemas.openxmlformats.org/officeDocument/2006/math">
                    <m:sSup>
                      <m:sSupPr>
                        <m:ctrlPr>
                          <a:rPr kumimoji="1" lang="en-US" altLang="zh-CN" sz="2000" b="1" i="1" smtClean="0">
                            <a:solidFill>
                              <a:srgbClr val="0000FF"/>
                            </a:solidFill>
                            <a:latin typeface="Cambria Math" panose="02040503050406030204" pitchFamily="18" charset="0"/>
                          </a:rPr>
                        </m:ctrlPr>
                      </m:sSupPr>
                      <m:e>
                        <m:r>
                          <a:rPr kumimoji="1" lang="en-US" altLang="zh-CN" sz="2000" b="1">
                            <a:solidFill>
                              <a:srgbClr val="0000FF"/>
                            </a:solidFill>
                            <a:latin typeface="Cambria Math" panose="02040503050406030204" pitchFamily="18" charset="0"/>
                          </a:rPr>
                          <m:t>𝚵</m:t>
                        </m:r>
                      </m:e>
                      <m:sup>
                        <m:r>
                          <a:rPr kumimoji="1" lang="en-US" altLang="zh-CN" sz="2000" b="1">
                            <a:solidFill>
                              <a:srgbClr val="0000FF"/>
                            </a:solidFill>
                            <a:latin typeface="Cambria Math" panose="02040503050406030204" pitchFamily="18" charset="0"/>
                          </a:rPr>
                          <m:t>−</m:t>
                        </m:r>
                      </m:sup>
                    </m:sSup>
                    <m:r>
                      <a:rPr kumimoji="1" lang="en-US" altLang="zh-CN" sz="2000" b="1" i="0" smtClean="0">
                        <a:solidFill>
                          <a:srgbClr val="0000FF"/>
                        </a:solidFill>
                        <a:latin typeface="Cambria Math" panose="02040503050406030204" pitchFamily="18" charset="0"/>
                      </a:rPr>
                      <m:t> </m:t>
                    </m:r>
                    <m:sSup>
                      <m:sSupPr>
                        <m:ctrlPr>
                          <a:rPr kumimoji="1" lang="en-US" altLang="zh-CN" sz="2000" b="1" i="1">
                            <a:solidFill>
                              <a:srgbClr val="0000FF"/>
                            </a:solidFill>
                            <a:latin typeface="Cambria Math" panose="02040503050406030204" pitchFamily="18" charset="0"/>
                          </a:rPr>
                        </m:ctrlPr>
                      </m:sSupPr>
                      <m:e>
                        <m:acc>
                          <m:accPr>
                            <m:chr m:val="̅"/>
                            <m:ctrlPr>
                              <a:rPr kumimoji="1" lang="en-US" altLang="zh-CN" sz="2000" b="1" i="1" smtClean="0">
                                <a:solidFill>
                                  <a:srgbClr val="0000FF"/>
                                </a:solidFill>
                                <a:latin typeface="Cambria Math" panose="02040503050406030204" pitchFamily="18" charset="0"/>
                              </a:rPr>
                            </m:ctrlPr>
                          </m:accPr>
                          <m:e>
                            <m:r>
                              <a:rPr kumimoji="1" lang="en-US" altLang="zh-CN" sz="2000" b="1">
                                <a:solidFill>
                                  <a:srgbClr val="0000FF"/>
                                </a:solidFill>
                                <a:latin typeface="Cambria Math" panose="02040503050406030204" pitchFamily="18" charset="0"/>
                              </a:rPr>
                              <m:t>𝚵</m:t>
                            </m:r>
                          </m:e>
                        </m:acc>
                      </m:e>
                      <m:sup>
                        <m:r>
                          <a:rPr kumimoji="1" lang="en-US" altLang="zh-CN" sz="2000" b="1">
                            <a:solidFill>
                              <a:srgbClr val="0000FF"/>
                            </a:solidFill>
                            <a:latin typeface="Cambria Math" panose="02040503050406030204" pitchFamily="18" charset="0"/>
                          </a:rPr>
                          <m:t>+</m:t>
                        </m:r>
                      </m:sup>
                    </m:sSup>
                    <m:r>
                      <a:rPr kumimoji="1" lang="en-US" altLang="zh-CN" sz="2000" b="1" i="1">
                        <a:solidFill>
                          <a:srgbClr val="0000FF"/>
                        </a:solidFill>
                        <a:latin typeface="Cambria Math" panose="02040503050406030204" pitchFamily="18" charset="0"/>
                      </a:rPr>
                      <m:t> </m:t>
                    </m:r>
                  </m:oMath>
                </a14:m>
                <a:r>
                  <a:rPr lang="en-US" altLang="zh-CN" sz="20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polarization</a:t>
                </a:r>
                <a:endParaRPr kumimoji="1" lang="zh-CN" altLang="en-US" sz="2000" dirty="0">
                  <a:latin typeface="Times New Roman" panose="02020603050405020304" pitchFamily="18" charset="0"/>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C488BE51-5E81-5019-F35B-08FBE22B5DA4}"/>
                  </a:ext>
                </a:extLst>
              </p:cNvPr>
              <p:cNvSpPr txBox="1">
                <a:spLocks noRot="1" noChangeAspect="1" noMove="1" noResize="1" noEditPoints="1" noAdjustHandles="1" noChangeArrowheads="1" noChangeShapeType="1" noTextEdit="1"/>
              </p:cNvSpPr>
              <p:nvPr/>
            </p:nvSpPr>
            <p:spPr>
              <a:xfrm>
                <a:off x="9248609" y="1765684"/>
                <a:ext cx="2224391" cy="400110"/>
              </a:xfrm>
              <a:prstGeom prst="rect">
                <a:avLst/>
              </a:prstGeom>
              <a:blipFill>
                <a:blip r:embed="rId16"/>
                <a:stretch>
                  <a:fillRect t="-9375" r="-1705" b="-2812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E4A6944F-59DE-3F2C-CF10-2788D377B602}"/>
                  </a:ext>
                </a:extLst>
              </p:cNvPr>
              <p:cNvSpPr txBox="1"/>
              <p:nvPr/>
            </p:nvSpPr>
            <p:spPr>
              <a:xfrm>
                <a:off x="10211270" y="1315133"/>
                <a:ext cx="1703785" cy="369332"/>
              </a:xfrm>
              <a:prstGeom prst="rect">
                <a:avLst/>
              </a:prstGeom>
              <a:noFill/>
            </p:spPr>
            <p:txBody>
              <a:bodyPr wrap="square">
                <a:spAutoFit/>
              </a:bodyPr>
              <a:lstStyle/>
              <a:p>
                <a:r>
                  <a:rPr kumimoji="1" lang="en-US" altLang="zh-CN"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1.3 billion </a:t>
                </a:r>
                <a:r>
                  <a:rPr kumimoji="1" lang="en-US" altLang="zh-CN"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J/</a:t>
                </a:r>
                <a14:m>
                  <m:oMath xmlns:m="http://schemas.openxmlformats.org/officeDocument/2006/math">
                    <m:r>
                      <a:rPr lang="en-US" altLang="zh-CN" b="1" i="1" kern="100">
                        <a:solidFill>
                          <a:srgbClr val="FF0000"/>
                        </a:solidFill>
                        <a:latin typeface="Cambria Math" panose="02040503050406030204" pitchFamily="18" charset="0"/>
                        <a:cs typeface="Heiti SC Light" charset="-122"/>
                      </a:rPr>
                      <m:t>𝝍</m:t>
                    </m:r>
                  </m:oMath>
                </a14:m>
                <a:r>
                  <a:rPr kumimoji="1" lang="zh-CN" altLang="en-US"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mc:Choice>
        <mc:Fallback>
          <p:sp>
            <p:nvSpPr>
              <p:cNvPr id="9" name="文本框 8">
                <a:extLst>
                  <a:ext uri="{FF2B5EF4-FFF2-40B4-BE49-F238E27FC236}">
                    <a16:creationId xmlns:a16="http://schemas.microsoft.com/office/drawing/2014/main" id="{E4A6944F-59DE-3F2C-CF10-2788D377B602}"/>
                  </a:ext>
                </a:extLst>
              </p:cNvPr>
              <p:cNvSpPr txBox="1">
                <a:spLocks noRot="1" noChangeAspect="1" noMove="1" noResize="1" noEditPoints="1" noAdjustHandles="1" noChangeArrowheads="1" noChangeShapeType="1" noTextEdit="1"/>
              </p:cNvSpPr>
              <p:nvPr/>
            </p:nvSpPr>
            <p:spPr>
              <a:xfrm>
                <a:off x="10211270" y="1315133"/>
                <a:ext cx="1703785" cy="369332"/>
              </a:xfrm>
              <a:prstGeom prst="rect">
                <a:avLst/>
              </a:prstGeom>
              <a:blipFill>
                <a:blip r:embed="rId17"/>
                <a:stretch>
                  <a:fillRect l="-2963" t="-6667" b="-2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39705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6650124" y="1261154"/>
            <a:ext cx="3586926" cy="1623970"/>
          </a:xfrm>
          <a:prstGeom prst="rect">
            <a:avLst/>
          </a:prstGeom>
        </p:spPr>
      </p:pic>
      <p:grpSp>
        <p:nvGrpSpPr>
          <p:cNvPr id="24" name="组合 23"/>
          <p:cNvGrpSpPr/>
          <p:nvPr/>
        </p:nvGrpSpPr>
        <p:grpSpPr>
          <a:xfrm>
            <a:off x="10990" y="1710509"/>
            <a:ext cx="5309876" cy="4915864"/>
            <a:chOff x="1488845" y="1098555"/>
            <a:chExt cx="5309876" cy="4915864"/>
          </a:xfrm>
        </p:grpSpPr>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845" y="1098555"/>
              <a:ext cx="5251449" cy="4915864"/>
            </a:xfrm>
            <a:prstGeom prst="rect">
              <a:avLst/>
            </a:prstGeom>
          </p:spPr>
        </p:pic>
        <p:sp>
          <p:nvSpPr>
            <p:cNvPr id="26" name="矩形 25"/>
            <p:cNvSpPr/>
            <p:nvPr/>
          </p:nvSpPr>
          <p:spPr>
            <a:xfrm>
              <a:off x="1648521" y="3877975"/>
              <a:ext cx="5141403" cy="631147"/>
            </a:xfrm>
            <a:prstGeom prst="rect">
              <a:avLst/>
            </a:prstGeom>
            <a:solidFill>
              <a:schemeClr val="accent1">
                <a:alpha val="19147"/>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27" name="矩形 26"/>
            <p:cNvSpPr/>
            <p:nvPr/>
          </p:nvSpPr>
          <p:spPr>
            <a:xfrm>
              <a:off x="1648521" y="4554925"/>
              <a:ext cx="5141403" cy="927144"/>
            </a:xfrm>
            <a:prstGeom prst="rect">
              <a:avLst/>
            </a:prstGeom>
            <a:solidFill>
              <a:schemeClr val="accent1">
                <a:alpha val="19147"/>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28" name="矩形 27"/>
            <p:cNvSpPr/>
            <p:nvPr/>
          </p:nvSpPr>
          <p:spPr>
            <a:xfrm>
              <a:off x="1657318" y="5445224"/>
              <a:ext cx="5141403" cy="387244"/>
            </a:xfrm>
            <a:prstGeom prst="rect">
              <a:avLst/>
            </a:prstGeom>
            <a:solidFill>
              <a:schemeClr val="accent1">
                <a:alpha val="19147"/>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grpSp>
      <mc:AlternateContent xmlns:mc="http://schemas.openxmlformats.org/markup-compatibility/2006" xmlns:a14="http://schemas.microsoft.com/office/drawing/2010/main">
        <mc:Choice Requires="a14">
          <p:sp>
            <p:nvSpPr>
              <p:cNvPr id="2" name="标题 1"/>
              <p:cNvSpPr>
                <a:spLocks noGrp="1"/>
              </p:cNvSpPr>
              <p:nvPr>
                <p:ph type="title"/>
              </p:nvPr>
            </p:nvSpPr>
            <p:spPr>
              <a:xfrm>
                <a:off x="-346535" y="-55557"/>
                <a:ext cx="12372109" cy="961502"/>
              </a:xfrm>
            </p:spPr>
            <p:txBody>
              <a:bodyPr>
                <a:normAutofit/>
              </a:bodyPr>
              <a:lstStyle/>
              <a:p>
                <a:pPr algn="ctr"/>
                <a:r>
                  <a:rPr kumimoji="1" lang="en-US" altLang="zh-CN" sz="3200" b="1" dirty="0">
                    <a:solidFill>
                      <a:srgbClr val="0000FF"/>
                    </a:solidFill>
                    <a:latin typeface="Times New Roman" panose="02020603050405020304" pitchFamily="18" charset="0"/>
                    <a:cs typeface="Times New Roman" panose="02020603050405020304" pitchFamily="18" charset="0"/>
                  </a:rPr>
                  <a:t>Search for CP violation in spin-correlated </a:t>
                </a:r>
                <a14:m>
                  <m:oMath xmlns:m="http://schemas.openxmlformats.org/officeDocument/2006/math">
                    <m:sSup>
                      <m:sSupPr>
                        <m:ctrlPr>
                          <a:rPr kumimoji="1" lang="en-US" altLang="zh-CN" sz="3200" b="1" i="1" smtClean="0">
                            <a:solidFill>
                              <a:srgbClr val="0000FF"/>
                            </a:solidFill>
                            <a:latin typeface="Cambria Math" panose="02040503050406030204" pitchFamily="18" charset="0"/>
                          </a:rPr>
                        </m:ctrlPr>
                      </m:sSupPr>
                      <m:e>
                        <m:r>
                          <a:rPr kumimoji="1" lang="en-US" altLang="zh-CN" sz="3200" b="1" i="0" smtClean="0">
                            <a:solidFill>
                              <a:srgbClr val="0000FF"/>
                            </a:solidFill>
                            <a:latin typeface="Cambria Math" panose="02040503050406030204" pitchFamily="18" charset="0"/>
                          </a:rPr>
                          <m:t>𝚵</m:t>
                        </m:r>
                      </m:e>
                      <m:sup>
                        <m:r>
                          <a:rPr kumimoji="1" lang="en-US" altLang="zh-CN" sz="3200" b="1" i="0" smtClean="0">
                            <a:solidFill>
                              <a:srgbClr val="0000FF"/>
                            </a:solidFill>
                            <a:latin typeface="Cambria Math" panose="02040503050406030204" pitchFamily="18" charset="0"/>
                          </a:rPr>
                          <m:t>−</m:t>
                        </m:r>
                      </m:sup>
                    </m:sSup>
                    <m:r>
                      <a:rPr kumimoji="1" lang="en-US" altLang="zh-CN" sz="3200" b="1" i="0" smtClean="0">
                        <a:solidFill>
                          <a:srgbClr val="0000FF"/>
                        </a:solidFill>
                        <a:latin typeface="Cambria Math" panose="02040503050406030204" pitchFamily="18" charset="0"/>
                      </a:rPr>
                      <m:t>−</m:t>
                    </m:r>
                    <m:sSup>
                      <m:sSupPr>
                        <m:ctrlPr>
                          <a:rPr kumimoji="1" lang="en-US" altLang="zh-CN" sz="3200" b="1" i="1" smtClean="0">
                            <a:solidFill>
                              <a:srgbClr val="0000FF"/>
                            </a:solidFill>
                            <a:latin typeface="Cambria Math" panose="02040503050406030204" pitchFamily="18" charset="0"/>
                          </a:rPr>
                        </m:ctrlPr>
                      </m:sSupPr>
                      <m:e>
                        <m:acc>
                          <m:accPr>
                            <m:chr m:val="̅"/>
                            <m:ctrlPr>
                              <a:rPr kumimoji="1" lang="en-US" altLang="zh-CN" sz="3200" b="1" i="1" smtClean="0">
                                <a:solidFill>
                                  <a:srgbClr val="0000FF"/>
                                </a:solidFill>
                                <a:latin typeface="Cambria Math" panose="02040503050406030204" pitchFamily="18" charset="0"/>
                              </a:rPr>
                            </m:ctrlPr>
                          </m:accPr>
                          <m:e>
                            <m:r>
                              <a:rPr kumimoji="1" lang="en-US" altLang="zh-CN" sz="3200" b="1" i="0" smtClean="0">
                                <a:solidFill>
                                  <a:srgbClr val="0000FF"/>
                                </a:solidFill>
                                <a:latin typeface="Cambria Math" panose="02040503050406030204" pitchFamily="18" charset="0"/>
                              </a:rPr>
                              <m:t>𝚵</m:t>
                            </m:r>
                          </m:e>
                        </m:acc>
                      </m:e>
                      <m:sup>
                        <m:r>
                          <a:rPr kumimoji="1" lang="en-US" altLang="zh-CN" sz="3200" b="1" i="0" smtClean="0">
                            <a:solidFill>
                              <a:srgbClr val="0000FF"/>
                            </a:solidFill>
                            <a:latin typeface="Cambria Math" panose="02040503050406030204" pitchFamily="18" charset="0"/>
                          </a:rPr>
                          <m:t>+</m:t>
                        </m:r>
                      </m:sup>
                    </m:sSup>
                  </m:oMath>
                </a14:m>
                <a:r>
                  <a:rPr kumimoji="1" lang="zh-CN" altLang="en-US" sz="3200" dirty="0">
                    <a:solidFill>
                      <a:srgbClr val="0000FF"/>
                    </a:solidFill>
                    <a:latin typeface="Times New Roman" panose="02020603050405020304" pitchFamily="18" charset="0"/>
                    <a:cs typeface="Times New Roman" panose="02020603050405020304" pitchFamily="18" charset="0"/>
                  </a:rPr>
                  <a:t> </a:t>
                </a:r>
                <a:r>
                  <a:rPr kumimoji="1" lang="en-US" altLang="zh-CN" sz="3200" b="1" dirty="0">
                    <a:solidFill>
                      <a:srgbClr val="0000FF"/>
                    </a:solidFill>
                    <a:latin typeface="Times New Roman" panose="02020603050405020304" pitchFamily="18" charset="0"/>
                    <a:cs typeface="Times New Roman" panose="02020603050405020304" pitchFamily="18" charset="0"/>
                  </a:rPr>
                  <a:t>pairs</a:t>
                </a:r>
                <a:endParaRPr kumimoji="1" lang="zh-CN" altLang="en-US" sz="32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346535" y="-55557"/>
                <a:ext cx="12372109" cy="961502"/>
              </a:xfrm>
              <a:blipFill>
                <a:blip r:embed="rId5"/>
                <a:stretch>
                  <a:fillRect/>
                </a:stretch>
              </a:blipFill>
            </p:spPr>
            <p:txBody>
              <a:bodyPr/>
              <a:lstStyle/>
              <a:p>
                <a:r>
                  <a:rPr lang="zh-CN" altLang="en-US">
                    <a:noFill/>
                  </a:rPr>
                  <a:t> </a:t>
                </a:r>
              </a:p>
            </p:txBody>
          </p:sp>
        </mc:Fallback>
      </mc:AlternateContent>
      <p:pic>
        <p:nvPicPr>
          <p:cNvPr id="29" name="图片 28"/>
          <p:cNvPicPr>
            <a:picLocks noChangeAspect="1"/>
          </p:cNvPicPr>
          <p:nvPr/>
        </p:nvPicPr>
        <p:blipFill>
          <a:blip r:embed="rId6"/>
          <a:stretch>
            <a:fillRect/>
          </a:stretch>
        </p:blipFill>
        <p:spPr>
          <a:xfrm>
            <a:off x="6023753" y="911059"/>
            <a:ext cx="2441446" cy="287642"/>
          </a:xfrm>
          <a:prstGeom prst="rect">
            <a:avLst/>
          </a:prstGeom>
        </p:spPr>
      </p:pic>
      <p:sp>
        <p:nvSpPr>
          <p:cNvPr id="3" name="矩形 2"/>
          <p:cNvSpPr/>
          <p:nvPr/>
        </p:nvSpPr>
        <p:spPr>
          <a:xfrm>
            <a:off x="8811935" y="852449"/>
            <a:ext cx="1067921" cy="369332"/>
          </a:xfrm>
          <a:prstGeom prst="rect">
            <a:avLst/>
          </a:prstGeom>
        </p:spPr>
        <p:txBody>
          <a:bodyPr wrap="none">
            <a:spAutoFit/>
          </a:bodyPr>
          <a:lstStyle/>
          <a:p>
            <a:r>
              <a:rPr lang="en-US" altLang="zh-CN" b="1" dirty="0">
                <a:latin typeface="Symbol" panose="05050102010706020507" charset="2"/>
                <a:ea typeface="Symbol" panose="05050102010706020507" charset="2"/>
                <a:cs typeface="Symbol" panose="05050102010706020507" charset="2"/>
              </a:rPr>
              <a:t>X</a:t>
            </a:r>
            <a:r>
              <a:rPr lang="en-US" altLang="zh-CN" b="1" baseline="30000" dirty="0">
                <a:latin typeface="Symbol" panose="05050102010706020507" charset="2"/>
                <a:ea typeface="Symbol" panose="05050102010706020507" charset="2"/>
                <a:cs typeface="Symbol" panose="05050102010706020507" charset="2"/>
              </a:rPr>
              <a:t>-</a:t>
            </a:r>
            <a:r>
              <a:rPr lang="en-US" altLang="zh-CN" b="1" dirty="0"/>
              <a:t> </a:t>
            </a:r>
            <a:r>
              <a:rPr lang="en-US" altLang="zh-CN" b="1" dirty="0">
                <a:sym typeface="Wingdings" panose="05000000000000000000"/>
              </a:rPr>
              <a:t></a:t>
            </a:r>
            <a:r>
              <a:rPr lang="en-US" altLang="zh-CN" b="1" dirty="0" err="1">
                <a:latin typeface="Symbol" panose="05050102010706020507" charset="2"/>
                <a:ea typeface="Symbol" panose="05050102010706020507" charset="2"/>
                <a:cs typeface="Symbol" panose="05050102010706020507" charset="2"/>
                <a:sym typeface="Wingdings" panose="05000000000000000000"/>
              </a:rPr>
              <a:t>Lp</a:t>
            </a:r>
            <a:r>
              <a:rPr lang="en-US" altLang="zh-CN" b="1" dirty="0">
                <a:sym typeface="Wingdings" panose="05000000000000000000"/>
              </a:rPr>
              <a:t> </a:t>
            </a:r>
            <a:endParaRPr lang="zh-CN" altLang="en-US" dirty="0"/>
          </a:p>
        </p:txBody>
      </p:sp>
      <p:sp>
        <p:nvSpPr>
          <p:cNvPr id="9" name="矩形 8"/>
          <p:cNvSpPr/>
          <p:nvPr/>
        </p:nvSpPr>
        <p:spPr>
          <a:xfrm>
            <a:off x="123071" y="2650082"/>
            <a:ext cx="5277503" cy="1823605"/>
          </a:xfrm>
          <a:prstGeom prst="rect">
            <a:avLst/>
          </a:prstGeom>
          <a:solidFill>
            <a:schemeClr val="accent1">
              <a:alpha val="19147"/>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10" name="文本框 9"/>
          <p:cNvSpPr txBox="1"/>
          <p:nvPr/>
        </p:nvSpPr>
        <p:spPr>
          <a:xfrm>
            <a:off x="193870" y="690961"/>
            <a:ext cx="6098058" cy="369332"/>
          </a:xfrm>
          <a:prstGeom prst="rect">
            <a:avLst/>
          </a:prstGeom>
          <a:noFill/>
        </p:spPr>
        <p:txBody>
          <a:bodyPr wrap="square">
            <a:spAutoFit/>
          </a:bodyPr>
          <a:lstStyle/>
          <a:p>
            <a:r>
              <a:rPr lang="en-GB" altLang="zh-CN" sz="1800" b="1" dirty="0">
                <a:solidFill>
                  <a:srgbClr val="FF0000"/>
                </a:solidFill>
                <a:latin typeface="Helvetica" pitchFamily="2" charset="0"/>
              </a:rPr>
              <a:t>BESIII Nature 606 (2022) 64-69 </a:t>
            </a:r>
            <a:endParaRPr lang="en-GB" altLang="zh-CN" sz="1800" dirty="0">
              <a:solidFill>
                <a:srgbClr val="FF0000"/>
              </a:solidFill>
              <a:latin typeface="Helvetica" pitchFamily="2" charset="0"/>
            </a:endParaRPr>
          </a:p>
        </p:txBody>
      </p:sp>
      <mc:AlternateContent xmlns:mc="http://schemas.openxmlformats.org/markup-compatibility/2006" xmlns:a14="http://schemas.microsoft.com/office/drawing/2010/main">
        <mc:Choice Requires="a14">
          <p:sp>
            <p:nvSpPr>
              <p:cNvPr id="14" name="文本框 13"/>
              <p:cNvSpPr txBox="1"/>
              <p:nvPr/>
            </p:nvSpPr>
            <p:spPr>
              <a:xfrm>
                <a:off x="5848316" y="5674905"/>
                <a:ext cx="5664144" cy="923330"/>
              </a:xfrm>
              <a:prstGeom prst="rect">
                <a:avLst/>
              </a:prstGeom>
              <a:solidFill>
                <a:schemeClr val="accent4">
                  <a:lumMod val="20000"/>
                  <a:lumOff val="80000"/>
                </a:schemeClr>
              </a:solidFill>
            </p:spPr>
            <p:txBody>
              <a:bodyPr wrap="square">
                <a:spAutoFit/>
              </a:bodyPr>
              <a:lstStyle/>
              <a:p>
                <a:pPr algn="ctr"/>
                <a:r>
                  <a:rPr kumimoji="1" lang="en-US" altLang="zh-CN" sz="1800" b="1" dirty="0">
                    <a:solidFill>
                      <a:srgbClr val="FF0000"/>
                    </a:solidFill>
                    <a:latin typeface="Times New Roman" panose="02020603050405020304" pitchFamily="18" charset="0"/>
                    <a:cs typeface="Times New Roman" panose="02020603050405020304" pitchFamily="18" charset="0"/>
                  </a:rPr>
                  <a:t>By analyzing the spin-correlated </a:t>
                </a:r>
                <a14:m>
                  <m:oMath xmlns:m="http://schemas.openxmlformats.org/officeDocument/2006/math">
                    <m:sSup>
                      <m:sSupPr>
                        <m:ctrlPr>
                          <a:rPr kumimoji="1" lang="en-US" altLang="zh-CN" sz="1800" b="1" i="1" smtClean="0">
                            <a:solidFill>
                              <a:srgbClr val="FF0000"/>
                            </a:solidFill>
                            <a:latin typeface="Cambria Math" panose="02040503050406030204" pitchFamily="18" charset="0"/>
                          </a:rPr>
                        </m:ctrlPr>
                      </m:sSupPr>
                      <m:e>
                        <m:r>
                          <a:rPr kumimoji="1" lang="en-US" altLang="zh-CN" sz="1800" b="1" i="0" smtClean="0">
                            <a:solidFill>
                              <a:srgbClr val="FF0000"/>
                            </a:solidFill>
                            <a:latin typeface="Cambria Math" panose="02040503050406030204" pitchFamily="18" charset="0"/>
                          </a:rPr>
                          <m:t>𝚵</m:t>
                        </m:r>
                      </m:e>
                      <m:sup>
                        <m:r>
                          <a:rPr kumimoji="1" lang="en-US" altLang="zh-CN" sz="1800" b="1" i="0" smtClean="0">
                            <a:solidFill>
                              <a:srgbClr val="FF0000"/>
                            </a:solidFill>
                            <a:latin typeface="Cambria Math" panose="02040503050406030204" pitchFamily="18" charset="0"/>
                          </a:rPr>
                          <m:t>−</m:t>
                        </m:r>
                      </m:sup>
                    </m:sSup>
                    <m:r>
                      <a:rPr kumimoji="1" lang="en-US" altLang="zh-CN" sz="1800" b="1" i="0" smtClean="0">
                        <a:solidFill>
                          <a:srgbClr val="FF0000"/>
                        </a:solidFill>
                        <a:latin typeface="Cambria Math" panose="02040503050406030204" pitchFamily="18" charset="0"/>
                      </a:rPr>
                      <m:t>−</m:t>
                    </m:r>
                    <m:sSup>
                      <m:sSupPr>
                        <m:ctrlPr>
                          <a:rPr kumimoji="1" lang="en-US" altLang="zh-CN" sz="1800" b="1" i="1" smtClean="0">
                            <a:solidFill>
                              <a:srgbClr val="FF0000"/>
                            </a:solidFill>
                            <a:latin typeface="Cambria Math" panose="02040503050406030204" pitchFamily="18" charset="0"/>
                          </a:rPr>
                        </m:ctrlPr>
                      </m:sSupPr>
                      <m:e>
                        <m:acc>
                          <m:accPr>
                            <m:chr m:val="̅"/>
                            <m:ctrlPr>
                              <a:rPr kumimoji="1" lang="en-US" altLang="zh-CN" sz="1800" b="1" i="1" smtClean="0">
                                <a:solidFill>
                                  <a:srgbClr val="FF0000"/>
                                </a:solidFill>
                                <a:latin typeface="Cambria Math" panose="02040503050406030204" pitchFamily="18" charset="0"/>
                              </a:rPr>
                            </m:ctrlPr>
                          </m:accPr>
                          <m:e>
                            <m:r>
                              <a:rPr kumimoji="1" lang="en-US" altLang="zh-CN" sz="1800" b="1" i="0" smtClean="0">
                                <a:solidFill>
                                  <a:srgbClr val="FF0000"/>
                                </a:solidFill>
                                <a:latin typeface="Cambria Math" panose="02040503050406030204" pitchFamily="18" charset="0"/>
                              </a:rPr>
                              <m:t>𝚵</m:t>
                            </m:r>
                          </m:e>
                        </m:acc>
                      </m:e>
                      <m:sup>
                        <m:r>
                          <a:rPr kumimoji="1" lang="en-US" altLang="zh-CN" sz="1800" b="1" i="0" smtClean="0">
                            <a:solidFill>
                              <a:srgbClr val="FF0000"/>
                            </a:solidFill>
                            <a:latin typeface="Cambria Math" panose="02040503050406030204" pitchFamily="18" charset="0"/>
                          </a:rPr>
                          <m:t>+</m:t>
                        </m:r>
                      </m:sup>
                    </m:sSup>
                  </m:oMath>
                </a14:m>
                <a:r>
                  <a:rPr kumimoji="1" lang="zh-CN" altLang="en-US" sz="1800" b="1" dirty="0">
                    <a:solidFill>
                      <a:srgbClr val="FF0000"/>
                    </a:solidFill>
                    <a:latin typeface="Times New Roman" panose="02020603050405020304" pitchFamily="18" charset="0"/>
                    <a:cs typeface="Times New Roman" panose="02020603050405020304" pitchFamily="18" charset="0"/>
                  </a:rPr>
                  <a:t> </a:t>
                </a:r>
                <a:r>
                  <a:rPr kumimoji="1" lang="en-US" altLang="zh-CN" sz="1800" b="1" dirty="0">
                    <a:solidFill>
                      <a:srgbClr val="FF0000"/>
                    </a:solidFill>
                    <a:latin typeface="Times New Roman" panose="02020603050405020304" pitchFamily="18" charset="0"/>
                    <a:cs typeface="Times New Roman" panose="02020603050405020304" pitchFamily="18" charset="0"/>
                  </a:rPr>
                  <a:t>pairs, the </a:t>
                </a:r>
                <a14:m>
                  <m:oMath xmlns:m="http://schemas.openxmlformats.org/officeDocument/2006/math">
                    <m:sSub>
                      <m:sSubPr>
                        <m:ctrlPr>
                          <a:rPr kumimoji="1" lang="en-US" altLang="zh-CN" sz="1800" b="1" i="1" smtClean="0">
                            <a:solidFill>
                              <a:srgbClr val="FF0000"/>
                            </a:solidFill>
                            <a:latin typeface="Cambria Math" panose="02040503050406030204" pitchFamily="18" charset="0"/>
                            <a:cs typeface="Times New Roman" panose="02020603050405020304" pitchFamily="18" charset="0"/>
                          </a:rPr>
                        </m:ctrlPr>
                      </m:sSubPr>
                      <m:e>
                        <m:r>
                          <a:rPr kumimoji="1" lang="en-US" altLang="zh-CN" sz="1800" b="1" i="0" smtClean="0">
                            <a:solidFill>
                              <a:srgbClr val="FF0000"/>
                            </a:solidFill>
                            <a:latin typeface="Cambria Math" panose="02040503050406030204" pitchFamily="18" charset="0"/>
                            <a:cs typeface="Times New Roman" panose="02020603050405020304" pitchFamily="18" charset="0"/>
                          </a:rPr>
                          <m:t>𝛂</m:t>
                        </m:r>
                      </m:e>
                      <m:sub>
                        <m:r>
                          <a:rPr kumimoji="1" lang="en-US" altLang="zh-CN" sz="1800" b="1" i="0" smtClean="0">
                            <a:solidFill>
                              <a:srgbClr val="FF0000"/>
                            </a:solidFill>
                            <a:latin typeface="Cambria Math" panose="02040503050406030204" pitchFamily="18" charset="0"/>
                            <a:cs typeface="Times New Roman" panose="02020603050405020304" pitchFamily="18" charset="0"/>
                          </a:rPr>
                          <m:t>𝚵</m:t>
                        </m:r>
                      </m:sub>
                    </m:sSub>
                  </m:oMath>
                </a14:m>
                <a:r>
                  <a:rPr kumimoji="1" lang="en-US" altLang="zh-CN" sz="1800" b="1" dirty="0">
                    <a:solidFill>
                      <a:srgbClr val="FF0000"/>
                    </a:solidFill>
                    <a:latin typeface="Times New Roman" panose="02020603050405020304" pitchFamily="18" charset="0"/>
                    <a:cs typeface="Times New Roman" panose="02020603050405020304" pitchFamily="18" charset="0"/>
                  </a:rPr>
                  <a:t> can be independently measured</a:t>
                </a:r>
                <a:r>
                  <a:rPr kumimoji="1" lang="en-US" altLang="zh-CN" b="1" dirty="0">
                    <a:solidFill>
                      <a:srgbClr val="FF0000"/>
                    </a:solidFill>
                    <a:latin typeface="Times New Roman" panose="02020603050405020304" pitchFamily="18" charset="0"/>
                    <a:cs typeface="Times New Roman" panose="02020603050405020304" pitchFamily="18" charset="0"/>
                  </a:rPr>
                  <a:t>, all other experiments can only measure the product of </a:t>
                </a:r>
                <a14:m>
                  <m:oMath xmlns:m="http://schemas.openxmlformats.org/officeDocument/2006/math">
                    <m:sSub>
                      <m:sSubPr>
                        <m:ctrlPr>
                          <a:rPr kumimoji="1" lang="en-US" altLang="zh-CN" b="1" i="1">
                            <a:solidFill>
                              <a:srgbClr val="FF0000"/>
                            </a:solidFill>
                            <a:latin typeface="Cambria Math" panose="02040503050406030204" pitchFamily="18" charset="0"/>
                            <a:cs typeface="Times New Roman" panose="02020603050405020304" pitchFamily="18" charset="0"/>
                          </a:rPr>
                        </m:ctrlPr>
                      </m:sSubPr>
                      <m:e>
                        <m:r>
                          <a:rPr kumimoji="1" lang="en-US" altLang="zh-CN" b="1" i="0">
                            <a:solidFill>
                              <a:srgbClr val="FF0000"/>
                            </a:solidFill>
                            <a:latin typeface="Cambria Math" panose="02040503050406030204" pitchFamily="18" charset="0"/>
                            <a:cs typeface="Times New Roman" panose="02020603050405020304" pitchFamily="18" charset="0"/>
                          </a:rPr>
                          <m:t>𝛂</m:t>
                        </m:r>
                      </m:e>
                      <m:sub>
                        <m:r>
                          <a:rPr kumimoji="1" lang="en-US" altLang="zh-CN" b="1" i="0">
                            <a:solidFill>
                              <a:srgbClr val="FF0000"/>
                            </a:solidFill>
                            <a:latin typeface="Cambria Math" panose="02040503050406030204" pitchFamily="18" charset="0"/>
                            <a:cs typeface="Times New Roman" panose="02020603050405020304" pitchFamily="18" charset="0"/>
                          </a:rPr>
                          <m:t>𝚵</m:t>
                        </m:r>
                      </m:sub>
                    </m:sSub>
                  </m:oMath>
                </a14:m>
                <a:r>
                  <a:rPr kumimoji="1" lang="en-US" altLang="zh-CN" b="1" dirty="0">
                    <a:solidFill>
                      <a:srgbClr val="FF0000"/>
                    </a:solidFill>
                    <a:latin typeface="Times New Roman" panose="02020603050405020304" pitchFamily="18" charset="0"/>
                    <a:cs typeface="Times New Roman" panose="02020603050405020304" pitchFamily="18" charset="0"/>
                  </a:rPr>
                  <a:t> and </a:t>
                </a:r>
                <a14:m>
                  <m:oMath xmlns:m="http://schemas.openxmlformats.org/officeDocument/2006/math">
                    <m:sSub>
                      <m:sSubPr>
                        <m:ctrlPr>
                          <a:rPr kumimoji="1" lang="en-US" altLang="zh-CN" b="1" i="1">
                            <a:solidFill>
                              <a:srgbClr val="FF0000"/>
                            </a:solidFill>
                            <a:latin typeface="Cambria Math" panose="02040503050406030204" pitchFamily="18" charset="0"/>
                            <a:cs typeface="Times New Roman" panose="02020603050405020304" pitchFamily="18" charset="0"/>
                          </a:rPr>
                        </m:ctrlPr>
                      </m:sSubPr>
                      <m:e>
                        <m:r>
                          <a:rPr kumimoji="1" lang="en-US" altLang="zh-CN" b="1" i="0">
                            <a:solidFill>
                              <a:srgbClr val="FF0000"/>
                            </a:solidFill>
                            <a:latin typeface="Cambria Math" panose="02040503050406030204" pitchFamily="18" charset="0"/>
                            <a:cs typeface="Times New Roman" panose="02020603050405020304" pitchFamily="18" charset="0"/>
                          </a:rPr>
                          <m:t>𝛂</m:t>
                        </m:r>
                      </m:e>
                      <m:sub>
                        <m:r>
                          <a:rPr kumimoji="1" lang="en-US" altLang="zh-CN" b="1" i="0" smtClean="0">
                            <a:solidFill>
                              <a:srgbClr val="FF0000"/>
                            </a:solidFill>
                            <a:latin typeface="Cambria Math" panose="02040503050406030204" pitchFamily="18" charset="0"/>
                            <a:cs typeface="Times New Roman" panose="02020603050405020304" pitchFamily="18" charset="0"/>
                          </a:rPr>
                          <m:t>𝚲</m:t>
                        </m:r>
                      </m:sub>
                    </m:sSub>
                  </m:oMath>
                </a14:m>
                <a:r>
                  <a:rPr kumimoji="1" lang="en-US" altLang="zh-CN"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b="1" i="1">
                            <a:solidFill>
                              <a:srgbClr val="FF0000"/>
                            </a:solidFill>
                            <a:latin typeface="Cambria Math" panose="02040503050406030204" pitchFamily="18" charset="0"/>
                          </a:rPr>
                        </m:ctrlPr>
                      </m:sSubPr>
                      <m:e>
                        <m:r>
                          <a:rPr lang="en-US" altLang="zh-CN" b="1" i="0">
                            <a:solidFill>
                              <a:srgbClr val="FF0000"/>
                            </a:solidFill>
                            <a:latin typeface="Cambria Math" panose="02040503050406030204" pitchFamily="18" charset="0"/>
                          </a:rPr>
                          <m:t>𝛂</m:t>
                        </m:r>
                      </m:e>
                      <m:sub>
                        <m:r>
                          <a:rPr lang="en-US" altLang="zh-CN" b="1" i="0">
                            <a:solidFill>
                              <a:srgbClr val="FF0000"/>
                            </a:solidFill>
                            <a:latin typeface="Cambria Math" panose="02040503050406030204" pitchFamily="18" charset="0"/>
                          </a:rPr>
                          <m:t>𝚵</m:t>
                        </m:r>
                      </m:sub>
                    </m:sSub>
                    <m:sSub>
                      <m:sSubPr>
                        <m:ctrlPr>
                          <a:rPr lang="en-US" altLang="zh-CN" b="1" i="1">
                            <a:solidFill>
                              <a:srgbClr val="FF0000"/>
                            </a:solidFill>
                            <a:latin typeface="Cambria Math" panose="02040503050406030204" pitchFamily="18" charset="0"/>
                          </a:rPr>
                        </m:ctrlPr>
                      </m:sSubPr>
                      <m:e>
                        <m:r>
                          <a:rPr lang="en-US" altLang="zh-CN" b="1" i="0">
                            <a:solidFill>
                              <a:srgbClr val="FF0000"/>
                            </a:solidFill>
                            <a:latin typeface="Cambria Math" panose="02040503050406030204" pitchFamily="18" charset="0"/>
                          </a:rPr>
                          <m:t>𝛂</m:t>
                        </m:r>
                      </m:e>
                      <m:sub>
                        <m:r>
                          <a:rPr lang="en-US" altLang="zh-CN" b="1" i="0">
                            <a:solidFill>
                              <a:srgbClr val="FF0000"/>
                            </a:solidFill>
                            <a:latin typeface="Cambria Math" panose="02040503050406030204" pitchFamily="18" charset="0"/>
                          </a:rPr>
                          <m:t>𝚲</m:t>
                        </m:r>
                      </m:sub>
                    </m:sSub>
                  </m:oMath>
                </a14:m>
                <a:r>
                  <a:rPr kumimoji="1" lang="en-US" altLang="zh-CN" b="1" dirty="0">
                    <a:solidFill>
                      <a:srgbClr val="FF0000"/>
                    </a:solidFill>
                    <a:latin typeface="Times New Roman" panose="02020603050405020304" pitchFamily="18" charset="0"/>
                    <a:cs typeface="Times New Roman" panose="02020603050405020304" pitchFamily="18" charset="0"/>
                  </a:rPr>
                  <a:t>).</a:t>
                </a:r>
                <a:endParaRPr kumimoji="1" lang="zh-CN" altLang="en-US" sz="18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5848316" y="5674905"/>
                <a:ext cx="5664144" cy="923330"/>
              </a:xfrm>
              <a:prstGeom prst="rect">
                <a:avLst/>
              </a:prstGeom>
              <a:blipFill>
                <a:blip r:embed="rId8"/>
                <a:stretch>
                  <a:fillRect t="-3974" b="-993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p:cNvSpPr txBox="1"/>
              <p:nvPr/>
            </p:nvSpPr>
            <p:spPr>
              <a:xfrm>
                <a:off x="815975" y="1175844"/>
                <a:ext cx="3773854" cy="369332"/>
              </a:xfrm>
              <a:prstGeom prst="rect">
                <a:avLst/>
              </a:prstGeom>
              <a:noFill/>
            </p:spPr>
            <p:txBody>
              <a:bodyPr wrap="none" rtlCol="0">
                <a:spAutoFit/>
              </a:bodyPr>
              <a:lstStyle/>
              <a:p>
                <a:r>
                  <a:rPr kumimoji="1" lang="en-US"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73 K </a:t>
                </a:r>
                <a14:m>
                  <m:oMath xmlns:m="http://schemas.openxmlformats.org/officeDocument/2006/math">
                    <m:sSup>
                      <m:sSupPr>
                        <m:ctrlPr>
                          <a:rPr lang="zh-CN" altLang="zh-CN" b="1" i="1" smtClean="0">
                            <a:solidFill>
                              <a:srgbClr val="FF0000"/>
                            </a:solidFill>
                            <a:latin typeface="Cambria Math" panose="02040503050406030204" pitchFamily="18" charset="0"/>
                          </a:rPr>
                        </m:ctrlPr>
                      </m:sSupPr>
                      <m:e>
                        <m:r>
                          <a:rPr lang="en-US" altLang="zh-CN" b="1" i="0">
                            <a:solidFill>
                              <a:srgbClr val="FF0000"/>
                            </a:solidFill>
                            <a:latin typeface="Cambria Math" panose="02040503050406030204" pitchFamily="18" charset="0"/>
                          </a:rPr>
                          <m:t>𝚵</m:t>
                        </m:r>
                      </m:e>
                      <m:sup>
                        <m:r>
                          <a:rPr lang="en-US" altLang="zh-CN" b="1" i="0">
                            <a:solidFill>
                              <a:srgbClr val="FF0000"/>
                            </a:solidFill>
                            <a:latin typeface="Cambria Math" panose="02040503050406030204" pitchFamily="18" charset="0"/>
                          </a:rPr>
                          <m:t>−</m:t>
                        </m:r>
                      </m:sup>
                    </m:sSup>
                    <m:r>
                      <a:rPr lang="en-US" altLang="zh-CN" b="1" i="0" smtClean="0">
                        <a:solidFill>
                          <a:srgbClr val="FF0000"/>
                        </a:solidFill>
                        <a:latin typeface="Cambria Math" panose="02040503050406030204" pitchFamily="18" charset="0"/>
                      </a:rPr>
                      <m:t>−</m:t>
                    </m:r>
                    <m:sSup>
                      <m:sSupPr>
                        <m:ctrlPr>
                          <a:rPr lang="en-US" altLang="zh-CN" b="1" i="1" smtClean="0">
                            <a:solidFill>
                              <a:srgbClr val="FF0000"/>
                            </a:solidFill>
                            <a:latin typeface="Cambria Math" panose="02040503050406030204" pitchFamily="18" charset="0"/>
                          </a:rPr>
                        </m:ctrlPr>
                      </m:sSupPr>
                      <m:e>
                        <m:acc>
                          <m:accPr>
                            <m:chr m:val="̅"/>
                            <m:ctrlPr>
                              <a:rPr lang="en-US" altLang="zh-CN" b="1" i="1" smtClean="0">
                                <a:solidFill>
                                  <a:srgbClr val="FF0000"/>
                                </a:solidFill>
                                <a:latin typeface="Cambria Math" panose="02040503050406030204" pitchFamily="18" charset="0"/>
                              </a:rPr>
                            </m:ctrlPr>
                          </m:accPr>
                          <m:e>
                            <m:r>
                              <a:rPr lang="en-US" altLang="zh-CN" b="1" i="0" smtClean="0">
                                <a:solidFill>
                                  <a:srgbClr val="FF0000"/>
                                </a:solidFill>
                                <a:latin typeface="Cambria Math" panose="02040503050406030204" pitchFamily="18" charset="0"/>
                              </a:rPr>
                              <m:t>𝚵</m:t>
                            </m:r>
                          </m:e>
                        </m:acc>
                      </m:e>
                      <m:sup>
                        <m:r>
                          <a:rPr lang="en-US" altLang="zh-CN" b="1" i="0" smtClean="0">
                            <a:solidFill>
                              <a:srgbClr val="FF0000"/>
                            </a:solidFill>
                            <a:latin typeface="Cambria Math" panose="02040503050406030204" pitchFamily="18" charset="0"/>
                          </a:rPr>
                          <m:t>+</m:t>
                        </m:r>
                      </m:sup>
                    </m:sSup>
                  </m:oMath>
                </a14:m>
                <a:r>
                  <a:rPr lang="zh-CN" altLang="en-US"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pairs with 99% purity</a:t>
                </a:r>
                <a:endParaRPr kumimoji="1" lang="zh-CN" altLang="en-US"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mc:Choice>
        <mc:Fallback>
          <p:sp>
            <p:nvSpPr>
              <p:cNvPr id="6" name="文本框 5"/>
              <p:cNvSpPr txBox="1">
                <a:spLocks noRot="1" noChangeAspect="1" noMove="1" noResize="1" noEditPoints="1" noAdjustHandles="1" noChangeArrowheads="1" noChangeShapeType="1" noTextEdit="1"/>
              </p:cNvSpPr>
              <p:nvPr/>
            </p:nvSpPr>
            <p:spPr>
              <a:xfrm>
                <a:off x="815975" y="1175844"/>
                <a:ext cx="3773854" cy="369332"/>
              </a:xfrm>
              <a:prstGeom prst="rect">
                <a:avLst/>
              </a:prstGeom>
              <a:blipFill>
                <a:blip r:embed="rId9"/>
                <a:stretch>
                  <a:fillRect l="-1342" t="-6667" r="-336" b="-23333"/>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AF3861A8-144F-4D71-82C0-F0E5F2F6A352}" type="slidenum">
              <a:rPr lang="zh-CN" altLang="en-US" smtClean="0"/>
              <a:t>19</a:t>
            </a:fld>
            <a:endParaRPr lang="zh-CN" altLang="en-US" dirty="0"/>
          </a:p>
        </p:txBody>
      </p:sp>
      <p:pic>
        <p:nvPicPr>
          <p:cNvPr id="13" name="图片 12">
            <a:extLst>
              <a:ext uri="{FF2B5EF4-FFF2-40B4-BE49-F238E27FC236}">
                <a16:creationId xmlns:a16="http://schemas.microsoft.com/office/drawing/2014/main" id="{51A17196-A64F-41BB-B695-46DA0B0A460E}"/>
              </a:ext>
            </a:extLst>
          </p:cNvPr>
          <p:cNvPicPr>
            <a:picLocks noChangeAspect="1"/>
          </p:cNvPicPr>
          <p:nvPr/>
        </p:nvPicPr>
        <p:blipFill>
          <a:blip r:embed="rId10"/>
          <a:stretch>
            <a:fillRect/>
          </a:stretch>
        </p:blipFill>
        <p:spPr>
          <a:xfrm>
            <a:off x="5833732" y="2794147"/>
            <a:ext cx="4009710" cy="2859678"/>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786E6F9D-DCEC-4775-B3CD-24CA3442434C}"/>
                  </a:ext>
                </a:extLst>
              </p:cNvPr>
              <p:cNvSpPr txBox="1"/>
              <p:nvPr/>
            </p:nvSpPr>
            <p:spPr>
              <a:xfrm>
                <a:off x="9654598" y="3373524"/>
                <a:ext cx="2463514" cy="1384995"/>
              </a:xfrm>
              <a:prstGeom prst="rect">
                <a:avLst/>
              </a:prstGeom>
              <a:noFill/>
            </p:spPr>
            <p:txBody>
              <a:bodyPr wrap="square" rtlCol="0">
                <a:spAutoFit/>
              </a:bodyPr>
              <a:lstStyle/>
              <a:p>
                <a:r>
                  <a:rPr lang="en-US" altLang="zh-CN" sz="1400" dirty="0">
                    <a:solidFill>
                      <a:srgbClr val="00B050"/>
                    </a:solidFill>
                    <a:latin typeface="Times New Roman" panose="02020603050405020304" pitchFamily="18" charset="0"/>
                    <a:cs typeface="Times New Roman" panose="02020603050405020304" pitchFamily="18" charset="0"/>
                  </a:rPr>
                  <a:t>Green band</a:t>
                </a:r>
                <a:r>
                  <a:rPr lang="en-US" altLang="zh-CN" sz="1400" dirty="0">
                    <a:solidFill>
                      <a:srgbClr val="0070C0"/>
                    </a:solidFill>
                    <a:latin typeface="Times New Roman" panose="02020603050405020304" pitchFamily="18" charset="0"/>
                    <a:cs typeface="Times New Roman" panose="02020603050405020304" pitchFamily="18" charset="0"/>
                  </a:rPr>
                  <a:t>: </a:t>
                </a:r>
                <a:r>
                  <a:rPr lang="en-US" altLang="zh-CN" sz="1400" dirty="0">
                    <a:solidFill>
                      <a:srgbClr val="00B050"/>
                    </a:solidFill>
                    <a:latin typeface="Times New Roman" panose="02020603050405020304" pitchFamily="18" charset="0"/>
                    <a:cs typeface="Times New Roman" panose="02020603050405020304" pitchFamily="18" charset="0"/>
                  </a:rPr>
                  <a:t>the PDG </a:t>
                </a:r>
                <a14:m>
                  <m:oMath xmlns:m="http://schemas.openxmlformats.org/officeDocument/2006/math">
                    <m:sSub>
                      <m:sSubPr>
                        <m:ctrlPr>
                          <a:rPr lang="en-US" altLang="zh-CN" sz="1400" b="0" i="1" smtClean="0">
                            <a:solidFill>
                              <a:srgbClr val="00B050"/>
                            </a:solidFill>
                            <a:latin typeface="Cambria Math" panose="02040503050406030204" pitchFamily="18" charset="0"/>
                          </a:rPr>
                        </m:ctrlPr>
                      </m:sSubPr>
                      <m:e>
                        <m:r>
                          <a:rPr lang="en-US" altLang="zh-CN" sz="1400" b="0" i="1" smtClean="0">
                            <a:solidFill>
                              <a:srgbClr val="00B050"/>
                            </a:solidFill>
                            <a:latin typeface="Cambria Math" panose="02040503050406030204" pitchFamily="18" charset="0"/>
                          </a:rPr>
                          <m:t>𝛼</m:t>
                        </m:r>
                      </m:e>
                      <m:sub>
                        <m:r>
                          <m:rPr>
                            <m:sty m:val="p"/>
                          </m:rPr>
                          <a:rPr lang="en-US" altLang="zh-CN" sz="1400" b="0" i="0" smtClean="0">
                            <a:solidFill>
                              <a:srgbClr val="00B050"/>
                            </a:solidFill>
                            <a:latin typeface="Cambria Math" panose="02040503050406030204" pitchFamily="18" charset="0"/>
                          </a:rPr>
                          <m:t>Ξ</m:t>
                        </m:r>
                      </m:sub>
                    </m:sSub>
                  </m:oMath>
                </a14:m>
                <a:r>
                  <a:rPr lang="zh-CN" altLang="en-US" sz="1400" dirty="0">
                    <a:solidFill>
                      <a:srgbClr val="00B050"/>
                    </a:solidFill>
                    <a:latin typeface="Times New Roman" panose="02020603050405020304" pitchFamily="18" charset="0"/>
                    <a:cs typeface="Times New Roman" panose="02020603050405020304" pitchFamily="18" charset="0"/>
                  </a:rPr>
                  <a:t> </a:t>
                </a:r>
                <a:r>
                  <a:rPr lang="en-US" altLang="zh-CN" sz="1400" dirty="0">
                    <a:solidFill>
                      <a:srgbClr val="00B050"/>
                    </a:solidFill>
                    <a:latin typeface="Times New Roman" panose="02020603050405020304" pitchFamily="18" charset="0"/>
                    <a:cs typeface="Times New Roman" panose="02020603050405020304" pitchFamily="18" charset="0"/>
                  </a:rPr>
                  <a:t>value derived from the </a:t>
                </a:r>
                <a14:m>
                  <m:oMath xmlns:m="http://schemas.openxmlformats.org/officeDocument/2006/math">
                    <m:sSub>
                      <m:sSubPr>
                        <m:ctrlPr>
                          <a:rPr lang="en-US" altLang="zh-CN" sz="1400" i="1">
                            <a:solidFill>
                              <a:srgbClr val="00B050"/>
                            </a:solidFill>
                            <a:latin typeface="Cambria Math" panose="02040503050406030204" pitchFamily="18" charset="0"/>
                          </a:rPr>
                        </m:ctrlPr>
                      </m:sSubPr>
                      <m:e>
                        <m:r>
                          <a:rPr lang="en-US" altLang="zh-CN" sz="1400" i="1">
                            <a:solidFill>
                              <a:srgbClr val="00B050"/>
                            </a:solidFill>
                            <a:latin typeface="Cambria Math" panose="02040503050406030204" pitchFamily="18" charset="0"/>
                          </a:rPr>
                          <m:t>𝛼</m:t>
                        </m:r>
                      </m:e>
                      <m:sub>
                        <m:r>
                          <m:rPr>
                            <m:sty m:val="p"/>
                          </m:rPr>
                          <a:rPr lang="en-US" altLang="zh-CN" sz="1400">
                            <a:solidFill>
                              <a:srgbClr val="00B050"/>
                            </a:solidFill>
                            <a:latin typeface="Cambria Math" panose="02040503050406030204" pitchFamily="18" charset="0"/>
                          </a:rPr>
                          <m:t>Ξ</m:t>
                        </m:r>
                      </m:sub>
                    </m:sSub>
                    <m:sSub>
                      <m:sSubPr>
                        <m:ctrlPr>
                          <a:rPr lang="en-US" altLang="zh-CN" sz="1400" b="0" i="1" smtClean="0">
                            <a:solidFill>
                              <a:srgbClr val="00B050"/>
                            </a:solidFill>
                            <a:latin typeface="Cambria Math" panose="02040503050406030204" pitchFamily="18" charset="0"/>
                          </a:rPr>
                        </m:ctrlPr>
                      </m:sSubPr>
                      <m:e>
                        <m:r>
                          <a:rPr lang="en-US" altLang="zh-CN" sz="1400" b="0" i="1" smtClean="0">
                            <a:solidFill>
                              <a:srgbClr val="00B050"/>
                            </a:solidFill>
                            <a:latin typeface="Cambria Math" panose="02040503050406030204" pitchFamily="18" charset="0"/>
                          </a:rPr>
                          <m:t>𝛼</m:t>
                        </m:r>
                      </m:e>
                      <m:sub>
                        <m:r>
                          <m:rPr>
                            <m:sty m:val="p"/>
                          </m:rPr>
                          <a:rPr lang="en-US" altLang="zh-CN" sz="1400" b="0" i="0" smtClean="0">
                            <a:solidFill>
                              <a:srgbClr val="00B050"/>
                            </a:solidFill>
                            <a:latin typeface="Cambria Math" panose="02040503050406030204" pitchFamily="18" charset="0"/>
                          </a:rPr>
                          <m:t>Λ</m:t>
                        </m:r>
                      </m:sub>
                    </m:sSub>
                  </m:oMath>
                </a14:m>
                <a:r>
                  <a:rPr lang="zh-CN" altLang="en-US" sz="1400" dirty="0">
                    <a:solidFill>
                      <a:srgbClr val="00B050"/>
                    </a:solidFill>
                    <a:latin typeface="Times New Roman" panose="02020603050405020304" pitchFamily="18" charset="0"/>
                    <a:cs typeface="Times New Roman" panose="02020603050405020304" pitchFamily="18" charset="0"/>
                  </a:rPr>
                  <a:t> </a:t>
                </a:r>
                <a:r>
                  <a:rPr lang="en-US" altLang="zh-CN" sz="1400" dirty="0">
                    <a:solidFill>
                      <a:srgbClr val="00B050"/>
                    </a:solidFill>
                    <a:latin typeface="Times New Roman" panose="02020603050405020304" pitchFamily="18" charset="0"/>
                    <a:cs typeface="Times New Roman" panose="02020603050405020304" pitchFamily="18" charset="0"/>
                  </a:rPr>
                  <a:t>measurements</a:t>
                </a:r>
                <a:r>
                  <a:rPr lang="zh-CN" altLang="en-US" sz="1400" dirty="0">
                    <a:solidFill>
                      <a:srgbClr val="00B050"/>
                    </a:solidFill>
                    <a:latin typeface="Times New Roman" panose="02020603050405020304" pitchFamily="18" charset="0"/>
                    <a:cs typeface="Times New Roman" panose="02020603050405020304" pitchFamily="18" charset="0"/>
                  </a:rPr>
                  <a:t> </a:t>
                </a:r>
                <a:endParaRPr lang="en-US" altLang="zh-CN" sz="1400" dirty="0">
                  <a:solidFill>
                    <a:srgbClr val="00B050"/>
                  </a:solidFill>
                  <a:latin typeface="Times New Roman" panose="02020603050405020304" pitchFamily="18" charset="0"/>
                  <a:cs typeface="Times New Roman" panose="02020603050405020304" pitchFamily="18" charset="0"/>
                </a:endParaRPr>
              </a:p>
              <a:p>
                <a:endParaRPr lang="en-US" altLang="zh-CN" sz="1400" dirty="0">
                  <a:solidFill>
                    <a:srgbClr val="0070C0"/>
                  </a:solidFill>
                  <a:latin typeface="Times New Roman" panose="02020603050405020304" pitchFamily="18" charset="0"/>
                  <a:cs typeface="Times New Roman" panose="02020603050405020304" pitchFamily="18" charset="0"/>
                </a:endParaRPr>
              </a:p>
              <a:p>
                <a:r>
                  <a:rPr lang="en-US" altLang="zh-CN" sz="1400" dirty="0">
                    <a:solidFill>
                      <a:srgbClr val="FF9300"/>
                    </a:solidFill>
                    <a:latin typeface="Times New Roman" panose="02020603050405020304" pitchFamily="18" charset="0"/>
                    <a:cs typeface="Times New Roman" panose="02020603050405020304" pitchFamily="18" charset="0"/>
                  </a:rPr>
                  <a:t>Pink band:</a:t>
                </a:r>
                <a:r>
                  <a:rPr lang="zh-CN" altLang="en-US" sz="1400" dirty="0">
                    <a:solidFill>
                      <a:srgbClr val="FF9300"/>
                    </a:solidFill>
                    <a:latin typeface="Times New Roman" panose="02020603050405020304" pitchFamily="18" charset="0"/>
                    <a:cs typeface="Times New Roman" panose="02020603050405020304" pitchFamily="18" charset="0"/>
                  </a:rPr>
                  <a:t> </a:t>
                </a:r>
                <a:r>
                  <a:rPr lang="en-US" altLang="zh-CN" sz="1400" dirty="0">
                    <a:solidFill>
                      <a:srgbClr val="FF9300"/>
                    </a:solidFill>
                    <a:latin typeface="Times New Roman" panose="02020603050405020304" pitchFamily="18" charset="0"/>
                    <a:cs typeface="Times New Roman" panose="02020603050405020304" pitchFamily="18" charset="0"/>
                  </a:rPr>
                  <a:t>the PDG </a:t>
                </a:r>
                <a14:m>
                  <m:oMath xmlns:m="http://schemas.openxmlformats.org/officeDocument/2006/math">
                    <m:sSub>
                      <m:sSubPr>
                        <m:ctrlPr>
                          <a:rPr lang="en-US" altLang="zh-CN" sz="1400" b="0" i="1" smtClean="0">
                            <a:solidFill>
                              <a:srgbClr val="FF9300"/>
                            </a:solidFill>
                            <a:latin typeface="Cambria Math" panose="02040503050406030204" pitchFamily="18" charset="0"/>
                          </a:rPr>
                        </m:ctrlPr>
                      </m:sSubPr>
                      <m:e>
                        <m:r>
                          <a:rPr lang="en-US" altLang="zh-CN" sz="1400" b="0" i="1" smtClean="0">
                            <a:solidFill>
                              <a:srgbClr val="FF9300"/>
                            </a:solidFill>
                            <a:latin typeface="Cambria Math" panose="02040503050406030204" pitchFamily="18" charset="0"/>
                          </a:rPr>
                          <m:t>𝛼</m:t>
                        </m:r>
                      </m:e>
                      <m:sub>
                        <m:r>
                          <m:rPr>
                            <m:sty m:val="p"/>
                          </m:rPr>
                          <a:rPr lang="en-US" altLang="zh-CN" sz="1400" b="0" i="0" smtClean="0">
                            <a:solidFill>
                              <a:srgbClr val="FF9300"/>
                            </a:solidFill>
                            <a:latin typeface="Cambria Math" panose="02040503050406030204" pitchFamily="18" charset="0"/>
                          </a:rPr>
                          <m:t>Ξ</m:t>
                        </m:r>
                      </m:sub>
                    </m:sSub>
                  </m:oMath>
                </a14:m>
                <a:r>
                  <a:rPr lang="zh-CN" altLang="en-US" sz="1400" dirty="0">
                    <a:solidFill>
                      <a:srgbClr val="FF9300"/>
                    </a:solidFill>
                    <a:latin typeface="Times New Roman" panose="02020603050405020304" pitchFamily="18" charset="0"/>
                    <a:cs typeface="Times New Roman" panose="02020603050405020304" pitchFamily="18" charset="0"/>
                  </a:rPr>
                  <a:t> </a:t>
                </a:r>
                <a:r>
                  <a:rPr lang="en-US" altLang="zh-CN" sz="1400" dirty="0">
                    <a:solidFill>
                      <a:srgbClr val="FF9300"/>
                    </a:solidFill>
                    <a:latin typeface="Times New Roman" panose="02020603050405020304" pitchFamily="18" charset="0"/>
                    <a:cs typeface="Times New Roman" panose="02020603050405020304" pitchFamily="18" charset="0"/>
                  </a:rPr>
                  <a:t>value from direct measurements</a:t>
                </a:r>
              </a:p>
            </p:txBody>
          </p:sp>
        </mc:Choice>
        <mc:Fallback xmlns="">
          <p:sp>
            <p:nvSpPr>
              <p:cNvPr id="15" name="文本框 14">
                <a:extLst>
                  <a:ext uri="{FF2B5EF4-FFF2-40B4-BE49-F238E27FC236}">
                    <a16:creationId xmlns:a16="http://schemas.microsoft.com/office/drawing/2014/main" id="{786E6F9D-DCEC-4775-B3CD-24CA3442434C}"/>
                  </a:ext>
                </a:extLst>
              </p:cNvPr>
              <p:cNvSpPr txBox="1">
                <a:spLocks noRot="1" noChangeAspect="1" noMove="1" noResize="1" noEditPoints="1" noAdjustHandles="1" noChangeArrowheads="1" noChangeShapeType="1" noTextEdit="1"/>
              </p:cNvSpPr>
              <p:nvPr/>
            </p:nvSpPr>
            <p:spPr>
              <a:xfrm>
                <a:off x="9654598" y="3373524"/>
                <a:ext cx="2463514" cy="1384995"/>
              </a:xfrm>
              <a:prstGeom prst="rect">
                <a:avLst/>
              </a:prstGeom>
              <a:blipFill>
                <a:blip r:embed="rId11"/>
                <a:stretch>
                  <a:fillRect l="-1026" t="-909" b="-454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27567C0B-D1B0-4E54-C5B4-A0B47F84008A}"/>
                  </a:ext>
                </a:extLst>
              </p:cNvPr>
              <p:cNvSpPr txBox="1"/>
              <p:nvPr/>
            </p:nvSpPr>
            <p:spPr>
              <a:xfrm>
                <a:off x="4146600" y="814201"/>
                <a:ext cx="1703785" cy="369332"/>
              </a:xfrm>
              <a:prstGeom prst="rect">
                <a:avLst/>
              </a:prstGeom>
              <a:noFill/>
            </p:spPr>
            <p:txBody>
              <a:bodyPr wrap="square">
                <a:spAutoFit/>
              </a:bodyPr>
              <a:lstStyle/>
              <a:p>
                <a:r>
                  <a:rPr kumimoji="1" lang="en-US" altLang="zh-CN"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1.3 billion </a:t>
                </a:r>
                <a:r>
                  <a:rPr kumimoji="1" lang="en-US" altLang="zh-CN"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J/</a:t>
                </a:r>
                <a14:m>
                  <m:oMath xmlns:m="http://schemas.openxmlformats.org/officeDocument/2006/math">
                    <m:r>
                      <a:rPr lang="en-US" altLang="zh-CN" b="1" i="1" kern="100">
                        <a:solidFill>
                          <a:srgbClr val="FF0000"/>
                        </a:solidFill>
                        <a:latin typeface="Cambria Math" panose="02040503050406030204" pitchFamily="18" charset="0"/>
                        <a:cs typeface="Heiti SC Light" charset="-122"/>
                      </a:rPr>
                      <m:t>𝝍</m:t>
                    </m:r>
                  </m:oMath>
                </a14:m>
                <a:r>
                  <a:rPr kumimoji="1" lang="zh-CN" altLang="en-US"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mc:Choice>
        <mc:Fallback>
          <p:sp>
            <p:nvSpPr>
              <p:cNvPr id="7" name="文本框 6">
                <a:extLst>
                  <a:ext uri="{FF2B5EF4-FFF2-40B4-BE49-F238E27FC236}">
                    <a16:creationId xmlns:a16="http://schemas.microsoft.com/office/drawing/2014/main" id="{27567C0B-D1B0-4E54-C5B4-A0B47F84008A}"/>
                  </a:ext>
                </a:extLst>
              </p:cNvPr>
              <p:cNvSpPr txBox="1">
                <a:spLocks noRot="1" noChangeAspect="1" noMove="1" noResize="1" noEditPoints="1" noAdjustHandles="1" noChangeArrowheads="1" noChangeShapeType="1" noTextEdit="1"/>
              </p:cNvSpPr>
              <p:nvPr/>
            </p:nvSpPr>
            <p:spPr>
              <a:xfrm>
                <a:off x="4146600" y="814201"/>
                <a:ext cx="1703785" cy="369332"/>
              </a:xfrm>
              <a:prstGeom prst="rect">
                <a:avLst/>
              </a:prstGeom>
              <a:blipFill>
                <a:blip r:embed="rId12"/>
                <a:stretch>
                  <a:fillRect l="-2963" t="-10000" b="-20000"/>
                </a:stretch>
              </a:blipFill>
            </p:spPr>
            <p:txBody>
              <a:bodyPr/>
              <a:lstStyle/>
              <a:p>
                <a:r>
                  <a:rPr lang="zh-CN" altLang="en-US">
                    <a:noFill/>
                  </a:rPr>
                  <a:t> </a:t>
                </a:r>
              </a:p>
            </p:txBody>
          </p:sp>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B522-4EB7-B972-E3D2-D2452DA2788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8DD41ED-1F26-417B-A55A-890487331BD4}"/>
              </a:ext>
            </a:extLst>
          </p:cNvPr>
          <p:cNvSpPr>
            <a:spLocks noGrp="1"/>
          </p:cNvSpPr>
          <p:nvPr>
            <p:ph type="title"/>
          </p:nvPr>
        </p:nvSpPr>
        <p:spPr/>
        <p:txBody>
          <a:bodyPr/>
          <a:lstStyle/>
          <a:p>
            <a:pPr algn="ctr"/>
            <a:r>
              <a:rPr kumimoji="1" lang="en-US" altLang="zh-CN" b="1" dirty="0">
                <a:latin typeface="Times New Roman" panose="02020603050405020304" pitchFamily="18" charset="0"/>
                <a:cs typeface="Times New Roman" panose="02020603050405020304" pitchFamily="18" charset="0"/>
              </a:rPr>
              <a:t>Outline</a:t>
            </a:r>
            <a:endParaRPr kumimoji="1" lang="zh-CN" altLang="en-US" b="1"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796A5166-0440-92C0-7B0A-541E1B5347F8}"/>
              </a:ext>
            </a:extLst>
          </p:cNvPr>
          <p:cNvSpPr>
            <a:spLocks noGrp="1"/>
          </p:cNvSpPr>
          <p:nvPr>
            <p:ph idx="1"/>
          </p:nvPr>
        </p:nvSpPr>
        <p:spPr>
          <a:xfrm>
            <a:off x="291548" y="1378226"/>
            <a:ext cx="11062252" cy="4798737"/>
          </a:xfrm>
        </p:spPr>
        <p:txBody>
          <a:bodyPr/>
          <a:lstStyle/>
          <a:p>
            <a:pPr>
              <a:lnSpc>
                <a:spcPct val="150000"/>
              </a:lnSpc>
              <a:buFont typeface="Wingdings" pitchFamily="2" charset="2"/>
              <a:buChar char="Ø"/>
            </a:pPr>
            <a:r>
              <a:rPr kumimoji="1" lang="en-US" altLang="zh-CN" dirty="0">
                <a:latin typeface="Times New Roman" panose="02020603050405020304" pitchFamily="18" charset="0"/>
                <a:cs typeface="Times New Roman" panose="02020603050405020304" pitchFamily="18" charset="0"/>
              </a:rPr>
              <a:t> Introduction </a:t>
            </a:r>
          </a:p>
          <a:p>
            <a:pPr>
              <a:lnSpc>
                <a:spcPct val="150000"/>
              </a:lnSpc>
              <a:buFont typeface="Wingdings" pitchFamily="2" charset="2"/>
              <a:buChar char="Ø"/>
            </a:pPr>
            <a:r>
              <a:rPr kumimoji="1" lang="en-US" altLang="zh-CN" dirty="0">
                <a:latin typeface="Times New Roman" panose="02020603050405020304" pitchFamily="18" charset="0"/>
                <a:cs typeface="Times New Roman" panose="02020603050405020304" pitchFamily="18" charset="0"/>
              </a:rPr>
              <a:t> Hyperon physics @BESIII </a:t>
            </a:r>
          </a:p>
          <a:p>
            <a:pPr lvl="1">
              <a:lnSpc>
                <a:spcPct val="150000"/>
              </a:lnSpc>
              <a:buFont typeface="Wingdings" pitchFamily="2" charset="2"/>
              <a:buChar char="ü"/>
            </a:pPr>
            <a:r>
              <a:rPr kumimoji="1" lang="en-US" altLang="zh-CN" dirty="0">
                <a:latin typeface="Times New Roman" panose="02020603050405020304" pitchFamily="18" charset="0"/>
                <a:cs typeface="Times New Roman" panose="02020603050405020304" pitchFamily="18" charset="0"/>
              </a:rPr>
              <a:t>    Observation of transverse polarizations of entangled hyperon pairs </a:t>
            </a:r>
          </a:p>
          <a:p>
            <a:pPr lvl="1">
              <a:lnSpc>
                <a:spcPct val="150000"/>
              </a:lnSpc>
              <a:buFont typeface="Wingdings" pitchFamily="2" charset="2"/>
              <a:buChar char="ü"/>
            </a:pPr>
            <a:r>
              <a:rPr kumimoji="1" lang="en-US" altLang="zh-CN" dirty="0">
                <a:latin typeface="Times New Roman" panose="02020603050405020304" pitchFamily="18" charset="0"/>
                <a:cs typeface="Times New Roman" panose="02020603050405020304" pitchFamily="18" charset="0"/>
              </a:rPr>
              <a:t>    CP violations in hyperon decays with polarization + quantum entanglement </a:t>
            </a:r>
          </a:p>
          <a:p>
            <a:pPr>
              <a:lnSpc>
                <a:spcPct val="150000"/>
              </a:lnSpc>
              <a:buFont typeface="Wingdings" pitchFamily="2" charset="2"/>
              <a:buChar char="Ø"/>
            </a:pPr>
            <a:r>
              <a:rPr kumimoji="1" lang="en-US" altLang="zh-CN" dirty="0">
                <a:latin typeface="Times New Roman" panose="02020603050405020304" pitchFamily="18" charset="0"/>
                <a:cs typeface="Times New Roman" panose="02020603050405020304" pitchFamily="18" charset="0"/>
              </a:rPr>
              <a:t>  Quark fragmentations : Collins FF and </a:t>
            </a:r>
            <a:r>
              <a:rPr lang="en" altLang="zh-CN" dirty="0">
                <a:latin typeface="Times New Roman" panose="02020603050405020304" pitchFamily="18" charset="0"/>
                <a:ea typeface="Times New Roman"/>
                <a:cs typeface="Times New Roman" panose="02020603050405020304" pitchFamily="18" charset="0"/>
                <a:sym typeface="Times New Roman"/>
              </a:rPr>
              <a:t>unpolarized FF</a:t>
            </a:r>
          </a:p>
          <a:p>
            <a:pPr>
              <a:lnSpc>
                <a:spcPct val="150000"/>
              </a:lnSpc>
              <a:buFont typeface="Wingdings" pitchFamily="2" charset="2"/>
              <a:buChar char="Ø"/>
            </a:pPr>
            <a:r>
              <a:rPr kumimoji="1" lang="en" altLang="zh-CN" dirty="0">
                <a:latin typeface="Times New Roman" panose="02020603050405020304" pitchFamily="18" charset="0"/>
                <a:cs typeface="Times New Roman" panose="02020603050405020304" pitchFamily="18" charset="0"/>
                <a:sym typeface="Times New Roman"/>
              </a:rPr>
              <a:t>  Summary </a:t>
            </a:r>
            <a:endParaRPr kumimoji="1"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566467B4-1625-4AF4-8A0B-843F2C0999AD}"/>
              </a:ext>
            </a:extLst>
          </p:cNvPr>
          <p:cNvSpPr>
            <a:spLocks noGrp="1"/>
          </p:cNvSpPr>
          <p:nvPr>
            <p:ph type="sldNum" sz="quarter" idx="12"/>
          </p:nvPr>
        </p:nvSpPr>
        <p:spPr/>
        <p:txBody>
          <a:bodyPr/>
          <a:lstStyle/>
          <a:p>
            <a:fld id="{3880D999-AB6E-D04A-B8ED-211468A87D9E}" type="slidenum">
              <a:rPr kumimoji="1" lang="zh-CN" altLang="en-US" smtClean="0"/>
              <a:t>2</a:t>
            </a:fld>
            <a:endParaRPr kumimoji="1" lang="zh-CN" altLang="en-US"/>
          </a:p>
        </p:txBody>
      </p:sp>
      <p:sp>
        <p:nvSpPr>
          <p:cNvPr id="6" name="文本框 5">
            <a:extLst>
              <a:ext uri="{FF2B5EF4-FFF2-40B4-BE49-F238E27FC236}">
                <a16:creationId xmlns:a16="http://schemas.microsoft.com/office/drawing/2014/main" id="{9DF7A3B5-B000-82C2-0082-997AB47B69FC}"/>
              </a:ext>
            </a:extLst>
          </p:cNvPr>
          <p:cNvSpPr txBox="1"/>
          <p:nvPr/>
        </p:nvSpPr>
        <p:spPr>
          <a:xfrm>
            <a:off x="2345635" y="5620325"/>
            <a:ext cx="6930887" cy="646331"/>
          </a:xfrm>
          <a:prstGeom prst="rect">
            <a:avLst/>
          </a:prstGeom>
          <a:noFill/>
        </p:spPr>
        <p:txBody>
          <a:bodyPr wrap="square">
            <a:spAutoFit/>
          </a:bodyPr>
          <a:lstStyle/>
          <a:p>
            <a:r>
              <a:rPr kumimoji="1" lang="en-US" altLang="zh-CN" sz="1800" dirty="0">
                <a:solidFill>
                  <a:srgbClr val="3333FF"/>
                </a:solidFill>
                <a:latin typeface="Times New Roman" panose="02020603050405020304" pitchFamily="18" charset="0"/>
                <a:cs typeface="Times New Roman" panose="02020603050405020304" pitchFamily="18" charset="0"/>
              </a:rPr>
              <a:t>See talks by Hongfei Shen : Hyperon physics </a:t>
            </a:r>
            <a:r>
              <a:rPr kumimoji="1" lang="en-US" altLang="zh-CN" dirty="0">
                <a:solidFill>
                  <a:srgbClr val="3333FF"/>
                </a:solidFill>
                <a:latin typeface="Times New Roman" panose="02020603050405020304" pitchFamily="18" charset="0"/>
                <a:cs typeface="Times New Roman" panose="02020603050405020304" pitchFamily="18" charset="0"/>
              </a:rPr>
              <a:t>@BESIII </a:t>
            </a:r>
            <a:endParaRPr kumimoji="1" lang="en-US" altLang="zh-CN" sz="1800" dirty="0">
              <a:solidFill>
                <a:srgbClr val="3333FF"/>
              </a:solidFill>
              <a:latin typeface="Times New Roman" panose="02020603050405020304" pitchFamily="18" charset="0"/>
              <a:cs typeface="Times New Roman" panose="02020603050405020304" pitchFamily="18" charset="0"/>
            </a:endParaRPr>
          </a:p>
          <a:p>
            <a:r>
              <a:rPr kumimoji="1" lang="en-US" altLang="zh-CN" dirty="0">
                <a:solidFill>
                  <a:srgbClr val="3333FF"/>
                </a:solidFill>
                <a:latin typeface="Times New Roman" panose="02020603050405020304" pitchFamily="18" charset="0"/>
                <a:cs typeface="Times New Roman" panose="02020603050405020304" pitchFamily="18" charset="0"/>
              </a:rPr>
              <a:t>                    </a:t>
            </a:r>
            <a:r>
              <a:rPr kumimoji="1" lang="en-US" altLang="zh-CN" sz="1800" dirty="0" err="1">
                <a:solidFill>
                  <a:srgbClr val="3333FF"/>
                </a:solidFill>
                <a:latin typeface="Times New Roman" panose="02020603050405020304" pitchFamily="18" charset="0"/>
                <a:cs typeface="Times New Roman" panose="02020603050405020304" pitchFamily="18" charset="0"/>
              </a:rPr>
              <a:t>Yuxiang</a:t>
            </a:r>
            <a:r>
              <a:rPr kumimoji="1" lang="en-US" altLang="zh-CN" sz="1800" dirty="0">
                <a:solidFill>
                  <a:srgbClr val="3333FF"/>
                </a:solidFill>
                <a:latin typeface="Times New Roman" panose="02020603050405020304" pitchFamily="18" charset="0"/>
                <a:cs typeface="Times New Roman" panose="02020603050405020304" pitchFamily="18" charset="0"/>
              </a:rPr>
              <a:t> Zhao: Fragmentation function @ BESIII </a:t>
            </a:r>
            <a:endParaRPr kumimoji="1" lang="zh-CN" altLang="en-US" sz="18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37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346535" y="-39228"/>
                <a:ext cx="12372109" cy="790128"/>
              </a:xfrm>
            </p:spPr>
            <p:txBody>
              <a:bodyPr>
                <a:normAutofit/>
              </a:bodyPr>
              <a:lstStyle/>
              <a:p>
                <a:pPr algn="ctr"/>
                <a:r>
                  <a:rPr kumimoji="1" lang="en-US" altLang="zh-CN" sz="3200" b="1" dirty="0">
                    <a:solidFill>
                      <a:srgbClr val="0000FF"/>
                    </a:solidFill>
                    <a:latin typeface="Times New Roman" panose="02020603050405020304" pitchFamily="18" charset="0"/>
                    <a:cs typeface="Times New Roman" panose="02020603050405020304" pitchFamily="18" charset="0"/>
                  </a:rPr>
                  <a:t>Search for CP violation in spin-correlated </a:t>
                </a:r>
                <a14:m>
                  <m:oMath xmlns:m="http://schemas.openxmlformats.org/officeDocument/2006/math">
                    <m:sSup>
                      <m:sSupPr>
                        <m:ctrlPr>
                          <a:rPr kumimoji="1" lang="en-US" altLang="zh-CN" sz="3200" b="1" i="1" smtClean="0">
                            <a:solidFill>
                              <a:srgbClr val="0000FF"/>
                            </a:solidFill>
                            <a:latin typeface="Cambria Math" panose="02040503050406030204" pitchFamily="18" charset="0"/>
                          </a:rPr>
                        </m:ctrlPr>
                      </m:sSupPr>
                      <m:e>
                        <m:r>
                          <a:rPr kumimoji="1" lang="en-US" altLang="zh-CN" sz="3200" b="1" i="0" smtClean="0">
                            <a:solidFill>
                              <a:srgbClr val="0000FF"/>
                            </a:solidFill>
                            <a:latin typeface="Cambria Math" panose="02040503050406030204" pitchFamily="18" charset="0"/>
                          </a:rPr>
                          <m:t>𝚵</m:t>
                        </m:r>
                      </m:e>
                      <m:sup>
                        <m:r>
                          <a:rPr kumimoji="1" lang="en-US" altLang="zh-CN" sz="3200" b="1" i="0" smtClean="0">
                            <a:solidFill>
                              <a:srgbClr val="0000FF"/>
                            </a:solidFill>
                            <a:latin typeface="Cambria Math" panose="02040503050406030204" pitchFamily="18" charset="0"/>
                          </a:rPr>
                          <m:t>−</m:t>
                        </m:r>
                      </m:sup>
                    </m:sSup>
                    <m:sSup>
                      <m:sSupPr>
                        <m:ctrlPr>
                          <a:rPr kumimoji="1" lang="en-US" altLang="zh-CN" sz="3200" b="1" i="1" smtClean="0">
                            <a:solidFill>
                              <a:srgbClr val="0000FF"/>
                            </a:solidFill>
                            <a:latin typeface="Cambria Math" panose="02040503050406030204" pitchFamily="18" charset="0"/>
                          </a:rPr>
                        </m:ctrlPr>
                      </m:sSupPr>
                      <m:e>
                        <m:acc>
                          <m:accPr>
                            <m:chr m:val="̅"/>
                            <m:ctrlPr>
                              <a:rPr kumimoji="1" lang="en-US" altLang="zh-CN" sz="3200" b="1" i="1" smtClean="0">
                                <a:solidFill>
                                  <a:srgbClr val="0000FF"/>
                                </a:solidFill>
                                <a:latin typeface="Cambria Math" panose="02040503050406030204" pitchFamily="18" charset="0"/>
                              </a:rPr>
                            </m:ctrlPr>
                          </m:accPr>
                          <m:e>
                            <m:r>
                              <a:rPr kumimoji="1" lang="en-US" altLang="zh-CN" sz="3200" b="1" i="0" smtClean="0">
                                <a:solidFill>
                                  <a:srgbClr val="0000FF"/>
                                </a:solidFill>
                                <a:latin typeface="Cambria Math" panose="02040503050406030204" pitchFamily="18" charset="0"/>
                              </a:rPr>
                              <m:t>𝚵</m:t>
                            </m:r>
                          </m:e>
                        </m:acc>
                      </m:e>
                      <m:sup>
                        <m:r>
                          <a:rPr kumimoji="1" lang="en-US" altLang="zh-CN" sz="3200" b="1" i="0" smtClean="0">
                            <a:solidFill>
                              <a:srgbClr val="0000FF"/>
                            </a:solidFill>
                            <a:latin typeface="Cambria Math" panose="02040503050406030204" pitchFamily="18" charset="0"/>
                          </a:rPr>
                          <m:t>+</m:t>
                        </m:r>
                      </m:sup>
                    </m:sSup>
                  </m:oMath>
                </a14:m>
                <a:r>
                  <a:rPr kumimoji="1" lang="zh-CN" altLang="en-US" sz="3200" dirty="0">
                    <a:solidFill>
                      <a:srgbClr val="0000FF"/>
                    </a:solidFill>
                    <a:latin typeface="Times New Roman" panose="02020603050405020304" pitchFamily="18" charset="0"/>
                    <a:cs typeface="Times New Roman" panose="02020603050405020304" pitchFamily="18" charset="0"/>
                  </a:rPr>
                  <a:t> </a:t>
                </a:r>
                <a:r>
                  <a:rPr kumimoji="1" lang="en-US" altLang="zh-CN" sz="3200" b="1" dirty="0">
                    <a:solidFill>
                      <a:srgbClr val="0000FF"/>
                    </a:solidFill>
                    <a:latin typeface="Times New Roman" panose="02020603050405020304" pitchFamily="18" charset="0"/>
                    <a:cs typeface="Times New Roman" panose="02020603050405020304" pitchFamily="18" charset="0"/>
                  </a:rPr>
                  <a:t>pairs</a:t>
                </a:r>
                <a:endParaRPr kumimoji="1" lang="zh-CN" altLang="en-US" sz="32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346535" y="-39228"/>
                <a:ext cx="12372109" cy="790128"/>
              </a:xfrm>
              <a:blipFill>
                <a:blip r:embed="rId3"/>
                <a:stretch>
                  <a:fillRect b="-6349"/>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AF3861A8-144F-4D71-82C0-F0E5F2F6A352}" type="slidenum">
              <a:rPr lang="zh-CN" altLang="en-US" smtClean="0"/>
              <a:t>20</a:t>
            </a:fld>
            <a:endParaRPr lang="zh-CN" altLang="en-US"/>
          </a:p>
        </p:txBody>
      </p:sp>
      <mc:AlternateContent xmlns:mc="http://schemas.openxmlformats.org/markup-compatibility/2006" xmlns:a14="http://schemas.microsoft.com/office/drawing/2010/main">
        <mc:Choice Requires="a14">
          <p:sp>
            <p:nvSpPr>
              <p:cNvPr id="31" name="矩形 30"/>
              <p:cNvSpPr/>
              <p:nvPr/>
            </p:nvSpPr>
            <p:spPr>
              <a:xfrm>
                <a:off x="839932" y="4884244"/>
                <a:ext cx="10858500" cy="707886"/>
              </a:xfrm>
              <a:prstGeom prst="rect">
                <a:avLst/>
              </a:prstGeom>
            </p:spPr>
            <p:txBody>
              <a:bodyPr wrap="square">
                <a:spAutoFit/>
              </a:bodyPr>
              <a:lstStyle/>
              <a:p>
                <a:r>
                  <a:rPr lang="en-US" altLang="zh-CN" sz="20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With 73 K reconstructed </a:t>
                </a:r>
                <a14:m>
                  <m:oMath xmlns:m="http://schemas.openxmlformats.org/officeDocument/2006/math">
                    <m:sSup>
                      <m:sSupPr>
                        <m:ctrlPr>
                          <a:rPr kumimoji="1" lang="en-US" altLang="zh-CN" sz="2000" i="1" smtClean="0">
                            <a:solidFill>
                              <a:srgbClr val="0070C0"/>
                            </a:solidFill>
                            <a:latin typeface="Cambria Math" panose="02040503050406030204" pitchFamily="18" charset="0"/>
                          </a:rPr>
                        </m:ctrlPr>
                      </m:sSupPr>
                      <m:e>
                        <m:r>
                          <m:rPr>
                            <m:sty m:val="p"/>
                          </m:rPr>
                          <a:rPr kumimoji="1" lang="en-US" altLang="zh-CN" sz="2000" b="0" i="0" smtClean="0">
                            <a:solidFill>
                              <a:srgbClr val="0070C0"/>
                            </a:solidFill>
                            <a:latin typeface="Cambria Math" panose="02040503050406030204" pitchFamily="18" charset="0"/>
                          </a:rPr>
                          <m:t>Ξ</m:t>
                        </m:r>
                      </m:e>
                      <m:sup>
                        <m:r>
                          <a:rPr kumimoji="1" lang="en-US" altLang="zh-CN" sz="2000" b="0" i="0" smtClean="0">
                            <a:solidFill>
                              <a:srgbClr val="0070C0"/>
                            </a:solidFill>
                            <a:latin typeface="Cambria Math" panose="02040503050406030204" pitchFamily="18" charset="0"/>
                          </a:rPr>
                          <m:t>−</m:t>
                        </m:r>
                      </m:sup>
                    </m:sSup>
                    <m:sSup>
                      <m:sSupPr>
                        <m:ctrlPr>
                          <a:rPr kumimoji="1" lang="en-US" altLang="zh-CN" sz="2000" i="1" smtClean="0">
                            <a:solidFill>
                              <a:srgbClr val="0070C0"/>
                            </a:solidFill>
                            <a:latin typeface="Cambria Math" panose="02040503050406030204" pitchFamily="18" charset="0"/>
                          </a:rPr>
                        </m:ctrlPr>
                      </m:sSupPr>
                      <m:e>
                        <m:acc>
                          <m:accPr>
                            <m:chr m:val="̅"/>
                            <m:ctrlPr>
                              <a:rPr kumimoji="1" lang="en-US" altLang="zh-CN" sz="2000" i="1" smtClean="0">
                                <a:solidFill>
                                  <a:srgbClr val="0070C0"/>
                                </a:solidFill>
                                <a:latin typeface="Cambria Math" panose="02040503050406030204" pitchFamily="18" charset="0"/>
                              </a:rPr>
                            </m:ctrlPr>
                          </m:accPr>
                          <m:e>
                            <m:r>
                              <m:rPr>
                                <m:sty m:val="p"/>
                              </m:rPr>
                              <a:rPr kumimoji="1" lang="en-US" altLang="zh-CN" sz="2000" b="0" i="0" smtClean="0">
                                <a:solidFill>
                                  <a:srgbClr val="0070C0"/>
                                </a:solidFill>
                                <a:latin typeface="Cambria Math" panose="02040503050406030204" pitchFamily="18" charset="0"/>
                              </a:rPr>
                              <m:t>Ξ</m:t>
                            </m:r>
                          </m:e>
                        </m:acc>
                      </m:e>
                      <m:sup>
                        <m:r>
                          <a:rPr kumimoji="1" lang="en-US" altLang="zh-CN" sz="2000" b="0" i="0" smtClean="0">
                            <a:solidFill>
                              <a:srgbClr val="0070C0"/>
                            </a:solidFill>
                            <a:latin typeface="Cambria Math" panose="02040503050406030204" pitchFamily="18" charset="0"/>
                          </a:rPr>
                          <m:t>+</m:t>
                        </m:r>
                      </m:sup>
                    </m:sSup>
                  </m:oMath>
                </a14:m>
                <a:r>
                  <a:rPr lang="en-US" altLang="zh-CN" sz="20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 pairs from 1.3 billion J/ψ events at BESIII, we achieved a precision for </a:t>
                </a:r>
                <a14:m>
                  <m:oMath xmlns:m="http://schemas.openxmlformats.org/officeDocument/2006/math">
                    <m:r>
                      <a:rPr lang="en-US" altLang="zh-CN" sz="2000" b="0" i="1" smtClean="0">
                        <a:solidFill>
                          <a:srgbClr val="0070C0"/>
                        </a:solidFill>
                        <a:latin typeface="Cambria Math" panose="02040503050406030204" pitchFamily="18" charset="0"/>
                        <a:ea typeface="微软雅黑" panose="020B0503020204020204" charset="-122"/>
                      </a:rPr>
                      <m:t>𝜙</m:t>
                    </m:r>
                  </m:oMath>
                </a14:m>
                <a:r>
                  <a:rPr lang="en-US" altLang="zh-CN" sz="20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 parameter comparable to that in the </a:t>
                </a:r>
                <a:r>
                  <a:rPr lang="en-US" altLang="zh-CN" sz="2000" dirty="0" err="1">
                    <a:solidFill>
                      <a:srgbClr val="0070C0"/>
                    </a:solidFill>
                    <a:latin typeface="Times New Roman" panose="02020603050405020304" pitchFamily="18" charset="0"/>
                    <a:ea typeface="微软雅黑" panose="020B0503020204020204" charset="-122"/>
                    <a:cs typeface="Times New Roman" panose="02020603050405020304" pitchFamily="18" charset="0"/>
                  </a:rPr>
                  <a:t>HyperCP</a:t>
                </a:r>
                <a:r>
                  <a:rPr lang="en-US" altLang="zh-CN" sz="20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 experiment in which 144 million </a:t>
                </a:r>
                <a14:m>
                  <m:oMath xmlns:m="http://schemas.openxmlformats.org/officeDocument/2006/math">
                    <m:sSup>
                      <m:sSupPr>
                        <m:ctrlPr>
                          <a:rPr kumimoji="1" lang="en-US" altLang="zh-CN" sz="2000" i="1">
                            <a:solidFill>
                              <a:srgbClr val="0070C0"/>
                            </a:solidFill>
                            <a:latin typeface="Cambria Math" panose="02040503050406030204" pitchFamily="18" charset="0"/>
                          </a:rPr>
                        </m:ctrlPr>
                      </m:sSupPr>
                      <m:e>
                        <m:r>
                          <m:rPr>
                            <m:sty m:val="p"/>
                          </m:rPr>
                          <a:rPr kumimoji="1" lang="en-US" altLang="zh-CN" sz="2000">
                            <a:solidFill>
                              <a:srgbClr val="0070C0"/>
                            </a:solidFill>
                            <a:latin typeface="Cambria Math" panose="02040503050406030204" pitchFamily="18" charset="0"/>
                          </a:rPr>
                          <m:t>Ξ</m:t>
                        </m:r>
                      </m:e>
                      <m:sup>
                        <m:r>
                          <a:rPr kumimoji="1" lang="en-US" altLang="zh-CN" sz="2000">
                            <a:solidFill>
                              <a:srgbClr val="0070C0"/>
                            </a:solidFill>
                            <a:latin typeface="Cambria Math" panose="02040503050406030204" pitchFamily="18" charset="0"/>
                          </a:rPr>
                          <m:t>−</m:t>
                        </m:r>
                      </m:sup>
                    </m:sSup>
                  </m:oMath>
                </a14:m>
                <a:r>
                  <a:rPr lang="en-US" altLang="zh-CN" sz="20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 are reconstructed.</a:t>
                </a:r>
              </a:p>
            </p:txBody>
          </p:sp>
        </mc:Choice>
        <mc:Fallback xmlns="">
          <p:sp>
            <p:nvSpPr>
              <p:cNvPr id="31" name="矩形 30"/>
              <p:cNvSpPr>
                <a:spLocks noRot="1" noChangeAspect="1" noMove="1" noResize="1" noEditPoints="1" noAdjustHandles="1" noChangeArrowheads="1" noChangeShapeType="1" noTextEdit="1"/>
              </p:cNvSpPr>
              <p:nvPr/>
            </p:nvSpPr>
            <p:spPr>
              <a:xfrm>
                <a:off x="839932" y="4884244"/>
                <a:ext cx="10858500" cy="707886"/>
              </a:xfrm>
              <a:prstGeom prst="rect">
                <a:avLst/>
              </a:prstGeom>
              <a:blipFill>
                <a:blip r:embed="rId4"/>
                <a:stretch>
                  <a:fillRect l="-701" t="-3509" r="-935" b="-14035"/>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DAE8C9D1-996C-495F-8233-0AECBFC4833D}"/>
              </a:ext>
            </a:extLst>
          </p:cNvPr>
          <p:cNvPicPr>
            <a:picLocks noChangeAspect="1"/>
          </p:cNvPicPr>
          <p:nvPr/>
        </p:nvPicPr>
        <p:blipFill>
          <a:blip r:embed="rId5"/>
          <a:stretch>
            <a:fillRect/>
          </a:stretch>
        </p:blipFill>
        <p:spPr>
          <a:xfrm>
            <a:off x="0" y="620997"/>
            <a:ext cx="5514109" cy="3317394"/>
          </a:xfrm>
          <a:prstGeom prst="rect">
            <a:avLst/>
          </a:prstGeom>
        </p:spPr>
      </p:pic>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ACE7DE0A-74C6-43BE-9A77-F70E2752C845}"/>
                  </a:ext>
                </a:extLst>
              </p:cNvPr>
              <p:cNvSpPr txBox="1"/>
              <p:nvPr/>
            </p:nvSpPr>
            <p:spPr>
              <a:xfrm>
                <a:off x="473530" y="4250118"/>
                <a:ext cx="4895106" cy="369332"/>
              </a:xfrm>
              <a:prstGeom prst="rect">
                <a:avLst/>
              </a:prstGeom>
              <a:solidFill>
                <a:srgbClr val="FFFF00"/>
              </a:solid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144 M </a:t>
                </a:r>
                <a14:m>
                  <m:oMath xmlns:m="http://schemas.openxmlformats.org/officeDocument/2006/math">
                    <m:sSup>
                      <m:sSupPr>
                        <m:ctrlPr>
                          <a:rPr lang="en-US" altLang="zh-CN" b="1" i="1" smtClean="0">
                            <a:latin typeface="Cambria Math" panose="02040503050406030204" pitchFamily="18" charset="0"/>
                          </a:rPr>
                        </m:ctrlPr>
                      </m:sSupPr>
                      <m:e>
                        <m:r>
                          <a:rPr lang="en-US" altLang="zh-CN" b="1" i="0" smtClean="0">
                            <a:latin typeface="Cambria Math" panose="02040503050406030204" pitchFamily="18" charset="0"/>
                          </a:rPr>
                          <m:t>𝚵</m:t>
                        </m:r>
                      </m:e>
                      <m:sup>
                        <m:r>
                          <a:rPr lang="en-US" altLang="zh-CN" b="1" i="0" smtClean="0">
                            <a:latin typeface="Cambria Math" panose="02040503050406030204" pitchFamily="18" charset="0"/>
                          </a:rPr>
                          <m:t>−</m:t>
                        </m:r>
                      </m:sup>
                    </m:sSup>
                  </m:oMath>
                </a14:m>
                <a:r>
                  <a:rPr lang="en-US" altLang="zh-CN" b="1"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b="1" i="1" smtClean="0">
                            <a:latin typeface="Cambria Math" panose="02040503050406030204" pitchFamily="18" charset="0"/>
                            <a:cs typeface="Times New Roman" panose="02020603050405020304" pitchFamily="18" charset="0"/>
                          </a:rPr>
                        </m:ctrlPr>
                      </m:sSubPr>
                      <m:e>
                        <m:r>
                          <a:rPr lang="en-US" altLang="zh-CN" b="1" i="1" smtClean="0">
                            <a:latin typeface="Cambria Math" panose="02040503050406030204" pitchFamily="18" charset="0"/>
                            <a:cs typeface="Times New Roman" panose="02020603050405020304" pitchFamily="18" charset="0"/>
                          </a:rPr>
                          <m:t>𝝓</m:t>
                        </m:r>
                      </m:e>
                      <m:sub>
                        <m:r>
                          <a:rPr lang="en-US" altLang="zh-CN" b="1" i="0" smtClean="0">
                            <a:latin typeface="Cambria Math" panose="02040503050406030204" pitchFamily="18" charset="0"/>
                            <a:cs typeface="Times New Roman" panose="02020603050405020304" pitchFamily="18" charset="0"/>
                          </a:rPr>
                          <m:t>𝚵</m:t>
                        </m:r>
                      </m:sub>
                    </m:sSub>
                    <m:r>
                      <a:rPr lang="en-US" altLang="zh-CN" b="1" i="1" smtClean="0">
                        <a:latin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cs typeface="Times New Roman" panose="02020603050405020304" pitchFamily="18" charset="0"/>
                      </a:rPr>
                      <m:t>𝟎</m:t>
                    </m:r>
                    <m:r>
                      <a:rPr lang="en-US" altLang="zh-CN" b="1" i="1" smtClean="0">
                        <a:latin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cs typeface="Times New Roman" panose="02020603050405020304" pitchFamily="18" charset="0"/>
                      </a:rPr>
                      <m:t>𝟎𝟑𝟐</m:t>
                    </m:r>
                    <m:r>
                      <a:rPr lang="en-US" altLang="zh-CN" b="1" i="1" smtClean="0">
                        <a:latin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cs typeface="Times New Roman" panose="02020603050405020304" pitchFamily="18" charset="0"/>
                      </a:rPr>
                      <m:t>𝟎</m:t>
                    </m:r>
                    <m:r>
                      <a:rPr lang="en-US" altLang="zh-CN" b="1" i="1" smtClean="0">
                        <a:latin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cs typeface="Times New Roman" panose="02020603050405020304" pitchFamily="18" charset="0"/>
                      </a:rPr>
                      <m:t>𝟎𝟏𝟏</m:t>
                    </m:r>
                    <m:r>
                      <a:rPr lang="en-US" altLang="zh-CN" b="1" i="1" smtClean="0">
                        <a:latin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cs typeface="Times New Roman" panose="02020603050405020304" pitchFamily="18" charset="0"/>
                      </a:rPr>
                      <m:t>𝟎</m:t>
                    </m:r>
                    <m:r>
                      <a:rPr lang="en-US" altLang="zh-CN" b="1" i="1" smtClean="0">
                        <a:latin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cs typeface="Times New Roman" panose="02020603050405020304" pitchFamily="18" charset="0"/>
                      </a:rPr>
                      <m:t>𝟎𝟏𝟏</m:t>
                    </m:r>
                  </m:oMath>
                </a14:m>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rad</a:t>
                </a:r>
                <a:endParaRPr lang="zh-CN" altLang="en-US" b="1" dirty="0">
                  <a:latin typeface="Times New Roman" panose="02020603050405020304" pitchFamily="18" charset="0"/>
                  <a:cs typeface="Times New Roman" panose="02020603050405020304" pitchFamily="18" charset="0"/>
                </a:endParaRPr>
              </a:p>
            </p:txBody>
          </p:sp>
        </mc:Choice>
        <mc:Fallback>
          <p:sp>
            <p:nvSpPr>
              <p:cNvPr id="12" name="文本框 11">
                <a:extLst>
                  <a:ext uri="{FF2B5EF4-FFF2-40B4-BE49-F238E27FC236}">
                    <a16:creationId xmlns:a16="http://schemas.microsoft.com/office/drawing/2014/main" id="{ACE7DE0A-74C6-43BE-9A77-F70E2752C845}"/>
                  </a:ext>
                </a:extLst>
              </p:cNvPr>
              <p:cNvSpPr txBox="1">
                <a:spLocks noRot="1" noChangeAspect="1" noMove="1" noResize="1" noEditPoints="1" noAdjustHandles="1" noChangeArrowheads="1" noChangeShapeType="1" noTextEdit="1"/>
              </p:cNvSpPr>
              <p:nvPr/>
            </p:nvSpPr>
            <p:spPr>
              <a:xfrm>
                <a:off x="473530" y="4250118"/>
                <a:ext cx="4895106" cy="369332"/>
              </a:xfrm>
              <a:prstGeom prst="rect">
                <a:avLst/>
              </a:prstGeom>
              <a:blipFill>
                <a:blip r:embed="rId6"/>
                <a:stretch>
                  <a:fillRect l="-1036" t="-6667" r="-259" b="-23333"/>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A5A52003-D830-46AB-BA1D-DF9D4CC348DA}"/>
              </a:ext>
            </a:extLst>
          </p:cNvPr>
          <p:cNvSpPr/>
          <p:nvPr/>
        </p:nvSpPr>
        <p:spPr>
          <a:xfrm>
            <a:off x="1662545" y="3193472"/>
            <a:ext cx="429491" cy="152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a:extLst>
              <a:ext uri="{FF2B5EF4-FFF2-40B4-BE49-F238E27FC236}">
                <a16:creationId xmlns:a16="http://schemas.microsoft.com/office/drawing/2014/main" id="{AC628736-E5B6-49A4-AAF1-66A8F594BC1F}"/>
              </a:ext>
            </a:extLst>
          </p:cNvPr>
          <p:cNvCxnSpPr>
            <a:stCxn id="13" idx="2"/>
          </p:cNvCxnSpPr>
          <p:nvPr/>
        </p:nvCxnSpPr>
        <p:spPr>
          <a:xfrm flipH="1">
            <a:off x="1378527" y="3345872"/>
            <a:ext cx="498764" cy="8382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5FEEB5F0-1BC4-4937-9545-823A5A4D4E4C}"/>
              </a:ext>
            </a:extLst>
          </p:cNvPr>
          <p:cNvPicPr>
            <a:picLocks noChangeAspect="1"/>
          </p:cNvPicPr>
          <p:nvPr/>
        </p:nvPicPr>
        <p:blipFill>
          <a:blip r:embed="rId7"/>
          <a:stretch>
            <a:fillRect/>
          </a:stretch>
        </p:blipFill>
        <p:spPr>
          <a:xfrm>
            <a:off x="5798127" y="1066736"/>
            <a:ext cx="5865000" cy="2726071"/>
          </a:xfrm>
          <a:prstGeom prst="rect">
            <a:avLst/>
          </a:prstGeom>
        </p:spPr>
      </p:pic>
      <p:pic>
        <p:nvPicPr>
          <p:cNvPr id="21" name="图片 20">
            <a:extLst>
              <a:ext uri="{FF2B5EF4-FFF2-40B4-BE49-F238E27FC236}">
                <a16:creationId xmlns:a16="http://schemas.microsoft.com/office/drawing/2014/main" id="{C594B421-FD86-4BB3-A8FA-9641EFD17D84}"/>
              </a:ext>
            </a:extLst>
          </p:cNvPr>
          <p:cNvPicPr>
            <a:picLocks noChangeAspect="1"/>
          </p:cNvPicPr>
          <p:nvPr/>
        </p:nvPicPr>
        <p:blipFill>
          <a:blip r:embed="rId8"/>
          <a:stretch>
            <a:fillRect/>
          </a:stretch>
        </p:blipFill>
        <p:spPr>
          <a:xfrm>
            <a:off x="6759643" y="841816"/>
            <a:ext cx="3920835" cy="465814"/>
          </a:xfrm>
          <a:prstGeom prst="rect">
            <a:avLst/>
          </a:prstGeom>
        </p:spPr>
      </p:pic>
      <p:sp>
        <p:nvSpPr>
          <p:cNvPr id="34" name="矩形 33">
            <a:extLst>
              <a:ext uri="{FF2B5EF4-FFF2-40B4-BE49-F238E27FC236}">
                <a16:creationId xmlns:a16="http://schemas.microsoft.com/office/drawing/2014/main" id="{6EBFDEFF-8FA5-46DB-A529-1C7D2D619D04}"/>
              </a:ext>
            </a:extLst>
          </p:cNvPr>
          <p:cNvSpPr/>
          <p:nvPr/>
        </p:nvSpPr>
        <p:spPr>
          <a:xfrm>
            <a:off x="6871072" y="3094931"/>
            <a:ext cx="527426" cy="23253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箭头连接符 34">
            <a:extLst>
              <a:ext uri="{FF2B5EF4-FFF2-40B4-BE49-F238E27FC236}">
                <a16:creationId xmlns:a16="http://schemas.microsoft.com/office/drawing/2014/main" id="{AD286892-66D4-42AE-AB29-A147078AB770}"/>
              </a:ext>
            </a:extLst>
          </p:cNvPr>
          <p:cNvCxnSpPr>
            <a:cxnSpLocks/>
          </p:cNvCxnSpPr>
          <p:nvPr/>
        </p:nvCxnSpPr>
        <p:spPr>
          <a:xfrm>
            <a:off x="7125110" y="3327466"/>
            <a:ext cx="1095052" cy="9354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FEC4357B-63E0-4260-AD5F-FE8D3B3D031D}"/>
                  </a:ext>
                </a:extLst>
              </p:cNvPr>
              <p:cNvSpPr txBox="1"/>
              <p:nvPr/>
            </p:nvSpPr>
            <p:spPr>
              <a:xfrm>
                <a:off x="6269182" y="4250118"/>
                <a:ext cx="5585361" cy="369332"/>
              </a:xfrm>
              <a:prstGeom prst="rect">
                <a:avLst/>
              </a:prstGeom>
              <a:solidFill>
                <a:srgbClr val="FFFF00"/>
              </a:solidFill>
            </p:spPr>
            <p:txBody>
              <a:bodyPr wrap="squar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73K </a:t>
                </a:r>
                <a14:m>
                  <m:oMath xmlns:m="http://schemas.openxmlformats.org/officeDocument/2006/math">
                    <m:sSup>
                      <m:sSupPr>
                        <m:ctrlPr>
                          <a:rPr kumimoji="1" lang="en-US" altLang="zh-CN" b="1" i="1">
                            <a:solidFill>
                              <a:srgbClr val="FF0000"/>
                            </a:solidFill>
                            <a:latin typeface="Cambria Math" panose="02040503050406030204" pitchFamily="18" charset="0"/>
                          </a:rPr>
                        </m:ctrlPr>
                      </m:sSupPr>
                      <m:e>
                        <m:r>
                          <a:rPr kumimoji="1" lang="en-US" altLang="zh-CN" b="1" i="0">
                            <a:solidFill>
                              <a:srgbClr val="FF0000"/>
                            </a:solidFill>
                            <a:latin typeface="Cambria Math" panose="02040503050406030204" pitchFamily="18" charset="0"/>
                          </a:rPr>
                          <m:t>𝚵</m:t>
                        </m:r>
                      </m:e>
                      <m:sup>
                        <m:r>
                          <a:rPr kumimoji="1" lang="en-US" altLang="zh-CN" b="1" i="0">
                            <a:solidFill>
                              <a:srgbClr val="FF0000"/>
                            </a:solidFill>
                            <a:latin typeface="Cambria Math" panose="02040503050406030204" pitchFamily="18" charset="0"/>
                          </a:rPr>
                          <m:t>−</m:t>
                        </m:r>
                      </m:sup>
                    </m:sSup>
                    <m:sSup>
                      <m:sSupPr>
                        <m:ctrlPr>
                          <a:rPr kumimoji="1" lang="en-US" altLang="zh-CN" b="1" i="1">
                            <a:solidFill>
                              <a:srgbClr val="FF0000"/>
                            </a:solidFill>
                            <a:latin typeface="Cambria Math" panose="02040503050406030204" pitchFamily="18" charset="0"/>
                          </a:rPr>
                        </m:ctrlPr>
                      </m:sSupPr>
                      <m:e>
                        <m:acc>
                          <m:accPr>
                            <m:chr m:val="̅"/>
                            <m:ctrlPr>
                              <a:rPr kumimoji="1" lang="en-US" altLang="zh-CN" b="1" i="1">
                                <a:solidFill>
                                  <a:srgbClr val="FF0000"/>
                                </a:solidFill>
                                <a:latin typeface="Cambria Math" panose="02040503050406030204" pitchFamily="18" charset="0"/>
                              </a:rPr>
                            </m:ctrlPr>
                          </m:accPr>
                          <m:e>
                            <m:r>
                              <a:rPr kumimoji="1" lang="en-US" altLang="zh-CN" b="1" i="0">
                                <a:solidFill>
                                  <a:srgbClr val="FF0000"/>
                                </a:solidFill>
                                <a:latin typeface="Cambria Math" panose="02040503050406030204" pitchFamily="18" charset="0"/>
                              </a:rPr>
                              <m:t>𝚵</m:t>
                            </m:r>
                          </m:e>
                        </m:acc>
                      </m:e>
                      <m:sup>
                        <m:r>
                          <a:rPr kumimoji="1" lang="en-US" altLang="zh-CN" b="1" i="0">
                            <a:solidFill>
                              <a:srgbClr val="FF0000"/>
                            </a:solidFill>
                            <a:latin typeface="Cambria Math" panose="02040503050406030204" pitchFamily="18" charset="0"/>
                          </a:rPr>
                          <m:t>+</m:t>
                        </m:r>
                      </m:sup>
                    </m:sSup>
                  </m:oMath>
                </a14:m>
                <a:r>
                  <a:rPr lang="en-US"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pairs </a:t>
                </a:r>
                <a:r>
                  <a:rPr lang="en-US" altLang="zh-CN"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b="1" i="1" smtClean="0">
                            <a:solidFill>
                              <a:srgbClr val="FF0000"/>
                            </a:solidFill>
                            <a:latin typeface="Cambria Math" panose="02040503050406030204" pitchFamily="18" charset="0"/>
                            <a:cs typeface="Times New Roman" panose="02020603050405020304" pitchFamily="18" charset="0"/>
                          </a:rPr>
                        </m:ctrlPr>
                      </m:sSubPr>
                      <m:e>
                        <m:r>
                          <a:rPr lang="en-US" altLang="zh-CN" b="1" i="1" smtClean="0">
                            <a:solidFill>
                              <a:srgbClr val="FF0000"/>
                            </a:solidFill>
                            <a:latin typeface="Cambria Math" panose="02040503050406030204" pitchFamily="18" charset="0"/>
                            <a:cs typeface="Times New Roman" panose="02020603050405020304" pitchFamily="18" charset="0"/>
                          </a:rPr>
                          <m:t>⟨</m:t>
                        </m:r>
                        <m:r>
                          <a:rPr lang="en-US" altLang="zh-CN" b="1" i="1" smtClean="0">
                            <a:solidFill>
                              <a:srgbClr val="FF0000"/>
                            </a:solidFill>
                            <a:latin typeface="Cambria Math" panose="02040503050406030204" pitchFamily="18" charset="0"/>
                            <a:cs typeface="Times New Roman" panose="02020603050405020304" pitchFamily="18" charset="0"/>
                          </a:rPr>
                          <m:t>𝝓</m:t>
                        </m:r>
                      </m:e>
                      <m:sub>
                        <m:r>
                          <a:rPr lang="en-US" altLang="zh-CN" b="1" i="0" smtClean="0">
                            <a:solidFill>
                              <a:srgbClr val="FF0000"/>
                            </a:solidFill>
                            <a:latin typeface="Cambria Math" panose="02040503050406030204" pitchFamily="18" charset="0"/>
                            <a:cs typeface="Times New Roman" panose="02020603050405020304" pitchFamily="18" charset="0"/>
                          </a:rPr>
                          <m:t>𝚵</m:t>
                        </m:r>
                      </m:sub>
                    </m:sSub>
                    <m:r>
                      <a:rPr lang="en-US" altLang="zh-CN" b="1" i="1" smtClean="0">
                        <a:solidFill>
                          <a:srgbClr val="FF0000"/>
                        </a:solidFill>
                        <a:latin typeface="Cambria Math" panose="02040503050406030204" pitchFamily="18" charset="0"/>
                        <a:cs typeface="Times New Roman" panose="02020603050405020304" pitchFamily="18" charset="0"/>
                      </a:rPr>
                      <m:t>⟩=</m:t>
                    </m:r>
                    <m:r>
                      <a:rPr lang="en-US" altLang="zh-CN" b="1" i="1" smtClean="0">
                        <a:solidFill>
                          <a:srgbClr val="FF0000"/>
                        </a:solidFill>
                        <a:latin typeface="Cambria Math" panose="02040503050406030204" pitchFamily="18" charset="0"/>
                        <a:cs typeface="Times New Roman" panose="02020603050405020304" pitchFamily="18" charset="0"/>
                      </a:rPr>
                      <m:t>𝟎</m:t>
                    </m:r>
                    <m:r>
                      <a:rPr lang="en-US" altLang="zh-CN" b="1" i="1" smtClean="0">
                        <a:solidFill>
                          <a:srgbClr val="FF0000"/>
                        </a:solidFill>
                        <a:latin typeface="Cambria Math" panose="02040503050406030204" pitchFamily="18" charset="0"/>
                        <a:cs typeface="Times New Roman" panose="02020603050405020304" pitchFamily="18" charset="0"/>
                      </a:rPr>
                      <m:t>.</m:t>
                    </m:r>
                    <m:r>
                      <a:rPr lang="en-US" altLang="zh-CN" b="1" i="1" smtClean="0">
                        <a:solidFill>
                          <a:srgbClr val="FF0000"/>
                        </a:solidFill>
                        <a:latin typeface="Cambria Math" panose="02040503050406030204" pitchFamily="18" charset="0"/>
                        <a:cs typeface="Times New Roman" panose="02020603050405020304" pitchFamily="18" charset="0"/>
                      </a:rPr>
                      <m:t>𝟎𝟏𝟔</m:t>
                    </m:r>
                    <m:r>
                      <a:rPr lang="en-US" altLang="zh-CN" b="1" i="1" smtClean="0">
                        <a:solidFill>
                          <a:srgbClr val="FF0000"/>
                        </a:solidFill>
                        <a:latin typeface="Cambria Math" panose="02040503050406030204" pitchFamily="18" charset="0"/>
                        <a:cs typeface="Times New Roman" panose="02020603050405020304" pitchFamily="18" charset="0"/>
                      </a:rPr>
                      <m:t>±</m:t>
                    </m:r>
                    <m:r>
                      <a:rPr lang="en-US" altLang="zh-CN" b="1" i="1" smtClean="0">
                        <a:solidFill>
                          <a:srgbClr val="FF0000"/>
                        </a:solidFill>
                        <a:latin typeface="Cambria Math" panose="02040503050406030204" pitchFamily="18" charset="0"/>
                        <a:cs typeface="Times New Roman" panose="02020603050405020304" pitchFamily="18" charset="0"/>
                      </a:rPr>
                      <m:t>𝟎</m:t>
                    </m:r>
                    <m:r>
                      <a:rPr lang="en-US" altLang="zh-CN" b="1" i="1" smtClean="0">
                        <a:solidFill>
                          <a:srgbClr val="FF0000"/>
                        </a:solidFill>
                        <a:latin typeface="Cambria Math" panose="02040503050406030204" pitchFamily="18" charset="0"/>
                        <a:cs typeface="Times New Roman" panose="02020603050405020304" pitchFamily="18" charset="0"/>
                      </a:rPr>
                      <m:t>.</m:t>
                    </m:r>
                    <m:r>
                      <a:rPr lang="en-US" altLang="zh-CN" b="1" i="1" smtClean="0">
                        <a:solidFill>
                          <a:srgbClr val="FF0000"/>
                        </a:solidFill>
                        <a:latin typeface="Cambria Math" panose="02040503050406030204" pitchFamily="18" charset="0"/>
                        <a:cs typeface="Times New Roman" panose="02020603050405020304" pitchFamily="18" charset="0"/>
                      </a:rPr>
                      <m:t>𝟎𝟏𝟒</m:t>
                    </m:r>
                    <m:r>
                      <a:rPr lang="en-US" altLang="zh-CN" b="1" i="1" smtClean="0">
                        <a:solidFill>
                          <a:srgbClr val="FF0000"/>
                        </a:solidFill>
                        <a:latin typeface="Cambria Math" panose="02040503050406030204" pitchFamily="18" charset="0"/>
                        <a:cs typeface="Times New Roman" panose="02020603050405020304" pitchFamily="18" charset="0"/>
                      </a:rPr>
                      <m:t>±</m:t>
                    </m:r>
                    <m:r>
                      <a:rPr lang="en-US" altLang="zh-CN" b="1" i="1" smtClean="0">
                        <a:solidFill>
                          <a:srgbClr val="FF0000"/>
                        </a:solidFill>
                        <a:latin typeface="Cambria Math" panose="02040503050406030204" pitchFamily="18" charset="0"/>
                        <a:cs typeface="Times New Roman" panose="02020603050405020304" pitchFamily="18" charset="0"/>
                      </a:rPr>
                      <m:t>𝟎</m:t>
                    </m:r>
                    <m:r>
                      <a:rPr lang="en-US" altLang="zh-CN" b="1" i="1" smtClean="0">
                        <a:solidFill>
                          <a:srgbClr val="FF0000"/>
                        </a:solidFill>
                        <a:latin typeface="Cambria Math" panose="02040503050406030204" pitchFamily="18" charset="0"/>
                        <a:cs typeface="Times New Roman" panose="02020603050405020304" pitchFamily="18" charset="0"/>
                      </a:rPr>
                      <m:t>.</m:t>
                    </m:r>
                    <m:r>
                      <a:rPr lang="en-US" altLang="zh-CN" b="1" i="1" smtClean="0">
                        <a:solidFill>
                          <a:srgbClr val="FF0000"/>
                        </a:solidFill>
                        <a:latin typeface="Cambria Math" panose="02040503050406030204" pitchFamily="18" charset="0"/>
                        <a:cs typeface="Times New Roman" panose="02020603050405020304" pitchFamily="18" charset="0"/>
                      </a:rPr>
                      <m:t>𝟎𝟎𝟕</m:t>
                    </m:r>
                  </m:oMath>
                </a14:m>
                <a:r>
                  <a:rPr lang="zh-CN" altLang="en-US" b="1" dirty="0">
                    <a:solidFill>
                      <a:srgbClr val="FF0000"/>
                    </a:solidFill>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rad</a:t>
                </a:r>
                <a:endParaRPr lang="zh-CN" altLang="en-US"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6" name="文本框 35">
                <a:extLst>
                  <a:ext uri="{FF2B5EF4-FFF2-40B4-BE49-F238E27FC236}">
                    <a16:creationId xmlns:a16="http://schemas.microsoft.com/office/drawing/2014/main" id="{FEC4357B-63E0-4260-AD5F-FE8D3B3D031D}"/>
                  </a:ext>
                </a:extLst>
              </p:cNvPr>
              <p:cNvSpPr txBox="1">
                <a:spLocks noRot="1" noChangeAspect="1" noMove="1" noResize="1" noEditPoints="1" noAdjustHandles="1" noChangeArrowheads="1" noChangeShapeType="1" noTextEdit="1"/>
              </p:cNvSpPr>
              <p:nvPr/>
            </p:nvSpPr>
            <p:spPr>
              <a:xfrm>
                <a:off x="6269182" y="4250118"/>
                <a:ext cx="5585361" cy="369332"/>
              </a:xfrm>
              <a:prstGeom prst="rect">
                <a:avLst/>
              </a:prstGeom>
              <a:blipFill>
                <a:blip r:embed="rId9"/>
                <a:stretch>
                  <a:fillRect l="-872"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5903CC44-F0EB-4A16-94C8-F534EDC09B13}"/>
                  </a:ext>
                </a:extLst>
              </p:cNvPr>
              <p:cNvSpPr txBox="1"/>
              <p:nvPr/>
            </p:nvSpPr>
            <p:spPr>
              <a:xfrm>
                <a:off x="1171328" y="5781248"/>
                <a:ext cx="10011007" cy="707886"/>
              </a:xfrm>
              <a:prstGeom prst="rect">
                <a:avLst/>
              </a:prstGeom>
              <a:noFill/>
            </p:spPr>
            <p:txBody>
              <a:bodyPr wrap="square" rtlCol="0">
                <a:spAutoFit/>
              </a:bodyPr>
              <a:lstStyle/>
              <a:p>
                <a:r>
                  <a:rPr lang="en-US" altLang="zh-CN" sz="2000" dirty="0">
                    <a:solidFill>
                      <a:schemeClr val="tx1"/>
                    </a:solidFill>
                    <a:latin typeface="Times New Roman" panose="02020603050405020304" pitchFamily="18" charset="0"/>
                    <a:cs typeface="Times New Roman" panose="02020603050405020304" pitchFamily="18" charset="0"/>
                  </a:rPr>
                  <a:t>The </a:t>
                </a:r>
                <a:r>
                  <a:rPr lang="en-US" altLang="zh-CN" sz="2000" dirty="0">
                    <a:solidFill>
                      <a:srgbClr val="FF0000"/>
                    </a:solidFill>
                    <a:latin typeface="Times New Roman" panose="02020603050405020304" pitchFamily="18" charset="0"/>
                    <a:cs typeface="Times New Roman" panose="02020603050405020304" pitchFamily="18" charset="0"/>
                  </a:rPr>
                  <a:t>spin correlation </a:t>
                </a:r>
                <a:r>
                  <a:rPr lang="en-US" altLang="zh-CN" sz="2000" dirty="0">
                    <a:solidFill>
                      <a:schemeClr val="tx1"/>
                    </a:solidFill>
                    <a:latin typeface="Times New Roman" panose="02020603050405020304" pitchFamily="18" charset="0"/>
                    <a:cs typeface="Times New Roman" panose="02020603050405020304" pitchFamily="18" charset="0"/>
                  </a:rPr>
                  <a:t>between the </a:t>
                </a:r>
                <a14:m>
                  <m:oMath xmlns:m="http://schemas.openxmlformats.org/officeDocument/2006/math">
                    <m:sSup>
                      <m:sSupPr>
                        <m:ctrlPr>
                          <a:rPr kumimoji="1" lang="en-US" altLang="zh-CN" sz="2000" i="1" smtClean="0">
                            <a:solidFill>
                              <a:schemeClr val="tx1"/>
                            </a:solidFill>
                            <a:latin typeface="Cambria Math" panose="02040503050406030204" pitchFamily="18" charset="0"/>
                          </a:rPr>
                        </m:ctrlPr>
                      </m:sSupPr>
                      <m:e>
                        <m:r>
                          <m:rPr>
                            <m:sty m:val="p"/>
                          </m:rPr>
                          <a:rPr kumimoji="1" lang="en-US" altLang="zh-CN" sz="2000" b="0" i="0" smtClean="0">
                            <a:solidFill>
                              <a:schemeClr val="tx1"/>
                            </a:solidFill>
                            <a:latin typeface="Cambria Math" panose="02040503050406030204" pitchFamily="18" charset="0"/>
                          </a:rPr>
                          <m:t>Ξ</m:t>
                        </m:r>
                      </m:e>
                      <m:sup>
                        <m:r>
                          <a:rPr kumimoji="1" lang="en-US" altLang="zh-CN" sz="2000" b="0" i="0" smtClean="0">
                            <a:solidFill>
                              <a:schemeClr val="tx1"/>
                            </a:solidFill>
                            <a:latin typeface="Cambria Math" panose="02040503050406030204" pitchFamily="18" charset="0"/>
                          </a:rPr>
                          <m:t>−</m:t>
                        </m:r>
                      </m:sup>
                    </m:sSup>
                  </m:oMath>
                </a14:m>
                <a:r>
                  <a:rPr lang="zh-CN" altLang="en-US" sz="2000" dirty="0">
                    <a:solidFill>
                      <a:schemeClr val="tx1"/>
                    </a:solidFill>
                    <a:latin typeface="Times New Roman" panose="02020603050405020304" pitchFamily="18" charset="0"/>
                    <a:cs typeface="Times New Roman" panose="02020603050405020304" pitchFamily="18" charset="0"/>
                  </a:rPr>
                  <a:t> </a:t>
                </a:r>
                <a:r>
                  <a:rPr lang="en-US" altLang="zh-CN" sz="2000" dirty="0">
                    <a:solidFill>
                      <a:schemeClr val="tx1"/>
                    </a:solidFill>
                    <a:latin typeface="Times New Roman" panose="02020603050405020304" pitchFamily="18" charset="0"/>
                    <a:cs typeface="Times New Roman" panose="02020603050405020304" pitchFamily="18" charset="0"/>
                  </a:rPr>
                  <a:t>and </a:t>
                </a:r>
                <a14:m>
                  <m:oMath xmlns:m="http://schemas.openxmlformats.org/officeDocument/2006/math">
                    <m:sSup>
                      <m:sSupPr>
                        <m:ctrlPr>
                          <a:rPr kumimoji="1" lang="en-US" altLang="zh-CN" sz="2000" i="1">
                            <a:solidFill>
                              <a:schemeClr val="tx1"/>
                            </a:solidFill>
                            <a:latin typeface="Cambria Math" panose="02040503050406030204" pitchFamily="18" charset="0"/>
                          </a:rPr>
                        </m:ctrlPr>
                      </m:sSupPr>
                      <m:e>
                        <m:acc>
                          <m:accPr>
                            <m:chr m:val="̅"/>
                            <m:ctrlPr>
                              <a:rPr kumimoji="1" lang="en-US" altLang="zh-CN" sz="2000" i="1">
                                <a:solidFill>
                                  <a:schemeClr val="tx1"/>
                                </a:solidFill>
                                <a:latin typeface="Cambria Math" panose="02040503050406030204" pitchFamily="18" charset="0"/>
                              </a:rPr>
                            </m:ctrlPr>
                          </m:accPr>
                          <m:e>
                            <m:r>
                              <m:rPr>
                                <m:sty m:val="p"/>
                              </m:rPr>
                              <a:rPr kumimoji="1" lang="en-US" altLang="zh-CN" sz="2000">
                                <a:solidFill>
                                  <a:schemeClr val="tx1"/>
                                </a:solidFill>
                                <a:latin typeface="Cambria Math" panose="02040503050406030204" pitchFamily="18" charset="0"/>
                              </a:rPr>
                              <m:t>Ξ</m:t>
                            </m:r>
                          </m:e>
                        </m:acc>
                      </m:e>
                      <m:sup>
                        <m:r>
                          <a:rPr kumimoji="1" lang="en-US" altLang="zh-CN" sz="2000">
                            <a:solidFill>
                              <a:schemeClr val="tx1"/>
                            </a:solidFill>
                            <a:latin typeface="Cambria Math" panose="02040503050406030204" pitchFamily="18" charset="0"/>
                          </a:rPr>
                          <m:t>+</m:t>
                        </m:r>
                      </m:sup>
                    </m:sSup>
                  </m:oMath>
                </a14:m>
                <a:r>
                  <a:rPr lang="en-US"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significantly improved the precision of the decay parameter </a:t>
                </a:r>
                <a:r>
                  <a:rPr lang="en-US" altLang="zh-CN" sz="2000" dirty="0">
                    <a:latin typeface="Times New Roman" panose="02020603050405020304" pitchFamily="18" charset="0"/>
                    <a:ea typeface="微软雅黑" panose="020B0503020204020204" charset="-122"/>
                    <a:cs typeface="Times New Roman" panose="02020603050405020304" pitchFamily="18" charset="0"/>
                  </a:rPr>
                  <a:t>measurements; the single-event sensitivity of BESIII is 1000 times that of </a:t>
                </a:r>
                <a:r>
                  <a:rPr lang="en-US" altLang="zh-CN" sz="2000" dirty="0" err="1">
                    <a:latin typeface="Times New Roman" panose="02020603050405020304" pitchFamily="18" charset="0"/>
                    <a:ea typeface="微软雅黑" panose="020B0503020204020204" charset="-122"/>
                    <a:cs typeface="Times New Roman" panose="02020603050405020304" pitchFamily="18" charset="0"/>
                  </a:rPr>
                  <a:t>HyperCP</a:t>
                </a:r>
                <a:endParaRPr lang="zh-CN" altLang="en-US" sz="2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7" name="文本框 36">
                <a:extLst>
                  <a:ext uri="{FF2B5EF4-FFF2-40B4-BE49-F238E27FC236}">
                    <a16:creationId xmlns:a16="http://schemas.microsoft.com/office/drawing/2014/main" id="{5903CC44-F0EB-4A16-94C8-F534EDC09B13}"/>
                  </a:ext>
                </a:extLst>
              </p:cNvPr>
              <p:cNvSpPr txBox="1">
                <a:spLocks noRot="1" noChangeAspect="1" noMove="1" noResize="1" noEditPoints="1" noAdjustHandles="1" noChangeArrowheads="1" noChangeShapeType="1" noTextEdit="1"/>
              </p:cNvSpPr>
              <p:nvPr/>
            </p:nvSpPr>
            <p:spPr>
              <a:xfrm>
                <a:off x="1171328" y="5781248"/>
                <a:ext cx="10011007" cy="707886"/>
              </a:xfrm>
              <a:prstGeom prst="rect">
                <a:avLst/>
              </a:prstGeom>
              <a:blipFill>
                <a:blip r:embed="rId10"/>
                <a:stretch>
                  <a:fillRect l="-634" t="-5357" b="-14286"/>
                </a:stretch>
              </a:blipFill>
            </p:spPr>
            <p:txBody>
              <a:bodyPr/>
              <a:lstStyle/>
              <a:p>
                <a:r>
                  <a:rPr lang="zh-CN" altLang="en-US">
                    <a:noFill/>
                  </a:rPr>
                  <a:t> </a:t>
                </a:r>
              </a:p>
            </p:txBody>
          </p:sp>
        </mc:Fallback>
      </mc:AlternateContent>
      <p:sp>
        <p:nvSpPr>
          <p:cNvPr id="39" name="文本框 38">
            <a:extLst>
              <a:ext uri="{FF2B5EF4-FFF2-40B4-BE49-F238E27FC236}">
                <a16:creationId xmlns:a16="http://schemas.microsoft.com/office/drawing/2014/main" id="{155591CF-16A7-4412-AF84-553A0D185030}"/>
              </a:ext>
            </a:extLst>
          </p:cNvPr>
          <p:cNvSpPr txBox="1"/>
          <p:nvPr/>
        </p:nvSpPr>
        <p:spPr>
          <a:xfrm>
            <a:off x="8477709" y="3855895"/>
            <a:ext cx="2999510" cy="307777"/>
          </a:xfrm>
          <a:prstGeom prst="rect">
            <a:avLst/>
          </a:prstGeom>
          <a:noFill/>
        </p:spPr>
        <p:txBody>
          <a:bodyPr wrap="square">
            <a:spAutoFit/>
          </a:bodyPr>
          <a:lstStyle/>
          <a:p>
            <a:r>
              <a:rPr lang="en-GB" altLang="zh-CN" sz="1400" b="1" dirty="0">
                <a:solidFill>
                  <a:srgbClr val="FF0000"/>
                </a:solidFill>
                <a:latin typeface="Helvetica" pitchFamily="2" charset="0"/>
              </a:rPr>
              <a:t>BESIII: Nature 606 (2022) 64-69 </a:t>
            </a:r>
            <a:endParaRPr lang="zh-CN" altLang="en-US" sz="1400" dirty="0"/>
          </a:p>
        </p:txBody>
      </p:sp>
      <p:sp>
        <p:nvSpPr>
          <p:cNvPr id="40" name="文本框 39">
            <a:extLst>
              <a:ext uri="{FF2B5EF4-FFF2-40B4-BE49-F238E27FC236}">
                <a16:creationId xmlns:a16="http://schemas.microsoft.com/office/drawing/2014/main" id="{3E79FC79-DD58-4434-BDF4-B528BAF97717}"/>
              </a:ext>
            </a:extLst>
          </p:cNvPr>
          <p:cNvSpPr txBox="1"/>
          <p:nvPr/>
        </p:nvSpPr>
        <p:spPr>
          <a:xfrm>
            <a:off x="1624399" y="3851920"/>
            <a:ext cx="4011629" cy="311752"/>
          </a:xfrm>
          <a:prstGeom prst="rect">
            <a:avLst/>
          </a:prstGeom>
          <a:noFill/>
        </p:spPr>
        <p:txBody>
          <a:bodyPr wrap="square">
            <a:spAutoFit/>
          </a:bodyPr>
          <a:lstStyle/>
          <a:p>
            <a:r>
              <a:rPr lang="en-GB" altLang="zh-CN" sz="1400" b="1" dirty="0" err="1">
                <a:solidFill>
                  <a:srgbClr val="FF0000"/>
                </a:solidFill>
                <a:latin typeface="Helvetica" pitchFamily="2" charset="0"/>
              </a:rPr>
              <a:t>HyperCP</a:t>
            </a:r>
            <a:r>
              <a:rPr lang="en-GB" altLang="zh-CN" sz="1400" b="1" dirty="0">
                <a:solidFill>
                  <a:srgbClr val="FF0000"/>
                </a:solidFill>
                <a:latin typeface="Helvetica" pitchFamily="2" charset="0"/>
              </a:rPr>
              <a:t>: Phys. Rev. Lett. 93 (2004) 011802</a:t>
            </a:r>
            <a:endParaRPr lang="zh-CN" altLang="en-US" sz="1400" dirty="0"/>
          </a:p>
        </p:txBody>
      </p:sp>
    </p:spTree>
    <p:extLst>
      <p:ext uri="{BB962C8B-B14F-4D97-AF65-F5344CB8AC3E}">
        <p14:creationId xmlns:p14="http://schemas.microsoft.com/office/powerpoint/2010/main" val="2214875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807245" y="6356350"/>
            <a:ext cx="2743200" cy="365125"/>
          </a:xfrm>
        </p:spPr>
        <p:txBody>
          <a:bodyPr/>
          <a:lstStyle/>
          <a:p>
            <a:fld id="{AF3861A8-144F-4D71-82C0-F0E5F2F6A352}" type="slidenum">
              <a:rPr lang="zh-CN" altLang="en-US" smtClean="0"/>
              <a:t>21</a:t>
            </a:fld>
            <a:endParaRPr lang="zh-CN" altLang="en-US"/>
          </a:p>
        </p:txBody>
      </p:sp>
      <mc:AlternateContent xmlns:mc="http://schemas.openxmlformats.org/markup-compatibility/2006" xmlns:a14="http://schemas.microsoft.com/office/drawing/2010/main">
        <mc:Choice Requires="a14">
          <p:sp>
            <p:nvSpPr>
              <p:cNvPr id="3" name="矩形 2"/>
              <p:cNvSpPr/>
              <p:nvPr/>
            </p:nvSpPr>
            <p:spPr>
              <a:xfrm>
                <a:off x="3733613" y="1210799"/>
                <a:ext cx="1232196"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800" b="1" i="1" smtClean="0">
                              <a:solidFill>
                                <a:srgbClr val="0070C0"/>
                              </a:solidFill>
                              <a:latin typeface="Cambria Math" panose="02040503050406030204" pitchFamily="18" charset="0"/>
                            </a:rPr>
                          </m:ctrlPr>
                        </m:sSupPr>
                        <m:e>
                          <m:r>
                            <a:rPr kumimoji="1" lang="en-US" altLang="zh-CN" sz="1800" b="1" i="0" smtClean="0">
                              <a:solidFill>
                                <a:srgbClr val="0070C0"/>
                              </a:solidFill>
                              <a:latin typeface="Cambria Math" panose="02040503050406030204" pitchFamily="18" charset="0"/>
                            </a:rPr>
                            <m:t>𝚵</m:t>
                          </m:r>
                        </m:e>
                        <m:sup>
                          <m:r>
                            <a:rPr kumimoji="1" lang="en-US" altLang="zh-CN" sz="1800" b="1" i="1" smtClean="0">
                              <a:solidFill>
                                <a:srgbClr val="0070C0"/>
                              </a:solidFill>
                              <a:latin typeface="Cambria Math" panose="02040503050406030204" pitchFamily="18" charset="0"/>
                            </a:rPr>
                            <m:t>𝟎</m:t>
                          </m:r>
                        </m:sup>
                      </m:sSup>
                      <m:r>
                        <a:rPr kumimoji="1" lang="en-US" altLang="zh-CN" sz="1800" b="1" i="1" smtClean="0">
                          <a:solidFill>
                            <a:srgbClr val="0070C0"/>
                          </a:solidFill>
                          <a:latin typeface="Cambria Math" panose="02040503050406030204" pitchFamily="18" charset="0"/>
                        </a:rPr>
                        <m:t>→</m:t>
                      </m:r>
                      <m:r>
                        <a:rPr kumimoji="1" lang="en-US" altLang="zh-CN" sz="1800" b="1" i="0" smtClean="0">
                          <a:solidFill>
                            <a:srgbClr val="0070C0"/>
                          </a:solidFill>
                          <a:latin typeface="Cambria Math" panose="02040503050406030204" pitchFamily="18" charset="0"/>
                        </a:rPr>
                        <m:t>𝚲</m:t>
                      </m:r>
                      <m:sSup>
                        <m:sSupPr>
                          <m:ctrlPr>
                            <a:rPr kumimoji="1" lang="en-US" altLang="zh-CN" sz="1800" b="1" i="1" smtClean="0">
                              <a:solidFill>
                                <a:srgbClr val="0070C0"/>
                              </a:solidFill>
                              <a:latin typeface="Cambria Math" panose="02040503050406030204" pitchFamily="18" charset="0"/>
                            </a:rPr>
                          </m:ctrlPr>
                        </m:sSupPr>
                        <m:e>
                          <m:r>
                            <a:rPr kumimoji="1" lang="en-US" altLang="zh-CN" sz="1800" b="1" i="1" smtClean="0">
                              <a:solidFill>
                                <a:srgbClr val="0070C0"/>
                              </a:solidFill>
                              <a:latin typeface="Cambria Math" panose="02040503050406030204" pitchFamily="18" charset="0"/>
                            </a:rPr>
                            <m:t>𝝅</m:t>
                          </m:r>
                        </m:e>
                        <m:sup>
                          <m:r>
                            <a:rPr kumimoji="1" lang="en-US" altLang="zh-CN" sz="1800" b="1" i="1" smtClean="0">
                              <a:solidFill>
                                <a:srgbClr val="0070C0"/>
                              </a:solidFill>
                              <a:latin typeface="Cambria Math" panose="02040503050406030204" pitchFamily="18" charset="0"/>
                            </a:rPr>
                            <m:t>𝟎</m:t>
                          </m:r>
                        </m:sup>
                      </m:sSup>
                    </m:oMath>
                  </m:oMathPara>
                </a14:m>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3733613" y="1210799"/>
                <a:ext cx="1232196" cy="375552"/>
              </a:xfrm>
              <a:prstGeom prst="rect">
                <a:avLst/>
              </a:prstGeom>
              <a:blipFill rotWithShape="1">
                <a:blip r:embed="rId2"/>
                <a:stretch>
                  <a:fillRect l="-36" t="-130" r="9" b="32"/>
                </a:stretch>
              </a:blipFill>
            </p:spPr>
            <p:txBody>
              <a:bodyPr/>
              <a:lstStyle/>
              <a:p>
                <a:r>
                  <a:rPr lang="zh-CN" altLang="en-US">
                    <a:noFill/>
                  </a:rPr>
                  <a:t> </a:t>
                </a:r>
              </a:p>
            </p:txBody>
          </p:sp>
        </mc:Fallback>
      </mc:AlternateContent>
      <p:sp>
        <p:nvSpPr>
          <p:cNvPr id="10" name="文本框 9"/>
          <p:cNvSpPr txBox="1"/>
          <p:nvPr/>
        </p:nvSpPr>
        <p:spPr>
          <a:xfrm>
            <a:off x="205362" y="6171684"/>
            <a:ext cx="5367981" cy="369332"/>
          </a:xfrm>
          <a:prstGeom prst="rect">
            <a:avLst/>
          </a:prstGeom>
          <a:solidFill>
            <a:srgbClr val="FFFF00"/>
          </a:solidFill>
        </p:spPr>
        <p:txBody>
          <a:bodyPr wrap="square">
            <a:spAutoFit/>
          </a:bodyPr>
          <a:lstStyle/>
          <a:p>
            <a:r>
              <a:rPr lang="fr-FR" altLang="zh-CN" sz="1800" b="1" dirty="0">
                <a:solidFill>
                  <a:srgbClr val="FF0000"/>
                </a:solidFill>
                <a:latin typeface="Times New Roman" panose="02020603050405020304" pitchFamily="18" charset="0"/>
                <a:cs typeface="Times New Roman" panose="02020603050405020304" pitchFamily="18" charset="0"/>
              </a:rPr>
              <a:t>Phys. </a:t>
            </a:r>
            <a:r>
              <a:rPr lang="fr-FR" altLang="zh-CN" sz="1800" b="1" dirty="0" err="1">
                <a:solidFill>
                  <a:srgbClr val="FF0000"/>
                </a:solidFill>
                <a:latin typeface="Times New Roman" panose="02020603050405020304" pitchFamily="18" charset="0"/>
                <a:cs typeface="Times New Roman" panose="02020603050405020304" pitchFamily="18" charset="0"/>
              </a:rPr>
              <a:t>Rev</a:t>
            </a:r>
            <a:r>
              <a:rPr lang="fr-FR" altLang="zh-CN" sz="1800" b="1" dirty="0">
                <a:solidFill>
                  <a:srgbClr val="FF0000"/>
                </a:solidFill>
                <a:latin typeface="Times New Roman" panose="02020603050405020304" pitchFamily="18" charset="0"/>
                <a:cs typeface="Times New Roman" panose="02020603050405020304" pitchFamily="18" charset="0"/>
              </a:rPr>
              <a:t>. D 108, L031106 (2023) </a:t>
            </a:r>
            <a:r>
              <a:rPr lang="en-US" altLang="zh-CN" sz="1800" b="1" dirty="0">
                <a:solidFill>
                  <a:srgbClr val="FF0000"/>
                </a:solidFill>
                <a:latin typeface="Times New Roman" panose="02020603050405020304" pitchFamily="18" charset="0"/>
                <a:cs typeface="Times New Roman" panose="02020603050405020304" pitchFamily="18" charset="0"/>
              </a:rPr>
              <a:t>Editors’ suggestion</a:t>
            </a:r>
            <a:endParaRPr lang="fr-FR" altLang="zh-CN" sz="1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4" name="文本框 13"/>
              <p:cNvSpPr txBox="1"/>
              <p:nvPr/>
            </p:nvSpPr>
            <p:spPr>
              <a:xfrm>
                <a:off x="6722313" y="3759131"/>
                <a:ext cx="5011603" cy="344133"/>
              </a:xfrm>
              <a:prstGeom prst="rect">
                <a:avLst/>
              </a:prstGeom>
              <a:solidFill>
                <a:schemeClr val="accent4">
                  <a:lumMod val="20000"/>
                  <a:lumOff val="80000"/>
                </a:schemeClr>
              </a:solidFill>
            </p:spPr>
            <p:txBody>
              <a:bodyPr wrap="square">
                <a:spAutoFit/>
              </a:bodyPr>
              <a:lstStyle/>
              <a:p>
                <a:r>
                  <a:rPr kumimoji="1" lang="en-US" altLang="zh-CN" sz="1600" b="1" dirty="0">
                    <a:solidFill>
                      <a:srgbClr val="3333FF"/>
                    </a:solidFill>
                    <a:latin typeface="Times New Roman" panose="02020603050405020304" pitchFamily="18" charset="0"/>
                    <a:cs typeface="Times New Roman" panose="02020603050405020304" pitchFamily="18" charset="0"/>
                  </a:rPr>
                  <a:t>The precision of the asymmetry parameter: </a:t>
                </a:r>
                <a14:m>
                  <m:oMath xmlns:m="http://schemas.openxmlformats.org/officeDocument/2006/math">
                    <m:r>
                      <a:rPr kumimoji="1" lang="en-US" altLang="zh-CN" sz="1600" b="1" i="1" dirty="0" smtClean="0">
                        <a:solidFill>
                          <a:srgbClr val="3333FF"/>
                        </a:solidFill>
                        <a:latin typeface="Cambria Math" panose="02040503050406030204" pitchFamily="18" charset="0"/>
                      </a:rPr>
                      <m:t>𝟏</m:t>
                    </m:r>
                    <m:sSup>
                      <m:sSupPr>
                        <m:ctrlPr>
                          <a:rPr kumimoji="1" lang="en-US" altLang="zh-CN" sz="1600" b="1" i="1" dirty="0" smtClean="0">
                            <a:solidFill>
                              <a:srgbClr val="3333FF"/>
                            </a:solidFill>
                            <a:latin typeface="Cambria Math" panose="02040503050406030204" pitchFamily="18" charset="0"/>
                          </a:rPr>
                        </m:ctrlPr>
                      </m:sSupPr>
                      <m:e>
                        <m:r>
                          <a:rPr kumimoji="1" lang="en-US" altLang="zh-CN" sz="1600" b="1" i="1" dirty="0" smtClean="0">
                            <a:solidFill>
                              <a:srgbClr val="3333FF"/>
                            </a:solidFill>
                            <a:latin typeface="Cambria Math" panose="02040503050406030204" pitchFamily="18" charset="0"/>
                          </a:rPr>
                          <m:t>𝟎</m:t>
                        </m:r>
                      </m:e>
                      <m:sup>
                        <m:r>
                          <a:rPr kumimoji="1" lang="en-US" altLang="zh-CN" sz="1600" b="1" i="1" dirty="0" smtClean="0">
                            <a:solidFill>
                              <a:srgbClr val="3333FF"/>
                            </a:solidFill>
                            <a:latin typeface="Cambria Math" panose="02040503050406030204" pitchFamily="18" charset="0"/>
                          </a:rPr>
                          <m:t>−</m:t>
                        </m:r>
                        <m:r>
                          <a:rPr kumimoji="1" lang="en-US" altLang="zh-CN" sz="1600" b="1" i="1" dirty="0" smtClean="0">
                            <a:solidFill>
                              <a:srgbClr val="3333FF"/>
                            </a:solidFill>
                            <a:latin typeface="Cambria Math" panose="02040503050406030204" pitchFamily="18" charset="0"/>
                          </a:rPr>
                          <m:t>𝟑</m:t>
                        </m:r>
                      </m:sup>
                    </m:sSup>
                  </m:oMath>
                </a14:m>
                <a:endParaRPr kumimoji="1" lang="zh-CN" altLang="en-US" sz="1600" dirty="0">
                  <a:solidFill>
                    <a:srgbClr val="3333FF"/>
                  </a:solidFill>
                  <a:latin typeface="Times New Roman" panose="02020603050405020304" pitchFamily="18" charset="0"/>
                  <a:cs typeface="Times New Roman" panose="02020603050405020304" pitchFamily="18" charset="0"/>
                </a:endParaRPr>
              </a:p>
            </p:txBody>
          </p:sp>
        </mc:Choice>
        <mc:Fallback>
          <p:sp>
            <p:nvSpPr>
              <p:cNvPr id="14" name="文本框 13"/>
              <p:cNvSpPr txBox="1">
                <a:spLocks noRot="1" noChangeAspect="1" noMove="1" noResize="1" noEditPoints="1" noAdjustHandles="1" noChangeArrowheads="1" noChangeShapeType="1" noTextEdit="1"/>
              </p:cNvSpPr>
              <p:nvPr/>
            </p:nvSpPr>
            <p:spPr>
              <a:xfrm>
                <a:off x="6722313" y="3759131"/>
                <a:ext cx="5011603" cy="344133"/>
              </a:xfrm>
              <a:prstGeom prst="rect">
                <a:avLst/>
              </a:prstGeom>
              <a:blipFill>
                <a:blip r:embed="rId3"/>
                <a:stretch>
                  <a:fillRect l="-758" t="-3571" b="-21429"/>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205362" y="1636819"/>
            <a:ext cx="5287392" cy="4520915"/>
          </a:xfrm>
          <a:prstGeom prst="rect">
            <a:avLst/>
          </a:prstGeom>
        </p:spPr>
      </p:pic>
      <p:sp>
        <p:nvSpPr>
          <p:cNvPr id="8" name="流程图: 可选过程 30"/>
          <p:cNvSpPr/>
          <p:nvPr/>
        </p:nvSpPr>
        <p:spPr>
          <a:xfrm>
            <a:off x="205361" y="2515610"/>
            <a:ext cx="5224915" cy="1023595"/>
          </a:xfrm>
          <a:prstGeom prst="flowChartAlternateProcess">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1" name="流程图: 可选过程 35"/>
          <p:cNvSpPr/>
          <p:nvPr/>
        </p:nvSpPr>
        <p:spPr>
          <a:xfrm>
            <a:off x="250789" y="4005757"/>
            <a:ext cx="3213048" cy="230073"/>
          </a:xfrm>
          <a:prstGeom prst="flowChartAlternateProcess">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3" name="流程图: 可选过程 36"/>
          <p:cNvSpPr/>
          <p:nvPr/>
        </p:nvSpPr>
        <p:spPr>
          <a:xfrm>
            <a:off x="250789" y="4505241"/>
            <a:ext cx="3241559" cy="742630"/>
          </a:xfrm>
          <a:prstGeom prst="flowChartAlternateProcess">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7" name="流程图: 可选过程 18"/>
          <p:cNvSpPr/>
          <p:nvPr/>
        </p:nvSpPr>
        <p:spPr>
          <a:xfrm>
            <a:off x="249300" y="5740685"/>
            <a:ext cx="5064471" cy="230073"/>
          </a:xfrm>
          <a:prstGeom prst="flowChartAlternateProcess">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文本框 18"/>
              <p:cNvSpPr txBox="1"/>
              <p:nvPr/>
            </p:nvSpPr>
            <p:spPr>
              <a:xfrm>
                <a:off x="108155" y="1189838"/>
                <a:ext cx="3165988" cy="375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800" b="1" i="1" smtClean="0">
                              <a:solidFill>
                                <a:srgbClr val="0070C0"/>
                              </a:solidFill>
                              <a:latin typeface="Cambria Math" panose="02040503050406030204" pitchFamily="18" charset="0"/>
                            </a:rPr>
                          </m:ctrlPr>
                        </m:sSupPr>
                        <m:e>
                          <m:r>
                            <a:rPr kumimoji="1" lang="en-US" altLang="zh-CN" sz="1800" b="1" i="1" smtClean="0">
                              <a:solidFill>
                                <a:srgbClr val="0070C0"/>
                              </a:solidFill>
                              <a:latin typeface="Cambria Math" panose="02040503050406030204" pitchFamily="18" charset="0"/>
                            </a:rPr>
                            <m:t>𝒆</m:t>
                          </m:r>
                        </m:e>
                        <m:sup>
                          <m:r>
                            <a:rPr kumimoji="1" lang="en-US" altLang="zh-CN" sz="1800" b="1" i="1" smtClean="0">
                              <a:solidFill>
                                <a:srgbClr val="0070C0"/>
                              </a:solidFill>
                              <a:latin typeface="Cambria Math" panose="02040503050406030204" pitchFamily="18" charset="0"/>
                            </a:rPr>
                            <m:t>+</m:t>
                          </m:r>
                        </m:sup>
                      </m:sSup>
                      <m:sSup>
                        <m:sSupPr>
                          <m:ctrlPr>
                            <a:rPr kumimoji="1" lang="en-US" altLang="zh-CN" sz="1800" b="1" i="1" smtClean="0">
                              <a:solidFill>
                                <a:srgbClr val="0070C0"/>
                              </a:solidFill>
                              <a:latin typeface="Cambria Math" panose="02040503050406030204" pitchFamily="18" charset="0"/>
                            </a:rPr>
                          </m:ctrlPr>
                        </m:sSupPr>
                        <m:e>
                          <m:r>
                            <a:rPr kumimoji="1" lang="en-US" altLang="zh-CN" sz="1800" b="1" i="1" smtClean="0">
                              <a:solidFill>
                                <a:srgbClr val="0070C0"/>
                              </a:solidFill>
                              <a:latin typeface="Cambria Math" panose="02040503050406030204" pitchFamily="18" charset="0"/>
                            </a:rPr>
                            <m:t>𝒆</m:t>
                          </m:r>
                        </m:e>
                        <m:sup>
                          <m:r>
                            <a:rPr kumimoji="1" lang="en-US" altLang="zh-CN" sz="1800" b="1" i="1" smtClean="0">
                              <a:solidFill>
                                <a:srgbClr val="0070C0"/>
                              </a:solidFill>
                              <a:latin typeface="Cambria Math" panose="02040503050406030204" pitchFamily="18" charset="0"/>
                            </a:rPr>
                            <m:t>−</m:t>
                          </m:r>
                        </m:sup>
                      </m:sSup>
                      <m:r>
                        <a:rPr kumimoji="1" lang="en-US" altLang="zh-CN" sz="1800" b="1" i="1" smtClean="0">
                          <a:solidFill>
                            <a:srgbClr val="0070C0"/>
                          </a:solidFill>
                          <a:latin typeface="Cambria Math" panose="02040503050406030204" pitchFamily="18" charset="0"/>
                        </a:rPr>
                        <m:t>→</m:t>
                      </m:r>
                      <m:r>
                        <a:rPr kumimoji="1" lang="en-US" altLang="zh-CN" sz="1800" b="1" i="1" smtClean="0">
                          <a:solidFill>
                            <a:srgbClr val="0070C0"/>
                          </a:solidFill>
                          <a:latin typeface="Cambria Math" panose="02040503050406030204" pitchFamily="18" charset="0"/>
                        </a:rPr>
                        <m:t>𝑱</m:t>
                      </m:r>
                      <m:r>
                        <a:rPr kumimoji="1" lang="en-US" altLang="zh-CN" sz="1800" b="1" i="1" smtClean="0">
                          <a:solidFill>
                            <a:srgbClr val="0070C0"/>
                          </a:solidFill>
                          <a:latin typeface="Cambria Math" panose="02040503050406030204" pitchFamily="18" charset="0"/>
                        </a:rPr>
                        <m:t>/</m:t>
                      </m:r>
                      <m:r>
                        <a:rPr kumimoji="1" lang="en-US" altLang="zh-CN" sz="1800" b="1" i="1" smtClean="0">
                          <a:solidFill>
                            <a:srgbClr val="0070C0"/>
                          </a:solidFill>
                          <a:latin typeface="Cambria Math" panose="02040503050406030204" pitchFamily="18" charset="0"/>
                        </a:rPr>
                        <m:t>𝝍</m:t>
                      </m:r>
                      <m:r>
                        <a:rPr kumimoji="1" lang="en-US" altLang="zh-CN" sz="1800" b="1" i="1" smtClean="0">
                          <a:solidFill>
                            <a:srgbClr val="0070C0"/>
                          </a:solidFill>
                          <a:latin typeface="Cambria Math" panose="02040503050406030204" pitchFamily="18" charset="0"/>
                        </a:rPr>
                        <m:t>→</m:t>
                      </m:r>
                      <m:sSup>
                        <m:sSupPr>
                          <m:ctrlPr>
                            <a:rPr kumimoji="1" lang="en-US" altLang="zh-CN" sz="1800" b="1" i="1" smtClean="0">
                              <a:solidFill>
                                <a:srgbClr val="0070C0"/>
                              </a:solidFill>
                              <a:latin typeface="Cambria Math" panose="02040503050406030204" pitchFamily="18" charset="0"/>
                            </a:rPr>
                          </m:ctrlPr>
                        </m:sSupPr>
                        <m:e>
                          <m:r>
                            <a:rPr kumimoji="1" lang="en-US" altLang="zh-CN" sz="1800" b="1" i="0" smtClean="0">
                              <a:solidFill>
                                <a:srgbClr val="0070C0"/>
                              </a:solidFill>
                              <a:latin typeface="Cambria Math" panose="02040503050406030204" pitchFamily="18" charset="0"/>
                            </a:rPr>
                            <m:t>𝚵</m:t>
                          </m:r>
                        </m:e>
                        <m:sup>
                          <m:r>
                            <a:rPr kumimoji="1" lang="en-US" altLang="zh-CN" sz="1800" b="1" i="1" smtClean="0">
                              <a:solidFill>
                                <a:srgbClr val="0070C0"/>
                              </a:solidFill>
                              <a:latin typeface="Cambria Math" panose="02040503050406030204" pitchFamily="18" charset="0"/>
                            </a:rPr>
                            <m:t>𝟎</m:t>
                          </m:r>
                        </m:sup>
                      </m:sSup>
                      <m:sSup>
                        <m:sSupPr>
                          <m:ctrlPr>
                            <a:rPr kumimoji="1" lang="en-US" altLang="zh-CN" sz="1800" b="1" i="1" smtClean="0">
                              <a:solidFill>
                                <a:srgbClr val="0070C0"/>
                              </a:solidFill>
                              <a:latin typeface="Cambria Math" panose="02040503050406030204" pitchFamily="18" charset="0"/>
                            </a:rPr>
                          </m:ctrlPr>
                        </m:sSupPr>
                        <m:e>
                          <m:acc>
                            <m:accPr>
                              <m:chr m:val="̅"/>
                              <m:ctrlPr>
                                <a:rPr kumimoji="1" lang="en-US" altLang="zh-CN" sz="1800" b="1" i="1" smtClean="0">
                                  <a:solidFill>
                                    <a:srgbClr val="0070C0"/>
                                  </a:solidFill>
                                  <a:latin typeface="Cambria Math" panose="02040503050406030204" pitchFamily="18" charset="0"/>
                                </a:rPr>
                              </m:ctrlPr>
                            </m:accPr>
                            <m:e>
                              <m:r>
                                <a:rPr kumimoji="1" lang="en-US" altLang="zh-CN" sz="1800" b="1" i="0" smtClean="0">
                                  <a:solidFill>
                                    <a:srgbClr val="0070C0"/>
                                  </a:solidFill>
                                  <a:latin typeface="Cambria Math" panose="02040503050406030204" pitchFamily="18" charset="0"/>
                                </a:rPr>
                                <m:t>𝚵</m:t>
                              </m:r>
                            </m:e>
                          </m:acc>
                        </m:e>
                        <m:sup>
                          <m:r>
                            <a:rPr kumimoji="1" lang="en-US" altLang="zh-CN" sz="1800" b="1" i="1" smtClean="0">
                              <a:solidFill>
                                <a:srgbClr val="0070C0"/>
                              </a:solidFill>
                              <a:latin typeface="Cambria Math" panose="02040503050406030204" pitchFamily="18" charset="0"/>
                            </a:rPr>
                            <m:t>𝟎</m:t>
                          </m:r>
                        </m:sup>
                      </m:sSup>
                    </m:oMath>
                  </m:oMathPara>
                </a14:m>
                <a:endParaRPr lang="zh-CN" altLang="en-US" dirty="0"/>
              </a:p>
            </p:txBody>
          </p:sp>
        </mc:Choice>
        <mc:Fallback xmlns="">
          <p:sp>
            <p:nvSpPr>
              <p:cNvPr id="19" name="文本框 18"/>
              <p:cNvSpPr txBox="1">
                <a:spLocks noRot="1" noChangeAspect="1" noMove="1" noResize="1" noEditPoints="1" noAdjustHandles="1" noChangeArrowheads="1" noChangeShapeType="1" noTextEdit="1"/>
              </p:cNvSpPr>
              <p:nvPr/>
            </p:nvSpPr>
            <p:spPr>
              <a:xfrm>
                <a:off x="108155" y="1189838"/>
                <a:ext cx="3165988" cy="375552"/>
              </a:xfrm>
              <a:prstGeom prst="rect">
                <a:avLst/>
              </a:prstGeom>
              <a:blipFill rotWithShape="1">
                <a:blip r:embed="rId5"/>
                <a:stretch>
                  <a:fillRect l="-6" t="-129" r="3" b="31"/>
                </a:stretch>
              </a:blipFill>
            </p:spPr>
            <p:txBody>
              <a:bodyPr/>
              <a:lstStyle/>
              <a:p>
                <a:r>
                  <a:rPr lang="zh-CN" altLang="en-US">
                    <a:noFill/>
                  </a:rPr>
                  <a:t> </a:t>
                </a:r>
              </a:p>
            </p:txBody>
          </p:sp>
        </mc:Fallback>
      </mc:AlternateContent>
      <p:cxnSp>
        <p:nvCxnSpPr>
          <p:cNvPr id="21" name="直接箭头连接符 34"/>
          <p:cNvCxnSpPr/>
          <p:nvPr/>
        </p:nvCxnSpPr>
        <p:spPr>
          <a:xfrm>
            <a:off x="3463838" y="4134664"/>
            <a:ext cx="3142555" cy="69036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2" name="直接箭头连接符 37"/>
          <p:cNvCxnSpPr/>
          <p:nvPr/>
        </p:nvCxnSpPr>
        <p:spPr>
          <a:xfrm>
            <a:off x="3492348" y="4900576"/>
            <a:ext cx="3142555" cy="69036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直接箭头连接符 19"/>
          <p:cNvCxnSpPr/>
          <p:nvPr/>
        </p:nvCxnSpPr>
        <p:spPr>
          <a:xfrm>
            <a:off x="5309619" y="5864792"/>
            <a:ext cx="1241450" cy="5112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mc:Choice xmlns:a14="http://schemas.microsoft.com/office/drawing/2010/main" Requires="a14">
          <p:sp>
            <p:nvSpPr>
              <p:cNvPr id="33" name="文本框 32"/>
              <p:cNvSpPr txBox="1"/>
              <p:nvPr/>
            </p:nvSpPr>
            <p:spPr>
              <a:xfrm>
                <a:off x="6719708" y="4355225"/>
                <a:ext cx="5000009" cy="836576"/>
              </a:xfrm>
              <a:prstGeom prst="rect">
                <a:avLst/>
              </a:prstGeom>
              <a:solidFill>
                <a:schemeClr val="accent4">
                  <a:lumMod val="20000"/>
                  <a:lumOff val="80000"/>
                </a:schemeClr>
              </a:solidFill>
            </p:spPr>
            <p:txBody>
              <a:bodyPr wrap="square">
                <a:spAutoFit/>
              </a:bodyPr>
              <a:lstStyle/>
              <a:p>
                <a:r>
                  <a:rPr lang="en-US" altLang="zh-CN" sz="1600" b="1" dirty="0">
                    <a:solidFill>
                      <a:srgbClr val="3333FF"/>
                    </a:solidFill>
                    <a:latin typeface="Times New Roman" panose="02020603050405020304" pitchFamily="18" charset="0"/>
                    <a:cs typeface="Times New Roman" panose="02020603050405020304" pitchFamily="18" charset="0"/>
                  </a:rPr>
                  <a:t>Measurement of the weak (CPV) phase difference in </a:t>
                </a:r>
                <a14:m>
                  <m:oMath xmlns:m="http://schemas.openxmlformats.org/officeDocument/2006/math">
                    <m:sSup>
                      <m:sSupPr>
                        <m:ctrlPr>
                          <a:rPr lang="en-US" altLang="zh-CN" sz="1600" b="1" i="1" dirty="0" smtClean="0">
                            <a:solidFill>
                              <a:srgbClr val="3333FF"/>
                            </a:solidFill>
                            <a:latin typeface="Cambria Math" panose="02040503050406030204" pitchFamily="18" charset="0"/>
                            <a:cs typeface="Times New Roman" panose="02020603050405020304" pitchFamily="18" charset="0"/>
                          </a:rPr>
                        </m:ctrlPr>
                      </m:sSupPr>
                      <m:e>
                        <m:r>
                          <a:rPr lang="en-US" altLang="zh-CN" sz="1600" b="1" i="0" dirty="0" smtClean="0">
                            <a:solidFill>
                              <a:srgbClr val="3333FF"/>
                            </a:solidFill>
                            <a:latin typeface="Cambria Math" panose="02040503050406030204" pitchFamily="18" charset="0"/>
                            <a:cs typeface="Times New Roman" panose="02020603050405020304" pitchFamily="18" charset="0"/>
                          </a:rPr>
                          <m:t>𝚵</m:t>
                        </m:r>
                      </m:e>
                      <m:sup>
                        <m:r>
                          <a:rPr lang="en-US" altLang="zh-CN" sz="1600" b="1" i="1" dirty="0">
                            <a:solidFill>
                              <a:srgbClr val="3333FF"/>
                            </a:solidFill>
                            <a:latin typeface="Cambria Math" panose="02040503050406030204" pitchFamily="18" charset="0"/>
                            <a:cs typeface="Times New Roman" panose="02020603050405020304" pitchFamily="18" charset="0"/>
                          </a:rPr>
                          <m:t>𝟎</m:t>
                        </m:r>
                      </m:sup>
                    </m:sSup>
                  </m:oMath>
                </a14:m>
                <a:r>
                  <a:rPr lang="en-US" altLang="zh-CN" sz="1600" b="1" dirty="0">
                    <a:solidFill>
                      <a:srgbClr val="3333FF"/>
                    </a:solidFill>
                    <a:latin typeface="Times New Roman" panose="02020603050405020304" pitchFamily="18" charset="0"/>
                    <a:cs typeface="Times New Roman" panose="02020603050405020304" pitchFamily="18" charset="0"/>
                  </a:rPr>
                  <a:t> decays, most precise results in weakly baryon decays:</a:t>
                </a:r>
              </a:p>
              <a:p>
                <a:r>
                  <a:rPr lang="en-US" altLang="zh-CN" sz="1600" b="1" dirty="0">
                    <a:solidFill>
                      <a:srgbClr val="FF0000"/>
                    </a:solidFill>
                    <a:latin typeface="Times New Roman" panose="02020603050405020304" pitchFamily="18" charset="0"/>
                    <a:cs typeface="Times New Roman" panose="02020603050405020304" pitchFamily="18" charset="0"/>
                  </a:rPr>
                  <a:t> </a:t>
                </a:r>
                <a:r>
                  <a:rPr lang="en-US" altLang="zh-CN" sz="1600" b="1" dirty="0">
                    <a:solidFill>
                      <a:srgbClr val="FF0000"/>
                    </a:solidFill>
                  </a:rPr>
                  <a:t>|</a:t>
                </a:r>
                <a:r>
                  <a:rPr lang="en-US" altLang="zh-CN" sz="1600" b="1" dirty="0" err="1">
                    <a:solidFill>
                      <a:srgbClr val="FF0000"/>
                    </a:solidFill>
                    <a:latin typeface="Symbol" pitchFamily="2" charset="2"/>
                  </a:rPr>
                  <a:t>x</a:t>
                </a:r>
                <a:r>
                  <a:rPr lang="en-US" altLang="zh-CN" sz="1600" b="1" i="1" baseline="-25000" dirty="0" err="1">
                    <a:solidFill>
                      <a:srgbClr val="FF0000"/>
                    </a:solidFill>
                  </a:rPr>
                  <a:t>P</a:t>
                </a:r>
                <a:r>
                  <a:rPr lang="en-US" altLang="zh-CN" sz="1600" b="1" dirty="0" err="1">
                    <a:solidFill>
                      <a:srgbClr val="FF0000"/>
                    </a:solidFill>
                  </a:rPr>
                  <a:t>-</a:t>
                </a:r>
                <a:r>
                  <a:rPr lang="en-US" altLang="zh-CN" sz="1600" b="1" dirty="0" err="1">
                    <a:solidFill>
                      <a:srgbClr val="FF0000"/>
                    </a:solidFill>
                    <a:latin typeface="Symbol" pitchFamily="2" charset="2"/>
                  </a:rPr>
                  <a:t>x</a:t>
                </a:r>
                <a:r>
                  <a:rPr lang="en-US" altLang="zh-CN" sz="1600" b="1" i="1" baseline="-25000" dirty="0" err="1">
                    <a:solidFill>
                      <a:srgbClr val="FF0000"/>
                    </a:solidFill>
                  </a:rPr>
                  <a:t>S</a:t>
                </a:r>
                <a:r>
                  <a:rPr lang="en-US" altLang="zh-CN" sz="1600" b="1" dirty="0">
                    <a:solidFill>
                      <a:srgbClr val="FF0000"/>
                    </a:solidFill>
                  </a:rPr>
                  <a:t>|&lt;1.4</a:t>
                </a:r>
                <a:r>
                  <a:rPr lang="en-US" altLang="zh-CN" sz="1600" b="1" baseline="30000" dirty="0">
                    <a:solidFill>
                      <a:srgbClr val="FF0000"/>
                    </a:solidFill>
                  </a:rPr>
                  <a:t>o</a:t>
                </a:r>
                <a:r>
                  <a:rPr lang="en-US" altLang="zh-CN" sz="1600" b="1" dirty="0">
                    <a:solidFill>
                      <a:srgbClr val="FF0000"/>
                    </a:solidFill>
                  </a:rPr>
                  <a:t> (@ 90% C.L.)</a:t>
                </a:r>
              </a:p>
            </p:txBody>
          </p:sp>
        </mc:Choice>
        <mc:Fallback>
          <p:sp>
            <p:nvSpPr>
              <p:cNvPr id="33" name="文本框 32"/>
              <p:cNvSpPr txBox="1">
                <a:spLocks noRot="1" noChangeAspect="1" noMove="1" noResize="1" noEditPoints="1" noAdjustHandles="1" noChangeArrowheads="1" noChangeShapeType="1" noTextEdit="1"/>
              </p:cNvSpPr>
              <p:nvPr/>
            </p:nvSpPr>
            <p:spPr>
              <a:xfrm>
                <a:off x="6719708" y="4355225"/>
                <a:ext cx="5000009" cy="836576"/>
              </a:xfrm>
              <a:prstGeom prst="rect">
                <a:avLst/>
              </a:prstGeom>
              <a:blipFill>
                <a:blip r:embed="rId6"/>
                <a:stretch>
                  <a:fillRect l="-505" b="-8955"/>
                </a:stretch>
              </a:blipFill>
            </p:spPr>
            <p:txBody>
              <a:bodyPr/>
              <a:lstStyle/>
              <a:p>
                <a:r>
                  <a:rPr lang="zh-CN" altLang="en-US">
                    <a:noFill/>
                  </a:rPr>
                  <a:t> </a:t>
                </a:r>
              </a:p>
            </p:txBody>
          </p:sp>
        </mc:Fallback>
      </mc:AlternateContent>
      <p:sp>
        <p:nvSpPr>
          <p:cNvPr id="34" name="文本框 33"/>
          <p:cNvSpPr txBox="1"/>
          <p:nvPr/>
        </p:nvSpPr>
        <p:spPr>
          <a:xfrm>
            <a:off x="6722313" y="5370227"/>
            <a:ext cx="5014207" cy="338554"/>
          </a:xfrm>
          <a:prstGeom prst="rect">
            <a:avLst/>
          </a:prstGeom>
          <a:solidFill>
            <a:schemeClr val="accent4">
              <a:lumMod val="20000"/>
              <a:lumOff val="80000"/>
            </a:schemeClr>
          </a:solidFill>
        </p:spPr>
        <p:txBody>
          <a:bodyPr wrap="square">
            <a:spAutoFit/>
          </a:bodyPr>
          <a:lstStyle/>
          <a:p>
            <a:r>
              <a:rPr lang="en-US" altLang="zh-CN" sz="1600" b="1" dirty="0">
                <a:solidFill>
                  <a:srgbClr val="3333FF"/>
                </a:solidFill>
                <a:latin typeface="Times New Roman" panose="02020603050405020304" pitchFamily="18" charset="0"/>
                <a:cs typeface="Times New Roman" panose="02020603050405020304" pitchFamily="18" charset="0"/>
              </a:rPr>
              <a:t>Three</a:t>
            </a:r>
            <a:r>
              <a:rPr lang="zh-CN" altLang="en-US" sz="1600" b="1" dirty="0">
                <a:solidFill>
                  <a:srgbClr val="3333FF"/>
                </a:solidFill>
                <a:latin typeface="Times New Roman" panose="02020603050405020304" pitchFamily="18" charset="0"/>
                <a:cs typeface="Times New Roman" panose="02020603050405020304" pitchFamily="18" charset="0"/>
              </a:rPr>
              <a:t> </a:t>
            </a:r>
            <a:r>
              <a:rPr lang="en-US" altLang="zh-CN" sz="1600" b="1" dirty="0">
                <a:solidFill>
                  <a:srgbClr val="3333FF"/>
                </a:solidFill>
                <a:latin typeface="Times New Roman" panose="02020603050405020304" pitchFamily="18" charset="0"/>
                <a:cs typeface="Times New Roman" panose="02020603050405020304" pitchFamily="18" charset="0"/>
              </a:rPr>
              <a:t>CP</a:t>
            </a:r>
            <a:r>
              <a:rPr lang="zh-CN" altLang="en-US" sz="1600" b="1" dirty="0">
                <a:solidFill>
                  <a:srgbClr val="3333FF"/>
                </a:solidFill>
                <a:latin typeface="Times New Roman" panose="02020603050405020304" pitchFamily="18" charset="0"/>
                <a:cs typeface="Times New Roman" panose="02020603050405020304" pitchFamily="18" charset="0"/>
              </a:rPr>
              <a:t> </a:t>
            </a:r>
            <a:r>
              <a:rPr lang="en-US" altLang="zh-CN" sz="1600" b="1" dirty="0">
                <a:solidFill>
                  <a:srgbClr val="3333FF"/>
                </a:solidFill>
                <a:latin typeface="Times New Roman" panose="02020603050405020304" pitchFamily="18" charset="0"/>
                <a:cs typeface="Times New Roman" panose="02020603050405020304" pitchFamily="18" charset="0"/>
              </a:rPr>
              <a:t>tests</a:t>
            </a:r>
          </a:p>
        </p:txBody>
      </p:sp>
      <mc:AlternateContent xmlns:mc="http://schemas.openxmlformats.org/markup-compatibility/2006">
        <mc:Choice xmlns:a14="http://schemas.microsoft.com/office/drawing/2010/main" Requires="a14">
          <p:sp>
            <p:nvSpPr>
              <p:cNvPr id="35" name="文本框 34"/>
              <p:cNvSpPr txBox="1"/>
              <p:nvPr/>
            </p:nvSpPr>
            <p:spPr>
              <a:xfrm>
                <a:off x="6719708" y="5890724"/>
                <a:ext cx="5014208" cy="830997"/>
              </a:xfrm>
              <a:prstGeom prst="rect">
                <a:avLst/>
              </a:prstGeom>
              <a:solidFill>
                <a:schemeClr val="accent4">
                  <a:lumMod val="20000"/>
                  <a:lumOff val="80000"/>
                </a:schemeClr>
              </a:solidFill>
            </p:spPr>
            <p:txBody>
              <a:bodyPr wrap="square">
                <a:spAutoFit/>
              </a:bodyPr>
              <a:lstStyle/>
              <a:p>
                <a:r>
                  <a:rPr lang="en-US" altLang="zh-CN" sz="1600" b="1" dirty="0">
                    <a:solidFill>
                      <a:srgbClr val="3333FF"/>
                    </a:solidFill>
                    <a:latin typeface="Times New Roman" panose="02020603050405020304" pitchFamily="18" charset="0"/>
                    <a:cs typeface="Times New Roman" panose="02020603050405020304" pitchFamily="18" charset="0"/>
                  </a:rPr>
                  <a:t>The precision of </a:t>
                </a:r>
                <a14:m>
                  <m:oMath xmlns:m="http://schemas.openxmlformats.org/officeDocument/2006/math">
                    <m:r>
                      <a:rPr lang="en-US" altLang="zh-CN" sz="1600" b="1" i="1" dirty="0" smtClean="0">
                        <a:solidFill>
                          <a:srgbClr val="3333FF"/>
                        </a:solidFill>
                        <a:latin typeface="Cambria Math" panose="02040503050406030204" pitchFamily="18" charset="0"/>
                        <a:cs typeface="Times New Roman" panose="02020603050405020304" pitchFamily="18" charset="0"/>
                      </a:rPr>
                      <m:t>⟨</m:t>
                    </m:r>
                    <m:sSub>
                      <m:sSubPr>
                        <m:ctrlPr>
                          <a:rPr lang="en-US" altLang="zh-CN" sz="1600" b="1" i="1" dirty="0" smtClean="0">
                            <a:solidFill>
                              <a:srgbClr val="3333FF"/>
                            </a:solidFill>
                            <a:latin typeface="Cambria Math" panose="02040503050406030204" pitchFamily="18" charset="0"/>
                            <a:cs typeface="Times New Roman" panose="02020603050405020304" pitchFamily="18" charset="0"/>
                          </a:rPr>
                        </m:ctrlPr>
                      </m:sSubPr>
                      <m:e>
                        <m:r>
                          <a:rPr lang="en-US" altLang="zh-CN" sz="1600" b="1" i="1" dirty="0" smtClean="0">
                            <a:solidFill>
                              <a:srgbClr val="3333FF"/>
                            </a:solidFill>
                            <a:latin typeface="Cambria Math" panose="02040503050406030204" pitchFamily="18" charset="0"/>
                            <a:cs typeface="Times New Roman" panose="02020603050405020304" pitchFamily="18" charset="0"/>
                          </a:rPr>
                          <m:t>𝜶</m:t>
                        </m:r>
                      </m:e>
                      <m:sub>
                        <m:r>
                          <a:rPr lang="en-US" altLang="zh-CN" sz="1600" b="1" i="0" dirty="0">
                            <a:solidFill>
                              <a:srgbClr val="3333FF"/>
                            </a:solidFill>
                            <a:latin typeface="Cambria Math" panose="02040503050406030204" pitchFamily="18" charset="0"/>
                            <a:cs typeface="Times New Roman" panose="02020603050405020304" pitchFamily="18" charset="0"/>
                          </a:rPr>
                          <m:t>𝚲</m:t>
                        </m:r>
                      </m:sub>
                    </m:sSub>
                    <m:r>
                      <a:rPr lang="en-US" altLang="zh-CN" sz="1600" b="1" i="1" dirty="0">
                        <a:solidFill>
                          <a:srgbClr val="3333FF"/>
                        </a:solidFill>
                        <a:latin typeface="Cambria Math" panose="02040503050406030204" pitchFamily="18" charset="0"/>
                        <a:cs typeface="Times New Roman" panose="02020603050405020304" pitchFamily="18" charset="0"/>
                      </a:rPr>
                      <m:t>⟩ </m:t>
                    </m:r>
                  </m:oMath>
                </a14:m>
                <a:r>
                  <a:rPr lang="en-US" altLang="zh-CN" sz="1600" b="1" dirty="0">
                    <a:solidFill>
                      <a:srgbClr val="3333FF"/>
                    </a:solidFill>
                    <a:latin typeface="Times New Roman" panose="02020603050405020304" pitchFamily="18" charset="0"/>
                    <a:cs typeface="Times New Roman" panose="02020603050405020304" pitchFamily="18" charset="0"/>
                  </a:rPr>
                  <a:t>obtained from 320K </a:t>
                </a:r>
                <a14:m>
                  <m:oMath xmlns:m="http://schemas.openxmlformats.org/officeDocument/2006/math">
                    <m:sSup>
                      <m:sSupPr>
                        <m:ctrlPr>
                          <a:rPr lang="en-US" altLang="zh-CN" sz="1600" b="1" i="1" dirty="0">
                            <a:solidFill>
                              <a:srgbClr val="3333FF"/>
                            </a:solidFill>
                            <a:latin typeface="Cambria Math" panose="02040503050406030204" pitchFamily="18" charset="0"/>
                            <a:cs typeface="Times New Roman" panose="02020603050405020304" pitchFamily="18" charset="0"/>
                          </a:rPr>
                        </m:ctrlPr>
                      </m:sSupPr>
                      <m:e>
                        <m:r>
                          <a:rPr lang="en-US" altLang="zh-CN" sz="1600" b="1" dirty="0">
                            <a:solidFill>
                              <a:srgbClr val="3333FF"/>
                            </a:solidFill>
                            <a:latin typeface="Cambria Math" panose="02040503050406030204" pitchFamily="18" charset="0"/>
                            <a:cs typeface="Times New Roman" panose="02020603050405020304" pitchFamily="18" charset="0"/>
                          </a:rPr>
                          <m:t>𝚵</m:t>
                        </m:r>
                      </m:e>
                      <m:sup>
                        <m:r>
                          <a:rPr lang="en-US" altLang="zh-CN" sz="1600" b="1" i="1" dirty="0">
                            <a:solidFill>
                              <a:srgbClr val="3333FF"/>
                            </a:solidFill>
                            <a:latin typeface="Cambria Math" panose="02040503050406030204" pitchFamily="18" charset="0"/>
                            <a:cs typeface="Times New Roman" panose="02020603050405020304" pitchFamily="18" charset="0"/>
                          </a:rPr>
                          <m:t>𝟎</m:t>
                        </m:r>
                      </m:sup>
                    </m:sSup>
                  </m:oMath>
                </a14:m>
                <a:r>
                  <a:rPr lang="en-US" altLang="zh-CN" sz="1600" b="1" dirty="0">
                    <a:solidFill>
                      <a:srgbClr val="3333FF"/>
                    </a:solidFill>
                    <a:latin typeface="Times New Roman" panose="02020603050405020304" pitchFamily="18" charset="0"/>
                    <a:cs typeface="Times New Roman" panose="02020603050405020304" pitchFamily="18" charset="0"/>
                  </a:rPr>
                  <a:t> is comparable to that obtained from the measurement of 3.2 million Λ decays!</a:t>
                </a:r>
              </a:p>
            </p:txBody>
          </p:sp>
        </mc:Choice>
        <mc:Fallback>
          <p:sp>
            <p:nvSpPr>
              <p:cNvPr id="35" name="文本框 34"/>
              <p:cNvSpPr txBox="1">
                <a:spLocks noRot="1" noChangeAspect="1" noMove="1" noResize="1" noEditPoints="1" noAdjustHandles="1" noChangeArrowheads="1" noChangeShapeType="1" noTextEdit="1"/>
              </p:cNvSpPr>
              <p:nvPr/>
            </p:nvSpPr>
            <p:spPr>
              <a:xfrm>
                <a:off x="6719708" y="5890724"/>
                <a:ext cx="5014208" cy="830997"/>
              </a:xfrm>
              <a:prstGeom prst="rect">
                <a:avLst/>
              </a:prstGeom>
              <a:blipFill>
                <a:blip r:embed="rId7"/>
                <a:stretch>
                  <a:fillRect l="-504" b="-8955"/>
                </a:stretch>
              </a:blipFill>
            </p:spPr>
            <p:txBody>
              <a:bodyPr/>
              <a:lstStyle/>
              <a:p>
                <a:r>
                  <a:rPr lang="zh-CN" altLang="en-US">
                    <a:noFill/>
                  </a:rPr>
                  <a:t> </a:t>
                </a:r>
              </a:p>
            </p:txBody>
          </p:sp>
        </mc:Fallback>
      </mc:AlternateContent>
      <p:cxnSp>
        <p:nvCxnSpPr>
          <p:cNvPr id="36" name="直接箭头连接符 34"/>
          <p:cNvCxnSpPr>
            <a:cxnSpLocks/>
            <a:endCxn id="14" idx="1"/>
          </p:cNvCxnSpPr>
          <p:nvPr/>
        </p:nvCxnSpPr>
        <p:spPr>
          <a:xfrm>
            <a:off x="5430276" y="3110987"/>
            <a:ext cx="1292037" cy="82021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38" name="图片 37"/>
          <p:cNvPicPr>
            <a:picLocks noChangeAspect="1"/>
          </p:cNvPicPr>
          <p:nvPr/>
        </p:nvPicPr>
        <p:blipFill>
          <a:blip r:embed="rId8"/>
          <a:stretch>
            <a:fillRect/>
          </a:stretch>
        </p:blipFill>
        <p:spPr>
          <a:xfrm>
            <a:off x="7576208" y="1142495"/>
            <a:ext cx="3582894" cy="2567659"/>
          </a:xfrm>
          <a:prstGeom prst="rect">
            <a:avLst/>
          </a:prstGeom>
        </p:spPr>
      </p:pic>
      <mc:AlternateContent xmlns:mc="http://schemas.openxmlformats.org/markup-compatibility/2006" xmlns:a14="http://schemas.microsoft.com/office/drawing/2010/main">
        <mc:Choice Requires="a14">
          <p:sp>
            <p:nvSpPr>
              <p:cNvPr id="39" name="文本框 38"/>
              <p:cNvSpPr txBox="1"/>
              <p:nvPr/>
            </p:nvSpPr>
            <p:spPr>
              <a:xfrm>
                <a:off x="8283740" y="1499779"/>
                <a:ext cx="1558760" cy="307777"/>
              </a:xfrm>
              <a:prstGeom prst="rect">
                <a:avLst/>
              </a:prstGeom>
              <a:noFill/>
            </p:spPr>
            <p:txBody>
              <a:bodyPr wrap="none" lIns="0" tIns="0" rIns="0" bIns="0" rtlCol="0">
                <a:spAutoFit/>
              </a:bodyPr>
              <a:lstStyle/>
              <a:p>
                <a14:m>
                  <m:oMath xmlns:m="http://schemas.openxmlformats.org/officeDocument/2006/math">
                    <m:sSup>
                      <m:sSupPr>
                        <m:ctrlPr>
                          <a:rPr kumimoji="1" lang="en-US" altLang="zh-CN" sz="2000" b="0" i="1" smtClean="0">
                            <a:solidFill>
                              <a:schemeClr val="accent5"/>
                            </a:solidFill>
                            <a:latin typeface="Cambria Math" panose="02040503050406030204" pitchFamily="18" charset="0"/>
                          </a:rPr>
                        </m:ctrlPr>
                      </m:sSupPr>
                      <m:e>
                        <m:r>
                          <m:rPr>
                            <m:sty m:val="p"/>
                          </m:rPr>
                          <a:rPr kumimoji="1" lang="en-US" altLang="zh-CN" sz="2000" b="0" i="0" smtClean="0">
                            <a:solidFill>
                              <a:schemeClr val="accent5"/>
                            </a:solidFill>
                            <a:latin typeface="Cambria Math" panose="02040503050406030204" pitchFamily="18" charset="0"/>
                          </a:rPr>
                          <m:t>Ξ</m:t>
                        </m:r>
                      </m:e>
                      <m:sup>
                        <m:r>
                          <a:rPr kumimoji="1" lang="en-US" altLang="zh-CN" sz="2000" b="0" i="1" smtClean="0">
                            <a:solidFill>
                              <a:schemeClr val="accent5"/>
                            </a:solidFill>
                            <a:latin typeface="Cambria Math" panose="02040503050406030204" pitchFamily="18" charset="0"/>
                          </a:rPr>
                          <m:t>0</m:t>
                        </m:r>
                      </m:sup>
                    </m:sSup>
                  </m:oMath>
                </a14:m>
                <a:r>
                  <a:rPr kumimoji="1" lang="zh-CN" altLang="en-US" sz="2000" dirty="0">
                    <a:solidFill>
                      <a:schemeClr val="accent5"/>
                    </a:solidFill>
                  </a:rPr>
                  <a:t> </a:t>
                </a:r>
                <a:r>
                  <a:rPr kumimoji="1" lang="en-US" altLang="zh-CN" sz="2000" dirty="0">
                    <a:solidFill>
                      <a:schemeClr val="accent5"/>
                    </a:solidFill>
                  </a:rPr>
                  <a:t>Polarization</a:t>
                </a:r>
                <a:endParaRPr kumimoji="1" lang="zh-CN" altLang="en-US" sz="2000" dirty="0">
                  <a:solidFill>
                    <a:schemeClr val="accent5"/>
                  </a:solidFill>
                </a:endParaRPr>
              </a:p>
            </p:txBody>
          </p:sp>
        </mc:Choice>
        <mc:Fallback xmlns="">
          <p:sp>
            <p:nvSpPr>
              <p:cNvPr id="39" name="文本框 38"/>
              <p:cNvSpPr txBox="1">
                <a:spLocks noRot="1" noChangeAspect="1" noMove="1" noResize="1" noEditPoints="1" noAdjustHandles="1" noChangeArrowheads="1" noChangeShapeType="1" noTextEdit="1"/>
              </p:cNvSpPr>
              <p:nvPr/>
            </p:nvSpPr>
            <p:spPr>
              <a:xfrm>
                <a:off x="8283740" y="1499779"/>
                <a:ext cx="1558760" cy="307777"/>
              </a:xfrm>
              <a:prstGeom prst="rect">
                <a:avLst/>
              </a:prstGeom>
              <a:blipFill>
                <a:blip r:embed="rId9"/>
                <a:stretch>
                  <a:fillRect l="-5859" t="-25490" r="-9375" b="-4902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标题 1">
                <a:extLst>
                  <a:ext uri="{FF2B5EF4-FFF2-40B4-BE49-F238E27FC236}">
                    <a16:creationId xmlns:a16="http://schemas.microsoft.com/office/drawing/2014/main" id="{674DA26D-FCB4-4571-BE70-3C3499091004}"/>
                  </a:ext>
                </a:extLst>
              </p:cNvPr>
              <p:cNvSpPr>
                <a:spLocks noGrp="1"/>
              </p:cNvSpPr>
              <p:nvPr>
                <p:ph type="title"/>
              </p:nvPr>
            </p:nvSpPr>
            <p:spPr>
              <a:xfrm>
                <a:off x="-346535" y="-39228"/>
                <a:ext cx="12372109" cy="961502"/>
              </a:xfrm>
            </p:spPr>
            <p:txBody>
              <a:bodyPr>
                <a:normAutofit/>
              </a:bodyPr>
              <a:lstStyle/>
              <a:p>
                <a:pPr algn="ctr"/>
                <a:r>
                  <a:rPr kumimoji="1" lang="en-US" altLang="zh-CN" sz="3200" b="1" dirty="0">
                    <a:solidFill>
                      <a:srgbClr val="0000FF"/>
                    </a:solidFill>
                    <a:latin typeface="Times New Roman" panose="02020603050405020304" pitchFamily="18" charset="0"/>
                    <a:cs typeface="Times New Roman" panose="02020603050405020304" pitchFamily="18" charset="0"/>
                  </a:rPr>
                  <a:t>Search for CP violation in quantum-entangled </a:t>
                </a:r>
                <a14:m>
                  <m:oMath xmlns:m="http://schemas.openxmlformats.org/officeDocument/2006/math">
                    <m:sSup>
                      <m:sSupPr>
                        <m:ctrlPr>
                          <a:rPr kumimoji="1" lang="en-US" altLang="zh-CN" sz="3200" b="1" i="1" smtClean="0">
                            <a:solidFill>
                              <a:srgbClr val="0000FF"/>
                            </a:solidFill>
                            <a:latin typeface="Cambria Math" panose="02040503050406030204" pitchFamily="18" charset="0"/>
                          </a:rPr>
                        </m:ctrlPr>
                      </m:sSupPr>
                      <m:e>
                        <m:r>
                          <a:rPr kumimoji="1" lang="en-US" altLang="zh-CN" sz="3200" b="1" i="0" smtClean="0">
                            <a:solidFill>
                              <a:srgbClr val="0000FF"/>
                            </a:solidFill>
                            <a:latin typeface="Cambria Math" panose="02040503050406030204" pitchFamily="18" charset="0"/>
                          </a:rPr>
                          <m:t>𝚵</m:t>
                        </m:r>
                      </m:e>
                      <m:sup>
                        <m:r>
                          <a:rPr kumimoji="1" lang="en-US" altLang="zh-CN" sz="3200" b="1" i="0" smtClean="0">
                            <a:solidFill>
                              <a:srgbClr val="0000FF"/>
                            </a:solidFill>
                            <a:latin typeface="Cambria Math" panose="02040503050406030204" pitchFamily="18" charset="0"/>
                          </a:rPr>
                          <m:t>𝟎</m:t>
                        </m:r>
                      </m:sup>
                    </m:sSup>
                    <m:r>
                      <a:rPr kumimoji="1" lang="en-US" altLang="zh-CN" sz="3200" b="1" i="0" smtClean="0">
                        <a:solidFill>
                          <a:srgbClr val="0000FF"/>
                        </a:solidFill>
                        <a:latin typeface="Cambria Math" panose="02040503050406030204" pitchFamily="18" charset="0"/>
                      </a:rPr>
                      <m:t>−</m:t>
                    </m:r>
                    <m:sSup>
                      <m:sSupPr>
                        <m:ctrlPr>
                          <a:rPr kumimoji="1" lang="en-US" altLang="zh-CN" sz="3200" b="1" i="1" smtClean="0">
                            <a:solidFill>
                              <a:srgbClr val="0000FF"/>
                            </a:solidFill>
                            <a:latin typeface="Cambria Math" panose="02040503050406030204" pitchFamily="18" charset="0"/>
                          </a:rPr>
                        </m:ctrlPr>
                      </m:sSupPr>
                      <m:e>
                        <m:acc>
                          <m:accPr>
                            <m:chr m:val="̅"/>
                            <m:ctrlPr>
                              <a:rPr kumimoji="1" lang="en-US" altLang="zh-CN" sz="3200" b="1" i="1" smtClean="0">
                                <a:solidFill>
                                  <a:srgbClr val="0000FF"/>
                                </a:solidFill>
                                <a:latin typeface="Cambria Math" panose="02040503050406030204" pitchFamily="18" charset="0"/>
                              </a:rPr>
                            </m:ctrlPr>
                          </m:accPr>
                          <m:e>
                            <m:r>
                              <a:rPr kumimoji="1" lang="en-US" altLang="zh-CN" sz="3200" b="1" i="0" smtClean="0">
                                <a:solidFill>
                                  <a:srgbClr val="0000FF"/>
                                </a:solidFill>
                                <a:latin typeface="Cambria Math" panose="02040503050406030204" pitchFamily="18" charset="0"/>
                              </a:rPr>
                              <m:t>𝚵</m:t>
                            </m:r>
                          </m:e>
                        </m:acc>
                      </m:e>
                      <m:sup>
                        <m:r>
                          <a:rPr kumimoji="1" lang="en-US" altLang="zh-CN" sz="3200" b="1" i="0" smtClean="0">
                            <a:solidFill>
                              <a:srgbClr val="0000FF"/>
                            </a:solidFill>
                            <a:latin typeface="Cambria Math" panose="02040503050406030204" pitchFamily="18" charset="0"/>
                          </a:rPr>
                          <m:t>𝟎</m:t>
                        </m:r>
                      </m:sup>
                    </m:sSup>
                  </m:oMath>
                </a14:m>
                <a:r>
                  <a:rPr kumimoji="1" lang="zh-CN" altLang="en-US" sz="3200" dirty="0">
                    <a:solidFill>
                      <a:srgbClr val="0000FF"/>
                    </a:solidFill>
                    <a:latin typeface="Times New Roman" panose="02020603050405020304" pitchFamily="18" charset="0"/>
                    <a:cs typeface="Times New Roman" panose="02020603050405020304" pitchFamily="18" charset="0"/>
                  </a:rPr>
                  <a:t> </a:t>
                </a:r>
                <a:r>
                  <a:rPr kumimoji="1" lang="en-US" altLang="zh-CN" sz="3200" b="1" dirty="0">
                    <a:solidFill>
                      <a:srgbClr val="0000FF"/>
                    </a:solidFill>
                    <a:latin typeface="Times New Roman" panose="02020603050405020304" pitchFamily="18" charset="0"/>
                    <a:cs typeface="Times New Roman" panose="02020603050405020304" pitchFamily="18" charset="0"/>
                  </a:rPr>
                  <a:t>pairs</a:t>
                </a:r>
                <a:endParaRPr kumimoji="1" lang="zh-CN" altLang="en-US" sz="32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28" name="标题 1">
                <a:extLst>
                  <a:ext uri="{FF2B5EF4-FFF2-40B4-BE49-F238E27FC236}">
                    <a16:creationId xmlns:a16="http://schemas.microsoft.com/office/drawing/2014/main" id="{674DA26D-FCB4-4571-BE70-3C3499091004}"/>
                  </a:ext>
                </a:extLst>
              </p:cNvPr>
              <p:cNvSpPr>
                <a:spLocks noGrp="1" noRot="1" noChangeAspect="1" noMove="1" noResize="1" noEditPoints="1" noAdjustHandles="1" noChangeArrowheads="1" noChangeShapeType="1" noTextEdit="1"/>
              </p:cNvSpPr>
              <p:nvPr>
                <p:ph type="title"/>
              </p:nvPr>
            </p:nvSpPr>
            <p:spPr>
              <a:xfrm>
                <a:off x="-346535" y="-39228"/>
                <a:ext cx="12372109" cy="961502"/>
              </a:xfr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A6081CE-6E7E-46AF-B6D4-C2992C4B6E21}"/>
                  </a:ext>
                </a:extLst>
              </p:cNvPr>
              <p:cNvSpPr txBox="1"/>
              <p:nvPr/>
            </p:nvSpPr>
            <p:spPr>
              <a:xfrm>
                <a:off x="5603856" y="1395077"/>
                <a:ext cx="2190783" cy="652551"/>
              </a:xfrm>
              <a:prstGeom prst="rect">
                <a:avLst/>
              </a:prstGeom>
              <a:noFill/>
            </p:spPr>
            <p:txBody>
              <a:bodyPr wrap="square" rtlCol="0">
                <a:spAutoFit/>
              </a:bodyPr>
              <a:lstStyle/>
              <a:p>
                <a:r>
                  <a:rPr kumimoji="1" lang="en-US"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320 K </a:t>
                </a:r>
                <a14:m>
                  <m:oMath xmlns:m="http://schemas.openxmlformats.org/officeDocument/2006/math">
                    <m:sSup>
                      <m:sSupPr>
                        <m:ctrlPr>
                          <a:rPr lang="zh-CN" altLang="zh-CN" b="1" i="1" smtClean="0">
                            <a:solidFill>
                              <a:srgbClr val="FF0000"/>
                            </a:solidFill>
                            <a:latin typeface="Cambria Math" panose="02040503050406030204" pitchFamily="18" charset="0"/>
                          </a:rPr>
                        </m:ctrlPr>
                      </m:sSupPr>
                      <m:e>
                        <m:r>
                          <a:rPr lang="en-US" altLang="zh-CN" b="1" i="0">
                            <a:solidFill>
                              <a:srgbClr val="FF0000"/>
                            </a:solidFill>
                            <a:latin typeface="Cambria Math" panose="02040503050406030204" pitchFamily="18" charset="0"/>
                          </a:rPr>
                          <m:t>𝚵</m:t>
                        </m:r>
                      </m:e>
                      <m:sup>
                        <m:r>
                          <a:rPr lang="en-US" altLang="zh-CN" b="1" i="0" smtClean="0">
                            <a:solidFill>
                              <a:srgbClr val="FF0000"/>
                            </a:solidFill>
                            <a:latin typeface="Cambria Math" panose="02040503050406030204" pitchFamily="18" charset="0"/>
                          </a:rPr>
                          <m:t>𝟎</m:t>
                        </m:r>
                      </m:sup>
                    </m:sSup>
                    <m:r>
                      <a:rPr lang="en-US" altLang="zh-CN" b="1" i="0" smtClean="0">
                        <a:solidFill>
                          <a:srgbClr val="FF0000"/>
                        </a:solidFill>
                        <a:latin typeface="Cambria Math" panose="02040503050406030204" pitchFamily="18" charset="0"/>
                      </a:rPr>
                      <m:t>−</m:t>
                    </m:r>
                    <m:sSup>
                      <m:sSupPr>
                        <m:ctrlPr>
                          <a:rPr lang="en-US" altLang="zh-CN" b="1" i="1" smtClean="0">
                            <a:solidFill>
                              <a:srgbClr val="FF0000"/>
                            </a:solidFill>
                            <a:latin typeface="Cambria Math" panose="02040503050406030204" pitchFamily="18" charset="0"/>
                          </a:rPr>
                        </m:ctrlPr>
                      </m:sSupPr>
                      <m:e>
                        <m:acc>
                          <m:accPr>
                            <m:chr m:val="̅"/>
                            <m:ctrlPr>
                              <a:rPr lang="en-US" altLang="zh-CN" b="1" i="1" smtClean="0">
                                <a:solidFill>
                                  <a:srgbClr val="FF0000"/>
                                </a:solidFill>
                                <a:latin typeface="Cambria Math" panose="02040503050406030204" pitchFamily="18" charset="0"/>
                              </a:rPr>
                            </m:ctrlPr>
                          </m:accPr>
                          <m:e>
                            <m:r>
                              <a:rPr lang="en-US" altLang="zh-CN" b="1" i="0" smtClean="0">
                                <a:solidFill>
                                  <a:srgbClr val="FF0000"/>
                                </a:solidFill>
                                <a:latin typeface="Cambria Math" panose="02040503050406030204" pitchFamily="18" charset="0"/>
                              </a:rPr>
                              <m:t>𝚵</m:t>
                            </m:r>
                          </m:e>
                        </m:acc>
                      </m:e>
                      <m:sup>
                        <m:r>
                          <a:rPr lang="en-US" altLang="zh-CN" b="1" i="0" smtClean="0">
                            <a:solidFill>
                              <a:srgbClr val="FF0000"/>
                            </a:solidFill>
                            <a:latin typeface="Cambria Math" panose="02040503050406030204" pitchFamily="18" charset="0"/>
                          </a:rPr>
                          <m:t>𝟎</m:t>
                        </m:r>
                      </m:sup>
                    </m:sSup>
                  </m:oMath>
                </a14:m>
                <a:r>
                  <a:rPr lang="zh-CN" altLang="en-US"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pairs with 98% purity</a:t>
                </a:r>
                <a:endParaRPr kumimoji="1" lang="zh-CN" altLang="en-US"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mc:Choice>
        <mc:Fallback xmlns="">
          <p:sp>
            <p:nvSpPr>
              <p:cNvPr id="31" name="文本框 30">
                <a:extLst>
                  <a:ext uri="{FF2B5EF4-FFF2-40B4-BE49-F238E27FC236}">
                    <a16:creationId xmlns:a16="http://schemas.microsoft.com/office/drawing/2014/main" id="{7A6081CE-6E7E-46AF-B6D4-C2992C4B6E21}"/>
                  </a:ext>
                </a:extLst>
              </p:cNvPr>
              <p:cNvSpPr txBox="1">
                <a:spLocks noRot="1" noChangeAspect="1" noMove="1" noResize="1" noEditPoints="1" noAdjustHandles="1" noChangeArrowheads="1" noChangeShapeType="1" noTextEdit="1"/>
              </p:cNvSpPr>
              <p:nvPr/>
            </p:nvSpPr>
            <p:spPr>
              <a:xfrm>
                <a:off x="5603856" y="1395077"/>
                <a:ext cx="2190783" cy="652551"/>
              </a:xfrm>
              <a:prstGeom prst="rect">
                <a:avLst/>
              </a:prstGeom>
              <a:blipFill>
                <a:blip r:embed="rId11"/>
                <a:stretch>
                  <a:fillRect l="-2222" t="-4673" r="-2500" b="-1401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271BA7BA-E815-32C5-4618-28A0FFABEFE7}"/>
                  </a:ext>
                </a:extLst>
              </p:cNvPr>
              <p:cNvSpPr txBox="1"/>
              <p:nvPr/>
            </p:nvSpPr>
            <p:spPr>
              <a:xfrm>
                <a:off x="724628" y="843386"/>
                <a:ext cx="1703785" cy="369332"/>
              </a:xfrm>
              <a:prstGeom prst="rect">
                <a:avLst/>
              </a:prstGeom>
              <a:noFill/>
            </p:spPr>
            <p:txBody>
              <a:bodyPr wrap="square">
                <a:spAutoFit/>
              </a:bodyPr>
              <a:lstStyle/>
              <a:p>
                <a:r>
                  <a:rPr kumimoji="1" lang="en-US" altLang="zh-CN" dirty="0">
                    <a:solidFill>
                      <a:srgbClr val="FF0000"/>
                    </a:solidFill>
                    <a:ea typeface="KaiTi" panose="02010609060101010101" pitchFamily="49" charset="-122"/>
                    <a:cs typeface="Calibri" panose="020F0502020204030204" pitchFamily="34" charset="0"/>
                  </a:rPr>
                  <a:t>10 billion </a:t>
                </a:r>
                <a:r>
                  <a:rPr kumimoji="1" lang="en-US" altLang="zh-CN" b="1" dirty="0">
                    <a:solidFill>
                      <a:srgbClr val="FF0000"/>
                    </a:solidFill>
                    <a:ea typeface="KaiTi" panose="02010609060101010101" pitchFamily="49" charset="-122"/>
                    <a:cs typeface="Calibri" panose="020F0502020204030204" pitchFamily="34" charset="0"/>
                  </a:rPr>
                  <a:t>J/</a:t>
                </a:r>
                <a14:m>
                  <m:oMath xmlns:m="http://schemas.openxmlformats.org/officeDocument/2006/math">
                    <m:r>
                      <a:rPr lang="en-US" altLang="zh-CN" b="1" i="1" kern="100">
                        <a:solidFill>
                          <a:srgbClr val="FF0000"/>
                        </a:solidFill>
                        <a:latin typeface="Cambria Math" panose="02040503050406030204" pitchFamily="18" charset="0"/>
                        <a:cs typeface="Heiti SC Light" charset="-122"/>
                      </a:rPr>
                      <m:t>𝝍</m:t>
                    </m:r>
                  </m:oMath>
                </a14:m>
                <a:r>
                  <a:rPr kumimoji="1" lang="zh-CN" altLang="en-US" dirty="0">
                    <a:solidFill>
                      <a:srgbClr val="FF0000"/>
                    </a:solidFill>
                    <a:ea typeface="KaiTi" panose="02010609060101010101" pitchFamily="49" charset="-122"/>
                    <a:cs typeface="Calibri" panose="020F0502020204030204" pitchFamily="34" charset="0"/>
                  </a:rPr>
                  <a:t> </a:t>
                </a:r>
                <a:endParaRPr lang="zh-CN" altLang="en-US" dirty="0"/>
              </a:p>
            </p:txBody>
          </p:sp>
        </mc:Choice>
        <mc:Fallback xmlns="">
          <p:sp>
            <p:nvSpPr>
              <p:cNvPr id="2" name="文本框 1">
                <a:extLst>
                  <a:ext uri="{FF2B5EF4-FFF2-40B4-BE49-F238E27FC236}">
                    <a16:creationId xmlns:a16="http://schemas.microsoft.com/office/drawing/2014/main" id="{271BA7BA-E815-32C5-4618-28A0FFABEFE7}"/>
                  </a:ext>
                </a:extLst>
              </p:cNvPr>
              <p:cNvSpPr txBox="1">
                <a:spLocks noRot="1" noChangeAspect="1" noMove="1" noResize="1" noEditPoints="1" noAdjustHandles="1" noChangeArrowheads="1" noChangeShapeType="1" noTextEdit="1"/>
              </p:cNvSpPr>
              <p:nvPr/>
            </p:nvSpPr>
            <p:spPr>
              <a:xfrm>
                <a:off x="724628" y="843386"/>
                <a:ext cx="1703785" cy="369332"/>
              </a:xfrm>
              <a:prstGeom prst="rect">
                <a:avLst/>
              </a:prstGeom>
              <a:blipFill>
                <a:blip r:embed="rId12"/>
                <a:stretch>
                  <a:fillRect l="-3704" t="-6667" b="-26667"/>
                </a:stretch>
              </a:blipFill>
            </p:spPr>
            <p:txBody>
              <a:bodyPr/>
              <a:lstStyle/>
              <a:p>
                <a:r>
                  <a:rPr lang="zh-CN" altLang="en-US">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C9C53A08-AC52-B4D8-6367-C1E062D985F2}"/>
              </a:ext>
            </a:extLst>
          </p:cNvPr>
          <p:cNvPicPr>
            <a:picLocks noChangeAspect="1"/>
          </p:cNvPicPr>
          <p:nvPr/>
        </p:nvPicPr>
        <p:blipFill>
          <a:blip r:embed="rId3"/>
          <a:stretch>
            <a:fillRect/>
          </a:stretch>
        </p:blipFill>
        <p:spPr>
          <a:xfrm>
            <a:off x="7515656" y="2635375"/>
            <a:ext cx="928968" cy="266648"/>
          </a:xfrm>
          <a:prstGeom prst="rect">
            <a:avLst/>
          </a:prstGeom>
        </p:spPr>
      </p:pic>
      <p:pic>
        <p:nvPicPr>
          <p:cNvPr id="8" name="Picture 22" descr="delta_weak">
            <a:extLst>
              <a:ext uri="{FF2B5EF4-FFF2-40B4-BE49-F238E27FC236}">
                <a16:creationId xmlns:a16="http://schemas.microsoft.com/office/drawing/2014/main" id="{6F61A3EF-786F-8F0B-77B8-F6A979EF8A11}"/>
              </a:ext>
            </a:extLst>
          </p:cNvPr>
          <p:cNvPicPr>
            <a:picLocks noChangeAspect="1"/>
          </p:cNvPicPr>
          <p:nvPr/>
        </p:nvPicPr>
        <p:blipFill>
          <a:blip r:embed="rId4"/>
          <a:stretch>
            <a:fillRect/>
          </a:stretch>
        </p:blipFill>
        <p:spPr>
          <a:xfrm>
            <a:off x="8548349" y="2470997"/>
            <a:ext cx="3469005" cy="617237"/>
          </a:xfrm>
          <a:prstGeom prst="rect">
            <a:avLst/>
          </a:prstGeom>
        </p:spPr>
      </p:pic>
      <p:sp>
        <p:nvSpPr>
          <p:cNvPr id="2" name="Title 1">
            <a:extLst>
              <a:ext uri="{FF2B5EF4-FFF2-40B4-BE49-F238E27FC236}">
                <a16:creationId xmlns:a16="http://schemas.microsoft.com/office/drawing/2014/main" id="{4A3CD506-60B8-3B79-BECA-9DD510B47DAA}"/>
              </a:ext>
            </a:extLst>
          </p:cNvPr>
          <p:cNvSpPr>
            <a:spLocks noGrp="1"/>
          </p:cNvSpPr>
          <p:nvPr>
            <p:ph type="title"/>
          </p:nvPr>
        </p:nvSpPr>
        <p:spPr>
          <a:xfrm>
            <a:off x="-141888" y="0"/>
            <a:ext cx="12191999" cy="1325563"/>
          </a:xfrm>
        </p:spPr>
        <p:txBody>
          <a:bodyPr/>
          <a:lstStyle/>
          <a:p>
            <a:pPr algn="ctr"/>
            <a:r>
              <a:rPr lang="en-US" sz="4000" dirty="0"/>
              <a:t>J/</a:t>
            </a:r>
            <a:r>
              <a:rPr lang="en-US" sz="4000" dirty="0">
                <a:latin typeface="Symbol" pitchFamily="2" charset="2"/>
              </a:rPr>
              <a:t>y</a:t>
            </a:r>
            <a:r>
              <a:rPr lang="en-US" sz="3200" dirty="0">
                <a:sym typeface="Wingdings" pitchFamily="2" charset="2"/>
              </a:rPr>
              <a:t></a:t>
            </a:r>
            <a:r>
              <a:rPr lang="en-US" sz="4000" dirty="0">
                <a:sym typeface="Wingdings" pitchFamily="2" charset="2"/>
              </a:rPr>
              <a:t> </a:t>
            </a:r>
            <a:r>
              <a:rPr lang="en-US" sz="4000" dirty="0">
                <a:latin typeface="Symbol" pitchFamily="2" charset="2"/>
                <a:sym typeface="Wingdings" pitchFamily="2" charset="2"/>
              </a:rPr>
              <a:t>XX</a:t>
            </a:r>
            <a:r>
              <a:rPr lang="en-US" sz="4000" dirty="0">
                <a:sym typeface="Wingdings" pitchFamily="2" charset="2"/>
              </a:rPr>
              <a:t> </a:t>
            </a:r>
            <a:r>
              <a:rPr lang="en-US" sz="4000" dirty="0">
                <a:latin typeface="Times New Roman" panose="02020603050405020304" pitchFamily="18" charset="0"/>
                <a:cs typeface="Times New Roman" panose="02020603050405020304" pitchFamily="18" charset="0"/>
                <a:sym typeface="Wingdings" pitchFamily="2" charset="2"/>
              </a:rPr>
              <a:t>is perfect for hyperon-decay</a:t>
            </a:r>
            <a:r>
              <a:rPr lang="en-US" dirty="0">
                <a:latin typeface="Times New Roman" panose="02020603050405020304" pitchFamily="18" charset="0"/>
                <a:cs typeface="Times New Roman" panose="02020603050405020304" pitchFamily="18" charset="0"/>
                <a:sym typeface="Wingdings" pitchFamily="2" charset="2"/>
              </a:rPr>
              <a:t> </a:t>
            </a:r>
            <a:r>
              <a:rPr lang="en-US" i="1" dirty="0">
                <a:latin typeface="Times New Roman" panose="02020603050405020304" pitchFamily="18" charset="0"/>
                <a:cs typeface="Times New Roman" panose="02020603050405020304" pitchFamily="18" charset="0"/>
                <a:sym typeface="Wingdings" pitchFamily="2" charset="2"/>
              </a:rPr>
              <a:t>CP</a:t>
            </a:r>
            <a:r>
              <a:rPr lang="en-US" sz="4000" i="1" dirty="0">
                <a:latin typeface="Times New Roman" panose="02020603050405020304" pitchFamily="18" charset="0"/>
                <a:cs typeface="Times New Roman" panose="02020603050405020304" pitchFamily="18" charset="0"/>
                <a:sym typeface="Wingdings" pitchFamily="2" charset="2"/>
              </a:rPr>
              <a:t>V</a:t>
            </a:r>
            <a:r>
              <a:rPr lang="en-US" sz="4000" dirty="0">
                <a:latin typeface="Times New Roman" panose="02020603050405020304" pitchFamily="18" charset="0"/>
                <a:cs typeface="Times New Roman" panose="02020603050405020304" pitchFamily="18" charset="0"/>
                <a:sym typeface="Wingdings" pitchFamily="2" charset="2"/>
              </a:rPr>
              <a:t> searches</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2E5704A-8BB1-559A-C8EA-1A00CBE5D65E}"/>
              </a:ext>
            </a:extLst>
          </p:cNvPr>
          <p:cNvSpPr txBox="1"/>
          <p:nvPr/>
        </p:nvSpPr>
        <p:spPr>
          <a:xfrm rot="10800000" flipH="1">
            <a:off x="2069746" y="246805"/>
            <a:ext cx="425669" cy="769441"/>
          </a:xfrm>
          <a:prstGeom prst="rect">
            <a:avLst/>
          </a:prstGeom>
          <a:noFill/>
        </p:spPr>
        <p:txBody>
          <a:bodyPr wrap="square" rtlCol="0">
            <a:spAutoFit/>
          </a:bodyPr>
          <a:lstStyle/>
          <a:p>
            <a:r>
              <a:rPr lang="en-US" sz="4400" b="1" dirty="0"/>
              <a:t>_</a:t>
            </a:r>
          </a:p>
        </p:txBody>
      </p:sp>
      <p:sp>
        <p:nvSpPr>
          <p:cNvPr id="5" name="TextBox 4">
            <a:extLst>
              <a:ext uri="{FF2B5EF4-FFF2-40B4-BE49-F238E27FC236}">
                <a16:creationId xmlns:a16="http://schemas.microsoft.com/office/drawing/2014/main" id="{251743D7-84C7-15C0-05CD-7E76866041D5}"/>
              </a:ext>
            </a:extLst>
          </p:cNvPr>
          <p:cNvSpPr txBox="1"/>
          <p:nvPr/>
        </p:nvSpPr>
        <p:spPr>
          <a:xfrm>
            <a:off x="2069746" y="3657629"/>
            <a:ext cx="8972393" cy="984885"/>
          </a:xfrm>
          <a:prstGeom prst="rect">
            <a:avLst/>
          </a:prstGeom>
          <a:noFill/>
        </p:spPr>
        <p:txBody>
          <a:bodyPr wrap="none" rtlCol="0">
            <a:spAutoFit/>
          </a:bodyPr>
          <a:lstStyle/>
          <a:p>
            <a:pPr lvl="1"/>
            <a:r>
              <a:rPr lang="en-US" dirty="0">
                <a:sym typeface="Wingdings" pitchFamily="2" charset="2"/>
              </a:rPr>
              <a:t>production and most decays occur in a vacuum</a:t>
            </a:r>
          </a:p>
          <a:p>
            <a:pPr lvl="1"/>
            <a:r>
              <a:rPr lang="en-US" dirty="0">
                <a:sym typeface="Wingdings" pitchFamily="2" charset="2"/>
              </a:rPr>
              <a:t>effects of detector materials monitored by </a:t>
            </a:r>
            <a:r>
              <a:rPr lang="en-US" sz="2200" dirty="0">
                <a:latin typeface="Monotype Corsiva" panose="03010101010201010101" pitchFamily="66" charset="0"/>
                <a:sym typeface="Wingdings" pitchFamily="2" charset="2"/>
              </a:rPr>
              <a:t>       </a:t>
            </a:r>
            <a:r>
              <a:rPr lang="en-US" dirty="0"/>
              <a:t>measurements</a:t>
            </a:r>
            <a:r>
              <a:rPr lang="en-US" baseline="38000" dirty="0">
                <a:latin typeface="Symbol" pitchFamily="2" charset="2"/>
              </a:rPr>
              <a:t> </a:t>
            </a:r>
            <a:endParaRPr lang="en-US" dirty="0">
              <a:sym typeface="Wingdings" pitchFamily="2" charset="2"/>
            </a:endParaRPr>
          </a:p>
          <a:p>
            <a:pPr lvl="1"/>
            <a:r>
              <a:rPr lang="en-US" dirty="0">
                <a:sym typeface="Wingdings" pitchFamily="2" charset="2"/>
              </a:rPr>
              <a:t>systematic errors are ~1/10</a:t>
            </a:r>
            <a:r>
              <a:rPr lang="en-US" baseline="30000" dirty="0">
                <a:sym typeface="Wingdings" pitchFamily="2" charset="2"/>
              </a:rPr>
              <a:t>th</a:t>
            </a:r>
            <a:r>
              <a:rPr lang="en-US" dirty="0">
                <a:sym typeface="Wingdings" pitchFamily="2" charset="2"/>
              </a:rPr>
              <a:t>  the statistical ones and scale </a:t>
            </a:r>
            <a:r>
              <a:rPr lang="en-US" dirty="0"/>
              <a:t>as 1/√</a:t>
            </a:r>
            <a:r>
              <a:rPr lang="en-US" i="1" dirty="0" err="1"/>
              <a:t>N</a:t>
            </a:r>
            <a:r>
              <a:rPr lang="en-US" baseline="-25000" dirty="0" err="1"/>
              <a:t>evt</a:t>
            </a:r>
            <a:r>
              <a:rPr lang="en-US" baseline="-25000" dirty="0"/>
              <a:t>  </a:t>
            </a:r>
            <a:r>
              <a:rPr lang="en-US" dirty="0"/>
              <a:t>(at least so far)</a:t>
            </a:r>
          </a:p>
        </p:txBody>
      </p:sp>
      <p:sp>
        <p:nvSpPr>
          <p:cNvPr id="6" name="TextBox 5">
            <a:extLst>
              <a:ext uri="{FF2B5EF4-FFF2-40B4-BE49-F238E27FC236}">
                <a16:creationId xmlns:a16="http://schemas.microsoft.com/office/drawing/2014/main" id="{967E0388-1891-31E8-6F87-48265D080675}"/>
              </a:ext>
            </a:extLst>
          </p:cNvPr>
          <p:cNvSpPr txBox="1"/>
          <p:nvPr/>
        </p:nvSpPr>
        <p:spPr>
          <a:xfrm rot="10800000" flipH="1">
            <a:off x="4646289" y="2450223"/>
            <a:ext cx="367862" cy="461665"/>
          </a:xfrm>
          <a:prstGeom prst="rect">
            <a:avLst/>
          </a:prstGeom>
          <a:noFill/>
        </p:spPr>
        <p:txBody>
          <a:bodyPr wrap="square" rtlCol="0">
            <a:spAutoFit/>
          </a:bodyPr>
          <a:lstStyle/>
          <a:p>
            <a:r>
              <a:rPr lang="en-US" sz="2400" b="1" dirty="0"/>
              <a:t>_</a:t>
            </a:r>
          </a:p>
        </p:txBody>
      </p:sp>
      <p:sp>
        <p:nvSpPr>
          <p:cNvPr id="10" name="TextBox 9">
            <a:extLst>
              <a:ext uri="{FF2B5EF4-FFF2-40B4-BE49-F238E27FC236}">
                <a16:creationId xmlns:a16="http://schemas.microsoft.com/office/drawing/2014/main" id="{13B0814D-48A5-1FCE-EB5E-6EA874757F62}"/>
              </a:ext>
            </a:extLst>
          </p:cNvPr>
          <p:cNvSpPr txBox="1"/>
          <p:nvPr/>
        </p:nvSpPr>
        <p:spPr>
          <a:xfrm rot="10800000" flipH="1">
            <a:off x="5852833" y="4793321"/>
            <a:ext cx="367862" cy="584775"/>
          </a:xfrm>
          <a:prstGeom prst="rect">
            <a:avLst/>
          </a:prstGeom>
          <a:noFill/>
        </p:spPr>
        <p:txBody>
          <a:bodyPr wrap="square" rtlCol="0">
            <a:spAutoFit/>
          </a:bodyPr>
          <a:lstStyle/>
          <a:p>
            <a:r>
              <a:rPr lang="en-US" sz="3200" b="1" dirty="0">
                <a:solidFill>
                  <a:srgbClr val="C00000"/>
                </a:solidFill>
              </a:rPr>
              <a:t>_</a:t>
            </a:r>
          </a:p>
        </p:txBody>
      </p:sp>
      <p:cxnSp>
        <p:nvCxnSpPr>
          <p:cNvPr id="11" name="Straight Connector 10">
            <a:extLst>
              <a:ext uri="{FF2B5EF4-FFF2-40B4-BE49-F238E27FC236}">
                <a16:creationId xmlns:a16="http://schemas.microsoft.com/office/drawing/2014/main" id="{3561A68D-B956-7726-5CAF-103867D1615A}"/>
              </a:ext>
            </a:extLst>
          </p:cNvPr>
          <p:cNvCxnSpPr/>
          <p:nvPr/>
        </p:nvCxnSpPr>
        <p:spPr>
          <a:xfrm>
            <a:off x="8548349" y="4330490"/>
            <a:ext cx="385522"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7509884-FCC4-1D4E-F5D5-1C29A408AD91}"/>
              </a:ext>
            </a:extLst>
          </p:cNvPr>
          <p:cNvSpPr txBox="1"/>
          <p:nvPr/>
        </p:nvSpPr>
        <p:spPr>
          <a:xfrm>
            <a:off x="2295210" y="1575524"/>
            <a:ext cx="6050887" cy="461665"/>
          </a:xfrm>
          <a:prstGeom prst="rect">
            <a:avLst/>
          </a:prstGeom>
          <a:noFill/>
        </p:spPr>
        <p:txBody>
          <a:bodyPr wrap="non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quantum-correlated spin-aligned initial state</a:t>
            </a:r>
          </a:p>
        </p:txBody>
      </p:sp>
      <p:sp>
        <p:nvSpPr>
          <p:cNvPr id="13" name="TextBox 12">
            <a:extLst>
              <a:ext uri="{FF2B5EF4-FFF2-40B4-BE49-F238E27FC236}">
                <a16:creationId xmlns:a16="http://schemas.microsoft.com/office/drawing/2014/main" id="{CB9D7724-E93A-C9B0-5BE3-B41E8B4173A5}"/>
              </a:ext>
            </a:extLst>
          </p:cNvPr>
          <p:cNvSpPr txBox="1"/>
          <p:nvPr/>
        </p:nvSpPr>
        <p:spPr>
          <a:xfrm>
            <a:off x="2554012" y="2090323"/>
            <a:ext cx="6143285" cy="1631216"/>
          </a:xfrm>
          <a:prstGeom prst="rect">
            <a:avLst/>
          </a:prstGeom>
          <a:noFill/>
        </p:spPr>
        <p:txBody>
          <a:bodyPr wrap="none" rtlCol="0">
            <a:spAutoFit/>
          </a:bodyPr>
          <a:lstStyle/>
          <a:p>
            <a:r>
              <a:rPr lang="en-US" sz="1800" dirty="0"/>
              <a:t>supports </a:t>
            </a:r>
            <a:r>
              <a:rPr lang="en-US" sz="2200" dirty="0">
                <a:latin typeface="Monotype Corsiva" panose="03010101010201010101" pitchFamily="66" charset="0"/>
              </a:rPr>
              <a:t>      </a:t>
            </a:r>
            <a:r>
              <a:rPr lang="en-US" sz="1800" dirty="0"/>
              <a:t> measurements </a:t>
            </a:r>
            <a:r>
              <a:rPr lang="en-US" sz="1200" dirty="0">
                <a:sym typeface="Wingdings" pitchFamily="2" charset="2"/>
              </a:rPr>
              <a:t></a:t>
            </a:r>
            <a:r>
              <a:rPr lang="en-US" sz="1800" dirty="0">
                <a:sym typeface="Wingdings" pitchFamily="2" charset="2"/>
              </a:rPr>
              <a:t>no strong-phase suppression</a:t>
            </a:r>
            <a:endParaRPr lang="en-US" sz="1800" dirty="0"/>
          </a:p>
          <a:p>
            <a:r>
              <a:rPr lang="en-US" sz="2200" dirty="0">
                <a:latin typeface="Monotype Corsiva" panose="03010101010201010101" pitchFamily="66" charset="0"/>
                <a:sym typeface="Wingdings" pitchFamily="2" charset="2"/>
              </a:rPr>
              <a:t>P</a:t>
            </a:r>
            <a:r>
              <a:rPr lang="en-US" sz="1800" baseline="-25000" dirty="0">
                <a:latin typeface="Symbol" pitchFamily="2" charset="2"/>
                <a:sym typeface="Wingdings" pitchFamily="2" charset="2"/>
              </a:rPr>
              <a:t>X</a:t>
            </a:r>
            <a:r>
              <a:rPr lang="en-US" sz="1800" dirty="0">
                <a:sym typeface="Wingdings" pitchFamily="2" charset="2"/>
              </a:rPr>
              <a:t> is exactly equal to </a:t>
            </a:r>
            <a:r>
              <a:rPr lang="en-US" sz="2200" dirty="0">
                <a:latin typeface="Monotype Corsiva" panose="03010101010201010101" pitchFamily="66" charset="0"/>
                <a:sym typeface="Wingdings" pitchFamily="2" charset="2"/>
              </a:rPr>
              <a:t>P</a:t>
            </a:r>
            <a:r>
              <a:rPr lang="en-US" sz="1800" baseline="-25000" dirty="0">
                <a:latin typeface="Symbol" pitchFamily="2" charset="2"/>
                <a:sym typeface="Wingdings" pitchFamily="2" charset="2"/>
              </a:rPr>
              <a:t>X</a:t>
            </a:r>
            <a:r>
              <a:rPr lang="en-US" sz="2400" dirty="0">
                <a:sym typeface="Wingdings" pitchFamily="2" charset="2"/>
              </a:rPr>
              <a:t> </a:t>
            </a:r>
            <a:r>
              <a:rPr lang="en-US" sz="1800" dirty="0">
                <a:sym typeface="Wingdings" pitchFamily="2" charset="2"/>
              </a:rPr>
              <a:t>at production</a:t>
            </a:r>
          </a:p>
          <a:p>
            <a:r>
              <a:rPr lang="en-US" sz="1600" dirty="0">
                <a:sym typeface="Wingdings" pitchFamily="2" charset="2"/>
              </a:rPr>
              <a:t>⟨</a:t>
            </a:r>
            <a:r>
              <a:rPr lang="en-US" sz="1800" dirty="0">
                <a:latin typeface="Monotype Corsiva" panose="03010101010201010101" pitchFamily="66" charset="0"/>
                <a:sym typeface="Wingdings" pitchFamily="2" charset="2"/>
              </a:rPr>
              <a:t>P</a:t>
            </a:r>
            <a:r>
              <a:rPr lang="en-US" sz="1600" dirty="0">
                <a:latin typeface="Monotype Corsiva" panose="03010101010201010101" pitchFamily="66" charset="0"/>
                <a:sym typeface="Wingdings" pitchFamily="2" charset="2"/>
              </a:rPr>
              <a:t> ⟩</a:t>
            </a:r>
            <a:r>
              <a:rPr lang="en-US" sz="1800" baseline="-25000" dirty="0">
                <a:sym typeface="Wingdings" pitchFamily="2" charset="2"/>
              </a:rPr>
              <a:t>eff</a:t>
            </a:r>
            <a:r>
              <a:rPr lang="en-US" sz="1800" dirty="0">
                <a:sym typeface="Wingdings" pitchFamily="2" charset="2"/>
              </a:rPr>
              <a:t> </a:t>
            </a:r>
            <a:r>
              <a:rPr lang="en-US" sz="1400" dirty="0">
                <a:sym typeface="Wingdings" pitchFamily="2" charset="2"/>
              </a:rPr>
              <a:t>= 1</a:t>
            </a:r>
          </a:p>
          <a:p>
            <a:endParaRPr lang="en-US" sz="1800" dirty="0">
              <a:sym typeface="Wingdings" pitchFamily="2" charset="2"/>
            </a:endParaRPr>
          </a:p>
          <a:p>
            <a:endParaRPr lang="en-US" dirty="0"/>
          </a:p>
        </p:txBody>
      </p:sp>
      <p:sp>
        <p:nvSpPr>
          <p:cNvPr id="14" name="TextBox 13">
            <a:extLst>
              <a:ext uri="{FF2B5EF4-FFF2-40B4-BE49-F238E27FC236}">
                <a16:creationId xmlns:a16="http://schemas.microsoft.com/office/drawing/2014/main" id="{87EFFE84-30B1-E324-BE6B-E2991D0596B6}"/>
              </a:ext>
            </a:extLst>
          </p:cNvPr>
          <p:cNvSpPr txBox="1"/>
          <p:nvPr/>
        </p:nvSpPr>
        <p:spPr>
          <a:xfrm>
            <a:off x="2229416" y="3232705"/>
            <a:ext cx="3302571" cy="738664"/>
          </a:xfrm>
          <a:prstGeom prst="rect">
            <a:avLst/>
          </a:prstGeom>
          <a:noFill/>
        </p:spPr>
        <p:txBody>
          <a:bodyPr wrap="none" rtlCol="0">
            <a:spAutoFit/>
          </a:bodyPr>
          <a:lstStyle/>
          <a:p>
            <a:r>
              <a:rPr lang="en-US" sz="2400" b="1" dirty="0">
                <a:solidFill>
                  <a:srgbClr val="C00000"/>
                </a:solidFill>
                <a:latin typeface="Times New Roman" panose="02020603050405020304" pitchFamily="18" charset="0"/>
                <a:cs typeface="Times New Roman" panose="02020603050405020304" pitchFamily="18" charset="0"/>
                <a:sym typeface="Wingdings" pitchFamily="2" charset="2"/>
              </a:rPr>
              <a:t>almost background free</a:t>
            </a:r>
          </a:p>
          <a:p>
            <a:endParaRPr lang="en-US" dirty="0"/>
          </a:p>
        </p:txBody>
      </p:sp>
      <p:sp>
        <p:nvSpPr>
          <p:cNvPr id="15" name="TextBox 14">
            <a:extLst>
              <a:ext uri="{FF2B5EF4-FFF2-40B4-BE49-F238E27FC236}">
                <a16:creationId xmlns:a16="http://schemas.microsoft.com/office/drawing/2014/main" id="{1F74486F-B1B7-F9C7-BA2A-5CA946ABA177}"/>
              </a:ext>
            </a:extLst>
          </p:cNvPr>
          <p:cNvSpPr txBox="1"/>
          <p:nvPr/>
        </p:nvSpPr>
        <p:spPr>
          <a:xfrm>
            <a:off x="2482789" y="4833925"/>
            <a:ext cx="8052012" cy="738664"/>
          </a:xfrm>
          <a:prstGeom prst="rect">
            <a:avLst/>
          </a:prstGeom>
          <a:noFill/>
        </p:spPr>
        <p:txBody>
          <a:bodyPr wrap="non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partially reconstructed </a:t>
            </a:r>
            <a:r>
              <a:rPr lang="en-US" sz="2400" b="1" dirty="0">
                <a:solidFill>
                  <a:srgbClr val="C00000"/>
                </a:solidFill>
                <a:latin typeface="Symbol" pitchFamily="2" charset="2"/>
              </a:rPr>
              <a:t>X</a:t>
            </a:r>
            <a:r>
              <a:rPr lang="en-US" sz="2400" b="1" baseline="30000" dirty="0">
                <a:solidFill>
                  <a:srgbClr val="C00000"/>
                </a:solidFill>
                <a:latin typeface="Symbol" pitchFamily="2" charset="2"/>
              </a:rPr>
              <a:t>-</a:t>
            </a:r>
            <a:r>
              <a:rPr lang="en-US" sz="2400" b="1" dirty="0">
                <a:solidFill>
                  <a:srgbClr val="C00000"/>
                </a:solidFill>
                <a:latin typeface="Symbol" pitchFamily="2" charset="2"/>
              </a:rPr>
              <a:t>X</a:t>
            </a:r>
            <a:r>
              <a:rPr lang="en-US" sz="2400" b="1" baseline="30000" dirty="0">
                <a:solidFill>
                  <a:srgbClr val="C00000"/>
                </a:solidFill>
                <a:latin typeface="Symbol" pitchFamily="2" charset="2"/>
              </a:rPr>
              <a:t>+</a:t>
            </a:r>
            <a:r>
              <a:rPr lang="en-US" sz="2400" b="1" dirty="0">
                <a:solidFill>
                  <a:srgbClr val="C00000"/>
                </a:solidFill>
              </a:rPr>
              <a:t> &amp;  </a:t>
            </a:r>
            <a:r>
              <a:rPr lang="en-US" sz="2400" b="1" dirty="0">
                <a:solidFill>
                  <a:srgbClr val="C00000"/>
                </a:solidFill>
                <a:latin typeface="Symbol" pitchFamily="2" charset="2"/>
              </a:rPr>
              <a:t>X</a:t>
            </a:r>
            <a:r>
              <a:rPr lang="en-US" sz="2400" b="1" baseline="30000" dirty="0">
                <a:solidFill>
                  <a:srgbClr val="C00000"/>
                </a:solidFill>
                <a:latin typeface="Symbol" pitchFamily="2" charset="2"/>
              </a:rPr>
              <a:t>0</a:t>
            </a:r>
            <a:r>
              <a:rPr lang="en-US" sz="2400" b="1" dirty="0">
                <a:solidFill>
                  <a:srgbClr val="C00000"/>
                </a:solidFill>
                <a:latin typeface="Symbol" pitchFamily="2" charset="2"/>
              </a:rPr>
              <a:t>X</a:t>
            </a:r>
            <a:r>
              <a:rPr lang="en-US" sz="2400" b="1" baseline="30000" dirty="0">
                <a:solidFill>
                  <a:srgbClr val="C00000"/>
                </a:solidFill>
                <a:latin typeface="Symbol" pitchFamily="2" charset="2"/>
              </a:rPr>
              <a:t>0</a:t>
            </a:r>
            <a:r>
              <a:rPr lang="en-US" sz="2400" b="1" dirty="0">
                <a:solidFill>
                  <a:srgbClr val="C00000"/>
                </a:solidFill>
                <a:latin typeface="Symbol" pitchFamily="2" charset="2"/>
              </a:rPr>
              <a:t> </a:t>
            </a:r>
            <a:r>
              <a:rPr lang="en-US" sz="2400" b="1" dirty="0">
                <a:solidFill>
                  <a:srgbClr val="C00000"/>
                </a:solidFill>
                <a:latin typeface="Times New Roman" panose="02020603050405020304" pitchFamily="18" charset="0"/>
                <a:cs typeface="Times New Roman" panose="02020603050405020304" pitchFamily="18" charset="0"/>
              </a:rPr>
              <a:t>events can also be used</a:t>
            </a:r>
          </a:p>
          <a:p>
            <a:endParaRPr lang="en-US" dirty="0"/>
          </a:p>
        </p:txBody>
      </p:sp>
      <p:pic>
        <p:nvPicPr>
          <p:cNvPr id="3" name="Picture 2">
            <a:extLst>
              <a:ext uri="{FF2B5EF4-FFF2-40B4-BE49-F238E27FC236}">
                <a16:creationId xmlns:a16="http://schemas.microsoft.com/office/drawing/2014/main" id="{09217088-2C76-EA82-2385-643470CE44D7}"/>
              </a:ext>
            </a:extLst>
          </p:cNvPr>
          <p:cNvPicPr>
            <a:picLocks noChangeAspect="1"/>
          </p:cNvPicPr>
          <p:nvPr/>
        </p:nvPicPr>
        <p:blipFill>
          <a:blip r:embed="rId5"/>
          <a:stretch>
            <a:fillRect/>
          </a:stretch>
        </p:blipFill>
        <p:spPr>
          <a:xfrm>
            <a:off x="3493483" y="2180274"/>
            <a:ext cx="396662" cy="281839"/>
          </a:xfrm>
          <a:prstGeom prst="rect">
            <a:avLst/>
          </a:prstGeom>
        </p:spPr>
      </p:pic>
      <p:pic>
        <p:nvPicPr>
          <p:cNvPr id="16" name="Picture 15">
            <a:extLst>
              <a:ext uri="{FF2B5EF4-FFF2-40B4-BE49-F238E27FC236}">
                <a16:creationId xmlns:a16="http://schemas.microsoft.com/office/drawing/2014/main" id="{B05EC983-A5A2-E525-6763-7D57B8594894}"/>
              </a:ext>
            </a:extLst>
          </p:cNvPr>
          <p:cNvPicPr>
            <a:picLocks noChangeAspect="1"/>
          </p:cNvPicPr>
          <p:nvPr/>
        </p:nvPicPr>
        <p:blipFill>
          <a:blip r:embed="rId6"/>
          <a:stretch>
            <a:fillRect/>
          </a:stretch>
        </p:blipFill>
        <p:spPr>
          <a:xfrm>
            <a:off x="6568825" y="4013929"/>
            <a:ext cx="373057" cy="265067"/>
          </a:xfrm>
          <a:prstGeom prst="rect">
            <a:avLst/>
          </a:prstGeom>
        </p:spPr>
      </p:pic>
      <p:sp>
        <p:nvSpPr>
          <p:cNvPr id="17" name="TextBox 16">
            <a:extLst>
              <a:ext uri="{FF2B5EF4-FFF2-40B4-BE49-F238E27FC236}">
                <a16:creationId xmlns:a16="http://schemas.microsoft.com/office/drawing/2014/main" id="{898C6384-72C3-A5DC-E3FE-4CC4B9B72094}"/>
              </a:ext>
            </a:extLst>
          </p:cNvPr>
          <p:cNvSpPr txBox="1"/>
          <p:nvPr/>
        </p:nvSpPr>
        <p:spPr>
          <a:xfrm rot="10800000" flipH="1">
            <a:off x="6905934" y="4803012"/>
            <a:ext cx="367862" cy="584775"/>
          </a:xfrm>
          <a:prstGeom prst="rect">
            <a:avLst/>
          </a:prstGeom>
          <a:noFill/>
        </p:spPr>
        <p:txBody>
          <a:bodyPr wrap="square" rtlCol="0">
            <a:spAutoFit/>
          </a:bodyPr>
          <a:lstStyle/>
          <a:p>
            <a:r>
              <a:rPr lang="en-US" sz="3200" b="1" dirty="0">
                <a:solidFill>
                  <a:srgbClr val="C00000"/>
                </a:solidFill>
              </a:rPr>
              <a:t>_</a:t>
            </a:r>
          </a:p>
        </p:txBody>
      </p:sp>
      <p:sp>
        <p:nvSpPr>
          <p:cNvPr id="9" name="灯片编号占位符 8">
            <a:extLst>
              <a:ext uri="{FF2B5EF4-FFF2-40B4-BE49-F238E27FC236}">
                <a16:creationId xmlns:a16="http://schemas.microsoft.com/office/drawing/2014/main" id="{72D2C583-1CAB-7945-2C2A-1EE1E7F1D3B1}"/>
              </a:ext>
            </a:extLst>
          </p:cNvPr>
          <p:cNvSpPr>
            <a:spLocks noGrp="1"/>
          </p:cNvSpPr>
          <p:nvPr>
            <p:ph type="sldNum" sz="quarter" idx="12"/>
          </p:nvPr>
        </p:nvSpPr>
        <p:spPr/>
        <p:txBody>
          <a:bodyPr/>
          <a:lstStyle/>
          <a:p>
            <a:fld id="{3880D999-AB6E-D04A-B8ED-211468A87D9E}" type="slidenum">
              <a:rPr kumimoji="1" lang="zh-CN" altLang="en-US" smtClean="0"/>
              <a:t>22</a:t>
            </a:fld>
            <a:endParaRPr kumimoji="1" lang="zh-CN" altLang="en-US"/>
          </a:p>
        </p:txBody>
      </p:sp>
      <p:sp>
        <p:nvSpPr>
          <p:cNvPr id="20" name="文本框 19">
            <a:extLst>
              <a:ext uri="{FF2B5EF4-FFF2-40B4-BE49-F238E27FC236}">
                <a16:creationId xmlns:a16="http://schemas.microsoft.com/office/drawing/2014/main" id="{0489B1C4-B0DE-E714-BF75-50A3442A1084}"/>
              </a:ext>
            </a:extLst>
          </p:cNvPr>
          <p:cNvSpPr txBox="1"/>
          <p:nvPr/>
        </p:nvSpPr>
        <p:spPr>
          <a:xfrm>
            <a:off x="2295210" y="5878511"/>
            <a:ext cx="8074646" cy="477054"/>
          </a:xfrm>
          <a:prstGeom prst="rect">
            <a:avLst/>
          </a:prstGeom>
          <a:solidFill>
            <a:srgbClr val="FFFF00"/>
          </a:solidFill>
        </p:spPr>
        <p:txBody>
          <a:bodyPr wrap="none" rtlCol="0">
            <a:spAutoFit/>
          </a:bodyPr>
          <a:lstStyle/>
          <a:p>
            <a:r>
              <a:rPr lang="en-US" altLang="zh-CN" sz="2500" b="1" dirty="0">
                <a:solidFill>
                  <a:srgbClr val="FF0000"/>
                </a:solidFill>
                <a:latin typeface="Comic Sans MS" panose="030F0902030302020204" pitchFamily="66" charset="0"/>
              </a:rPr>
              <a:t>|</a:t>
            </a:r>
            <a:r>
              <a:rPr lang="en-US" altLang="zh-CN" sz="2500" b="1" dirty="0" err="1">
                <a:solidFill>
                  <a:srgbClr val="FF0000"/>
                </a:solidFill>
                <a:latin typeface="Symbol" pitchFamily="2" charset="2"/>
              </a:rPr>
              <a:t>x</a:t>
            </a:r>
            <a:r>
              <a:rPr lang="en-US" altLang="zh-CN" sz="2500" b="1" i="1" baseline="-25000" dirty="0" err="1">
                <a:solidFill>
                  <a:srgbClr val="FF0000"/>
                </a:solidFill>
                <a:latin typeface="Comic Sans MS" panose="030F0902030302020204" pitchFamily="66" charset="0"/>
              </a:rPr>
              <a:t>P</a:t>
            </a:r>
            <a:r>
              <a:rPr lang="en-US" altLang="zh-CN" sz="2500" b="1" dirty="0" err="1">
                <a:solidFill>
                  <a:srgbClr val="FF0000"/>
                </a:solidFill>
                <a:latin typeface="Comic Sans MS" panose="030F0902030302020204" pitchFamily="66" charset="0"/>
              </a:rPr>
              <a:t>-</a:t>
            </a:r>
            <a:r>
              <a:rPr lang="en-US" altLang="zh-CN" sz="2500" b="1" dirty="0" err="1">
                <a:solidFill>
                  <a:srgbClr val="FF0000"/>
                </a:solidFill>
                <a:latin typeface="Symbol" pitchFamily="2" charset="2"/>
              </a:rPr>
              <a:t>x</a:t>
            </a:r>
            <a:r>
              <a:rPr lang="en-US" altLang="zh-CN" sz="2500" b="1" i="1" baseline="-25000" dirty="0" err="1">
                <a:solidFill>
                  <a:srgbClr val="FF0000"/>
                </a:solidFill>
                <a:latin typeface="Comic Sans MS" panose="030F0902030302020204" pitchFamily="66" charset="0"/>
              </a:rPr>
              <a:t>S</a:t>
            </a:r>
            <a:r>
              <a:rPr lang="en-US" altLang="zh-CN" sz="2500" b="1" dirty="0">
                <a:solidFill>
                  <a:srgbClr val="FF0000"/>
                </a:solidFill>
                <a:latin typeface="Comic Sans MS" panose="030F0902030302020204" pitchFamily="66" charset="0"/>
              </a:rPr>
              <a:t>| </a:t>
            </a:r>
            <a:r>
              <a:rPr lang="en-US" altLang="zh-CN" sz="2500" b="1" dirty="0">
                <a:solidFill>
                  <a:srgbClr val="FF0000"/>
                </a:solidFill>
                <a:latin typeface="Times New Roman" panose="02020603050405020304" pitchFamily="18" charset="0"/>
                <a:cs typeface="Times New Roman" panose="02020603050405020304" pitchFamily="18" charset="0"/>
              </a:rPr>
              <a:t>sensitivity will be below 0.1</a:t>
            </a:r>
            <a:r>
              <a:rPr lang="en-US" altLang="zh-CN" sz="2500" b="1" baseline="30000" dirty="0">
                <a:solidFill>
                  <a:srgbClr val="FF0000"/>
                </a:solidFill>
                <a:latin typeface="Times New Roman" panose="02020603050405020304" pitchFamily="18" charset="0"/>
                <a:cs typeface="Times New Roman" panose="02020603050405020304" pitchFamily="18" charset="0"/>
              </a:rPr>
              <a:t>o</a:t>
            </a:r>
            <a:r>
              <a:rPr lang="en-US" altLang="zh-CN" sz="2500" b="1" dirty="0">
                <a:solidFill>
                  <a:srgbClr val="FF0000"/>
                </a:solidFill>
                <a:latin typeface="Times New Roman" panose="02020603050405020304" pitchFamily="18" charset="0"/>
                <a:cs typeface="Times New Roman" panose="02020603050405020304" pitchFamily="18" charset="0"/>
              </a:rPr>
              <a:t> with 10</a:t>
            </a:r>
            <a:r>
              <a:rPr lang="en-US" altLang="zh-CN" sz="2500" b="1" baseline="30000" dirty="0">
                <a:solidFill>
                  <a:srgbClr val="FF0000"/>
                </a:solidFill>
                <a:latin typeface="Times New Roman" panose="02020603050405020304" pitchFamily="18" charset="0"/>
                <a:cs typeface="Times New Roman" panose="02020603050405020304" pitchFamily="18" charset="0"/>
              </a:rPr>
              <a:t>12</a:t>
            </a:r>
            <a:r>
              <a:rPr lang="en-US" altLang="zh-CN" sz="2500" b="1" dirty="0">
                <a:solidFill>
                  <a:srgbClr val="FF0000"/>
                </a:solidFill>
                <a:latin typeface="Times New Roman" panose="02020603050405020304" pitchFamily="18" charset="0"/>
                <a:cs typeface="Times New Roman" panose="02020603050405020304" pitchFamily="18" charset="0"/>
              </a:rPr>
              <a:t>J /</a:t>
            </a:r>
            <a:r>
              <a:rPr lang="en-US" altLang="zh-CN" sz="2500" dirty="0">
                <a:solidFill>
                  <a:srgbClr val="FF0000"/>
                </a:solidFill>
                <a:latin typeface="Symbol" pitchFamily="2" charset="2"/>
              </a:rPr>
              <a:t> y</a:t>
            </a:r>
            <a:r>
              <a:rPr lang="en-US" altLang="zh-CN" sz="2500" b="1" dirty="0">
                <a:solidFill>
                  <a:srgbClr val="FF0000"/>
                </a:solidFill>
                <a:latin typeface="Times New Roman" panose="02020603050405020304" pitchFamily="18" charset="0"/>
                <a:cs typeface="Times New Roman" panose="02020603050405020304" pitchFamily="18" charset="0"/>
              </a:rPr>
              <a:t> events!</a:t>
            </a:r>
          </a:p>
        </p:txBody>
      </p:sp>
    </p:spTree>
    <p:extLst>
      <p:ext uri="{BB962C8B-B14F-4D97-AF65-F5344CB8AC3E}">
        <p14:creationId xmlns:p14="http://schemas.microsoft.com/office/powerpoint/2010/main" val="4112242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B93859-538F-41B3-BE63-C69176D69372}"/>
              </a:ext>
            </a:extLst>
          </p:cNvPr>
          <p:cNvPicPr>
            <a:picLocks noChangeAspect="1"/>
          </p:cNvPicPr>
          <p:nvPr/>
        </p:nvPicPr>
        <p:blipFill>
          <a:blip r:embed="rId3"/>
          <a:stretch>
            <a:fillRect/>
          </a:stretch>
        </p:blipFill>
        <p:spPr>
          <a:xfrm>
            <a:off x="7192342" y="1268987"/>
            <a:ext cx="3906888" cy="2589089"/>
          </a:xfrm>
          <a:prstGeom prst="rect">
            <a:avLst/>
          </a:prstGeom>
        </p:spPr>
      </p:pic>
      <p:sp>
        <p:nvSpPr>
          <p:cNvPr id="6" name="灯片编号占位符 5">
            <a:extLst>
              <a:ext uri="{FF2B5EF4-FFF2-40B4-BE49-F238E27FC236}">
                <a16:creationId xmlns:a16="http://schemas.microsoft.com/office/drawing/2014/main" id="{17FCECFA-CADA-4636-AF4D-B33550537482}"/>
              </a:ext>
            </a:extLst>
          </p:cNvPr>
          <p:cNvSpPr>
            <a:spLocks noGrp="1"/>
          </p:cNvSpPr>
          <p:nvPr>
            <p:ph type="sldNum" sz="quarter" idx="12"/>
          </p:nvPr>
        </p:nvSpPr>
        <p:spPr/>
        <p:txBody>
          <a:bodyPr/>
          <a:lstStyle/>
          <a:p>
            <a:fld id="{C3FC8228-C610-4C58-BFCD-50F67D7E2A0F}" type="slidenum">
              <a:rPr lang="zh-CN" altLang="en-US" smtClean="0">
                <a:latin typeface="Times New Roman" panose="02020603050405020304" pitchFamily="18" charset="0"/>
                <a:cs typeface="Times New Roman" panose="02020603050405020304" pitchFamily="18" charset="0"/>
              </a:rPr>
              <a:t>23</a:t>
            </a:fld>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1" name="文本框 30">
                <a:extLst>
                  <a:ext uri="{FF2B5EF4-FFF2-40B4-BE49-F238E27FC236}">
                    <a16:creationId xmlns:a16="http://schemas.microsoft.com/office/drawing/2014/main" id="{7B8FBE03-B7E6-4B0D-8DEB-6F6AAD6D2C37}"/>
                  </a:ext>
                </a:extLst>
              </p:cNvPr>
              <p:cNvSpPr txBox="1"/>
              <p:nvPr/>
            </p:nvSpPr>
            <p:spPr>
              <a:xfrm>
                <a:off x="749066" y="4325025"/>
                <a:ext cx="5953656" cy="1754326"/>
              </a:xfrm>
              <a:prstGeom prst="rect">
                <a:avLst/>
              </a:prstGeom>
              <a:noFill/>
            </p:spPr>
            <p:txBody>
              <a:bodyPr wrap="square">
                <a:spAutoFit/>
              </a:bodyPr>
              <a:lstStyle/>
              <a:p>
                <a:pPr marL="342900" indent="-342900">
                  <a:buFont typeface="Arial" panose="020B0604020202020204" pitchFamily="34" charset="0"/>
                  <a:buChar char="•"/>
                </a:pPr>
                <a:r>
                  <a:rPr lang="en-US" altLang="zh-CN" sz="1800" dirty="0">
                    <a:solidFill>
                      <a:srgbClr val="0070C0"/>
                    </a:solidFill>
                    <a:effectLst/>
                    <a:latin typeface="Times New Roman" panose="02020603050405020304" pitchFamily="18" charset="0"/>
                  </a:rPr>
                  <a:t>Opposite directions of the </a:t>
                </a:r>
                <a14:m>
                  <m:oMath xmlns:m="http://schemas.openxmlformats.org/officeDocument/2006/math">
                    <m:sSup>
                      <m:sSupPr>
                        <m:ctrlPr>
                          <a:rPr lang="en-US" altLang="zh-CN" sz="1800" b="0" i="1" dirty="0" smtClean="0">
                            <a:solidFill>
                              <a:srgbClr val="0070C0"/>
                            </a:solidFill>
                            <a:effectLst/>
                            <a:latin typeface="Cambria Math" panose="02040503050406030204" pitchFamily="18" charset="0"/>
                          </a:rPr>
                        </m:ctrlPr>
                      </m:sSupPr>
                      <m:e>
                        <m:r>
                          <m:rPr>
                            <m:sty m:val="p"/>
                          </m:rPr>
                          <a:rPr lang="en-US" altLang="zh-CN" sz="1800" i="0" dirty="0" smtClean="0">
                            <a:solidFill>
                              <a:srgbClr val="0070C0"/>
                            </a:solidFill>
                            <a:effectLst/>
                            <a:latin typeface="Cambria Math" panose="02040503050406030204" pitchFamily="18" charset="0"/>
                          </a:rPr>
                          <m:t>Σ</m:t>
                        </m:r>
                      </m:e>
                      <m:sup>
                        <m:r>
                          <a:rPr lang="en-US" altLang="zh-CN" sz="1800" b="0" i="0" dirty="0" smtClean="0">
                            <a:solidFill>
                              <a:srgbClr val="0070C0"/>
                            </a:solidFill>
                            <a:effectLst/>
                            <a:latin typeface="Cambria Math" panose="02040503050406030204" pitchFamily="18" charset="0"/>
                          </a:rPr>
                          <m:t>+</m:t>
                        </m:r>
                      </m:sup>
                    </m:sSup>
                  </m:oMath>
                </a14:m>
                <a:r>
                  <a:rPr lang="en-US" altLang="zh-CN" dirty="0">
                    <a:solidFill>
                      <a:srgbClr val="0070C0"/>
                    </a:solidFill>
                  </a:rPr>
                  <a:t> </a:t>
                </a:r>
                <a:r>
                  <a:rPr lang="en-US" altLang="zh-CN" sz="1800" dirty="0">
                    <a:solidFill>
                      <a:srgbClr val="0070C0"/>
                    </a:solidFill>
                    <a:effectLst/>
                    <a:latin typeface="Times New Roman" panose="02020603050405020304" pitchFamily="18" charset="0"/>
                  </a:rPr>
                  <a:t>polarization in </a:t>
                </a:r>
                <a14:m>
                  <m:oMath xmlns:m="http://schemas.openxmlformats.org/officeDocument/2006/math">
                    <m:r>
                      <a:rPr lang="en-US" altLang="zh-CN" sz="1800" b="0" i="1" smtClean="0">
                        <a:solidFill>
                          <a:srgbClr val="0070C0"/>
                        </a:solidFill>
                        <a:effectLst/>
                        <a:latin typeface="Cambria Math" panose="02040503050406030204" pitchFamily="18" charset="0"/>
                      </a:rPr>
                      <m:t>𝐽</m:t>
                    </m:r>
                    <m:r>
                      <a:rPr lang="en-US" altLang="zh-CN" sz="1800" b="0" i="1" smtClean="0">
                        <a:solidFill>
                          <a:srgbClr val="0070C0"/>
                        </a:solidFill>
                        <a:effectLst/>
                        <a:latin typeface="Cambria Math" panose="02040503050406030204" pitchFamily="18" charset="0"/>
                      </a:rPr>
                      <m:t>/</m:t>
                    </m:r>
                    <m:r>
                      <a:rPr lang="en-US" altLang="zh-CN" sz="1800" b="0" i="1" smtClean="0">
                        <a:solidFill>
                          <a:srgbClr val="0070C0"/>
                        </a:solidFill>
                        <a:effectLst/>
                        <a:latin typeface="Cambria Math" panose="02040503050406030204" pitchFamily="18" charset="0"/>
                      </a:rPr>
                      <m:t>𝜓</m:t>
                    </m:r>
                  </m:oMath>
                </a14:m>
                <a:r>
                  <a:rPr lang="en-US" altLang="zh-CN" sz="1800" dirty="0">
                    <a:solidFill>
                      <a:srgbClr val="0070C0"/>
                    </a:solidFill>
                    <a:effectLst/>
                    <a:latin typeface="Times New Roman" panose="02020603050405020304" pitchFamily="18" charset="0"/>
                  </a:rPr>
                  <a:t> and </a:t>
                </a:r>
                <a14:m>
                  <m:oMath xmlns:m="http://schemas.openxmlformats.org/officeDocument/2006/math">
                    <m:r>
                      <a:rPr lang="en-US" altLang="zh-CN" i="1">
                        <a:solidFill>
                          <a:srgbClr val="0070C0"/>
                        </a:solidFill>
                        <a:latin typeface="Cambria Math" panose="02040503050406030204" pitchFamily="18" charset="0"/>
                      </a:rPr>
                      <m:t>𝜓</m:t>
                    </m:r>
                    <m:d>
                      <m:dPr>
                        <m:ctrlPr>
                          <a:rPr lang="en-US" altLang="zh-CN" b="0" i="1" smtClean="0">
                            <a:solidFill>
                              <a:srgbClr val="0070C0"/>
                            </a:solidFill>
                            <a:latin typeface="Cambria Math" panose="02040503050406030204" pitchFamily="18" charset="0"/>
                          </a:rPr>
                        </m:ctrlPr>
                      </m:dPr>
                      <m:e>
                        <m:r>
                          <a:rPr lang="en-US" altLang="zh-CN" b="0" i="1" smtClean="0">
                            <a:solidFill>
                              <a:srgbClr val="0070C0"/>
                            </a:solidFill>
                            <a:latin typeface="Cambria Math" panose="02040503050406030204" pitchFamily="18" charset="0"/>
                          </a:rPr>
                          <m:t>3686</m:t>
                        </m:r>
                      </m:e>
                    </m:d>
                  </m:oMath>
                </a14:m>
                <a:r>
                  <a:rPr lang="en-US" altLang="zh-CN" sz="1800" dirty="0">
                    <a:solidFill>
                      <a:srgbClr val="0070C0"/>
                    </a:solidFill>
                    <a:effectLst/>
                    <a:latin typeface="Cambria Math" panose="02040503050406030204" pitchFamily="18" charset="0"/>
                  </a:rPr>
                  <a:t> decays </a:t>
                </a:r>
              </a:p>
              <a:p>
                <a:pPr marL="342900" indent="-342900">
                  <a:buFont typeface="Arial" panose="020B0604020202020204" pitchFamily="34" charset="0"/>
                  <a:buChar char="•"/>
                </a:pPr>
                <a:endParaRPr lang="en-US" altLang="zh-CN" sz="1800" dirty="0">
                  <a:solidFill>
                    <a:srgbClr val="0070C0"/>
                  </a:solidFill>
                  <a:effectLst/>
                </a:endParaRPr>
              </a:p>
              <a:p>
                <a:pPr marL="342900" indent="-342900">
                  <a:buFont typeface="Arial" panose="020B0604020202020204" pitchFamily="34" charset="0"/>
                  <a:buChar char="•"/>
                </a:pPr>
                <a:r>
                  <a:rPr kumimoji="1" lang="en-US" altLang="zh-CN" dirty="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rPr>
                  <a:t>Most precise measurements of the </a:t>
                </a:r>
                <a14:m>
                  <m:oMath xmlns:m="http://schemas.openxmlformats.org/officeDocument/2006/math">
                    <m:sSup>
                      <m:sSupPr>
                        <m:ctrlPr>
                          <a:rPr kumimoji="1" lang="en-US" altLang="zh-CN" b="0" i="1" smtClean="0">
                            <a:solidFill>
                              <a:schemeClr val="accent4">
                                <a:lumMod val="75000"/>
                              </a:schemeClr>
                            </a:solidFill>
                            <a:latin typeface="Cambria Math" panose="02040503050406030204" pitchFamily="18" charset="0"/>
                            <a:ea typeface="楷体" panose="02010609060101010101" pitchFamily="49" charset="-122"/>
                            <a:cs typeface="Times New Roman" panose="02020603050405020304" pitchFamily="18" charset="0"/>
                          </a:rPr>
                        </m:ctrlPr>
                      </m:sSupPr>
                      <m:e>
                        <m:r>
                          <m:rPr>
                            <m:sty m:val="p"/>
                          </m:rPr>
                          <a:rPr kumimoji="1" lang="en-US" altLang="zh-CN" b="0" i="0" smtClean="0">
                            <a:solidFill>
                              <a:schemeClr val="accent4">
                                <a:lumMod val="75000"/>
                              </a:schemeClr>
                            </a:solidFill>
                            <a:latin typeface="Cambria Math" panose="02040503050406030204" pitchFamily="18" charset="0"/>
                            <a:ea typeface="楷体" panose="02010609060101010101" pitchFamily="49" charset="-122"/>
                            <a:cs typeface="Times New Roman" panose="02020603050405020304" pitchFamily="18" charset="0"/>
                          </a:rPr>
                          <m:t>Σ</m:t>
                        </m:r>
                      </m:e>
                      <m:sup>
                        <m:r>
                          <a:rPr kumimoji="1" lang="en-US" altLang="zh-CN" b="0" i="1" smtClean="0">
                            <a:solidFill>
                              <a:schemeClr val="accent4">
                                <a:lumMod val="75000"/>
                              </a:schemeClr>
                            </a:solidFill>
                            <a:latin typeface="Cambria Math" panose="02040503050406030204" pitchFamily="18" charset="0"/>
                            <a:ea typeface="楷体" panose="02010609060101010101" pitchFamily="49" charset="-122"/>
                            <a:cs typeface="Times New Roman" panose="02020603050405020304" pitchFamily="18" charset="0"/>
                          </a:rPr>
                          <m:t>+</m:t>
                        </m:r>
                      </m:sup>
                    </m:sSup>
                  </m:oMath>
                </a14:m>
                <a:r>
                  <a:rPr kumimoji="1" lang="en-US" altLang="zh-CN" dirty="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rPr>
                  <a:t> decay parameters</a:t>
                </a:r>
              </a:p>
              <a:p>
                <a:pPr marL="342900" indent="-342900">
                  <a:buFont typeface="Arial" panose="020B0604020202020204" pitchFamily="34" charset="0"/>
                  <a:buChar char="•"/>
                </a:pPr>
                <a:endParaRPr kumimoji="1" lang="en-US" altLang="zh-CN" dirty="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r>
                  <a:rPr kumimoji="1" lang="en-US" altLang="zh-CN" dirty="0">
                    <a:solidFill>
                      <a:schemeClr val="accent6">
                        <a:lumMod val="75000"/>
                      </a:schemeClr>
                    </a:solidFill>
                    <a:latin typeface="Times New Roman" panose="02020603050405020304" pitchFamily="18" charset="0"/>
                    <a:ea typeface="楷体" panose="02010609060101010101" pitchFamily="49" charset="-122"/>
                    <a:cs typeface="Times New Roman" panose="02020603050405020304" pitchFamily="18" charset="0"/>
                  </a:rPr>
                  <a:t>Most precise CP test in the decays of </a:t>
                </a:r>
                <a14:m>
                  <m:oMath xmlns:m="http://schemas.openxmlformats.org/officeDocument/2006/math">
                    <m:sSup>
                      <m:sSupPr>
                        <m:ctrlPr>
                          <a:rPr kumimoji="1" lang="en-US" altLang="zh-CN" b="0" i="1" smtClean="0">
                            <a:solidFill>
                              <a:schemeClr val="accent6">
                                <a:lumMod val="75000"/>
                              </a:schemeClr>
                            </a:solidFill>
                            <a:latin typeface="Cambria Math" panose="02040503050406030204" pitchFamily="18" charset="0"/>
                            <a:ea typeface="楷体" panose="02010609060101010101" pitchFamily="49" charset="-122"/>
                            <a:cs typeface="Times New Roman" panose="02020603050405020304" pitchFamily="18" charset="0"/>
                          </a:rPr>
                        </m:ctrlPr>
                      </m:sSupPr>
                      <m:e>
                        <m:r>
                          <m:rPr>
                            <m:sty m:val="p"/>
                          </m:rPr>
                          <a:rPr kumimoji="1" lang="en-US" altLang="zh-CN" b="0" i="0" smtClean="0">
                            <a:solidFill>
                              <a:schemeClr val="accent6">
                                <a:lumMod val="75000"/>
                              </a:schemeClr>
                            </a:solidFill>
                            <a:latin typeface="Cambria Math" panose="02040503050406030204" pitchFamily="18" charset="0"/>
                            <a:ea typeface="楷体" panose="02010609060101010101" pitchFamily="49" charset="-122"/>
                            <a:cs typeface="Times New Roman" panose="02020603050405020304" pitchFamily="18" charset="0"/>
                          </a:rPr>
                          <m:t>Σ</m:t>
                        </m:r>
                      </m:e>
                      <m:sup>
                        <m:r>
                          <a:rPr kumimoji="1" lang="en-US" altLang="zh-CN" b="0" i="1" smtClean="0">
                            <a:solidFill>
                              <a:schemeClr val="accent6">
                                <a:lumMod val="75000"/>
                              </a:schemeClr>
                            </a:solidFill>
                            <a:latin typeface="Cambria Math" panose="02040503050406030204" pitchFamily="18" charset="0"/>
                            <a:ea typeface="楷体" panose="02010609060101010101" pitchFamily="49" charset="-122"/>
                            <a:cs typeface="Times New Roman" panose="02020603050405020304" pitchFamily="18" charset="0"/>
                          </a:rPr>
                          <m:t>+</m:t>
                        </m:r>
                      </m:sup>
                    </m:sSup>
                  </m:oMath>
                </a14:m>
                <a:endParaRPr kumimoji="1" lang="en-US" altLang="zh-CN" dirty="0">
                  <a:solidFill>
                    <a:schemeClr val="accent6">
                      <a:lumMod val="7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p:sp>
            <p:nvSpPr>
              <p:cNvPr id="31" name="文本框 30">
                <a:extLst>
                  <a:ext uri="{FF2B5EF4-FFF2-40B4-BE49-F238E27FC236}">
                    <a16:creationId xmlns:a16="http://schemas.microsoft.com/office/drawing/2014/main" id="{7B8FBE03-B7E6-4B0D-8DEB-6F6AAD6D2C37}"/>
                  </a:ext>
                </a:extLst>
              </p:cNvPr>
              <p:cNvSpPr txBox="1">
                <a:spLocks noRot="1" noChangeAspect="1" noMove="1" noResize="1" noEditPoints="1" noAdjustHandles="1" noChangeArrowheads="1" noChangeShapeType="1" noTextEdit="1"/>
              </p:cNvSpPr>
              <p:nvPr/>
            </p:nvSpPr>
            <p:spPr>
              <a:xfrm>
                <a:off x="749066" y="4325025"/>
                <a:ext cx="5953656" cy="1754326"/>
              </a:xfrm>
              <a:prstGeom prst="rect">
                <a:avLst/>
              </a:prstGeom>
              <a:blipFill>
                <a:blip r:embed="rId4"/>
                <a:stretch>
                  <a:fillRect l="-640" t="-1439" b="-43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标题 1">
                <a:extLst>
                  <a:ext uri="{FF2B5EF4-FFF2-40B4-BE49-F238E27FC236}">
                    <a16:creationId xmlns:a16="http://schemas.microsoft.com/office/drawing/2014/main" id="{257D7C73-67CB-4305-B522-2FA0CACA5B85}"/>
                  </a:ext>
                </a:extLst>
              </p:cNvPr>
              <p:cNvSpPr>
                <a:spLocks noGrp="1"/>
              </p:cNvSpPr>
              <p:nvPr>
                <p:ph type="title"/>
              </p:nvPr>
            </p:nvSpPr>
            <p:spPr>
              <a:xfrm>
                <a:off x="936023" y="83796"/>
                <a:ext cx="10478349" cy="450809"/>
              </a:xfrm>
            </p:spPr>
            <p:txBody>
              <a:bodyPr>
                <a:normAutofit fontScale="90000"/>
              </a:bodyPr>
              <a:lstStyle/>
              <a:p>
                <a:r>
                  <a:rPr kumimoji="1" lang="en-US" altLang="zh-CN" sz="3600" dirty="0">
                    <a:latin typeface="+mn-lt"/>
                  </a:rPr>
                  <a:t>Polarization and CP test in J/</a:t>
                </a:r>
                <a14:m>
                  <m:oMath xmlns:m="http://schemas.openxmlformats.org/officeDocument/2006/math">
                    <m:r>
                      <a:rPr kumimoji="1" lang="en-US" altLang="zh-CN" sz="3600" i="1">
                        <a:latin typeface="Cambria Math" panose="02040503050406030204" pitchFamily="18" charset="0"/>
                        <a:ea typeface="Cambria Math" charset="0"/>
                        <a:cs typeface="Cambria Math" charset="0"/>
                      </a:rPr>
                      <m:t>𝜓</m:t>
                    </m:r>
                    <m:r>
                      <a:rPr kumimoji="1" lang="en-US" altLang="zh-CN" sz="3600" i="1">
                        <a:latin typeface="Cambria Math" panose="02040503050406030204" pitchFamily="18" charset="0"/>
                        <a:ea typeface="Cambria Math" charset="0"/>
                        <a:cs typeface="Cambria Math" charset="0"/>
                      </a:rPr>
                      <m:t> </m:t>
                    </m:r>
                    <m:r>
                      <a:rPr kumimoji="1" lang="en-US" altLang="zh-CN" sz="3600" i="1">
                        <a:latin typeface="Cambria Math" panose="02040503050406030204" pitchFamily="18" charset="0"/>
                        <a:ea typeface="Cambria Math" charset="0"/>
                        <a:cs typeface="Cambria Math" charset="0"/>
                      </a:rPr>
                      <m:t>𝑎𝑛𝑑</m:t>
                    </m:r>
                    <m:r>
                      <a:rPr kumimoji="1" lang="en-US" altLang="zh-CN" sz="3600" i="1">
                        <a:latin typeface="Cambria Math" panose="02040503050406030204" pitchFamily="18" charset="0"/>
                        <a:ea typeface="Cambria Math" charset="0"/>
                        <a:cs typeface="Cambria Math" charset="0"/>
                      </a:rPr>
                      <m:t> </m:t>
                    </m:r>
                    <m:r>
                      <a:rPr kumimoji="1" lang="en-US" altLang="zh-CN" sz="3600" i="1">
                        <a:latin typeface="Cambria Math" panose="02040503050406030204" pitchFamily="18" charset="0"/>
                        <a:ea typeface="Cambria Math" charset="0"/>
                        <a:cs typeface="Cambria Math" charset="0"/>
                      </a:rPr>
                      <m:t>𝜓</m:t>
                    </m:r>
                    <m:d>
                      <m:dPr>
                        <m:ctrlPr>
                          <a:rPr kumimoji="1" lang="en-US" altLang="zh-CN" sz="3600" i="1">
                            <a:latin typeface="Cambria Math" panose="02040503050406030204" pitchFamily="18" charset="0"/>
                            <a:ea typeface="Cambria Math" charset="0"/>
                            <a:cs typeface="Cambria Math" charset="0"/>
                          </a:rPr>
                        </m:ctrlPr>
                      </m:dPr>
                      <m:e>
                        <m:r>
                          <a:rPr kumimoji="1" lang="en-US" altLang="zh-CN" sz="3600" i="1">
                            <a:latin typeface="Cambria Math" panose="02040503050406030204" pitchFamily="18" charset="0"/>
                            <a:ea typeface="Cambria Math" charset="0"/>
                            <a:cs typeface="Cambria Math" charset="0"/>
                          </a:rPr>
                          <m:t>2</m:t>
                        </m:r>
                        <m:r>
                          <a:rPr kumimoji="1" lang="en-US" altLang="zh-CN" sz="3600" i="1">
                            <a:latin typeface="Cambria Math" panose="02040503050406030204" pitchFamily="18" charset="0"/>
                            <a:ea typeface="Cambria Math" charset="0"/>
                            <a:cs typeface="Cambria Math" charset="0"/>
                          </a:rPr>
                          <m:t>𝑆</m:t>
                        </m:r>
                      </m:e>
                    </m:d>
                    <m:r>
                      <a:rPr kumimoji="1" lang="is-IS" altLang="zh-CN" sz="3600" i="1">
                        <a:latin typeface="Cambria Math" panose="02040503050406030204" pitchFamily="18" charset="0"/>
                        <a:ea typeface="Cambria Math" charset="0"/>
                        <a:cs typeface="Cambria Math" charset="0"/>
                      </a:rPr>
                      <m:t>→</m:t>
                    </m:r>
                    <m:sSup>
                      <m:sSupPr>
                        <m:ctrlPr>
                          <a:rPr kumimoji="1" lang="is-IS" altLang="zh-CN" sz="3600" i="1">
                            <a:latin typeface="Cambria Math" panose="02040503050406030204" pitchFamily="18" charset="0"/>
                            <a:ea typeface="Cambria Math" charset="0"/>
                            <a:cs typeface="Cambria Math" charset="0"/>
                          </a:rPr>
                        </m:ctrlPr>
                      </m:sSupPr>
                      <m:e>
                        <m:r>
                          <m:rPr>
                            <m:sty m:val="p"/>
                          </m:rPr>
                          <a:rPr kumimoji="1" lang="el-GR" altLang="zh-CN" sz="3600" i="1">
                            <a:latin typeface="Cambria Math" panose="02040503050406030204" pitchFamily="18" charset="0"/>
                            <a:ea typeface="Cambria Math" charset="0"/>
                            <a:cs typeface="Cambria Math" charset="0"/>
                          </a:rPr>
                          <m:t>Σ</m:t>
                        </m:r>
                      </m:e>
                      <m:sup>
                        <m:r>
                          <a:rPr kumimoji="1" lang="en-US" altLang="zh-CN" sz="3600" i="1">
                            <a:latin typeface="Cambria Math" panose="02040503050406030204" pitchFamily="18" charset="0"/>
                            <a:ea typeface="Cambria Math" charset="0"/>
                            <a:cs typeface="Cambria Math" charset="0"/>
                          </a:rPr>
                          <m:t>+</m:t>
                        </m:r>
                      </m:sup>
                    </m:sSup>
                    <m:sSup>
                      <m:sSupPr>
                        <m:ctrlPr>
                          <a:rPr kumimoji="1" lang="is-IS" altLang="zh-CN" sz="3600" i="1">
                            <a:latin typeface="Cambria Math" panose="02040503050406030204" pitchFamily="18" charset="0"/>
                            <a:ea typeface="Cambria Math" charset="0"/>
                            <a:cs typeface="Cambria Math" charset="0"/>
                          </a:rPr>
                        </m:ctrlPr>
                      </m:sSupPr>
                      <m:e>
                        <m:acc>
                          <m:accPr>
                            <m:chr m:val="̅"/>
                            <m:ctrlPr>
                              <a:rPr kumimoji="1" lang="is-IS" altLang="zh-CN" sz="3600" i="1">
                                <a:latin typeface="Cambria Math" panose="02040503050406030204" pitchFamily="18" charset="0"/>
                                <a:ea typeface="Cambria Math" charset="0"/>
                                <a:cs typeface="Cambria Math" charset="0"/>
                              </a:rPr>
                            </m:ctrlPr>
                          </m:accPr>
                          <m:e>
                            <m:r>
                              <m:rPr>
                                <m:sty m:val="p"/>
                              </m:rPr>
                              <a:rPr kumimoji="1" lang="el-GR" altLang="zh-CN" sz="3600" i="1">
                                <a:latin typeface="Cambria Math" panose="02040503050406030204" pitchFamily="18" charset="0"/>
                                <a:ea typeface="Cambria Math" charset="0"/>
                                <a:cs typeface="Cambria Math" charset="0"/>
                              </a:rPr>
                              <m:t>Σ</m:t>
                            </m:r>
                          </m:e>
                        </m:acc>
                      </m:e>
                      <m:sup>
                        <m:r>
                          <a:rPr kumimoji="1" lang="en-US" altLang="zh-CN" sz="3600" i="1">
                            <a:latin typeface="Cambria Math" panose="02040503050406030204" pitchFamily="18" charset="0"/>
                            <a:ea typeface="Cambria Math" charset="0"/>
                            <a:cs typeface="Cambria Math" charset="0"/>
                          </a:rPr>
                          <m:t>−</m:t>
                        </m:r>
                      </m:sup>
                    </m:sSup>
                  </m:oMath>
                </a14:m>
                <a:endPar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9" name="标题 1">
                <a:extLst>
                  <a:ext uri="{FF2B5EF4-FFF2-40B4-BE49-F238E27FC236}">
                    <a16:creationId xmlns:a16="http://schemas.microsoft.com/office/drawing/2014/main" id="{257D7C73-67CB-4305-B522-2FA0CACA5B85}"/>
                  </a:ext>
                </a:extLst>
              </p:cNvPr>
              <p:cNvSpPr>
                <a:spLocks noGrp="1" noRot="1" noChangeAspect="1" noMove="1" noResize="1" noEditPoints="1" noAdjustHandles="1" noChangeArrowheads="1" noChangeShapeType="1" noTextEdit="1"/>
              </p:cNvSpPr>
              <p:nvPr>
                <p:ph type="title"/>
              </p:nvPr>
            </p:nvSpPr>
            <p:spPr>
              <a:xfrm>
                <a:off x="936023" y="83796"/>
                <a:ext cx="10478349" cy="450809"/>
              </a:xfrm>
              <a:blipFill>
                <a:blip r:embed="rId5"/>
                <a:stretch>
                  <a:fillRect l="-1453" t="-35135" b="-486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04368D45-1A66-4FAA-91FE-1F5227B12F07}"/>
                  </a:ext>
                </a:extLst>
              </p:cNvPr>
              <p:cNvSpPr txBox="1"/>
              <p:nvPr/>
            </p:nvSpPr>
            <p:spPr>
              <a:xfrm>
                <a:off x="8439314" y="935541"/>
                <a:ext cx="3906887" cy="461665"/>
              </a:xfrm>
              <a:prstGeom prst="rect">
                <a:avLst/>
              </a:prstGeom>
              <a:noFill/>
            </p:spPr>
            <p:txBody>
              <a:bodyPr wrap="square">
                <a:spAutoFit/>
              </a:bodyPr>
              <a:lstStyle/>
              <a:p>
                <a:r>
                  <a:rPr lang="en-US" altLang="zh-CN" sz="2400" dirty="0">
                    <a:solidFill>
                      <a:srgbClr val="000000"/>
                    </a:solidFill>
                    <a:effectLst/>
                    <a:latin typeface="Times New Roman" panose="02020603050405020304" pitchFamily="18" charset="0"/>
                    <a:cs typeface="Times New Roman" panose="02020603050405020304" pitchFamily="18" charset="0"/>
                  </a:rPr>
                  <a:t>Puzzle of </a:t>
                </a:r>
                <a14:m>
                  <m:oMath xmlns:m="http://schemas.openxmlformats.org/officeDocument/2006/math">
                    <m:sSup>
                      <m:sSupPr>
                        <m:ctrlPr>
                          <a:rPr lang="en-US" altLang="zh-CN" sz="2400" i="1" dirty="0">
                            <a:solidFill>
                              <a:srgbClr val="000000"/>
                            </a:solidFill>
                            <a:latin typeface="Cambria Math" panose="02040503050406030204" pitchFamily="18" charset="0"/>
                          </a:rPr>
                        </m:ctrlPr>
                      </m:sSupPr>
                      <m:e>
                        <m:r>
                          <m:rPr>
                            <m:sty m:val="p"/>
                          </m:rPr>
                          <a:rPr lang="el-GR" altLang="zh-CN" sz="2400" dirty="0">
                            <a:solidFill>
                              <a:srgbClr val="000000"/>
                            </a:solidFill>
                            <a:latin typeface="Cambria Math" panose="02040503050406030204" pitchFamily="18" charset="0"/>
                          </a:rPr>
                          <m:t>Σ</m:t>
                        </m:r>
                      </m:e>
                      <m:sup>
                        <m:r>
                          <a:rPr lang="en-US" altLang="zh-CN" sz="2400" dirty="0">
                            <a:solidFill>
                              <a:srgbClr val="000000"/>
                            </a:solidFill>
                            <a:latin typeface="Cambria Math" panose="02040503050406030204" pitchFamily="18" charset="0"/>
                          </a:rPr>
                          <m:t>+</m:t>
                        </m:r>
                      </m:sup>
                    </m:sSup>
                    <m:r>
                      <a:rPr lang="en-US" altLang="zh-CN" sz="2400" i="1" dirty="0">
                        <a:solidFill>
                          <a:srgbClr val="000000"/>
                        </a:solidFill>
                        <a:latin typeface="Cambria Math" panose="02040503050406030204" pitchFamily="18" charset="0"/>
                      </a:rPr>
                      <m:t> </m:t>
                    </m:r>
                    <m:r>
                      <m:rPr>
                        <m:sty m:val="p"/>
                      </m:rPr>
                      <a:rPr lang="en-US" altLang="zh-CN" sz="2400" b="0" i="0" dirty="0" smtClean="0">
                        <a:solidFill>
                          <a:srgbClr val="000000"/>
                        </a:solidFill>
                        <a:latin typeface="Cambria Math" panose="02040503050406030204" pitchFamily="18" charset="0"/>
                      </a:rPr>
                      <m:t>p</m:t>
                    </m:r>
                  </m:oMath>
                </a14:m>
                <a:r>
                  <a:rPr lang="en-US" altLang="zh-CN" sz="2400" dirty="0">
                    <a:solidFill>
                      <a:srgbClr val="000000"/>
                    </a:solidFill>
                    <a:effectLst/>
                    <a:latin typeface="Times New Roman" panose="02020603050405020304" pitchFamily="18" charset="0"/>
                    <a:cs typeface="Times New Roman" panose="02020603050405020304" pitchFamily="18" charset="0"/>
                  </a:rPr>
                  <a:t>olarizations</a:t>
                </a:r>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04368D45-1A66-4FAA-91FE-1F5227B12F07}"/>
                  </a:ext>
                </a:extLst>
              </p:cNvPr>
              <p:cNvSpPr txBox="1">
                <a:spLocks noRot="1" noChangeAspect="1" noMove="1" noResize="1" noEditPoints="1" noAdjustHandles="1" noChangeArrowheads="1" noChangeShapeType="1" noTextEdit="1"/>
              </p:cNvSpPr>
              <p:nvPr/>
            </p:nvSpPr>
            <p:spPr>
              <a:xfrm>
                <a:off x="8439314" y="935541"/>
                <a:ext cx="3906887" cy="461665"/>
              </a:xfrm>
              <a:prstGeom prst="rect">
                <a:avLst/>
              </a:prstGeom>
              <a:blipFill>
                <a:blip r:embed="rId6"/>
                <a:stretch>
                  <a:fillRect l="-2265" t="-10811" b="-297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98D227D4-FC5D-4001-9B60-AB66353B2056}"/>
                  </a:ext>
                </a:extLst>
              </p:cNvPr>
              <p:cNvSpPr txBox="1"/>
              <p:nvPr/>
            </p:nvSpPr>
            <p:spPr>
              <a:xfrm>
                <a:off x="1039483" y="737634"/>
                <a:ext cx="4986596" cy="344133"/>
              </a:xfrm>
              <a:prstGeom prst="rect">
                <a:avLst/>
              </a:prstGeom>
              <a:noFill/>
            </p:spPr>
            <p:txBody>
              <a:bodyPr wrap="square">
                <a:spAutoFit/>
              </a:bodyPr>
              <a:lstStyle/>
              <a:p>
                <a14:m>
                  <m:oMath xmlns:m="http://schemas.openxmlformats.org/officeDocument/2006/math">
                    <m:sSup>
                      <m:sSupPr>
                        <m:ctrlPr>
                          <a:rPr kumimoji="1" lang="en-US" altLang="zh-CN" sz="1600" b="1" i="1" smtClean="0">
                            <a:solidFill>
                              <a:schemeClr val="tx1"/>
                            </a:solidFill>
                            <a:latin typeface="Cambria Math" panose="02040503050406030204" pitchFamily="18" charset="0"/>
                          </a:rPr>
                        </m:ctrlPr>
                      </m:sSupPr>
                      <m:e>
                        <m:r>
                          <a:rPr kumimoji="1" lang="en-US" altLang="zh-CN" sz="1600" b="1" i="1" smtClean="0">
                            <a:solidFill>
                              <a:schemeClr val="tx1"/>
                            </a:solidFill>
                            <a:latin typeface="Cambria Math" panose="02040503050406030204" pitchFamily="18" charset="0"/>
                          </a:rPr>
                          <m:t>𝒆</m:t>
                        </m:r>
                      </m:e>
                      <m:sup>
                        <m:r>
                          <a:rPr kumimoji="1" lang="en-US" altLang="zh-CN" sz="1600" b="1" i="1" smtClean="0">
                            <a:solidFill>
                              <a:schemeClr val="tx1"/>
                            </a:solidFill>
                            <a:latin typeface="Cambria Math" panose="02040503050406030204" pitchFamily="18" charset="0"/>
                          </a:rPr>
                          <m:t>+</m:t>
                        </m:r>
                      </m:sup>
                    </m:sSup>
                    <m:sSup>
                      <m:sSupPr>
                        <m:ctrlPr>
                          <a:rPr kumimoji="1" lang="en-US" altLang="zh-CN" sz="1600" b="1" i="1" smtClean="0">
                            <a:solidFill>
                              <a:schemeClr val="tx1"/>
                            </a:solidFill>
                            <a:latin typeface="Cambria Math" panose="02040503050406030204" pitchFamily="18" charset="0"/>
                          </a:rPr>
                        </m:ctrlPr>
                      </m:sSupPr>
                      <m:e>
                        <m:r>
                          <a:rPr kumimoji="1" lang="en-US" altLang="zh-CN" sz="1600" b="1" i="1" smtClean="0">
                            <a:solidFill>
                              <a:schemeClr val="tx1"/>
                            </a:solidFill>
                            <a:latin typeface="Cambria Math" panose="02040503050406030204" pitchFamily="18" charset="0"/>
                          </a:rPr>
                          <m:t>𝒆</m:t>
                        </m:r>
                      </m:e>
                      <m:sup>
                        <m:r>
                          <a:rPr kumimoji="1" lang="en-US" altLang="zh-CN" sz="1600" b="1" i="1" smtClean="0">
                            <a:solidFill>
                              <a:schemeClr val="tx1"/>
                            </a:solidFill>
                            <a:latin typeface="Cambria Math" panose="02040503050406030204" pitchFamily="18" charset="0"/>
                          </a:rPr>
                          <m:t>−</m:t>
                        </m:r>
                      </m:sup>
                    </m:sSup>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𝑱</m:t>
                    </m:r>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𝝍</m:t>
                    </m:r>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𝝍</m:t>
                    </m:r>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𝟑𝟔𝟖𝟔</m:t>
                    </m:r>
                    <m:r>
                      <a:rPr kumimoji="1" lang="en-US" altLang="zh-CN" sz="1600" b="1" i="1" smtClean="0">
                        <a:solidFill>
                          <a:schemeClr val="tx1"/>
                        </a:solidFill>
                        <a:latin typeface="Cambria Math" panose="02040503050406030204" pitchFamily="18" charset="0"/>
                      </a:rPr>
                      <m:t>)→</m:t>
                    </m:r>
                    <m:sSup>
                      <m:sSupPr>
                        <m:ctrlPr>
                          <a:rPr kumimoji="1" lang="en-US" altLang="zh-CN" sz="1600" b="1" i="1" smtClean="0">
                            <a:solidFill>
                              <a:schemeClr val="tx1"/>
                            </a:solidFill>
                            <a:latin typeface="Cambria Math" panose="02040503050406030204" pitchFamily="18" charset="0"/>
                          </a:rPr>
                        </m:ctrlPr>
                      </m:sSupPr>
                      <m:e>
                        <m:r>
                          <a:rPr kumimoji="1" lang="en-US" altLang="zh-CN" sz="1600" b="1" i="0" smtClean="0">
                            <a:solidFill>
                              <a:schemeClr val="tx1"/>
                            </a:solidFill>
                            <a:latin typeface="Cambria Math" panose="02040503050406030204" pitchFamily="18" charset="0"/>
                          </a:rPr>
                          <m:t>𝚺</m:t>
                        </m:r>
                      </m:e>
                      <m:sup>
                        <m:r>
                          <a:rPr kumimoji="1" lang="en-US" altLang="zh-CN" sz="1600" b="1" i="0" smtClean="0">
                            <a:solidFill>
                              <a:schemeClr val="tx1"/>
                            </a:solidFill>
                            <a:latin typeface="Cambria Math" panose="02040503050406030204" pitchFamily="18" charset="0"/>
                          </a:rPr>
                          <m:t>+</m:t>
                        </m:r>
                      </m:sup>
                    </m:sSup>
                    <m:sSup>
                      <m:sSupPr>
                        <m:ctrlPr>
                          <a:rPr kumimoji="1" lang="en-US" altLang="zh-CN" sz="1600" b="1" i="1" smtClean="0">
                            <a:solidFill>
                              <a:schemeClr val="tx1"/>
                            </a:solidFill>
                            <a:latin typeface="Cambria Math" panose="02040503050406030204" pitchFamily="18" charset="0"/>
                          </a:rPr>
                        </m:ctrlPr>
                      </m:sSupPr>
                      <m:e>
                        <m:acc>
                          <m:accPr>
                            <m:chr m:val="̅"/>
                            <m:ctrlPr>
                              <a:rPr kumimoji="1" lang="en-US" altLang="zh-CN" sz="1600" b="1" i="1" smtClean="0">
                                <a:solidFill>
                                  <a:schemeClr val="tx1"/>
                                </a:solidFill>
                                <a:latin typeface="Cambria Math" panose="02040503050406030204" pitchFamily="18" charset="0"/>
                              </a:rPr>
                            </m:ctrlPr>
                          </m:accPr>
                          <m:e>
                            <m:r>
                              <a:rPr kumimoji="1" lang="en-US" altLang="zh-CN" sz="1600" b="1" i="0" smtClean="0">
                                <a:solidFill>
                                  <a:schemeClr val="tx1"/>
                                </a:solidFill>
                                <a:latin typeface="Cambria Math" panose="02040503050406030204" pitchFamily="18" charset="0"/>
                              </a:rPr>
                              <m:t>𝚺</m:t>
                            </m:r>
                          </m:e>
                        </m:acc>
                      </m:e>
                      <m:sup>
                        <m:r>
                          <a:rPr kumimoji="1" lang="en-US" altLang="zh-CN" sz="1600" b="1" i="1" smtClean="0">
                            <a:solidFill>
                              <a:schemeClr val="tx1"/>
                            </a:solidFill>
                            <a:latin typeface="Cambria Math" panose="02040503050406030204" pitchFamily="18" charset="0"/>
                          </a:rPr>
                          <m:t>−</m:t>
                        </m:r>
                      </m:sup>
                    </m:sSup>
                  </m:oMath>
                </a14:m>
                <a:r>
                  <a:rPr kumimoji="1" lang="en-US" altLang="zh-CN" sz="1600" b="1" dirty="0">
                    <a:solidFill>
                      <a:schemeClr val="tx1"/>
                    </a:solidFill>
                    <a:latin typeface="Times New Roman" panose="02020603050405020304" pitchFamily="18" charset="0"/>
                    <a:cs typeface="Times New Roman" panose="02020603050405020304" pitchFamily="18" charset="0"/>
                  </a:rPr>
                  <a:t>, </a:t>
                </a:r>
                <a:r>
                  <a:rPr kumimoji="1" lang="zh-CN" altLang="en-US" sz="16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kumimoji="1" lang="en-US" altLang="zh-CN" sz="1600" b="1" i="1" smtClean="0">
                            <a:solidFill>
                              <a:schemeClr val="tx1"/>
                            </a:solidFill>
                            <a:latin typeface="Cambria Math" panose="02040503050406030204" pitchFamily="18" charset="0"/>
                          </a:rPr>
                        </m:ctrlPr>
                      </m:sSupPr>
                      <m:e>
                        <m:r>
                          <a:rPr kumimoji="1" lang="en-US" altLang="zh-CN" sz="1600" b="1" i="0" smtClean="0">
                            <a:solidFill>
                              <a:schemeClr val="tx1"/>
                            </a:solidFill>
                            <a:latin typeface="Cambria Math" panose="02040503050406030204" pitchFamily="18" charset="0"/>
                          </a:rPr>
                          <m:t>𝚺</m:t>
                        </m:r>
                      </m:e>
                      <m:sup>
                        <m:r>
                          <a:rPr kumimoji="1" lang="en-US" altLang="zh-CN" sz="1600" b="1" i="0" smtClean="0">
                            <a:solidFill>
                              <a:schemeClr val="tx1"/>
                            </a:solidFill>
                            <a:latin typeface="Cambria Math" panose="02040503050406030204" pitchFamily="18" charset="0"/>
                          </a:rPr>
                          <m:t>+</m:t>
                        </m:r>
                      </m:sup>
                    </m:sSup>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𝒑</m:t>
                    </m:r>
                    <m:sSup>
                      <m:sSupPr>
                        <m:ctrlPr>
                          <a:rPr kumimoji="1" lang="en-US" altLang="zh-CN" sz="1600" b="1" i="1" smtClean="0">
                            <a:solidFill>
                              <a:schemeClr val="tx1"/>
                            </a:solidFill>
                            <a:latin typeface="Cambria Math" panose="02040503050406030204" pitchFamily="18" charset="0"/>
                          </a:rPr>
                        </m:ctrlPr>
                      </m:sSupPr>
                      <m:e>
                        <m:r>
                          <a:rPr kumimoji="1" lang="en-US" altLang="zh-CN" sz="1600" b="1" i="1" smtClean="0">
                            <a:solidFill>
                              <a:schemeClr val="tx1"/>
                            </a:solidFill>
                            <a:latin typeface="Cambria Math" panose="02040503050406030204" pitchFamily="18" charset="0"/>
                          </a:rPr>
                          <m:t>𝝅</m:t>
                        </m:r>
                      </m:e>
                      <m:sup>
                        <m:r>
                          <a:rPr kumimoji="1" lang="en-US" altLang="zh-CN" sz="1600" b="1" i="0" smtClean="0">
                            <a:solidFill>
                              <a:schemeClr val="tx1"/>
                            </a:solidFill>
                            <a:latin typeface="Cambria Math" panose="02040503050406030204" pitchFamily="18" charset="0"/>
                          </a:rPr>
                          <m:t>𝟎</m:t>
                        </m:r>
                      </m:sup>
                    </m:sSup>
                    <m:r>
                      <a:rPr kumimoji="1" lang="en-US" altLang="zh-CN" sz="1600" b="1" i="0" smtClean="0">
                        <a:solidFill>
                          <a:schemeClr val="tx1"/>
                        </a:solidFill>
                        <a:latin typeface="Cambria Math" panose="02040503050406030204" pitchFamily="18" charset="0"/>
                      </a:rPr>
                      <m:t>,  </m:t>
                    </m:r>
                    <m:acc>
                      <m:accPr>
                        <m:chr m:val="̅"/>
                        <m:ctrlPr>
                          <a:rPr kumimoji="1" lang="en-US" altLang="zh-CN" sz="1600" b="1" i="1" smtClean="0">
                            <a:solidFill>
                              <a:schemeClr val="tx1"/>
                            </a:solidFill>
                            <a:latin typeface="Cambria Math" panose="02040503050406030204" pitchFamily="18" charset="0"/>
                          </a:rPr>
                        </m:ctrlPr>
                      </m:accPr>
                      <m:e>
                        <m:r>
                          <a:rPr kumimoji="1" lang="en-US" altLang="zh-CN" sz="1600" b="1" i="0" smtClean="0">
                            <a:solidFill>
                              <a:schemeClr val="tx1"/>
                            </a:solidFill>
                            <a:latin typeface="Cambria Math" panose="02040503050406030204" pitchFamily="18" charset="0"/>
                          </a:rPr>
                          <m:t>𝚲</m:t>
                        </m:r>
                      </m:e>
                    </m:acc>
                    <m:r>
                      <a:rPr kumimoji="1" lang="en-US" altLang="zh-CN" sz="1600" b="1" i="1" smtClean="0">
                        <a:solidFill>
                          <a:schemeClr val="tx1"/>
                        </a:solidFill>
                        <a:latin typeface="Cambria Math" panose="02040503050406030204" pitchFamily="18" charset="0"/>
                      </a:rPr>
                      <m:t>→</m:t>
                    </m:r>
                    <m:acc>
                      <m:accPr>
                        <m:chr m:val="̅"/>
                        <m:ctrlPr>
                          <a:rPr kumimoji="1" lang="en-US" altLang="zh-CN" sz="1600" b="1" i="1" smtClean="0">
                            <a:solidFill>
                              <a:schemeClr val="tx1"/>
                            </a:solidFill>
                            <a:latin typeface="Cambria Math" panose="02040503050406030204" pitchFamily="18" charset="0"/>
                          </a:rPr>
                        </m:ctrlPr>
                      </m:accPr>
                      <m:e>
                        <m:r>
                          <a:rPr kumimoji="1" lang="en-US" altLang="zh-CN" sz="1600" b="1" i="1" smtClean="0">
                            <a:solidFill>
                              <a:schemeClr val="tx1"/>
                            </a:solidFill>
                            <a:latin typeface="Cambria Math" panose="02040503050406030204" pitchFamily="18" charset="0"/>
                          </a:rPr>
                          <m:t>𝒑</m:t>
                        </m:r>
                      </m:e>
                    </m:acc>
                    <m:sSup>
                      <m:sSupPr>
                        <m:ctrlPr>
                          <a:rPr kumimoji="1" lang="en-US" altLang="zh-CN" sz="1600" b="1" i="1" smtClean="0">
                            <a:solidFill>
                              <a:schemeClr val="tx1"/>
                            </a:solidFill>
                            <a:latin typeface="Cambria Math" panose="02040503050406030204" pitchFamily="18" charset="0"/>
                          </a:rPr>
                        </m:ctrlPr>
                      </m:sSupPr>
                      <m:e>
                        <m:r>
                          <a:rPr kumimoji="1" lang="en-US" altLang="zh-CN" sz="1600" b="1" i="1" smtClean="0">
                            <a:solidFill>
                              <a:schemeClr val="tx1"/>
                            </a:solidFill>
                            <a:latin typeface="Cambria Math" panose="02040503050406030204" pitchFamily="18" charset="0"/>
                          </a:rPr>
                          <m:t>𝝅</m:t>
                        </m:r>
                      </m:e>
                      <m:sup>
                        <m:r>
                          <a:rPr kumimoji="1" lang="en-US" altLang="zh-CN" sz="1600" b="1" i="1" smtClean="0">
                            <a:solidFill>
                              <a:schemeClr val="tx1"/>
                            </a:solidFill>
                            <a:latin typeface="Cambria Math" panose="02040503050406030204" pitchFamily="18" charset="0"/>
                          </a:rPr>
                          <m:t>𝟎</m:t>
                        </m:r>
                      </m:sup>
                    </m:sSup>
                  </m:oMath>
                </a14:m>
                <a:endParaRPr lang="zh-CN" altLang="en-US" sz="1600" dirty="0">
                  <a:solidFill>
                    <a:schemeClr val="tx1"/>
                  </a:solidFill>
                </a:endParaRPr>
              </a:p>
            </p:txBody>
          </p:sp>
        </mc:Choice>
        <mc:Fallback xmlns="">
          <p:sp>
            <p:nvSpPr>
              <p:cNvPr id="28" name="文本框 27">
                <a:extLst>
                  <a:ext uri="{FF2B5EF4-FFF2-40B4-BE49-F238E27FC236}">
                    <a16:creationId xmlns:a16="http://schemas.microsoft.com/office/drawing/2014/main" id="{98D227D4-FC5D-4001-9B60-AB66353B2056}"/>
                  </a:ext>
                </a:extLst>
              </p:cNvPr>
              <p:cNvSpPr txBox="1">
                <a:spLocks noRot="1" noChangeAspect="1" noMove="1" noResize="1" noEditPoints="1" noAdjustHandles="1" noChangeArrowheads="1" noChangeShapeType="1" noTextEdit="1"/>
              </p:cNvSpPr>
              <p:nvPr/>
            </p:nvSpPr>
            <p:spPr>
              <a:xfrm>
                <a:off x="1039483" y="737634"/>
                <a:ext cx="4986596" cy="344133"/>
              </a:xfrm>
              <a:prstGeom prst="rect">
                <a:avLst/>
              </a:prstGeom>
              <a:blipFill>
                <a:blip r:embed="rId7"/>
                <a:stretch>
                  <a:fillRect t="-3571" b="-23214"/>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5B63AD36-360A-445F-826F-4C8735783FEA}"/>
              </a:ext>
            </a:extLst>
          </p:cNvPr>
          <p:cNvPicPr>
            <a:picLocks noChangeAspect="1"/>
          </p:cNvPicPr>
          <p:nvPr/>
        </p:nvPicPr>
        <p:blipFill>
          <a:blip r:embed="rId8"/>
          <a:stretch>
            <a:fillRect/>
          </a:stretch>
        </p:blipFill>
        <p:spPr>
          <a:xfrm>
            <a:off x="421001" y="1525652"/>
            <a:ext cx="6281721" cy="2506537"/>
          </a:xfrm>
          <a:prstGeom prst="rect">
            <a:avLst/>
          </a:prstGeom>
        </p:spPr>
      </p:pic>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CCCEB092-DE34-4A82-AA09-F3D227A705DB}"/>
                  </a:ext>
                </a:extLst>
              </p:cNvPr>
              <p:cNvSpPr txBox="1"/>
              <p:nvPr/>
            </p:nvSpPr>
            <p:spPr>
              <a:xfrm>
                <a:off x="475610" y="1166374"/>
                <a:ext cx="2858403" cy="369332"/>
              </a:xfrm>
              <a:prstGeom prst="rect">
                <a:avLst/>
              </a:prstGeom>
              <a:noFill/>
            </p:spPr>
            <p:txBody>
              <a:bodyPr wrap="square">
                <a:spAutoFit/>
              </a:bodyPr>
              <a:lstStyle/>
              <a:p>
                <a:r>
                  <a:rPr kumimoji="1"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10B </a:t>
                </a:r>
                <a14:m>
                  <m:oMath xmlns:m="http://schemas.openxmlformats.org/officeDocument/2006/math">
                    <m:r>
                      <a:rPr kumimoji="1" lang="en-US" altLang="zh-CN" i="1">
                        <a:solidFill>
                          <a:srgbClr val="FF0000"/>
                        </a:solidFill>
                        <a:latin typeface="Cambria Math" panose="02040503050406030204" pitchFamily="18" charset="0"/>
                      </a:rPr>
                      <m:t>𝐽</m:t>
                    </m:r>
                    <m:r>
                      <a:rPr kumimoji="1" lang="en-US" altLang="zh-CN" i="1">
                        <a:solidFill>
                          <a:srgbClr val="FF0000"/>
                        </a:solidFill>
                        <a:latin typeface="Cambria Math" panose="02040503050406030204" pitchFamily="18" charset="0"/>
                      </a:rPr>
                      <m:t>/</m:t>
                    </m:r>
                    <m:r>
                      <a:rPr kumimoji="1" lang="en-US" altLang="zh-CN" i="1">
                        <a:solidFill>
                          <a:srgbClr val="FF0000"/>
                        </a:solidFill>
                        <a:latin typeface="Cambria Math" panose="02040503050406030204" pitchFamily="18" charset="0"/>
                      </a:rPr>
                      <m:t>𝜓</m:t>
                    </m:r>
                  </m:oMath>
                </a14:m>
                <a:r>
                  <a:rPr kumimoji="1"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and 2.7B </a:t>
                </a:r>
                <a14:m>
                  <m:oMath xmlns:m="http://schemas.openxmlformats.org/officeDocument/2006/math">
                    <m:r>
                      <a:rPr kumimoji="1" lang="en-US" altLang="zh-CN" i="1">
                        <a:solidFill>
                          <a:srgbClr val="FF0000"/>
                        </a:solidFill>
                        <a:latin typeface="Cambria Math" panose="02040503050406030204" pitchFamily="18" charset="0"/>
                        <a:cs typeface="Times New Roman" panose="02020603050405020304" pitchFamily="18" charset="0"/>
                      </a:rPr>
                      <m:t>𝜓</m:t>
                    </m:r>
                    <m:r>
                      <a:rPr kumimoji="1" lang="en-US" altLang="zh-CN" i="1">
                        <a:solidFill>
                          <a:srgbClr val="FF0000"/>
                        </a:solidFill>
                        <a:latin typeface="Cambria Math" panose="02040503050406030204" pitchFamily="18" charset="0"/>
                        <a:cs typeface="Times New Roman" panose="02020603050405020304" pitchFamily="18" charset="0"/>
                      </a:rPr>
                      <m:t>(3686)</m:t>
                    </m:r>
                  </m:oMath>
                </a14:m>
                <a:r>
                  <a:rPr kumimoji="1"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a:t>
                </a:r>
                <a:endParaRPr lang="zh-CN" altLang="en-US" dirty="0">
                  <a:solidFill>
                    <a:srgbClr val="FF0000"/>
                  </a:solidFill>
                </a:endParaRPr>
              </a:p>
            </p:txBody>
          </p:sp>
        </mc:Choice>
        <mc:Fallback xmlns="">
          <p:sp>
            <p:nvSpPr>
              <p:cNvPr id="29" name="文本框 28">
                <a:extLst>
                  <a:ext uri="{FF2B5EF4-FFF2-40B4-BE49-F238E27FC236}">
                    <a16:creationId xmlns:a16="http://schemas.microsoft.com/office/drawing/2014/main" id="{CCCEB092-DE34-4A82-AA09-F3D227A705DB}"/>
                  </a:ext>
                </a:extLst>
              </p:cNvPr>
              <p:cNvSpPr txBox="1">
                <a:spLocks noRot="1" noChangeAspect="1" noMove="1" noResize="1" noEditPoints="1" noAdjustHandles="1" noChangeArrowheads="1" noChangeShapeType="1" noTextEdit="1"/>
              </p:cNvSpPr>
              <p:nvPr/>
            </p:nvSpPr>
            <p:spPr>
              <a:xfrm>
                <a:off x="475610" y="1166374"/>
                <a:ext cx="2858403" cy="369332"/>
              </a:xfrm>
              <a:prstGeom prst="rect">
                <a:avLst/>
              </a:prstGeom>
              <a:blipFill>
                <a:blip r:embed="rId10"/>
                <a:stretch>
                  <a:fillRect l="-1706" t="-8197" b="-24590"/>
                </a:stretch>
              </a:blipFill>
            </p:spPr>
            <p:txBody>
              <a:bodyPr/>
              <a:lstStyle/>
              <a:p>
                <a:r>
                  <a:rPr lang="zh-CN" altLang="en-US">
                    <a:noFill/>
                  </a:rPr>
                  <a:t> </a:t>
                </a:r>
              </a:p>
            </p:txBody>
          </p:sp>
        </mc:Fallback>
      </mc:AlternateContent>
      <p:sp>
        <p:nvSpPr>
          <p:cNvPr id="30" name="矩形: 圆角 29">
            <a:extLst>
              <a:ext uri="{FF2B5EF4-FFF2-40B4-BE49-F238E27FC236}">
                <a16:creationId xmlns:a16="http://schemas.microsoft.com/office/drawing/2014/main" id="{1428E940-335A-4717-AB87-22A32D65B4B3}"/>
              </a:ext>
            </a:extLst>
          </p:cNvPr>
          <p:cNvSpPr/>
          <p:nvPr/>
        </p:nvSpPr>
        <p:spPr>
          <a:xfrm>
            <a:off x="4417552" y="1593777"/>
            <a:ext cx="2165288" cy="30676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50" dirty="0">
                <a:solidFill>
                  <a:srgbClr val="000000"/>
                </a:solidFill>
                <a:effectLst/>
                <a:latin typeface="Times New Roman" panose="02020603050405020304" pitchFamily="18" charset="0"/>
              </a:rPr>
              <a:t>Phys. Rev. Lett. 131, 191802 (2023)</a:t>
            </a:r>
            <a:endParaRPr lang="zh-CN" altLang="en-US" sz="1050" dirty="0">
              <a:solidFill>
                <a:schemeClr val="tx1"/>
              </a:solidFill>
              <a:latin typeface="Times New Roman" panose="02020603050405020304" pitchFamily="18" charset="0"/>
              <a:cs typeface="Times New Roman" panose="02020603050405020304" pitchFamily="18" charset="0"/>
            </a:endParaRPr>
          </a:p>
        </p:txBody>
      </p:sp>
      <p:sp>
        <p:nvSpPr>
          <p:cNvPr id="18" name="矩形: 圆角 17">
            <a:extLst>
              <a:ext uri="{FF2B5EF4-FFF2-40B4-BE49-F238E27FC236}">
                <a16:creationId xmlns:a16="http://schemas.microsoft.com/office/drawing/2014/main" id="{ECD15159-2297-486C-AF93-5FE67C1E8087}"/>
              </a:ext>
            </a:extLst>
          </p:cNvPr>
          <p:cNvSpPr/>
          <p:nvPr/>
        </p:nvSpPr>
        <p:spPr>
          <a:xfrm>
            <a:off x="585033" y="2143084"/>
            <a:ext cx="3697709" cy="25071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34" name="矩形: 圆角 33">
            <a:extLst>
              <a:ext uri="{FF2B5EF4-FFF2-40B4-BE49-F238E27FC236}">
                <a16:creationId xmlns:a16="http://schemas.microsoft.com/office/drawing/2014/main" id="{E0DDD862-3698-4E03-AEE1-10E8C5F8EEB8}"/>
              </a:ext>
            </a:extLst>
          </p:cNvPr>
          <p:cNvSpPr/>
          <p:nvPr/>
        </p:nvSpPr>
        <p:spPr>
          <a:xfrm>
            <a:off x="585033" y="3149607"/>
            <a:ext cx="3697709" cy="25071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35" name="矩形: 圆角 34">
            <a:extLst>
              <a:ext uri="{FF2B5EF4-FFF2-40B4-BE49-F238E27FC236}">
                <a16:creationId xmlns:a16="http://schemas.microsoft.com/office/drawing/2014/main" id="{0EB3E8C6-F00B-4644-BC37-377E0270EB38}"/>
              </a:ext>
            </a:extLst>
          </p:cNvPr>
          <p:cNvSpPr/>
          <p:nvPr/>
        </p:nvSpPr>
        <p:spPr>
          <a:xfrm>
            <a:off x="585033" y="3631532"/>
            <a:ext cx="3697709" cy="25071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pic>
        <p:nvPicPr>
          <p:cNvPr id="20" name="图片 19">
            <a:extLst>
              <a:ext uri="{FF2B5EF4-FFF2-40B4-BE49-F238E27FC236}">
                <a16:creationId xmlns:a16="http://schemas.microsoft.com/office/drawing/2014/main" id="{1C2533D2-B1FD-4972-B9EE-595C08F33C50}"/>
              </a:ext>
            </a:extLst>
          </p:cNvPr>
          <p:cNvPicPr>
            <a:picLocks noChangeAspect="1"/>
          </p:cNvPicPr>
          <p:nvPr/>
        </p:nvPicPr>
        <p:blipFill>
          <a:blip r:embed="rId11"/>
          <a:stretch>
            <a:fillRect/>
          </a:stretch>
        </p:blipFill>
        <p:spPr>
          <a:xfrm>
            <a:off x="7326786" y="3882242"/>
            <a:ext cx="3772444" cy="2493094"/>
          </a:xfrm>
          <a:prstGeom prst="rect">
            <a:avLst/>
          </a:prstGeom>
        </p:spPr>
      </p:pic>
      <p:sp>
        <p:nvSpPr>
          <p:cNvPr id="36" name="文本框 35">
            <a:extLst>
              <a:ext uri="{FF2B5EF4-FFF2-40B4-BE49-F238E27FC236}">
                <a16:creationId xmlns:a16="http://schemas.microsoft.com/office/drawing/2014/main" id="{30301826-0A15-44E5-85F4-FD481DA3E558}"/>
              </a:ext>
            </a:extLst>
          </p:cNvPr>
          <p:cNvSpPr txBox="1"/>
          <p:nvPr/>
        </p:nvSpPr>
        <p:spPr>
          <a:xfrm>
            <a:off x="6650626" y="697890"/>
            <a:ext cx="3117585" cy="307777"/>
          </a:xfrm>
          <a:prstGeom prst="rect">
            <a:avLst/>
          </a:prstGeom>
          <a:noFill/>
        </p:spPr>
        <p:txBody>
          <a:bodyPr wrap="square">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arXiv:2503.17165, submitted to PRL</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EE28AAC9-1CFB-4E39-92C3-FDFAC9F4BA68}"/>
                  </a:ext>
                </a:extLst>
              </p:cNvPr>
              <p:cNvSpPr txBox="1"/>
              <p:nvPr/>
            </p:nvSpPr>
            <p:spPr>
              <a:xfrm>
                <a:off x="7192342" y="6240628"/>
                <a:ext cx="4366680"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Polarization ratio of </a:t>
                </a:r>
                <a14:m>
                  <m:oMath xmlns:m="http://schemas.openxmlformats.org/officeDocument/2006/math">
                    <m:sSup>
                      <m:sSupPr>
                        <m:ctrlPr>
                          <a:rPr lang="en-US" altLang="zh-CN" sz="1400" b="0" i="1" dirty="0" smtClean="0">
                            <a:solidFill>
                              <a:srgbClr val="000000"/>
                            </a:solidFill>
                            <a:effectLst/>
                            <a:latin typeface="Cambria Math" panose="02040503050406030204" pitchFamily="18" charset="0"/>
                          </a:rPr>
                        </m:ctrlPr>
                      </m:sSupPr>
                      <m:e>
                        <m:r>
                          <m:rPr>
                            <m:sty m:val="p"/>
                          </m:rPr>
                          <a:rPr lang="el-GR" altLang="zh-CN" sz="1400" i="0" dirty="0" smtClean="0">
                            <a:solidFill>
                              <a:srgbClr val="000000"/>
                            </a:solidFill>
                            <a:effectLst/>
                            <a:latin typeface="Cambria Math" panose="02040503050406030204" pitchFamily="18" charset="0"/>
                          </a:rPr>
                          <m:t>Σ</m:t>
                        </m:r>
                      </m:e>
                      <m:sup>
                        <m:r>
                          <a:rPr lang="en-US" altLang="zh-CN" sz="1400" b="0" i="0" dirty="0" smtClean="0">
                            <a:solidFill>
                              <a:srgbClr val="000000"/>
                            </a:solidFill>
                            <a:effectLst/>
                            <a:latin typeface="Cambria Math" panose="02040503050406030204" pitchFamily="18" charset="0"/>
                          </a:rPr>
                          <m:t>+</m:t>
                        </m:r>
                      </m:sup>
                    </m:sSup>
                  </m:oMath>
                </a14:m>
                <a:r>
                  <a:rPr lang="en-US" altLang="zh-CN" sz="1400" dirty="0">
                    <a:latin typeface="Times New Roman" panose="02020603050405020304" pitchFamily="18" charset="0"/>
                    <a:cs typeface="Times New Roman" panose="02020603050405020304" pitchFamily="18" charset="0"/>
                  </a:rPr>
                  <a:t> between </a:t>
                </a:r>
                <a14:m>
                  <m:oMath xmlns:m="http://schemas.openxmlformats.org/officeDocument/2006/math">
                    <m:r>
                      <a:rPr lang="en-US" altLang="zh-CN" sz="1400" b="0" i="1" smtClean="0">
                        <a:latin typeface="Cambria Math" panose="02040503050406030204" pitchFamily="18" charset="0"/>
                      </a:rPr>
                      <m:t>𝐽</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𝜓</m:t>
                    </m:r>
                  </m:oMath>
                </a14:m>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and </a:t>
                </a:r>
                <a14:m>
                  <m:oMath xmlns:m="http://schemas.openxmlformats.org/officeDocument/2006/math">
                    <m:r>
                      <a:rPr lang="en-US" altLang="zh-CN" sz="1400" b="0" i="1" smtClean="0">
                        <a:latin typeface="Cambria Math" panose="02040503050406030204" pitchFamily="18" charset="0"/>
                      </a:rPr>
                      <m:t>𝜓</m:t>
                    </m:r>
                    <m:r>
                      <a:rPr lang="en-US" altLang="zh-CN" sz="1400" b="0" i="1" smtClean="0">
                        <a:latin typeface="Cambria Math" panose="02040503050406030204" pitchFamily="18" charset="0"/>
                      </a:rPr>
                      <m:t>(3686)</m:t>
                    </m:r>
                  </m:oMath>
                </a14:m>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decays</a:t>
                </a:r>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39" name="文本框 38">
                <a:extLst>
                  <a:ext uri="{FF2B5EF4-FFF2-40B4-BE49-F238E27FC236}">
                    <a16:creationId xmlns:a16="http://schemas.microsoft.com/office/drawing/2014/main" id="{EE28AAC9-1CFB-4E39-92C3-FDFAC9F4BA68}"/>
                  </a:ext>
                </a:extLst>
              </p:cNvPr>
              <p:cNvSpPr txBox="1">
                <a:spLocks noRot="1" noChangeAspect="1" noMove="1" noResize="1" noEditPoints="1" noAdjustHandles="1" noChangeArrowheads="1" noChangeShapeType="1" noTextEdit="1"/>
              </p:cNvSpPr>
              <p:nvPr/>
            </p:nvSpPr>
            <p:spPr>
              <a:xfrm>
                <a:off x="7192342" y="6240628"/>
                <a:ext cx="4366680" cy="307777"/>
              </a:xfrm>
              <a:prstGeom prst="rect">
                <a:avLst/>
              </a:prstGeom>
              <a:blipFill>
                <a:blip r:embed="rId12"/>
                <a:stretch>
                  <a:fillRect l="-580" t="-4000" r="-290" b="-20000"/>
                </a:stretch>
              </a:blipFill>
            </p:spPr>
            <p:txBody>
              <a:bodyPr/>
              <a:lstStyle/>
              <a:p>
                <a:r>
                  <a:rPr lang="zh-CN" altLang="en-US">
                    <a:noFill/>
                  </a:rPr>
                  <a:t> </a:t>
                </a:r>
              </a:p>
            </p:txBody>
          </p:sp>
        </mc:Fallback>
      </mc:AlternateContent>
      <p:sp>
        <p:nvSpPr>
          <p:cNvPr id="40" name="矩形: 圆角 39">
            <a:extLst>
              <a:ext uri="{FF2B5EF4-FFF2-40B4-BE49-F238E27FC236}">
                <a16:creationId xmlns:a16="http://schemas.microsoft.com/office/drawing/2014/main" id="{73B928B5-D9B2-4032-A62D-0EA6E19A9637}"/>
              </a:ext>
            </a:extLst>
          </p:cNvPr>
          <p:cNvSpPr/>
          <p:nvPr/>
        </p:nvSpPr>
        <p:spPr>
          <a:xfrm>
            <a:off x="585033" y="2419960"/>
            <a:ext cx="3697709" cy="47192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D1D26735-27C2-4E9B-BE17-5A3879836CCF}"/>
                  </a:ext>
                </a:extLst>
              </p:cNvPr>
              <p:cNvSpPr txBox="1"/>
              <p:nvPr/>
            </p:nvSpPr>
            <p:spPr>
              <a:xfrm>
                <a:off x="3388622" y="1166379"/>
                <a:ext cx="3546466" cy="369332"/>
              </a:xfrm>
              <a:prstGeom prst="rect">
                <a:avLst/>
              </a:prstGeom>
              <a:noFill/>
            </p:spPr>
            <p:txBody>
              <a:bodyPr wrap="square">
                <a:spAutoFit/>
              </a:bodyPr>
              <a:lstStyle/>
              <a:p>
                <a:r>
                  <a:rPr kumimoji="1" lang="en-US" altLang="zh-CN"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1.12 M </a:t>
                </a:r>
                <a14:m>
                  <m:oMath xmlns:m="http://schemas.openxmlformats.org/officeDocument/2006/math">
                    <m:sSup>
                      <m:sSupPr>
                        <m:ctrlPr>
                          <a:rPr kumimoji="1" lang="en-US" altLang="zh-CN" b="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sSupPr>
                      <m:e>
                        <m:r>
                          <m:rPr>
                            <m:sty m:val="p"/>
                          </m:rPr>
                          <a:rPr kumimoji="1" lang="en-US" altLang="zh-CN"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Σ</m:t>
                        </m:r>
                      </m:e>
                      <m:sup>
                        <m:r>
                          <a:rPr kumimoji="1" lang="en-US" altLang="zh-CN" b="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sup>
                    </m:sSup>
                    <m:sSup>
                      <m:sSupPr>
                        <m:ctrlPr>
                          <a:rPr kumimoji="1" lang="en-US" altLang="zh-CN" b="0" i="1" dirty="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sSupPr>
                      <m:e>
                        <m:acc>
                          <m:accPr>
                            <m:chr m:val="̅"/>
                            <m:ctrlPr>
                              <a:rPr kumimoji="1" lang="en-US" altLang="zh-CN" b="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accPr>
                          <m:e>
                            <m:r>
                              <m:rPr>
                                <m:sty m:val="p"/>
                              </m:rPr>
                              <a:rPr kumimoji="1" lang="en-US" altLang="zh-CN"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Σ</m:t>
                            </m:r>
                          </m:e>
                        </m:acc>
                      </m:e>
                      <m:sup>
                        <m:r>
                          <a:rPr kumimoji="1" lang="en-US" altLang="zh-CN" b="0" i="1" dirty="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sup>
                    </m:sSup>
                  </m:oMath>
                </a14:m>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pairs reconstructed</a:t>
                </a:r>
                <a:endParaRPr lang="zh-CN" altLang="en-US"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41" name="文本框 40">
                <a:extLst>
                  <a:ext uri="{FF2B5EF4-FFF2-40B4-BE49-F238E27FC236}">
                    <a16:creationId xmlns:a16="http://schemas.microsoft.com/office/drawing/2014/main" id="{D1D26735-27C2-4E9B-BE17-5A3879836CCF}"/>
                  </a:ext>
                </a:extLst>
              </p:cNvPr>
              <p:cNvSpPr txBox="1">
                <a:spLocks noRot="1" noChangeAspect="1" noMove="1" noResize="1" noEditPoints="1" noAdjustHandles="1" noChangeArrowheads="1" noChangeShapeType="1" noTextEdit="1"/>
              </p:cNvSpPr>
              <p:nvPr/>
            </p:nvSpPr>
            <p:spPr>
              <a:xfrm>
                <a:off x="3388622" y="1166379"/>
                <a:ext cx="3546466" cy="369332"/>
              </a:xfrm>
              <a:prstGeom prst="rect">
                <a:avLst/>
              </a:prstGeom>
              <a:blipFill>
                <a:blip r:embed="rId13"/>
                <a:stretch>
                  <a:fillRect l="-1546"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3673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1AE5B239-5746-E0CF-B25C-A68BC97AA787}"/>
              </a:ext>
            </a:extLst>
          </p:cNvPr>
          <p:cNvPicPr>
            <a:picLocks noChangeAspect="1"/>
          </p:cNvPicPr>
          <p:nvPr/>
        </p:nvPicPr>
        <p:blipFill>
          <a:blip r:embed="rId3"/>
          <a:stretch>
            <a:fillRect/>
          </a:stretch>
        </p:blipFill>
        <p:spPr>
          <a:xfrm>
            <a:off x="781679" y="2747405"/>
            <a:ext cx="4291838" cy="3515560"/>
          </a:xfrm>
          <a:prstGeom prst="rect">
            <a:avLst/>
          </a:prstGeom>
        </p:spPr>
      </p:pic>
      <p:sp>
        <p:nvSpPr>
          <p:cNvPr id="5" name="灯片编号占位符 4">
            <a:extLst>
              <a:ext uri="{FF2B5EF4-FFF2-40B4-BE49-F238E27FC236}">
                <a16:creationId xmlns:a16="http://schemas.microsoft.com/office/drawing/2014/main" id="{9BEEB8D0-4749-452B-A2AC-3064B9B984A7}"/>
              </a:ext>
            </a:extLst>
          </p:cNvPr>
          <p:cNvSpPr>
            <a:spLocks noGrp="1"/>
          </p:cNvSpPr>
          <p:nvPr>
            <p:ph type="sldNum" sz="quarter" idx="12"/>
          </p:nvPr>
        </p:nvSpPr>
        <p:spPr/>
        <p:txBody>
          <a:bodyPr/>
          <a:lstStyle/>
          <a:p>
            <a:fld id="{C3FC8228-C610-4C58-BFCD-50F67D7E2A0F}" type="slidenum">
              <a:rPr lang="zh-CN" altLang="en-US" smtClean="0"/>
              <a:t>24</a:t>
            </a:fld>
            <a:endParaRPr lang="zh-CN" altLang="en-US"/>
          </a:p>
        </p:txBody>
      </p:sp>
      <p:pic>
        <p:nvPicPr>
          <p:cNvPr id="14" name="图片 13">
            <a:extLst>
              <a:ext uri="{FF2B5EF4-FFF2-40B4-BE49-F238E27FC236}">
                <a16:creationId xmlns:a16="http://schemas.microsoft.com/office/drawing/2014/main" id="{01E80729-A3C2-457A-923D-D0D92C15E430}"/>
              </a:ext>
            </a:extLst>
          </p:cNvPr>
          <p:cNvPicPr>
            <a:picLocks noChangeAspect="1"/>
          </p:cNvPicPr>
          <p:nvPr/>
        </p:nvPicPr>
        <p:blipFill>
          <a:blip r:embed="rId4"/>
          <a:stretch>
            <a:fillRect/>
          </a:stretch>
        </p:blipFill>
        <p:spPr>
          <a:xfrm>
            <a:off x="6728729" y="1661869"/>
            <a:ext cx="3239919" cy="2927384"/>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30F84936-0B98-45BE-85E9-82083498D818}"/>
                  </a:ext>
                </a:extLst>
              </p:cNvPr>
              <p:cNvSpPr txBox="1"/>
              <p:nvPr/>
            </p:nvSpPr>
            <p:spPr>
              <a:xfrm>
                <a:off x="7218822" y="1216769"/>
                <a:ext cx="3511826" cy="461665"/>
              </a:xfrm>
              <a:prstGeom prst="rect">
                <a:avLst/>
              </a:prstGeom>
              <a:noFill/>
            </p:spPr>
            <p:txBody>
              <a:bodyPr wrap="square">
                <a:spAutoFit/>
              </a:bodyPr>
              <a:lstStyle/>
              <a:p>
                <a:r>
                  <a:rPr lang="en-US" altLang="zh-CN" sz="2400" dirty="0">
                    <a:solidFill>
                      <a:srgbClr val="000000"/>
                    </a:solidFill>
                    <a:effectLst/>
                    <a:latin typeface="Times New Roman" panose="02020603050405020304" pitchFamily="18" charset="0"/>
                    <a:cs typeface="Times New Roman" panose="02020603050405020304" pitchFamily="18" charset="0"/>
                  </a:rPr>
                  <a:t>Puzzle of </a:t>
                </a:r>
                <a14:m>
                  <m:oMath xmlns:m="http://schemas.openxmlformats.org/officeDocument/2006/math">
                    <m:sSup>
                      <m:sSupPr>
                        <m:ctrlPr>
                          <a:rPr lang="en-US" altLang="zh-CN" sz="2400" i="1" dirty="0">
                            <a:solidFill>
                              <a:srgbClr val="000000"/>
                            </a:solidFill>
                            <a:latin typeface="Cambria Math" panose="02040503050406030204" pitchFamily="18" charset="0"/>
                          </a:rPr>
                        </m:ctrlPr>
                      </m:sSupPr>
                      <m:e>
                        <m:r>
                          <m:rPr>
                            <m:sty m:val="p"/>
                          </m:rPr>
                          <a:rPr lang="el-GR" altLang="zh-CN" sz="2400" dirty="0">
                            <a:solidFill>
                              <a:srgbClr val="000000"/>
                            </a:solidFill>
                            <a:latin typeface="Cambria Math" panose="02040503050406030204" pitchFamily="18" charset="0"/>
                          </a:rPr>
                          <m:t>Σ</m:t>
                        </m:r>
                      </m:e>
                      <m:sup>
                        <m:r>
                          <a:rPr lang="en-US" altLang="zh-CN" sz="2400" dirty="0">
                            <a:solidFill>
                              <a:srgbClr val="000000"/>
                            </a:solidFill>
                            <a:latin typeface="Cambria Math" panose="02040503050406030204" pitchFamily="18" charset="0"/>
                          </a:rPr>
                          <m:t>0</m:t>
                        </m:r>
                      </m:sup>
                    </m:sSup>
                    <m:r>
                      <a:rPr lang="en-US" altLang="zh-CN" sz="2400" i="1" dirty="0">
                        <a:solidFill>
                          <a:srgbClr val="000000"/>
                        </a:solidFill>
                        <a:latin typeface="Cambria Math" panose="02040503050406030204" pitchFamily="18" charset="0"/>
                      </a:rPr>
                      <m:t> </m:t>
                    </m:r>
                    <m:r>
                      <a:rPr lang="en-US" altLang="zh-CN" sz="2400" b="0" i="1" dirty="0" smtClean="0">
                        <a:solidFill>
                          <a:srgbClr val="000000"/>
                        </a:solidFill>
                        <a:latin typeface="Cambria Math" panose="02040503050406030204" pitchFamily="18" charset="0"/>
                      </a:rPr>
                      <m:t> </m:t>
                    </m:r>
                  </m:oMath>
                </a14:m>
                <a:r>
                  <a:rPr lang="en-US" altLang="zh-CN" sz="2400" dirty="0">
                    <a:solidFill>
                      <a:srgbClr val="000000"/>
                    </a:solidFill>
                    <a:effectLst/>
                    <a:latin typeface="Times New Roman" panose="02020603050405020304" pitchFamily="18" charset="0"/>
                    <a:cs typeface="Times New Roman" panose="02020603050405020304" pitchFamily="18" charset="0"/>
                  </a:rPr>
                  <a:t>Polarizations</a:t>
                </a:r>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30F84936-0B98-45BE-85E9-82083498D818}"/>
                  </a:ext>
                </a:extLst>
              </p:cNvPr>
              <p:cNvSpPr txBox="1">
                <a:spLocks noRot="1" noChangeAspect="1" noMove="1" noResize="1" noEditPoints="1" noAdjustHandles="1" noChangeArrowheads="1" noChangeShapeType="1" noTextEdit="1"/>
              </p:cNvSpPr>
              <p:nvPr/>
            </p:nvSpPr>
            <p:spPr>
              <a:xfrm>
                <a:off x="7218822" y="1216769"/>
                <a:ext cx="3511826" cy="461665"/>
              </a:xfrm>
              <a:prstGeom prst="rect">
                <a:avLst/>
              </a:prstGeom>
              <a:blipFill>
                <a:blip r:embed="rId5"/>
                <a:stretch>
                  <a:fillRect l="-2888" t="-13889" r="-722"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标题 1">
                <a:extLst>
                  <a:ext uri="{FF2B5EF4-FFF2-40B4-BE49-F238E27FC236}">
                    <a16:creationId xmlns:a16="http://schemas.microsoft.com/office/drawing/2014/main" id="{24D5F1A0-DA28-4FAE-8332-6BC37A6D4D7B}"/>
                  </a:ext>
                </a:extLst>
              </p:cNvPr>
              <p:cNvSpPr>
                <a:spLocks noGrp="1"/>
              </p:cNvSpPr>
              <p:nvPr>
                <p:ph type="title"/>
              </p:nvPr>
            </p:nvSpPr>
            <p:spPr>
              <a:xfrm>
                <a:off x="999550" y="119552"/>
                <a:ext cx="7611050" cy="450809"/>
              </a:xfrm>
            </p:spPr>
            <p:txBody>
              <a:bodyPr>
                <a:normAutofit fontScale="90000"/>
              </a:bodyPr>
              <a:lstStyle/>
              <a:p>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Search for Strong CPV</a:t>
                </a:r>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in</a:t>
                </a:r>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sSup>
                      <m:sSupPr>
                        <m:ctrlPr>
                          <a:rPr lang="en-US" altLang="zh-CN" sz="3600" b="1"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𝚺</m:t>
                        </m:r>
                      </m:e>
                      <m:sup>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𝟎</m:t>
                        </m:r>
                      </m:sup>
                    </m:sSup>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r>
                      <a:rPr lang="en-US" altLang="zh-CN" sz="3600" b="1"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𝚲</m:t>
                    </m:r>
                    <m:r>
                      <a:rPr lang="en-US" altLang="zh-CN" sz="3600" b="1"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𝜸</m:t>
                    </m:r>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oMath>
                </a14:m>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decay</a:t>
                </a:r>
                <a:endPar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27" name="标题 1">
                <a:extLst>
                  <a:ext uri="{FF2B5EF4-FFF2-40B4-BE49-F238E27FC236}">
                    <a16:creationId xmlns:a16="http://schemas.microsoft.com/office/drawing/2014/main" id="{24D5F1A0-DA28-4FAE-8332-6BC37A6D4D7B}"/>
                  </a:ext>
                </a:extLst>
              </p:cNvPr>
              <p:cNvSpPr>
                <a:spLocks noGrp="1" noRot="1" noChangeAspect="1" noMove="1" noResize="1" noEditPoints="1" noAdjustHandles="1" noChangeArrowheads="1" noChangeShapeType="1" noTextEdit="1"/>
              </p:cNvSpPr>
              <p:nvPr>
                <p:ph type="title"/>
              </p:nvPr>
            </p:nvSpPr>
            <p:spPr>
              <a:xfrm>
                <a:off x="999550" y="119552"/>
                <a:ext cx="7611050" cy="450809"/>
              </a:xfrm>
              <a:blipFill>
                <a:blip r:embed="rId7"/>
                <a:stretch>
                  <a:fillRect l="-2082" t="-37838" r="-1521" b="-527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B01D5E7A-6D4C-4CD8-B3E5-A220BA2454E4}"/>
                  </a:ext>
                </a:extLst>
              </p:cNvPr>
              <p:cNvSpPr txBox="1"/>
              <p:nvPr/>
            </p:nvSpPr>
            <p:spPr>
              <a:xfrm>
                <a:off x="269133" y="894147"/>
                <a:ext cx="5742815" cy="400110"/>
              </a:xfrm>
              <a:prstGeom prst="rect">
                <a:avLst/>
              </a:prstGeom>
              <a:noFill/>
            </p:spPr>
            <p:txBody>
              <a:bodyPr wrap="square" rtlCol="0">
                <a:spAutoFit/>
              </a:bodyPr>
              <a:lstStyle/>
              <a:p>
                <a:pPr lvl="1"/>
                <a:r>
                  <a:rPr lang="en-US" altLang="zh-CN" sz="2000" dirty="0">
                    <a:solidFill>
                      <a:srgbClr val="FF0000"/>
                    </a:solidFill>
                    <a:latin typeface="Times New Roman" panose="02020603050405020304" pitchFamily="18" charset="0"/>
                    <a:cs typeface="Times New Roman" panose="02020603050405020304" pitchFamily="18" charset="0"/>
                  </a:rPr>
                  <a:t>Probe strong CP,  </a:t>
                </a:r>
                <a14:m>
                  <m:oMath xmlns:m="http://schemas.openxmlformats.org/officeDocument/2006/math">
                    <m:r>
                      <a:rPr lang="en-US" altLang="zh-CN" sz="2000" b="0" i="1" smtClean="0">
                        <a:solidFill>
                          <a:srgbClr val="FF0000"/>
                        </a:solidFill>
                        <a:latin typeface="Cambria Math" panose="02040503050406030204" pitchFamily="18" charset="0"/>
                      </a:rPr>
                      <m:t>𝜃</m:t>
                    </m:r>
                  </m:oMath>
                </a14:m>
                <a:r>
                  <a:rPr lang="en-US" altLang="zh-CN" sz="2000" dirty="0">
                    <a:solidFill>
                      <a:srgbClr val="FF0000"/>
                    </a:solidFill>
                    <a:latin typeface="Times New Roman" panose="02020603050405020304" pitchFamily="18" charset="0"/>
                    <a:cs typeface="Times New Roman" panose="02020603050405020304" pitchFamily="18" charset="0"/>
                  </a:rPr>
                  <a:t>-term (Not yet observed)</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B01D5E7A-6D4C-4CD8-B3E5-A220BA2454E4}"/>
                  </a:ext>
                </a:extLst>
              </p:cNvPr>
              <p:cNvSpPr txBox="1">
                <a:spLocks noRot="1" noChangeAspect="1" noMove="1" noResize="1" noEditPoints="1" noAdjustHandles="1" noChangeArrowheads="1" noChangeShapeType="1" noTextEdit="1"/>
              </p:cNvSpPr>
              <p:nvPr/>
            </p:nvSpPr>
            <p:spPr>
              <a:xfrm>
                <a:off x="269133" y="894147"/>
                <a:ext cx="5742815" cy="400110"/>
              </a:xfrm>
              <a:prstGeom prst="rect">
                <a:avLst/>
              </a:prstGeom>
              <a:blipFill>
                <a:blip r:embed="rId8"/>
                <a:stretch>
                  <a:fillRect t="-9375" b="-281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104CF432-537C-4084-9FA0-9C201D9A6BE5}"/>
                  </a:ext>
                </a:extLst>
              </p:cNvPr>
              <p:cNvSpPr txBox="1"/>
              <p:nvPr/>
            </p:nvSpPr>
            <p:spPr>
              <a:xfrm>
                <a:off x="269133" y="1997132"/>
                <a:ext cx="6382645" cy="2775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rgbClr val="0070C0"/>
                              </a:solidFill>
                              <a:latin typeface="Cambria Math" panose="02040503050406030204" pitchFamily="18" charset="0"/>
                            </a:rPr>
                          </m:ctrlPr>
                        </m:sSupPr>
                        <m:e>
                          <m:r>
                            <a:rPr lang="en-US" altLang="zh-CN" b="0" i="1" smtClean="0">
                              <a:solidFill>
                                <a:srgbClr val="0070C0"/>
                              </a:solidFill>
                              <a:latin typeface="Cambria Math" panose="02040503050406030204" pitchFamily="18" charset="0"/>
                            </a:rPr>
                            <m:t>𝑒</m:t>
                          </m:r>
                        </m:e>
                        <m:sup>
                          <m:r>
                            <a:rPr lang="en-US" altLang="zh-CN" b="0" i="1" smtClean="0">
                              <a:solidFill>
                                <a:srgbClr val="0070C0"/>
                              </a:solidFill>
                              <a:latin typeface="Cambria Math" panose="02040503050406030204" pitchFamily="18" charset="0"/>
                            </a:rPr>
                            <m:t>+</m:t>
                          </m:r>
                        </m:sup>
                      </m:sSup>
                      <m:sSup>
                        <m:sSupPr>
                          <m:ctrlPr>
                            <a:rPr lang="en-US" altLang="zh-CN" b="0" i="1" smtClean="0">
                              <a:solidFill>
                                <a:srgbClr val="0070C0"/>
                              </a:solidFill>
                              <a:latin typeface="Cambria Math" panose="02040503050406030204" pitchFamily="18" charset="0"/>
                            </a:rPr>
                          </m:ctrlPr>
                        </m:sSupPr>
                        <m:e>
                          <m:r>
                            <a:rPr lang="en-US" altLang="zh-CN" b="0" i="1" smtClean="0">
                              <a:solidFill>
                                <a:srgbClr val="0070C0"/>
                              </a:solidFill>
                              <a:latin typeface="Cambria Math" panose="02040503050406030204" pitchFamily="18" charset="0"/>
                            </a:rPr>
                            <m:t>𝑒</m:t>
                          </m:r>
                        </m:e>
                        <m:sup>
                          <m:r>
                            <a:rPr lang="en-US" altLang="zh-CN" b="0" i="1" smtClean="0">
                              <a:solidFill>
                                <a:srgbClr val="0070C0"/>
                              </a:solidFill>
                              <a:latin typeface="Cambria Math" panose="02040503050406030204" pitchFamily="18" charset="0"/>
                            </a:rPr>
                            <m:t>−</m:t>
                          </m:r>
                        </m:sup>
                      </m:sSup>
                      <m:r>
                        <a:rPr lang="en-US" altLang="zh-CN" b="0" i="1" smtClean="0">
                          <a:solidFill>
                            <a:srgbClr val="0070C0"/>
                          </a:solidFill>
                          <a:latin typeface="Cambria Math" panose="02040503050406030204" pitchFamily="18" charset="0"/>
                        </a:rPr>
                        <m:t>→</m:t>
                      </m:r>
                      <m:r>
                        <a:rPr lang="en-US" altLang="zh-CN" b="0" i="1" smtClean="0">
                          <a:solidFill>
                            <a:srgbClr val="0070C0"/>
                          </a:solidFill>
                          <a:latin typeface="Cambria Math" panose="02040503050406030204" pitchFamily="18" charset="0"/>
                        </a:rPr>
                        <m:t>𝐽</m:t>
                      </m:r>
                      <m:r>
                        <a:rPr lang="en-US" altLang="zh-CN" b="0" i="1" smtClean="0">
                          <a:solidFill>
                            <a:srgbClr val="0070C0"/>
                          </a:solidFill>
                          <a:latin typeface="Cambria Math" panose="02040503050406030204" pitchFamily="18" charset="0"/>
                        </a:rPr>
                        <m:t>/</m:t>
                      </m:r>
                      <m:r>
                        <a:rPr lang="en-US" altLang="zh-CN" b="0" i="1" smtClean="0">
                          <a:solidFill>
                            <a:srgbClr val="0070C0"/>
                          </a:solidFill>
                          <a:latin typeface="Cambria Math" panose="02040503050406030204" pitchFamily="18" charset="0"/>
                        </a:rPr>
                        <m:t>𝜓</m:t>
                      </m:r>
                      <m:r>
                        <a:rPr lang="en-US" altLang="zh-CN" b="0" i="1" smtClean="0">
                          <a:solidFill>
                            <a:srgbClr val="0070C0"/>
                          </a:solidFill>
                          <a:latin typeface="Cambria Math" panose="02040503050406030204" pitchFamily="18" charset="0"/>
                        </a:rPr>
                        <m:t>,</m:t>
                      </m:r>
                      <m:r>
                        <a:rPr lang="en-US" altLang="zh-CN" b="0" i="1" smtClean="0">
                          <a:solidFill>
                            <a:srgbClr val="0070C0"/>
                          </a:solidFill>
                          <a:latin typeface="Cambria Math" panose="02040503050406030204" pitchFamily="18" charset="0"/>
                        </a:rPr>
                        <m:t>𝜓</m:t>
                      </m:r>
                      <m:r>
                        <a:rPr lang="en-US" altLang="zh-CN" b="0" i="1" smtClean="0">
                          <a:solidFill>
                            <a:srgbClr val="0070C0"/>
                          </a:solidFill>
                          <a:latin typeface="Cambria Math" panose="02040503050406030204" pitchFamily="18" charset="0"/>
                        </a:rPr>
                        <m:t>(3686)→</m:t>
                      </m:r>
                      <m:sSup>
                        <m:sSupPr>
                          <m:ctrlPr>
                            <a:rPr lang="en-US" altLang="zh-CN" b="0" i="1" smtClean="0">
                              <a:solidFill>
                                <a:srgbClr val="0070C0"/>
                              </a:solidFill>
                              <a:latin typeface="Cambria Math" panose="02040503050406030204" pitchFamily="18" charset="0"/>
                            </a:rPr>
                          </m:ctrlPr>
                        </m:sSupPr>
                        <m:e>
                          <m:r>
                            <m:rPr>
                              <m:sty m:val="p"/>
                            </m:rPr>
                            <a:rPr lang="en-US" altLang="zh-CN" b="0" i="0" smtClean="0">
                              <a:solidFill>
                                <a:srgbClr val="0070C0"/>
                              </a:solidFill>
                              <a:latin typeface="Cambria Math" panose="02040503050406030204" pitchFamily="18" charset="0"/>
                            </a:rPr>
                            <m:t>Σ</m:t>
                          </m:r>
                        </m:e>
                        <m:sup>
                          <m:r>
                            <a:rPr lang="en-US" altLang="zh-CN" b="0" i="1" smtClean="0">
                              <a:solidFill>
                                <a:srgbClr val="0070C0"/>
                              </a:solidFill>
                              <a:latin typeface="Cambria Math" panose="02040503050406030204" pitchFamily="18" charset="0"/>
                            </a:rPr>
                            <m:t>0</m:t>
                          </m:r>
                        </m:sup>
                      </m:sSup>
                      <m:d>
                        <m:dPr>
                          <m:ctrlPr>
                            <a:rPr lang="en-US" altLang="zh-CN" b="0" i="1" smtClean="0">
                              <a:solidFill>
                                <a:srgbClr val="0070C0"/>
                              </a:solidFill>
                              <a:latin typeface="Cambria Math" panose="02040503050406030204" pitchFamily="18" charset="0"/>
                            </a:rPr>
                          </m:ctrlPr>
                        </m:dPr>
                        <m:e>
                          <m:r>
                            <a:rPr lang="en-US" altLang="zh-CN" b="0" i="1" smtClean="0">
                              <a:solidFill>
                                <a:srgbClr val="0070C0"/>
                              </a:solidFill>
                              <a:latin typeface="Cambria Math" panose="02040503050406030204" pitchFamily="18" charset="0"/>
                            </a:rPr>
                            <m:t>→</m:t>
                          </m:r>
                          <m:r>
                            <m:rPr>
                              <m:sty m:val="p"/>
                            </m:rPr>
                            <a:rPr lang="en-US" altLang="zh-CN" b="0" i="0" smtClean="0">
                              <a:solidFill>
                                <a:srgbClr val="0070C0"/>
                              </a:solidFill>
                              <a:latin typeface="Cambria Math" panose="02040503050406030204" pitchFamily="18" charset="0"/>
                            </a:rPr>
                            <m:t>Λ</m:t>
                          </m:r>
                          <m:r>
                            <a:rPr lang="en-US" altLang="zh-CN" b="0" i="1" smtClean="0">
                              <a:solidFill>
                                <a:srgbClr val="0070C0"/>
                              </a:solidFill>
                              <a:latin typeface="Cambria Math" panose="02040503050406030204" pitchFamily="18" charset="0"/>
                            </a:rPr>
                            <m:t>𝛾</m:t>
                          </m:r>
                        </m:e>
                      </m:d>
                      <m:sSup>
                        <m:sSupPr>
                          <m:ctrlPr>
                            <a:rPr lang="en-US" altLang="zh-CN" b="0" i="1" smtClean="0">
                              <a:solidFill>
                                <a:srgbClr val="0070C0"/>
                              </a:solidFill>
                              <a:latin typeface="Cambria Math" panose="02040503050406030204" pitchFamily="18" charset="0"/>
                            </a:rPr>
                          </m:ctrlPr>
                        </m:sSupPr>
                        <m:e>
                          <m:acc>
                            <m:accPr>
                              <m:chr m:val="̅"/>
                              <m:ctrlPr>
                                <a:rPr lang="en-US" altLang="zh-CN" b="0" i="1" smtClean="0">
                                  <a:solidFill>
                                    <a:srgbClr val="0070C0"/>
                                  </a:solidFill>
                                  <a:latin typeface="Cambria Math" panose="02040503050406030204" pitchFamily="18" charset="0"/>
                                </a:rPr>
                              </m:ctrlPr>
                            </m:accPr>
                            <m:e>
                              <m:r>
                                <m:rPr>
                                  <m:sty m:val="p"/>
                                </m:rPr>
                                <a:rPr lang="en-US" altLang="zh-CN" b="0" i="0" smtClean="0">
                                  <a:solidFill>
                                    <a:srgbClr val="0070C0"/>
                                  </a:solidFill>
                                  <a:latin typeface="Cambria Math" panose="02040503050406030204" pitchFamily="18" charset="0"/>
                                </a:rPr>
                                <m:t>Σ</m:t>
                              </m:r>
                            </m:e>
                          </m:acc>
                        </m:e>
                        <m:sup>
                          <m:r>
                            <a:rPr lang="en-US" altLang="zh-CN" b="0" i="1" smtClean="0">
                              <a:solidFill>
                                <a:srgbClr val="0070C0"/>
                              </a:solidFill>
                              <a:latin typeface="Cambria Math" panose="02040503050406030204" pitchFamily="18" charset="0"/>
                            </a:rPr>
                            <m:t>0</m:t>
                          </m:r>
                        </m:sup>
                      </m:sSup>
                      <m:d>
                        <m:dPr>
                          <m:ctrlPr>
                            <a:rPr lang="en-US" altLang="zh-CN" b="0" i="1" smtClean="0">
                              <a:solidFill>
                                <a:srgbClr val="0070C0"/>
                              </a:solidFill>
                              <a:latin typeface="Cambria Math" panose="02040503050406030204" pitchFamily="18" charset="0"/>
                            </a:rPr>
                          </m:ctrlPr>
                        </m:dPr>
                        <m:e>
                          <m:r>
                            <a:rPr lang="en-US" altLang="zh-CN" b="0" i="1" smtClean="0">
                              <a:solidFill>
                                <a:srgbClr val="0070C0"/>
                              </a:solidFill>
                              <a:latin typeface="Cambria Math" panose="02040503050406030204" pitchFamily="18" charset="0"/>
                            </a:rPr>
                            <m:t>→</m:t>
                          </m:r>
                          <m:acc>
                            <m:accPr>
                              <m:chr m:val="̅"/>
                              <m:ctrlPr>
                                <a:rPr lang="en-US" altLang="zh-CN" b="0" i="1" smtClean="0">
                                  <a:solidFill>
                                    <a:srgbClr val="0070C0"/>
                                  </a:solidFill>
                                  <a:latin typeface="Cambria Math" panose="02040503050406030204" pitchFamily="18" charset="0"/>
                                </a:rPr>
                              </m:ctrlPr>
                            </m:accPr>
                            <m:e>
                              <m:r>
                                <m:rPr>
                                  <m:sty m:val="p"/>
                                </m:rPr>
                                <a:rPr lang="en-US" altLang="zh-CN" b="0" i="0" smtClean="0">
                                  <a:solidFill>
                                    <a:srgbClr val="0070C0"/>
                                  </a:solidFill>
                                  <a:latin typeface="Cambria Math" panose="02040503050406030204" pitchFamily="18" charset="0"/>
                                </a:rPr>
                                <m:t>Λ</m:t>
                              </m:r>
                            </m:e>
                          </m:acc>
                          <m:r>
                            <a:rPr lang="en-US" altLang="zh-CN" b="0" i="1" smtClean="0">
                              <a:solidFill>
                                <a:srgbClr val="0070C0"/>
                              </a:solidFill>
                              <a:latin typeface="Cambria Math" panose="02040503050406030204" pitchFamily="18" charset="0"/>
                            </a:rPr>
                            <m:t>𝛾</m:t>
                          </m:r>
                        </m:e>
                      </m:d>
                      <m:r>
                        <a:rPr lang="en-US" altLang="zh-CN" b="0" i="1" smtClean="0">
                          <a:solidFill>
                            <a:srgbClr val="0070C0"/>
                          </a:solidFill>
                          <a:latin typeface="Cambria Math" panose="02040503050406030204" pitchFamily="18" charset="0"/>
                        </a:rPr>
                        <m:t>, </m:t>
                      </m:r>
                      <m:r>
                        <m:rPr>
                          <m:sty m:val="p"/>
                        </m:rPr>
                        <a:rPr lang="en-US" altLang="zh-CN" b="0" i="0" smtClean="0">
                          <a:solidFill>
                            <a:srgbClr val="0070C0"/>
                          </a:solidFill>
                          <a:latin typeface="Cambria Math" panose="02040503050406030204" pitchFamily="18" charset="0"/>
                        </a:rPr>
                        <m:t>Λ</m:t>
                      </m:r>
                      <m:r>
                        <a:rPr lang="en-US" altLang="zh-CN" b="0" i="1" smtClean="0">
                          <a:solidFill>
                            <a:srgbClr val="0070C0"/>
                          </a:solidFill>
                          <a:latin typeface="Cambria Math" panose="02040503050406030204" pitchFamily="18" charset="0"/>
                        </a:rPr>
                        <m:t>→</m:t>
                      </m:r>
                      <m:r>
                        <a:rPr lang="en-US" altLang="zh-CN" b="0" i="1" smtClean="0">
                          <a:solidFill>
                            <a:srgbClr val="0070C0"/>
                          </a:solidFill>
                          <a:latin typeface="Cambria Math" panose="02040503050406030204" pitchFamily="18" charset="0"/>
                        </a:rPr>
                        <m:t>𝑝</m:t>
                      </m:r>
                      <m:sSup>
                        <m:sSupPr>
                          <m:ctrlPr>
                            <a:rPr lang="en-US" altLang="zh-CN" b="0" i="1" smtClean="0">
                              <a:solidFill>
                                <a:srgbClr val="0070C0"/>
                              </a:solidFill>
                              <a:latin typeface="Cambria Math" panose="02040503050406030204" pitchFamily="18" charset="0"/>
                            </a:rPr>
                          </m:ctrlPr>
                        </m:sSupPr>
                        <m:e>
                          <m:r>
                            <a:rPr lang="en-US" altLang="zh-CN" b="0" i="1" smtClean="0">
                              <a:solidFill>
                                <a:srgbClr val="0070C0"/>
                              </a:solidFill>
                              <a:latin typeface="Cambria Math" panose="02040503050406030204" pitchFamily="18" charset="0"/>
                            </a:rPr>
                            <m:t>𝜋</m:t>
                          </m:r>
                        </m:e>
                        <m:sup>
                          <m:r>
                            <a:rPr lang="en-US" altLang="zh-CN" b="0" i="1" smtClean="0">
                              <a:solidFill>
                                <a:srgbClr val="0070C0"/>
                              </a:solidFill>
                              <a:latin typeface="Cambria Math" panose="02040503050406030204" pitchFamily="18" charset="0"/>
                            </a:rPr>
                            <m:t>−</m:t>
                          </m:r>
                        </m:sup>
                      </m:sSup>
                      <m:r>
                        <a:rPr lang="en-US" altLang="zh-CN" b="0" i="1" smtClean="0">
                          <a:solidFill>
                            <a:srgbClr val="0070C0"/>
                          </a:solidFill>
                          <a:latin typeface="Cambria Math" panose="02040503050406030204" pitchFamily="18" charset="0"/>
                        </a:rPr>
                        <m:t>, </m:t>
                      </m:r>
                      <m:acc>
                        <m:accPr>
                          <m:chr m:val="̅"/>
                          <m:ctrlPr>
                            <a:rPr lang="en-US" altLang="zh-CN" b="0" i="1" smtClean="0">
                              <a:solidFill>
                                <a:srgbClr val="0070C0"/>
                              </a:solidFill>
                              <a:latin typeface="Cambria Math" panose="02040503050406030204" pitchFamily="18" charset="0"/>
                            </a:rPr>
                          </m:ctrlPr>
                        </m:accPr>
                        <m:e>
                          <m:r>
                            <m:rPr>
                              <m:sty m:val="p"/>
                            </m:rPr>
                            <a:rPr lang="en-US" altLang="zh-CN" b="0" i="0" smtClean="0">
                              <a:solidFill>
                                <a:srgbClr val="0070C0"/>
                              </a:solidFill>
                              <a:latin typeface="Cambria Math" panose="02040503050406030204" pitchFamily="18" charset="0"/>
                            </a:rPr>
                            <m:t>Λ</m:t>
                          </m:r>
                        </m:e>
                      </m:acc>
                      <m:r>
                        <a:rPr lang="en-US" altLang="zh-CN" b="0" i="1" smtClean="0">
                          <a:solidFill>
                            <a:srgbClr val="0070C0"/>
                          </a:solidFill>
                          <a:latin typeface="Cambria Math" panose="02040503050406030204" pitchFamily="18" charset="0"/>
                        </a:rPr>
                        <m:t>→</m:t>
                      </m:r>
                      <m:acc>
                        <m:accPr>
                          <m:chr m:val="̅"/>
                          <m:ctrlPr>
                            <a:rPr lang="en-US" altLang="zh-CN" b="0" i="1" smtClean="0">
                              <a:solidFill>
                                <a:srgbClr val="0070C0"/>
                              </a:solidFill>
                              <a:latin typeface="Cambria Math" panose="02040503050406030204" pitchFamily="18" charset="0"/>
                            </a:rPr>
                          </m:ctrlPr>
                        </m:accPr>
                        <m:e>
                          <m:r>
                            <a:rPr lang="en-US" altLang="zh-CN" b="0" i="1" smtClean="0">
                              <a:solidFill>
                                <a:srgbClr val="0070C0"/>
                              </a:solidFill>
                              <a:latin typeface="Cambria Math" panose="02040503050406030204" pitchFamily="18" charset="0"/>
                            </a:rPr>
                            <m:t>𝑝</m:t>
                          </m:r>
                        </m:e>
                      </m:acc>
                      <m:sSup>
                        <m:sSupPr>
                          <m:ctrlPr>
                            <a:rPr lang="en-US" altLang="zh-CN" b="0" i="1" smtClean="0">
                              <a:solidFill>
                                <a:srgbClr val="0070C0"/>
                              </a:solidFill>
                              <a:latin typeface="Cambria Math" panose="02040503050406030204" pitchFamily="18" charset="0"/>
                            </a:rPr>
                          </m:ctrlPr>
                        </m:sSupPr>
                        <m:e>
                          <m:r>
                            <a:rPr lang="en-US" altLang="zh-CN" b="0" i="1" smtClean="0">
                              <a:solidFill>
                                <a:srgbClr val="0070C0"/>
                              </a:solidFill>
                              <a:latin typeface="Cambria Math" panose="02040503050406030204" pitchFamily="18" charset="0"/>
                            </a:rPr>
                            <m:t>𝜋</m:t>
                          </m:r>
                        </m:e>
                        <m:sup>
                          <m:r>
                            <a:rPr lang="en-US" altLang="zh-CN" b="0" i="1" smtClean="0">
                              <a:solidFill>
                                <a:srgbClr val="0070C0"/>
                              </a:solidFill>
                              <a:latin typeface="Cambria Math" panose="02040503050406030204" pitchFamily="18" charset="0"/>
                            </a:rPr>
                            <m:t>+</m:t>
                          </m:r>
                        </m:sup>
                      </m:sSup>
                    </m:oMath>
                  </m:oMathPara>
                </a14:m>
                <a:endParaRPr lang="zh-CN" altLang="en-US"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104CF432-537C-4084-9FA0-9C201D9A6BE5}"/>
                  </a:ext>
                </a:extLst>
              </p:cNvPr>
              <p:cNvSpPr txBox="1">
                <a:spLocks noRot="1" noChangeAspect="1" noMove="1" noResize="1" noEditPoints="1" noAdjustHandles="1" noChangeArrowheads="1" noChangeShapeType="1" noTextEdit="1"/>
              </p:cNvSpPr>
              <p:nvPr/>
            </p:nvSpPr>
            <p:spPr>
              <a:xfrm>
                <a:off x="269133" y="1997132"/>
                <a:ext cx="6382645" cy="277576"/>
              </a:xfrm>
              <a:prstGeom prst="rect">
                <a:avLst/>
              </a:prstGeom>
              <a:blipFill>
                <a:blip r:embed="rId9"/>
                <a:stretch>
                  <a:fillRect t="-4348" b="-347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8F15F5EA-FC7F-4F4E-A607-61BAEAC70110}"/>
                  </a:ext>
                </a:extLst>
              </p:cNvPr>
              <p:cNvSpPr txBox="1"/>
              <p:nvPr/>
            </p:nvSpPr>
            <p:spPr>
              <a:xfrm>
                <a:off x="1292275" y="1429096"/>
                <a:ext cx="3512800" cy="400110"/>
              </a:xfrm>
              <a:prstGeom prst="rect">
                <a:avLst/>
              </a:prstGeom>
              <a:noFill/>
            </p:spPr>
            <p:txBody>
              <a:bodyPr wrap="square" rtlCol="0">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10 B </a:t>
                </a:r>
                <a14:m>
                  <m:oMath xmlns:m="http://schemas.openxmlformats.org/officeDocument/2006/math">
                    <m:r>
                      <a:rPr lang="en-US" altLang="zh-CN" sz="2000" b="0" i="1" smtClean="0">
                        <a:solidFill>
                          <a:srgbClr val="FF0000"/>
                        </a:solidFill>
                        <a:latin typeface="Cambria Math" panose="02040503050406030204" pitchFamily="18" charset="0"/>
                      </a:rPr>
                      <m:t>𝐽</m:t>
                    </m:r>
                    <m:r>
                      <a:rPr lang="en-US" altLang="zh-CN" sz="2000" b="0" i="1" smtClean="0">
                        <a:solidFill>
                          <a:srgbClr val="FF0000"/>
                        </a:solidFill>
                        <a:latin typeface="Cambria Math" panose="02040503050406030204" pitchFamily="18" charset="0"/>
                      </a:rPr>
                      <m:t>/</m:t>
                    </m:r>
                    <m:r>
                      <a:rPr lang="en-US" altLang="zh-CN" sz="2000" b="0" i="1" smtClean="0">
                        <a:solidFill>
                          <a:srgbClr val="FF0000"/>
                        </a:solidFill>
                        <a:latin typeface="Cambria Math" panose="02040503050406030204" pitchFamily="18" charset="0"/>
                      </a:rPr>
                      <m:t>𝜓</m:t>
                    </m:r>
                  </m:oMath>
                </a14:m>
                <a:r>
                  <a:rPr lang="zh-CN" altLang="en-US" sz="2000" dirty="0">
                    <a:solidFill>
                      <a:srgbClr val="FF0000"/>
                    </a:solidFill>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and 2.7 B </a:t>
                </a:r>
                <a14:m>
                  <m:oMath xmlns:m="http://schemas.openxmlformats.org/officeDocument/2006/math">
                    <m:r>
                      <a:rPr lang="en-US" altLang="zh-CN" sz="2000" b="0" i="1" smtClean="0">
                        <a:solidFill>
                          <a:srgbClr val="FF0000"/>
                        </a:solidFill>
                        <a:latin typeface="Cambria Math" panose="02040503050406030204" pitchFamily="18" charset="0"/>
                      </a:rPr>
                      <m:t>𝜓</m:t>
                    </m:r>
                    <m:r>
                      <a:rPr lang="en-US" altLang="zh-CN" sz="2000" b="0" i="1" smtClean="0">
                        <a:solidFill>
                          <a:srgbClr val="FF0000"/>
                        </a:solidFill>
                        <a:latin typeface="Cambria Math" panose="02040503050406030204" pitchFamily="18" charset="0"/>
                      </a:rPr>
                      <m:t>(3686)</m:t>
                    </m:r>
                  </m:oMath>
                </a14:m>
                <a:endParaRPr lang="zh-CN" altLang="en-US"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8F15F5EA-FC7F-4F4E-A607-61BAEAC70110}"/>
                  </a:ext>
                </a:extLst>
              </p:cNvPr>
              <p:cNvSpPr txBox="1">
                <a:spLocks noRot="1" noChangeAspect="1" noMove="1" noResize="1" noEditPoints="1" noAdjustHandles="1" noChangeArrowheads="1" noChangeShapeType="1" noTextEdit="1"/>
              </p:cNvSpPr>
              <p:nvPr/>
            </p:nvSpPr>
            <p:spPr>
              <a:xfrm>
                <a:off x="1292275" y="1429096"/>
                <a:ext cx="3512800" cy="400110"/>
              </a:xfrm>
              <a:prstGeom prst="rect">
                <a:avLst/>
              </a:prstGeom>
              <a:blipFill>
                <a:blip r:embed="rId10"/>
                <a:stretch>
                  <a:fillRect l="-1799" t="-9375" b="-28125"/>
                </a:stretch>
              </a:blipFill>
            </p:spPr>
            <p:txBody>
              <a:bodyPr/>
              <a:lstStyle/>
              <a:p>
                <a:r>
                  <a:rPr lang="zh-CN" altLang="en-US">
                    <a:noFill/>
                  </a:rPr>
                  <a:t> </a:t>
                </a:r>
              </a:p>
            </p:txBody>
          </p:sp>
        </mc:Fallback>
      </mc:AlternateContent>
      <p:grpSp>
        <p:nvGrpSpPr>
          <p:cNvPr id="6" name="组合 5">
            <a:extLst>
              <a:ext uri="{FF2B5EF4-FFF2-40B4-BE49-F238E27FC236}">
                <a16:creationId xmlns:a16="http://schemas.microsoft.com/office/drawing/2014/main" id="{F9335626-479C-7B26-DBF7-BFF5B0A1AF52}"/>
              </a:ext>
            </a:extLst>
          </p:cNvPr>
          <p:cNvGrpSpPr/>
          <p:nvPr/>
        </p:nvGrpSpPr>
        <p:grpSpPr>
          <a:xfrm>
            <a:off x="4062879" y="3755142"/>
            <a:ext cx="8235138" cy="2749534"/>
            <a:chOff x="3481972" y="3646065"/>
            <a:chExt cx="8235138" cy="2749534"/>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D04F3864-18F0-4665-BDCE-7148CDF1A6B8}"/>
                    </a:ext>
                  </a:extLst>
                </p:cNvPr>
                <p:cNvSpPr txBox="1"/>
                <p:nvPr/>
              </p:nvSpPr>
              <p:spPr>
                <a:xfrm>
                  <a:off x="7137874" y="4682566"/>
                  <a:ext cx="4451386" cy="369332"/>
                </a:xfrm>
                <a:prstGeom prst="rect">
                  <a:avLst/>
                </a:prstGeom>
                <a:noFill/>
              </p:spPr>
              <p:txBody>
                <a:bodyPr wrap="square" rtlCol="0">
                  <a:spAutoFit/>
                </a:bodyPr>
                <a:lstStyle/>
                <a:p>
                  <a:r>
                    <a:rPr lang="en-US" altLang="zh-CN" dirty="0">
                      <a:solidFill>
                        <a:schemeClr val="accent2"/>
                      </a:solidFill>
                      <a:latin typeface="Times New Roman" panose="02020603050405020304" pitchFamily="18" charset="0"/>
                      <a:cs typeface="Times New Roman" panose="02020603050405020304" pitchFamily="18" charset="0"/>
                    </a:rPr>
                    <a:t>Opposite directions of the </a:t>
                  </a:r>
                  <a14:m>
                    <m:oMath xmlns:m="http://schemas.openxmlformats.org/officeDocument/2006/math">
                      <m:sSup>
                        <m:sSupPr>
                          <m:ctrlPr>
                            <a:rPr lang="en-US" altLang="zh-CN" b="0" i="1" smtClean="0">
                              <a:solidFill>
                                <a:schemeClr val="accent2"/>
                              </a:solidFill>
                              <a:latin typeface="Cambria Math" panose="02040503050406030204" pitchFamily="18" charset="0"/>
                            </a:rPr>
                          </m:ctrlPr>
                        </m:sSupPr>
                        <m:e>
                          <m:r>
                            <m:rPr>
                              <m:sty m:val="p"/>
                            </m:rPr>
                            <a:rPr lang="en-US" altLang="zh-CN" b="0" i="0" smtClean="0">
                              <a:solidFill>
                                <a:schemeClr val="accent2"/>
                              </a:solidFill>
                              <a:latin typeface="Cambria Math" panose="02040503050406030204" pitchFamily="18" charset="0"/>
                            </a:rPr>
                            <m:t>Σ</m:t>
                          </m:r>
                        </m:e>
                        <m:sup>
                          <m:r>
                            <a:rPr lang="en-US" altLang="zh-CN" b="0" i="1" smtClean="0">
                              <a:solidFill>
                                <a:schemeClr val="accent2"/>
                              </a:solidFill>
                              <a:latin typeface="Cambria Math" panose="02040503050406030204" pitchFamily="18" charset="0"/>
                            </a:rPr>
                            <m:t>0</m:t>
                          </m:r>
                        </m:sup>
                      </m:sSup>
                    </m:oMath>
                  </a14:m>
                  <a:r>
                    <a:rPr lang="en-US" altLang="zh-CN" dirty="0">
                      <a:solidFill>
                        <a:schemeClr val="accent2"/>
                      </a:solidFill>
                      <a:latin typeface="Times New Roman" panose="02020603050405020304" pitchFamily="18" charset="0"/>
                      <a:cs typeface="Times New Roman" panose="02020603050405020304" pitchFamily="18" charset="0"/>
                    </a:rPr>
                    <a:t> polarization</a:t>
                  </a:r>
                  <a:endParaRPr lang="zh-CN" altLang="en-US"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D04F3864-18F0-4665-BDCE-7148CDF1A6B8}"/>
                    </a:ext>
                  </a:extLst>
                </p:cNvPr>
                <p:cNvSpPr txBox="1">
                  <a:spLocks noRot="1" noChangeAspect="1" noMove="1" noResize="1" noEditPoints="1" noAdjustHandles="1" noChangeArrowheads="1" noChangeShapeType="1" noTextEdit="1"/>
                </p:cNvSpPr>
                <p:nvPr/>
              </p:nvSpPr>
              <p:spPr>
                <a:xfrm>
                  <a:off x="7137874" y="4682566"/>
                  <a:ext cx="4451386" cy="369332"/>
                </a:xfrm>
                <a:prstGeom prst="rect">
                  <a:avLst/>
                </a:prstGeom>
                <a:blipFill>
                  <a:blip r:embed="rId13"/>
                  <a:stretch>
                    <a:fillRect l="-1136" t="-6667" b="-23333"/>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EEF605A7-FB7F-4D81-82AD-09DCF131F753}"/>
                </a:ext>
              </a:extLst>
            </p:cNvPr>
            <p:cNvSpPr txBox="1"/>
            <p:nvPr/>
          </p:nvSpPr>
          <p:spPr>
            <a:xfrm>
              <a:off x="6147821" y="6026267"/>
              <a:ext cx="5569289" cy="369332"/>
            </a:xfrm>
            <a:prstGeom prst="rect">
              <a:avLst/>
            </a:prstGeom>
            <a:noFill/>
          </p:spPr>
          <p:txBody>
            <a:bodyPr wrap="square" rtlCol="0">
              <a:spAutoFit/>
            </a:bodyPr>
            <a:lstStyle/>
            <a:p>
              <a:r>
                <a:rPr lang="en-US" altLang="zh-CN" dirty="0">
                  <a:solidFill>
                    <a:schemeClr val="accent4">
                      <a:lumMod val="75000"/>
                    </a:schemeClr>
                  </a:solidFill>
                  <a:latin typeface="Times New Roman" panose="02020603050405020304" pitchFamily="18" charset="0"/>
                  <a:cs typeface="Times New Roman" panose="02020603050405020304" pitchFamily="18" charset="0"/>
                </a:rPr>
                <a:t>The first strong-CP test in hyperon decays: 3</a:t>
              </a:r>
              <a:r>
                <a:rPr lang="zh-CN" altLang="en-US" dirty="0">
                  <a:solidFill>
                    <a:schemeClr val="accent4">
                      <a:lumMod val="75000"/>
                    </a:schemeClr>
                  </a:solidFill>
                  <a:latin typeface="Times New Roman" panose="02020603050405020304" pitchFamily="18" charset="0"/>
                  <a:cs typeface="Times New Roman" panose="02020603050405020304" pitchFamily="18" charset="0"/>
                </a:rPr>
                <a:t> </a:t>
              </a:r>
              <a:r>
                <a:rPr lang="en-US" altLang="zh-CN" dirty="0">
                  <a:solidFill>
                    <a:schemeClr val="accent4">
                      <a:lumMod val="75000"/>
                    </a:schemeClr>
                  </a:solidFill>
                  <a:latin typeface="Times New Roman" panose="02020603050405020304" pitchFamily="18" charset="0"/>
                  <a:cs typeface="Times New Roman" panose="02020603050405020304" pitchFamily="18" charset="0"/>
                </a:rPr>
                <a:t>per mill.</a:t>
              </a:r>
              <a:endParaRPr lang="zh-CN" altLang="en-US" dirty="0">
                <a:solidFill>
                  <a:schemeClr val="accent4">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E5BC2C4B-E76B-42C6-85B2-9A4CD1BF1981}"/>
                    </a:ext>
                  </a:extLst>
                </p:cNvPr>
                <p:cNvSpPr txBox="1"/>
                <p:nvPr/>
              </p:nvSpPr>
              <p:spPr>
                <a:xfrm>
                  <a:off x="7137874" y="5202126"/>
                  <a:ext cx="4169229" cy="646331"/>
                </a:xfrm>
                <a:prstGeom prst="rect">
                  <a:avLst/>
                </a:prstGeom>
                <a:noFill/>
              </p:spPr>
              <p:txBody>
                <a:bodyPr wrap="square" rtlCol="0">
                  <a:spAutoFit/>
                </a:bodyPr>
                <a:lstStyle/>
                <a:p>
                  <a:r>
                    <a:rPr lang="en-US" altLang="zh-CN" dirty="0">
                      <a:solidFill>
                        <a:srgbClr val="0070C0"/>
                      </a:solidFill>
                      <a:latin typeface="Times New Roman" panose="02020603050405020304" pitchFamily="18" charset="0"/>
                      <a:cs typeface="Times New Roman" panose="02020603050405020304" pitchFamily="18" charset="0"/>
                    </a:rPr>
                    <a:t>The first attempt to measure the P-violating decay parameter of </a:t>
                  </a:r>
                  <a14:m>
                    <m:oMath xmlns:m="http://schemas.openxmlformats.org/officeDocument/2006/math">
                      <m:r>
                        <m:rPr>
                          <m:sty m:val="p"/>
                        </m:rPr>
                        <a:rPr lang="en-US" altLang="zh-CN" b="0" i="0" smtClean="0">
                          <a:solidFill>
                            <a:srgbClr val="0070C0"/>
                          </a:solidFill>
                          <a:latin typeface="Cambria Math" panose="02040503050406030204" pitchFamily="18" charset="0"/>
                          <a:cs typeface="Times New Roman" panose="02020603050405020304" pitchFamily="18" charset="0"/>
                        </a:rPr>
                        <m:t>Σ</m:t>
                      </m:r>
                      <m:r>
                        <a:rPr lang="en-US" altLang="zh-CN" b="0" i="1" smtClean="0">
                          <a:solidFill>
                            <a:srgbClr val="0070C0"/>
                          </a:solidFill>
                          <a:latin typeface="Cambria Math" panose="02040503050406030204" pitchFamily="18" charset="0"/>
                          <a:cs typeface="Times New Roman" panose="02020603050405020304" pitchFamily="18" charset="0"/>
                        </a:rPr>
                        <m:t>→</m:t>
                      </m:r>
                      <m:r>
                        <m:rPr>
                          <m:sty m:val="p"/>
                        </m:rPr>
                        <a:rPr lang="en-US" altLang="zh-CN" b="0" i="0" smtClean="0">
                          <a:solidFill>
                            <a:srgbClr val="0070C0"/>
                          </a:solidFill>
                          <a:latin typeface="Cambria Math" panose="02040503050406030204" pitchFamily="18" charset="0"/>
                          <a:cs typeface="Times New Roman" panose="02020603050405020304" pitchFamily="18" charset="0"/>
                        </a:rPr>
                        <m:t>Λ</m:t>
                      </m:r>
                      <m:r>
                        <a:rPr lang="en-US" altLang="zh-CN" b="0" i="1" smtClean="0">
                          <a:solidFill>
                            <a:srgbClr val="0070C0"/>
                          </a:solidFill>
                          <a:latin typeface="Cambria Math" panose="02040503050406030204" pitchFamily="18" charset="0"/>
                          <a:cs typeface="Times New Roman" panose="02020603050405020304" pitchFamily="18" charset="0"/>
                        </a:rPr>
                        <m:t>𝛾</m:t>
                      </m:r>
                    </m:oMath>
                  </a14:m>
                  <a:r>
                    <a:rPr lang="en-US" altLang="zh-CN" dirty="0">
                      <a:solidFill>
                        <a:srgbClr val="0070C0"/>
                      </a:solidFill>
                      <a:latin typeface="Times New Roman" panose="02020603050405020304" pitchFamily="18" charset="0"/>
                      <a:cs typeface="Times New Roman" panose="02020603050405020304" pitchFamily="18" charset="0"/>
                    </a:rPr>
                    <a:t>.</a:t>
                  </a:r>
                  <a:endParaRPr lang="zh-CN" altLang="en-US"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E5BC2C4B-E76B-42C6-85B2-9A4CD1BF1981}"/>
                    </a:ext>
                  </a:extLst>
                </p:cNvPr>
                <p:cNvSpPr txBox="1">
                  <a:spLocks noRot="1" noChangeAspect="1" noMove="1" noResize="1" noEditPoints="1" noAdjustHandles="1" noChangeArrowheads="1" noChangeShapeType="1" noTextEdit="1"/>
                </p:cNvSpPr>
                <p:nvPr/>
              </p:nvSpPr>
              <p:spPr>
                <a:xfrm>
                  <a:off x="7137874" y="5202126"/>
                  <a:ext cx="4169229" cy="646331"/>
                </a:xfrm>
                <a:prstGeom prst="rect">
                  <a:avLst/>
                </a:prstGeom>
                <a:blipFill>
                  <a:blip r:embed="rId14"/>
                  <a:stretch>
                    <a:fillRect l="-1212" t="-3922" b="-15686"/>
                  </a:stretch>
                </a:blipFill>
              </p:spPr>
              <p:txBody>
                <a:bodyPr/>
                <a:lstStyle/>
                <a:p>
                  <a:r>
                    <a:rPr lang="zh-CN" altLang="en-US">
                      <a:noFill/>
                    </a:rPr>
                    <a:t> </a:t>
                  </a:r>
                </a:p>
              </p:txBody>
            </p:sp>
          </mc:Fallback>
        </mc:AlternateContent>
        <p:cxnSp>
          <p:nvCxnSpPr>
            <p:cNvPr id="18" name="直接箭头连接符 17">
              <a:extLst>
                <a:ext uri="{FF2B5EF4-FFF2-40B4-BE49-F238E27FC236}">
                  <a16:creationId xmlns:a16="http://schemas.microsoft.com/office/drawing/2014/main" id="{12763D5D-CD58-492D-83D4-C5541C3570DE}"/>
                </a:ext>
              </a:extLst>
            </p:cNvPr>
            <p:cNvCxnSpPr>
              <a:cxnSpLocks/>
              <a:endCxn id="7" idx="1"/>
            </p:cNvCxnSpPr>
            <p:nvPr/>
          </p:nvCxnSpPr>
          <p:spPr>
            <a:xfrm>
              <a:off x="4470125" y="3646065"/>
              <a:ext cx="2700117" cy="1221167"/>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DC7DA56A-F165-4474-944A-50328FEBCDDB}"/>
                </a:ext>
              </a:extLst>
            </p:cNvPr>
            <p:cNvCxnSpPr>
              <a:cxnSpLocks/>
              <a:endCxn id="11" idx="1"/>
            </p:cNvCxnSpPr>
            <p:nvPr/>
          </p:nvCxnSpPr>
          <p:spPr>
            <a:xfrm>
              <a:off x="4470125" y="4648102"/>
              <a:ext cx="2700117" cy="8771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9C648AE2-9CB7-48F2-8BA7-C6AF115640A6}"/>
                </a:ext>
              </a:extLst>
            </p:cNvPr>
            <p:cNvCxnSpPr>
              <a:cxnSpLocks/>
              <a:endCxn id="8" idx="1"/>
            </p:cNvCxnSpPr>
            <p:nvPr/>
          </p:nvCxnSpPr>
          <p:spPr>
            <a:xfrm>
              <a:off x="3481972" y="5488084"/>
              <a:ext cx="2665849" cy="722849"/>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1ADC1946-81FD-46A9-ACF3-4A9D70E3D94C}"/>
                </a:ext>
              </a:extLst>
            </p:cNvPr>
            <p:cNvCxnSpPr>
              <a:cxnSpLocks/>
              <a:endCxn id="7" idx="1"/>
            </p:cNvCxnSpPr>
            <p:nvPr/>
          </p:nvCxnSpPr>
          <p:spPr>
            <a:xfrm>
              <a:off x="4470125" y="4227076"/>
              <a:ext cx="2700117" cy="64015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405ACC0-91F0-43B5-8BD0-2F627615707D}"/>
                  </a:ext>
                </a:extLst>
              </p:cNvPr>
              <p:cNvSpPr txBox="1"/>
              <p:nvPr/>
            </p:nvSpPr>
            <p:spPr>
              <a:xfrm>
                <a:off x="10259285" y="3174014"/>
                <a:ext cx="1757969" cy="830997"/>
              </a:xfrm>
              <a:prstGeom prst="rect">
                <a:avLst/>
              </a:prstGeom>
              <a:noFill/>
            </p:spPr>
            <p:txBody>
              <a:bodyPr wrap="square" rtlCol="0">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Similar behavior is observed in </a:t>
                </a:r>
                <a14:m>
                  <m:oMath xmlns:m="http://schemas.openxmlformats.org/officeDocument/2006/math">
                    <m:sSup>
                      <m:sSupPr>
                        <m:ctrlPr>
                          <a:rPr lang="en-US" altLang="zh-CN" sz="1600" b="0" i="1" dirty="0" smtClean="0">
                            <a:solidFill>
                              <a:srgbClr val="FF0000"/>
                            </a:solidFill>
                            <a:effectLst/>
                            <a:latin typeface="Cambria Math" panose="02040503050406030204" pitchFamily="18" charset="0"/>
                          </a:rPr>
                        </m:ctrlPr>
                      </m:sSupPr>
                      <m:e>
                        <m:r>
                          <m:rPr>
                            <m:sty m:val="p"/>
                          </m:rPr>
                          <a:rPr lang="el-GR" altLang="zh-CN" sz="1600" i="0" dirty="0" smtClean="0">
                            <a:solidFill>
                              <a:srgbClr val="FF0000"/>
                            </a:solidFill>
                            <a:effectLst/>
                            <a:latin typeface="Cambria Math" panose="02040503050406030204" pitchFamily="18" charset="0"/>
                          </a:rPr>
                          <m:t>Σ</m:t>
                        </m:r>
                      </m:e>
                      <m:sup>
                        <m:r>
                          <a:rPr lang="en-US" altLang="zh-CN" sz="1600" b="0" i="0" dirty="0" smtClean="0">
                            <a:solidFill>
                              <a:srgbClr val="FF0000"/>
                            </a:solidFill>
                            <a:effectLst/>
                            <a:latin typeface="Cambria Math" panose="02040503050406030204" pitchFamily="18" charset="0"/>
                          </a:rPr>
                          <m:t>+</m:t>
                        </m:r>
                      </m:sup>
                    </m:sSup>
                  </m:oMath>
                </a14:m>
                <a:r>
                  <a:rPr lang="en-US" altLang="zh-CN" sz="1600" dirty="0">
                    <a:solidFill>
                      <a:srgbClr val="FF0000"/>
                    </a:solidFill>
                    <a:latin typeface="Times New Roman" panose="02020603050405020304" pitchFamily="18" charset="0"/>
                    <a:cs typeface="Times New Roman" panose="02020603050405020304" pitchFamily="18" charset="0"/>
                  </a:rPr>
                  <a:t>, but not in </a:t>
                </a:r>
                <a14:m>
                  <m:oMath xmlns:m="http://schemas.openxmlformats.org/officeDocument/2006/math">
                    <m:r>
                      <m:rPr>
                        <m:sty m:val="p"/>
                      </m:rPr>
                      <a:rPr lang="en-US" altLang="zh-CN" sz="1600" b="0" i="0" dirty="0" smtClean="0">
                        <a:solidFill>
                          <a:srgbClr val="FF0000"/>
                        </a:solidFill>
                        <a:latin typeface="Cambria Math" panose="02040503050406030204" pitchFamily="18" charset="0"/>
                      </a:rPr>
                      <m:t>Λ</m:t>
                    </m:r>
                    <m:r>
                      <a:rPr lang="en-US" altLang="zh-CN" sz="1600" b="0" i="0" dirty="0" smtClean="0">
                        <a:solidFill>
                          <a:srgbClr val="FF0000"/>
                        </a:solidFill>
                        <a:latin typeface="Cambria Math" panose="02040503050406030204" pitchFamily="18" charset="0"/>
                      </a:rPr>
                      <m:t> </m:t>
                    </m:r>
                    <m:r>
                      <m:rPr>
                        <m:sty m:val="p"/>
                      </m:rPr>
                      <a:rPr lang="en-US" altLang="zh-CN" sz="1600" b="0" i="0" dirty="0" smtClean="0">
                        <a:solidFill>
                          <a:srgbClr val="FF0000"/>
                        </a:solidFill>
                        <a:latin typeface="Cambria Math" panose="02040503050406030204" pitchFamily="18" charset="0"/>
                      </a:rPr>
                      <m:t>or</m:t>
                    </m:r>
                    <m:r>
                      <a:rPr lang="en-US" altLang="zh-CN" sz="1600" b="0" i="0" dirty="0" smtClean="0">
                        <a:solidFill>
                          <a:srgbClr val="FF0000"/>
                        </a:solidFill>
                        <a:latin typeface="Cambria Math" panose="02040503050406030204" pitchFamily="18" charset="0"/>
                      </a:rPr>
                      <m:t> </m:t>
                    </m:r>
                    <m:r>
                      <m:rPr>
                        <m:sty m:val="p"/>
                      </m:rPr>
                      <a:rPr lang="en-US" altLang="zh-CN" sz="1600" b="0" i="0" dirty="0" smtClean="0">
                        <a:solidFill>
                          <a:srgbClr val="FF0000"/>
                        </a:solidFill>
                        <a:latin typeface="Cambria Math" panose="02040503050406030204" pitchFamily="18" charset="0"/>
                      </a:rPr>
                      <m:t>Ξ</m:t>
                    </m:r>
                  </m:oMath>
                </a14:m>
                <a:r>
                  <a:rPr lang="en-US" altLang="zh-CN" sz="1600" dirty="0">
                    <a:solidFill>
                      <a:srgbClr val="FF0000"/>
                    </a:solidFill>
                    <a:latin typeface="Times New Roman" panose="02020603050405020304" pitchFamily="18" charset="0"/>
                    <a:cs typeface="Times New Roman" panose="02020603050405020304" pitchFamily="18" charset="0"/>
                  </a:rPr>
                  <a:t>!</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7405ACC0-91F0-43B5-8BD0-2F627615707D}"/>
                  </a:ext>
                </a:extLst>
              </p:cNvPr>
              <p:cNvSpPr txBox="1">
                <a:spLocks noRot="1" noChangeAspect="1" noMove="1" noResize="1" noEditPoints="1" noAdjustHandles="1" noChangeArrowheads="1" noChangeShapeType="1" noTextEdit="1"/>
              </p:cNvSpPr>
              <p:nvPr/>
            </p:nvSpPr>
            <p:spPr>
              <a:xfrm>
                <a:off x="10259285" y="3174014"/>
                <a:ext cx="1757969" cy="830997"/>
              </a:xfrm>
              <a:prstGeom prst="rect">
                <a:avLst/>
              </a:prstGeom>
              <a:blipFill>
                <a:blip r:embed="rId15"/>
                <a:stretch>
                  <a:fillRect l="-2083" t="-2206" r="-3472" b="-8824"/>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1A041B52-9DD5-FD18-6712-2EE8A943E81F}"/>
              </a:ext>
            </a:extLst>
          </p:cNvPr>
          <p:cNvSpPr txBox="1"/>
          <p:nvPr/>
        </p:nvSpPr>
        <p:spPr>
          <a:xfrm>
            <a:off x="7065703" y="674349"/>
            <a:ext cx="4288097" cy="369332"/>
          </a:xfrm>
          <a:prstGeom prst="rect">
            <a:avLst/>
          </a:prstGeom>
          <a:noFill/>
        </p:spPr>
        <p:txBody>
          <a:bodyPr wrap="square">
            <a:spAutoFit/>
          </a:bodyPr>
          <a:lstStyle/>
          <a:p>
            <a:r>
              <a:rPr lang="en-US" altLang="zh-CN" b="0" dirty="0">
                <a:solidFill>
                  <a:srgbClr val="FF0000"/>
                </a:solidFill>
                <a:effectLst/>
                <a:latin typeface="Times New Roman" panose="02020603050405020304" pitchFamily="18" charset="0"/>
                <a:cs typeface="Times New Roman" panose="02020603050405020304" pitchFamily="18" charset="0"/>
              </a:rPr>
              <a:t>Phys. Rev. Lett. </a:t>
            </a:r>
            <a:r>
              <a:rPr lang="en-US" altLang="zh-CN" b="0" i="0" dirty="0">
                <a:solidFill>
                  <a:srgbClr val="FF0000"/>
                </a:solidFill>
                <a:effectLst/>
                <a:latin typeface="Times New Roman" panose="02020603050405020304" pitchFamily="18" charset="0"/>
                <a:cs typeface="Times New Roman" panose="02020603050405020304" pitchFamily="18" charset="0"/>
              </a:rPr>
              <a:t>133 (2024) 10, 101902</a:t>
            </a:r>
            <a:endParaRPr lang="zh-CN"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513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2152650" y="170721"/>
                <a:ext cx="7886700" cy="637764"/>
              </a:xfrm>
            </p:spPr>
            <p:txBody>
              <a:bodyPr>
                <a:normAutofit fontScale="90000"/>
              </a:bodyPr>
              <a:lstStyle/>
              <a:p>
                <a:pPr algn="ctr"/>
                <a:r>
                  <a:rPr kumimoji="1" lang="en-US" altLang="zh-CN" b="1" dirty="0">
                    <a:solidFill>
                      <a:srgbClr val="FF0000"/>
                    </a:solidFill>
                    <a:latin typeface="Times New Roman" panose="02020603050405020304" pitchFamily="18" charset="0"/>
                    <a:ea typeface="Heiti SC Light" charset="-122"/>
                    <a:cs typeface="Times New Roman" panose="02020603050405020304" pitchFamily="18" charset="0"/>
                  </a:rPr>
                  <a:t>More and more  </a:t>
                </a:r>
                <a14:m>
                  <m:oMath xmlns:m="http://schemas.openxmlformats.org/officeDocument/2006/math">
                    <m:r>
                      <a:rPr lang="en-US" altLang="zh-CN" b="1" i="1" kern="100">
                        <a:solidFill>
                          <a:srgbClr val="FF0000"/>
                        </a:solidFill>
                        <a:latin typeface="Cambria Math" panose="02040503050406030204" pitchFamily="18" charset="0"/>
                        <a:ea typeface="Heiti SC Light" charset="-122"/>
                        <a:cs typeface="Heiti SC Light" charset="-122"/>
                      </a:rPr>
                      <m:t>𝑱</m:t>
                    </m:r>
                    <m:r>
                      <a:rPr lang="en-US" altLang="zh-CN" b="1" i="1" kern="100">
                        <a:solidFill>
                          <a:srgbClr val="FF0000"/>
                        </a:solidFill>
                        <a:latin typeface="Cambria Math" panose="02040503050406030204" pitchFamily="18" charset="0"/>
                        <a:ea typeface="Heiti SC Light" charset="-122"/>
                        <a:cs typeface="Heiti SC Light" charset="-122"/>
                      </a:rPr>
                      <m:t>/</m:t>
                    </m:r>
                    <m:r>
                      <a:rPr lang="en-US" altLang="zh-CN" b="1" i="1" kern="100">
                        <a:solidFill>
                          <a:srgbClr val="FF0000"/>
                        </a:solidFill>
                        <a:latin typeface="Cambria Math" panose="02040503050406030204" pitchFamily="18" charset="0"/>
                        <a:ea typeface="Heiti SC Light" charset="-122"/>
                        <a:cs typeface="Heiti SC Light" charset="-122"/>
                      </a:rPr>
                      <m:t>𝝍</m:t>
                    </m:r>
                  </m:oMath>
                </a14:m>
                <a:r>
                  <a:rPr kumimoji="1" lang="en-US" altLang="zh-CN" b="1" dirty="0">
                    <a:solidFill>
                      <a:srgbClr val="FF0000"/>
                    </a:solidFill>
                    <a:latin typeface="Times New Roman" panose="02020603050405020304" pitchFamily="18" charset="0"/>
                    <a:cs typeface="Times New Roman" panose="02020603050405020304" pitchFamily="18" charset="0"/>
                  </a:rPr>
                  <a:t> needed</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2152650" y="170721"/>
                <a:ext cx="7886700" cy="637764"/>
              </a:xfrm>
              <a:blipFill>
                <a:blip r:embed="rId2"/>
                <a:stretch>
                  <a:fillRect t="-27451" b="-39216"/>
                </a:stretch>
              </a:blipFill>
            </p:spPr>
            <p:txBody>
              <a:bodyPr/>
              <a:lstStyle/>
              <a:p>
                <a:r>
                  <a:rPr lang="zh-CN" altLang="en-US">
                    <a:noFill/>
                  </a:rPr>
                  <a:t> </a:t>
                </a:r>
              </a:p>
            </p:txBody>
          </p:sp>
        </mc:Fallback>
      </mc:AlternateContent>
      <p:sp>
        <p:nvSpPr>
          <p:cNvPr id="6" name="幻灯片编号占位符 5"/>
          <p:cNvSpPr>
            <a:spLocks noGrp="1"/>
          </p:cNvSpPr>
          <p:nvPr>
            <p:ph type="sldNum" sz="quarter" idx="12"/>
          </p:nvPr>
        </p:nvSpPr>
        <p:spPr/>
        <p:txBody>
          <a:bodyPr/>
          <a:lstStyle/>
          <a:p>
            <a:fld id="{3880D999-AB6E-D04A-B8ED-211468A87D9E}" type="slidenum">
              <a:rPr kumimoji="1" lang="zh-CN" altLang="en-US" smtClean="0"/>
              <a:t>25</a:t>
            </a:fld>
            <a:endParaRPr kumimoji="1" lang="zh-CN" altLang="en-US"/>
          </a:p>
        </p:txBody>
      </p:sp>
      <p:grpSp>
        <p:nvGrpSpPr>
          <p:cNvPr id="13" name="组合 12">
            <a:extLst>
              <a:ext uri="{FF2B5EF4-FFF2-40B4-BE49-F238E27FC236}">
                <a16:creationId xmlns:a16="http://schemas.microsoft.com/office/drawing/2014/main" id="{AD81705E-0A0F-CB09-136E-EE80853CD33C}"/>
              </a:ext>
            </a:extLst>
          </p:cNvPr>
          <p:cNvGrpSpPr/>
          <p:nvPr/>
        </p:nvGrpSpPr>
        <p:grpSpPr>
          <a:xfrm>
            <a:off x="942817" y="966467"/>
            <a:ext cx="11145643" cy="5572445"/>
            <a:chOff x="-144577" y="854742"/>
            <a:chExt cx="11145643" cy="5572445"/>
          </a:xfrm>
        </p:grpSpPr>
        <p:sp>
          <p:nvSpPr>
            <p:cNvPr id="8" name="下箭头 7"/>
            <p:cNvSpPr/>
            <p:nvPr/>
          </p:nvSpPr>
          <p:spPr>
            <a:xfrm>
              <a:off x="6655991" y="327138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9" name="文本框 8"/>
                <p:cNvSpPr txBox="1"/>
                <p:nvPr/>
              </p:nvSpPr>
              <p:spPr>
                <a:xfrm>
                  <a:off x="4630521" y="4183501"/>
                  <a:ext cx="5335178" cy="1702325"/>
                </a:xfrm>
                <a:prstGeom prst="rect">
                  <a:avLst/>
                </a:prstGeom>
                <a:solidFill>
                  <a:schemeClr val="accent4">
                    <a:lumMod val="20000"/>
                    <a:lumOff val="80000"/>
                  </a:schemeClr>
                </a:solidFill>
              </p:spPr>
              <p:txBody>
                <a:bodyPr wrap="none" rtlCol="0">
                  <a:spAutoFit/>
                </a:bodyPr>
                <a:lstStyle/>
                <a:p>
                  <a:pPr>
                    <a:lnSpc>
                      <a:spcPct val="150000"/>
                    </a:lnSpc>
                  </a:pPr>
                  <a:r>
                    <a:rPr kumimoji="1" lang="en-US" altLang="zh-CN" sz="2400" b="1" dirty="0">
                      <a:solidFill>
                        <a:srgbClr val="FF0000"/>
                      </a:solidFill>
                      <a:latin typeface="Times New Roman" panose="02020603050405020304" pitchFamily="18" charset="0"/>
                      <a:ea typeface="Heiti SC Light" charset="-122"/>
                      <a:cs typeface="Times New Roman" panose="02020603050405020304" pitchFamily="18" charset="0"/>
                    </a:rPr>
                    <a:t>10 Billions of hyperon pairs produced </a:t>
                  </a:r>
                </a:p>
                <a:p>
                  <a:pPr>
                    <a:lnSpc>
                      <a:spcPct val="150000"/>
                    </a:lnSpc>
                  </a:pPr>
                  <a:r>
                    <a:rPr kumimoji="1" lang="en-US" altLang="zh-CN" sz="2400" b="1" dirty="0">
                      <a:solidFill>
                        <a:srgbClr val="FF0000"/>
                      </a:solidFill>
                      <a:latin typeface="Times New Roman" panose="02020603050405020304" pitchFamily="18" charset="0"/>
                      <a:ea typeface="Heiti SC Light" charset="-122"/>
                      <a:cs typeface="Times New Roman" panose="02020603050405020304" pitchFamily="18" charset="0"/>
                    </a:rPr>
                    <a:t>Billion of hyperon pairs reconstructed  </a:t>
                  </a:r>
                </a:p>
                <a:p>
                  <a:pPr>
                    <a:lnSpc>
                      <a:spcPct val="150000"/>
                    </a:lnSpc>
                  </a:pPr>
                  <a:r>
                    <a:rPr kumimoji="1" lang="en-US" altLang="zh-CN" sz="2400" b="1" dirty="0">
                      <a:solidFill>
                        <a:srgbClr val="FF0000"/>
                      </a:solidFill>
                      <a:latin typeface="Times New Roman" panose="02020603050405020304" pitchFamily="18" charset="0"/>
                      <a:ea typeface="Heiti SC Light" charset="-122"/>
                      <a:cs typeface="Times New Roman" panose="02020603050405020304" pitchFamily="18" charset="0"/>
                    </a:rPr>
                    <a:t>CPV</a:t>
                  </a:r>
                  <a:r>
                    <a:rPr kumimoji="1" lang="zh-CN" altLang="en-US" sz="2400" b="1" dirty="0">
                      <a:solidFill>
                        <a:srgbClr val="FF0000"/>
                      </a:solidFill>
                      <a:latin typeface="Times New Roman" panose="02020603050405020304" pitchFamily="18" charset="0"/>
                      <a:ea typeface="Heiti SC Light" charset="-122"/>
                      <a:cs typeface="Times New Roman" panose="02020603050405020304" pitchFamily="18" charset="0"/>
                    </a:rPr>
                    <a:t>： </a:t>
                  </a:r>
                  <a14:m>
                    <m:oMath xmlns:m="http://schemas.openxmlformats.org/officeDocument/2006/math">
                      <m:sSup>
                        <m:sSupPr>
                          <m:ctrlPr>
                            <a:rPr kumimoji="1" lang="en-US" altLang="zh-CN" sz="2400" b="1" i="1">
                              <a:solidFill>
                                <a:srgbClr val="FF0000"/>
                              </a:solidFill>
                              <a:latin typeface="Cambria Math" panose="02040503050406030204" pitchFamily="18" charset="0"/>
                              <a:ea typeface="Heiti SC Light" charset="-122"/>
                              <a:cs typeface="Heiti SC Light" charset="-122"/>
                            </a:rPr>
                          </m:ctrlPr>
                        </m:sSupPr>
                        <m:e>
                          <m:r>
                            <a:rPr kumimoji="1" lang="en-US" altLang="zh-CN" sz="2400" b="1" i="1">
                              <a:solidFill>
                                <a:srgbClr val="FF0000"/>
                              </a:solidFill>
                              <a:latin typeface="Cambria Math" charset="0"/>
                              <a:ea typeface="Heiti SC Light" charset="-122"/>
                              <a:cs typeface="Heiti SC Light" charset="-122"/>
                            </a:rPr>
                            <m:t>𝟏𝟎</m:t>
                          </m:r>
                        </m:e>
                        <m:sup>
                          <m:r>
                            <a:rPr kumimoji="1" lang="zh-CN" altLang="en-US" sz="2400" b="1" i="1">
                              <a:solidFill>
                                <a:srgbClr val="FF0000"/>
                              </a:solidFill>
                              <a:latin typeface="Cambria Math" charset="0"/>
                              <a:ea typeface="Heiti SC Light" charset="-122"/>
                              <a:cs typeface="Heiti SC Light" charset="-122"/>
                            </a:rPr>
                            <m:t>−</m:t>
                          </m:r>
                          <m:r>
                            <a:rPr kumimoji="1" lang="en-US" altLang="zh-CN" sz="2400" b="1" i="1">
                              <a:solidFill>
                                <a:srgbClr val="FF0000"/>
                              </a:solidFill>
                              <a:latin typeface="Cambria Math" charset="0"/>
                              <a:ea typeface="Heiti SC Light" charset="-122"/>
                              <a:cs typeface="Heiti SC Light" charset="-122"/>
                            </a:rPr>
                            <m:t>𝟒</m:t>
                          </m:r>
                        </m:sup>
                      </m:sSup>
                      <m:r>
                        <a:rPr kumimoji="1" lang="zh-CN" altLang="en-US" sz="2400" b="1" i="1">
                          <a:solidFill>
                            <a:srgbClr val="FF0000"/>
                          </a:solidFill>
                          <a:latin typeface="Cambria Math" charset="0"/>
                          <a:ea typeface="Heiti SC Light" charset="-122"/>
                          <a:cs typeface="Heiti SC Light" charset="-122"/>
                        </a:rPr>
                        <m:t> −</m:t>
                      </m:r>
                      <m:sSup>
                        <m:sSupPr>
                          <m:ctrlPr>
                            <a:rPr kumimoji="1" lang="en-US" altLang="zh-CN" sz="2400" b="1" i="1">
                              <a:solidFill>
                                <a:srgbClr val="FF0000"/>
                              </a:solidFill>
                              <a:latin typeface="Cambria Math" panose="02040503050406030204" pitchFamily="18" charset="0"/>
                              <a:ea typeface="Heiti SC Light" charset="-122"/>
                              <a:cs typeface="Heiti SC Light" charset="-122"/>
                            </a:rPr>
                          </m:ctrlPr>
                        </m:sSupPr>
                        <m:e>
                          <m:r>
                            <a:rPr kumimoji="1" lang="en-US" altLang="zh-CN" sz="2400" b="1" i="1">
                              <a:solidFill>
                                <a:srgbClr val="FF0000"/>
                              </a:solidFill>
                              <a:latin typeface="Cambria Math" charset="0"/>
                              <a:ea typeface="Heiti SC Light" charset="-122"/>
                              <a:cs typeface="Heiti SC Light" charset="-122"/>
                            </a:rPr>
                            <m:t>𝟏𝟎</m:t>
                          </m:r>
                        </m:e>
                        <m:sup>
                          <m:r>
                            <a:rPr kumimoji="1" lang="zh-CN" altLang="en-US" sz="2400" b="1" i="1">
                              <a:solidFill>
                                <a:srgbClr val="FF0000"/>
                              </a:solidFill>
                              <a:latin typeface="Cambria Math" charset="0"/>
                              <a:ea typeface="Heiti SC Light" charset="-122"/>
                              <a:cs typeface="Heiti SC Light" charset="-122"/>
                            </a:rPr>
                            <m:t>−</m:t>
                          </m:r>
                          <m:r>
                            <a:rPr kumimoji="1" lang="en-US" altLang="zh-CN" sz="2400" b="1" i="1">
                              <a:solidFill>
                                <a:srgbClr val="FF0000"/>
                              </a:solidFill>
                              <a:latin typeface="Cambria Math" charset="0"/>
                              <a:ea typeface="Heiti SC Light" charset="-122"/>
                              <a:cs typeface="Heiti SC Light" charset="-122"/>
                            </a:rPr>
                            <m:t>𝟓</m:t>
                          </m:r>
                        </m:sup>
                      </m:sSup>
                    </m:oMath>
                  </a14:m>
                  <a:endParaRPr kumimoji="1" lang="zh-CN" altLang="en-US" sz="2400" b="1" dirty="0">
                    <a:solidFill>
                      <a:srgbClr val="FF0000"/>
                    </a:solidFill>
                    <a:latin typeface="Times New Roman" panose="02020603050405020304" pitchFamily="18" charset="0"/>
                    <a:ea typeface="Heiti SC Light" charset="-122"/>
                    <a:cs typeface="Times New Roman" panose="02020603050405020304" pitchFamily="18" charset="0"/>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4630521" y="4183501"/>
                  <a:ext cx="5335178" cy="1702325"/>
                </a:xfrm>
                <a:prstGeom prst="rect">
                  <a:avLst/>
                </a:prstGeom>
                <a:blipFill>
                  <a:blip r:embed="rId3"/>
                  <a:stretch>
                    <a:fillRect l="-1900" r="-713" b="-7407"/>
                  </a:stretch>
                </a:blipFill>
              </p:spPr>
              <p:txBody>
                <a:bodyPr/>
                <a:lstStyle/>
                <a:p>
                  <a:r>
                    <a:rPr lang="zh-CN" altLang="en-US">
                      <a:noFill/>
                    </a:rPr>
                    <a:t> </a:t>
                  </a:r>
                </a:p>
              </p:txBody>
            </p:sp>
          </mc:Fallback>
        </mc:AlternateContent>
        <p:sp>
          <p:nvSpPr>
            <p:cNvPr id="10" name="文本框 9"/>
            <p:cNvSpPr txBox="1"/>
            <p:nvPr/>
          </p:nvSpPr>
          <p:spPr>
            <a:xfrm>
              <a:off x="5338233" y="5965522"/>
              <a:ext cx="4211409" cy="461665"/>
            </a:xfrm>
            <a:prstGeom prst="rect">
              <a:avLst/>
            </a:prstGeom>
            <a:noFill/>
          </p:spPr>
          <p:txBody>
            <a:bodyPr wrap="none" rtlCol="0">
              <a:spAutoFit/>
            </a:bodyPr>
            <a:lstStyle/>
            <a:p>
              <a:r>
                <a:rPr kumimoji="1" lang="en-US" altLang="zh-CN" sz="2400" b="1" dirty="0">
                  <a:solidFill>
                    <a:srgbClr val="FF0000"/>
                  </a:solidFill>
                  <a:latin typeface="Times New Roman" panose="02020603050405020304" pitchFamily="18" charset="0"/>
                  <a:ea typeface="Heiti SC Light" charset="-122"/>
                  <a:cs typeface="Times New Roman" panose="02020603050405020304" pitchFamily="18" charset="0"/>
                </a:rPr>
                <a:t>Challenge the Standard Model</a:t>
              </a:r>
              <a:endParaRPr kumimoji="1" lang="zh-CN" altLang="en-US" sz="2400" b="1" dirty="0">
                <a:solidFill>
                  <a:srgbClr val="FF0000"/>
                </a:solidFill>
                <a:latin typeface="Times New Roman" panose="02020603050405020304" pitchFamily="18" charset="0"/>
                <a:ea typeface="Heiti SC Light"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5559067" y="2591715"/>
                  <a:ext cx="2916568" cy="671338"/>
                </a:xfrm>
                <a:prstGeom prst="rect">
                  <a:avLst/>
                </a:prstGeom>
                <a:solidFill>
                  <a:schemeClr val="accent4">
                    <a:lumMod val="20000"/>
                    <a:lumOff val="80000"/>
                  </a:schemeClr>
                </a:solidFill>
              </p:spPr>
              <p:txBody>
                <a:bodyPr wrap="none">
                  <a:spAutoFit/>
                </a:bodyPr>
                <a:lstStyle/>
                <a:p>
                  <a:pPr>
                    <a:lnSpc>
                      <a:spcPct val="150000"/>
                    </a:lnSpc>
                  </a:pPr>
                  <a14:m>
                    <m:oMath xmlns:m="http://schemas.openxmlformats.org/officeDocument/2006/math">
                      <m:sSup>
                        <m:sSupPr>
                          <m:ctrlPr>
                            <a:rPr kumimoji="1" lang="en-US" altLang="zh-CN" sz="2800" b="1" i="1">
                              <a:solidFill>
                                <a:srgbClr val="002060"/>
                              </a:solidFill>
                              <a:latin typeface="Cambria Math" panose="02040503050406030204" pitchFamily="18" charset="0"/>
                              <a:ea typeface="Heiti SC Light" charset="-122"/>
                              <a:cs typeface="Heiti SC Light" charset="-122"/>
                            </a:rPr>
                          </m:ctrlPr>
                        </m:sSupPr>
                        <m:e>
                          <m:r>
                            <a:rPr kumimoji="1" lang="en-US" altLang="zh-CN" sz="2800" b="1" i="1">
                              <a:solidFill>
                                <a:srgbClr val="002060"/>
                              </a:solidFill>
                              <a:latin typeface="Cambria Math" charset="0"/>
                              <a:ea typeface="Heiti SC Light" charset="-122"/>
                              <a:cs typeface="Heiti SC Light" charset="-122"/>
                            </a:rPr>
                            <m:t>𝟏𝟎</m:t>
                          </m:r>
                        </m:e>
                        <m:sup>
                          <m:r>
                            <a:rPr kumimoji="1" lang="en-US" altLang="zh-CN" sz="2800" b="1" i="1">
                              <a:solidFill>
                                <a:srgbClr val="002060"/>
                              </a:solidFill>
                              <a:latin typeface="Cambria Math" charset="0"/>
                              <a:ea typeface="Heiti SC Light" charset="-122"/>
                              <a:cs typeface="Heiti SC Light" charset="-122"/>
                            </a:rPr>
                            <m:t>𝟏𝟑</m:t>
                          </m:r>
                        </m:sup>
                      </m:sSup>
                      <m:r>
                        <a:rPr lang="en-US" altLang="zh-CN" sz="2800" b="1" i="1" kern="100">
                          <a:solidFill>
                            <a:srgbClr val="002060"/>
                          </a:solidFill>
                          <a:latin typeface="Cambria Math" charset="0"/>
                          <a:ea typeface="Heiti SC Light" charset="-122"/>
                          <a:cs typeface="Heiti SC Light" charset="-122"/>
                        </a:rPr>
                        <m:t>𝑱</m:t>
                      </m:r>
                      <m:r>
                        <a:rPr lang="en-US" altLang="zh-CN" sz="2800" b="1" i="1" kern="100">
                          <a:solidFill>
                            <a:srgbClr val="002060"/>
                          </a:solidFill>
                          <a:latin typeface="Cambria Math" charset="0"/>
                          <a:ea typeface="Heiti SC Light" charset="-122"/>
                          <a:cs typeface="Heiti SC Light" charset="-122"/>
                        </a:rPr>
                        <m:t>/</m:t>
                      </m:r>
                      <m:r>
                        <a:rPr lang="en-US" altLang="zh-CN" sz="2800" b="1" i="1" kern="100">
                          <a:solidFill>
                            <a:srgbClr val="002060"/>
                          </a:solidFill>
                          <a:latin typeface="Cambria Math" charset="0"/>
                          <a:ea typeface="Heiti SC Light" charset="-122"/>
                          <a:cs typeface="Heiti SC Light" charset="-122"/>
                        </a:rPr>
                        <m:t>𝝍</m:t>
                      </m:r>
                    </m:oMath>
                  </a14:m>
                  <a:r>
                    <a:rPr kumimoji="1" lang="en-US" altLang="zh-CN" sz="2800" b="1" dirty="0">
                      <a:solidFill>
                        <a:srgbClr val="002060"/>
                      </a:solidFill>
                      <a:latin typeface="Times New Roman" panose="02020603050405020304" pitchFamily="18" charset="0"/>
                      <a:ea typeface="Heiti SC Light" charset="-122"/>
                      <a:cs typeface="Times New Roman" panose="02020603050405020304" pitchFamily="18" charset="0"/>
                    </a:rPr>
                    <a:t> per year</a:t>
                  </a:r>
                  <a:endParaRPr kumimoji="1" lang="zh-CN" altLang="en-US" sz="2800" b="1" dirty="0">
                    <a:solidFill>
                      <a:srgbClr val="002060"/>
                    </a:solidFill>
                    <a:latin typeface="Times New Roman" panose="02020603050405020304" pitchFamily="18" charset="0"/>
                    <a:ea typeface="Heiti SC Light" charset="-122"/>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5559067" y="2591715"/>
                  <a:ext cx="2916568" cy="671338"/>
                </a:xfrm>
                <a:prstGeom prst="rect">
                  <a:avLst/>
                </a:prstGeom>
                <a:blipFill>
                  <a:blip r:embed="rId4"/>
                  <a:stretch>
                    <a:fillRect l="-1299" r="-3030" b="-259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p:cNvSpPr txBox="1"/>
                <p:nvPr/>
              </p:nvSpPr>
              <p:spPr>
                <a:xfrm>
                  <a:off x="3730806" y="854742"/>
                  <a:ext cx="7270260" cy="1200329"/>
                </a:xfrm>
                <a:prstGeom prst="rect">
                  <a:avLst/>
                </a:prstGeom>
                <a:solidFill>
                  <a:schemeClr val="accent4">
                    <a:lumMod val="40000"/>
                    <a:lumOff val="60000"/>
                  </a:schemeClr>
                </a:solid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Current technology “</a:t>
                  </a:r>
                  <a:r>
                    <a:rPr kumimoji="1" lang="en-US" altLang="zh-CN" sz="2400" dirty="0" err="1">
                      <a:latin typeface="Times New Roman" panose="02020603050405020304" pitchFamily="18" charset="0"/>
                      <a:cs typeface="Times New Roman" panose="02020603050405020304" pitchFamily="18" charset="0"/>
                    </a:rPr>
                    <a:t>Topup</a:t>
                  </a:r>
                  <a:r>
                    <a:rPr kumimoji="1" lang="en-US" altLang="zh-CN" sz="2400" dirty="0">
                      <a:latin typeface="Times New Roman" panose="02020603050405020304" pitchFamily="18" charset="0"/>
                      <a:cs typeface="Times New Roman" panose="02020603050405020304" pitchFamily="18" charset="0"/>
                    </a:rPr>
                    <a:t>” </a:t>
                  </a:r>
                  <a14:m>
                    <m:oMath xmlns:m="http://schemas.openxmlformats.org/officeDocument/2006/math">
                      <m:r>
                        <a:rPr kumimoji="1" lang="en-US" altLang="zh-CN" sz="2400" i="1" smtClean="0">
                          <a:latin typeface="Cambria Math" charset="0"/>
                          <a:ea typeface="Cambria Math" charset="0"/>
                          <a:cs typeface="Cambria Math" charset="0"/>
                        </a:rPr>
                        <m:t>×</m:t>
                      </m:r>
                      <m:r>
                        <a:rPr kumimoji="1" lang="en-US" altLang="zh-CN" sz="2400" b="0" i="1" smtClean="0">
                          <a:latin typeface="Cambria Math" charset="0"/>
                          <a:ea typeface="Cambria Math" charset="0"/>
                          <a:cs typeface="Cambria Math" charset="0"/>
                        </a:rPr>
                        <m:t>2 </m:t>
                      </m:r>
                    </m:oMath>
                  </a14:m>
                  <a:r>
                    <a:rPr kumimoji="1" lang="en-US" altLang="zh-CN" sz="2400" dirty="0">
                      <a:latin typeface="Times New Roman" panose="02020603050405020304" pitchFamily="18" charset="0"/>
                      <a:cs typeface="Times New Roman" panose="02020603050405020304" pitchFamily="18" charset="0"/>
                    </a:rPr>
                    <a:t>  +  </a:t>
                  </a:r>
                </a:p>
                <a:p>
                  <a:r>
                    <a:rPr kumimoji="1" lang="en-US" altLang="zh-CN" sz="2400" dirty="0">
                      <a:latin typeface="Times New Roman" panose="02020603050405020304" pitchFamily="18" charset="0"/>
                      <a:cs typeface="Times New Roman" panose="02020603050405020304" pitchFamily="18" charset="0"/>
                    </a:rPr>
                    <a:t>improved technology “monochromatic collision”</a:t>
                  </a:r>
                  <a:r>
                    <a:rPr kumimoji="1" lang="en-US" altLang="zh-CN" sz="2400" dirty="0">
                      <a:latin typeface="Times New Roman" panose="02020603050405020304" pitchFamily="18" charset="0"/>
                      <a:ea typeface="Cambria Math" charset="0"/>
                      <a:cs typeface="Times New Roman" panose="02020603050405020304" pitchFamily="18" charset="0"/>
                    </a:rPr>
                    <a:t> </a:t>
                  </a:r>
                  <a14:m>
                    <m:oMath xmlns:m="http://schemas.openxmlformats.org/officeDocument/2006/math">
                      <m:r>
                        <a:rPr kumimoji="1" lang="en-US" altLang="zh-CN" sz="2400" i="1">
                          <a:latin typeface="Cambria Math" charset="0"/>
                          <a:ea typeface="Cambria Math" charset="0"/>
                          <a:cs typeface="Cambria Math" charset="0"/>
                        </a:rPr>
                        <m:t>×</m:t>
                      </m:r>
                      <m:r>
                        <a:rPr kumimoji="1" lang="en-US" altLang="zh-CN" sz="2400" b="0" i="1" smtClean="0">
                          <a:latin typeface="Cambria Math" charset="0"/>
                          <a:ea typeface="Cambria Math" charset="0"/>
                          <a:cs typeface="Cambria Math" charset="0"/>
                        </a:rPr>
                        <m:t>10</m:t>
                      </m:r>
                    </m:oMath>
                  </a14:m>
                  <a:r>
                    <a:rPr kumimoji="1" lang="en-US" altLang="zh-CN" sz="2400" b="0" dirty="0">
                      <a:latin typeface="Times New Roman" panose="02020603050405020304" pitchFamily="18" charset="0"/>
                      <a:ea typeface="Cambria Math" charset="0"/>
                      <a:cs typeface="Times New Roman" panose="02020603050405020304" pitchFamily="18" charset="0"/>
                    </a:rPr>
                    <a:t> + </a:t>
                  </a:r>
                </a:p>
                <a:p>
                  <a:r>
                    <a:rPr kumimoji="1" lang="en-US" altLang="zh-CN" sz="2400" dirty="0">
                      <a:latin typeface="Times New Roman" panose="02020603050405020304" pitchFamily="18" charset="0"/>
                      <a:cs typeface="Times New Roman" panose="02020603050405020304" pitchFamily="18" charset="0"/>
                    </a:rPr>
                    <a:t>Someday with new facility (</a:t>
                  </a:r>
                  <a14:m>
                    <m:oMath xmlns:m="http://schemas.openxmlformats.org/officeDocument/2006/math">
                      <m:r>
                        <a:rPr lang="en-US" altLang="zh-CN" sz="2400" b="1" i="1" kern="100">
                          <a:solidFill>
                            <a:srgbClr val="002060"/>
                          </a:solidFill>
                          <a:latin typeface="Cambria Math" charset="0"/>
                          <a:ea typeface="Heiti SC Light" charset="-122"/>
                          <a:cs typeface="Heiti SC Light" charset="-122"/>
                        </a:rPr>
                        <m:t>𝑱</m:t>
                      </m:r>
                      <m:r>
                        <a:rPr lang="en-US" altLang="zh-CN" sz="2400" b="1" i="1" kern="100">
                          <a:solidFill>
                            <a:srgbClr val="002060"/>
                          </a:solidFill>
                          <a:latin typeface="Cambria Math" charset="0"/>
                          <a:ea typeface="Heiti SC Light" charset="-122"/>
                          <a:cs typeface="Heiti SC Light" charset="-122"/>
                        </a:rPr>
                        <m:t>/</m:t>
                      </m:r>
                      <m:r>
                        <a:rPr lang="en-US" altLang="zh-CN" sz="2400" b="1" i="1" kern="100">
                          <a:solidFill>
                            <a:srgbClr val="002060"/>
                          </a:solidFill>
                          <a:latin typeface="Cambria Math" charset="0"/>
                          <a:ea typeface="Heiti SC Light" charset="-122"/>
                          <a:cs typeface="Heiti SC Light" charset="-122"/>
                        </a:rPr>
                        <m:t>𝝍</m:t>
                      </m:r>
                    </m:oMath>
                  </a14:m>
                  <a:r>
                    <a:rPr kumimoji="1" lang="en-US" altLang="zh-CN" sz="2400" b="1" dirty="0">
                      <a:solidFill>
                        <a:srgbClr val="002060"/>
                      </a:solidFill>
                      <a:latin typeface="Times New Roman" panose="02020603050405020304" pitchFamily="18" charset="0"/>
                      <a:ea typeface="Heiti SC Light" charset="-122"/>
                      <a:cs typeface="Times New Roman" panose="02020603050405020304" pitchFamily="18" charset="0"/>
                    </a:rPr>
                    <a:t> factory) </a:t>
                  </a:r>
                  <a14:m>
                    <m:oMath xmlns:m="http://schemas.openxmlformats.org/officeDocument/2006/math">
                      <m:r>
                        <a:rPr kumimoji="1" lang="en-US" altLang="zh-CN" sz="2400" i="1">
                          <a:latin typeface="Cambria Math" charset="0"/>
                          <a:ea typeface="Cambria Math" charset="0"/>
                          <a:cs typeface="Cambria Math" charset="0"/>
                        </a:rPr>
                        <m:t>×10</m:t>
                      </m:r>
                    </m:oMath>
                  </a14:m>
                  <a:r>
                    <a:rPr kumimoji="1" lang="en-US" altLang="zh-CN" sz="2400" dirty="0">
                      <a:latin typeface="Times New Roman" panose="02020603050405020304" pitchFamily="18" charset="0"/>
                      <a:ea typeface="Cambria Math" charset="0"/>
                      <a:cs typeface="Times New Roman" panose="02020603050405020304" pitchFamily="18" charset="0"/>
                    </a:rPr>
                    <a:t>0</a:t>
                  </a:r>
                  <a:endParaRPr kumimoji="1" lang="en-US" altLang="zh-CN" sz="2400" dirty="0">
                    <a:latin typeface="Times New Roman" panose="02020603050405020304" pitchFamily="18" charset="0"/>
                    <a:cs typeface="Times New Roman" panose="02020603050405020304" pitchFamily="18" charset="0"/>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3730806" y="854742"/>
                  <a:ext cx="7270260" cy="1200329"/>
                </a:xfrm>
                <a:prstGeom prst="rect">
                  <a:avLst/>
                </a:prstGeom>
                <a:blipFill>
                  <a:blip r:embed="rId5"/>
                  <a:stretch>
                    <a:fillRect l="-1222" t="-4211" b="-11579"/>
                  </a:stretch>
                </a:blipFill>
              </p:spPr>
              <p:txBody>
                <a:bodyPr/>
                <a:lstStyle/>
                <a:p>
                  <a:r>
                    <a:rPr lang="zh-CN" altLang="en-US">
                      <a:noFill/>
                    </a:rPr>
                    <a:t> </a:t>
                  </a:r>
                </a:p>
              </p:txBody>
            </p:sp>
          </mc:Fallback>
        </mc:AlternateContent>
        <p:sp>
          <p:nvSpPr>
            <p:cNvPr id="12" name="下箭头 11"/>
            <p:cNvSpPr/>
            <p:nvPr/>
          </p:nvSpPr>
          <p:spPr>
            <a:xfrm>
              <a:off x="6636537" y="2055071"/>
              <a:ext cx="484632" cy="569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 name="文本框 3"/>
                <p:cNvSpPr txBox="1"/>
                <p:nvPr/>
              </p:nvSpPr>
              <p:spPr>
                <a:xfrm>
                  <a:off x="-144577" y="899589"/>
                  <a:ext cx="2828851" cy="1200329"/>
                </a:xfrm>
                <a:prstGeom prst="rect">
                  <a:avLst/>
                </a:prstGeom>
                <a:solidFill>
                  <a:schemeClr val="accent4">
                    <a:lumMod val="60000"/>
                    <a:lumOff val="40000"/>
                  </a:schemeClr>
                </a:solidFill>
              </p:spPr>
              <p:txBody>
                <a:bodyPr wrap="none" rtlCol="0">
                  <a:spAutoFit/>
                </a:bodyPr>
                <a:lstStyle/>
                <a:p>
                  <a:r>
                    <a:rPr kumimoji="1" lang="en-US" altLang="zh-CN" sz="2400" dirty="0">
                      <a:solidFill>
                        <a:srgbClr val="FF0000"/>
                      </a:solidFill>
                      <a:latin typeface="Times New Roman" panose="02020603050405020304" pitchFamily="18" charset="0"/>
                      <a:cs typeface="Times New Roman" panose="02020603050405020304" pitchFamily="18" charset="0"/>
                    </a:rPr>
                    <a:t>BESIII</a:t>
                  </a:r>
                  <a:r>
                    <a:rPr kumimoji="1" lang="zh-CN" altLang="en-US" sz="2400" dirty="0">
                      <a:solidFill>
                        <a:srgbClr val="FF0000"/>
                      </a:solidFill>
                      <a:latin typeface="Times New Roman" panose="02020603050405020304" pitchFamily="18" charset="0"/>
                      <a:cs typeface="Times New Roman" panose="02020603050405020304" pitchFamily="18" charset="0"/>
                    </a:rPr>
                    <a:t>  </a:t>
                  </a:r>
                  <a:r>
                    <a:rPr kumimoji="1" lang="en-US" altLang="zh-CN" sz="2400" dirty="0">
                      <a:solidFill>
                        <a:srgbClr val="FF0000"/>
                      </a:solidFill>
                      <a:latin typeface="Times New Roman" panose="02020603050405020304" pitchFamily="18" charset="0"/>
                      <a:cs typeface="Times New Roman" panose="02020603050405020304" pitchFamily="18" charset="0"/>
                    </a:rPr>
                    <a:t>collected </a:t>
                  </a:r>
                  <a:endParaRPr kumimoji="1" lang="zh-CN" altLang="en-US" sz="2400" dirty="0">
                    <a:solidFill>
                      <a:srgbClr val="FF0000"/>
                    </a:solidFill>
                    <a:latin typeface="Times New Roman" panose="02020603050405020304" pitchFamily="18" charset="0"/>
                    <a:cs typeface="Times New Roman" panose="02020603050405020304" pitchFamily="18" charset="0"/>
                  </a:endParaRPr>
                </a:p>
                <a:p>
                  <a:r>
                    <a:rPr kumimoji="1" lang="en-US" altLang="zh-CN" sz="2400" dirty="0">
                      <a:solidFill>
                        <a:srgbClr val="FF0000"/>
                      </a:solidFill>
                      <a:latin typeface="Times New Roman" panose="02020603050405020304" pitchFamily="18" charset="0"/>
                      <a:cs typeface="Times New Roman" panose="02020603050405020304" pitchFamily="18" charset="0"/>
                    </a:rPr>
                    <a:t>10</a:t>
                  </a:r>
                  <a:r>
                    <a:rPr kumimoji="1" lang="zh-CN" altLang="en-US" sz="2400" dirty="0">
                      <a:solidFill>
                        <a:srgbClr val="FF0000"/>
                      </a:solidFill>
                      <a:latin typeface="Times New Roman" panose="02020603050405020304" pitchFamily="18" charset="0"/>
                      <a:cs typeface="Times New Roman" panose="02020603050405020304" pitchFamily="18" charset="0"/>
                    </a:rPr>
                    <a:t> </a:t>
                  </a:r>
                  <a:r>
                    <a:rPr kumimoji="1" lang="en-US" altLang="zh-CN" sz="2400" dirty="0">
                      <a:solidFill>
                        <a:srgbClr val="FF0000"/>
                      </a:solidFill>
                      <a:latin typeface="Times New Roman" panose="02020603050405020304" pitchFamily="18" charset="0"/>
                      <a:cs typeface="Times New Roman" panose="02020603050405020304" pitchFamily="18" charset="0"/>
                    </a:rPr>
                    <a:t>billion</a:t>
                  </a:r>
                  <a:r>
                    <a:rPr lang="en-US" altLang="zh-CN" sz="2400" b="1" kern="100" dirty="0">
                      <a:solidFill>
                        <a:srgbClr val="FF0000"/>
                      </a:solidFill>
                      <a:latin typeface="Times New Roman" panose="02020603050405020304" pitchFamily="18" charset="0"/>
                      <a:ea typeface="Heiti SC Light" charset="-122"/>
                      <a:cs typeface="Times New Roman" panose="02020603050405020304" pitchFamily="18" charset="0"/>
                    </a:rPr>
                    <a:t> </a:t>
                  </a:r>
                  <a14:m>
                    <m:oMath xmlns:m="http://schemas.openxmlformats.org/officeDocument/2006/math">
                      <m:r>
                        <a:rPr lang="en-US" altLang="zh-CN" sz="2400" b="1" i="1" kern="100">
                          <a:solidFill>
                            <a:srgbClr val="FF0000"/>
                          </a:solidFill>
                          <a:latin typeface="Cambria Math" charset="0"/>
                          <a:ea typeface="Heiti SC Light" charset="-122"/>
                          <a:cs typeface="Heiti SC Light" charset="-122"/>
                        </a:rPr>
                        <m:t>𝑱</m:t>
                      </m:r>
                      <m:r>
                        <a:rPr lang="en-US" altLang="zh-CN" sz="2400" b="1" i="1" kern="100">
                          <a:solidFill>
                            <a:srgbClr val="FF0000"/>
                          </a:solidFill>
                          <a:latin typeface="Cambria Math" charset="0"/>
                          <a:ea typeface="Heiti SC Light" charset="-122"/>
                          <a:cs typeface="Heiti SC Light" charset="-122"/>
                        </a:rPr>
                        <m:t>/</m:t>
                      </m:r>
                      <m:r>
                        <a:rPr lang="en-US" altLang="zh-CN" sz="2400" b="1" i="1" kern="100">
                          <a:solidFill>
                            <a:srgbClr val="FF0000"/>
                          </a:solidFill>
                          <a:latin typeface="Cambria Math" charset="0"/>
                          <a:ea typeface="Heiti SC Light" charset="-122"/>
                          <a:cs typeface="Heiti SC Light" charset="-122"/>
                        </a:rPr>
                        <m:t>𝝍</m:t>
                      </m:r>
                    </m:oMath>
                  </a14:m>
                  <a:r>
                    <a:rPr kumimoji="1" lang="en-US" altLang="zh-CN" sz="2400" b="1" dirty="0">
                      <a:solidFill>
                        <a:srgbClr val="FF0000"/>
                      </a:solidFill>
                      <a:latin typeface="Times New Roman" panose="02020603050405020304" pitchFamily="18" charset="0"/>
                      <a:ea typeface="Heiti SC Light" charset="-122"/>
                      <a:cs typeface="Times New Roman" panose="02020603050405020304" pitchFamily="18" charset="0"/>
                    </a:rPr>
                    <a:t> </a:t>
                  </a:r>
                </a:p>
                <a:p>
                  <a:r>
                    <a:rPr kumimoji="1" lang="en-US" altLang="zh-CN" sz="2400" b="1" dirty="0">
                      <a:solidFill>
                        <a:srgbClr val="FF0000"/>
                      </a:solidFill>
                      <a:latin typeface="Times New Roman" panose="02020603050405020304" pitchFamily="18" charset="0"/>
                      <a:ea typeface="Heiti SC Light" charset="-122"/>
                      <a:cs typeface="Times New Roman" panose="02020603050405020304" pitchFamily="18" charset="0"/>
                    </a:rPr>
                    <a:t>(4 million hyperons)</a:t>
                  </a:r>
                </a:p>
              </p:txBody>
            </p:sp>
          </mc:Choice>
          <mc:Fallback xmlns="">
            <p:sp>
              <p:nvSpPr>
                <p:cNvPr id="4" name="文本框 3"/>
                <p:cNvSpPr txBox="1">
                  <a:spLocks noRot="1" noChangeAspect="1" noMove="1" noResize="1" noEditPoints="1" noAdjustHandles="1" noChangeArrowheads="1" noChangeShapeType="1" noTextEdit="1"/>
                </p:cNvSpPr>
                <p:nvPr/>
              </p:nvSpPr>
              <p:spPr>
                <a:xfrm>
                  <a:off x="-144577" y="899589"/>
                  <a:ext cx="2828851" cy="1200329"/>
                </a:xfrm>
                <a:prstGeom prst="rect">
                  <a:avLst/>
                </a:prstGeom>
                <a:blipFill>
                  <a:blip r:embed="rId6"/>
                  <a:stretch>
                    <a:fillRect l="-3571" t="-4167" r="-2232" b="-10417"/>
                  </a:stretch>
                </a:blipFill>
              </p:spPr>
              <p:txBody>
                <a:bodyPr/>
                <a:lstStyle/>
                <a:p>
                  <a:r>
                    <a:rPr lang="zh-CN" altLang="en-US">
                      <a:noFill/>
                    </a:rPr>
                    <a:t> </a:t>
                  </a:r>
                </a:p>
              </p:txBody>
            </p:sp>
          </mc:Fallback>
        </mc:AlternateContent>
        <p:sp>
          <p:nvSpPr>
            <p:cNvPr id="5" name="右箭头 4"/>
            <p:cNvSpPr/>
            <p:nvPr/>
          </p:nvSpPr>
          <p:spPr>
            <a:xfrm>
              <a:off x="2718336" y="13071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7" name="图片 6">
            <a:extLst>
              <a:ext uri="{FF2B5EF4-FFF2-40B4-BE49-F238E27FC236}">
                <a16:creationId xmlns:a16="http://schemas.microsoft.com/office/drawing/2014/main" id="{E7AAFAA9-EF4C-1F18-23CA-795407F65DF6}"/>
              </a:ext>
            </a:extLst>
          </p:cNvPr>
          <p:cNvPicPr>
            <a:picLocks noChangeAspect="1"/>
          </p:cNvPicPr>
          <p:nvPr/>
        </p:nvPicPr>
        <p:blipFill>
          <a:blip r:embed="rId7"/>
          <a:stretch>
            <a:fillRect/>
          </a:stretch>
        </p:blipFill>
        <p:spPr>
          <a:xfrm>
            <a:off x="294761" y="2549323"/>
            <a:ext cx="4834820" cy="3807027"/>
          </a:xfrm>
          <a:prstGeom prst="rect">
            <a:avLst/>
          </a:prstGeom>
        </p:spPr>
      </p:pic>
      <p:sp>
        <p:nvSpPr>
          <p:cNvPr id="15" name="文本框 14">
            <a:extLst>
              <a:ext uri="{FF2B5EF4-FFF2-40B4-BE49-F238E27FC236}">
                <a16:creationId xmlns:a16="http://schemas.microsoft.com/office/drawing/2014/main" id="{A6B4B297-F6C9-76AE-026A-813B461B8BB8}"/>
              </a:ext>
            </a:extLst>
          </p:cNvPr>
          <p:cNvSpPr txBox="1"/>
          <p:nvPr/>
        </p:nvSpPr>
        <p:spPr>
          <a:xfrm>
            <a:off x="294761" y="2305796"/>
            <a:ext cx="4475693" cy="369332"/>
          </a:xfrm>
          <a:prstGeom prst="rect">
            <a:avLst/>
          </a:prstGeom>
          <a:noFill/>
        </p:spPr>
        <p:txBody>
          <a:bodyPr wrap="square">
            <a:spAutoFit/>
          </a:bodyPr>
          <a:lstStyle/>
          <a:p>
            <a:r>
              <a:rPr lang="en-US" altLang="zh-CN" dirty="0"/>
              <a:t>X.G. He et al. </a:t>
            </a:r>
            <a:r>
              <a:rPr lang="zh-CN" altLang="en-US" dirty="0"/>
              <a:t>Sci.Bull. 67 (2022) 1840-1843:</a:t>
            </a:r>
          </a:p>
        </p:txBody>
      </p:sp>
    </p:spTree>
    <p:extLst>
      <p:ext uri="{BB962C8B-B14F-4D97-AF65-F5344CB8AC3E}">
        <p14:creationId xmlns:p14="http://schemas.microsoft.com/office/powerpoint/2010/main" val="1139990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84BB-5297-1E12-6B78-071E60B40E9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5FA4409-2D68-EA77-1A23-C019DC7703C5}"/>
              </a:ext>
            </a:extLst>
          </p:cNvPr>
          <p:cNvSpPr>
            <a:spLocks noGrp="1"/>
          </p:cNvSpPr>
          <p:nvPr>
            <p:ph type="title"/>
          </p:nvPr>
        </p:nvSpPr>
        <p:spPr>
          <a:xfrm>
            <a:off x="838200" y="195076"/>
            <a:ext cx="10515600" cy="799998"/>
          </a:xfrm>
        </p:spPr>
        <p:txBody>
          <a:bodyPr>
            <a:normAutofit/>
          </a:bodyPr>
          <a:lstStyle/>
          <a:p>
            <a:pPr algn="ctr"/>
            <a:r>
              <a:rPr lang="en-US" altLang="zh-CN" dirty="0" err="1">
                <a:solidFill>
                  <a:srgbClr val="0070C0"/>
                </a:solidFill>
                <a:latin typeface="Times New Roman" panose="02020603050405020304" pitchFamily="18" charset="0"/>
                <a:cs typeface="Times New Roman" panose="02020603050405020304" pitchFamily="18" charset="0"/>
              </a:rPr>
              <a:t>Λ</a:t>
            </a:r>
            <a:r>
              <a:rPr lang="en-US" altLang="zh-CN" dirty="0">
                <a:solidFill>
                  <a:srgbClr val="0070C0"/>
                </a:solidFill>
                <a:latin typeface="Times New Roman" panose="02020603050405020304" pitchFamily="18" charset="0"/>
                <a:cs typeface="Times New Roman" panose="02020603050405020304" pitchFamily="18" charset="0"/>
              </a:rPr>
              <a:t> EDM via Quantum entanglement</a:t>
            </a:r>
            <a:endParaRPr kumimoji="1" lang="zh-CN" altLang="en-US" dirty="0">
              <a:latin typeface="Times New Roman" panose="02020603050405020304" pitchFamily="18" charset="0"/>
              <a:cs typeface="Times New Roman" panose="02020603050405020304" pitchFamily="18" charset="0"/>
            </a:endParaRPr>
          </a:p>
        </p:txBody>
      </p:sp>
      <p:sp>
        <p:nvSpPr>
          <p:cNvPr id="6" name="灯片编号占位符 5">
            <a:extLst>
              <a:ext uri="{FF2B5EF4-FFF2-40B4-BE49-F238E27FC236}">
                <a16:creationId xmlns:a16="http://schemas.microsoft.com/office/drawing/2014/main" id="{EC215DD9-5883-78C9-19F8-A5C7CEA646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814B6-0F20-4D5B-8F49-A9963098D09A}" type="slidenum">
              <a:rPr lang="zh-CN" altLang="en-US" smtClean="0">
                <a:solidFill>
                  <a:srgbClr val="FF0000"/>
                </a:solidFill>
              </a:rPr>
              <a:t>26</a:t>
            </a:fld>
            <a:endParaRPr lang="zh-CN" altLang="en-US" dirty="0">
              <a:solidFill>
                <a:srgbClr val="FF0000"/>
              </a:solidFill>
            </a:endParaRPr>
          </a:p>
        </p:txBody>
      </p: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61015E31-52D5-35D5-2DD1-0DCBAFD8131F}"/>
                  </a:ext>
                </a:extLst>
              </p:cNvPr>
              <p:cNvSpPr txBox="1"/>
              <p:nvPr/>
            </p:nvSpPr>
            <p:spPr>
              <a:xfrm>
                <a:off x="982389" y="1378250"/>
                <a:ext cx="10710041" cy="2315121"/>
              </a:xfrm>
              <a:prstGeom prst="rect">
                <a:avLst/>
              </a:prstGeom>
              <a:noFill/>
            </p:spPr>
            <p:txBody>
              <a:bodyPr wrap="square">
                <a:spAutoFit/>
              </a:bodyPr>
              <a:lstStyle/>
              <a:p>
                <a:r>
                  <a:rPr lang="en-US" altLang="zh-CN" b="1" dirty="0"/>
                  <a:t>Challenges in Hyperon EDM Measurement:</a:t>
                </a:r>
              </a:p>
              <a:p>
                <a:pPr marL="742950" lvl="1" indent="-285750">
                  <a:buFont typeface="Arial" panose="020B0604020202020204" pitchFamily="34" charset="0"/>
                  <a:buChar char="•"/>
                </a:pPr>
                <a:r>
                  <a:rPr lang="en-US" altLang="zh-CN" dirty="0"/>
                  <a:t>Short lifetimes make traditional spin-precession measurements impractical</a:t>
                </a:r>
              </a:p>
              <a:p>
                <a:pPr marL="742950" lvl="1" indent="-285750">
                  <a:buFont typeface="Arial" panose="020B0604020202020204" pitchFamily="34" charset="0"/>
                  <a:buChar char="•"/>
                </a:pPr>
                <a:r>
                  <a:rPr lang="en-US" altLang="zh-CN" dirty="0"/>
                  <a:t>Prior direct </a:t>
                </a:r>
                <a:r>
                  <a:rPr lang="el-GR" altLang="zh-CN" dirty="0"/>
                  <a:t>Λ </a:t>
                </a:r>
                <a:r>
                  <a:rPr lang="en-US" altLang="zh-CN" dirty="0"/>
                  <a:t>EDM limit (Fermilab, 1981): </a:t>
                </a:r>
                <a14:m>
                  <m:oMath xmlns:m="http://schemas.openxmlformats.org/officeDocument/2006/math">
                    <m:d>
                      <m:dPr>
                        <m:begChr m:val="|"/>
                        <m:endChr m:val="|"/>
                        <m:ctrlPr>
                          <a:rPr lang="en-US" altLang="zh-CN" b="1" i="1" dirty="0" smtClean="0">
                            <a:latin typeface="Cambria Math" panose="02040503050406030204" pitchFamily="18" charset="0"/>
                          </a:rPr>
                        </m:ctrlPr>
                      </m:dPr>
                      <m:e>
                        <m:sSub>
                          <m:sSubPr>
                            <m:ctrlPr>
                              <a:rPr lang="en-US" altLang="zh-CN" b="1" i="1" dirty="0" smtClean="0">
                                <a:latin typeface="Cambria Math" panose="02040503050406030204" pitchFamily="18" charset="0"/>
                              </a:rPr>
                            </m:ctrlPr>
                          </m:sSubPr>
                          <m:e>
                            <m:r>
                              <a:rPr lang="en-US" altLang="zh-CN" b="1" i="1" dirty="0" smtClean="0">
                                <a:latin typeface="Cambria Math" panose="02040503050406030204" pitchFamily="18" charset="0"/>
                              </a:rPr>
                              <m:t>𝒅</m:t>
                            </m:r>
                          </m:e>
                          <m:sub>
                            <m:r>
                              <a:rPr lang="el-GR" altLang="zh-CN" b="1" i="0" dirty="0">
                                <a:latin typeface="Cambria Math" panose="02040503050406030204" pitchFamily="18" charset="0"/>
                              </a:rPr>
                              <m:t>𝚲</m:t>
                            </m:r>
                          </m:sub>
                        </m:sSub>
                      </m:e>
                    </m:d>
                    <m:r>
                      <a:rPr lang="el-GR" altLang="zh-CN" b="1" i="1" dirty="0">
                        <a:latin typeface="Cambria Math" panose="02040503050406030204" pitchFamily="18" charset="0"/>
                      </a:rPr>
                      <m:t>&lt; </m:t>
                    </m:r>
                    <m:r>
                      <a:rPr lang="el-GR" altLang="zh-CN" b="1" i="1" dirty="0">
                        <a:latin typeface="Cambria Math" panose="02040503050406030204" pitchFamily="18" charset="0"/>
                      </a:rPr>
                      <m:t>𝟏</m:t>
                    </m:r>
                    <m:r>
                      <a:rPr lang="el-GR" altLang="zh-CN" b="1" i="1" dirty="0">
                        <a:latin typeface="Cambria Math" panose="02040503050406030204" pitchFamily="18" charset="0"/>
                      </a:rPr>
                      <m:t>.</m:t>
                    </m:r>
                    <m:r>
                      <a:rPr lang="el-GR" altLang="zh-CN" b="1" i="1" dirty="0">
                        <a:latin typeface="Cambria Math" panose="02040503050406030204" pitchFamily="18" charset="0"/>
                      </a:rPr>
                      <m:t>𝟓</m:t>
                    </m:r>
                    <m:r>
                      <a:rPr lang="el-GR" altLang="zh-CN" b="1" i="1" dirty="0">
                        <a:latin typeface="Cambria Math" panose="02040503050406030204" pitchFamily="18" charset="0"/>
                      </a:rPr>
                      <m:t> × </m:t>
                    </m:r>
                    <m:sSup>
                      <m:sSupPr>
                        <m:ctrlPr>
                          <a:rPr lang="el-GR" altLang="zh-CN" b="1" i="1" dirty="0">
                            <a:latin typeface="Cambria Math" panose="02040503050406030204" pitchFamily="18" charset="0"/>
                          </a:rPr>
                        </m:ctrlPr>
                      </m:sSupPr>
                      <m:e>
                        <m:r>
                          <a:rPr lang="el-GR" altLang="zh-CN" b="1" i="1" dirty="0">
                            <a:latin typeface="Cambria Math" panose="02040503050406030204" pitchFamily="18" charset="0"/>
                          </a:rPr>
                          <m:t>𝟏𝟎</m:t>
                        </m:r>
                      </m:e>
                      <m:sup>
                        <m:r>
                          <a:rPr lang="el-GR" altLang="zh-CN" b="1" i="1" dirty="0">
                            <a:latin typeface="Cambria Math" panose="02040503050406030204" pitchFamily="18" charset="0"/>
                          </a:rPr>
                          <m:t>−</m:t>
                        </m:r>
                        <m:r>
                          <a:rPr lang="el-GR" altLang="zh-CN" b="1" i="1" dirty="0">
                            <a:latin typeface="Cambria Math" panose="02040503050406030204" pitchFamily="18" charset="0"/>
                          </a:rPr>
                          <m:t>𝟏𝟔</m:t>
                        </m:r>
                      </m:sup>
                    </m:sSup>
                    <m:r>
                      <a:rPr lang="en-US" altLang="zh-CN" b="1" i="1" dirty="0" err="1">
                        <a:latin typeface="Cambria Math" panose="02040503050406030204" pitchFamily="18" charset="0"/>
                      </a:rPr>
                      <m:t>𝒆</m:t>
                    </m:r>
                    <m:r>
                      <a:rPr lang="en-US" altLang="zh-CN" b="1" i="1" dirty="0" err="1">
                        <a:latin typeface="Cambria Math" panose="02040503050406030204" pitchFamily="18" charset="0"/>
                      </a:rPr>
                      <m:t>·</m:t>
                    </m:r>
                    <m:r>
                      <a:rPr lang="en-US" altLang="zh-CN" b="1" i="0" dirty="0" err="1" smtClean="0">
                        <a:latin typeface="Cambria Math" panose="02040503050406030204" pitchFamily="18" charset="0"/>
                      </a:rPr>
                      <m:t>𝐜𝐦</m:t>
                    </m:r>
                    <m:r>
                      <a:rPr lang="en-US" altLang="zh-CN" b="0" i="1" dirty="0" smtClean="0">
                        <a:latin typeface="Cambria Math" panose="02040503050406030204" pitchFamily="18" charset="0"/>
                      </a:rPr>
                      <m:t>. </m:t>
                    </m:r>
                  </m:oMath>
                </a14:m>
                <a:endParaRPr lang="en-US" altLang="zh-CN" dirty="0"/>
              </a:p>
              <a:p>
                <a:pPr marL="742950" lvl="1" indent="-285750">
                  <a:buFont typeface="Arial" panose="020B0604020202020204" pitchFamily="34" charset="0"/>
                  <a:buChar char="•"/>
                </a:pPr>
                <a:endParaRPr lang="en-US" altLang="zh-CN" dirty="0"/>
              </a:p>
              <a:p>
                <a:r>
                  <a:rPr lang="en-US" altLang="zh-CN" b="1" dirty="0"/>
                  <a:t>Novel Approach @ BESIII:</a:t>
                </a:r>
              </a:p>
              <a:p>
                <a:pPr marL="742950" lvl="1" indent="-285750">
                  <a:buFont typeface="Arial" panose="020B0604020202020204" pitchFamily="34" charset="0"/>
                  <a:buChar char="•"/>
                </a:pPr>
                <a:r>
                  <a:rPr lang="en-US" altLang="zh-CN" dirty="0"/>
                  <a:t>Utilize </a:t>
                </a:r>
                <a:r>
                  <a:rPr lang="en-US" altLang="zh-CN" b="1" dirty="0"/>
                  <a:t>entangled </a:t>
                </a:r>
                <a14:m>
                  <m:oMath xmlns:m="http://schemas.openxmlformats.org/officeDocument/2006/math">
                    <m:r>
                      <a:rPr lang="el-GR" altLang="zh-CN" b="1" i="0" dirty="0" smtClean="0">
                        <a:latin typeface="Cambria Math" panose="02040503050406030204" pitchFamily="18" charset="0"/>
                      </a:rPr>
                      <m:t>𝚲</m:t>
                    </m:r>
                    <m:r>
                      <a:rPr lang="el-GR" altLang="zh-CN" b="1" i="1" dirty="0">
                        <a:latin typeface="Cambria Math" panose="02040503050406030204" pitchFamily="18" charset="0"/>
                      </a:rPr>
                      <m:t>–</m:t>
                    </m:r>
                    <m:acc>
                      <m:accPr>
                        <m:chr m:val="̅"/>
                        <m:ctrlPr>
                          <a:rPr lang="en-US" altLang="zh-CN" b="1" i="1" dirty="0" smtClean="0">
                            <a:latin typeface="Cambria Math" panose="02040503050406030204" pitchFamily="18" charset="0"/>
                          </a:rPr>
                        </m:ctrlPr>
                      </m:accPr>
                      <m:e>
                        <m:r>
                          <a:rPr lang="el-GR" altLang="zh-CN" b="1" i="0" dirty="0">
                            <a:latin typeface="Cambria Math" panose="02040503050406030204" pitchFamily="18" charset="0"/>
                          </a:rPr>
                          <m:t>𝚲</m:t>
                        </m:r>
                      </m:e>
                    </m:acc>
                  </m:oMath>
                </a14:m>
                <a:r>
                  <a:rPr lang="el-GR" altLang="zh-CN" b="1" dirty="0"/>
                  <a:t> </a:t>
                </a:r>
                <a:r>
                  <a:rPr lang="en-US" altLang="zh-CN" b="1" dirty="0"/>
                  <a:t>pairs </a:t>
                </a:r>
                <a:r>
                  <a:rPr lang="en-US" altLang="zh-CN" dirty="0"/>
                  <a:t>produced via </a:t>
                </a:r>
                <a14:m>
                  <m:oMath xmlns:m="http://schemas.openxmlformats.org/officeDocument/2006/math">
                    <m:sSup>
                      <m:sSupPr>
                        <m:ctrlPr>
                          <a:rPr lang="en-US" altLang="zh-CN" b="0" i="1" dirty="0" smtClean="0">
                            <a:latin typeface="Cambria Math" panose="02040503050406030204" pitchFamily="18" charset="0"/>
                          </a:rPr>
                        </m:ctrlPr>
                      </m:sSupPr>
                      <m:e>
                        <m:r>
                          <a:rPr lang="zh-CN" altLang="en-US" i="1" dirty="0" smtClean="0">
                            <a:latin typeface="Cambria Math" panose="02040503050406030204" pitchFamily="18" charset="0"/>
                          </a:rPr>
                          <m:t>𝑒</m:t>
                        </m:r>
                      </m:e>
                      <m:sup>
                        <m:r>
                          <a:rPr lang="en-US" altLang="zh-CN" i="1" dirty="0">
                            <a:latin typeface="Cambria Math" panose="02040503050406030204" pitchFamily="18" charset="0"/>
                          </a:rPr>
                          <m:t>+</m:t>
                        </m:r>
                      </m:sup>
                    </m:sSup>
                    <m:sSup>
                      <m:sSupPr>
                        <m:ctrlPr>
                          <a:rPr lang="en-US" altLang="zh-CN" b="0" i="1" dirty="0" smtClean="0">
                            <a:latin typeface="Cambria Math" panose="02040503050406030204" pitchFamily="18" charset="0"/>
                          </a:rPr>
                        </m:ctrlPr>
                      </m:sSupPr>
                      <m:e>
                        <m:r>
                          <a:rPr lang="zh-CN" altLang="en-US" i="1" dirty="0">
                            <a:latin typeface="Cambria Math" panose="02040503050406030204" pitchFamily="18" charset="0"/>
                          </a:rPr>
                          <m:t>𝑒</m:t>
                        </m:r>
                      </m:e>
                      <m:sup>
                        <m:r>
                          <a:rPr lang="zh-CN" altLang="en-US" i="1" dirty="0">
                            <a:latin typeface="Cambria Math" panose="02040503050406030204" pitchFamily="18" charset="0"/>
                          </a:rPr>
                          <m:t>−</m:t>
                        </m:r>
                      </m:sup>
                    </m:sSup>
                    <m:r>
                      <a:rPr lang="zh-CN" altLang="en-US" i="1" dirty="0">
                        <a:latin typeface="Cambria Math" panose="02040503050406030204" pitchFamily="18" charset="0"/>
                      </a:rPr>
                      <m:t>→</m:t>
                    </m:r>
                    <m:r>
                      <a:rPr lang="zh-CN" altLang="en-US" i="1" dirty="0">
                        <a:latin typeface="Cambria Math" panose="02040503050406030204" pitchFamily="18" charset="0"/>
                      </a:rPr>
                      <m:t>𝐽</m:t>
                    </m:r>
                    <m:r>
                      <a:rPr lang="en-US" altLang="zh-CN" i="1" dirty="0">
                        <a:latin typeface="Cambria Math" panose="02040503050406030204" pitchFamily="18" charset="0"/>
                      </a:rPr>
                      <m:t>/</m:t>
                    </m:r>
                    <m:r>
                      <a:rPr lang="zh-CN" altLang="en-US" i="1" dirty="0">
                        <a:latin typeface="Cambria Math" panose="02040503050406030204" pitchFamily="18" charset="0"/>
                      </a:rPr>
                      <m:t>𝜓</m:t>
                    </m:r>
                    <m:r>
                      <a:rPr lang="zh-CN" altLang="en-US" i="1" dirty="0">
                        <a:latin typeface="Cambria Math" panose="02040503050406030204" pitchFamily="18" charset="0"/>
                      </a:rPr>
                      <m:t>→</m:t>
                    </m:r>
                    <m:r>
                      <m:rPr>
                        <m:sty m:val="p"/>
                      </m:rPr>
                      <a:rPr lang="el-GR" altLang="zh-CN" i="0" dirty="0">
                        <a:latin typeface="Cambria Math" panose="02040503050406030204" pitchFamily="18" charset="0"/>
                      </a:rPr>
                      <m:t>Λ</m:t>
                    </m:r>
                    <m:acc>
                      <m:accPr>
                        <m:chr m:val="̅"/>
                        <m:ctrlPr>
                          <a:rPr lang="en-US" altLang="zh-CN" b="0" i="1" dirty="0" smtClean="0">
                            <a:latin typeface="Cambria Math" panose="02040503050406030204" pitchFamily="18" charset="0"/>
                          </a:rPr>
                        </m:ctrlPr>
                      </m:accPr>
                      <m:e>
                        <m:r>
                          <m:rPr>
                            <m:sty m:val="p"/>
                          </m:rPr>
                          <a:rPr lang="el-GR" altLang="zh-CN" i="0" dirty="0">
                            <a:latin typeface="Cambria Math" panose="02040503050406030204" pitchFamily="18" charset="0"/>
                          </a:rPr>
                          <m:t>Λ</m:t>
                        </m:r>
                      </m:e>
                    </m:acc>
                    <m:r>
                      <a:rPr lang="el-GR" altLang="zh-CN" i="1" dirty="0">
                        <a:latin typeface="Cambria Math" panose="02040503050406030204" pitchFamily="18" charset="0"/>
                      </a:rPr>
                      <m:t> </m:t>
                    </m:r>
                  </m:oMath>
                </a14:m>
                <a:endParaRPr lang="en-US" altLang="zh-CN" dirty="0"/>
              </a:p>
              <a:p>
                <a:pPr marL="742950" lvl="1" indent="-285750">
                  <a:buFont typeface="Arial" panose="020B0604020202020204" pitchFamily="34" charset="0"/>
                  <a:buChar char="•"/>
                </a:pPr>
                <a:r>
                  <a:rPr lang="en-US" altLang="zh-CN" dirty="0"/>
                  <a:t>Extract EDM from </a:t>
                </a:r>
                <a:r>
                  <a:rPr lang="en-US" altLang="zh-CN" b="1" dirty="0"/>
                  <a:t>CP-odd angular correlations </a:t>
                </a:r>
                <a:r>
                  <a:rPr lang="en-US" altLang="zh-CN" dirty="0"/>
                  <a:t>in decay distributions</a:t>
                </a:r>
              </a:p>
              <a:p>
                <a:pPr marL="742950" lvl="1" indent="-285750">
                  <a:buFont typeface="Arial" panose="020B0604020202020204" pitchFamily="34" charset="0"/>
                  <a:buChar char="•"/>
                </a:pPr>
                <a:r>
                  <a:rPr lang="en-US" altLang="zh-CN" dirty="0"/>
                  <a:t>Angular variables sensitive to EDM via interference with CP-violating form factor </a:t>
                </a:r>
                <a14:m>
                  <m:oMath xmlns:m="http://schemas.openxmlformats.org/officeDocument/2006/math">
                    <m:sSub>
                      <m:sSubPr>
                        <m:ctrlPr>
                          <a:rPr lang="en-US" altLang="zh-CN" b="0" i="1" dirty="0" smtClean="0">
                            <a:latin typeface="Cambria Math" panose="02040503050406030204" pitchFamily="18" charset="0"/>
                          </a:rPr>
                        </m:ctrlPr>
                      </m:sSubPr>
                      <m:e>
                        <m:r>
                          <a:rPr lang="zh-CN" altLang="en-US" i="1" dirty="0" smtClean="0">
                            <a:latin typeface="Cambria Math" panose="02040503050406030204" pitchFamily="18" charset="0"/>
                          </a:rPr>
                          <m:t>𝐻</m:t>
                        </m:r>
                      </m:e>
                      <m:sub>
                        <m:r>
                          <a:rPr lang="zh-CN" altLang="en-US" i="1" dirty="0" smtClean="0">
                            <a:latin typeface="Cambria Math" panose="02040503050406030204" pitchFamily="18" charset="0"/>
                          </a:rPr>
                          <m:t>𝑇</m:t>
                        </m:r>
                      </m:sub>
                    </m:sSub>
                  </m:oMath>
                </a14:m>
                <a:endParaRPr lang="zh-CN" altLang="en-US" dirty="0"/>
              </a:p>
            </p:txBody>
          </p:sp>
        </mc:Choice>
        <mc:Fallback>
          <p:sp>
            <p:nvSpPr>
              <p:cNvPr id="5" name="文本框 4">
                <a:extLst>
                  <a:ext uri="{FF2B5EF4-FFF2-40B4-BE49-F238E27FC236}">
                    <a16:creationId xmlns:a16="http://schemas.microsoft.com/office/drawing/2014/main" id="{61015E31-52D5-35D5-2DD1-0DCBAFD8131F}"/>
                  </a:ext>
                </a:extLst>
              </p:cNvPr>
              <p:cNvSpPr txBox="1">
                <a:spLocks noRot="1" noChangeAspect="1" noMove="1" noResize="1" noEditPoints="1" noAdjustHandles="1" noChangeArrowheads="1" noChangeShapeType="1" noTextEdit="1"/>
              </p:cNvSpPr>
              <p:nvPr/>
            </p:nvSpPr>
            <p:spPr>
              <a:xfrm>
                <a:off x="982389" y="1378250"/>
                <a:ext cx="10710041" cy="2315121"/>
              </a:xfrm>
              <a:prstGeom prst="rect">
                <a:avLst/>
              </a:prstGeom>
              <a:blipFill>
                <a:blip r:embed="rId2"/>
                <a:stretch>
                  <a:fillRect l="-474" t="-1093" b="-3825"/>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DCB6EE9D-B0CF-23F1-E97B-C0DBAA9A14C7}"/>
              </a:ext>
            </a:extLst>
          </p:cNvPr>
          <p:cNvPicPr>
            <a:picLocks noChangeAspect="1"/>
          </p:cNvPicPr>
          <p:nvPr/>
        </p:nvPicPr>
        <p:blipFill>
          <a:blip r:embed="rId3"/>
          <a:stretch>
            <a:fillRect/>
          </a:stretch>
        </p:blipFill>
        <p:spPr>
          <a:xfrm>
            <a:off x="1488692" y="4370662"/>
            <a:ext cx="3976688" cy="1762125"/>
          </a:xfrm>
          <a:prstGeom prst="rect">
            <a:avLst/>
          </a:prstGeom>
        </p:spPr>
      </p:pic>
      <p:pic>
        <p:nvPicPr>
          <p:cNvPr id="12" name="图片 11">
            <a:extLst>
              <a:ext uri="{FF2B5EF4-FFF2-40B4-BE49-F238E27FC236}">
                <a16:creationId xmlns:a16="http://schemas.microsoft.com/office/drawing/2014/main" id="{97EE6711-0462-02EC-B90E-42268784281B}"/>
              </a:ext>
            </a:extLst>
          </p:cNvPr>
          <p:cNvPicPr>
            <a:picLocks noChangeAspect="1"/>
          </p:cNvPicPr>
          <p:nvPr/>
        </p:nvPicPr>
        <p:blipFill>
          <a:blip r:embed="rId4"/>
          <a:stretch>
            <a:fillRect/>
          </a:stretch>
        </p:blipFill>
        <p:spPr>
          <a:xfrm>
            <a:off x="6337410" y="4193300"/>
            <a:ext cx="3561285" cy="2116848"/>
          </a:xfrm>
          <a:prstGeom prst="rect">
            <a:avLst/>
          </a:prstGeom>
        </p:spPr>
      </p:pic>
      <p:sp>
        <p:nvSpPr>
          <p:cNvPr id="13" name="文本框 12">
            <a:extLst>
              <a:ext uri="{FF2B5EF4-FFF2-40B4-BE49-F238E27FC236}">
                <a16:creationId xmlns:a16="http://schemas.microsoft.com/office/drawing/2014/main" id="{F757064F-7830-25E7-1CDC-AAF768E81BD8}"/>
              </a:ext>
            </a:extLst>
          </p:cNvPr>
          <p:cNvSpPr txBox="1"/>
          <p:nvPr/>
        </p:nvSpPr>
        <p:spPr>
          <a:xfrm>
            <a:off x="2151254" y="6293829"/>
            <a:ext cx="2651564" cy="369332"/>
          </a:xfrm>
          <a:prstGeom prst="rect">
            <a:avLst/>
          </a:prstGeom>
          <a:noFill/>
        </p:spPr>
        <p:txBody>
          <a:bodyPr wrap="square">
            <a:spAutoFit/>
          </a:bodyPr>
          <a:lstStyle/>
          <a:p>
            <a:r>
              <a:rPr lang="en-US" altLang="zh-CN" b="1" dirty="0">
                <a:solidFill>
                  <a:srgbClr val="FF0000"/>
                </a:solidFill>
              </a:rPr>
              <a:t>Spin precession method</a:t>
            </a:r>
            <a:endParaRPr lang="zh-CN" altLang="en-US" dirty="0">
              <a:solidFill>
                <a:srgbClr val="FF0000"/>
              </a:solidFill>
            </a:endParaRPr>
          </a:p>
        </p:txBody>
      </p:sp>
      <p:sp>
        <p:nvSpPr>
          <p:cNvPr id="14" name="文本框 13">
            <a:extLst>
              <a:ext uri="{FF2B5EF4-FFF2-40B4-BE49-F238E27FC236}">
                <a16:creationId xmlns:a16="http://schemas.microsoft.com/office/drawing/2014/main" id="{F131FF2E-E346-A659-375B-B0AF4A085EEE}"/>
              </a:ext>
            </a:extLst>
          </p:cNvPr>
          <p:cNvSpPr txBox="1"/>
          <p:nvPr/>
        </p:nvSpPr>
        <p:spPr>
          <a:xfrm>
            <a:off x="6308579" y="6293829"/>
            <a:ext cx="3618946" cy="369332"/>
          </a:xfrm>
          <a:prstGeom prst="rect">
            <a:avLst/>
          </a:prstGeom>
          <a:noFill/>
        </p:spPr>
        <p:txBody>
          <a:bodyPr wrap="square">
            <a:spAutoFit/>
          </a:bodyPr>
          <a:lstStyle/>
          <a:p>
            <a:r>
              <a:rPr lang="en-US" altLang="zh-CN" b="1" dirty="0">
                <a:solidFill>
                  <a:srgbClr val="FF0000"/>
                </a:solidFill>
              </a:rPr>
              <a:t>Extract EDM through CP-violating FF</a:t>
            </a:r>
            <a:endParaRPr lang="zh-CN" altLang="en-US" dirty="0">
              <a:solidFill>
                <a:srgbClr val="FF0000"/>
              </a:solidFill>
            </a:endParaRPr>
          </a:p>
        </p:txBody>
      </p:sp>
      <p:sp>
        <p:nvSpPr>
          <p:cNvPr id="4" name="文本框 3">
            <a:extLst>
              <a:ext uri="{FF2B5EF4-FFF2-40B4-BE49-F238E27FC236}">
                <a16:creationId xmlns:a16="http://schemas.microsoft.com/office/drawing/2014/main" id="{307B36BC-FDF0-AD27-E911-42B706F3D2CD}"/>
              </a:ext>
            </a:extLst>
          </p:cNvPr>
          <p:cNvSpPr txBox="1"/>
          <p:nvPr/>
        </p:nvSpPr>
        <p:spPr>
          <a:xfrm>
            <a:off x="9020282" y="1193584"/>
            <a:ext cx="2672148" cy="369332"/>
          </a:xfrm>
          <a:prstGeom prst="rect">
            <a:avLst/>
          </a:prstGeom>
          <a:noFill/>
        </p:spPr>
        <p:txBody>
          <a:bodyPr wrap="square">
            <a:spAutoFit/>
          </a:bodyPr>
          <a:lstStyle/>
          <a:p>
            <a:r>
              <a:rPr lang="en-US" altLang="zh-CN" dirty="0">
                <a:solidFill>
                  <a:srgbClr val="FF0000"/>
                </a:solidFill>
              </a:rPr>
              <a:t>BESIII: </a:t>
            </a:r>
            <a:r>
              <a:rPr lang="zh-CN" altLang="en-US" dirty="0">
                <a:solidFill>
                  <a:srgbClr val="FF0000"/>
                </a:solidFill>
              </a:rPr>
              <a:t>arXiv:2506.19180</a:t>
            </a:r>
          </a:p>
        </p:txBody>
      </p:sp>
      <p:sp>
        <p:nvSpPr>
          <p:cNvPr id="8" name="文本框 7">
            <a:extLst>
              <a:ext uri="{FF2B5EF4-FFF2-40B4-BE49-F238E27FC236}">
                <a16:creationId xmlns:a16="http://schemas.microsoft.com/office/drawing/2014/main" id="{E00D59F6-BA5D-DB37-82C0-6897CA156500}"/>
              </a:ext>
            </a:extLst>
          </p:cNvPr>
          <p:cNvSpPr txBox="1"/>
          <p:nvPr/>
        </p:nvSpPr>
        <p:spPr>
          <a:xfrm>
            <a:off x="8610600" y="1946092"/>
            <a:ext cx="3258081" cy="369332"/>
          </a:xfrm>
          <a:prstGeom prst="rect">
            <a:avLst/>
          </a:prstGeom>
          <a:noFill/>
        </p:spPr>
        <p:txBody>
          <a:bodyPr wrap="square">
            <a:spAutoFit/>
          </a:bodyPr>
          <a:lstStyle/>
          <a:p>
            <a:r>
              <a:rPr lang="zh-CN" altLang="en-US" dirty="0">
                <a:solidFill>
                  <a:srgbClr val="FF0000"/>
                </a:solidFill>
              </a:rPr>
              <a:t>Phys. Rev. D 23, 814–816 (1981)</a:t>
            </a:r>
          </a:p>
        </p:txBody>
      </p:sp>
    </p:spTree>
    <p:extLst>
      <p:ext uri="{BB962C8B-B14F-4D97-AF65-F5344CB8AC3E}">
        <p14:creationId xmlns:p14="http://schemas.microsoft.com/office/powerpoint/2010/main" val="976658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459E7F-EB98-AD5C-2FCF-6B8AC4B53B0F}"/>
              </a:ext>
            </a:extLst>
          </p:cNvPr>
          <p:cNvSpPr>
            <a:spLocks noGrp="1"/>
          </p:cNvSpPr>
          <p:nvPr>
            <p:ph type="title"/>
          </p:nvPr>
        </p:nvSpPr>
        <p:spPr>
          <a:xfrm>
            <a:off x="-199725" y="41354"/>
            <a:ext cx="10515600" cy="1079981"/>
          </a:xfrm>
        </p:spPr>
        <p:txBody>
          <a:bodyPr>
            <a:normAutofit/>
          </a:bodyPr>
          <a:lstStyle/>
          <a:p>
            <a:pPr algn="ctr"/>
            <a:r>
              <a:rPr lang="en-US" altLang="zh-CN" dirty="0">
                <a:solidFill>
                  <a:srgbClr val="0070C0"/>
                </a:solidFill>
                <a:latin typeface="Times New Roman" panose="02020603050405020304" pitchFamily="18" charset="0"/>
                <a:cs typeface="Times New Roman" panose="02020603050405020304" pitchFamily="18" charset="0"/>
              </a:rPr>
              <a:t>Search for hyperon EDM at BESIII</a:t>
            </a:r>
            <a:endParaRPr lang="zh-CN" altLang="en-US"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766F5DC-5428-1984-ED67-B58012899AAC}"/>
                  </a:ext>
                </a:extLst>
              </p:cNvPr>
              <p:cNvSpPr>
                <a:spLocks noGrp="1"/>
              </p:cNvSpPr>
              <p:nvPr>
                <p:ph idx="1"/>
              </p:nvPr>
            </p:nvSpPr>
            <p:spPr>
              <a:xfrm>
                <a:off x="1812204" y="1802069"/>
                <a:ext cx="8064795" cy="700922"/>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𝒜</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𝜖</m:t>
                          </m:r>
                        </m:e>
                        <m:sub>
                          <m:r>
                            <a:rPr lang="en-US" altLang="zh-CN" sz="2000" b="0" i="1" smtClean="0">
                              <a:latin typeface="Cambria Math" panose="02040503050406030204" pitchFamily="18" charset="0"/>
                            </a:rPr>
                            <m:t>𝜇</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𝜆</m:t>
                          </m:r>
                        </m:e>
                      </m:d>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𝑢</m:t>
                          </m:r>
                        </m:e>
                      </m:acc>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1</m:t>
                              </m:r>
                            </m:sub>
                          </m:sSub>
                        </m:e>
                      </m:d>
                      <m:d>
                        <m:dPr>
                          <m:ctrlPr>
                            <a:rPr lang="en-US" altLang="zh-CN" sz="2000" b="0" i="1" smtClean="0">
                              <a:latin typeface="Cambria Math" panose="02040503050406030204" pitchFamily="18" charset="0"/>
                            </a:rPr>
                          </m:ctrlPr>
                        </m:dPr>
                        <m:e>
                          <m:sSub>
                            <m:sSubPr>
                              <m:ctrlPr>
                                <a:rPr lang="en-US" altLang="zh-CN" sz="2000" b="1" i="1" smtClean="0">
                                  <a:solidFill>
                                    <a:schemeClr val="accent6">
                                      <a:lumMod val="75000"/>
                                    </a:schemeClr>
                                  </a:solidFill>
                                  <a:latin typeface="Cambria Math" panose="02040503050406030204" pitchFamily="18" charset="0"/>
                                </a:rPr>
                              </m:ctrlPr>
                            </m:sSubPr>
                            <m:e>
                              <m:r>
                                <a:rPr lang="en-US" altLang="zh-CN" sz="2000" b="1" i="1" smtClean="0">
                                  <a:solidFill>
                                    <a:schemeClr val="accent6">
                                      <a:lumMod val="75000"/>
                                    </a:schemeClr>
                                  </a:solidFill>
                                  <a:latin typeface="Cambria Math" panose="02040503050406030204" pitchFamily="18" charset="0"/>
                                </a:rPr>
                                <m:t>𝑭</m:t>
                              </m:r>
                            </m:e>
                            <m:sub>
                              <m:r>
                                <a:rPr lang="en-US" altLang="zh-CN" sz="2000" b="1" i="1" smtClean="0">
                                  <a:solidFill>
                                    <a:schemeClr val="accent6">
                                      <a:lumMod val="75000"/>
                                    </a:schemeClr>
                                  </a:solidFill>
                                  <a:latin typeface="Cambria Math" panose="02040503050406030204" pitchFamily="18" charset="0"/>
                                </a:rPr>
                                <m:t>𝑽</m:t>
                              </m:r>
                            </m:sub>
                          </m:sSub>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𝛾</m:t>
                              </m:r>
                            </m:e>
                            <m:sup>
                              <m:r>
                                <a:rPr lang="en-US" altLang="zh-CN" sz="2000" b="0" i="1" smtClean="0">
                                  <a:latin typeface="Cambria Math" panose="02040503050406030204" pitchFamily="18" charset="0"/>
                                </a:rPr>
                                <m:t>𝜇</m:t>
                              </m:r>
                            </m:sup>
                          </m:sSup>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𝑖</m:t>
                              </m:r>
                            </m:num>
                            <m:den>
                              <m:r>
                                <a:rPr lang="en-US" altLang="zh-CN" sz="2000" b="0" i="1" smtClean="0">
                                  <a:latin typeface="Cambria Math" panose="02040503050406030204" pitchFamily="18" charset="0"/>
                                </a:rPr>
                                <m:t>2</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𝑀</m:t>
                                  </m:r>
                                </m:e>
                                <m:sub>
                                  <m:r>
                                    <m:rPr>
                                      <m:sty m:val="p"/>
                                    </m:rPr>
                                    <a:rPr lang="en-US" altLang="zh-CN" sz="2000" b="0" i="0" smtClean="0">
                                      <a:latin typeface="Cambria Math" panose="02040503050406030204" pitchFamily="18" charset="0"/>
                                    </a:rPr>
                                    <m:t>Λ</m:t>
                                  </m:r>
                                </m:sub>
                              </m:sSub>
                            </m:den>
                          </m:f>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𝜎</m:t>
                              </m:r>
                            </m:e>
                            <m:sup>
                              <m:r>
                                <a:rPr lang="en-US" altLang="zh-CN" sz="2000" b="0" i="1" smtClean="0">
                                  <a:latin typeface="Cambria Math" panose="02040503050406030204" pitchFamily="18" charset="0"/>
                                </a:rPr>
                                <m:t>𝜇𝜈</m:t>
                              </m:r>
                            </m:sup>
                          </m:sSup>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𝑞</m:t>
                              </m:r>
                            </m:e>
                            <m:sub>
                              <m:r>
                                <a:rPr lang="en-US" altLang="zh-CN" sz="2000" b="0" i="1" smtClean="0">
                                  <a:latin typeface="Cambria Math" panose="02040503050406030204" pitchFamily="18" charset="0"/>
                                </a:rPr>
                                <m:t>𝜈</m:t>
                              </m:r>
                            </m:sub>
                          </m:sSub>
                          <m:sSub>
                            <m:sSubPr>
                              <m:ctrlPr>
                                <a:rPr lang="en-US" altLang="zh-CN" sz="2000" b="1" i="1" smtClean="0">
                                  <a:solidFill>
                                    <a:schemeClr val="accent6">
                                      <a:lumMod val="75000"/>
                                    </a:schemeClr>
                                  </a:solidFill>
                                  <a:latin typeface="Cambria Math" panose="02040503050406030204" pitchFamily="18" charset="0"/>
                                </a:rPr>
                              </m:ctrlPr>
                            </m:sSubPr>
                            <m:e>
                              <m:r>
                                <a:rPr lang="en-US" altLang="zh-CN" sz="2000" b="1" i="1" smtClean="0">
                                  <a:solidFill>
                                    <a:schemeClr val="accent6">
                                      <a:lumMod val="75000"/>
                                    </a:schemeClr>
                                  </a:solidFill>
                                  <a:latin typeface="Cambria Math" panose="02040503050406030204" pitchFamily="18" charset="0"/>
                                </a:rPr>
                                <m:t>𝑯</m:t>
                              </m:r>
                            </m:e>
                            <m:sub>
                              <m:r>
                                <a:rPr lang="en-US" altLang="zh-CN" sz="2000" b="1" i="1" smtClean="0">
                                  <a:solidFill>
                                    <a:schemeClr val="accent6">
                                      <a:lumMod val="75000"/>
                                    </a:schemeClr>
                                  </a:solidFill>
                                  <a:latin typeface="Cambria Math" panose="02040503050406030204" pitchFamily="18" charset="0"/>
                                </a:rPr>
                                <m:t>𝝈</m:t>
                              </m:r>
                            </m:sub>
                          </m:sSub>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𝛾</m:t>
                              </m:r>
                            </m:e>
                            <m:sup>
                              <m:r>
                                <a:rPr lang="en-US" altLang="zh-CN" sz="2000" b="0" i="1" smtClean="0">
                                  <a:latin typeface="Cambria Math" panose="02040503050406030204" pitchFamily="18" charset="0"/>
                                </a:rPr>
                                <m:t>𝜇</m:t>
                              </m:r>
                            </m:sup>
                          </m:sSup>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𝛾</m:t>
                              </m:r>
                            </m:e>
                            <m:sup>
                              <m:r>
                                <a:rPr lang="en-US" altLang="zh-CN" sz="2000" b="0" i="1" smtClean="0">
                                  <a:latin typeface="Cambria Math" panose="02040503050406030204" pitchFamily="18" charset="0"/>
                                </a:rPr>
                                <m:t>5</m:t>
                              </m:r>
                            </m:sup>
                          </m:sSup>
                          <m:sSub>
                            <m:sSubPr>
                              <m:ctrlPr>
                                <a:rPr lang="en-US" altLang="zh-CN" sz="2000" b="1" i="1" smtClean="0">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𝑭</m:t>
                              </m:r>
                            </m:e>
                            <m:sub>
                              <m:r>
                                <a:rPr lang="en-US" altLang="zh-CN" sz="2000" b="1" i="1" smtClean="0">
                                  <a:solidFill>
                                    <a:srgbClr val="0070C0"/>
                                  </a:solidFill>
                                  <a:latin typeface="Cambria Math" panose="02040503050406030204" pitchFamily="18" charset="0"/>
                                </a:rPr>
                                <m:t>𝑨</m:t>
                              </m:r>
                            </m:sub>
                          </m:sSub>
                          <m:r>
                            <a:rPr lang="en-US" altLang="zh-CN" sz="2000" b="0" i="1" smtClean="0">
                              <a:latin typeface="Cambria Math" panose="02040503050406030204" pitchFamily="18" charset="0"/>
                            </a:rPr>
                            <m:t>+</m:t>
                          </m:r>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𝜎</m:t>
                              </m:r>
                            </m:e>
                            <m:sup>
                              <m:r>
                                <a:rPr lang="en-US" altLang="zh-CN" sz="2000" i="1">
                                  <a:latin typeface="Cambria Math" panose="02040503050406030204" pitchFamily="18" charset="0"/>
                                </a:rPr>
                                <m:t>𝜇𝜈</m:t>
                              </m:r>
                            </m:sup>
                          </m:sSup>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𝛾</m:t>
                              </m:r>
                            </m:e>
                            <m:sup>
                              <m:r>
                                <a:rPr lang="en-US" altLang="zh-CN" sz="2000" i="1">
                                  <a:latin typeface="Cambria Math" panose="02040503050406030204" pitchFamily="18" charset="0"/>
                                </a:rPr>
                                <m:t>5</m:t>
                              </m:r>
                            </m:sup>
                          </m:sSup>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𝑞</m:t>
                              </m:r>
                            </m:e>
                            <m:sub>
                              <m:r>
                                <a:rPr lang="en-US" altLang="zh-CN" sz="2000" b="0" i="1" smtClean="0">
                                  <a:latin typeface="Cambria Math" panose="02040503050406030204" pitchFamily="18" charset="0"/>
                                </a:rPr>
                                <m:t>𝜈</m:t>
                              </m:r>
                            </m:sub>
                          </m:sSub>
                          <m:sSub>
                            <m:sSubPr>
                              <m:ctrlPr>
                                <a:rPr lang="en-US" altLang="zh-CN" sz="2000" b="1" i="1" smtClean="0">
                                  <a:solidFill>
                                    <a:srgbClr val="FF0000"/>
                                  </a:solidFill>
                                  <a:latin typeface="Cambria Math" panose="02040503050406030204" pitchFamily="18" charset="0"/>
                                </a:rPr>
                              </m:ctrlPr>
                            </m:sSubPr>
                            <m:e>
                              <m:r>
                                <a:rPr lang="en-US" altLang="zh-CN" sz="2000" b="1" i="1" smtClean="0">
                                  <a:solidFill>
                                    <a:srgbClr val="FF0000"/>
                                  </a:solidFill>
                                  <a:latin typeface="Cambria Math" panose="02040503050406030204" pitchFamily="18" charset="0"/>
                                </a:rPr>
                                <m:t>𝑯</m:t>
                              </m:r>
                            </m:e>
                            <m:sub>
                              <m:r>
                                <a:rPr lang="en-US" altLang="zh-CN" sz="2000" b="1" i="1" smtClean="0">
                                  <a:solidFill>
                                    <a:srgbClr val="FF0000"/>
                                  </a:solidFill>
                                  <a:latin typeface="Cambria Math" panose="02040503050406030204" pitchFamily="18" charset="0"/>
                                </a:rPr>
                                <m:t>𝑻</m:t>
                              </m:r>
                            </m:sub>
                          </m:sSub>
                        </m:e>
                      </m:d>
                      <m:r>
                        <a:rPr lang="en-US" altLang="zh-CN" sz="2000" b="0" i="1" smtClean="0">
                          <a:latin typeface="Cambria Math" panose="02040503050406030204" pitchFamily="18" charset="0"/>
                        </a:rPr>
                        <m:t>𝜈</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oMath>
                  </m:oMathPara>
                </a14:m>
                <a:endParaRPr lang="en-US" altLang="zh-CN" sz="2000" b="0" dirty="0"/>
              </a:p>
              <a:p>
                <a:pPr marL="0" indent="0">
                  <a:buNone/>
                </a:pPr>
                <a:endParaRPr lang="zh-CN" altLang="en-US" dirty="0"/>
              </a:p>
            </p:txBody>
          </p:sp>
        </mc:Choice>
        <mc:Fallback xmlns="">
          <p:sp>
            <p:nvSpPr>
              <p:cNvPr id="3" name="内容占位符 2">
                <a:extLst>
                  <a:ext uri="{FF2B5EF4-FFF2-40B4-BE49-F238E27FC236}">
                    <a16:creationId xmlns:a16="http://schemas.microsoft.com/office/drawing/2014/main" id="{5766F5DC-5428-1984-ED67-B58012899AAC}"/>
                  </a:ext>
                </a:extLst>
              </p:cNvPr>
              <p:cNvSpPr>
                <a:spLocks noGrp="1" noRot="1" noChangeAspect="1" noMove="1" noResize="1" noEditPoints="1" noAdjustHandles="1" noChangeArrowheads="1" noChangeShapeType="1" noTextEdit="1"/>
              </p:cNvSpPr>
              <p:nvPr>
                <p:ph idx="1"/>
              </p:nvPr>
            </p:nvSpPr>
            <p:spPr>
              <a:xfrm>
                <a:off x="1812204" y="1802069"/>
                <a:ext cx="8064795" cy="700922"/>
              </a:xfr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5D7F246B-F08D-A0D6-5ADA-FC98858668A7}"/>
                  </a:ext>
                </a:extLst>
              </p:cNvPr>
              <p:cNvSpPr txBox="1"/>
              <p:nvPr/>
            </p:nvSpPr>
            <p:spPr>
              <a:xfrm>
                <a:off x="620486" y="2570462"/>
                <a:ext cx="3448678" cy="3693319"/>
              </a:xfrm>
              <a:prstGeom prst="rect">
                <a:avLst/>
              </a:prstGeom>
              <a:ln w="57150">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en-US" altLang="zh-CN" dirty="0">
                    <a:latin typeface="微软雅黑" panose="020B0503020204020204" pitchFamily="34" charset="-122"/>
                    <a:ea typeface="微软雅黑" panose="020B0503020204020204" pitchFamily="34" charset="-122"/>
                  </a:rPr>
                  <a:t>Dominant contribution</a:t>
                </a:r>
              </a:p>
              <a:p>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Psionic form factor</a:t>
                </a:r>
              </a:p>
              <a:p>
                <a14:m>
                  <m:oMath xmlns:m="http://schemas.openxmlformats.org/officeDocument/2006/math">
                    <m:sSub>
                      <m:sSubPr>
                        <m:ctrlPr>
                          <a:rPr lang="en-US" altLang="zh-CN" sz="1800" b="1" i="1" smtClean="0">
                            <a:solidFill>
                              <a:schemeClr val="accent6">
                                <a:lumMod val="75000"/>
                              </a:schemeClr>
                            </a:solidFill>
                            <a:latin typeface="Cambria Math" panose="02040503050406030204" pitchFamily="18" charset="0"/>
                          </a:rPr>
                        </m:ctrlPr>
                      </m:sSubPr>
                      <m:e>
                        <m:r>
                          <a:rPr lang="en-US" altLang="zh-CN" sz="1800" b="1" i="1" smtClean="0">
                            <a:solidFill>
                              <a:schemeClr val="accent6">
                                <a:lumMod val="75000"/>
                              </a:schemeClr>
                            </a:solidFill>
                            <a:latin typeface="Cambria Math" panose="02040503050406030204" pitchFamily="18" charset="0"/>
                          </a:rPr>
                          <m:t>𝑭</m:t>
                        </m:r>
                      </m:e>
                      <m:sub>
                        <m:r>
                          <a:rPr lang="en-US" altLang="zh-CN" sz="1800" b="1" i="1" smtClean="0">
                            <a:solidFill>
                              <a:schemeClr val="accent6">
                                <a:lumMod val="75000"/>
                              </a:schemeClr>
                            </a:solidFill>
                            <a:latin typeface="Cambria Math" panose="02040503050406030204" pitchFamily="18" charset="0"/>
                          </a:rPr>
                          <m:t>𝑽</m:t>
                        </m:r>
                      </m:sub>
                    </m:sSub>
                  </m:oMath>
                </a14:m>
                <a:r>
                  <a:rPr lang="en-US" altLang="zh-CN" dirty="0">
                    <a:latin typeface="微软雅黑" panose="020B0503020204020204" pitchFamily="34" charset="-122"/>
                    <a:ea typeface="微软雅黑" panose="020B0503020204020204" pitchFamily="34" charset="-122"/>
                  </a:rPr>
                  <a:t> and </a:t>
                </a:r>
                <a14:m>
                  <m:oMath xmlns:m="http://schemas.openxmlformats.org/officeDocument/2006/math">
                    <m:sSub>
                      <m:sSubPr>
                        <m:ctrlPr>
                          <a:rPr lang="en-US" altLang="zh-CN" b="1" i="1">
                            <a:solidFill>
                              <a:schemeClr val="accent6">
                                <a:lumMod val="75000"/>
                              </a:schemeClr>
                            </a:solidFill>
                            <a:latin typeface="Cambria Math" panose="02040503050406030204" pitchFamily="18" charset="0"/>
                          </a:rPr>
                        </m:ctrlPr>
                      </m:sSubPr>
                      <m:e>
                        <m:r>
                          <a:rPr lang="en-US" altLang="zh-CN" b="1" i="1">
                            <a:solidFill>
                              <a:schemeClr val="accent6">
                                <a:lumMod val="75000"/>
                              </a:schemeClr>
                            </a:solidFill>
                            <a:latin typeface="Cambria Math" panose="02040503050406030204" pitchFamily="18" charset="0"/>
                          </a:rPr>
                          <m:t>𝑯</m:t>
                        </m:r>
                      </m:e>
                      <m:sub>
                        <m:r>
                          <a:rPr lang="en-US" altLang="zh-CN" b="1" i="1">
                            <a:solidFill>
                              <a:schemeClr val="accent6">
                                <a:lumMod val="75000"/>
                              </a:schemeClr>
                            </a:solidFill>
                            <a:latin typeface="Cambria Math" panose="02040503050406030204" pitchFamily="18" charset="0"/>
                          </a:rPr>
                          <m:t>𝝈</m:t>
                        </m:r>
                      </m:sub>
                    </m:sSub>
                  </m:oMath>
                </a14:m>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can also be represented as </a:t>
                </a:r>
                <a14:m>
                  <m:oMath xmlns:m="http://schemas.openxmlformats.org/officeDocument/2006/math">
                    <m:sSub>
                      <m:sSubPr>
                        <m:ctrlPr>
                          <a:rPr lang="en-US" altLang="zh-CN" b="1" i="1" smtClean="0">
                            <a:solidFill>
                              <a:schemeClr val="accent6">
                                <a:lumMod val="75000"/>
                              </a:schemeClr>
                            </a:solidFill>
                            <a:latin typeface="Cambria Math" panose="02040503050406030204" pitchFamily="18" charset="0"/>
                          </a:rPr>
                        </m:ctrlPr>
                      </m:sSubPr>
                      <m:e>
                        <m:r>
                          <a:rPr lang="en-US" altLang="zh-CN" b="1" i="1" smtClean="0">
                            <a:solidFill>
                              <a:schemeClr val="accent6">
                                <a:lumMod val="75000"/>
                              </a:schemeClr>
                            </a:solidFill>
                            <a:latin typeface="Cambria Math" panose="02040503050406030204" pitchFamily="18" charset="0"/>
                          </a:rPr>
                          <m:t>𝑮</m:t>
                        </m:r>
                      </m:e>
                      <m:sub>
                        <m:r>
                          <a:rPr lang="en-US" altLang="zh-CN" b="1" i="1" smtClean="0">
                            <a:solidFill>
                              <a:schemeClr val="accent6">
                                <a:lumMod val="75000"/>
                              </a:schemeClr>
                            </a:solidFill>
                            <a:latin typeface="Cambria Math" panose="02040503050406030204" pitchFamily="18" charset="0"/>
                          </a:rPr>
                          <m:t>𝟏</m:t>
                        </m:r>
                      </m:sub>
                    </m:sSub>
                  </m:oMath>
                </a14:m>
                <a:r>
                  <a:rPr lang="en-US" altLang="zh-CN" b="1" dirty="0">
                    <a:solidFill>
                      <a:schemeClr val="accent6">
                        <a:lumMod val="75000"/>
                      </a:schemeClr>
                    </a:solidFill>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and </a:t>
                </a:r>
                <a14:m>
                  <m:oMath xmlns:m="http://schemas.openxmlformats.org/officeDocument/2006/math">
                    <m:sSub>
                      <m:sSubPr>
                        <m:ctrlPr>
                          <a:rPr lang="en-US" altLang="zh-CN" b="1" i="1" smtClean="0">
                            <a:solidFill>
                              <a:schemeClr val="accent6">
                                <a:lumMod val="75000"/>
                              </a:schemeClr>
                            </a:solidFill>
                            <a:latin typeface="Cambria Math" panose="02040503050406030204" pitchFamily="18" charset="0"/>
                          </a:rPr>
                        </m:ctrlPr>
                      </m:sSubPr>
                      <m:e>
                        <m:r>
                          <a:rPr lang="en-US" altLang="zh-CN" b="1" i="1" smtClean="0">
                            <a:solidFill>
                              <a:schemeClr val="accent6">
                                <a:lumMod val="75000"/>
                              </a:schemeClr>
                            </a:solidFill>
                            <a:latin typeface="Cambria Math" panose="02040503050406030204" pitchFamily="18" charset="0"/>
                          </a:rPr>
                          <m:t>𝑮</m:t>
                        </m:r>
                      </m:e>
                      <m:sub>
                        <m:r>
                          <a:rPr lang="en-US" altLang="zh-CN" b="1" i="1" smtClean="0">
                            <a:solidFill>
                              <a:schemeClr val="accent6">
                                <a:lumMod val="75000"/>
                              </a:schemeClr>
                            </a:solidFill>
                            <a:latin typeface="Cambria Math" panose="02040503050406030204" pitchFamily="18" charset="0"/>
                          </a:rPr>
                          <m:t>𝟐</m:t>
                        </m:r>
                      </m:sub>
                    </m:sSub>
                  </m:oMath>
                </a14:m>
                <a:endParaRPr lang="en-US" altLang="zh-CN" b="1" dirty="0">
                  <a:latin typeface="微软雅黑" panose="020B0503020204020204" pitchFamily="34" charset="-122"/>
                  <a:ea typeface="微软雅黑" panose="020B0503020204020204" pitchFamily="34" charset="-122"/>
                </a:endParaRPr>
              </a:p>
              <a:p>
                <a:endParaRPr lang="en-US" altLang="zh-CN" dirty="0"/>
              </a:p>
            </p:txBody>
          </p:sp>
        </mc:Choice>
        <mc:Fallback xmlns="">
          <p:sp>
            <p:nvSpPr>
              <p:cNvPr id="10" name="文本框 9">
                <a:extLst>
                  <a:ext uri="{FF2B5EF4-FFF2-40B4-BE49-F238E27FC236}">
                    <a16:creationId xmlns:a16="http://schemas.microsoft.com/office/drawing/2014/main" id="{5D7F246B-F08D-A0D6-5ADA-FC98858668A7}"/>
                  </a:ext>
                </a:extLst>
              </p:cNvPr>
              <p:cNvSpPr txBox="1">
                <a:spLocks noRot="1" noChangeAspect="1" noMove="1" noResize="1" noEditPoints="1" noAdjustHandles="1" noChangeArrowheads="1" noChangeShapeType="1" noTextEdit="1"/>
              </p:cNvSpPr>
              <p:nvPr/>
            </p:nvSpPr>
            <p:spPr>
              <a:xfrm>
                <a:off x="620486" y="2570462"/>
                <a:ext cx="3448678" cy="3693319"/>
              </a:xfrm>
              <a:prstGeom prst="rect">
                <a:avLst/>
              </a:prstGeom>
              <a:blipFill>
                <a:blip r:embed="rId3"/>
                <a:stretch>
                  <a:fillRect l="-1083"/>
                </a:stretch>
              </a:blipFill>
              <a:ln w="57150">
                <a:solidFill>
                  <a:srgbClr val="00B05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7A8D7B16-AD38-4476-107B-53B8958BBD5E}"/>
                  </a:ext>
                </a:extLst>
              </p:cNvPr>
              <p:cNvSpPr txBox="1"/>
              <p:nvPr/>
            </p:nvSpPr>
            <p:spPr>
              <a:xfrm>
                <a:off x="4420027" y="2570460"/>
                <a:ext cx="3254401" cy="3693319"/>
              </a:xfrm>
              <a:prstGeom prst="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14:m>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 </m:t>
                    </m:r>
                  </m:oMath>
                </a14:m>
                <a:r>
                  <a:rPr lang="en-US" altLang="zh-CN" dirty="0">
                    <a:latin typeface="微软雅黑" panose="020B0503020204020204" pitchFamily="34" charset="-122"/>
                    <a:ea typeface="微软雅黑" panose="020B0503020204020204" pitchFamily="34" charset="-122"/>
                  </a:rPr>
                  <a:t>violation term</a:t>
                </a:r>
              </a:p>
              <a:p>
                <a:endParaRPr lang="en-US" altLang="zh-CN" dirty="0"/>
              </a:p>
              <a:p>
                <a:r>
                  <a:rPr lang="en-US" altLang="zh-CN" dirty="0">
                    <a:latin typeface="微软雅黑" panose="020B0503020204020204" pitchFamily="34" charset="-122"/>
                    <a:ea typeface="微软雅黑" panose="020B0503020204020204" pitchFamily="34" charset="-122"/>
                  </a:rPr>
                  <a:t>Complex form factor, </a:t>
                </a:r>
                <a14:m>
                  <m:oMath xmlns:m="http://schemas.openxmlformats.org/officeDocument/2006/math">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𝐹</m:t>
                        </m:r>
                      </m:e>
                      <m:sub>
                        <m:r>
                          <a:rPr lang="en-US" altLang="zh-CN" b="0" i="1" smtClean="0">
                            <a:latin typeface="Cambria Math" panose="02040503050406030204" pitchFamily="18" charset="0"/>
                            <a:ea typeface="Cambria Math" panose="02040503050406030204" pitchFamily="18" charset="0"/>
                          </a:rPr>
                          <m:t>𝐴</m:t>
                        </m:r>
                      </m:sub>
                    </m:sSub>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oMath>
                </a14:m>
                <a:r>
                  <a:rPr lang="en-US" altLang="zh-CN" dirty="0">
                    <a:latin typeface="微软雅黑" panose="020B0503020204020204" pitchFamily="34" charset="-122"/>
                    <a:ea typeface="微软雅黑" panose="020B0503020204020204" pitchFamily="34" charset="-122"/>
                  </a:rPr>
                  <a:t> indicate </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𝑃</m:t>
                    </m:r>
                  </m:oMath>
                </a14:m>
                <a:r>
                  <a:rPr lang="en-US" altLang="zh-CN" dirty="0">
                    <a:latin typeface="微软雅黑" panose="020B0503020204020204" pitchFamily="34" charset="-122"/>
                    <a:ea typeface="微软雅黑" panose="020B0503020204020204" pitchFamily="34" charset="-122"/>
                  </a:rPr>
                  <a:t> violation</a:t>
                </a:r>
              </a:p>
              <a:p>
                <a:endParaRPr lang="en-US" altLang="zh-CN" dirty="0">
                  <a:latin typeface="微软雅黑" panose="020B0503020204020204" pitchFamily="34" charset="-122"/>
                  <a:ea typeface="微软雅黑" panose="020B0503020204020204" pitchFamily="34" charset="-122"/>
                </a:endParaRPr>
              </a:p>
              <a:p>
                <a:endParaRPr lang="en-US" altLang="zh-CN" dirty="0"/>
              </a:p>
              <a:p>
                <a:endParaRPr lang="en-US" altLang="zh-CN" dirty="0"/>
              </a:p>
            </p:txBody>
          </p:sp>
        </mc:Choice>
        <mc:Fallback xmlns="">
          <p:sp>
            <p:nvSpPr>
              <p:cNvPr id="15" name="文本框 14">
                <a:extLst>
                  <a:ext uri="{FF2B5EF4-FFF2-40B4-BE49-F238E27FC236}">
                    <a16:creationId xmlns:a16="http://schemas.microsoft.com/office/drawing/2014/main" id="{7A8D7B16-AD38-4476-107B-53B8958BBD5E}"/>
                  </a:ext>
                </a:extLst>
              </p:cNvPr>
              <p:cNvSpPr txBox="1">
                <a:spLocks noRot="1" noChangeAspect="1" noMove="1" noResize="1" noEditPoints="1" noAdjustHandles="1" noChangeArrowheads="1" noChangeShapeType="1" noTextEdit="1"/>
              </p:cNvSpPr>
              <p:nvPr/>
            </p:nvSpPr>
            <p:spPr>
              <a:xfrm>
                <a:off x="4420027" y="2570460"/>
                <a:ext cx="3254401" cy="3693319"/>
              </a:xfrm>
              <a:prstGeom prst="rect">
                <a:avLst/>
              </a:prstGeom>
              <a:blipFill>
                <a:blip r:embed="rId4"/>
                <a:stretch>
                  <a:fillRect l="-766"/>
                </a:stretch>
              </a:blipFill>
              <a:ln w="5715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8A92545B-272B-AA9C-0595-B053DCFF48BF}"/>
                  </a:ext>
                </a:extLst>
              </p:cNvPr>
              <p:cNvSpPr txBox="1"/>
              <p:nvPr/>
            </p:nvSpPr>
            <p:spPr>
              <a:xfrm>
                <a:off x="8025290" y="2570461"/>
                <a:ext cx="3546223" cy="3675750"/>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14:m>
                  <m:oMath xmlns:m="http://schemas.openxmlformats.org/officeDocument/2006/math">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𝑯</m:t>
                        </m:r>
                      </m:e>
                      <m:sub>
                        <m:r>
                          <a:rPr lang="en-US" altLang="zh-CN" b="1" i="1" smtClean="0">
                            <a:solidFill>
                              <a:srgbClr val="FF0000"/>
                            </a:solidFill>
                            <a:latin typeface="Cambria Math" panose="02040503050406030204" pitchFamily="18" charset="0"/>
                          </a:rPr>
                          <m:t>𝑻</m:t>
                        </m:r>
                      </m:sub>
                    </m:sSub>
                  </m:oMath>
                </a14:m>
                <a:r>
                  <a:rPr lang="en-US" altLang="zh-CN" b="1" dirty="0">
                    <a:solidFill>
                      <a:srgbClr val="FF0000"/>
                    </a:solidFill>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is included in this term</a:t>
                </a:r>
                <a:endParaRPr lang="en-US" altLang="zh-CN"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m:t>
                          </m:r>
                          <m:r>
                            <a:rPr lang="en-US" altLang="zh-CN" b="0" i="1" smtClean="0">
                              <a:latin typeface="Cambria Math" panose="02040503050406030204" pitchFamily="18" charset="0"/>
                            </a:rPr>
                            <m:t>𝑒</m:t>
                          </m:r>
                        </m:num>
                        <m:den>
                          <m:r>
                            <a:rPr lang="en-US" altLang="zh-CN" b="0" i="1" smtClean="0">
                              <a:latin typeface="Cambria Math" panose="02040503050406030204" pitchFamily="18" charset="0"/>
                            </a:rPr>
                            <m:t>3</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𝐽</m:t>
                              </m:r>
                              <m:r>
                                <a:rPr lang="en-US" altLang="zh-CN" b="0" i="1" smtClean="0">
                                  <a:latin typeface="Cambria Math" panose="02040503050406030204" pitchFamily="18" charset="0"/>
                                </a:rPr>
                                <m:t>𝜓</m:t>
                              </m:r>
                            </m:sub>
                            <m:sup>
                              <m:r>
                                <a:rPr lang="en-US" altLang="zh-CN" b="0" i="1" smtClean="0">
                                  <a:latin typeface="Cambria Math" panose="02040503050406030204" pitchFamily="18" charset="0"/>
                                </a:rPr>
                                <m:t>2</m:t>
                              </m:r>
                            </m:sup>
                          </m:sSubSup>
                        </m:den>
                      </m:f>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𝑉</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𝐵</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oMath>
                  </m:oMathPara>
                </a14:m>
                <a:endParaRPr lang="en-US" altLang="zh-CN" dirty="0"/>
              </a:p>
              <a:p>
                <a:r>
                  <a:rPr lang="en-US" altLang="zh-CN" dirty="0"/>
                  <a:t>Assuming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𝐵</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𝑑</m:t>
                        </m:r>
                      </m:e>
                      <m:sub>
                        <m:r>
                          <a:rPr lang="en-US" altLang="zh-CN" b="0" i="1" smtClean="0">
                            <a:latin typeface="Cambria Math" panose="02040503050406030204" pitchFamily="18" charset="0"/>
                            <a:ea typeface="Cambria Math" panose="02040503050406030204" pitchFamily="18" charset="0"/>
                          </a:rPr>
                          <m:t>𝐵</m:t>
                        </m:r>
                      </m:sub>
                    </m:sSub>
                    <m:r>
                      <a:rPr lang="en-US" altLang="zh-CN" b="0" i="1" smtClean="0">
                        <a:latin typeface="Cambria Math" panose="02040503050406030204" pitchFamily="18" charset="0"/>
                        <a:ea typeface="Cambria Math" panose="02040503050406030204" pitchFamily="18" charset="0"/>
                      </a:rPr>
                      <m:t>(0)</m:t>
                    </m:r>
                  </m:oMath>
                </a14:m>
                <a:endParaRPr lang="en-US" altLang="zh-CN" dirty="0"/>
              </a:p>
              <a:p>
                <a:endParaRPr lang="en-US" altLang="zh-CN" sz="1000" dirty="0"/>
              </a:p>
              <a:p>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𝑑</m:t>
                        </m:r>
                      </m:e>
                      <m:sub>
                        <m:r>
                          <a:rPr lang="en-US" altLang="zh-CN" sz="1400" b="0" i="1" smtClean="0">
                            <a:latin typeface="Cambria Math" panose="02040503050406030204" pitchFamily="18" charset="0"/>
                          </a:rPr>
                          <m:t>𝐵</m:t>
                        </m:r>
                      </m:sub>
                    </m:sSub>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a:rPr lang="en-US" altLang="zh-CN" sz="1400" b="0" i="1" smtClean="0">
                            <a:latin typeface="Cambria Math" panose="02040503050406030204" pitchFamily="18" charset="0"/>
                          </a:rPr>
                          <m:t>𝑞</m:t>
                        </m:r>
                      </m:e>
                      <m:sup>
                        <m:r>
                          <a:rPr lang="en-US" altLang="zh-CN" sz="1400" b="0" i="1" smtClean="0">
                            <a:latin typeface="Cambria Math" panose="02040503050406030204" pitchFamily="18" charset="0"/>
                          </a:rPr>
                          <m:t>2</m:t>
                        </m:r>
                      </m:sup>
                    </m:sSup>
                    <m:r>
                      <a:rPr lang="en-US" altLang="zh-CN" sz="1400" b="0" i="1" smtClean="0">
                        <a:latin typeface="Cambria Math" panose="02040503050406030204" pitchFamily="18" charset="0"/>
                      </a:rPr>
                      <m:t>)</m:t>
                    </m:r>
                  </m:oMath>
                </a14:m>
                <a:r>
                  <a:rPr lang="en-US" altLang="zh-CN" sz="1400" dirty="0"/>
                  <a:t>: electric dipole form factor</a:t>
                </a:r>
              </a:p>
              <a:p>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𝑑</m:t>
                        </m:r>
                      </m:e>
                      <m:sub>
                        <m:r>
                          <a:rPr lang="en-US" altLang="zh-CN" sz="1400" b="0" i="1" smtClean="0">
                            <a:latin typeface="Cambria Math" panose="02040503050406030204" pitchFamily="18" charset="0"/>
                          </a:rPr>
                          <m:t>𝐵</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0</m:t>
                        </m:r>
                      </m:e>
                    </m:d>
                    <m:r>
                      <a:rPr lang="en-US" altLang="zh-CN" sz="1400" b="0" i="1" smtClean="0">
                        <a:latin typeface="Cambria Math" panose="02040503050406030204" pitchFamily="18" charset="0"/>
                      </a:rPr>
                      <m:t>  </m:t>
                    </m:r>
                  </m:oMath>
                </a14:m>
                <a:r>
                  <a:rPr lang="en-US" altLang="zh-CN" sz="1400" dirty="0"/>
                  <a:t>: electric dipole moment</a:t>
                </a:r>
              </a:p>
              <a:p>
                <a:r>
                  <a:rPr lang="en-US" altLang="zh-CN" sz="1000" dirty="0">
                    <a:solidFill>
                      <a:srgbClr val="0070C0"/>
                    </a:solidFill>
                    <a:latin typeface="微软雅黑" panose="020B0503020204020204" pitchFamily="34" charset="-122"/>
                    <a:ea typeface="微软雅黑" panose="020B0503020204020204" pitchFamily="34" charset="-122"/>
                  </a:rPr>
                  <a:t>Physics Letters B 551 (2003) 16–26</a:t>
                </a:r>
                <a:endParaRPr lang="zh-CN" altLang="en-US" sz="10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16" name="文本框 15">
                <a:extLst>
                  <a:ext uri="{FF2B5EF4-FFF2-40B4-BE49-F238E27FC236}">
                    <a16:creationId xmlns:a16="http://schemas.microsoft.com/office/drawing/2014/main" id="{8A92545B-272B-AA9C-0595-B053DCFF48BF}"/>
                  </a:ext>
                </a:extLst>
              </p:cNvPr>
              <p:cNvSpPr txBox="1">
                <a:spLocks noRot="1" noChangeAspect="1" noMove="1" noResize="1" noEditPoints="1" noAdjustHandles="1" noChangeArrowheads="1" noChangeShapeType="1" noTextEdit="1"/>
              </p:cNvSpPr>
              <p:nvPr/>
            </p:nvSpPr>
            <p:spPr>
              <a:xfrm>
                <a:off x="8025290" y="2570461"/>
                <a:ext cx="3546223" cy="3675750"/>
              </a:xfrm>
              <a:prstGeom prst="rect">
                <a:avLst/>
              </a:prstGeom>
              <a:blipFill>
                <a:blip r:embed="rId5"/>
                <a:stretch>
                  <a:fillRect l="-702"/>
                </a:stretch>
              </a:blipFill>
              <a:ln w="57150">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95D50040-82D6-4336-4D82-F445453FB9E9}"/>
                  </a:ext>
                </a:extLst>
              </p:cNvPr>
              <p:cNvSpPr txBox="1"/>
              <p:nvPr/>
            </p:nvSpPr>
            <p:spPr>
              <a:xfrm>
                <a:off x="536105" y="1367011"/>
                <a:ext cx="10515600" cy="369332"/>
              </a:xfrm>
              <a:prstGeom prst="rect">
                <a:avLst/>
              </a:prstGeom>
              <a:noFill/>
            </p:spPr>
            <p:txBody>
              <a:bodyPr wrap="square">
                <a:spAutoFit/>
              </a:bodyPr>
              <a:lstStyle/>
              <a:p>
                <a:r>
                  <a:rPr lang="en-US" altLang="zh-CN" dirty="0">
                    <a:solidFill>
                      <a:schemeClr val="tx1"/>
                    </a:solidFill>
                    <a:latin typeface="微软雅黑" panose="020B0503020204020204" pitchFamily="34" charset="-122"/>
                    <a:ea typeface="微软雅黑" panose="020B0503020204020204" pitchFamily="34" charset="-122"/>
                  </a:rPr>
                  <a:t>Detailed dynamics in </a:t>
                </a:r>
                <a14:m>
                  <m:oMath xmlns:m="http://schemas.openxmlformats.org/officeDocument/2006/math">
                    <m:r>
                      <a:rPr lang="en-US" altLang="zh-CN" b="0" i="1" smtClean="0">
                        <a:solidFill>
                          <a:schemeClr val="tx1"/>
                        </a:solidFill>
                        <a:latin typeface="Cambria Math" panose="02040503050406030204" pitchFamily="18" charset="0"/>
                        <a:ea typeface="微软雅黑" panose="020B0503020204020204" pitchFamily="34" charset="-122"/>
                      </a:rPr>
                      <m:t>𝐽</m:t>
                    </m:r>
                    <m:r>
                      <a:rPr lang="en-US" altLang="zh-CN" b="0" i="1" smtClean="0">
                        <a:solidFill>
                          <a:schemeClr val="tx1"/>
                        </a:solidFill>
                        <a:latin typeface="Cambria Math" panose="02040503050406030204" pitchFamily="18" charset="0"/>
                        <a:ea typeface="微软雅黑" panose="020B0503020204020204" pitchFamily="34" charset="-122"/>
                      </a:rPr>
                      <m:t>/</m:t>
                    </m:r>
                    <m:r>
                      <a:rPr lang="en-US" altLang="zh-CN" b="0" i="1" smtClean="0">
                        <a:solidFill>
                          <a:schemeClr val="tx1"/>
                        </a:solidFill>
                        <a:latin typeface="Cambria Math" panose="02040503050406030204" pitchFamily="18" charset="0"/>
                        <a:ea typeface="微软雅黑" panose="020B0503020204020204" pitchFamily="34" charset="-122"/>
                      </a:rPr>
                      <m:t>𝜓</m:t>
                    </m:r>
                  </m:oMath>
                </a14:m>
                <a:r>
                  <a:rPr lang="en-US" altLang="zh-CN" dirty="0">
                    <a:solidFill>
                      <a:schemeClr val="tx1"/>
                    </a:solidFill>
                    <a:latin typeface="微软雅黑" panose="020B0503020204020204" pitchFamily="34" charset="-122"/>
                    <a:ea typeface="微软雅黑" panose="020B0503020204020204" pitchFamily="34" charset="-122"/>
                  </a:rPr>
                  <a:t> decay to hyperon pair, have been studied:</a:t>
                </a:r>
                <a:endParaRPr lang="zh-CN" altLang="en-US" sz="1400" i="1" dirty="0">
                  <a:solidFill>
                    <a:schemeClr val="accent1"/>
                  </a:solidFill>
                  <a:latin typeface="微软雅黑" panose="020B0503020204020204" pitchFamily="34" charset="-122"/>
                  <a:ea typeface="微软雅黑" panose="020B0503020204020204" pitchFamily="34" charset="-122"/>
                </a:endParaRPr>
              </a:p>
            </p:txBody>
          </p:sp>
        </mc:Choice>
        <mc:Fallback xmlns="">
          <p:sp>
            <p:nvSpPr>
              <p:cNvPr id="21" name="文本框 20">
                <a:extLst>
                  <a:ext uri="{FF2B5EF4-FFF2-40B4-BE49-F238E27FC236}">
                    <a16:creationId xmlns:a16="http://schemas.microsoft.com/office/drawing/2014/main" id="{95D50040-82D6-4336-4D82-F445453FB9E9}"/>
                  </a:ext>
                </a:extLst>
              </p:cNvPr>
              <p:cNvSpPr txBox="1">
                <a:spLocks noRot="1" noChangeAspect="1" noMove="1" noResize="1" noEditPoints="1" noAdjustHandles="1" noChangeArrowheads="1" noChangeShapeType="1" noTextEdit="1"/>
              </p:cNvSpPr>
              <p:nvPr/>
            </p:nvSpPr>
            <p:spPr>
              <a:xfrm>
                <a:off x="536105" y="1367011"/>
                <a:ext cx="10515600" cy="369332"/>
              </a:xfrm>
              <a:prstGeom prst="rect">
                <a:avLst/>
              </a:prstGeom>
              <a:blipFill>
                <a:blip r:embed="rId6"/>
                <a:stretch>
                  <a:fillRect l="-483" t="-6667" b="-23333"/>
                </a:stretch>
              </a:blipFill>
            </p:spPr>
            <p:txBody>
              <a:bodyPr/>
              <a:lstStyle/>
              <a:p>
                <a:r>
                  <a:rPr lang="zh-CN" altLang="en-US">
                    <a:noFill/>
                  </a:rPr>
                  <a:t> </a:t>
                </a:r>
              </a:p>
            </p:txBody>
          </p:sp>
        </mc:Fallback>
      </mc:AlternateContent>
      <p:sp>
        <p:nvSpPr>
          <p:cNvPr id="8" name="灯片编号占位符 7">
            <a:extLst>
              <a:ext uri="{FF2B5EF4-FFF2-40B4-BE49-F238E27FC236}">
                <a16:creationId xmlns:a16="http://schemas.microsoft.com/office/drawing/2014/main" id="{C07E0544-DAC0-09C5-E661-19BB567FE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814B6-0F20-4D5B-8F49-A9963098D09A}" type="slidenum">
              <a:rPr lang="zh-CN" altLang="en-US" smtClean="0">
                <a:solidFill>
                  <a:srgbClr val="FF0000"/>
                </a:solidFill>
              </a:rPr>
              <a:pPr/>
              <a:t>27</a:t>
            </a:fld>
            <a:endParaRPr lang="zh-CN" altLang="en-US" dirty="0">
              <a:solidFill>
                <a:srgbClr val="FF0000"/>
              </a:solidFill>
            </a:endParaRPr>
          </a:p>
        </p:txBody>
      </p:sp>
      <p:pic>
        <p:nvPicPr>
          <p:cNvPr id="12" name="图片 11">
            <a:extLst>
              <a:ext uri="{FF2B5EF4-FFF2-40B4-BE49-F238E27FC236}">
                <a16:creationId xmlns:a16="http://schemas.microsoft.com/office/drawing/2014/main" id="{239B8480-9EF0-FF99-FC63-FDFB7B7A5E1C}"/>
              </a:ext>
            </a:extLst>
          </p:cNvPr>
          <p:cNvPicPr>
            <a:picLocks noChangeAspect="1"/>
          </p:cNvPicPr>
          <p:nvPr/>
        </p:nvPicPr>
        <p:blipFill>
          <a:blip r:embed="rId7"/>
          <a:stretch>
            <a:fillRect/>
          </a:stretch>
        </p:blipFill>
        <p:spPr>
          <a:xfrm>
            <a:off x="917944" y="2669516"/>
            <a:ext cx="2743200" cy="1440231"/>
          </a:xfrm>
          <a:prstGeom prst="rect">
            <a:avLst/>
          </a:prstGeom>
        </p:spPr>
      </p:pic>
      <p:pic>
        <p:nvPicPr>
          <p:cNvPr id="14" name="图片 13">
            <a:extLst>
              <a:ext uri="{FF2B5EF4-FFF2-40B4-BE49-F238E27FC236}">
                <a16:creationId xmlns:a16="http://schemas.microsoft.com/office/drawing/2014/main" id="{FDC03A62-5CFE-3C29-C0F0-B9E27FD8CE3F}"/>
              </a:ext>
            </a:extLst>
          </p:cNvPr>
          <p:cNvPicPr>
            <a:picLocks noChangeAspect="1"/>
          </p:cNvPicPr>
          <p:nvPr/>
        </p:nvPicPr>
        <p:blipFill>
          <a:blip r:embed="rId8"/>
          <a:stretch>
            <a:fillRect/>
          </a:stretch>
        </p:blipFill>
        <p:spPr>
          <a:xfrm>
            <a:off x="4536962" y="2669517"/>
            <a:ext cx="2700266" cy="1415513"/>
          </a:xfrm>
          <a:prstGeom prst="rect">
            <a:avLst/>
          </a:prstGeom>
        </p:spPr>
      </p:pic>
      <p:pic>
        <p:nvPicPr>
          <p:cNvPr id="18" name="图片 17">
            <a:extLst>
              <a:ext uri="{FF2B5EF4-FFF2-40B4-BE49-F238E27FC236}">
                <a16:creationId xmlns:a16="http://schemas.microsoft.com/office/drawing/2014/main" id="{E3B1C32D-029F-97DF-CC98-EE50A3CC8A88}"/>
              </a:ext>
            </a:extLst>
          </p:cNvPr>
          <p:cNvPicPr>
            <a:picLocks noChangeAspect="1"/>
          </p:cNvPicPr>
          <p:nvPr/>
        </p:nvPicPr>
        <p:blipFill>
          <a:blip r:embed="rId9"/>
          <a:stretch>
            <a:fillRect/>
          </a:stretch>
        </p:blipFill>
        <p:spPr>
          <a:xfrm>
            <a:off x="8153400" y="2669517"/>
            <a:ext cx="2874015" cy="1413227"/>
          </a:xfrm>
          <a:prstGeom prst="rect">
            <a:avLst/>
          </a:prstGeom>
        </p:spPr>
      </p:pic>
      <p:sp>
        <p:nvSpPr>
          <p:cNvPr id="22" name="文本框 21">
            <a:extLst>
              <a:ext uri="{FF2B5EF4-FFF2-40B4-BE49-F238E27FC236}">
                <a16:creationId xmlns:a16="http://schemas.microsoft.com/office/drawing/2014/main" id="{A3911BB3-4063-06C5-A8DF-C158CDA01EAF}"/>
              </a:ext>
            </a:extLst>
          </p:cNvPr>
          <p:cNvSpPr txBox="1"/>
          <p:nvPr/>
        </p:nvSpPr>
        <p:spPr>
          <a:xfrm>
            <a:off x="863248" y="4466710"/>
            <a:ext cx="1897912" cy="276999"/>
          </a:xfrm>
          <a:prstGeom prst="rect">
            <a:avLst/>
          </a:prstGeom>
          <a:noFill/>
        </p:spPr>
        <p:txBody>
          <a:bodyPr wrap="square">
            <a:spAutoFit/>
          </a:bodyPr>
          <a:lstStyle/>
          <a:p>
            <a:r>
              <a:rPr lang="en-US" altLang="zh-CN" sz="1200" dirty="0" err="1">
                <a:solidFill>
                  <a:schemeClr val="accent1"/>
                </a:solidFill>
                <a:latin typeface="微软雅黑" panose="020B0503020204020204" pitchFamily="34" charset="-122"/>
                <a:ea typeface="微软雅黑" panose="020B0503020204020204" pitchFamily="34" charset="-122"/>
              </a:rPr>
              <a:t>arXiv:hep-ph</a:t>
            </a:r>
            <a:r>
              <a:rPr lang="en-US" altLang="zh-CN" sz="1200" dirty="0">
                <a:solidFill>
                  <a:schemeClr val="accent1"/>
                </a:solidFill>
                <a:latin typeface="微软雅黑" panose="020B0503020204020204" pitchFamily="34" charset="-122"/>
                <a:ea typeface="微软雅黑" panose="020B0503020204020204" pitchFamily="34" charset="-122"/>
              </a:rPr>
              <a:t>/0412158</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BB6080FD-43B6-6A47-B13B-9548CA94DD7E}"/>
              </a:ext>
            </a:extLst>
          </p:cNvPr>
          <p:cNvSpPr txBox="1"/>
          <p:nvPr/>
        </p:nvSpPr>
        <p:spPr>
          <a:xfrm>
            <a:off x="7205725" y="887540"/>
            <a:ext cx="4769363" cy="369332"/>
          </a:xfrm>
          <a:prstGeom prst="rect">
            <a:avLst/>
          </a:prstGeom>
          <a:solidFill>
            <a:srgbClr val="FFFF00"/>
          </a:solidFill>
        </p:spPr>
        <p:txBody>
          <a:bodyPr wrap="square" rtlCol="0">
            <a:spAutoFit/>
          </a:bodyPr>
          <a:lstStyle/>
          <a:p>
            <a:r>
              <a:rPr lang="en-US" altLang="zh-CN" dirty="0" err="1">
                <a:latin typeface="Times New Roman" panose="02020603050405020304" pitchFamily="18" charset="0"/>
                <a:cs typeface="Times New Roman" panose="02020603050405020304" pitchFamily="18" charset="0"/>
              </a:rPr>
              <a:t>X.G.He</a:t>
            </a:r>
            <a:r>
              <a:rPr lang="en-US" altLang="zh-CN" dirty="0">
                <a:latin typeface="Times New Roman" panose="02020603050405020304" pitchFamily="18" charset="0"/>
                <a:cs typeface="Times New Roman" panose="02020603050405020304" pitchFamily="18" charset="0"/>
              </a:rPr>
              <a:t>, J.P. Ma, </a:t>
            </a:r>
            <a:r>
              <a:rPr lang="en-US" altLang="zh-CN" dirty="0" err="1">
                <a:latin typeface="Times New Roman" panose="02020603050405020304" pitchFamily="18" charset="0"/>
                <a:cs typeface="Times New Roman" panose="02020603050405020304" pitchFamily="18" charset="0"/>
              </a:rPr>
              <a:t>Phys.Lett.B</a:t>
            </a:r>
            <a:r>
              <a:rPr lang="en-US" altLang="zh-CN" dirty="0">
                <a:latin typeface="Times New Roman" panose="02020603050405020304" pitchFamily="18" charset="0"/>
                <a:cs typeface="Times New Roman" panose="02020603050405020304" pitchFamily="18" charset="0"/>
              </a:rPr>
              <a:t> 839(2023)137834 </a:t>
            </a:r>
            <a:endParaRPr kumimoji="1"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066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DFB15-6963-BB47-88D2-EFEEFB4AB5CB}"/>
              </a:ext>
            </a:extLst>
          </p:cNvPr>
          <p:cNvSpPr>
            <a:spLocks noGrp="1"/>
          </p:cNvSpPr>
          <p:nvPr>
            <p:ph type="title"/>
          </p:nvPr>
        </p:nvSpPr>
        <p:spPr>
          <a:xfrm>
            <a:off x="838200" y="195076"/>
            <a:ext cx="10515600" cy="799998"/>
          </a:xfrm>
        </p:spPr>
        <p:txBody>
          <a:bodyPr/>
          <a:lstStyle/>
          <a:p>
            <a:pPr algn="ctr"/>
            <a:r>
              <a:rPr lang="en-US" altLang="zh-CN" dirty="0">
                <a:solidFill>
                  <a:srgbClr val="0070C0"/>
                </a:solidFill>
                <a:latin typeface="Times New Roman" panose="02020603050405020304" pitchFamily="18" charset="0"/>
                <a:cs typeface="Times New Roman" panose="02020603050405020304" pitchFamily="18" charset="0"/>
              </a:rPr>
              <a:t>Sensitivities of  hyperon EDM at BESIII</a:t>
            </a:r>
            <a:endParaRPr kumimoji="1" lang="zh-CN" altLang="en-US" dirty="0">
              <a:latin typeface="Times New Roman" panose="02020603050405020304" pitchFamily="18" charset="0"/>
              <a:cs typeface="Times New Roman" panose="02020603050405020304" pitchFamily="18" charset="0"/>
            </a:endParaRPr>
          </a:p>
        </p:txBody>
      </p:sp>
      <p:sp>
        <p:nvSpPr>
          <p:cNvPr id="6" name="灯片编号占位符 5">
            <a:extLst>
              <a:ext uri="{FF2B5EF4-FFF2-40B4-BE49-F238E27FC236}">
                <a16:creationId xmlns:a16="http://schemas.microsoft.com/office/drawing/2014/main" id="{C17D63C8-F13F-664F-BBC5-86D9025C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814B6-0F20-4D5B-8F49-A9963098D09A}" type="slidenum">
              <a:rPr lang="zh-CN" altLang="en-US" smtClean="0">
                <a:solidFill>
                  <a:srgbClr val="FF0000"/>
                </a:solidFill>
              </a:rPr>
              <a:pPr/>
              <a:t>28</a:t>
            </a:fld>
            <a:endParaRPr lang="zh-CN" altLang="en-US" dirty="0">
              <a:solidFill>
                <a:srgbClr val="FF0000"/>
              </a:solidFill>
            </a:endParaRPr>
          </a:p>
        </p:txBody>
      </p:sp>
      <p:pic>
        <p:nvPicPr>
          <p:cNvPr id="7" name="图片 6">
            <a:extLst>
              <a:ext uri="{FF2B5EF4-FFF2-40B4-BE49-F238E27FC236}">
                <a16:creationId xmlns:a16="http://schemas.microsoft.com/office/drawing/2014/main" id="{B3647FDE-BF5E-AD42-B9DE-4C456B321EA3}"/>
              </a:ext>
            </a:extLst>
          </p:cNvPr>
          <p:cNvPicPr>
            <a:picLocks noChangeAspect="1"/>
          </p:cNvPicPr>
          <p:nvPr/>
        </p:nvPicPr>
        <p:blipFill>
          <a:blip r:embed="rId2"/>
          <a:stretch>
            <a:fillRect/>
          </a:stretch>
        </p:blipFill>
        <p:spPr>
          <a:xfrm>
            <a:off x="1224644" y="1115585"/>
            <a:ext cx="9512204" cy="5370128"/>
          </a:xfrm>
          <a:prstGeom prst="rect">
            <a:avLst/>
          </a:prstGeom>
        </p:spPr>
      </p:pic>
      <p:sp>
        <p:nvSpPr>
          <p:cNvPr id="8" name="矩形 7">
            <a:extLst>
              <a:ext uri="{FF2B5EF4-FFF2-40B4-BE49-F238E27FC236}">
                <a16:creationId xmlns:a16="http://schemas.microsoft.com/office/drawing/2014/main" id="{280B64F9-1692-5751-85FE-DD6474D50FEF}"/>
              </a:ext>
            </a:extLst>
          </p:cNvPr>
          <p:cNvSpPr/>
          <p:nvPr/>
        </p:nvSpPr>
        <p:spPr>
          <a:xfrm>
            <a:off x="389572" y="6371631"/>
            <a:ext cx="8460514" cy="369332"/>
          </a:xfrm>
          <a:prstGeom prst="rect">
            <a:avLst/>
          </a:prstGeom>
          <a:solidFill>
            <a:srgbClr val="FFFF00"/>
          </a:solidFill>
        </p:spPr>
        <p:txBody>
          <a:bodyPr wrap="square">
            <a:spAutoFit/>
          </a:bodyPr>
          <a:lstStyle/>
          <a:p>
            <a:r>
              <a:rPr lang="en-US" altLang="zh-CN" dirty="0" err="1"/>
              <a:t>Jinlin</a:t>
            </a:r>
            <a:r>
              <a:rPr lang="en-US" altLang="zh-CN" dirty="0"/>
              <a:t> Fu, Hai-Bo Li, </a:t>
            </a:r>
            <a:r>
              <a:rPr lang="en-US" altLang="zh-CN" dirty="0" err="1"/>
              <a:t>Jianpeng</a:t>
            </a:r>
            <a:r>
              <a:rPr lang="en-US" altLang="zh-CN" dirty="0"/>
              <a:t> Wang, </a:t>
            </a:r>
            <a:r>
              <a:rPr lang="en-US" altLang="zh-CN" dirty="0" err="1"/>
              <a:t>Fusheng</a:t>
            </a:r>
            <a:r>
              <a:rPr lang="en-US" altLang="zh-CN" dirty="0"/>
              <a:t> Yu, and </a:t>
            </a:r>
            <a:r>
              <a:rPr lang="en-US" altLang="zh-CN" dirty="0" err="1"/>
              <a:t>Jianyu</a:t>
            </a:r>
            <a:r>
              <a:rPr lang="en-US" altLang="zh-CN" dirty="0"/>
              <a:t> Zhang, </a:t>
            </a:r>
            <a:r>
              <a:rPr lang="en-US" altLang="zh-CN" dirty="0" err="1"/>
              <a:t>arxiv</a:t>
            </a:r>
            <a:r>
              <a:rPr lang="en-US" altLang="zh-CN" dirty="0"/>
              <a:t>: 2307.04364</a:t>
            </a:r>
          </a:p>
        </p:txBody>
      </p:sp>
    </p:spTree>
    <p:extLst>
      <p:ext uri="{BB962C8B-B14F-4D97-AF65-F5344CB8AC3E}">
        <p14:creationId xmlns:p14="http://schemas.microsoft.com/office/powerpoint/2010/main" val="291961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33ADF-CE43-E91F-D340-8B33B38EC8E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BA3066B-9C61-77F3-73B5-0285AE2F40B5}"/>
              </a:ext>
            </a:extLst>
          </p:cNvPr>
          <p:cNvSpPr>
            <a:spLocks noGrp="1"/>
          </p:cNvSpPr>
          <p:nvPr>
            <p:ph type="title"/>
          </p:nvPr>
        </p:nvSpPr>
        <p:spPr>
          <a:xfrm>
            <a:off x="838200" y="195076"/>
            <a:ext cx="10515600" cy="799998"/>
          </a:xfrm>
        </p:spPr>
        <p:txBody>
          <a:bodyPr>
            <a:normAutofit/>
          </a:bodyPr>
          <a:lstStyle/>
          <a:p>
            <a:pPr algn="ctr"/>
            <a:r>
              <a:rPr lang="en-US" altLang="zh-CN" sz="4000" dirty="0">
                <a:solidFill>
                  <a:srgbClr val="0070C0"/>
                </a:solidFill>
                <a:latin typeface="Times New Roman" panose="02020603050405020304" pitchFamily="18" charset="0"/>
                <a:cs typeface="Times New Roman" panose="02020603050405020304" pitchFamily="18" charset="0"/>
              </a:rPr>
              <a:t>Most precise Λ EDM measurement</a:t>
            </a:r>
            <a:endParaRPr kumimoji="1" lang="zh-CN" altLang="en-US" sz="4000" dirty="0">
              <a:latin typeface="Times New Roman" panose="02020603050405020304" pitchFamily="18" charset="0"/>
              <a:cs typeface="Times New Roman" panose="02020603050405020304" pitchFamily="18" charset="0"/>
            </a:endParaRPr>
          </a:p>
        </p:txBody>
      </p:sp>
      <p:sp>
        <p:nvSpPr>
          <p:cNvPr id="6" name="灯片编号占位符 5">
            <a:extLst>
              <a:ext uri="{FF2B5EF4-FFF2-40B4-BE49-F238E27FC236}">
                <a16:creationId xmlns:a16="http://schemas.microsoft.com/office/drawing/2014/main" id="{CFCA453A-7860-8E9E-B55D-DEC0FE51C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814B6-0F20-4D5B-8F49-A9963098D09A}" type="slidenum">
              <a:rPr lang="zh-CN" altLang="en-US" smtClean="0">
                <a:solidFill>
                  <a:srgbClr val="FF0000"/>
                </a:solidFill>
              </a:rPr>
              <a:t>29</a:t>
            </a:fld>
            <a:endParaRPr lang="zh-CN" altLang="en-US" dirty="0">
              <a:solidFill>
                <a:srgbClr val="FF0000"/>
              </a:solidFill>
            </a:endParaRPr>
          </a:p>
        </p:txBody>
      </p: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378370D5-07EB-A17C-FF3F-D90EE7A05B57}"/>
                  </a:ext>
                </a:extLst>
              </p:cNvPr>
              <p:cNvSpPr txBox="1"/>
              <p:nvPr/>
            </p:nvSpPr>
            <p:spPr>
              <a:xfrm>
                <a:off x="982389" y="1120098"/>
                <a:ext cx="10889045" cy="2031325"/>
              </a:xfrm>
              <a:prstGeom prst="rect">
                <a:avLst/>
              </a:prstGeom>
              <a:noFill/>
            </p:spPr>
            <p:txBody>
              <a:bodyPr wrap="square">
                <a:spAutoFit/>
              </a:bodyPr>
              <a:lstStyle/>
              <a:p>
                <a:pPr marL="285750" indent="-285750">
                  <a:buFont typeface="Arial" panose="020B0604020202020204" pitchFamily="34" charset="0"/>
                  <a:buChar char="•"/>
                </a:pPr>
                <a:r>
                  <a:rPr lang="en-US" altLang="zh-CN" dirty="0"/>
                  <a:t>EDM extracted via </a:t>
                </a:r>
                <a:r>
                  <a:rPr lang="en-US" altLang="zh-CN" b="1" dirty="0"/>
                  <a:t>full angular analysis </a:t>
                </a:r>
                <a:r>
                  <a:rPr lang="en-US" altLang="zh-CN" dirty="0"/>
                  <a:t>of entangled decays:</a:t>
                </a:r>
              </a:p>
              <a:p>
                <a:pPr/>
                <a14:m>
                  <m:oMathPara xmlns:m="http://schemas.openxmlformats.org/officeDocument/2006/math">
                    <m:oMathParaPr>
                      <m:jc m:val="centerGroup"/>
                    </m:oMathParaPr>
                    <m:oMath xmlns:m="http://schemas.openxmlformats.org/officeDocument/2006/math">
                      <m:r>
                        <a:rPr lang="en-US" altLang="zh-CN" b="0" i="0" dirty="0" smtClean="0">
                          <a:latin typeface="Cambria Math" panose="02040503050406030204" pitchFamily="18" charset="0"/>
                        </a:rPr>
                        <m:t>   </m:t>
                      </m:r>
                      <m:r>
                        <m:rPr>
                          <m:sty m:val="p"/>
                        </m:rPr>
                        <a:rPr lang="en-US" altLang="zh-CN" i="0" dirty="0" smtClean="0">
                          <a:latin typeface="Cambria Math" panose="02040503050406030204" pitchFamily="18" charset="0"/>
                        </a:rPr>
                        <m:t>Re</m:t>
                      </m:r>
                      <m:d>
                        <m:dPr>
                          <m:ctrlPr>
                            <a:rPr lang="en-US" altLang="zh-CN" i="1" dirty="0" smtClean="0">
                              <a:latin typeface="Cambria Math" panose="02040503050406030204" pitchFamily="18" charset="0"/>
                            </a:rPr>
                          </m:ctrlPr>
                        </m:dPr>
                        <m:e>
                          <m:sSub>
                            <m:sSubPr>
                              <m:ctrlPr>
                                <a:rPr lang="en-US" altLang="zh-CN" b="0" i="1" dirty="0" smtClean="0">
                                  <a:latin typeface="Cambria Math" panose="02040503050406030204" pitchFamily="18" charset="0"/>
                                </a:rPr>
                              </m:ctrlPr>
                            </m:sSubPr>
                            <m:e>
                              <m:r>
                                <a:rPr lang="zh-CN" altLang="en-US" i="1" dirty="0" smtClean="0">
                                  <a:latin typeface="Cambria Math" panose="02040503050406030204" pitchFamily="18" charset="0"/>
                                </a:rPr>
                                <m:t>𝑑</m:t>
                              </m:r>
                            </m:e>
                            <m:sub>
                              <m:r>
                                <m:rPr>
                                  <m:sty m:val="p"/>
                                </m:rPr>
                                <a:rPr lang="el-GR" altLang="zh-CN" i="0" dirty="0" smtClean="0">
                                  <a:latin typeface="Cambria Math" panose="02040503050406030204" pitchFamily="18" charset="0"/>
                                </a:rPr>
                                <m:t>Λ</m:t>
                              </m:r>
                            </m:sub>
                          </m:sSub>
                        </m:e>
                      </m:d>
                      <m:r>
                        <a:rPr lang="el-GR" altLang="zh-CN" i="1" dirty="0" smtClean="0">
                          <a:latin typeface="Cambria Math" panose="02040503050406030204" pitchFamily="18" charset="0"/>
                        </a:rPr>
                        <m:t>=</m:t>
                      </m:r>
                      <m:d>
                        <m:dPr>
                          <m:ctrlPr>
                            <a:rPr lang="el-GR" altLang="zh-CN" b="0" i="1" dirty="0" smtClean="0">
                              <a:latin typeface="Cambria Math" panose="02040503050406030204" pitchFamily="18" charset="0"/>
                            </a:rPr>
                          </m:ctrlPr>
                        </m:dPr>
                        <m:e>
                          <m:r>
                            <a:rPr lang="el-GR" altLang="zh-CN" i="1" dirty="0" smtClean="0">
                              <a:latin typeface="Cambria Math" panose="02040503050406030204" pitchFamily="18" charset="0"/>
                            </a:rPr>
                            <m:t>−3.1±3.2±0.5</m:t>
                          </m:r>
                        </m:e>
                      </m:d>
                      <m:r>
                        <a:rPr lang="el-GR" altLang="zh-CN" i="1" dirty="0" smtClean="0">
                          <a:latin typeface="Cambria Math" panose="02040503050406030204" pitchFamily="18" charset="0"/>
                        </a:rPr>
                        <m:t>×</m:t>
                      </m:r>
                      <m:sSup>
                        <m:sSupPr>
                          <m:ctrlPr>
                            <a:rPr lang="en-US" altLang="zh-CN" b="0" i="1" dirty="0" smtClean="0">
                              <a:latin typeface="Cambria Math" panose="02040503050406030204" pitchFamily="18" charset="0"/>
                            </a:rPr>
                          </m:ctrlPr>
                        </m:sSupPr>
                        <m:e>
                          <m:r>
                            <a:rPr lang="el-GR" altLang="zh-CN" i="1" dirty="0" smtClean="0">
                              <a:latin typeface="Cambria Math" panose="02040503050406030204" pitchFamily="18" charset="0"/>
                            </a:rPr>
                            <m:t>10</m:t>
                          </m:r>
                        </m:e>
                        <m:sup>
                          <m:r>
                            <a:rPr lang="el-GR" altLang="zh-CN" i="1" dirty="0" smtClean="0">
                              <a:latin typeface="Cambria Math" panose="02040503050406030204" pitchFamily="18" charset="0"/>
                            </a:rPr>
                            <m:t>−19</m:t>
                          </m:r>
                        </m:sup>
                      </m:sSup>
                      <m:r>
                        <a:rPr lang="el-GR" altLang="zh-CN" i="1" dirty="0" smtClean="0">
                          <a:latin typeface="Cambria Math" panose="02040503050406030204" pitchFamily="18" charset="0"/>
                        </a:rPr>
                        <m:t> </m:t>
                      </m:r>
                      <m:r>
                        <a:rPr lang="zh-CN" altLang="el-GR" i="1" dirty="0" smtClean="0">
                          <a:latin typeface="Cambria Math" panose="02040503050406030204" pitchFamily="18" charset="0"/>
                        </a:rPr>
                        <m:t>𝑒</m:t>
                      </m:r>
                      <m:r>
                        <a:rPr lang="en-US" altLang="zh-CN" b="0" i="1" dirty="0" smtClean="0">
                          <a:latin typeface="Cambria Math" panose="02040503050406030204" pitchFamily="18" charset="0"/>
                        </a:rPr>
                        <m:t>⋅</m:t>
                      </m:r>
                      <m:r>
                        <m:rPr>
                          <m:sty m:val="p"/>
                        </m:rPr>
                        <a:rPr lang="en-US" altLang="zh-CN" i="0" dirty="0" smtClean="0">
                          <a:latin typeface="Cambria Math" panose="02040503050406030204" pitchFamily="18" charset="0"/>
                        </a:rPr>
                        <m:t>cm</m:t>
                      </m:r>
                    </m:oMath>
                  </m:oMathPara>
                </a14:m>
                <a:endParaRPr lang="en-US" altLang="zh-CN"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altLang="zh-CN" i="0" dirty="0" err="1" smtClean="0">
                          <a:latin typeface="Cambria Math" panose="02040503050406030204" pitchFamily="18" charset="0"/>
                        </a:rPr>
                        <m:t>Im</m:t>
                      </m:r>
                      <m:r>
                        <a:rPr lang="en-US" altLang="zh-CN"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zh-CN" altLang="en-US" i="1" dirty="0" smtClean="0">
                              <a:latin typeface="Cambria Math" panose="02040503050406030204" pitchFamily="18" charset="0"/>
                            </a:rPr>
                            <m:t>𝑑</m:t>
                          </m:r>
                        </m:e>
                        <m:sub>
                          <m:r>
                            <m:rPr>
                              <m:sty m:val="p"/>
                            </m:rPr>
                            <a:rPr lang="el-GR" altLang="zh-CN" i="0" dirty="0" smtClean="0">
                              <a:latin typeface="Cambria Math" panose="02040503050406030204" pitchFamily="18" charset="0"/>
                            </a:rPr>
                            <m:t>Λ</m:t>
                          </m:r>
                        </m:sub>
                      </m:sSub>
                      <m:r>
                        <a:rPr lang="el-GR" altLang="zh-CN" i="1" dirty="0" smtClean="0">
                          <a:latin typeface="Cambria Math" panose="02040503050406030204" pitchFamily="18" charset="0"/>
                        </a:rPr>
                        <m:t>)=(2.9±2.6±0.6)×</m:t>
                      </m:r>
                      <m:sSup>
                        <m:sSupPr>
                          <m:ctrlPr>
                            <a:rPr lang="en-US" altLang="zh-CN" b="0" i="1" dirty="0" smtClean="0">
                              <a:latin typeface="Cambria Math" panose="02040503050406030204" pitchFamily="18" charset="0"/>
                            </a:rPr>
                          </m:ctrlPr>
                        </m:sSupPr>
                        <m:e>
                          <m:r>
                            <a:rPr lang="el-GR" altLang="zh-CN" i="1" dirty="0" smtClean="0">
                              <a:latin typeface="Cambria Math" panose="02040503050406030204" pitchFamily="18" charset="0"/>
                            </a:rPr>
                            <m:t>10</m:t>
                          </m:r>
                        </m:e>
                        <m:sup>
                          <m:r>
                            <a:rPr lang="el-GR" altLang="zh-CN" i="1" dirty="0" smtClean="0">
                              <a:latin typeface="Cambria Math" panose="02040503050406030204" pitchFamily="18" charset="0"/>
                            </a:rPr>
                            <m:t>−19</m:t>
                          </m:r>
                        </m:sup>
                      </m:sSup>
                      <m:r>
                        <a:rPr lang="el-GR" altLang="zh-CN" i="1" dirty="0">
                          <a:latin typeface="Cambria Math" panose="02040503050406030204" pitchFamily="18" charset="0"/>
                        </a:rPr>
                        <m:t>  </m:t>
                      </m:r>
                      <m:r>
                        <a:rPr lang="zh-CN" altLang="el-GR" i="1" dirty="0">
                          <a:latin typeface="Cambria Math" panose="02040503050406030204" pitchFamily="18" charset="0"/>
                        </a:rPr>
                        <m:t>𝑒</m:t>
                      </m:r>
                      <m:r>
                        <a:rPr lang="en-US" altLang="zh-CN" i="1" dirty="0">
                          <a:latin typeface="Cambria Math" panose="02040503050406030204" pitchFamily="18" charset="0"/>
                        </a:rPr>
                        <m:t>⋅</m:t>
                      </m:r>
                      <m:r>
                        <m:rPr>
                          <m:sty m:val="p"/>
                        </m:rPr>
                        <a:rPr lang="en-US" altLang="zh-CN" dirty="0">
                          <a:latin typeface="Cambria Math" panose="02040503050406030204" pitchFamily="18" charset="0"/>
                        </a:rPr>
                        <m:t>cm</m:t>
                      </m:r>
                    </m:oMath>
                  </m:oMathPara>
                </a14:m>
                <a:endParaRPr lang="en-US" altLang="zh-CN" dirty="0"/>
              </a:p>
              <a:p>
                <a:r>
                  <a:rPr lang="en-US" altLang="zh-CN" dirty="0"/>
                  <a:t>      which corresponds to an upper bound of: </a:t>
                </a:r>
              </a:p>
              <a:p>
                <a:pPr/>
                <a14:m>
                  <m:oMathPara xmlns:m="http://schemas.openxmlformats.org/officeDocument/2006/math">
                    <m:oMathParaPr>
                      <m:jc m:val="centerGroup"/>
                    </m:oMathParaPr>
                    <m:oMath xmlns:m="http://schemas.openxmlformats.org/officeDocument/2006/math">
                      <m:d>
                        <m:dPr>
                          <m:begChr m:val="|"/>
                          <m:endChr m:val="|"/>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𝑑</m:t>
                              </m:r>
                            </m:e>
                            <m:sub>
                              <m:r>
                                <m:rPr>
                                  <m:sty m:val="p"/>
                                </m:rPr>
                                <a:rPr lang="en-US" altLang="zh-CN" i="0" dirty="0" smtClean="0">
                                  <a:latin typeface="Cambria Math" panose="02040503050406030204" pitchFamily="18" charset="0"/>
                                </a:rPr>
                                <m:t>Λ</m:t>
                              </m:r>
                            </m:sub>
                          </m:sSub>
                        </m:e>
                      </m:d>
                      <m:r>
                        <a:rPr lang="en-US" altLang="zh-CN" i="1" dirty="0" smtClean="0">
                          <a:latin typeface="Cambria Math" panose="02040503050406030204" pitchFamily="18" charset="0"/>
                        </a:rPr>
                        <m:t>&lt;</m:t>
                      </m:r>
                      <m:r>
                        <a:rPr lang="en-US" altLang="zh-CN" b="0" i="1" dirty="0" smtClean="0">
                          <a:latin typeface="Cambria Math" panose="02040503050406030204" pitchFamily="18" charset="0"/>
                        </a:rPr>
                        <m:t>7.0</m:t>
                      </m:r>
                      <m:r>
                        <a:rPr lang="en-US" altLang="zh-CN" i="1" dirty="0" smtClean="0">
                          <a:latin typeface="Cambria Math" panose="02040503050406030204" pitchFamily="18" charset="0"/>
                        </a:rPr>
                        <m:t>×</m:t>
                      </m:r>
                      <m:sSup>
                        <m:sSupPr>
                          <m:ctrlPr>
                            <a:rPr lang="en-US" altLang="zh-CN" i="1" dirty="0" smtClean="0">
                              <a:latin typeface="Cambria Math" panose="02040503050406030204" pitchFamily="18" charset="0"/>
                            </a:rPr>
                          </m:ctrlPr>
                        </m:sSupPr>
                        <m:e>
                          <m:r>
                            <a:rPr lang="en-US" altLang="zh-CN" i="1" dirty="0" smtClean="0">
                              <a:latin typeface="Cambria Math" panose="02040503050406030204" pitchFamily="18" charset="0"/>
                            </a:rPr>
                            <m:t>10</m:t>
                          </m:r>
                        </m:e>
                        <m:sup>
                          <m:r>
                            <a:rPr lang="en-US" altLang="zh-CN" b="0" i="1" dirty="0" smtClean="0">
                              <a:latin typeface="Cambria Math" panose="02040503050406030204" pitchFamily="18" charset="0"/>
                            </a:rPr>
                            <m:t>−19</m:t>
                          </m:r>
                        </m:sup>
                      </m:sSup>
                      <m:r>
                        <a:rPr lang="en-US" altLang="zh-CN" i="1" dirty="0" smtClean="0">
                          <a:latin typeface="Cambria Math" panose="02040503050406030204" pitchFamily="18" charset="0"/>
                        </a:rPr>
                        <m:t>  </m:t>
                      </m:r>
                      <m:r>
                        <a:rPr lang="en-US" altLang="zh-CN" i="1" dirty="0" smtClean="0">
                          <a:latin typeface="Cambria Math" panose="02040503050406030204" pitchFamily="18" charset="0"/>
                        </a:rPr>
                        <m:t>𝑒</m:t>
                      </m:r>
                      <m:r>
                        <a:rPr lang="en-US" altLang="zh-CN" b="0" i="1" dirty="0" smtClean="0">
                          <a:latin typeface="Cambria Math" panose="02040503050406030204" pitchFamily="18" charset="0"/>
                        </a:rPr>
                        <m:t>⋅</m:t>
                      </m:r>
                      <m:r>
                        <a:rPr lang="en-US" altLang="zh-CN" i="1" dirty="0" smtClean="0">
                          <a:latin typeface="Cambria Math" panose="02040503050406030204" pitchFamily="18" charset="0"/>
                        </a:rPr>
                        <m:t>𝑐𝑚</m:t>
                      </m:r>
                      <m:r>
                        <a:rPr lang="en-US" altLang="zh-CN" i="1" dirty="0" smtClean="0">
                          <a:latin typeface="Cambria Math" panose="02040503050406030204" pitchFamily="18" charset="0"/>
                        </a:rPr>
                        <m:t>   (95% </m:t>
                      </m:r>
                      <m:r>
                        <a:rPr lang="en-US" altLang="zh-CN" i="1" dirty="0" smtClean="0">
                          <a:latin typeface="Cambria Math" panose="02040503050406030204" pitchFamily="18" charset="0"/>
                        </a:rPr>
                        <m:t>𝐶𝐿</m:t>
                      </m:r>
                      <m:r>
                        <a:rPr lang="en-US" altLang="zh-CN" i="1" dirty="0" smtClean="0">
                          <a:latin typeface="Cambria Math" panose="02040503050406030204" pitchFamily="18" charset="0"/>
                        </a:rPr>
                        <m:t>)</m:t>
                      </m:r>
                    </m:oMath>
                  </m:oMathPara>
                </a14:m>
                <a:endParaRPr lang="en-US" altLang="zh-CN" dirty="0"/>
              </a:p>
              <a:p>
                <a:pPr marL="285750" indent="-285750">
                  <a:buFont typeface="Arial" panose="020B0604020202020204" pitchFamily="34" charset="0"/>
                  <a:buChar char="•"/>
                </a:pPr>
                <a:r>
                  <a:rPr lang="en-US" altLang="zh-CN" dirty="0"/>
                  <a:t>Improves sensitivity by </a:t>
                </a:r>
                <a:r>
                  <a:rPr lang="en-US" altLang="zh-CN" b="1" dirty="0"/>
                  <a:t>3 orders of magnitude </a:t>
                </a:r>
                <a:r>
                  <a:rPr lang="en-US" altLang="zh-CN" dirty="0"/>
                  <a:t>over previous best.</a:t>
                </a:r>
              </a:p>
              <a:p>
                <a:pPr marL="285750" indent="-285750">
                  <a:buFont typeface="Arial" panose="020B0604020202020204" pitchFamily="34" charset="0"/>
                  <a:buChar char="•"/>
                </a:pPr>
                <a:r>
                  <a:rPr lang="en-US" altLang="zh-CN" b="1" dirty="0"/>
                  <a:t>First EDM constraint from strange quark system using quantum entanglement</a:t>
                </a:r>
                <a:r>
                  <a:rPr lang="en-US" altLang="zh-CN" dirty="0"/>
                  <a:t>.</a:t>
                </a:r>
              </a:p>
            </p:txBody>
          </p:sp>
        </mc:Choice>
        <mc:Fallback>
          <p:sp>
            <p:nvSpPr>
              <p:cNvPr id="5" name="文本框 4">
                <a:extLst>
                  <a:ext uri="{FF2B5EF4-FFF2-40B4-BE49-F238E27FC236}">
                    <a16:creationId xmlns:a16="http://schemas.microsoft.com/office/drawing/2014/main" id="{378370D5-07EB-A17C-FF3F-D90EE7A05B57}"/>
                  </a:ext>
                </a:extLst>
              </p:cNvPr>
              <p:cNvSpPr txBox="1">
                <a:spLocks noRot="1" noChangeAspect="1" noMove="1" noResize="1" noEditPoints="1" noAdjustHandles="1" noChangeArrowheads="1" noChangeShapeType="1" noTextEdit="1"/>
              </p:cNvSpPr>
              <p:nvPr/>
            </p:nvSpPr>
            <p:spPr>
              <a:xfrm>
                <a:off x="982389" y="1120098"/>
                <a:ext cx="10889045" cy="2031325"/>
              </a:xfrm>
              <a:prstGeom prst="rect">
                <a:avLst/>
              </a:prstGeom>
              <a:blipFill>
                <a:blip r:embed="rId2"/>
                <a:stretch>
                  <a:fillRect l="-350" t="-1863" b="-3106"/>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DB1DB087-7B13-E39C-6924-C3B9D062501D}"/>
              </a:ext>
            </a:extLst>
          </p:cNvPr>
          <p:cNvPicPr>
            <a:picLocks noChangeAspect="1"/>
          </p:cNvPicPr>
          <p:nvPr/>
        </p:nvPicPr>
        <p:blipFill>
          <a:blip r:embed="rId3"/>
          <a:stretch>
            <a:fillRect/>
          </a:stretch>
        </p:blipFill>
        <p:spPr>
          <a:xfrm>
            <a:off x="982389" y="3511153"/>
            <a:ext cx="4351919" cy="2905412"/>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6A13BCD-F33C-A403-DD7C-08F3FEDE4ABE}"/>
                  </a:ext>
                </a:extLst>
              </p:cNvPr>
              <p:cNvSpPr txBox="1"/>
              <p:nvPr/>
            </p:nvSpPr>
            <p:spPr>
              <a:xfrm>
                <a:off x="5682668" y="3511153"/>
                <a:ext cx="5855864" cy="2565318"/>
              </a:xfrm>
              <a:prstGeom prst="rect">
                <a:avLst/>
              </a:prstGeom>
              <a:noFill/>
            </p:spPr>
            <p:txBody>
              <a:bodyPr wrap="square">
                <a:spAutoFit/>
              </a:bodyPr>
              <a:lstStyle/>
              <a:p>
                <a:r>
                  <a:rPr lang="en-US" altLang="zh-CN" b="1" dirty="0">
                    <a:solidFill>
                      <a:srgbClr val="FF0000"/>
                    </a:solidFill>
                  </a:rPr>
                  <a:t>Triple-product asymmetry projection:  EDM = 0 vs non-zero EDM hypothesis:</a:t>
                </a:r>
              </a:p>
              <a:p>
                <a:endParaRPr lang="en-US" altLang="zh-CN" b="1" dirty="0">
                  <a:solidFill>
                    <a:srgbClr val="FF0000"/>
                  </a:solidFill>
                </a:endParaRPr>
              </a:p>
              <a:p>
                <a:pPr marL="285750" indent="-285750">
                  <a:buFont typeface="Arial" panose="020B0604020202020204" pitchFamily="34" charset="0"/>
                  <a:buChar char="•"/>
                </a:pPr>
                <a:r>
                  <a:rPr lang="en-US" altLang="zh-CN" dirty="0">
                    <a:solidFill>
                      <a:schemeClr val="tx1"/>
                    </a:solidFill>
                  </a:rPr>
                  <a:t>Kinematic variable </a:t>
                </a:r>
                <a14:m>
                  <m:oMath xmlns:m="http://schemas.openxmlformats.org/officeDocument/2006/math">
                    <m:r>
                      <a:rPr lang="en-US" altLang="zh-CN" b="0" i="1" smtClean="0">
                        <a:solidFill>
                          <a:schemeClr val="tx1"/>
                        </a:solidFill>
                        <a:latin typeface="Cambria Math" panose="02040503050406030204" pitchFamily="18" charset="0"/>
                      </a:rPr>
                      <m:t>𝑂</m:t>
                    </m:r>
                    <m:r>
                      <a:rPr lang="en-US" altLang="zh-CN" b="0" i="1" smtClean="0">
                        <a:solidFill>
                          <a:schemeClr val="tx1"/>
                        </a:solidFill>
                        <a:latin typeface="Cambria Math" panose="02040503050406030204" pitchFamily="18" charset="0"/>
                        <a:ea typeface="Cambria Math" panose="02040503050406030204" pitchFamily="18" charset="0"/>
                      </a:rPr>
                      <m:t>≡</m:t>
                    </m:r>
                    <m:d>
                      <m:dPr>
                        <m:ctrlPr>
                          <a:rPr lang="en-US" altLang="zh-CN" i="1" smtClean="0">
                            <a:solidFill>
                              <a:schemeClr val="tx1"/>
                            </a:solidFill>
                            <a:latin typeface="Cambria Math" panose="02040503050406030204" pitchFamily="18" charset="0"/>
                            <a:ea typeface="Cambria Math" panose="02040503050406030204" pitchFamily="18" charset="0"/>
                          </a:rPr>
                        </m:ctrlPr>
                      </m:dPr>
                      <m:e>
                        <m:sSub>
                          <m:sSubPr>
                            <m:ctrlPr>
                              <a:rPr lang="en-US" altLang="zh-CN" i="1" smtClean="0">
                                <a:solidFill>
                                  <a:schemeClr val="tx1"/>
                                </a:solidFill>
                                <a:latin typeface="Cambria Math" panose="02040503050406030204" pitchFamily="18" charset="0"/>
                                <a:ea typeface="Cambria Math" panose="02040503050406030204" pitchFamily="18" charset="0"/>
                              </a:rPr>
                            </m:ctrlPr>
                          </m:sSubPr>
                          <m:e>
                            <m:acc>
                              <m:accPr>
                                <m:chr m:val="̂"/>
                                <m:ctrlPr>
                                  <a:rPr lang="en-US" altLang="zh-CN" i="1" smtClean="0">
                                    <a:solidFill>
                                      <a:schemeClr val="tx1"/>
                                    </a:solidFill>
                                    <a:latin typeface="Cambria Math" panose="02040503050406030204" pitchFamily="18" charset="0"/>
                                    <a:ea typeface="Cambria Math" panose="02040503050406030204" pitchFamily="18" charset="0"/>
                                  </a:rPr>
                                </m:ctrlPr>
                              </m:accPr>
                              <m:e>
                                <m:r>
                                  <a:rPr lang="en-US" altLang="zh-CN" b="0" i="1" smtClean="0">
                                    <a:solidFill>
                                      <a:schemeClr val="tx1"/>
                                    </a:solidFill>
                                    <a:latin typeface="Cambria Math" panose="02040503050406030204" pitchFamily="18" charset="0"/>
                                    <a:ea typeface="Cambria Math" panose="02040503050406030204" pitchFamily="18" charset="0"/>
                                  </a:rPr>
                                  <m:t>𝑙</m:t>
                                </m:r>
                              </m:e>
                            </m:acc>
                          </m:e>
                          <m:sub>
                            <m:r>
                              <a:rPr lang="en-US" altLang="zh-CN" b="0" i="1" smtClean="0">
                                <a:solidFill>
                                  <a:schemeClr val="tx1"/>
                                </a:solidFill>
                                <a:latin typeface="Cambria Math" panose="02040503050406030204" pitchFamily="18" charset="0"/>
                              </a:rPr>
                              <m:t>𝑝</m:t>
                            </m:r>
                          </m:sub>
                        </m:sSub>
                        <m:r>
                          <a:rPr lang="en-US" altLang="zh-CN" b="0" i="1" smtClean="0">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ea typeface="Cambria Math" panose="02040503050406030204" pitchFamily="18" charset="0"/>
                              </a:rPr>
                            </m:ctrlPr>
                          </m:sSubPr>
                          <m:e>
                            <m:acc>
                              <m:accPr>
                                <m:chr m:val="̂"/>
                                <m:ctrlPr>
                                  <a:rPr lang="en-US" altLang="zh-CN" i="1">
                                    <a:solidFill>
                                      <a:schemeClr val="tx1"/>
                                    </a:solidFill>
                                    <a:latin typeface="Cambria Math" panose="02040503050406030204" pitchFamily="18" charset="0"/>
                                    <a:ea typeface="Cambria Math" panose="02040503050406030204" pitchFamily="18" charset="0"/>
                                  </a:rPr>
                                </m:ctrlPr>
                              </m:accPr>
                              <m:e>
                                <m:r>
                                  <a:rPr lang="en-US" altLang="zh-CN" b="0" i="1">
                                    <a:solidFill>
                                      <a:schemeClr val="tx1"/>
                                    </a:solidFill>
                                    <a:latin typeface="Cambria Math" panose="02040503050406030204" pitchFamily="18" charset="0"/>
                                    <a:ea typeface="Cambria Math" panose="02040503050406030204" pitchFamily="18" charset="0"/>
                                  </a:rPr>
                                  <m:t>𝑙</m:t>
                                </m:r>
                              </m:e>
                            </m:acc>
                          </m:e>
                          <m:sub>
                            <m:acc>
                              <m:accPr>
                                <m:chr m:val="̅"/>
                                <m:ctrlPr>
                                  <a:rPr lang="en-US" altLang="zh-CN" i="1" smtClean="0">
                                    <a:solidFill>
                                      <a:schemeClr val="tx1"/>
                                    </a:solidFill>
                                    <a:latin typeface="Cambria Math" panose="02040503050406030204" pitchFamily="18" charset="0"/>
                                  </a:rPr>
                                </m:ctrlPr>
                              </m:accPr>
                              <m:e>
                                <m:r>
                                  <a:rPr lang="en-US" altLang="zh-CN" b="0" i="1">
                                    <a:solidFill>
                                      <a:schemeClr val="tx1"/>
                                    </a:solidFill>
                                    <a:latin typeface="Cambria Math" panose="02040503050406030204" pitchFamily="18" charset="0"/>
                                  </a:rPr>
                                  <m:t>𝑝</m:t>
                                </m:r>
                              </m:e>
                            </m:acc>
                          </m:sub>
                        </m:sSub>
                      </m:e>
                    </m:d>
                    <m:r>
                      <a:rPr lang="en-US" altLang="zh-CN" b="0" i="1" smtClean="0">
                        <a:solidFill>
                          <a:schemeClr val="tx1"/>
                        </a:solidFill>
                        <a:latin typeface="Cambria Math" panose="02040503050406030204" pitchFamily="18" charset="0"/>
                        <a:ea typeface="Cambria Math" panose="02040503050406030204" pitchFamily="18" charset="0"/>
                      </a:rPr>
                      <m:t>⋅</m:t>
                    </m:r>
                    <m:acc>
                      <m:accPr>
                        <m:chr m:val="̂"/>
                        <m:ctrlPr>
                          <a:rPr lang="en-US" altLang="zh-CN" i="1" smtClean="0">
                            <a:solidFill>
                              <a:schemeClr val="tx1"/>
                            </a:solidFill>
                            <a:latin typeface="Cambria Math" panose="02040503050406030204" pitchFamily="18" charset="0"/>
                            <a:ea typeface="Cambria Math" panose="02040503050406030204" pitchFamily="18" charset="0"/>
                          </a:rPr>
                        </m:ctrlPr>
                      </m:accPr>
                      <m:e>
                        <m:r>
                          <a:rPr lang="en-US" altLang="zh-CN" b="0" i="1" smtClean="0">
                            <a:solidFill>
                              <a:schemeClr val="tx1"/>
                            </a:solidFill>
                            <a:latin typeface="Cambria Math" panose="02040503050406030204" pitchFamily="18" charset="0"/>
                            <a:ea typeface="Cambria Math" panose="02040503050406030204" pitchFamily="18" charset="0"/>
                          </a:rPr>
                          <m:t>𝑘</m:t>
                        </m:r>
                      </m:e>
                    </m:acc>
                  </m:oMath>
                </a14:m>
                <a:endParaRPr lang="en-US" altLang="zh-CN" dirty="0">
                  <a:solidFill>
                    <a:schemeClr val="tx1"/>
                  </a:solidFill>
                </a:endParaRPr>
              </a:p>
              <a:p>
                <a:pPr marL="285750" indent="-285750">
                  <a:buFont typeface="Arial" panose="020B0604020202020204" pitchFamily="34" charset="0"/>
                  <a:buChar char="•"/>
                </a:pPr>
                <a:r>
                  <a:rPr lang="en-US" altLang="zh-CN" dirty="0"/>
                  <a:t>T</a:t>
                </a:r>
                <a:r>
                  <a:rPr lang="en-US" altLang="zh-CN" dirty="0">
                    <a:solidFill>
                      <a:schemeClr val="tx1"/>
                    </a:solidFill>
                  </a:rPr>
                  <a:t>riple-product asymmetry observable: </a:t>
                </a:r>
              </a:p>
              <a:p>
                <a:pPr lvl="1"/>
                <a14:m>
                  <m:oMathPara xmlns:m="http://schemas.openxmlformats.org/officeDocument/2006/math">
                    <m:oMathParaPr>
                      <m:jc m:val="centerGroup"/>
                    </m:oMathParaPr>
                    <m:oMath xmlns:m="http://schemas.openxmlformats.org/officeDocument/2006/math">
                      <m:r>
                        <a:rPr lang="pt-BR" altLang="zh-CN" sz="1400" i="1" dirty="0" smtClean="0">
                          <a:solidFill>
                            <a:schemeClr val="tx1"/>
                          </a:solidFill>
                          <a:latin typeface="Cambria Math" panose="02040503050406030204" pitchFamily="18" charset="0"/>
                        </a:rPr>
                        <m:t>𝐴</m:t>
                      </m:r>
                      <m:r>
                        <a:rPr lang="pt-BR" altLang="zh-CN" sz="1400" i="1" dirty="0" smtClean="0">
                          <a:solidFill>
                            <a:schemeClr val="tx1"/>
                          </a:solidFill>
                          <a:latin typeface="Cambria Math" panose="02040503050406030204" pitchFamily="18" charset="0"/>
                        </a:rPr>
                        <m:t>(</m:t>
                      </m:r>
                      <m:r>
                        <a:rPr lang="pt-BR" altLang="zh-CN" sz="1400" i="1" dirty="0" smtClean="0">
                          <a:solidFill>
                            <a:schemeClr val="tx1"/>
                          </a:solidFill>
                          <a:latin typeface="Cambria Math" panose="02040503050406030204" pitchFamily="18" charset="0"/>
                        </a:rPr>
                        <m:t>𝑂</m:t>
                      </m:r>
                      <m:r>
                        <a:rPr lang="pt-BR" altLang="zh-CN" sz="1400" i="1" dirty="0" smtClean="0">
                          <a:solidFill>
                            <a:schemeClr val="tx1"/>
                          </a:solidFill>
                          <a:latin typeface="Cambria Math" panose="02040503050406030204" pitchFamily="18" charset="0"/>
                        </a:rPr>
                        <m:t>) =</m:t>
                      </m:r>
                      <m:f>
                        <m:fPr>
                          <m:ctrlPr>
                            <a:rPr lang="pt-BR" altLang="zh-CN" sz="1400" i="1" dirty="0" smtClean="0">
                              <a:solidFill>
                                <a:schemeClr val="tx1"/>
                              </a:solidFill>
                              <a:latin typeface="Cambria Math" panose="02040503050406030204" pitchFamily="18" charset="0"/>
                            </a:rPr>
                          </m:ctrlPr>
                        </m:fPr>
                        <m:num>
                          <m:sSub>
                            <m:sSubPr>
                              <m:ctrlPr>
                                <a:rPr lang="en-US" altLang="zh-CN" sz="1400" b="0" i="1" dirty="0" smtClean="0">
                                  <a:latin typeface="Cambria Math" panose="02040503050406030204" pitchFamily="18" charset="0"/>
                                </a:rPr>
                              </m:ctrlPr>
                            </m:sSubPr>
                            <m:e>
                              <m:r>
                                <a:rPr lang="pt-BR" altLang="zh-CN" sz="1400" i="1" dirty="0">
                                  <a:latin typeface="Cambria Math" panose="02040503050406030204" pitchFamily="18" charset="0"/>
                                </a:rPr>
                                <m:t>𝑁</m:t>
                              </m:r>
                            </m:e>
                            <m:sub>
                              <m:r>
                                <m:rPr>
                                  <m:sty m:val="p"/>
                                </m:rPr>
                                <a:rPr lang="pt-BR" altLang="zh-CN" sz="1400" i="0" dirty="0">
                                  <a:latin typeface="Cambria Math" panose="02040503050406030204" pitchFamily="18" charset="0"/>
                                </a:rPr>
                                <m:t>event</m:t>
                              </m:r>
                            </m:sub>
                          </m:sSub>
                          <m:r>
                            <a:rPr lang="pt-BR" altLang="zh-CN" sz="1400" i="1" dirty="0">
                              <a:latin typeface="Cambria Math" panose="02040503050406030204" pitchFamily="18" charset="0"/>
                            </a:rPr>
                            <m:t>(</m:t>
                          </m:r>
                          <m:r>
                            <a:rPr lang="pt-BR" altLang="zh-CN" sz="1400" i="1" dirty="0">
                              <a:latin typeface="Cambria Math" panose="02040503050406030204" pitchFamily="18" charset="0"/>
                            </a:rPr>
                            <m:t>𝑂</m:t>
                          </m:r>
                          <m:r>
                            <a:rPr lang="en-US" altLang="zh-CN" sz="1400" b="0" i="1" dirty="0" smtClean="0">
                              <a:latin typeface="Cambria Math" panose="02040503050406030204" pitchFamily="18" charset="0"/>
                            </a:rPr>
                            <m:t>&gt;</m:t>
                          </m:r>
                          <m:r>
                            <a:rPr lang="pt-BR" altLang="zh-CN" sz="1400" i="1" dirty="0">
                              <a:latin typeface="Cambria Math" panose="02040503050406030204" pitchFamily="18" charset="0"/>
                            </a:rPr>
                            <m:t>0)−</m:t>
                          </m:r>
                          <m:sSub>
                            <m:sSubPr>
                              <m:ctrlPr>
                                <a:rPr lang="en-US" altLang="zh-CN" sz="1400" b="0" i="1" dirty="0" smtClean="0">
                                  <a:latin typeface="Cambria Math" panose="02040503050406030204" pitchFamily="18" charset="0"/>
                                </a:rPr>
                              </m:ctrlPr>
                            </m:sSubPr>
                            <m:e>
                              <m:r>
                                <a:rPr lang="pt-BR" altLang="zh-CN" sz="1400" i="1" dirty="0">
                                  <a:latin typeface="Cambria Math" panose="02040503050406030204" pitchFamily="18" charset="0"/>
                                </a:rPr>
                                <m:t>𝑁</m:t>
                              </m:r>
                            </m:e>
                            <m:sub>
                              <m:r>
                                <m:rPr>
                                  <m:sty m:val="p"/>
                                </m:rPr>
                                <a:rPr lang="pt-BR" altLang="zh-CN" sz="1400" i="0" dirty="0">
                                  <a:latin typeface="Cambria Math" panose="02040503050406030204" pitchFamily="18" charset="0"/>
                                </a:rPr>
                                <m:t>event</m:t>
                              </m:r>
                            </m:sub>
                          </m:sSub>
                          <m:r>
                            <a:rPr lang="pt-BR" altLang="zh-CN" sz="1400" i="1" dirty="0">
                              <a:latin typeface="Cambria Math" panose="02040503050406030204" pitchFamily="18" charset="0"/>
                            </a:rPr>
                            <m:t>(</m:t>
                          </m:r>
                          <m:r>
                            <a:rPr lang="pt-BR" altLang="zh-CN" sz="1400" i="1" dirty="0">
                              <a:latin typeface="Cambria Math" panose="02040503050406030204" pitchFamily="18" charset="0"/>
                            </a:rPr>
                            <m:t>𝑂</m:t>
                          </m:r>
                          <m:r>
                            <a:rPr lang="pt-BR" altLang="zh-CN" sz="1400" i="1" dirty="0">
                              <a:latin typeface="Cambria Math" panose="02040503050406030204" pitchFamily="18" charset="0"/>
                            </a:rPr>
                            <m:t>&lt;0)</m:t>
                          </m:r>
                        </m:num>
                        <m:den>
                          <m:sSub>
                            <m:sSubPr>
                              <m:ctrlPr>
                                <a:rPr lang="en-US" altLang="zh-CN" sz="1400" b="0" i="1" dirty="0" smtClean="0">
                                  <a:latin typeface="Cambria Math" panose="02040503050406030204" pitchFamily="18" charset="0"/>
                                </a:rPr>
                              </m:ctrlPr>
                            </m:sSubPr>
                            <m:e>
                              <m:r>
                                <a:rPr lang="pt-BR" altLang="zh-CN" sz="1400" i="1" dirty="0">
                                  <a:latin typeface="Cambria Math" panose="02040503050406030204" pitchFamily="18" charset="0"/>
                                </a:rPr>
                                <m:t>𝑁</m:t>
                              </m:r>
                            </m:e>
                            <m:sub>
                              <m:r>
                                <m:rPr>
                                  <m:sty m:val="p"/>
                                </m:rPr>
                                <a:rPr lang="pt-BR" altLang="zh-CN" sz="1400" i="0" dirty="0">
                                  <a:latin typeface="Cambria Math" panose="02040503050406030204" pitchFamily="18" charset="0"/>
                                </a:rPr>
                                <m:t>event</m:t>
                              </m:r>
                            </m:sub>
                          </m:sSub>
                          <m:r>
                            <a:rPr lang="pt-BR" altLang="zh-CN" sz="1400" i="1" dirty="0">
                              <a:latin typeface="Cambria Math" panose="02040503050406030204" pitchFamily="18" charset="0"/>
                            </a:rPr>
                            <m:t>(</m:t>
                          </m:r>
                          <m:r>
                            <a:rPr lang="pt-BR" altLang="zh-CN" sz="1400" i="1" dirty="0">
                              <a:latin typeface="Cambria Math" panose="02040503050406030204" pitchFamily="18" charset="0"/>
                            </a:rPr>
                            <m:t>𝑂</m:t>
                          </m:r>
                          <m:r>
                            <a:rPr lang="pt-BR" altLang="zh-CN" sz="1400" i="1" dirty="0">
                              <a:latin typeface="Cambria Math" panose="02040503050406030204" pitchFamily="18" charset="0"/>
                            </a:rPr>
                            <m:t>&gt;0)+</m:t>
                          </m:r>
                          <m:sSub>
                            <m:sSubPr>
                              <m:ctrlPr>
                                <a:rPr lang="en-US" altLang="zh-CN" sz="1400" b="0" i="1" dirty="0" smtClean="0">
                                  <a:latin typeface="Cambria Math" panose="02040503050406030204" pitchFamily="18" charset="0"/>
                                </a:rPr>
                              </m:ctrlPr>
                            </m:sSubPr>
                            <m:e>
                              <m:r>
                                <a:rPr lang="pt-BR" altLang="zh-CN" sz="1400" i="1" dirty="0">
                                  <a:latin typeface="Cambria Math" panose="02040503050406030204" pitchFamily="18" charset="0"/>
                                </a:rPr>
                                <m:t>𝑁</m:t>
                              </m:r>
                            </m:e>
                            <m:sub>
                              <m:r>
                                <m:rPr>
                                  <m:sty m:val="p"/>
                                </m:rPr>
                                <a:rPr lang="pt-BR" altLang="zh-CN" sz="1400" i="0" dirty="0">
                                  <a:latin typeface="Cambria Math" panose="02040503050406030204" pitchFamily="18" charset="0"/>
                                </a:rPr>
                                <m:t>event</m:t>
                              </m:r>
                            </m:sub>
                          </m:sSub>
                          <m:r>
                            <a:rPr lang="pt-BR" altLang="zh-CN" sz="1400" i="1" dirty="0">
                              <a:latin typeface="Cambria Math" panose="02040503050406030204" pitchFamily="18" charset="0"/>
                            </a:rPr>
                            <m:t>(</m:t>
                          </m:r>
                          <m:r>
                            <a:rPr lang="pt-BR" altLang="zh-CN" sz="1400" i="1" dirty="0">
                              <a:latin typeface="Cambria Math" panose="02040503050406030204" pitchFamily="18" charset="0"/>
                            </a:rPr>
                            <m:t>𝑂</m:t>
                          </m:r>
                          <m:r>
                            <a:rPr lang="pt-BR" altLang="zh-CN" sz="1400" i="1" dirty="0">
                              <a:latin typeface="Cambria Math" panose="02040503050406030204" pitchFamily="18" charset="0"/>
                            </a:rPr>
                            <m:t>&lt;0)</m:t>
                          </m:r>
                        </m:den>
                      </m:f>
                    </m:oMath>
                  </m:oMathPara>
                </a14:m>
                <a:endParaRPr lang="en-US" altLang="zh-CN" dirty="0">
                  <a:solidFill>
                    <a:schemeClr val="tx1"/>
                  </a:solidFill>
                </a:endParaRPr>
              </a:p>
              <a:p>
                <a:pPr marL="285750" indent="-285750">
                  <a:buFont typeface="Arial" panose="020B0604020202020204" pitchFamily="34" charset="0"/>
                  <a:buChar char="•"/>
                </a:pP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acc>
                          <m:accPr>
                            <m:chr m:val="̂"/>
                            <m:ctrlPr>
                              <a:rPr lang="en-US" altLang="zh-CN" i="1">
                                <a:latin typeface="Cambria Math" panose="02040503050406030204" pitchFamily="18" charset="0"/>
                                <a:ea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𝑙</m:t>
                            </m:r>
                          </m:e>
                        </m:acc>
                      </m:e>
                      <m:sub>
                        <m:r>
                          <a:rPr lang="en-US" altLang="zh-CN" i="1">
                            <a:latin typeface="Cambria Math" panose="02040503050406030204" pitchFamily="18" charset="0"/>
                          </a:rPr>
                          <m:t>𝑝</m:t>
                        </m:r>
                      </m:sub>
                    </m:sSub>
                  </m:oMath>
                </a14:m>
                <a:r>
                  <a:rPr lang="en-US" altLang="zh-CN" dirty="0">
                    <a:solidFill>
                      <a:schemeClr val="tx1"/>
                    </a:solidFill>
                  </a:rPr>
                  <a:t>(</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acc>
                          <m:accPr>
                            <m:chr m:val="̂"/>
                            <m:ctrlPr>
                              <a:rPr lang="en-US" altLang="zh-CN" i="1">
                                <a:latin typeface="Cambria Math" panose="02040503050406030204" pitchFamily="18" charset="0"/>
                                <a:ea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𝑙</m:t>
                            </m:r>
                          </m:e>
                        </m:acc>
                      </m:e>
                      <m:sub>
                        <m:acc>
                          <m:accPr>
                            <m:chr m:val="̅"/>
                            <m:ctrlPr>
                              <a:rPr lang="en-US" altLang="zh-CN" b="0" i="1" smtClean="0">
                                <a:latin typeface="Cambria Math" panose="02040503050406030204" pitchFamily="18" charset="0"/>
                              </a:rPr>
                            </m:ctrlPr>
                          </m:accPr>
                          <m:e>
                            <m:r>
                              <a:rPr lang="en-US" altLang="zh-CN" i="1">
                                <a:latin typeface="Cambria Math" panose="02040503050406030204" pitchFamily="18" charset="0"/>
                              </a:rPr>
                              <m:t>𝑝</m:t>
                            </m:r>
                          </m:e>
                        </m:acc>
                      </m:sub>
                    </m:sSub>
                  </m:oMath>
                </a14:m>
                <a:r>
                  <a:rPr lang="en-US" altLang="zh-CN" dirty="0">
                    <a:solidFill>
                      <a:schemeClr val="tx1"/>
                    </a:solidFill>
                  </a:rPr>
                  <a:t>): unit momentum of </a:t>
                </a:r>
                <a14:m>
                  <m:oMath xmlns:m="http://schemas.openxmlformats.org/officeDocument/2006/math">
                    <m:r>
                      <a:rPr lang="en-US" altLang="zh-CN" b="0" i="1" smtClean="0">
                        <a:solidFill>
                          <a:schemeClr val="tx1"/>
                        </a:solidFill>
                        <a:latin typeface="Cambria Math" panose="02040503050406030204" pitchFamily="18" charset="0"/>
                      </a:rPr>
                      <m:t>𝑝</m:t>
                    </m:r>
                    <m:r>
                      <a:rPr lang="en-US" altLang="zh-CN" b="0" i="1" smtClean="0">
                        <a:solidFill>
                          <a:schemeClr val="tx1"/>
                        </a:solidFill>
                        <a:latin typeface="Cambria Math" panose="02040503050406030204" pitchFamily="18" charset="0"/>
                      </a:rPr>
                      <m:t>(</m:t>
                    </m:r>
                    <m:acc>
                      <m:accPr>
                        <m:chr m:val="̅"/>
                        <m:ctrlPr>
                          <a:rPr lang="en-US" altLang="zh-CN" b="0" i="1" smtClean="0">
                            <a:solidFill>
                              <a:schemeClr val="tx1"/>
                            </a:solidFill>
                            <a:latin typeface="Cambria Math" panose="02040503050406030204" pitchFamily="18" charset="0"/>
                          </a:rPr>
                        </m:ctrlPr>
                      </m:accPr>
                      <m:e>
                        <m:r>
                          <a:rPr lang="en-US" altLang="zh-CN" b="0" i="1" smtClean="0">
                            <a:solidFill>
                              <a:schemeClr val="tx1"/>
                            </a:solidFill>
                            <a:latin typeface="Cambria Math" panose="02040503050406030204" pitchFamily="18" charset="0"/>
                          </a:rPr>
                          <m:t>𝑝</m:t>
                        </m:r>
                      </m:e>
                    </m:acc>
                    <m:r>
                      <a:rPr lang="en-US" altLang="zh-CN" b="0" i="1" smtClean="0">
                        <a:solidFill>
                          <a:schemeClr val="tx1"/>
                        </a:solidFill>
                        <a:latin typeface="Cambria Math" panose="02040503050406030204" pitchFamily="18" charset="0"/>
                      </a:rPr>
                      <m:t>)</m:t>
                    </m:r>
                  </m:oMath>
                </a14:m>
                <a:r>
                  <a:rPr lang="zh-CN" altLang="en-US" dirty="0">
                    <a:solidFill>
                      <a:schemeClr val="tx1"/>
                    </a:solidFill>
                  </a:rPr>
                  <a:t> </a:t>
                </a:r>
                <a:r>
                  <a:rPr lang="en-US" altLang="zh-CN" dirty="0">
                    <a:solidFill>
                      <a:schemeClr val="tx1"/>
                    </a:solidFill>
                  </a:rPr>
                  <a:t>in </a:t>
                </a:r>
                <a14:m>
                  <m:oMath xmlns:m="http://schemas.openxmlformats.org/officeDocument/2006/math">
                    <m:r>
                      <m:rPr>
                        <m:sty m:val="p"/>
                      </m:rPr>
                      <a:rPr lang="en-US" altLang="zh-CN" b="0" i="0" smtClean="0">
                        <a:solidFill>
                          <a:schemeClr val="tx1"/>
                        </a:solidFill>
                        <a:latin typeface="Cambria Math" panose="02040503050406030204" pitchFamily="18" charset="0"/>
                      </a:rPr>
                      <m:t>Λ</m:t>
                    </m:r>
                    <m:r>
                      <a:rPr lang="en-US" altLang="zh-CN" b="0" i="1" smtClean="0">
                        <a:solidFill>
                          <a:schemeClr val="tx1"/>
                        </a:solidFill>
                        <a:latin typeface="Cambria Math" panose="02040503050406030204" pitchFamily="18" charset="0"/>
                      </a:rPr>
                      <m:t>(</m:t>
                    </m:r>
                    <m:acc>
                      <m:accPr>
                        <m:chr m:val="̅"/>
                        <m:ctrlPr>
                          <a:rPr lang="en-US" altLang="zh-CN" b="0" i="1" smtClean="0">
                            <a:solidFill>
                              <a:schemeClr val="tx1"/>
                            </a:solidFill>
                            <a:latin typeface="Cambria Math" panose="02040503050406030204" pitchFamily="18" charset="0"/>
                          </a:rPr>
                        </m:ctrlPr>
                      </m:accPr>
                      <m:e>
                        <m:r>
                          <m:rPr>
                            <m:sty m:val="p"/>
                          </m:rPr>
                          <a:rPr lang="en-US" altLang="zh-CN" b="0" i="0" smtClean="0">
                            <a:solidFill>
                              <a:schemeClr val="tx1"/>
                            </a:solidFill>
                            <a:latin typeface="Cambria Math" panose="02040503050406030204" pitchFamily="18" charset="0"/>
                          </a:rPr>
                          <m:t>Λ</m:t>
                        </m:r>
                      </m:e>
                    </m:acc>
                    <m:r>
                      <a:rPr lang="en-US" altLang="zh-CN" b="0" i="1" smtClean="0">
                        <a:solidFill>
                          <a:schemeClr val="tx1"/>
                        </a:solidFill>
                        <a:latin typeface="Cambria Math" panose="02040503050406030204" pitchFamily="18" charset="0"/>
                      </a:rPr>
                      <m:t>)</m:t>
                    </m:r>
                  </m:oMath>
                </a14:m>
                <a:r>
                  <a:rPr lang="zh-CN" altLang="en-US" dirty="0">
                    <a:solidFill>
                      <a:schemeClr val="tx1"/>
                    </a:solidFill>
                  </a:rPr>
                  <a:t> </a:t>
                </a:r>
                <a:r>
                  <a:rPr lang="en-US" altLang="zh-CN" dirty="0">
                    <a:solidFill>
                      <a:schemeClr val="tx1"/>
                    </a:solidFill>
                  </a:rPr>
                  <a:t>rest frame</a:t>
                </a:r>
              </a:p>
              <a:p>
                <a:pPr marL="285750" indent="-285750">
                  <a:buFont typeface="Arial" panose="020B0604020202020204" pitchFamily="34" charset="0"/>
                  <a:buChar char="•"/>
                </a:pPr>
                <a14:m>
                  <m:oMath xmlns:m="http://schemas.openxmlformats.org/officeDocument/2006/math">
                    <m:acc>
                      <m:accPr>
                        <m:chr m:val="̂"/>
                        <m:ctrlPr>
                          <a:rPr lang="en-US" altLang="zh-CN" i="1">
                            <a:latin typeface="Cambria Math" panose="02040503050406030204" pitchFamily="18" charset="0"/>
                            <a:ea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𝑘</m:t>
                        </m:r>
                      </m:e>
                    </m:acc>
                    <m:r>
                      <a:rPr lang="en-US" altLang="zh-CN" b="0" i="0" smtClean="0">
                        <a:latin typeface="Cambria Math" panose="02040503050406030204" pitchFamily="18" charset="0"/>
                        <a:ea typeface="Cambria Math" panose="02040503050406030204" pitchFamily="18" charset="0"/>
                      </a:rPr>
                      <m:t>: </m:t>
                    </m:r>
                  </m:oMath>
                </a14:m>
                <a:r>
                  <a:rPr lang="en-US" altLang="zh-CN" dirty="0">
                    <a:solidFill>
                      <a:schemeClr val="tx1"/>
                    </a:solidFill>
                  </a:rPr>
                  <a:t>unit momentum of </a:t>
                </a:r>
                <a14:m>
                  <m:oMath xmlns:m="http://schemas.openxmlformats.org/officeDocument/2006/math">
                    <m:r>
                      <m:rPr>
                        <m:sty m:val="p"/>
                      </m:rPr>
                      <a:rPr lang="en-US" altLang="zh-CN" b="0" i="0" smtClean="0">
                        <a:solidFill>
                          <a:schemeClr val="tx1"/>
                        </a:solidFill>
                        <a:latin typeface="Cambria Math" panose="02040503050406030204" pitchFamily="18" charset="0"/>
                      </a:rPr>
                      <m:t>Λ</m:t>
                    </m:r>
                  </m:oMath>
                </a14:m>
                <a:r>
                  <a:rPr lang="zh-CN" altLang="en-US" dirty="0">
                    <a:solidFill>
                      <a:schemeClr val="tx1"/>
                    </a:solidFill>
                  </a:rPr>
                  <a:t> </a:t>
                </a:r>
                <a:r>
                  <a:rPr lang="en-US" altLang="zh-CN" dirty="0">
                    <a:solidFill>
                      <a:schemeClr val="tx1"/>
                    </a:solidFill>
                  </a:rPr>
                  <a:t>in </a:t>
                </a:r>
                <a14:m>
                  <m:oMath xmlns:m="http://schemas.openxmlformats.org/officeDocument/2006/math">
                    <m:r>
                      <a:rPr lang="en-US" altLang="zh-CN" b="0" i="1" smtClean="0">
                        <a:solidFill>
                          <a:schemeClr val="tx1"/>
                        </a:solidFill>
                        <a:latin typeface="Cambria Math" panose="02040503050406030204" pitchFamily="18" charset="0"/>
                      </a:rPr>
                      <m:t>𝐽</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𝜓</m:t>
                    </m:r>
                  </m:oMath>
                </a14:m>
                <a:r>
                  <a:rPr lang="zh-CN" altLang="en-US" dirty="0">
                    <a:solidFill>
                      <a:schemeClr val="tx1"/>
                    </a:solidFill>
                  </a:rPr>
                  <a:t> </a:t>
                </a:r>
                <a:r>
                  <a:rPr lang="en-US" altLang="zh-CN" dirty="0">
                    <a:solidFill>
                      <a:schemeClr val="tx1"/>
                    </a:solidFill>
                  </a:rPr>
                  <a:t>rest frame</a:t>
                </a:r>
                <a:endParaRPr lang="zh-CN" altLang="en-US" dirty="0">
                  <a:solidFill>
                    <a:schemeClr val="tx1"/>
                  </a:solidFill>
                </a:endParaRPr>
              </a:p>
            </p:txBody>
          </p:sp>
        </mc:Choice>
        <mc:Fallback xmlns="">
          <p:sp>
            <p:nvSpPr>
              <p:cNvPr id="8" name="文本框 7">
                <a:extLst>
                  <a:ext uri="{FF2B5EF4-FFF2-40B4-BE49-F238E27FC236}">
                    <a16:creationId xmlns:a16="http://schemas.microsoft.com/office/drawing/2014/main" id="{46A13BCD-F33C-A403-DD7C-08F3FEDE4ABE}"/>
                  </a:ext>
                </a:extLst>
              </p:cNvPr>
              <p:cNvSpPr txBox="1">
                <a:spLocks noRot="1" noChangeAspect="1" noMove="1" noResize="1" noEditPoints="1" noAdjustHandles="1" noChangeArrowheads="1" noChangeShapeType="1" noTextEdit="1"/>
              </p:cNvSpPr>
              <p:nvPr/>
            </p:nvSpPr>
            <p:spPr>
              <a:xfrm>
                <a:off x="5682668" y="3511153"/>
                <a:ext cx="5855864" cy="2565318"/>
              </a:xfrm>
              <a:prstGeom prst="rect">
                <a:avLst/>
              </a:prstGeom>
              <a:blipFill>
                <a:blip r:embed="rId4"/>
                <a:stretch>
                  <a:fillRect l="-832" t="-1425" r="-104" b="-3563"/>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40824A01-4987-E76E-D006-E5245F64E53B}"/>
              </a:ext>
            </a:extLst>
          </p:cNvPr>
          <p:cNvSpPr txBox="1"/>
          <p:nvPr/>
        </p:nvSpPr>
        <p:spPr>
          <a:xfrm>
            <a:off x="9199286" y="901213"/>
            <a:ext cx="2672148" cy="369332"/>
          </a:xfrm>
          <a:prstGeom prst="rect">
            <a:avLst/>
          </a:prstGeom>
          <a:noFill/>
        </p:spPr>
        <p:txBody>
          <a:bodyPr wrap="square">
            <a:spAutoFit/>
          </a:bodyPr>
          <a:lstStyle/>
          <a:p>
            <a:r>
              <a:rPr lang="en-US" altLang="zh-CN" dirty="0">
                <a:solidFill>
                  <a:srgbClr val="FF0000"/>
                </a:solidFill>
              </a:rPr>
              <a:t>BESIII: </a:t>
            </a:r>
            <a:r>
              <a:rPr lang="zh-CN" altLang="en-US" dirty="0">
                <a:solidFill>
                  <a:srgbClr val="FF0000"/>
                </a:solidFill>
              </a:rPr>
              <a:t>arXiv:2506.19180</a:t>
            </a:r>
          </a:p>
        </p:txBody>
      </p:sp>
    </p:spTree>
    <p:extLst>
      <p:ext uri="{BB962C8B-B14F-4D97-AF65-F5344CB8AC3E}">
        <p14:creationId xmlns:p14="http://schemas.microsoft.com/office/powerpoint/2010/main" val="472931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073763" y="706342"/>
            <a:ext cx="8100392" cy="5650008"/>
          </a:xfrm>
          <a:prstGeom prst="rect">
            <a:avLst/>
          </a:prstGeom>
        </p:spPr>
      </p:pic>
      <p:sp>
        <p:nvSpPr>
          <p:cNvPr id="15" name="灯片编号占位符 5"/>
          <p:cNvSpPr>
            <a:spLocks noGrp="1"/>
          </p:cNvSpPr>
          <p:nvPr>
            <p:ph type="sldNum" sz="quarter" idx="12"/>
          </p:nvPr>
        </p:nvSpPr>
        <p:spPr>
          <a:xfrm>
            <a:off x="8616280" y="6381334"/>
            <a:ext cx="1905000" cy="457200"/>
          </a:xfrm>
        </p:spPr>
        <p:txBody>
          <a:bodyPr/>
          <a:lstStyle/>
          <a:p>
            <a:fld id="{0E1BF1C9-A336-4597-9C7A-4BD5EDCBE284}" type="slidenum">
              <a:rPr lang="en-US" altLang="zh-CN">
                <a:solidFill>
                  <a:srgbClr val="000000"/>
                </a:solidFill>
              </a:rPr>
              <a:pPr/>
              <a:t>3</a:t>
            </a:fld>
            <a:endParaRPr lang="en-US" altLang="zh-CN" dirty="0">
              <a:solidFill>
                <a:srgbClr val="000000"/>
              </a:solidFill>
            </a:endParaRPr>
          </a:p>
        </p:txBody>
      </p:sp>
      <p:sp>
        <p:nvSpPr>
          <p:cNvPr id="221186" name="Rectangle 2"/>
          <p:cNvSpPr>
            <a:spLocks noGrp="1" noChangeArrowheads="1"/>
          </p:cNvSpPr>
          <p:nvPr>
            <p:ph type="title"/>
          </p:nvPr>
        </p:nvSpPr>
        <p:spPr>
          <a:xfrm>
            <a:off x="1726637" y="-18258"/>
            <a:ext cx="8576726" cy="777875"/>
          </a:xfrm>
        </p:spPr>
        <p:txBody>
          <a:bodyPr/>
          <a:lstStyle/>
          <a:p>
            <a:r>
              <a:rPr lang="en-US" altLang="zh-CN" sz="3200" b="1" dirty="0">
                <a:solidFill>
                  <a:srgbClr val="003399"/>
                </a:solidFill>
                <a:latin typeface="Times New Roman" panose="02020603050405020304" pitchFamily="18" charset="0"/>
                <a:ea typeface="Heiti SC Medium" charset="-122"/>
                <a:cs typeface="Times New Roman" panose="02020603050405020304" pitchFamily="18" charset="0"/>
              </a:rPr>
              <a:t>Beijing Electron-Positron Collider II</a:t>
            </a:r>
            <a:r>
              <a:rPr lang="zh-CN" altLang="en-US" sz="3200" b="1" dirty="0">
                <a:solidFill>
                  <a:srgbClr val="003399"/>
                </a:solidFill>
                <a:latin typeface="Times New Roman" panose="02020603050405020304" pitchFamily="18" charset="0"/>
                <a:ea typeface="Heiti SC Medium" charset="-122"/>
                <a:cs typeface="Times New Roman" panose="02020603050405020304" pitchFamily="18" charset="0"/>
              </a:rPr>
              <a:t> </a:t>
            </a:r>
            <a:r>
              <a:rPr lang="en-US" altLang="zh-CN" sz="3200" b="1" dirty="0">
                <a:solidFill>
                  <a:srgbClr val="003399"/>
                </a:solidFill>
                <a:latin typeface="Times New Roman" panose="02020603050405020304" pitchFamily="18" charset="0"/>
                <a:ea typeface="黑体"/>
                <a:cs typeface="Times New Roman" panose="02020603050405020304" pitchFamily="18" charset="0"/>
              </a:rPr>
              <a:t>(BEPCII)</a:t>
            </a:r>
          </a:p>
        </p:txBody>
      </p:sp>
      <p:sp>
        <p:nvSpPr>
          <p:cNvPr id="221189" name="AutoShape 5"/>
          <p:cNvSpPr>
            <a:spLocks noChangeArrowheads="1"/>
          </p:cNvSpPr>
          <p:nvPr/>
        </p:nvSpPr>
        <p:spPr bwMode="auto">
          <a:xfrm>
            <a:off x="5207691" y="1241593"/>
            <a:ext cx="1588626" cy="412109"/>
          </a:xfrm>
          <a:prstGeom prst="wedgeRectCallout">
            <a:avLst>
              <a:gd name="adj1" fmla="val 178648"/>
              <a:gd name="adj2" fmla="val 41238"/>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altLang="zh-CN" dirty="0">
                <a:latin typeface="Times New Roman" panose="02020603050405020304" pitchFamily="18" charset="0"/>
                <a:ea typeface="黑体"/>
                <a:cs typeface="Times New Roman" panose="02020603050405020304" pitchFamily="18" charset="0"/>
              </a:rPr>
              <a:t>Linear part </a:t>
            </a:r>
          </a:p>
        </p:txBody>
      </p:sp>
      <p:sp>
        <p:nvSpPr>
          <p:cNvPr id="221190" name="AutoShape 6"/>
          <p:cNvSpPr>
            <a:spLocks noChangeArrowheads="1"/>
          </p:cNvSpPr>
          <p:nvPr/>
        </p:nvSpPr>
        <p:spPr bwMode="auto">
          <a:xfrm>
            <a:off x="8217696" y="2363314"/>
            <a:ext cx="1900541" cy="710626"/>
          </a:xfrm>
          <a:prstGeom prst="wedgeRectCallout">
            <a:avLst>
              <a:gd name="adj1" fmla="val -139788"/>
              <a:gd name="adj2" fmla="val 136635"/>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altLang="zh-CN" dirty="0">
                <a:latin typeface="Times New Roman" panose="02020603050405020304" pitchFamily="18" charset="0"/>
                <a:ea typeface="宋体"/>
                <a:cs typeface="Times New Roman" panose="02020603050405020304" pitchFamily="18" charset="0"/>
              </a:rPr>
              <a:t>BEPCII</a:t>
            </a:r>
          </a:p>
          <a:p>
            <a:r>
              <a:rPr lang="en-US" altLang="zh-CN" dirty="0">
                <a:latin typeface="Times New Roman" panose="02020603050405020304" pitchFamily="18" charset="0"/>
                <a:ea typeface="黑体"/>
                <a:cs typeface="Times New Roman" panose="02020603050405020304" pitchFamily="18" charset="0"/>
              </a:rPr>
              <a:t>(Circular part)</a:t>
            </a:r>
          </a:p>
        </p:txBody>
      </p:sp>
      <p:sp>
        <p:nvSpPr>
          <p:cNvPr id="221191" name="AutoShape 7"/>
          <p:cNvSpPr>
            <a:spLocks noChangeArrowheads="1"/>
          </p:cNvSpPr>
          <p:nvPr/>
        </p:nvSpPr>
        <p:spPr bwMode="auto">
          <a:xfrm>
            <a:off x="1726637" y="4391379"/>
            <a:ext cx="1991124" cy="394629"/>
          </a:xfrm>
          <a:prstGeom prst="wedgeRectCallout">
            <a:avLst>
              <a:gd name="adj1" fmla="val 60695"/>
              <a:gd name="adj2" fmla="val -173107"/>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altLang="zh-CN" dirty="0">
                <a:solidFill>
                  <a:srgbClr val="FF0000"/>
                </a:solidFill>
                <a:latin typeface="Times New Roman" panose="02020603050405020304" pitchFamily="18" charset="0"/>
                <a:ea typeface="宋体"/>
                <a:cs typeface="Times New Roman" panose="02020603050405020304" pitchFamily="18" charset="0"/>
              </a:rPr>
              <a:t>BESIII </a:t>
            </a:r>
            <a:r>
              <a:rPr lang="en-US" altLang="zh-CN" b="1" dirty="0">
                <a:solidFill>
                  <a:srgbClr val="FF0000"/>
                </a:solidFill>
                <a:latin typeface="Times New Roman" panose="02020603050405020304" pitchFamily="18" charset="0"/>
                <a:ea typeface="黑体"/>
                <a:cs typeface="Times New Roman" panose="02020603050405020304" pitchFamily="18" charset="0"/>
              </a:rPr>
              <a:t>detector</a:t>
            </a:r>
          </a:p>
        </p:txBody>
      </p:sp>
      <p:sp>
        <p:nvSpPr>
          <p:cNvPr id="221194" name="Line 10"/>
          <p:cNvSpPr>
            <a:spLocks noChangeShapeType="1"/>
          </p:cNvSpPr>
          <p:nvPr/>
        </p:nvSpPr>
        <p:spPr bwMode="auto">
          <a:xfrm flipH="1" flipV="1">
            <a:off x="7296884" y="4974060"/>
            <a:ext cx="1583250" cy="151258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ea typeface="宋体"/>
            </a:endParaRPr>
          </a:p>
        </p:txBody>
      </p:sp>
      <mc:AlternateContent xmlns:mc="http://schemas.openxmlformats.org/markup-compatibility/2006" xmlns:a14="http://schemas.microsoft.com/office/drawing/2010/main">
        <mc:Choice Requires="a14">
          <p:sp>
            <p:nvSpPr>
              <p:cNvPr id="221197" name="Rectangle 13"/>
              <p:cNvSpPr>
                <a:spLocks noGrp="1" noChangeArrowheads="1"/>
              </p:cNvSpPr>
              <p:nvPr>
                <p:ph type="body" idx="1"/>
              </p:nvPr>
            </p:nvSpPr>
            <p:spPr>
              <a:xfrm>
                <a:off x="194553" y="979905"/>
                <a:ext cx="4666012" cy="1841132"/>
              </a:xfrm>
              <a:solidFill>
                <a:srgbClr val="CCFFFF"/>
              </a:solidFill>
              <a:ln/>
            </p:spPr>
            <p:txBody>
              <a:bodyPr>
                <a:noAutofit/>
              </a:bodyPr>
              <a:lstStyle/>
              <a:p>
                <a:pPr marL="0" indent="0">
                  <a:buNone/>
                </a:pPr>
                <a:r>
                  <a:rPr lang="en-US" altLang="zh-CN" sz="1800" b="1" dirty="0">
                    <a:solidFill>
                      <a:srgbClr val="FF0000"/>
                    </a:solidFill>
                    <a:latin typeface="Times New Roman" panose="02020603050405020304" pitchFamily="18" charset="0"/>
                    <a:cs typeface="Times New Roman" panose="02020603050405020304" pitchFamily="18" charset="0"/>
                  </a:rPr>
                  <a:t>Center of mass energy:  2</a:t>
                </a:r>
                <a14:m>
                  <m:oMath xmlns:m="http://schemas.openxmlformats.org/officeDocument/2006/math">
                    <m:r>
                      <a:rPr lang="en-US" altLang="zh-CN" sz="1800" b="1" i="1" dirty="0">
                        <a:solidFill>
                          <a:srgbClr val="FF0000"/>
                        </a:solidFill>
                        <a:latin typeface="Cambria Math" panose="02040503050406030204" pitchFamily="18" charset="0"/>
                      </a:rPr>
                      <m:t>.</m:t>
                    </m:r>
                    <m:r>
                      <a:rPr lang="en-US" altLang="zh-CN" sz="1800" b="1" i="1" dirty="0">
                        <a:solidFill>
                          <a:srgbClr val="FF0000"/>
                        </a:solidFill>
                        <a:latin typeface="Cambria Math" panose="02040503050406030204" pitchFamily="18" charset="0"/>
                      </a:rPr>
                      <m:t>𝟎</m:t>
                    </m:r>
                    <m:r>
                      <a:rPr lang="en-US" altLang="zh-CN" sz="1800" b="1" i="1" dirty="0">
                        <a:solidFill>
                          <a:srgbClr val="FF0000"/>
                        </a:solidFill>
                        <a:latin typeface="Cambria Math" panose="02040503050406030204" pitchFamily="18" charset="0"/>
                      </a:rPr>
                      <m:t>~</m:t>
                    </m:r>
                    <m:r>
                      <a:rPr lang="en-US" altLang="zh-CN" sz="1800" b="1" i="1" dirty="0">
                        <a:solidFill>
                          <a:srgbClr val="FF0000"/>
                        </a:solidFill>
                        <a:latin typeface="Cambria Math" panose="02040503050406030204" pitchFamily="18" charset="0"/>
                      </a:rPr>
                      <m:t>𝟒</m:t>
                    </m:r>
                    <m:r>
                      <a:rPr lang="en-US" altLang="zh-CN" sz="1800" b="1" i="1" dirty="0">
                        <a:solidFill>
                          <a:srgbClr val="FF0000"/>
                        </a:solidFill>
                        <a:latin typeface="Cambria Math" panose="02040503050406030204" pitchFamily="18" charset="0"/>
                      </a:rPr>
                      <m:t>.</m:t>
                    </m:r>
                    <m:r>
                      <a:rPr lang="en-US" altLang="zh-CN" sz="1800" b="1" i="1" dirty="0">
                        <a:solidFill>
                          <a:srgbClr val="FF0000"/>
                        </a:solidFill>
                        <a:latin typeface="Cambria Math" panose="02040503050406030204" pitchFamily="18" charset="0"/>
                      </a:rPr>
                      <m:t>𝟗𝟓</m:t>
                    </m:r>
                  </m:oMath>
                </a14:m>
                <a:r>
                  <a:rPr lang="zh-CN" altLang="en-US" sz="1800" b="1" dirty="0">
                    <a:solidFill>
                      <a:srgbClr val="FF0000"/>
                    </a:solidFill>
                    <a:latin typeface="Times New Roman" panose="02020603050405020304" pitchFamily="18" charset="0"/>
                    <a:cs typeface="Times New Roman" panose="02020603050405020304" pitchFamily="18" charset="0"/>
                  </a:rPr>
                  <a:t> </a:t>
                </a:r>
                <a:r>
                  <a:rPr lang="en-US" altLang="zh-CN" sz="1800" b="1" dirty="0">
                    <a:solidFill>
                      <a:srgbClr val="FF0000"/>
                    </a:solidFill>
                    <a:latin typeface="Times New Roman" panose="02020603050405020304" pitchFamily="18" charset="0"/>
                    <a:cs typeface="Times New Roman" panose="02020603050405020304" pitchFamily="18" charset="0"/>
                  </a:rPr>
                  <a:t>GeV</a:t>
                </a:r>
                <a:endParaRPr lang="en-US" altLang="zh-CN" sz="1800" dirty="0">
                  <a:solidFill>
                    <a:srgbClr val="FF0000"/>
                  </a:solidFill>
                  <a:latin typeface="Times New Roman" panose="02020603050405020304" pitchFamily="18" charset="0"/>
                  <a:ea typeface="Arial Unicode MS" pitchFamily="34" charset="-122"/>
                  <a:cs typeface="Times New Roman" panose="02020603050405020304" pitchFamily="18" charset="0"/>
                </a:endParaRPr>
              </a:p>
              <a:p>
                <a:pPr marL="0" indent="0">
                  <a:buNone/>
                </a:pPr>
                <a:r>
                  <a:rPr lang="en-US" altLang="zh-CN" sz="1800" dirty="0">
                    <a:solidFill>
                      <a:srgbClr val="FF0000"/>
                    </a:solidFill>
                    <a:latin typeface="Times New Roman" panose="02020603050405020304" pitchFamily="18" charset="0"/>
                    <a:ea typeface="Arial Unicode MS" pitchFamily="34" charset="-122"/>
                    <a:cs typeface="Times New Roman" panose="02020603050405020304" pitchFamily="18" charset="0"/>
                  </a:rPr>
                  <a:t>2008-</a:t>
                </a:r>
                <a:r>
                  <a:rPr lang="en-US" altLang="zh-CN" sz="1800" b="1" dirty="0">
                    <a:solidFill>
                      <a:srgbClr val="FF0000"/>
                    </a:solidFill>
                    <a:latin typeface="Times New Roman" panose="02020603050405020304" pitchFamily="18" charset="0"/>
                    <a:ea typeface="Heiti SC Medium" charset="-122"/>
                    <a:cs typeface="Times New Roman" panose="02020603050405020304" pitchFamily="18" charset="0"/>
                  </a:rPr>
                  <a:t> Now </a:t>
                </a:r>
                <a:r>
                  <a:rPr lang="en-US" altLang="zh-CN" sz="1800" dirty="0">
                    <a:solidFill>
                      <a:srgbClr val="FF0000"/>
                    </a:solidFill>
                    <a:latin typeface="Times New Roman" panose="02020603050405020304" pitchFamily="18" charset="0"/>
                    <a:ea typeface="Arial Unicode MS" pitchFamily="34" charset="-122"/>
                    <a:cs typeface="Times New Roman" panose="02020603050405020304" pitchFamily="18" charset="0"/>
                  </a:rPr>
                  <a:t>(BEPCII):   </a:t>
                </a:r>
              </a:p>
              <a:p>
                <a:pPr>
                  <a:buFontTx/>
                  <a:buNone/>
                </a:pPr>
                <a:r>
                  <a:rPr lang="en-US" altLang="zh-CN" sz="1800" dirty="0">
                    <a:solidFill>
                      <a:srgbClr val="0000FF"/>
                    </a:solidFill>
                    <a:latin typeface="Times New Roman" panose="02020603050405020304" pitchFamily="18" charset="0"/>
                    <a:ea typeface="Arial Unicode MS" pitchFamily="34" charset="-122"/>
                    <a:cs typeface="Times New Roman" panose="02020603050405020304" pitchFamily="18" charset="0"/>
                  </a:rPr>
                  <a:t>         </a:t>
                </a:r>
                <a:r>
                  <a:rPr lang="en-US" altLang="zh-CN" sz="1800" i="1" dirty="0" err="1">
                    <a:solidFill>
                      <a:srgbClr val="FF0000"/>
                    </a:solidFill>
                    <a:latin typeface="Times New Roman" panose="02020603050405020304" pitchFamily="18" charset="0"/>
                    <a:ea typeface="Arial Unicode MS" pitchFamily="34" charset="-122"/>
                    <a:cs typeface="Times New Roman" panose="02020603050405020304" pitchFamily="18" charset="0"/>
                  </a:rPr>
                  <a:t>L</a:t>
                </a:r>
                <a:r>
                  <a:rPr lang="en-US" altLang="zh-CN" sz="1800" baseline="-25000" dirty="0" err="1">
                    <a:solidFill>
                      <a:srgbClr val="FF0000"/>
                    </a:solidFill>
                    <a:latin typeface="Times New Roman" panose="02020603050405020304" pitchFamily="18" charset="0"/>
                    <a:ea typeface="Arial Unicode MS" pitchFamily="34" charset="-122"/>
                    <a:cs typeface="Times New Roman" panose="02020603050405020304" pitchFamily="18" charset="0"/>
                  </a:rPr>
                  <a:t>peak</a:t>
                </a:r>
                <a:r>
                  <a:rPr lang="en-US" altLang="zh-CN" sz="1800" dirty="0">
                    <a:solidFill>
                      <a:srgbClr val="FF0000"/>
                    </a:solidFill>
                    <a:latin typeface="Times New Roman" panose="02020603050405020304" pitchFamily="18" charset="0"/>
                    <a:ea typeface="Arial Unicode MS" pitchFamily="34" charset="-122"/>
                    <a:cs typeface="Times New Roman" panose="02020603050405020304" pitchFamily="18" charset="0"/>
                  </a:rPr>
                  <a:t>=1.0x10</a:t>
                </a:r>
                <a:r>
                  <a:rPr lang="en-US" altLang="zh-CN" sz="1800" baseline="30000" dirty="0">
                    <a:solidFill>
                      <a:srgbClr val="FF0000"/>
                    </a:solidFill>
                    <a:latin typeface="Times New Roman" panose="02020603050405020304" pitchFamily="18" charset="0"/>
                    <a:ea typeface="Arial Unicode MS" pitchFamily="34" charset="-122"/>
                    <a:cs typeface="Times New Roman" panose="02020603050405020304" pitchFamily="18" charset="0"/>
                  </a:rPr>
                  <a:t>33</a:t>
                </a:r>
                <a:r>
                  <a:rPr lang="en-US" altLang="zh-CN" sz="1800" dirty="0">
                    <a:solidFill>
                      <a:srgbClr val="FF0000"/>
                    </a:solidFill>
                    <a:latin typeface="Times New Roman" panose="02020603050405020304" pitchFamily="18" charset="0"/>
                    <a:ea typeface="Arial Unicode MS" pitchFamily="34" charset="-122"/>
                    <a:cs typeface="Times New Roman" panose="02020603050405020304" pitchFamily="18" charset="0"/>
                  </a:rPr>
                  <a:t>/cm</a:t>
                </a:r>
                <a:r>
                  <a:rPr lang="en-US" altLang="zh-CN" sz="1800" baseline="30000" dirty="0">
                    <a:solidFill>
                      <a:srgbClr val="FF0000"/>
                    </a:solidFill>
                    <a:latin typeface="Times New Roman" panose="02020603050405020304" pitchFamily="18" charset="0"/>
                    <a:ea typeface="Arial Unicode MS" pitchFamily="34" charset="-122"/>
                    <a:cs typeface="Times New Roman" panose="02020603050405020304" pitchFamily="18" charset="0"/>
                  </a:rPr>
                  <a:t>2</a:t>
                </a:r>
                <a:r>
                  <a:rPr lang="en-US" altLang="zh-CN" sz="1800" dirty="0">
                    <a:solidFill>
                      <a:srgbClr val="FF0000"/>
                    </a:solidFill>
                    <a:latin typeface="Times New Roman" panose="02020603050405020304" pitchFamily="18" charset="0"/>
                    <a:ea typeface="Arial Unicode MS" pitchFamily="34" charset="-122"/>
                    <a:cs typeface="Times New Roman" panose="02020603050405020304" pitchFamily="18" charset="0"/>
                  </a:rPr>
                  <a:t>s</a:t>
                </a:r>
              </a:p>
              <a:p>
                <a:pPr>
                  <a:buFontTx/>
                  <a:buNone/>
                </a:pPr>
                <a:r>
                  <a:rPr lang="en-US" altLang="zh-CN" sz="1800" b="1" dirty="0">
                    <a:solidFill>
                      <a:srgbClr val="0000FF"/>
                    </a:solidFill>
                    <a:latin typeface="Times New Roman" panose="02020603050405020304" pitchFamily="18" charset="0"/>
                    <a:ea typeface="黑体"/>
                    <a:cs typeface="Times New Roman" panose="02020603050405020304" pitchFamily="18" charset="0"/>
                  </a:rPr>
                  <a:t>Reached peak luminosity in April 2016</a:t>
                </a:r>
              </a:p>
              <a:p>
                <a:pPr>
                  <a:buFontTx/>
                  <a:buNone/>
                </a:pPr>
                <a:r>
                  <a:rPr lang="en-US" altLang="zh-CN" sz="1800" b="1" dirty="0">
                    <a:solidFill>
                      <a:srgbClr val="0000FF"/>
                    </a:solidFill>
                    <a:latin typeface="Times New Roman" panose="02020603050405020304" pitchFamily="18" charset="0"/>
                    <a:ea typeface="黑体"/>
                    <a:cs typeface="Times New Roman" panose="02020603050405020304" pitchFamily="18" charset="0"/>
                  </a:rPr>
                  <a:t>Reached highest </a:t>
                </a:r>
                <a:r>
                  <a:rPr lang="en-US" altLang="zh-CN" sz="1800" b="1" dirty="0" err="1">
                    <a:solidFill>
                      <a:srgbClr val="0000FF"/>
                    </a:solidFill>
                    <a:latin typeface="Times New Roman" panose="02020603050405020304" pitchFamily="18" charset="0"/>
                    <a:ea typeface="黑体"/>
                    <a:cs typeface="Times New Roman" panose="02020603050405020304" pitchFamily="18" charset="0"/>
                  </a:rPr>
                  <a:t>Ecm</a:t>
                </a:r>
                <a:r>
                  <a:rPr lang="en-US" altLang="zh-CN" sz="1800" b="1" dirty="0">
                    <a:solidFill>
                      <a:srgbClr val="0000FF"/>
                    </a:solidFill>
                    <a:latin typeface="Times New Roman" panose="02020603050405020304" pitchFamily="18" charset="0"/>
                    <a:ea typeface="黑体"/>
                    <a:cs typeface="Times New Roman" panose="02020603050405020304" pitchFamily="18" charset="0"/>
                  </a:rPr>
                  <a:t>=4.95 GeV in Jan. 2021 </a:t>
                </a:r>
                <a:endParaRPr lang="en-US" altLang="zh-CN" sz="1800" b="1" dirty="0">
                  <a:solidFill>
                    <a:srgbClr val="FF0000"/>
                  </a:solidFill>
                  <a:latin typeface="Times New Roman" panose="02020603050405020304" pitchFamily="18" charset="0"/>
                  <a:ea typeface="黑体"/>
                  <a:cs typeface="Times New Roman" panose="02020603050405020304" pitchFamily="18" charset="0"/>
                </a:endParaRPr>
              </a:p>
            </p:txBody>
          </p:sp>
        </mc:Choice>
        <mc:Fallback xmlns="">
          <p:sp>
            <p:nvSpPr>
              <p:cNvPr id="221197" name="Rectangle 13"/>
              <p:cNvSpPr>
                <a:spLocks noGrp="1" noRot="1" noChangeAspect="1" noMove="1" noResize="1" noEditPoints="1" noAdjustHandles="1" noChangeArrowheads="1" noChangeShapeType="1" noTextEdit="1"/>
              </p:cNvSpPr>
              <p:nvPr>
                <p:ph type="body" idx="1"/>
              </p:nvPr>
            </p:nvSpPr>
            <p:spPr>
              <a:xfrm>
                <a:off x="194553" y="979905"/>
                <a:ext cx="4666012" cy="1841132"/>
              </a:xfrm>
              <a:blipFill>
                <a:blip r:embed="rId4"/>
                <a:stretch>
                  <a:fillRect l="-1087" t="-3425" b="-4110"/>
                </a:stretch>
              </a:blipFill>
              <a:ln/>
            </p:spPr>
            <p:txBody>
              <a:bodyPr/>
              <a:lstStyle/>
              <a:p>
                <a:r>
                  <a:rPr lang="zh-CN" altLang="en-US">
                    <a:noFill/>
                  </a:rPr>
                  <a:t> </a:t>
                </a:r>
              </a:p>
            </p:txBody>
          </p:sp>
        </mc:Fallback>
      </mc:AlternateContent>
    </p:spTree>
    <p:extLst>
      <p:ext uri="{BB962C8B-B14F-4D97-AF65-F5344CB8AC3E}">
        <p14:creationId xmlns:p14="http://schemas.microsoft.com/office/powerpoint/2010/main" val="92382469"/>
      </p:ext>
    </p:extLst>
  </p:cSld>
  <p:clrMapOvr>
    <a:masterClrMapping/>
  </p:clrMapOvr>
  <mc:AlternateContent xmlns:mc="http://schemas.openxmlformats.org/markup-compatibility/2006" xmlns:p14="http://schemas.microsoft.com/office/powerpoint/2010/main">
    <mc:Choice Requires="p14">
      <p:transition spd="slow" p14:dur="2000" advTm="884"/>
    </mc:Choice>
    <mc:Fallback xmlns="">
      <p:transition spd="slow" advTm="88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标题 1">
                <a:extLst>
                  <a:ext uri="{FF2B5EF4-FFF2-40B4-BE49-F238E27FC236}">
                    <a16:creationId xmlns:a16="http://schemas.microsoft.com/office/drawing/2014/main" id="{D69751F5-5EE4-2C31-FDF3-74ACCDAF9363}"/>
                  </a:ext>
                </a:extLst>
              </p:cNvPr>
              <p:cNvSpPr>
                <a:spLocks noGrp="1"/>
              </p:cNvSpPr>
              <p:nvPr>
                <p:ph type="title"/>
              </p:nvPr>
            </p:nvSpPr>
            <p:spPr>
              <a:xfrm>
                <a:off x="251790" y="79982"/>
                <a:ext cx="11781184" cy="662782"/>
              </a:xfrm>
            </p:spPr>
            <p:txBody>
              <a:bodyPr>
                <a:noAutofit/>
              </a:bodyPr>
              <a:lstStyle/>
              <a:p>
                <a:pPr algn="ctr"/>
                <a:r>
                  <a:rPr kumimoji="1" lang="en-US" altLang="zh-CN" sz="3800" dirty="0">
                    <a:solidFill>
                      <a:srgbClr val="3333FF"/>
                    </a:solidFill>
                    <a:latin typeface="Times New Roman" panose="02020603050405020304" pitchFamily="18" charset="0"/>
                    <a:cs typeface="Times New Roman" panose="02020603050405020304" pitchFamily="18" charset="0"/>
                  </a:rPr>
                  <a:t>Energy-dependent polarization in </a:t>
                </a:r>
                <a14:m>
                  <m:oMath xmlns:m="http://schemas.openxmlformats.org/officeDocument/2006/math">
                    <m:sSup>
                      <m:sSupPr>
                        <m:ctrlPr>
                          <a:rPr kumimoji="1" lang="en-US" altLang="zh-CN" sz="3800" i="1" smtClean="0">
                            <a:solidFill>
                              <a:srgbClr val="3333FF"/>
                            </a:solidFill>
                            <a:latin typeface="Cambria Math" panose="02040503050406030204" pitchFamily="18" charset="0"/>
                            <a:cs typeface="Times New Roman" panose="02020603050405020304" pitchFamily="18" charset="0"/>
                          </a:rPr>
                        </m:ctrlPr>
                      </m:sSupPr>
                      <m:e>
                        <m:r>
                          <a:rPr kumimoji="1" lang="en-US" altLang="zh-CN" sz="3800" b="0" i="1" smtClean="0">
                            <a:solidFill>
                              <a:srgbClr val="3333FF"/>
                            </a:solidFill>
                            <a:latin typeface="Cambria Math" panose="02040503050406030204" pitchFamily="18" charset="0"/>
                            <a:cs typeface="Times New Roman" panose="02020603050405020304" pitchFamily="18" charset="0"/>
                          </a:rPr>
                          <m:t>𝑒</m:t>
                        </m:r>
                      </m:e>
                      <m:sup>
                        <m:r>
                          <a:rPr kumimoji="1" lang="en-US" altLang="zh-CN" sz="3800" b="0" i="1" smtClean="0">
                            <a:solidFill>
                              <a:srgbClr val="3333FF"/>
                            </a:solidFill>
                            <a:latin typeface="Cambria Math" panose="02040503050406030204" pitchFamily="18" charset="0"/>
                            <a:cs typeface="Times New Roman" panose="02020603050405020304" pitchFamily="18" charset="0"/>
                          </a:rPr>
                          <m:t>+</m:t>
                        </m:r>
                      </m:sup>
                    </m:sSup>
                    <m:sSup>
                      <m:sSupPr>
                        <m:ctrlPr>
                          <a:rPr kumimoji="1" lang="en-US" altLang="zh-CN" sz="3800" i="1" smtClean="0">
                            <a:solidFill>
                              <a:srgbClr val="3333FF"/>
                            </a:solidFill>
                            <a:latin typeface="Cambria Math" panose="02040503050406030204" pitchFamily="18" charset="0"/>
                            <a:cs typeface="Times New Roman" panose="02020603050405020304" pitchFamily="18" charset="0"/>
                          </a:rPr>
                        </m:ctrlPr>
                      </m:sSupPr>
                      <m:e>
                        <m:r>
                          <a:rPr kumimoji="1" lang="en-US" altLang="zh-CN" sz="3800" b="0" i="1" smtClean="0">
                            <a:solidFill>
                              <a:srgbClr val="3333FF"/>
                            </a:solidFill>
                            <a:latin typeface="Cambria Math" panose="02040503050406030204" pitchFamily="18" charset="0"/>
                            <a:cs typeface="Times New Roman" panose="02020603050405020304" pitchFamily="18" charset="0"/>
                          </a:rPr>
                          <m:t>𝑒</m:t>
                        </m:r>
                      </m:e>
                      <m:sup>
                        <m:r>
                          <a:rPr kumimoji="1" lang="en-US" altLang="zh-CN" sz="380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m:t>
                        </m:r>
                      </m:sup>
                    </m:sSup>
                    <m:r>
                      <a:rPr kumimoji="1" lang="en-US" altLang="zh-CN" sz="380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kumimoji="1" lang="en-US" altLang="zh-CN" sz="380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1" lang="el-GR" altLang="zh-CN" sz="380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Λ</m:t>
                        </m:r>
                      </m:e>
                      <m:sub>
                        <m:r>
                          <a:rPr kumimoji="1" lang="en-US" altLang="zh-CN" sz="3800" b="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𝑐</m:t>
                        </m:r>
                      </m:sub>
                      <m:sup>
                        <m:r>
                          <a:rPr kumimoji="1" lang="en-US" altLang="zh-CN" sz="380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m:t>
                        </m:r>
                      </m:sup>
                    </m:sSubSup>
                    <m:sSubSup>
                      <m:sSubSupPr>
                        <m:ctrlPr>
                          <a:rPr kumimoji="1" lang="en-US" altLang="zh-CN" sz="380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ctrlPr>
                      </m:sSubSupPr>
                      <m:e>
                        <m:acc>
                          <m:accPr>
                            <m:chr m:val="̅"/>
                            <m:ctrlPr>
                              <a:rPr kumimoji="1" lang="en-US" altLang="zh-CN" sz="380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kumimoji="1" lang="el-GR" altLang="zh-CN" sz="380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Λ</m:t>
                            </m:r>
                          </m:e>
                        </m:acc>
                      </m:e>
                      <m:sub>
                        <m:r>
                          <a:rPr kumimoji="1" lang="en-US" altLang="zh-CN" sz="3800" b="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𝑐</m:t>
                        </m:r>
                      </m:sub>
                      <m:sup>
                        <m:r>
                          <a:rPr kumimoji="1" lang="en-US" altLang="zh-CN" sz="3800" b="0"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m:t>
                        </m:r>
                      </m:sup>
                    </m:sSubSup>
                  </m:oMath>
                </a14:m>
                <a:endParaRPr kumimoji="1" lang="zh-CN" altLang="en-US" sz="3800" dirty="0">
                  <a:solidFill>
                    <a:srgbClr val="3333FF"/>
                  </a:solidFill>
                  <a:latin typeface="Times New Roman" panose="02020603050405020304" pitchFamily="18" charset="0"/>
                  <a:cs typeface="Times New Roman" panose="02020603050405020304" pitchFamily="18" charset="0"/>
                </a:endParaRPr>
              </a:p>
            </p:txBody>
          </p:sp>
        </mc:Choice>
        <mc:Fallback>
          <p:sp>
            <p:nvSpPr>
              <p:cNvPr id="2" name="标题 1">
                <a:extLst>
                  <a:ext uri="{FF2B5EF4-FFF2-40B4-BE49-F238E27FC236}">
                    <a16:creationId xmlns:a16="http://schemas.microsoft.com/office/drawing/2014/main" id="{D69751F5-5EE4-2C31-FDF3-74ACCDAF9363}"/>
                  </a:ext>
                </a:extLst>
              </p:cNvPr>
              <p:cNvSpPr>
                <a:spLocks noGrp="1" noRot="1" noChangeAspect="1" noMove="1" noResize="1" noEditPoints="1" noAdjustHandles="1" noChangeArrowheads="1" noChangeShapeType="1" noTextEdit="1"/>
              </p:cNvSpPr>
              <p:nvPr>
                <p:ph type="title"/>
              </p:nvPr>
            </p:nvSpPr>
            <p:spPr>
              <a:xfrm>
                <a:off x="251790" y="79982"/>
                <a:ext cx="11781184" cy="662782"/>
              </a:xfrm>
              <a:blipFill>
                <a:blip r:embed="rId2"/>
                <a:stretch>
                  <a:fillRect t="-20755" b="-32075"/>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73115B6A-5A0D-0A94-14E6-7EA81D1F411F}"/>
              </a:ext>
            </a:extLst>
          </p:cNvPr>
          <p:cNvSpPr>
            <a:spLocks noGrp="1"/>
          </p:cNvSpPr>
          <p:nvPr>
            <p:ph type="sldNum" sz="quarter" idx="12"/>
          </p:nvPr>
        </p:nvSpPr>
        <p:spPr/>
        <p:txBody>
          <a:bodyPr/>
          <a:lstStyle/>
          <a:p>
            <a:fld id="{3880D999-AB6E-D04A-B8ED-211468A87D9E}" type="slidenum">
              <a:rPr kumimoji="1" lang="zh-CN" altLang="en-US" smtClean="0"/>
              <a:t>30</a:t>
            </a:fld>
            <a:endParaRPr kumimoji="1" lang="zh-CN" altLang="en-US"/>
          </a:p>
        </p:txBody>
      </p:sp>
      <p:pic>
        <p:nvPicPr>
          <p:cNvPr id="5" name="图片 4">
            <a:extLst>
              <a:ext uri="{FF2B5EF4-FFF2-40B4-BE49-F238E27FC236}">
                <a16:creationId xmlns:a16="http://schemas.microsoft.com/office/drawing/2014/main" id="{478CDFEB-6A3D-CCB4-BA04-37AC9F4E57DD}"/>
              </a:ext>
            </a:extLst>
          </p:cNvPr>
          <p:cNvPicPr>
            <a:picLocks noChangeAspect="1"/>
          </p:cNvPicPr>
          <p:nvPr/>
        </p:nvPicPr>
        <p:blipFill>
          <a:blip r:embed="rId3"/>
          <a:stretch>
            <a:fillRect/>
          </a:stretch>
        </p:blipFill>
        <p:spPr>
          <a:xfrm>
            <a:off x="1081086" y="944126"/>
            <a:ext cx="3296033" cy="2465387"/>
          </a:xfrm>
          <a:prstGeom prst="rect">
            <a:avLst/>
          </a:prstGeom>
        </p:spPr>
      </p:pic>
      <p:pic>
        <p:nvPicPr>
          <p:cNvPr id="6" name="图片 5">
            <a:extLst>
              <a:ext uri="{FF2B5EF4-FFF2-40B4-BE49-F238E27FC236}">
                <a16:creationId xmlns:a16="http://schemas.microsoft.com/office/drawing/2014/main" id="{B83B229B-BD77-EACB-D816-0CFD7500C5BA}"/>
              </a:ext>
            </a:extLst>
          </p:cNvPr>
          <p:cNvPicPr>
            <a:picLocks noChangeAspect="1"/>
          </p:cNvPicPr>
          <p:nvPr/>
        </p:nvPicPr>
        <p:blipFill>
          <a:blip r:embed="rId4"/>
          <a:stretch>
            <a:fillRect/>
          </a:stretch>
        </p:blipFill>
        <p:spPr>
          <a:xfrm>
            <a:off x="5481637" y="742764"/>
            <a:ext cx="5729288" cy="3657956"/>
          </a:xfrm>
          <a:prstGeom prst="rect">
            <a:avLst/>
          </a:prstGeom>
        </p:spPr>
      </p:pic>
      <p:pic>
        <p:nvPicPr>
          <p:cNvPr id="7" name="图片 6">
            <a:extLst>
              <a:ext uri="{FF2B5EF4-FFF2-40B4-BE49-F238E27FC236}">
                <a16:creationId xmlns:a16="http://schemas.microsoft.com/office/drawing/2014/main" id="{7CE8785F-31FB-5409-12C7-7DB14CF5A20C}"/>
              </a:ext>
            </a:extLst>
          </p:cNvPr>
          <p:cNvPicPr>
            <a:picLocks noChangeAspect="1"/>
          </p:cNvPicPr>
          <p:nvPr/>
        </p:nvPicPr>
        <p:blipFill>
          <a:blip r:embed="rId5"/>
          <a:stretch>
            <a:fillRect/>
          </a:stretch>
        </p:blipFill>
        <p:spPr>
          <a:xfrm>
            <a:off x="5495925" y="4000500"/>
            <a:ext cx="5729288" cy="2385998"/>
          </a:xfrm>
          <a:prstGeom prst="rect">
            <a:avLst/>
          </a:prstGeom>
        </p:spPr>
      </p:pic>
      <p:pic>
        <p:nvPicPr>
          <p:cNvPr id="8" name="图片 7">
            <a:extLst>
              <a:ext uri="{FF2B5EF4-FFF2-40B4-BE49-F238E27FC236}">
                <a16:creationId xmlns:a16="http://schemas.microsoft.com/office/drawing/2014/main" id="{FC367D7A-FE76-F143-26A2-E6A26ACF2126}"/>
              </a:ext>
            </a:extLst>
          </p:cNvPr>
          <p:cNvPicPr>
            <a:picLocks noChangeAspect="1"/>
          </p:cNvPicPr>
          <p:nvPr/>
        </p:nvPicPr>
        <p:blipFill>
          <a:blip r:embed="rId6"/>
          <a:stretch>
            <a:fillRect/>
          </a:stretch>
        </p:blipFill>
        <p:spPr>
          <a:xfrm>
            <a:off x="393783" y="5605496"/>
            <a:ext cx="4439653" cy="1115979"/>
          </a:xfrm>
          <a:prstGeom prst="rect">
            <a:avLst/>
          </a:prstGeom>
        </p:spPr>
      </p:pic>
      <p:pic>
        <p:nvPicPr>
          <p:cNvPr id="9" name="图片 8">
            <a:extLst>
              <a:ext uri="{FF2B5EF4-FFF2-40B4-BE49-F238E27FC236}">
                <a16:creationId xmlns:a16="http://schemas.microsoft.com/office/drawing/2014/main" id="{224BBEED-98B2-EBD2-7A0A-DE7F02EA7BD7}"/>
              </a:ext>
            </a:extLst>
          </p:cNvPr>
          <p:cNvPicPr>
            <a:picLocks noChangeAspect="1"/>
          </p:cNvPicPr>
          <p:nvPr/>
        </p:nvPicPr>
        <p:blipFill>
          <a:blip r:embed="rId7"/>
          <a:stretch>
            <a:fillRect/>
          </a:stretch>
        </p:blipFill>
        <p:spPr>
          <a:xfrm>
            <a:off x="981074" y="3492485"/>
            <a:ext cx="3064195" cy="2133620"/>
          </a:xfrm>
          <a:prstGeom prst="rect">
            <a:avLst/>
          </a:prstGeom>
        </p:spPr>
      </p:pic>
      <p:sp>
        <p:nvSpPr>
          <p:cNvPr id="12" name="文本框 11">
            <a:extLst>
              <a:ext uri="{FF2B5EF4-FFF2-40B4-BE49-F238E27FC236}">
                <a16:creationId xmlns:a16="http://schemas.microsoft.com/office/drawing/2014/main" id="{9B953AEF-05F8-5E28-6F1C-2522BBB18AC1}"/>
              </a:ext>
            </a:extLst>
          </p:cNvPr>
          <p:cNvSpPr txBox="1"/>
          <p:nvPr/>
        </p:nvSpPr>
        <p:spPr>
          <a:xfrm>
            <a:off x="9023151" y="878944"/>
            <a:ext cx="2906912"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BESIII: </a:t>
            </a:r>
            <a:r>
              <a:rPr lang="en-US" altLang="zh-CN" sz="2000" dirty="0" err="1">
                <a:latin typeface="Times New Roman" panose="02020603050405020304" pitchFamily="18" charset="0"/>
                <a:cs typeface="Times New Roman" panose="02020603050405020304" pitchFamily="18" charset="0"/>
              </a:rPr>
              <a:t>arXiv</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2508.11400</a:t>
            </a:r>
          </a:p>
        </p:txBody>
      </p:sp>
      <p:cxnSp>
        <p:nvCxnSpPr>
          <p:cNvPr id="14" name="直线箭头连接符 13">
            <a:extLst>
              <a:ext uri="{FF2B5EF4-FFF2-40B4-BE49-F238E27FC236}">
                <a16:creationId xmlns:a16="http://schemas.microsoft.com/office/drawing/2014/main" id="{8EAECE1B-AAF8-960D-10DA-DBDCB55E1BB4}"/>
              </a:ext>
            </a:extLst>
          </p:cNvPr>
          <p:cNvCxnSpPr>
            <a:cxnSpLocks/>
          </p:cNvCxnSpPr>
          <p:nvPr/>
        </p:nvCxnSpPr>
        <p:spPr>
          <a:xfrm flipV="1">
            <a:off x="3228975" y="3429000"/>
            <a:ext cx="2543175" cy="23860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a:extLst>
              <a:ext uri="{FF2B5EF4-FFF2-40B4-BE49-F238E27FC236}">
                <a16:creationId xmlns:a16="http://schemas.microsoft.com/office/drawing/2014/main" id="{F5096D9B-767C-F089-03AF-A7BFCE072D02}"/>
              </a:ext>
            </a:extLst>
          </p:cNvPr>
          <p:cNvCxnSpPr>
            <a:cxnSpLocks/>
            <a:endCxn id="7" idx="1"/>
          </p:cNvCxnSpPr>
          <p:nvPr/>
        </p:nvCxnSpPr>
        <p:spPr>
          <a:xfrm flipV="1">
            <a:off x="1081086" y="5193499"/>
            <a:ext cx="4414839" cy="921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FBDAFD2-1DC1-C214-57F4-B8C2070F44E7}"/>
              </a:ext>
            </a:extLst>
          </p:cNvPr>
          <p:cNvSpPr txBox="1"/>
          <p:nvPr/>
        </p:nvSpPr>
        <p:spPr>
          <a:xfrm>
            <a:off x="5529302" y="6372196"/>
            <a:ext cx="5681620" cy="400110"/>
          </a:xfrm>
          <a:prstGeom prst="rect">
            <a:avLst/>
          </a:prstGeom>
          <a:noFill/>
        </p:spPr>
        <p:txBody>
          <a:bodyPr wrap="none" rtlCol="0">
            <a:spAutoFit/>
          </a:bodyPr>
          <a:lstStyle/>
          <a:p>
            <a:r>
              <a:rPr kumimoji="1" lang="en-US" altLang="zh-CN" sz="2000" dirty="0">
                <a:solidFill>
                  <a:srgbClr val="FF0000"/>
                </a:solidFill>
                <a:latin typeface="Times New Roman" panose="02020603050405020304" pitchFamily="18" charset="0"/>
                <a:cs typeface="Times New Roman" panose="02020603050405020304" pitchFamily="18" charset="0"/>
              </a:rPr>
              <a:t>What’s the production dynamics of charmed baryon? </a:t>
            </a:r>
            <a:endParaRPr kumimoji="1" lang="zh-CN" alt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09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标题 1">
                <a:extLst>
                  <a:ext uri="{FF2B5EF4-FFF2-40B4-BE49-F238E27FC236}">
                    <a16:creationId xmlns:a16="http://schemas.microsoft.com/office/drawing/2014/main" id="{40F968B1-4F45-20BB-611B-9F5A998BA3FB}"/>
                  </a:ext>
                </a:extLst>
              </p:cNvPr>
              <p:cNvSpPr>
                <a:spLocks noGrp="1"/>
              </p:cNvSpPr>
              <p:nvPr>
                <p:ph type="title"/>
              </p:nvPr>
            </p:nvSpPr>
            <p:spPr>
              <a:xfrm>
                <a:off x="838200" y="83517"/>
                <a:ext cx="10515600" cy="592138"/>
              </a:xfrm>
            </p:spPr>
            <p:txBody>
              <a:bodyPr>
                <a:normAutofit fontScale="90000"/>
              </a:bodyPr>
              <a:lstStyle/>
              <a:p>
                <a:pPr algn="ctr"/>
                <a:r>
                  <a:rPr kumimoji="1" lang="en-US" altLang="zh-CN" sz="3800" dirty="0">
                    <a:solidFill>
                      <a:srgbClr val="3333FF"/>
                    </a:solidFill>
                    <a:latin typeface="Times New Roman" panose="02020603050405020304" pitchFamily="18" charset="0"/>
                    <a:cs typeface="Times New Roman" panose="02020603050405020304" pitchFamily="18" charset="0"/>
                  </a:rPr>
                  <a:t>Energy-dependent polarization in</a:t>
                </a:r>
                <a14:m>
                  <m:oMath xmlns:m="http://schemas.openxmlformats.org/officeDocument/2006/math">
                    <m:r>
                      <a:rPr lang="en-US" altLang="zh-CN" sz="4000" b="1" i="0" smtClean="0">
                        <a:solidFill>
                          <a:srgbClr val="3333FF"/>
                        </a:solidFill>
                        <a:latin typeface="Cambria Math" panose="02040503050406030204" pitchFamily="18" charset="0"/>
                        <a:cs typeface="Calibri" panose="020F0502020204030204" pitchFamily="34" charset="0"/>
                      </a:rPr>
                      <m:t> </m:t>
                    </m:r>
                    <m:sSup>
                      <m:sSupPr>
                        <m:ctrlPr>
                          <a:rPr lang="en-US" altLang="zh-CN" sz="4000" b="0" i="1" smtClean="0">
                            <a:solidFill>
                              <a:srgbClr val="3333FF"/>
                            </a:solidFill>
                            <a:latin typeface="Cambria Math" panose="02040503050406030204" pitchFamily="18" charset="0"/>
                            <a:cs typeface="Calibri" panose="020F0502020204030204" pitchFamily="34" charset="0"/>
                          </a:rPr>
                        </m:ctrlPr>
                      </m:sSupPr>
                      <m:e>
                        <m:r>
                          <a:rPr lang="en-US" altLang="zh-CN" sz="4000" b="0" i="1" smtClean="0">
                            <a:solidFill>
                              <a:srgbClr val="3333FF"/>
                            </a:solidFill>
                            <a:latin typeface="Cambria Math" panose="02040503050406030204" pitchFamily="18" charset="0"/>
                            <a:cs typeface="Calibri" panose="020F0502020204030204" pitchFamily="34" charset="0"/>
                          </a:rPr>
                          <m:t>𝑒</m:t>
                        </m:r>
                      </m:e>
                      <m:sup>
                        <m:r>
                          <a:rPr lang="en-US" altLang="zh-CN" sz="4000" b="0" i="1" smtClean="0">
                            <a:solidFill>
                              <a:srgbClr val="3333FF"/>
                            </a:solidFill>
                            <a:latin typeface="Cambria Math" panose="02040503050406030204" pitchFamily="18" charset="0"/>
                            <a:ea typeface="Cambria Math" panose="02040503050406030204" pitchFamily="18" charset="0"/>
                            <a:cs typeface="Calibri" panose="020F0502020204030204" pitchFamily="34" charset="0"/>
                          </a:rPr>
                          <m:t>+</m:t>
                        </m:r>
                      </m:sup>
                    </m:sSup>
                    <m:sSup>
                      <m:sSupPr>
                        <m:ctrlPr>
                          <a:rPr lang="en-US" altLang="zh-CN" sz="4000" b="0" i="1" smtClean="0">
                            <a:solidFill>
                              <a:srgbClr val="3333FF"/>
                            </a:solidFill>
                            <a:latin typeface="Cambria Math" panose="02040503050406030204" pitchFamily="18" charset="0"/>
                            <a:cs typeface="Calibri" panose="020F0502020204030204" pitchFamily="34" charset="0"/>
                          </a:rPr>
                        </m:ctrlPr>
                      </m:sSupPr>
                      <m:e>
                        <m:r>
                          <a:rPr lang="en-US" altLang="zh-CN" sz="4000" b="0" i="1" smtClean="0">
                            <a:solidFill>
                              <a:srgbClr val="3333FF"/>
                            </a:solidFill>
                            <a:latin typeface="Cambria Math" panose="02040503050406030204" pitchFamily="18" charset="0"/>
                            <a:cs typeface="Calibri" panose="020F0502020204030204" pitchFamily="34" charset="0"/>
                          </a:rPr>
                          <m:t>𝑒</m:t>
                        </m:r>
                      </m:e>
                      <m:sup>
                        <m:r>
                          <a:rPr lang="en-US" altLang="zh-CN" sz="4000" b="0" i="1" smtClean="0">
                            <a:solidFill>
                              <a:srgbClr val="3333FF"/>
                            </a:solidFill>
                            <a:latin typeface="Cambria Math" panose="02040503050406030204" pitchFamily="18" charset="0"/>
                            <a:ea typeface="Cambria Math" panose="02040503050406030204" pitchFamily="18" charset="0"/>
                            <a:cs typeface="Calibri" panose="020F0502020204030204" pitchFamily="34" charset="0"/>
                          </a:rPr>
                          <m:t>−</m:t>
                        </m:r>
                      </m:sup>
                    </m:sSup>
                    <m:r>
                      <a:rPr kumimoji="1" lang="en-US" altLang="zh-CN" sz="3600" i="1">
                        <a:solidFill>
                          <a:srgbClr val="3333FF"/>
                        </a:solidFill>
                        <a:latin typeface="Cambria Math" panose="02040503050406030204" pitchFamily="18" charset="0"/>
                        <a:ea typeface="Cambria Math" charset="0"/>
                        <a:cs typeface="Cambria Math" charset="0"/>
                      </a:rPr>
                      <m:t>→</m:t>
                    </m:r>
                    <m:r>
                      <a:rPr lang="zh-CN" altLang="en-US" sz="4000" b="1" i="1">
                        <a:solidFill>
                          <a:srgbClr val="3333FF"/>
                        </a:solidFill>
                        <a:latin typeface="Cambria Math" panose="02040503050406030204" pitchFamily="18" charset="0"/>
                        <a:cs typeface="Calibri" panose="020F0502020204030204" pitchFamily="34" charset="0"/>
                      </a:rPr>
                      <m:t>𝜦</m:t>
                    </m:r>
                  </m:oMath>
                </a14:m>
                <a:r>
                  <a:rPr lang="en-US" altLang="zh-CN" sz="4000" b="1" dirty="0">
                    <a:solidFill>
                      <a:srgbClr val="3333FF"/>
                    </a:solidFill>
                    <a:latin typeface="Times New Roman" panose="02020603050405020304" pitchFamily="18" charset="0"/>
                    <a:ea typeface="Microsoft YaHei" panose="020B0503020204020204" pitchFamily="34" charset="-122"/>
                    <a:cs typeface="Times New Roman" panose="02020603050405020304" pitchFamily="18" charset="0"/>
                  </a:rPr>
                  <a:t> </a:t>
                </a:r>
                <a14:m>
                  <m:oMath xmlns:m="http://schemas.openxmlformats.org/officeDocument/2006/math">
                    <m:bar>
                      <m:barPr>
                        <m:pos m:val="top"/>
                        <m:ctrlPr>
                          <a:rPr lang="en-US" altLang="zh-CN" sz="4000" b="1" i="1">
                            <a:solidFill>
                              <a:srgbClr val="3333FF"/>
                            </a:solidFill>
                            <a:latin typeface="Cambria Math" panose="02040503050406030204" pitchFamily="18" charset="0"/>
                            <a:cs typeface="Calibri" panose="020F0502020204030204" pitchFamily="34" charset="0"/>
                          </a:rPr>
                        </m:ctrlPr>
                      </m:barPr>
                      <m:e>
                        <m:r>
                          <a:rPr lang="zh-CN" altLang="en-US" sz="4000" b="1" i="1">
                            <a:solidFill>
                              <a:srgbClr val="3333FF"/>
                            </a:solidFill>
                            <a:latin typeface="Cambria Math" panose="02040503050406030204" pitchFamily="18" charset="0"/>
                            <a:cs typeface="Calibri" panose="020F0502020204030204" pitchFamily="34" charset="0"/>
                          </a:rPr>
                          <m:t>𝜦</m:t>
                        </m:r>
                      </m:e>
                    </m:bar>
                  </m:oMath>
                </a14:m>
                <a:r>
                  <a:rPr kumimoji="1" lang="zh-CN" altLang="en-US" sz="3800" dirty="0">
                    <a:solidFill>
                      <a:srgbClr val="3333FF"/>
                    </a:solidFill>
                    <a:latin typeface="Times New Roman" panose="02020603050405020304" pitchFamily="18" charset="0"/>
                    <a:cs typeface="Times New Roman" panose="02020603050405020304" pitchFamily="18" charset="0"/>
                  </a:rPr>
                  <a:t> </a:t>
                </a:r>
                <a:endParaRPr kumimoji="1" lang="zh-CN" altLang="en-US" sz="3800" dirty="0">
                  <a:solidFill>
                    <a:srgbClr val="3333FF"/>
                  </a:solidFill>
                </a:endParaRPr>
              </a:p>
            </p:txBody>
          </p:sp>
        </mc:Choice>
        <mc:Fallback>
          <p:sp>
            <p:nvSpPr>
              <p:cNvPr id="2" name="标题 1">
                <a:extLst>
                  <a:ext uri="{FF2B5EF4-FFF2-40B4-BE49-F238E27FC236}">
                    <a16:creationId xmlns:a16="http://schemas.microsoft.com/office/drawing/2014/main" id="{40F968B1-4F45-20BB-611B-9F5A998BA3FB}"/>
                  </a:ext>
                </a:extLst>
              </p:cNvPr>
              <p:cNvSpPr>
                <a:spLocks noGrp="1" noRot="1" noChangeAspect="1" noMove="1" noResize="1" noEditPoints="1" noAdjustHandles="1" noChangeArrowheads="1" noChangeShapeType="1" noTextEdit="1"/>
              </p:cNvSpPr>
              <p:nvPr>
                <p:ph type="title"/>
              </p:nvPr>
            </p:nvSpPr>
            <p:spPr>
              <a:xfrm>
                <a:off x="838200" y="83517"/>
                <a:ext cx="10515600" cy="592138"/>
              </a:xfrm>
              <a:blipFill>
                <a:blip r:embed="rId3"/>
                <a:stretch>
                  <a:fillRect t="-14583" b="-3750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5F6D522F-FE16-2D95-A118-776A456447E2}"/>
              </a:ext>
            </a:extLst>
          </p:cNvPr>
          <p:cNvSpPr>
            <a:spLocks noGrp="1"/>
          </p:cNvSpPr>
          <p:nvPr>
            <p:ph type="sldNum" sz="quarter" idx="12"/>
          </p:nvPr>
        </p:nvSpPr>
        <p:spPr/>
        <p:txBody>
          <a:bodyPr/>
          <a:lstStyle/>
          <a:p>
            <a:fld id="{3880D999-AB6E-D04A-B8ED-211468A87D9E}" type="slidenum">
              <a:rPr kumimoji="1" lang="zh-CN" altLang="en-US" smtClean="0"/>
              <a:t>31</a:t>
            </a:fld>
            <a:endParaRPr kumimoji="1" lang="zh-CN" altLang="en-US"/>
          </a:p>
        </p:txBody>
      </p:sp>
      <p:pic>
        <p:nvPicPr>
          <p:cNvPr id="5" name="图片 4">
            <a:extLst>
              <a:ext uri="{FF2B5EF4-FFF2-40B4-BE49-F238E27FC236}">
                <a16:creationId xmlns:a16="http://schemas.microsoft.com/office/drawing/2014/main" id="{60C95C7C-0E55-C1C5-552F-7C5F99BA7782}"/>
              </a:ext>
            </a:extLst>
          </p:cNvPr>
          <p:cNvPicPr>
            <a:picLocks noChangeAspect="1"/>
          </p:cNvPicPr>
          <p:nvPr/>
        </p:nvPicPr>
        <p:blipFill>
          <a:blip r:embed="rId4"/>
          <a:stretch>
            <a:fillRect/>
          </a:stretch>
        </p:blipFill>
        <p:spPr>
          <a:xfrm>
            <a:off x="544512" y="728663"/>
            <a:ext cx="3268778" cy="3157537"/>
          </a:xfrm>
          <a:prstGeom prst="rect">
            <a:avLst/>
          </a:prstGeom>
        </p:spPr>
      </p:pic>
      <p:pic>
        <p:nvPicPr>
          <p:cNvPr id="6" name="图片 5">
            <a:extLst>
              <a:ext uri="{FF2B5EF4-FFF2-40B4-BE49-F238E27FC236}">
                <a16:creationId xmlns:a16="http://schemas.microsoft.com/office/drawing/2014/main" id="{296A4BFA-B7C1-C8E4-7D51-2545B467F542}"/>
              </a:ext>
            </a:extLst>
          </p:cNvPr>
          <p:cNvPicPr>
            <a:picLocks noChangeAspect="1"/>
          </p:cNvPicPr>
          <p:nvPr/>
        </p:nvPicPr>
        <p:blipFill>
          <a:blip r:embed="rId5"/>
          <a:stretch>
            <a:fillRect/>
          </a:stretch>
        </p:blipFill>
        <p:spPr>
          <a:xfrm>
            <a:off x="134937" y="3646553"/>
            <a:ext cx="4222751" cy="3074921"/>
          </a:xfrm>
          <a:prstGeom prst="rect">
            <a:avLst/>
          </a:prstGeom>
        </p:spPr>
      </p:pic>
      <p:pic>
        <p:nvPicPr>
          <p:cNvPr id="7" name="图片 6">
            <a:extLst>
              <a:ext uri="{FF2B5EF4-FFF2-40B4-BE49-F238E27FC236}">
                <a16:creationId xmlns:a16="http://schemas.microsoft.com/office/drawing/2014/main" id="{6E29CCAC-092E-084D-0AD6-BA14126E3773}"/>
              </a:ext>
            </a:extLst>
          </p:cNvPr>
          <p:cNvPicPr>
            <a:picLocks noChangeAspect="1"/>
          </p:cNvPicPr>
          <p:nvPr/>
        </p:nvPicPr>
        <p:blipFill>
          <a:blip r:embed="rId6"/>
          <a:stretch>
            <a:fillRect/>
          </a:stretch>
        </p:blipFill>
        <p:spPr>
          <a:xfrm>
            <a:off x="6096000" y="900868"/>
            <a:ext cx="4833938" cy="4652381"/>
          </a:xfrm>
          <a:prstGeom prst="rect">
            <a:avLst/>
          </a:prstGeom>
        </p:spPr>
      </p:pic>
      <p:sp>
        <p:nvSpPr>
          <p:cNvPr id="8" name="文本框 7">
            <a:extLst>
              <a:ext uri="{FF2B5EF4-FFF2-40B4-BE49-F238E27FC236}">
                <a16:creationId xmlns:a16="http://schemas.microsoft.com/office/drawing/2014/main" id="{13031438-0938-9AD3-3AFA-27450EE0ADC5}"/>
              </a:ext>
            </a:extLst>
          </p:cNvPr>
          <p:cNvSpPr txBox="1"/>
          <p:nvPr/>
        </p:nvSpPr>
        <p:spPr>
          <a:xfrm>
            <a:off x="4529137" y="5521145"/>
            <a:ext cx="7538602" cy="1015663"/>
          </a:xfrm>
          <a:prstGeom prst="rect">
            <a:avLst/>
          </a:prstGeom>
          <a:noFill/>
        </p:spPr>
        <p:txBody>
          <a:bodyPr wrap="none" rtlCol="0">
            <a:spAutoFit/>
          </a:bodyPr>
          <a:lstStyle/>
          <a:p>
            <a:r>
              <a:rPr lang="en" altLang="zh-CN" sz="2000" dirty="0">
                <a:solidFill>
                  <a:srgbClr val="000000"/>
                </a:solidFill>
                <a:latin typeface="Times New Roman" panose="02020603050405020304" pitchFamily="18" charset="0"/>
                <a:cs typeface="Times New Roman" panose="02020603050405020304" pitchFamily="18" charset="0"/>
              </a:rPr>
              <a:t>T</a:t>
            </a:r>
            <a:r>
              <a:rPr lang="en" altLang="zh-CN" sz="2000" dirty="0">
                <a:solidFill>
                  <a:srgbClr val="000000"/>
                </a:solidFill>
                <a:effectLst/>
                <a:latin typeface="Times New Roman" panose="02020603050405020304" pitchFamily="18" charset="0"/>
                <a:cs typeface="Times New Roman" panose="02020603050405020304" pitchFamily="18" charset="0"/>
              </a:rPr>
              <a:t>he modulus of the ratio between the electric and magnetic form factor,</a:t>
            </a:r>
          </a:p>
          <a:p>
            <a:r>
              <a:rPr lang="en" altLang="zh-CN" sz="2000" dirty="0">
                <a:solidFill>
                  <a:srgbClr val="000000"/>
                </a:solidFill>
                <a:effectLst/>
                <a:latin typeface="Times New Roman" panose="02020603050405020304" pitchFamily="18" charset="0"/>
                <a:cs typeface="Times New Roman" panose="02020603050405020304" pitchFamily="18" charset="0"/>
              </a:rPr>
              <a:t>remains fairly constant across the considered energy range, the relative</a:t>
            </a:r>
          </a:p>
          <a:p>
            <a:r>
              <a:rPr lang="en" altLang="zh-CN" sz="2000" dirty="0">
                <a:solidFill>
                  <a:srgbClr val="000000"/>
                </a:solidFill>
                <a:effectLst/>
                <a:latin typeface="Times New Roman" panose="02020603050405020304" pitchFamily="18" charset="0"/>
                <a:cs typeface="Times New Roman" panose="02020603050405020304" pitchFamily="18" charset="0"/>
              </a:rPr>
              <a:t>phase changes by more than 90</a:t>
            </a:r>
            <a:r>
              <a:rPr lang="en" altLang="zh-CN" sz="2000" baseline="30000" dirty="0">
                <a:solidFill>
                  <a:srgbClr val="000000"/>
                </a:solidFill>
                <a:effectLst/>
                <a:latin typeface="Times New Roman" panose="02020603050405020304" pitchFamily="18" charset="0"/>
                <a:cs typeface="Times New Roman" panose="02020603050405020304" pitchFamily="18" charset="0"/>
              </a:rPr>
              <a:t>o</a:t>
            </a:r>
            <a:r>
              <a:rPr lang="en" altLang="zh-CN" sz="2000" dirty="0">
                <a:solidFill>
                  <a:srgbClr val="000000"/>
                </a:solidFill>
                <a:effectLst/>
                <a:latin typeface="Times New Roman" panose="02020603050405020304" pitchFamily="18" charset="0"/>
                <a:cs typeface="Times New Roman" panose="02020603050405020304" pitchFamily="18" charset="0"/>
              </a:rPr>
              <a:t> between 2.396 and 2.6544 GeV.</a:t>
            </a:r>
          </a:p>
        </p:txBody>
      </p:sp>
      <p:pic>
        <p:nvPicPr>
          <p:cNvPr id="3" name="图片 2">
            <a:extLst>
              <a:ext uri="{FF2B5EF4-FFF2-40B4-BE49-F238E27FC236}">
                <a16:creationId xmlns:a16="http://schemas.microsoft.com/office/drawing/2014/main" id="{D7CCE58E-DDFC-19FF-48B0-A8C96621535E}"/>
              </a:ext>
            </a:extLst>
          </p:cNvPr>
          <p:cNvPicPr>
            <a:picLocks noChangeAspect="1"/>
          </p:cNvPicPr>
          <p:nvPr/>
        </p:nvPicPr>
        <p:blipFill>
          <a:blip r:embed="rId7"/>
          <a:stretch>
            <a:fillRect/>
          </a:stretch>
        </p:blipFill>
        <p:spPr>
          <a:xfrm>
            <a:off x="8716594" y="4068418"/>
            <a:ext cx="3500956" cy="880022"/>
          </a:xfrm>
          <a:prstGeom prst="rect">
            <a:avLst/>
          </a:prstGeom>
        </p:spPr>
      </p:pic>
      <p:sp>
        <p:nvSpPr>
          <p:cNvPr id="10" name="文本框 9">
            <a:extLst>
              <a:ext uri="{FF2B5EF4-FFF2-40B4-BE49-F238E27FC236}">
                <a16:creationId xmlns:a16="http://schemas.microsoft.com/office/drawing/2014/main" id="{CA5EC754-5693-2885-97BB-BB919FC8F185}"/>
              </a:ext>
            </a:extLst>
          </p:cNvPr>
          <p:cNvSpPr txBox="1"/>
          <p:nvPr/>
        </p:nvSpPr>
        <p:spPr>
          <a:xfrm>
            <a:off x="6248400" y="583323"/>
            <a:ext cx="4833938" cy="369332"/>
          </a:xfrm>
          <a:prstGeom prst="rect">
            <a:avLst/>
          </a:prstGeom>
          <a:noFill/>
        </p:spPr>
        <p:txBody>
          <a:bodyPr wrap="square">
            <a:spAutoFit/>
          </a:bodyPr>
          <a:lstStyle/>
          <a:p>
            <a:r>
              <a:rPr lang="en" altLang="zh-CN" b="0" i="0" u="none" strike="noStrike" dirty="0">
                <a:solidFill>
                  <a:srgbClr val="0563C1"/>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BESIII</a:t>
            </a:r>
            <a:r>
              <a:rPr lang="en-US" altLang="zh-CN"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 altLang="zh-CN" b="0" i="0" u="none" strike="noStrike" dirty="0">
                <a:solidFill>
                  <a:srgbClr val="0563C1"/>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arXiv:</a:t>
            </a:r>
            <a:r>
              <a:rPr lang="en" altLang="zh-CN" b="0" i="0" u="none" strike="noStrike" dirty="0">
                <a:solidFill>
                  <a:srgbClr val="3333FF"/>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2506.08072</a:t>
            </a:r>
            <a:r>
              <a:rPr lang="en-US" altLang="zh-CN" dirty="0">
                <a:solidFill>
                  <a:srgbClr val="3333FF"/>
                </a:solidFill>
                <a:latin typeface="Times New Roman" panose="02020603050405020304" pitchFamily="18" charset="0"/>
                <a:cs typeface="Times New Roman" panose="02020603050405020304" pitchFamily="18" charset="0"/>
              </a:rPr>
              <a:t>, </a:t>
            </a:r>
            <a:r>
              <a:rPr lang="en-US" altLang="zh-CN" b="0" i="0" u="none" strike="noStrike" dirty="0">
                <a:solidFill>
                  <a:srgbClr val="3333FF"/>
                </a:solidFill>
                <a:effectLst/>
                <a:latin typeface="Times New Roman" panose="02020603050405020304" pitchFamily="18" charset="0"/>
                <a:cs typeface="Times New Roman" panose="02020603050405020304" pitchFamily="18" charset="0"/>
              </a:rPr>
              <a:t>accepted</a:t>
            </a:r>
            <a:r>
              <a:rPr lang="en-US" altLang="zh-CN" dirty="0">
                <a:solidFill>
                  <a:srgbClr val="3333FF"/>
                </a:solidFill>
                <a:latin typeface="Times New Roman" panose="02020603050405020304" pitchFamily="18" charset="0"/>
                <a:cs typeface="Times New Roman" panose="02020603050405020304" pitchFamily="18" charset="0"/>
              </a:rPr>
              <a:t> by </a:t>
            </a:r>
            <a:r>
              <a:rPr lang="en-US" altLang="zh-CN" b="0" i="0" u="none" strike="noStrike" dirty="0">
                <a:solidFill>
                  <a:srgbClr val="3333FF"/>
                </a:solidFill>
                <a:effectLst/>
                <a:latin typeface="Times New Roman" panose="02020603050405020304" pitchFamily="18" charset="0"/>
                <a:cs typeface="Times New Roman" panose="02020603050405020304" pitchFamily="18" charset="0"/>
              </a:rPr>
              <a:t>PRL</a:t>
            </a:r>
            <a:endParaRPr lang="zh-CN" altLang="en-US"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7361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044A5-4FEC-07E3-CC59-31647FDD52E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D36CAAD8-661D-DF6E-F718-7704BECBBBB4}"/>
                  </a:ext>
                </a:extLst>
              </p:cNvPr>
              <p:cNvSpPr>
                <a:spLocks noGrp="1"/>
              </p:cNvSpPr>
              <p:nvPr>
                <p:ph type="title"/>
              </p:nvPr>
            </p:nvSpPr>
            <p:spPr>
              <a:xfrm>
                <a:off x="145773" y="70896"/>
                <a:ext cx="11820939" cy="1143000"/>
              </a:xfrm>
            </p:spPr>
            <p:txBody>
              <a:bodyPr>
                <a:noAutofit/>
              </a:bodyPr>
              <a:lstStyle/>
              <a:p>
                <a:pPr algn="ctr"/>
                <a:r>
                  <a:rPr lang="en-US" altLang="zh-CN" sz="3800" b="1" dirty="0">
                    <a:solidFill>
                      <a:srgbClr val="3333FF"/>
                    </a:solidFill>
                    <a:latin typeface="Times New Roman" panose="02020603050405020304" pitchFamily="18" charset="0"/>
                    <a:cs typeface="Times New Roman" panose="02020603050405020304" pitchFamily="18" charset="0"/>
                  </a:rPr>
                  <a:t>Spin correlated quark-anti-quark in </a:t>
                </a:r>
                <a14:m>
                  <m:oMath xmlns:m="http://schemas.openxmlformats.org/officeDocument/2006/math">
                    <m:sSup>
                      <m:sSupPr>
                        <m:ctrlPr>
                          <a:rPr lang="en-US" altLang="zh-CN" sz="3800" b="1" i="1" smtClean="0">
                            <a:solidFill>
                              <a:srgbClr val="3333FF"/>
                            </a:solidFill>
                            <a:latin typeface="Cambria Math" panose="02040503050406030204" pitchFamily="18" charset="0"/>
                            <a:cs typeface="Times New Roman" panose="02020603050405020304" pitchFamily="18" charset="0"/>
                          </a:rPr>
                        </m:ctrlPr>
                      </m:sSupPr>
                      <m:e>
                        <m:r>
                          <a:rPr lang="en-US" altLang="zh-CN" sz="3800" b="1" i="1" smtClean="0">
                            <a:solidFill>
                              <a:srgbClr val="3333FF"/>
                            </a:solidFill>
                            <a:latin typeface="Cambria Math" panose="02040503050406030204" pitchFamily="18" charset="0"/>
                            <a:cs typeface="Times New Roman" panose="02020603050405020304" pitchFamily="18" charset="0"/>
                          </a:rPr>
                          <m:t>𝒆</m:t>
                        </m:r>
                      </m:e>
                      <m:sup>
                        <m:r>
                          <a:rPr lang="en-US" altLang="zh-CN" sz="3800" b="1"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3800" b="1" i="1" smtClean="0">
                            <a:solidFill>
                              <a:srgbClr val="3333FF"/>
                            </a:solidFill>
                            <a:latin typeface="Cambria Math" panose="02040503050406030204" pitchFamily="18" charset="0"/>
                            <a:cs typeface="Times New Roman" panose="02020603050405020304" pitchFamily="18" charset="0"/>
                          </a:rPr>
                        </m:ctrlPr>
                      </m:sSupPr>
                      <m:e>
                        <m:r>
                          <a:rPr lang="en-US" altLang="zh-CN" sz="3800" b="1" i="1" smtClean="0">
                            <a:solidFill>
                              <a:srgbClr val="3333FF"/>
                            </a:solidFill>
                            <a:latin typeface="Cambria Math" panose="02040503050406030204" pitchFamily="18" charset="0"/>
                            <a:cs typeface="Times New Roman" panose="02020603050405020304" pitchFamily="18" charset="0"/>
                          </a:rPr>
                          <m:t>𝒆</m:t>
                        </m:r>
                      </m:e>
                      <m:sup>
                        <m:r>
                          <a:rPr lang="en-US" altLang="zh-CN" sz="3800" b="1" i="1"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3800" b="1" dirty="0">
                    <a:solidFill>
                      <a:srgbClr val="3333FF"/>
                    </a:solidFill>
                    <a:latin typeface="Times New Roman" panose="02020603050405020304" pitchFamily="18" charset="0"/>
                    <a:cs typeface="Times New Roman" panose="02020603050405020304" pitchFamily="18" charset="0"/>
                  </a:rPr>
                  <a:t> Annihilation </a:t>
                </a:r>
                <a:endParaRPr lang="zh-CN" altLang="en-US" sz="3800" b="1" dirty="0">
                  <a:solidFill>
                    <a:srgbClr val="3333FF"/>
                  </a:solidFill>
                  <a:latin typeface="Times New Roman" panose="02020603050405020304" pitchFamily="18" charset="0"/>
                  <a:cs typeface="Times New Roman" panose="02020603050405020304" pitchFamily="18" charset="0"/>
                </a:endParaRPr>
              </a:p>
            </p:txBody>
          </p:sp>
        </mc:Choice>
        <mc:Fallback xmlns="">
          <p:sp>
            <p:nvSpPr>
              <p:cNvPr id="2" name="标题 1">
                <a:extLst>
                  <a:ext uri="{FF2B5EF4-FFF2-40B4-BE49-F238E27FC236}">
                    <a16:creationId xmlns:a16="http://schemas.microsoft.com/office/drawing/2014/main" id="{D36CAAD8-661D-DF6E-F718-7704BECBBBB4}"/>
                  </a:ext>
                </a:extLst>
              </p:cNvPr>
              <p:cNvSpPr>
                <a:spLocks noGrp="1" noRot="1" noChangeAspect="1" noMove="1" noResize="1" noEditPoints="1" noAdjustHandles="1" noChangeArrowheads="1" noChangeShapeType="1" noTextEdit="1"/>
              </p:cNvSpPr>
              <p:nvPr>
                <p:ph type="title"/>
              </p:nvPr>
            </p:nvSpPr>
            <p:spPr>
              <a:xfrm>
                <a:off x="145773" y="70896"/>
                <a:ext cx="11820939" cy="1143000"/>
              </a:xfrm>
              <a:blipFill>
                <a:blip r:embed="rId2"/>
                <a:stretch>
                  <a:fillRect l="-644" r="-1609"/>
                </a:stretch>
              </a:blipFill>
            </p:spPr>
            <p:txBody>
              <a:bodyPr/>
              <a:lstStyle/>
              <a:p>
                <a:r>
                  <a:rPr lang="zh-CN" altLang="en-US">
                    <a:noFill/>
                  </a:rPr>
                  <a:t> </a:t>
                </a:r>
              </a:p>
            </p:txBody>
          </p:sp>
        </mc:Fallback>
      </mc:AlternateContent>
      <p:sp>
        <p:nvSpPr>
          <p:cNvPr id="5" name="内容占位符 4">
            <a:extLst>
              <a:ext uri="{FF2B5EF4-FFF2-40B4-BE49-F238E27FC236}">
                <a16:creationId xmlns:a16="http://schemas.microsoft.com/office/drawing/2014/main" id="{F7BEB5A8-66DC-34D8-A9CF-B1519B801504}"/>
              </a:ext>
            </a:extLst>
          </p:cNvPr>
          <p:cNvSpPr txBox="1">
            <a:spLocks/>
          </p:cNvSpPr>
          <p:nvPr/>
        </p:nvSpPr>
        <p:spPr>
          <a:xfrm>
            <a:off x="1847528" y="4005064"/>
            <a:ext cx="6103272" cy="232792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altLang="zh-CN" b="1" dirty="0">
              <a:cs typeface="Times New Roman" pitchFamily="18" charset="0"/>
            </a:endParaRPr>
          </a:p>
        </p:txBody>
      </p:sp>
      <p:pic>
        <p:nvPicPr>
          <p:cNvPr id="9" name="Picture 2">
            <a:extLst>
              <a:ext uri="{FF2B5EF4-FFF2-40B4-BE49-F238E27FC236}">
                <a16:creationId xmlns:a16="http://schemas.microsoft.com/office/drawing/2014/main" id="{16DA15BF-9C6D-C065-1292-8524F4D6A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68" y="3020477"/>
            <a:ext cx="2545377" cy="246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内容占位符 4">
                <a:extLst>
                  <a:ext uri="{FF2B5EF4-FFF2-40B4-BE49-F238E27FC236}">
                    <a16:creationId xmlns:a16="http://schemas.microsoft.com/office/drawing/2014/main" id="{CC822A30-77E5-B586-4C06-A6007C647AE2}"/>
                  </a:ext>
                </a:extLst>
              </p:cNvPr>
              <p:cNvSpPr txBox="1">
                <a:spLocks/>
              </p:cNvSpPr>
              <p:nvPr/>
            </p:nvSpPr>
            <p:spPr>
              <a:xfrm>
                <a:off x="145774" y="1340768"/>
                <a:ext cx="12240788" cy="2088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altLang="zh-CN" sz="3300" b="1" dirty="0">
                    <a:latin typeface="Times New Roman" panose="02020603050405020304" pitchFamily="18" charset="0"/>
                    <a:cs typeface="Times New Roman" panose="02020603050405020304" pitchFamily="18" charset="0"/>
                  </a:rPr>
                  <a:t>In </a:t>
                </a:r>
                <a14:m>
                  <m:oMath xmlns:m="http://schemas.openxmlformats.org/officeDocument/2006/math">
                    <m:sSup>
                      <m:sSupPr>
                        <m:ctrlPr>
                          <a:rPr lang="en-US" altLang="zh-CN" sz="3300" b="1" i="1" smtClean="0">
                            <a:latin typeface="Cambria Math" panose="02040503050406030204" pitchFamily="18" charset="0"/>
                            <a:cs typeface="Times New Roman" panose="02020603050405020304" pitchFamily="18" charset="0"/>
                          </a:rPr>
                        </m:ctrlPr>
                      </m:sSupPr>
                      <m:e>
                        <m:r>
                          <a:rPr lang="en-US" altLang="zh-CN" sz="3300" b="1" i="1" smtClean="0">
                            <a:latin typeface="Cambria Math" panose="02040503050406030204" pitchFamily="18" charset="0"/>
                            <a:cs typeface="Times New Roman" panose="02020603050405020304" pitchFamily="18" charset="0"/>
                          </a:rPr>
                          <m:t>𝒆</m:t>
                        </m:r>
                      </m:e>
                      <m:sup>
                        <m:r>
                          <a:rPr lang="en-US" altLang="zh-CN" sz="3300" b="1" i="1" smtClean="0">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3300" b="1" i="1" smtClean="0">
                            <a:latin typeface="Cambria Math" panose="02040503050406030204" pitchFamily="18" charset="0"/>
                            <a:cs typeface="Times New Roman" panose="02020603050405020304" pitchFamily="18" charset="0"/>
                          </a:rPr>
                        </m:ctrlPr>
                      </m:sSupPr>
                      <m:e>
                        <m:r>
                          <a:rPr lang="en-US" altLang="zh-CN" sz="3300" b="1" i="1" smtClean="0">
                            <a:latin typeface="Cambria Math" panose="02040503050406030204" pitchFamily="18" charset="0"/>
                            <a:cs typeface="Times New Roman" panose="02020603050405020304" pitchFamily="18" charset="0"/>
                          </a:rPr>
                          <m:t>𝒆</m:t>
                        </m:r>
                      </m:e>
                      <m:sup>
                        <m:r>
                          <a:rPr lang="en-US" altLang="zh-CN" sz="3300" b="1" i="1" smtClean="0">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3300" b="1" dirty="0">
                    <a:latin typeface="Times New Roman" panose="02020603050405020304" pitchFamily="18" charset="0"/>
                    <a:cs typeface="Times New Roman" panose="02020603050405020304" pitchFamily="18" charset="0"/>
                  </a:rPr>
                  <a:t> annihilation, </a:t>
                </a:r>
                <a14:m>
                  <m:oMath xmlns:m="http://schemas.openxmlformats.org/officeDocument/2006/math">
                    <m:sSup>
                      <m:sSupPr>
                        <m:ctrlPr>
                          <a:rPr lang="en-US" altLang="zh-CN" sz="3300" b="1" i="1" smtClean="0">
                            <a:latin typeface="Cambria Math" panose="02040503050406030204" pitchFamily="18" charset="0"/>
                            <a:cs typeface="Times New Roman" panose="02020603050405020304" pitchFamily="18" charset="0"/>
                          </a:rPr>
                        </m:ctrlPr>
                      </m:sSupPr>
                      <m:e>
                        <m:r>
                          <a:rPr lang="en-US" altLang="zh-CN" sz="3300" b="1" i="1" smtClean="0">
                            <a:latin typeface="Cambria Math" panose="02040503050406030204" pitchFamily="18" charset="0"/>
                            <a:cs typeface="Times New Roman" panose="02020603050405020304" pitchFamily="18" charset="0"/>
                          </a:rPr>
                          <m:t>𝒆</m:t>
                        </m:r>
                      </m:e>
                      <m:sup>
                        <m:r>
                          <a:rPr lang="en-US" altLang="zh-CN" sz="3300" b="1" i="1" smtClean="0">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3300" b="1" i="1" smtClean="0">
                            <a:latin typeface="Cambria Math" panose="02040503050406030204" pitchFamily="18" charset="0"/>
                            <a:cs typeface="Times New Roman" panose="02020603050405020304" pitchFamily="18" charset="0"/>
                          </a:rPr>
                        </m:ctrlPr>
                      </m:sSupPr>
                      <m:e>
                        <m:r>
                          <a:rPr lang="en-US" altLang="zh-CN" sz="3300" b="1" i="1" smtClean="0">
                            <a:latin typeface="Cambria Math" panose="02040503050406030204" pitchFamily="18" charset="0"/>
                            <a:cs typeface="Times New Roman" panose="02020603050405020304" pitchFamily="18" charset="0"/>
                          </a:rPr>
                          <m:t>𝒆</m:t>
                        </m:r>
                      </m:e>
                      <m:sup>
                        <m:r>
                          <a:rPr lang="en-US" altLang="zh-CN" sz="3300" b="1" i="1" smtClean="0">
                            <a:latin typeface="Cambria Math" panose="02040503050406030204" pitchFamily="18" charset="0"/>
                            <a:cs typeface="Times New Roman" panose="02020603050405020304" pitchFamily="18" charset="0"/>
                          </a:rPr>
                          <m:t>−</m:t>
                        </m:r>
                      </m:sup>
                    </m:sSup>
                    <m:r>
                      <a:rPr lang="en-US" altLang="zh-CN" sz="3300" b="1"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sz="3300" b="1" dirty="0">
                    <a:latin typeface="Times New Roman" panose="02020603050405020304" pitchFamily="18" charset="0"/>
                    <a:cs typeface="Times New Roman" panose="02020603050405020304" pitchFamily="18" charset="0"/>
                    <a:sym typeface="Symbol" pitchFamily="1" charset="2"/>
                  </a:rPr>
                  <a:t></a:t>
                </a:r>
                <a:r>
                  <a:rPr lang="en-US" altLang="zh-CN" sz="3300" b="1" baseline="30000" dirty="0">
                    <a:latin typeface="Times New Roman" panose="02020603050405020304" pitchFamily="18" charset="0"/>
                    <a:cs typeface="Times New Roman" panose="02020603050405020304" pitchFamily="18" charset="0"/>
                    <a:sym typeface="Symbol" pitchFamily="1" charset="2"/>
                  </a:rPr>
                  <a:t>*</a:t>
                </a:r>
                <a:r>
                  <a:rPr lang="en-US" altLang="zh-CN" sz="3300" b="1" dirty="0">
                    <a:latin typeface="Times New Roman" panose="02020603050405020304" pitchFamily="18" charset="0"/>
                    <a:cs typeface="Times New Roman" panose="02020603050405020304" pitchFamily="18" charset="0"/>
                    <a:sym typeface="Symbol" pitchFamily="1" charset="2"/>
                  </a:rPr>
                  <a:t> (spin-1)  spin-1/2 </a:t>
                </a:r>
                <a:r>
                  <a:rPr lang="en-US" altLang="zh-CN" sz="3300" b="1" dirty="0">
                    <a:latin typeface="Times New Roman" panose="02020603050405020304" pitchFamily="18" charset="0"/>
                    <a:cs typeface="Times New Roman" panose="02020603050405020304" pitchFamily="18" charset="0"/>
                  </a:rPr>
                  <a:t>q</a:t>
                </a:r>
                <a:r>
                  <a:rPr lang="en-US" altLang="zh-CN" sz="3300" b="1" dirty="0">
                    <a:latin typeface="Times New Roman" panose="02020603050405020304" pitchFamily="18" charset="0"/>
                    <a:cs typeface="Times New Roman" panose="02020603050405020304" pitchFamily="18" charset="0"/>
                    <a:sym typeface="Symbol" pitchFamily="1" charset="2"/>
                  </a:rPr>
                  <a:t> and </a:t>
                </a:r>
                <a:r>
                  <a:rPr lang="en-US" altLang="zh-CN" sz="3300" b="1" dirty="0">
                    <a:latin typeface="Times New Roman" panose="02020603050405020304" pitchFamily="18" charset="0"/>
                    <a:cs typeface="Times New Roman" panose="02020603050405020304" pitchFamily="18" charset="0"/>
                  </a:rPr>
                  <a:t>q̅</a:t>
                </a:r>
                <a:r>
                  <a:rPr lang="en-US" altLang="zh-CN" sz="3300" b="1" dirty="0">
                    <a:latin typeface="Times New Roman" panose="02020603050405020304" pitchFamily="18" charset="0"/>
                    <a:cs typeface="Times New Roman" panose="02020603050405020304" pitchFamily="18" charset="0"/>
                    <a:sym typeface="Symbol" pitchFamily="1" charset="2"/>
                  </a:rPr>
                  <a:t> </a:t>
                </a:r>
              </a:p>
              <a:p>
                <a:pPr lvl="1">
                  <a:buFontTx/>
                  <a:buChar char="-"/>
                </a:pPr>
                <a:r>
                  <a:rPr lang="en-US" altLang="zh-CN" sz="2600" b="1" dirty="0">
                    <a:latin typeface="Times New Roman" panose="02020603050405020304" pitchFamily="18" charset="0"/>
                    <a:cs typeface="Times New Roman" panose="02020603050405020304" pitchFamily="18" charset="0"/>
                  </a:rPr>
                  <a:t>In a given event, the spin directions are unknown, but they must be parallel</a:t>
                </a:r>
              </a:p>
              <a:p>
                <a:pPr lvl="1">
                  <a:buFontTx/>
                  <a:buChar char="-"/>
                </a:pPr>
                <a:r>
                  <a:rPr lang="en-US" altLang="zh-CN" sz="2600" b="1" dirty="0">
                    <a:latin typeface="Times New Roman" panose="02020603050405020304" pitchFamily="18" charset="0"/>
                    <a:cs typeface="Times New Roman" panose="02020603050405020304" pitchFamily="18" charset="0"/>
                  </a:rPr>
                  <a:t>Exploit this correlation by using hadrons in opposite jets  </a:t>
                </a:r>
              </a:p>
              <a:p>
                <a:endParaRPr lang="zh-CN" altLang="en-US" dirty="0"/>
              </a:p>
            </p:txBody>
          </p:sp>
        </mc:Choice>
        <mc:Fallback>
          <p:sp>
            <p:nvSpPr>
              <p:cNvPr id="10" name="内容占位符 4">
                <a:extLst>
                  <a:ext uri="{FF2B5EF4-FFF2-40B4-BE49-F238E27FC236}">
                    <a16:creationId xmlns:a16="http://schemas.microsoft.com/office/drawing/2014/main" id="{CC822A30-77E5-B586-4C06-A6007C647AE2}"/>
                  </a:ext>
                </a:extLst>
              </p:cNvPr>
              <p:cNvSpPr txBox="1">
                <a:spLocks noRot="1" noChangeAspect="1" noMove="1" noResize="1" noEditPoints="1" noAdjustHandles="1" noChangeArrowheads="1" noChangeShapeType="1" noTextEdit="1"/>
              </p:cNvSpPr>
              <p:nvPr/>
            </p:nvSpPr>
            <p:spPr>
              <a:xfrm>
                <a:off x="145774" y="1340768"/>
                <a:ext cx="12240788" cy="2088232"/>
              </a:xfrm>
              <a:prstGeom prst="rect">
                <a:avLst/>
              </a:prstGeom>
              <a:blipFill>
                <a:blip r:embed="rId4"/>
                <a:stretch>
                  <a:fillRect l="-1140" t="-481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427540A2-50E1-011A-16A8-E973EC423E9A}"/>
              </a:ext>
            </a:extLst>
          </p:cNvPr>
          <p:cNvSpPr>
            <a:spLocks noGrp="1"/>
          </p:cNvSpPr>
          <p:nvPr>
            <p:ph type="sldNum" sz="quarter" idx="12"/>
          </p:nvPr>
        </p:nvSpPr>
        <p:spPr/>
        <p:txBody>
          <a:bodyPr/>
          <a:lstStyle/>
          <a:p>
            <a:fld id="{0C913308-F349-4B6D-A68A-DD1791B4A57B}" type="slidenum">
              <a:rPr lang="zh-CN" altLang="en-US" sz="1400" b="1">
                <a:solidFill>
                  <a:schemeClr val="tx1"/>
                </a:solidFill>
              </a:rPr>
              <a:t>32</a:t>
            </a:fld>
            <a:endParaRPr lang="zh-CN" altLang="en-US" sz="1400" b="1" dirty="0">
              <a:solidFill>
                <a:schemeClr val="tx1"/>
              </a:solidFill>
            </a:endParaRPr>
          </a:p>
        </p:txBody>
      </p:sp>
      <p:sp>
        <p:nvSpPr>
          <p:cNvPr id="12" name="62 pb-1 @ 3.65 GeV…">
            <a:extLst>
              <a:ext uri="{FF2B5EF4-FFF2-40B4-BE49-F238E27FC236}">
                <a16:creationId xmlns:a16="http://schemas.microsoft.com/office/drawing/2014/main" id="{5190EC12-3344-7AA9-C90D-13E67F16CF71}"/>
              </a:ext>
            </a:extLst>
          </p:cNvPr>
          <p:cNvSpPr txBox="1"/>
          <p:nvPr/>
        </p:nvSpPr>
        <p:spPr>
          <a:xfrm>
            <a:off x="987428" y="5779543"/>
            <a:ext cx="9786316" cy="461665"/>
          </a:xfrm>
          <a:prstGeom prst="rect">
            <a:avLst/>
          </a:prstGeom>
          <a:noFill/>
          <a:ln w="25400">
            <a:solidFill>
              <a:srgbClr val="2485B9"/>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solidFill>
                  <a:srgbClr val="FFFFFF"/>
                </a:solidFill>
                <a:latin typeface="Candara"/>
                <a:ea typeface="Candara"/>
                <a:cs typeface="Candara"/>
                <a:sym typeface="Candara"/>
              </a:defRPr>
            </a:pPr>
            <a:r>
              <a:rPr sz="2400" dirty="0">
                <a:solidFill>
                  <a:srgbClr val="3333FF"/>
                </a:solidFill>
                <a:latin typeface="Times New Roman"/>
                <a:ea typeface="Times New Roman"/>
                <a:cs typeface="Times New Roman"/>
                <a:sym typeface="Times New Roman"/>
              </a:rPr>
              <a:t>    </a:t>
            </a:r>
            <a:r>
              <a:rPr lang="en-US" sz="2400" dirty="0">
                <a:solidFill>
                  <a:srgbClr val="3333FF"/>
                </a:solidFill>
                <a:latin typeface="Times New Roman"/>
                <a:ea typeface="Times New Roman"/>
                <a:cs typeface="Times New Roman"/>
                <a:sym typeface="Times New Roman"/>
              </a:rPr>
              <a:t>Using </a:t>
            </a:r>
            <a:r>
              <a:rPr sz="2400" dirty="0">
                <a:solidFill>
                  <a:srgbClr val="3333FF"/>
                </a:solidFill>
                <a:latin typeface="Times New Roman"/>
                <a:ea typeface="Times New Roman"/>
                <a:cs typeface="Times New Roman"/>
                <a:sym typeface="Times New Roman"/>
              </a:rPr>
              <a:t>62 pb</a:t>
            </a:r>
            <a:r>
              <a:rPr sz="2400" baseline="30000" dirty="0">
                <a:solidFill>
                  <a:srgbClr val="3333FF"/>
                </a:solidFill>
                <a:latin typeface="Times New Roman"/>
                <a:ea typeface="Times New Roman"/>
                <a:cs typeface="Times New Roman"/>
                <a:sym typeface="Times New Roman"/>
              </a:rPr>
              <a:t>-1</a:t>
            </a:r>
            <a:r>
              <a:rPr sz="2400" dirty="0">
                <a:solidFill>
                  <a:srgbClr val="3333FF"/>
                </a:solidFill>
                <a:latin typeface="Times New Roman"/>
                <a:ea typeface="Times New Roman"/>
                <a:cs typeface="Times New Roman"/>
                <a:sym typeface="Times New Roman"/>
              </a:rPr>
              <a:t> @ 3.65 GeV</a:t>
            </a:r>
            <a:r>
              <a:rPr lang="en-US" sz="2400" dirty="0">
                <a:solidFill>
                  <a:srgbClr val="3333FF"/>
                </a:solidFill>
                <a:latin typeface="Times New Roman"/>
                <a:ea typeface="Times New Roman"/>
                <a:cs typeface="Times New Roman"/>
                <a:sym typeface="Times New Roman"/>
              </a:rPr>
              <a:t> c</a:t>
            </a:r>
            <a:r>
              <a:rPr sz="2400" dirty="0">
                <a:solidFill>
                  <a:srgbClr val="3333FF"/>
                </a:solidFill>
                <a:latin typeface="Times New Roman"/>
                <a:ea typeface="Times New Roman"/>
                <a:cs typeface="Times New Roman"/>
                <a:sym typeface="Times New Roman"/>
              </a:rPr>
              <a:t>ontinuum  region</a:t>
            </a:r>
            <a:r>
              <a:rPr lang="en-US" sz="2400" dirty="0">
                <a:solidFill>
                  <a:srgbClr val="3333FF"/>
                </a:solidFill>
                <a:latin typeface="Times New Roman"/>
                <a:ea typeface="Times New Roman"/>
                <a:cs typeface="Times New Roman"/>
                <a:sym typeface="Times New Roman"/>
              </a:rPr>
              <a:t> b</a:t>
            </a:r>
            <a:r>
              <a:rPr sz="2400" dirty="0">
                <a:solidFill>
                  <a:srgbClr val="3333FF"/>
                </a:solidFill>
                <a:latin typeface="Times New Roman"/>
                <a:ea typeface="Times New Roman"/>
                <a:cs typeface="Times New Roman"/>
                <a:sym typeface="Times New Roman"/>
              </a:rPr>
              <a:t>elow open-charm threshold</a:t>
            </a:r>
          </a:p>
        </p:txBody>
      </p:sp>
    </p:spTree>
    <p:extLst>
      <p:ext uri="{BB962C8B-B14F-4D97-AF65-F5344CB8AC3E}">
        <p14:creationId xmlns:p14="http://schemas.microsoft.com/office/powerpoint/2010/main" val="2916473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ollins Fragmentation Function (FF)"/>
          <p:cNvSpPr txBox="1">
            <a:spLocks noGrp="1"/>
          </p:cNvSpPr>
          <p:nvPr>
            <p:ph type="title"/>
          </p:nvPr>
        </p:nvSpPr>
        <p:spPr>
          <a:xfrm>
            <a:off x="2044769" y="0"/>
            <a:ext cx="8229601" cy="1143000"/>
          </a:xfrm>
          <a:prstGeom prst="rect">
            <a:avLst/>
          </a:prstGeom>
        </p:spPr>
        <p:txBody>
          <a:bodyPr/>
          <a:lstStyle>
            <a:lvl1pPr defTabSz="786384">
              <a:defRPr sz="3784" b="1">
                <a:effectLst>
                  <a:outerShdw blurRad="32766" dist="17475" dir="1800000" rotWithShape="0">
                    <a:srgbClr val="000000">
                      <a:alpha val="40000"/>
                    </a:srgbClr>
                  </a:outerShdw>
                </a:effectLst>
              </a:defRPr>
            </a:lvl1pPr>
          </a:lstStyle>
          <a:p>
            <a:pPr>
              <a:defRPr b="0">
                <a:effectLst/>
              </a:defRPr>
            </a:pPr>
            <a:r>
              <a:rPr b="1" dirty="0">
                <a:effectLst>
                  <a:outerShdw blurRad="32766" dist="17475" dir="1800000" rotWithShape="0">
                    <a:srgbClr val="000000">
                      <a:alpha val="40000"/>
                    </a:srgbClr>
                  </a:outerShdw>
                </a:effectLst>
                <a:latin typeface="Times New Roman" panose="02020603050405020304" pitchFamily="18" charset="0"/>
                <a:cs typeface="Times New Roman" panose="02020603050405020304" pitchFamily="18" charset="0"/>
              </a:rPr>
              <a:t>Collins Fragmentation Function (FF)</a:t>
            </a:r>
          </a:p>
        </p:txBody>
      </p:sp>
      <p:sp>
        <p:nvSpPr>
          <p:cNvPr id="160" name="Slide Number"/>
          <p:cNvSpPr txBox="1">
            <a:spLocks noGrp="1"/>
          </p:cNvSpPr>
          <p:nvPr>
            <p:ph type="sldNum" sz="quarter" idx="2"/>
          </p:nvPr>
        </p:nvSpPr>
        <p:spPr>
          <a:xfrm>
            <a:off x="6553200" y="6404292"/>
            <a:ext cx="2133600"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US" altLang="zh-CN" smtClean="0"/>
              <a:pPr/>
              <a:t>33</a:t>
            </a:fld>
            <a:endParaRPr/>
          </a:p>
        </p:txBody>
      </p:sp>
      <p:pic>
        <p:nvPicPr>
          <p:cNvPr id="161" name="image3.png" descr="image3.png"/>
          <p:cNvPicPr>
            <a:picLocks noChangeAspect="1"/>
          </p:cNvPicPr>
          <p:nvPr/>
        </p:nvPicPr>
        <p:blipFill>
          <a:blip r:embed="rId3"/>
          <a:stretch>
            <a:fillRect/>
          </a:stretch>
        </p:blipFill>
        <p:spPr>
          <a:xfrm>
            <a:off x="1165814" y="1666360"/>
            <a:ext cx="3273474" cy="1027313"/>
          </a:xfrm>
          <a:prstGeom prst="rect">
            <a:avLst/>
          </a:prstGeom>
          <a:ln w="12700">
            <a:miter lim="400000"/>
          </a:ln>
        </p:spPr>
      </p:pic>
      <p:sp>
        <p:nvSpPr>
          <p:cNvPr id="162" name="D1: the unpolarized FF…"/>
          <p:cNvSpPr txBox="1"/>
          <p:nvPr/>
        </p:nvSpPr>
        <p:spPr>
          <a:xfrm>
            <a:off x="425637" y="4405878"/>
            <a:ext cx="6020143"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sz="2000" b="1" i="1" dirty="0">
                <a:latin typeface="Times New Roman"/>
                <a:ea typeface="Times New Roman"/>
                <a:cs typeface="Times New Roman"/>
                <a:sym typeface="Times New Roman"/>
              </a:rPr>
              <a:t>D</a:t>
            </a:r>
            <a:r>
              <a:rPr sz="2000" b="1" baseline="-25000" dirty="0">
                <a:latin typeface="Times New Roman"/>
                <a:ea typeface="Times New Roman"/>
                <a:cs typeface="Times New Roman"/>
                <a:sym typeface="Times New Roman"/>
              </a:rPr>
              <a:t>1</a:t>
            </a:r>
            <a:r>
              <a:rPr sz="2000" b="1" dirty="0">
                <a:latin typeface="Times New Roman"/>
                <a:ea typeface="Times New Roman"/>
                <a:cs typeface="Times New Roman"/>
                <a:sym typeface="Times New Roman"/>
              </a:rPr>
              <a:t>: the unpolarized FF</a:t>
            </a:r>
          </a:p>
          <a:p>
            <a:r>
              <a:rPr sz="2000" b="1" i="1" dirty="0">
                <a:latin typeface="Times New Roman"/>
                <a:ea typeface="Times New Roman"/>
                <a:cs typeface="Times New Roman"/>
                <a:sym typeface="Times New Roman"/>
              </a:rPr>
              <a:t>H</a:t>
            </a:r>
            <a:r>
              <a:rPr sz="2000" b="1" baseline="-25000" dirty="0">
                <a:latin typeface="Times New Roman"/>
                <a:ea typeface="Times New Roman"/>
                <a:cs typeface="Times New Roman"/>
                <a:sym typeface="Times New Roman"/>
              </a:rPr>
              <a:t>1</a:t>
            </a:r>
            <a:r>
              <a:rPr sz="2000" b="1" dirty="0">
                <a:latin typeface="Times New Roman"/>
                <a:ea typeface="Times New Roman"/>
                <a:cs typeface="Times New Roman"/>
                <a:sym typeface="Times New Roman"/>
              </a:rPr>
              <a:t>: Collins FF</a:t>
            </a:r>
          </a:p>
          <a:p>
            <a:r>
              <a:rPr sz="2000" dirty="0"/>
              <a:t>→ </a:t>
            </a:r>
            <a:r>
              <a:rPr sz="2000" b="1" dirty="0">
                <a:latin typeface="Times New Roman"/>
                <a:ea typeface="Times New Roman"/>
                <a:cs typeface="Times New Roman"/>
                <a:sym typeface="Times New Roman"/>
              </a:rPr>
              <a:t>describes the fragmentation of a transversely polarized quark into a spinless hadron </a:t>
            </a:r>
            <a:r>
              <a:rPr sz="2000" b="1" i="1" dirty="0">
                <a:latin typeface="Times New Roman"/>
                <a:ea typeface="Times New Roman"/>
                <a:cs typeface="Times New Roman"/>
                <a:sym typeface="Times New Roman"/>
              </a:rPr>
              <a:t>h</a:t>
            </a:r>
            <a:r>
              <a:rPr sz="2000" b="1" dirty="0">
                <a:latin typeface="Times New Roman"/>
                <a:ea typeface="Times New Roman"/>
                <a:cs typeface="Times New Roman"/>
                <a:sym typeface="Times New Roman"/>
              </a:rPr>
              <a:t>.</a:t>
            </a:r>
          </a:p>
          <a:p>
            <a:r>
              <a:rPr sz="2000" dirty="0"/>
              <a:t>→ </a:t>
            </a:r>
            <a:r>
              <a:rPr sz="2000" b="1" dirty="0">
                <a:solidFill>
                  <a:srgbClr val="FF0000"/>
                </a:solidFill>
                <a:latin typeface="Times New Roman"/>
                <a:ea typeface="Times New Roman"/>
                <a:cs typeface="Times New Roman"/>
                <a:sym typeface="Times New Roman"/>
              </a:rPr>
              <a:t> </a:t>
            </a:r>
            <a:r>
              <a:rPr sz="2000" b="1" dirty="0">
                <a:latin typeface="Times New Roman"/>
                <a:ea typeface="Times New Roman"/>
                <a:cs typeface="Times New Roman"/>
                <a:sym typeface="Times New Roman"/>
              </a:rPr>
              <a:t>depends on </a:t>
            </a:r>
          </a:p>
          <a:p>
            <a:r>
              <a:rPr sz="2000" dirty="0"/>
              <a:t>→</a:t>
            </a:r>
            <a:r>
              <a:rPr sz="2000" b="1" dirty="0">
                <a:latin typeface="Times New Roman"/>
                <a:ea typeface="Times New Roman"/>
                <a:cs typeface="Times New Roman"/>
                <a:sym typeface="Times New Roman"/>
              </a:rPr>
              <a:t>leads to an azimuthal modulation of hadrons around the quark momentum.</a:t>
            </a:r>
          </a:p>
        </p:txBody>
      </p:sp>
      <p:sp>
        <p:nvSpPr>
          <p:cNvPr id="163" name="J. C. Collins, Nucl.Phys. B396, 161 (1993)"/>
          <p:cNvSpPr txBox="1"/>
          <p:nvPr/>
        </p:nvSpPr>
        <p:spPr>
          <a:xfrm>
            <a:off x="908032" y="2795094"/>
            <a:ext cx="385252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C00000"/>
                </a:solidFill>
              </a:defRPr>
            </a:lvl1pPr>
          </a:lstStyle>
          <a:p>
            <a:pPr>
              <a:defRPr>
                <a:solidFill>
                  <a:srgbClr val="000000"/>
                </a:solidFill>
              </a:defRPr>
            </a:pPr>
            <a:r>
              <a:rPr dirty="0"/>
              <a:t>J. C. Collins, </a:t>
            </a:r>
            <a:r>
              <a:rPr dirty="0" err="1"/>
              <a:t>Nucl.Phys</a:t>
            </a:r>
            <a:r>
              <a:rPr dirty="0"/>
              <a:t>. B396, 161 (1993)</a:t>
            </a:r>
          </a:p>
        </p:txBody>
      </p:sp>
      <p:grpSp>
        <p:nvGrpSpPr>
          <p:cNvPr id="166" name="Group"/>
          <p:cNvGrpSpPr/>
          <p:nvPr/>
        </p:nvGrpSpPr>
        <p:grpSpPr>
          <a:xfrm>
            <a:off x="815781" y="3229784"/>
            <a:ext cx="4008340" cy="1104025"/>
            <a:chOff x="0" y="0"/>
            <a:chExt cx="4008339" cy="1104023"/>
          </a:xfrm>
        </p:grpSpPr>
        <p:pic>
          <p:nvPicPr>
            <p:cNvPr id="164" name="image4.png" descr="image4.png"/>
            <p:cNvPicPr>
              <a:picLocks noChangeAspect="1"/>
            </p:cNvPicPr>
            <p:nvPr/>
          </p:nvPicPr>
          <p:blipFill>
            <a:blip r:embed="rId4"/>
            <a:stretch>
              <a:fillRect/>
            </a:stretch>
          </p:blipFill>
          <p:spPr>
            <a:xfrm>
              <a:off x="0" y="0"/>
              <a:ext cx="4008340" cy="1104024"/>
            </a:xfrm>
            <a:prstGeom prst="rect">
              <a:avLst/>
            </a:prstGeom>
            <a:ln w="12700" cap="flat">
              <a:noFill/>
              <a:miter lim="400000"/>
            </a:ln>
            <a:effectLst/>
          </p:spPr>
        </p:pic>
        <p:sp>
          <p:nvSpPr>
            <p:cNvPr id="165" name="Rounded Rectangle"/>
            <p:cNvSpPr/>
            <p:nvPr/>
          </p:nvSpPr>
          <p:spPr>
            <a:xfrm>
              <a:off x="1597933" y="490692"/>
              <a:ext cx="1021995" cy="613332"/>
            </a:xfrm>
            <a:prstGeom prst="roundRect">
              <a:avLst>
                <a:gd name="adj" fmla="val 16667"/>
              </a:avLst>
            </a:prstGeom>
            <a:noFill/>
            <a:ln w="25400" cap="flat">
              <a:solidFill>
                <a:srgbClr val="FF0000"/>
              </a:solidFill>
              <a:prstDash val="solid"/>
              <a:bevel/>
            </a:ln>
            <a:effectLst/>
          </p:spPr>
          <p:txBody>
            <a:bodyPr wrap="square" lIns="45719" tIns="45719" rIns="45719" bIns="45719" numCol="1" anchor="ctr">
              <a:noAutofit/>
            </a:bodyPr>
            <a:lstStyle/>
            <a:p>
              <a:pPr algn="ctr">
                <a:defRPr b="1">
                  <a:ln w="18000" cap="flat">
                    <a:solidFill>
                      <a:srgbClr val="D73A36"/>
                    </a:solidFill>
                    <a:prstDash val="solid"/>
                    <a:miter lim="400000"/>
                  </a:ln>
                  <a:noFill/>
                  <a:effectLst>
                    <a:outerShdw blurRad="25400" dist="23000" dir="7020000" rotWithShape="0">
                      <a:srgbClr val="000000">
                        <a:alpha val="50000"/>
                      </a:srgbClr>
                    </a:outerShdw>
                  </a:effectLst>
                </a:defRPr>
              </a:pPr>
              <a:endParaRPr/>
            </a:p>
          </p:txBody>
        </p:sp>
      </p:grpSp>
      <p:pic>
        <p:nvPicPr>
          <p:cNvPr id="168" name="image6.png" descr="image6.png"/>
          <p:cNvPicPr>
            <a:picLocks noChangeAspect="1"/>
          </p:cNvPicPr>
          <p:nvPr/>
        </p:nvPicPr>
        <p:blipFill>
          <a:blip r:embed="rId5"/>
          <a:srcRect r="9865"/>
          <a:stretch>
            <a:fillRect/>
          </a:stretch>
        </p:blipFill>
        <p:spPr>
          <a:xfrm>
            <a:off x="4848982" y="5727589"/>
            <a:ext cx="370563" cy="252446"/>
          </a:xfrm>
          <a:prstGeom prst="rect">
            <a:avLst/>
          </a:prstGeom>
          <a:ln w="12700">
            <a:miter lim="400000"/>
          </a:ln>
        </p:spPr>
      </p:pic>
      <p:pic>
        <p:nvPicPr>
          <p:cNvPr id="173" name="image11.png" descr="image11.png"/>
          <p:cNvPicPr>
            <a:picLocks noChangeAspect="1"/>
          </p:cNvPicPr>
          <p:nvPr/>
        </p:nvPicPr>
        <p:blipFill>
          <a:blip r:embed="rId6"/>
          <a:stretch>
            <a:fillRect/>
          </a:stretch>
        </p:blipFill>
        <p:spPr>
          <a:xfrm>
            <a:off x="7692988" y="5209491"/>
            <a:ext cx="2946616" cy="1521666"/>
          </a:xfrm>
          <a:prstGeom prst="rect">
            <a:avLst/>
          </a:prstGeom>
          <a:ln w="12700">
            <a:miter lim="400000"/>
          </a:ln>
        </p:spPr>
      </p:pic>
      <p:grpSp>
        <p:nvGrpSpPr>
          <p:cNvPr id="5" name="组合 4">
            <a:extLst>
              <a:ext uri="{FF2B5EF4-FFF2-40B4-BE49-F238E27FC236}">
                <a16:creationId xmlns:a16="http://schemas.microsoft.com/office/drawing/2014/main" id="{92822D1E-41C7-D1E7-C3A8-C2245B1CC1E6}"/>
              </a:ext>
            </a:extLst>
          </p:cNvPr>
          <p:cNvGrpSpPr/>
          <p:nvPr/>
        </p:nvGrpSpPr>
        <p:grpSpPr>
          <a:xfrm>
            <a:off x="6771593" y="1699730"/>
            <a:ext cx="3830413" cy="3370073"/>
            <a:chOff x="6661004" y="1375631"/>
            <a:chExt cx="3830413" cy="3370073"/>
          </a:xfrm>
        </p:grpSpPr>
        <p:pic>
          <p:nvPicPr>
            <p:cNvPr id="169" name="image7.png" descr="image7.png"/>
            <p:cNvPicPr>
              <a:picLocks noChangeAspect="1"/>
            </p:cNvPicPr>
            <p:nvPr/>
          </p:nvPicPr>
          <p:blipFill>
            <a:blip r:embed="rId7"/>
            <a:srcRect t="18813"/>
            <a:stretch>
              <a:fillRect/>
            </a:stretch>
          </p:blipFill>
          <p:spPr>
            <a:xfrm>
              <a:off x="7620000" y="1561721"/>
              <a:ext cx="2871417" cy="299281"/>
            </a:xfrm>
            <a:prstGeom prst="rect">
              <a:avLst/>
            </a:prstGeom>
            <a:ln w="12700">
              <a:miter lim="400000"/>
            </a:ln>
          </p:spPr>
        </p:pic>
        <p:pic>
          <p:nvPicPr>
            <p:cNvPr id="170" name="image8.png" descr="image8.png"/>
            <p:cNvPicPr>
              <a:picLocks noChangeAspect="1"/>
            </p:cNvPicPr>
            <p:nvPr/>
          </p:nvPicPr>
          <p:blipFill>
            <a:blip r:embed="rId8"/>
            <a:srcRect t="17231"/>
            <a:stretch>
              <a:fillRect/>
            </a:stretch>
          </p:blipFill>
          <p:spPr>
            <a:xfrm>
              <a:off x="7759563" y="4473497"/>
              <a:ext cx="2592289" cy="272207"/>
            </a:xfrm>
            <a:prstGeom prst="rect">
              <a:avLst/>
            </a:prstGeom>
            <a:ln w="12700">
              <a:miter lim="400000"/>
            </a:ln>
          </p:spPr>
        </p:pic>
        <p:pic>
          <p:nvPicPr>
            <p:cNvPr id="171" name="image9.png" descr="image9.png"/>
            <p:cNvPicPr>
              <a:picLocks noChangeAspect="1"/>
            </p:cNvPicPr>
            <p:nvPr/>
          </p:nvPicPr>
          <p:blipFill>
            <a:blip r:embed="rId9"/>
            <a:stretch>
              <a:fillRect/>
            </a:stretch>
          </p:blipFill>
          <p:spPr>
            <a:xfrm>
              <a:off x="7431442" y="1914793"/>
              <a:ext cx="2745723" cy="1805166"/>
            </a:xfrm>
            <a:prstGeom prst="rect">
              <a:avLst/>
            </a:prstGeom>
            <a:ln w="12700">
              <a:miter lim="400000"/>
            </a:ln>
          </p:spPr>
        </p:pic>
        <p:sp>
          <p:nvSpPr>
            <p:cNvPr id="2" name="文本框 1">
              <a:extLst>
                <a:ext uri="{FF2B5EF4-FFF2-40B4-BE49-F238E27FC236}">
                  <a16:creationId xmlns:a16="http://schemas.microsoft.com/office/drawing/2014/main" id="{6B5A0833-9D6F-9350-07C2-A65ECD702FE6}"/>
                </a:ext>
              </a:extLst>
            </p:cNvPr>
            <p:cNvSpPr txBox="1"/>
            <p:nvPr/>
          </p:nvSpPr>
          <p:spPr>
            <a:xfrm>
              <a:off x="6661004" y="1375631"/>
              <a:ext cx="728084" cy="400110"/>
            </a:xfrm>
            <a:prstGeom prst="rect">
              <a:avLst/>
            </a:prstGeom>
            <a:noFill/>
          </p:spPr>
          <p:txBody>
            <a:bodyPr wrap="none" rtlCol="0">
              <a:spAutoFit/>
            </a:bodyPr>
            <a:lstStyle/>
            <a:p>
              <a:r>
                <a:rPr kumimoji="1" lang="en-US" altLang="zh-CN" sz="2000" b="1" dirty="0">
                  <a:solidFill>
                    <a:srgbClr val="3333FF"/>
                  </a:solidFill>
                </a:rPr>
                <a:t>SIDIS</a:t>
              </a:r>
              <a:endParaRPr kumimoji="1" lang="zh-CN" altLang="en-US" sz="2000" b="1" dirty="0">
                <a:solidFill>
                  <a:srgbClr val="3333FF"/>
                </a:solidFill>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CFB44F0-5BFD-BD8B-16E8-B4BDD4AC57D3}"/>
                    </a:ext>
                  </a:extLst>
                </p:cNvPr>
                <p:cNvSpPr txBox="1"/>
                <p:nvPr/>
              </p:nvSpPr>
              <p:spPr>
                <a:xfrm>
                  <a:off x="6757534" y="3902922"/>
                  <a:ext cx="1841594" cy="430887"/>
                </a:xfrm>
                <a:prstGeom prst="rect">
                  <a:avLst/>
                </a:prstGeom>
                <a:noFill/>
              </p:spPr>
              <p:txBody>
                <a:bodyPr wrap="none" rtlCol="0">
                  <a:spAutoFit/>
                </a:bodyPr>
                <a:lstStyle/>
                <a:p>
                  <a14:m>
                    <m:oMath xmlns:m="http://schemas.openxmlformats.org/officeDocument/2006/math">
                      <m:sSup>
                        <m:sSupPr>
                          <m:ctrlPr>
                            <a:rPr kumimoji="1" lang="en-US" altLang="zh-CN" sz="2200" b="1" i="1" smtClean="0">
                              <a:solidFill>
                                <a:srgbClr val="3333FF"/>
                              </a:solidFill>
                              <a:latin typeface="Cambria Math" panose="02040503050406030204" pitchFamily="18" charset="0"/>
                            </a:rPr>
                          </m:ctrlPr>
                        </m:sSupPr>
                        <m:e>
                          <m:r>
                            <a:rPr kumimoji="1" lang="en-US" altLang="zh-CN" sz="2200" b="1" i="1" smtClean="0">
                              <a:solidFill>
                                <a:srgbClr val="3333FF"/>
                              </a:solidFill>
                              <a:latin typeface="Cambria Math" panose="02040503050406030204" pitchFamily="18" charset="0"/>
                            </a:rPr>
                            <m:t>𝒆</m:t>
                          </m:r>
                        </m:e>
                        <m:sup>
                          <m:r>
                            <a:rPr kumimoji="1" lang="en-US" altLang="zh-CN" sz="2200" b="1" i="1" smtClean="0">
                              <a:solidFill>
                                <a:srgbClr val="3333FF"/>
                              </a:solidFill>
                              <a:latin typeface="Cambria Math" panose="02040503050406030204" pitchFamily="18" charset="0"/>
                            </a:rPr>
                            <m:t>+</m:t>
                          </m:r>
                        </m:sup>
                      </m:sSup>
                      <m:sSup>
                        <m:sSupPr>
                          <m:ctrlPr>
                            <a:rPr kumimoji="1" lang="en-US" altLang="zh-CN" sz="2200" b="1" i="1" smtClean="0">
                              <a:solidFill>
                                <a:srgbClr val="3333FF"/>
                              </a:solidFill>
                              <a:latin typeface="Cambria Math" panose="02040503050406030204" pitchFamily="18" charset="0"/>
                            </a:rPr>
                          </m:ctrlPr>
                        </m:sSupPr>
                        <m:e>
                          <m:r>
                            <a:rPr kumimoji="1" lang="en-US" altLang="zh-CN" sz="2200" b="1" i="1" smtClean="0">
                              <a:solidFill>
                                <a:srgbClr val="3333FF"/>
                              </a:solidFill>
                              <a:latin typeface="Cambria Math" panose="02040503050406030204" pitchFamily="18" charset="0"/>
                            </a:rPr>
                            <m:t>𝒆</m:t>
                          </m:r>
                        </m:e>
                        <m:sup>
                          <m:r>
                            <a:rPr kumimoji="1" lang="en-US" altLang="zh-CN" sz="2200" b="1" i="1" smtClean="0">
                              <a:solidFill>
                                <a:srgbClr val="3333FF"/>
                              </a:solidFill>
                              <a:latin typeface="Cambria Math" panose="02040503050406030204" pitchFamily="18" charset="0"/>
                              <a:ea typeface="Cambria Math" panose="02040503050406030204" pitchFamily="18" charset="0"/>
                            </a:rPr>
                            <m:t>−</m:t>
                          </m:r>
                        </m:sup>
                      </m:sSup>
                    </m:oMath>
                  </a14:m>
                  <a:r>
                    <a:rPr kumimoji="1" lang="en-US" altLang="zh-CN" sz="2200" b="1" dirty="0">
                      <a:solidFill>
                        <a:srgbClr val="3333FF"/>
                      </a:solidFill>
                    </a:rPr>
                    <a:t> collision</a:t>
                  </a:r>
                  <a:endParaRPr kumimoji="1" lang="zh-CN" altLang="en-US" sz="2200" b="1" dirty="0">
                    <a:solidFill>
                      <a:srgbClr val="3333FF"/>
                    </a:solidFill>
                  </a:endParaRPr>
                </a:p>
              </p:txBody>
            </p:sp>
          </mc:Choice>
          <mc:Fallback xmlns="">
            <p:sp>
              <p:nvSpPr>
                <p:cNvPr id="3" name="文本框 2">
                  <a:extLst>
                    <a:ext uri="{FF2B5EF4-FFF2-40B4-BE49-F238E27FC236}">
                      <a16:creationId xmlns:a16="http://schemas.microsoft.com/office/drawing/2014/main" id="{DCFB44F0-5BFD-BD8B-16E8-B4BDD4AC57D3}"/>
                    </a:ext>
                  </a:extLst>
                </p:cNvPr>
                <p:cNvSpPr txBox="1">
                  <a:spLocks noRot="1" noChangeAspect="1" noMove="1" noResize="1" noEditPoints="1" noAdjustHandles="1" noChangeArrowheads="1" noChangeShapeType="1" noTextEdit="1"/>
                </p:cNvSpPr>
                <p:nvPr/>
              </p:nvSpPr>
              <p:spPr>
                <a:xfrm>
                  <a:off x="6757534" y="3902922"/>
                  <a:ext cx="1841594" cy="430887"/>
                </a:xfrm>
                <a:prstGeom prst="rect">
                  <a:avLst/>
                </a:prstGeom>
                <a:blipFill>
                  <a:blip r:embed="rId10"/>
                  <a:stretch>
                    <a:fillRect t="-8571" r="-3425" b="-28571"/>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75CD6871-7A36-3BA3-ABBB-3994807FCE34}"/>
                  </a:ext>
                </a:extLst>
              </p:cNvPr>
              <p:cNvSpPr txBox="1"/>
              <p:nvPr/>
            </p:nvSpPr>
            <p:spPr>
              <a:xfrm>
                <a:off x="2094858" y="5668924"/>
                <a:ext cx="1415387" cy="31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solidFill>
                            <a:srgbClr val="3333FF"/>
                          </a:solidFill>
                          <a:latin typeface="Cambria Math" panose="02040503050406030204" pitchFamily="18" charset="0"/>
                        </a:rPr>
                        <m:t> </m:t>
                      </m:r>
                      <m:r>
                        <a:rPr kumimoji="1" lang="en-US" altLang="zh-CN" sz="2000" b="0" i="1" smtClean="0">
                          <a:solidFill>
                            <a:srgbClr val="3333FF"/>
                          </a:solidFill>
                          <a:latin typeface="Cambria Math" panose="02040503050406030204" pitchFamily="18" charset="0"/>
                        </a:rPr>
                        <m:t>𝑧</m:t>
                      </m:r>
                      <m:r>
                        <a:rPr kumimoji="1" lang="en-US" altLang="zh-CN" sz="2000" b="0" i="1" smtClean="0">
                          <a:solidFill>
                            <a:srgbClr val="3333FF"/>
                          </a:solidFill>
                          <a:latin typeface="Cambria Math" panose="02040503050406030204" pitchFamily="18" charset="0"/>
                        </a:rPr>
                        <m:t>=2</m:t>
                      </m:r>
                      <m:sSub>
                        <m:sSubPr>
                          <m:ctrlPr>
                            <a:rPr kumimoji="1" lang="en-US" altLang="zh-CN" sz="2000" b="0" i="1" smtClean="0">
                              <a:solidFill>
                                <a:srgbClr val="3333FF"/>
                              </a:solidFill>
                              <a:latin typeface="Cambria Math" panose="02040503050406030204" pitchFamily="18" charset="0"/>
                            </a:rPr>
                          </m:ctrlPr>
                        </m:sSubPr>
                        <m:e>
                          <m:r>
                            <a:rPr kumimoji="1" lang="en-US" altLang="zh-CN" sz="2000" b="0" i="1" smtClean="0">
                              <a:solidFill>
                                <a:srgbClr val="3333FF"/>
                              </a:solidFill>
                              <a:latin typeface="Cambria Math" panose="02040503050406030204" pitchFamily="18" charset="0"/>
                            </a:rPr>
                            <m:t>𝐸</m:t>
                          </m:r>
                        </m:e>
                        <m:sub>
                          <m:r>
                            <a:rPr kumimoji="1" lang="en-US" altLang="zh-CN" sz="2000" b="0" i="1" smtClean="0">
                              <a:solidFill>
                                <a:srgbClr val="3333FF"/>
                              </a:solidFill>
                              <a:latin typeface="Cambria Math" panose="02040503050406030204" pitchFamily="18" charset="0"/>
                            </a:rPr>
                            <m:t>h</m:t>
                          </m:r>
                        </m:sub>
                      </m:sSub>
                      <m:r>
                        <a:rPr kumimoji="1" lang="en-US" altLang="zh-CN" sz="2000" b="0" i="1" smtClean="0">
                          <a:solidFill>
                            <a:srgbClr val="3333FF"/>
                          </a:solidFill>
                          <a:latin typeface="Cambria Math" panose="02040503050406030204" pitchFamily="18" charset="0"/>
                        </a:rPr>
                        <m:t>/</m:t>
                      </m:r>
                      <m:rad>
                        <m:radPr>
                          <m:degHide m:val="on"/>
                          <m:ctrlPr>
                            <a:rPr kumimoji="1" lang="en-US" altLang="zh-CN" sz="2000" b="0" i="1" smtClean="0">
                              <a:solidFill>
                                <a:srgbClr val="3333FF"/>
                              </a:solidFill>
                              <a:latin typeface="Cambria Math" panose="02040503050406030204" pitchFamily="18" charset="0"/>
                            </a:rPr>
                          </m:ctrlPr>
                        </m:radPr>
                        <m:deg/>
                        <m:e>
                          <m:r>
                            <a:rPr kumimoji="1" lang="en-US" altLang="zh-CN" sz="2000" b="0" i="1" smtClean="0">
                              <a:solidFill>
                                <a:srgbClr val="3333FF"/>
                              </a:solidFill>
                              <a:latin typeface="Cambria Math" panose="02040503050406030204" pitchFamily="18" charset="0"/>
                            </a:rPr>
                            <m:t>𝑠</m:t>
                          </m:r>
                        </m:e>
                      </m:rad>
                    </m:oMath>
                  </m:oMathPara>
                </a14:m>
                <a:endParaRPr kumimoji="1" lang="zh-CN" altLang="en-US" sz="2000" dirty="0">
                  <a:solidFill>
                    <a:srgbClr val="3333FF"/>
                  </a:solidFill>
                </a:endParaRPr>
              </a:p>
            </p:txBody>
          </p:sp>
        </mc:Choice>
        <mc:Fallback xmlns="">
          <p:sp>
            <p:nvSpPr>
              <p:cNvPr id="4" name="文本框 3">
                <a:extLst>
                  <a:ext uri="{FF2B5EF4-FFF2-40B4-BE49-F238E27FC236}">
                    <a16:creationId xmlns:a16="http://schemas.microsoft.com/office/drawing/2014/main" id="{75CD6871-7A36-3BA3-ABBB-3994807FCE34}"/>
                  </a:ext>
                </a:extLst>
              </p:cNvPr>
              <p:cNvSpPr txBox="1">
                <a:spLocks noRot="1" noChangeAspect="1" noMove="1" noResize="1" noEditPoints="1" noAdjustHandles="1" noChangeArrowheads="1" noChangeShapeType="1" noTextEdit="1"/>
              </p:cNvSpPr>
              <p:nvPr/>
            </p:nvSpPr>
            <p:spPr>
              <a:xfrm>
                <a:off x="2094858" y="5668924"/>
                <a:ext cx="1415387" cy="311111"/>
              </a:xfrm>
              <a:prstGeom prst="rect">
                <a:avLst/>
              </a:prstGeom>
              <a:blipFill>
                <a:blip r:embed="rId11"/>
                <a:stretch>
                  <a:fillRect l="-7143" t="-8000" r="-893" b="-40000"/>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5956544A-4EDF-9273-20D1-4972F76BAEA6}"/>
              </a:ext>
            </a:extLst>
          </p:cNvPr>
          <p:cNvSpPr txBox="1"/>
          <p:nvPr/>
        </p:nvSpPr>
        <p:spPr>
          <a:xfrm>
            <a:off x="884663" y="865613"/>
            <a:ext cx="9903417" cy="769441"/>
          </a:xfrm>
          <a:prstGeom prst="rect">
            <a:avLst/>
          </a:prstGeom>
          <a:noFill/>
        </p:spPr>
        <p:txBody>
          <a:bodyPr wrap="square" rtlCol="0">
            <a:spAutoFit/>
          </a:bodyPr>
          <a:lstStyle/>
          <a:p>
            <a:r>
              <a:rPr lang="en" altLang="zh-CN" sz="2200" dirty="0">
                <a:solidFill>
                  <a:srgbClr val="1A1718"/>
                </a:solidFill>
                <a:effectLst/>
                <a:latin typeface="Times New Roman" panose="02020603050405020304" pitchFamily="18" charset="0"/>
                <a:cs typeface="Times New Roman" panose="02020603050405020304" pitchFamily="18" charset="0"/>
              </a:rPr>
              <a:t>The measurement of the Collins FF provides an important test in understanding strong interaction dynamics and thus is of fundamental interest in understanding QCD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99DCB428-2DAB-6E29-7846-9D2FE5E1E39F}"/>
              </a:ext>
            </a:extLst>
          </p:cNvPr>
          <p:cNvSpPr>
            <a:spLocks noGrp="1"/>
          </p:cNvSpPr>
          <p:nvPr>
            <p:ph type="title"/>
          </p:nvPr>
        </p:nvSpPr>
        <p:spPr>
          <a:xfrm>
            <a:off x="838200" y="-43199"/>
            <a:ext cx="11353800" cy="972486"/>
          </a:xfrm>
        </p:spPr>
        <p:txBody>
          <a:bodyPr>
            <a:normAutofit fontScale="90000"/>
          </a:bodyPr>
          <a:lstStyle/>
          <a:p>
            <a:r>
              <a:rPr lang="en-US" altLang="zh-CN" dirty="0">
                <a:latin typeface="Times New Roman" panose="02020603050405020304" pitchFamily="18" charset="0"/>
                <a:ea typeface="ＭＳ Ｐゴシック" panose="020B0600070205080204" pitchFamily="34" charset="-128"/>
                <a:cs typeface="Times New Roman" panose="02020603050405020304" pitchFamily="18" charset="0"/>
              </a:rPr>
              <a:t>Importance : Q</a:t>
            </a:r>
            <a:r>
              <a:rPr lang="en-US" altLang="zh-CN" baseline="30000" dirty="0">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zh-CN"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 altLang="zh-CN" dirty="0">
                <a:latin typeface="Inter"/>
              </a:rPr>
              <a:t>evolution </a:t>
            </a:r>
            <a:r>
              <a:rPr lang="en-US" altLang="zh-CN" dirty="0">
                <a:latin typeface="Times New Roman" panose="02020603050405020304" pitchFamily="18" charset="0"/>
                <a:ea typeface="ＭＳ Ｐゴシック" panose="020B0600070205080204" pitchFamily="34" charset="-128"/>
                <a:cs typeface="Times New Roman" panose="02020603050405020304" pitchFamily="18" charset="0"/>
              </a:rPr>
              <a:t>for all these experiments</a:t>
            </a:r>
          </a:p>
        </p:txBody>
      </p:sp>
      <mc:AlternateContent xmlns:mc="http://schemas.openxmlformats.org/markup-compatibility/2006">
        <mc:Choice xmlns:a14="http://schemas.microsoft.com/office/drawing/2010/main" Requires="a14">
          <p:sp>
            <p:nvSpPr>
              <p:cNvPr id="23554" name="Content Placeholder 2">
                <a:extLst>
                  <a:ext uri="{FF2B5EF4-FFF2-40B4-BE49-F238E27FC236}">
                    <a16:creationId xmlns:a16="http://schemas.microsoft.com/office/drawing/2014/main" id="{FC20C1D6-AC5E-AE0D-EAC9-62A335329BD2}"/>
                  </a:ext>
                </a:extLst>
              </p:cNvPr>
              <p:cNvSpPr>
                <a:spLocks noGrp="1"/>
              </p:cNvSpPr>
              <p:nvPr>
                <p:ph idx="1"/>
              </p:nvPr>
            </p:nvSpPr>
            <p:spPr>
              <a:xfrm>
                <a:off x="603614" y="1361836"/>
                <a:ext cx="10515600" cy="4351338"/>
              </a:xfrm>
            </p:spPr>
            <p:txBody>
              <a:bodyPr/>
              <a:lstStyle/>
              <a:p>
                <a:pPr eaLnBrk="1" hangingPunct="1"/>
                <a:r>
                  <a:rPr lang="en-US" altLang="zh-CN" dirty="0">
                    <a:latin typeface="Times New Roman" panose="02020603050405020304" pitchFamily="18" charset="0"/>
                    <a:ea typeface="ＭＳ Ｐゴシック" panose="020B0600070205080204" pitchFamily="34" charset="-128"/>
                    <a:cs typeface="Times New Roman" panose="02020603050405020304" pitchFamily="18" charset="0"/>
                  </a:rPr>
                  <a:t>Reliable determination of the Collins functions, and extraction of the nucleon tensor charge</a:t>
                </a:r>
              </a:p>
              <a:p>
                <a:pPr eaLnBrk="1" hangingPunct="1"/>
                <a:r>
                  <a:rPr lang="en-US" altLang="zh-CN" dirty="0">
                    <a:solidFill>
                      <a:srgbClr val="3333FF"/>
                    </a:solidFill>
                    <a:latin typeface="Times New Roman" panose="02020603050405020304" pitchFamily="18" charset="0"/>
                    <a:ea typeface="ＭＳ Ｐゴシック" panose="020B0600070205080204" pitchFamily="34" charset="-128"/>
                    <a:cs typeface="Times New Roman" panose="02020603050405020304" pitchFamily="18" charset="0"/>
                  </a:rPr>
                  <a:t>Study the QCD evolution effects with global analysis </a:t>
                </a:r>
              </a:p>
              <a:p>
                <a:pPr lvl="1"/>
                <a:r>
                  <a:rPr lang="en-US" altLang="zh-CN" dirty="0">
                    <a:solidFill>
                      <a:srgbClr val="3333FF"/>
                    </a:solidFill>
                    <a:latin typeface="Times New Roman" panose="02020603050405020304" pitchFamily="18" charset="0"/>
                    <a:ea typeface="ＭＳ Ｐゴシック" panose="020B0600070205080204" pitchFamily="34" charset="-128"/>
                    <a:cs typeface="Times New Roman" panose="02020603050405020304" pitchFamily="18" charset="0"/>
                  </a:rPr>
                  <a:t>SIDIS +</a:t>
                </a:r>
                <a:r>
                  <a:rPr lang="zh-CN" altLang="en-US" dirty="0">
                    <a:solidFill>
                      <a:srgbClr val="3333FF"/>
                    </a:solidFill>
                    <a:latin typeface="Times New Roman" panose="02020603050405020304" pitchFamily="18" charset="0"/>
                    <a:ea typeface="ＭＳ Ｐゴシック" panose="020B0600070205080204" pitchFamily="34" charset="-128"/>
                    <a:cs typeface="Times New Roman" panose="02020603050405020304" pitchFamily="18" charset="0"/>
                  </a:rPr>
                  <a:t> </a:t>
                </a:r>
                <a14:m>
                  <m:oMath xmlns:m="http://schemas.openxmlformats.org/officeDocument/2006/math">
                    <m:sSup>
                      <m:sSupPr>
                        <m:ctrlPr>
                          <a:rPr lang="en-US" altLang="zh-CN" b="1" i="1">
                            <a:solidFill>
                              <a:srgbClr val="3333FF"/>
                            </a:solidFill>
                            <a:latin typeface="Cambria Math" panose="02040503050406030204" pitchFamily="18" charset="0"/>
                            <a:cs typeface="Times New Roman" panose="02020603050405020304" pitchFamily="18" charset="0"/>
                          </a:rPr>
                        </m:ctrlPr>
                      </m:sSupPr>
                      <m:e>
                        <m:r>
                          <a:rPr lang="en-US" altLang="zh-CN" b="1" i="1">
                            <a:solidFill>
                              <a:srgbClr val="3333FF"/>
                            </a:solidFill>
                            <a:latin typeface="Cambria Math" panose="02040503050406030204" pitchFamily="18" charset="0"/>
                            <a:cs typeface="Times New Roman" panose="02020603050405020304" pitchFamily="18" charset="0"/>
                          </a:rPr>
                          <m:t>𝒆</m:t>
                        </m:r>
                      </m:e>
                      <m:sup>
                        <m:r>
                          <a:rPr lang="en-US" altLang="zh-CN" b="1" i="1">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b="1" i="1">
                            <a:solidFill>
                              <a:srgbClr val="3333FF"/>
                            </a:solidFill>
                            <a:latin typeface="Cambria Math" panose="02040503050406030204" pitchFamily="18" charset="0"/>
                            <a:cs typeface="Times New Roman" panose="02020603050405020304" pitchFamily="18" charset="0"/>
                          </a:rPr>
                        </m:ctrlPr>
                      </m:sSupPr>
                      <m:e>
                        <m:r>
                          <a:rPr lang="en-US" altLang="zh-CN" b="1" i="1">
                            <a:solidFill>
                              <a:srgbClr val="3333FF"/>
                            </a:solidFill>
                            <a:latin typeface="Cambria Math" panose="02040503050406030204" pitchFamily="18" charset="0"/>
                            <a:cs typeface="Times New Roman" panose="02020603050405020304" pitchFamily="18" charset="0"/>
                          </a:rPr>
                          <m:t>𝒆</m:t>
                        </m:r>
                      </m:e>
                      <m:sup>
                        <m:r>
                          <a:rPr lang="en-US" altLang="zh-CN" b="1" i="1">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b="1" i="1">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dirty="0">
                    <a:solidFill>
                      <a:srgbClr val="3333FF"/>
                    </a:solidFill>
                    <a:latin typeface="Times New Roman" panose="02020603050405020304" pitchFamily="18" charset="0"/>
                    <a:ea typeface="ＭＳ Ｐゴシック" panose="020B0600070205080204" pitchFamily="34" charset="-128"/>
                    <a:cs typeface="Times New Roman" panose="02020603050405020304" pitchFamily="18" charset="0"/>
                  </a:rPr>
                  <a:t>: to extract the nucleon transverse spin distribution</a:t>
                </a:r>
              </a:p>
            </p:txBody>
          </p:sp>
        </mc:Choice>
        <mc:Fallback>
          <p:sp>
            <p:nvSpPr>
              <p:cNvPr id="23554" name="Content Placeholder 2">
                <a:extLst>
                  <a:ext uri="{FF2B5EF4-FFF2-40B4-BE49-F238E27FC236}">
                    <a16:creationId xmlns:a16="http://schemas.microsoft.com/office/drawing/2014/main" id="{FC20C1D6-AC5E-AE0D-EAC9-62A335329BD2}"/>
                  </a:ext>
                </a:extLst>
              </p:cNvPr>
              <p:cNvSpPr>
                <a:spLocks noGrp="1" noRot="1" noChangeAspect="1" noMove="1" noResize="1" noEditPoints="1" noAdjustHandles="1" noChangeArrowheads="1" noChangeShapeType="1" noTextEdit="1"/>
              </p:cNvSpPr>
              <p:nvPr>
                <p:ph idx="1"/>
              </p:nvPr>
            </p:nvSpPr>
            <p:spPr>
              <a:xfrm>
                <a:off x="603614" y="1361836"/>
                <a:ext cx="10515600" cy="4351338"/>
              </a:xfrm>
              <a:blipFill>
                <a:blip r:embed="rId3"/>
                <a:stretch>
                  <a:fillRect l="-1086" t="-2624"/>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F9821A8A-CB44-E29F-93AE-88F2119C4D90}"/>
              </a:ext>
            </a:extLst>
          </p:cNvPr>
          <p:cNvSpPr txBox="1"/>
          <p:nvPr/>
        </p:nvSpPr>
        <p:spPr>
          <a:xfrm>
            <a:off x="3502617" y="960895"/>
            <a:ext cx="3610476" cy="369332"/>
          </a:xfrm>
          <a:prstGeom prst="rect">
            <a:avLst/>
          </a:prstGeom>
          <a:noFill/>
        </p:spPr>
        <p:txBody>
          <a:bodyPr wrap="none" rtlCol="0">
            <a:spAutoFit/>
          </a:bodyPr>
          <a:lstStyle/>
          <a:p>
            <a:r>
              <a:rPr kumimoji="1" lang="en-US" altLang="zh-CN" dirty="0"/>
              <a:t>From Feng Yuan 2013 @IHEP, Beijing</a:t>
            </a:r>
            <a:endParaRPr kumimoji="1" lang="zh-CN" altLang="en-US" dirty="0"/>
          </a:p>
        </p:txBody>
      </p:sp>
      <p:grpSp>
        <p:nvGrpSpPr>
          <p:cNvPr id="3" name="组合 2">
            <a:extLst>
              <a:ext uri="{FF2B5EF4-FFF2-40B4-BE49-F238E27FC236}">
                <a16:creationId xmlns:a16="http://schemas.microsoft.com/office/drawing/2014/main" id="{C5424608-CF37-6396-55D8-A7AB8A13E83B}"/>
              </a:ext>
            </a:extLst>
          </p:cNvPr>
          <p:cNvGrpSpPr/>
          <p:nvPr/>
        </p:nvGrpSpPr>
        <p:grpSpPr>
          <a:xfrm>
            <a:off x="1912144" y="3429000"/>
            <a:ext cx="8647852" cy="3409950"/>
            <a:chOff x="776288" y="2701925"/>
            <a:chExt cx="8647852" cy="3409950"/>
          </a:xfrm>
        </p:grpSpPr>
        <p:cxnSp>
          <p:nvCxnSpPr>
            <p:cNvPr id="4" name="Straight Arrow Connector 4">
              <a:extLst>
                <a:ext uri="{FF2B5EF4-FFF2-40B4-BE49-F238E27FC236}">
                  <a16:creationId xmlns:a16="http://schemas.microsoft.com/office/drawing/2014/main" id="{5D743961-0488-BE33-6904-E3DB51B79ADB}"/>
                </a:ext>
              </a:extLst>
            </p:cNvPr>
            <p:cNvCxnSpPr>
              <a:cxnSpLocks noChangeShapeType="1"/>
            </p:cNvCxnSpPr>
            <p:nvPr/>
          </p:nvCxnSpPr>
          <p:spPr bwMode="auto">
            <a:xfrm>
              <a:off x="1022350" y="5380038"/>
              <a:ext cx="7321550" cy="17462"/>
            </a:xfrm>
            <a:prstGeom prst="straightConnector1">
              <a:avLst/>
            </a:prstGeom>
            <a:noFill/>
            <a:ln w="38100">
              <a:solidFill>
                <a:srgbClr val="4F81B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TextBox 5">
              <a:extLst>
                <a:ext uri="{FF2B5EF4-FFF2-40B4-BE49-F238E27FC236}">
                  <a16:creationId xmlns:a16="http://schemas.microsoft.com/office/drawing/2014/main" id="{8D32019E-711D-812C-59F0-EFA15988BBD1}"/>
                </a:ext>
              </a:extLst>
            </p:cNvPr>
            <p:cNvSpPr txBox="1">
              <a:spLocks noChangeArrowheads="1"/>
            </p:cNvSpPr>
            <p:nvPr/>
          </p:nvSpPr>
          <p:spPr bwMode="auto">
            <a:xfrm>
              <a:off x="7739063" y="4543425"/>
              <a:ext cx="16850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3200" dirty="0">
                  <a:solidFill>
                    <a:srgbClr val="0000FF"/>
                  </a:solidFill>
                </a:rPr>
                <a:t>Q</a:t>
              </a:r>
              <a:r>
                <a:rPr lang="en-US" altLang="zh-CN" sz="3200" baseline="30000" dirty="0">
                  <a:solidFill>
                    <a:srgbClr val="0000FF"/>
                  </a:solidFill>
                </a:rPr>
                <a:t>2</a:t>
              </a:r>
              <a:r>
                <a:rPr lang="en-US" altLang="zh-CN" sz="3200" dirty="0">
                  <a:solidFill>
                    <a:srgbClr val="0000FF"/>
                  </a:solidFill>
                </a:rPr>
                <a:t>(GeV</a:t>
              </a:r>
              <a:r>
                <a:rPr lang="en-US" altLang="zh-CN" sz="3200" baseline="30000" dirty="0">
                  <a:solidFill>
                    <a:srgbClr val="0000FF"/>
                  </a:solidFill>
                </a:rPr>
                <a:t>2</a:t>
              </a:r>
              <a:r>
                <a:rPr lang="en-US" altLang="zh-CN" sz="3200" dirty="0">
                  <a:solidFill>
                    <a:srgbClr val="0000FF"/>
                  </a:solidFill>
                </a:rPr>
                <a:t>)</a:t>
              </a:r>
            </a:p>
          </p:txBody>
        </p:sp>
        <p:cxnSp>
          <p:nvCxnSpPr>
            <p:cNvPr id="6" name="Straight Connector 7">
              <a:extLst>
                <a:ext uri="{FF2B5EF4-FFF2-40B4-BE49-F238E27FC236}">
                  <a16:creationId xmlns:a16="http://schemas.microsoft.com/office/drawing/2014/main" id="{8B82DB94-0822-004B-E809-818029E0D1A7}"/>
                </a:ext>
              </a:extLst>
            </p:cNvPr>
            <p:cNvCxnSpPr>
              <a:cxnSpLocks noChangeShapeType="1"/>
            </p:cNvCxnSpPr>
            <p:nvPr/>
          </p:nvCxnSpPr>
          <p:spPr bwMode="auto">
            <a:xfrm>
              <a:off x="7302500" y="5133975"/>
              <a:ext cx="0" cy="2460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8">
              <a:extLst>
                <a:ext uri="{FF2B5EF4-FFF2-40B4-BE49-F238E27FC236}">
                  <a16:creationId xmlns:a16="http://schemas.microsoft.com/office/drawing/2014/main" id="{66CA0618-1784-2DCF-E00F-9053773D7A9B}"/>
                </a:ext>
              </a:extLst>
            </p:cNvPr>
            <p:cNvCxnSpPr>
              <a:cxnSpLocks noChangeShapeType="1"/>
            </p:cNvCxnSpPr>
            <p:nvPr/>
          </p:nvCxnSpPr>
          <p:spPr bwMode="auto">
            <a:xfrm>
              <a:off x="4545013" y="5221288"/>
              <a:ext cx="0" cy="24765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Straight Connector 9">
              <a:extLst>
                <a:ext uri="{FF2B5EF4-FFF2-40B4-BE49-F238E27FC236}">
                  <a16:creationId xmlns:a16="http://schemas.microsoft.com/office/drawing/2014/main" id="{81E12124-CBA6-7FAD-4795-3350E85E0D2A}"/>
                </a:ext>
              </a:extLst>
            </p:cNvPr>
            <p:cNvCxnSpPr>
              <a:cxnSpLocks noChangeShapeType="1"/>
            </p:cNvCxnSpPr>
            <p:nvPr/>
          </p:nvCxnSpPr>
          <p:spPr bwMode="auto">
            <a:xfrm>
              <a:off x="2192338" y="5133975"/>
              <a:ext cx="0" cy="2460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TextBox 10">
              <a:extLst>
                <a:ext uri="{FF2B5EF4-FFF2-40B4-BE49-F238E27FC236}">
                  <a16:creationId xmlns:a16="http://schemas.microsoft.com/office/drawing/2014/main" id="{AEEE2FF2-962B-4CE2-0962-D7310F34D84D}"/>
                </a:ext>
              </a:extLst>
            </p:cNvPr>
            <p:cNvSpPr txBox="1">
              <a:spLocks noChangeArrowheads="1"/>
            </p:cNvSpPr>
            <p:nvPr/>
          </p:nvSpPr>
          <p:spPr bwMode="auto">
            <a:xfrm>
              <a:off x="6726238" y="5468938"/>
              <a:ext cx="1643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3200">
                  <a:solidFill>
                    <a:srgbClr val="0000FF"/>
                  </a:solidFill>
                </a:rPr>
                <a:t>100GeV</a:t>
              </a:r>
              <a:r>
                <a:rPr lang="en-US" altLang="zh-CN" sz="3200" baseline="30000">
                  <a:solidFill>
                    <a:srgbClr val="0000FF"/>
                  </a:solidFill>
                </a:rPr>
                <a:t>2</a:t>
              </a:r>
            </a:p>
          </p:txBody>
        </p:sp>
        <p:sp>
          <p:nvSpPr>
            <p:cNvPr id="10" name="TextBox 11">
              <a:extLst>
                <a:ext uri="{FF2B5EF4-FFF2-40B4-BE49-F238E27FC236}">
                  <a16:creationId xmlns:a16="http://schemas.microsoft.com/office/drawing/2014/main" id="{CB97A490-C063-F296-3932-39E8ED2F4F8F}"/>
                </a:ext>
              </a:extLst>
            </p:cNvPr>
            <p:cNvSpPr txBox="1">
              <a:spLocks noChangeArrowheads="1"/>
            </p:cNvSpPr>
            <p:nvPr/>
          </p:nvSpPr>
          <p:spPr bwMode="auto">
            <a:xfrm>
              <a:off x="4127500" y="5526088"/>
              <a:ext cx="1435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3200">
                  <a:solidFill>
                    <a:srgbClr val="0000FF"/>
                  </a:solidFill>
                </a:rPr>
                <a:t>25GeV</a:t>
              </a:r>
              <a:r>
                <a:rPr lang="en-US" altLang="zh-CN" sz="3200" baseline="30000">
                  <a:solidFill>
                    <a:srgbClr val="0000FF"/>
                  </a:solidFill>
                </a:rPr>
                <a:t>2</a:t>
              </a:r>
            </a:p>
          </p:txBody>
        </p:sp>
        <p:sp>
          <p:nvSpPr>
            <p:cNvPr id="11" name="TextBox 12">
              <a:extLst>
                <a:ext uri="{FF2B5EF4-FFF2-40B4-BE49-F238E27FC236}">
                  <a16:creationId xmlns:a16="http://schemas.microsoft.com/office/drawing/2014/main" id="{EB989952-D1BA-ADC4-FDB6-FF79DC3F45F4}"/>
                </a:ext>
              </a:extLst>
            </p:cNvPr>
            <p:cNvSpPr txBox="1">
              <a:spLocks noChangeArrowheads="1"/>
            </p:cNvSpPr>
            <p:nvPr/>
          </p:nvSpPr>
          <p:spPr bwMode="auto">
            <a:xfrm>
              <a:off x="1273175" y="5489575"/>
              <a:ext cx="1838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3200">
                  <a:solidFill>
                    <a:srgbClr val="0000FF"/>
                  </a:solidFill>
                </a:rPr>
                <a:t>3-10GeV</a:t>
              </a:r>
              <a:r>
                <a:rPr lang="en-US" altLang="zh-CN" sz="3200" baseline="30000">
                  <a:solidFill>
                    <a:srgbClr val="0000FF"/>
                  </a:solidFill>
                </a:rPr>
                <a:t>2</a:t>
              </a:r>
            </a:p>
          </p:txBody>
        </p:sp>
        <p:sp>
          <p:nvSpPr>
            <p:cNvPr id="12" name="Oval 13">
              <a:extLst>
                <a:ext uri="{FF2B5EF4-FFF2-40B4-BE49-F238E27FC236}">
                  <a16:creationId xmlns:a16="http://schemas.microsoft.com/office/drawing/2014/main" id="{BD194641-1150-01E7-A522-0F93D4E28983}"/>
                </a:ext>
              </a:extLst>
            </p:cNvPr>
            <p:cNvSpPr>
              <a:spLocks noChangeArrowheads="1"/>
            </p:cNvSpPr>
            <p:nvPr/>
          </p:nvSpPr>
          <p:spPr bwMode="auto">
            <a:xfrm>
              <a:off x="776288" y="4462463"/>
              <a:ext cx="1039812" cy="5302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dirty="0" err="1">
                  <a:solidFill>
                    <a:schemeClr val="lt1"/>
                  </a:solidFill>
                  <a:latin typeface="+mn-lt"/>
                  <a:ea typeface="+mn-ea"/>
                </a:rPr>
                <a:t>JLab</a:t>
              </a:r>
              <a:endParaRPr lang="en-US" dirty="0">
                <a:solidFill>
                  <a:schemeClr val="lt1"/>
                </a:solidFill>
                <a:latin typeface="+mn-lt"/>
                <a:ea typeface="+mn-ea"/>
              </a:endParaRPr>
            </a:p>
          </p:txBody>
        </p:sp>
        <p:sp>
          <p:nvSpPr>
            <p:cNvPr id="13" name="Oval 14">
              <a:extLst>
                <a:ext uri="{FF2B5EF4-FFF2-40B4-BE49-F238E27FC236}">
                  <a16:creationId xmlns:a16="http://schemas.microsoft.com/office/drawing/2014/main" id="{29AD9F45-9D42-2A7B-D9DD-E70A518CDAA1}"/>
                </a:ext>
              </a:extLst>
            </p:cNvPr>
            <p:cNvSpPr>
              <a:spLocks noChangeArrowheads="1"/>
            </p:cNvSpPr>
            <p:nvPr/>
          </p:nvSpPr>
          <p:spPr bwMode="auto">
            <a:xfrm>
              <a:off x="776288" y="3668713"/>
              <a:ext cx="1416050" cy="5302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latin typeface="+mn-lt"/>
                  <a:ea typeface="+mn-ea"/>
                </a:rPr>
                <a:t>HERMES</a:t>
              </a:r>
            </a:p>
          </p:txBody>
        </p:sp>
        <p:sp>
          <p:nvSpPr>
            <p:cNvPr id="14" name="Oval 15">
              <a:extLst>
                <a:ext uri="{FF2B5EF4-FFF2-40B4-BE49-F238E27FC236}">
                  <a16:creationId xmlns:a16="http://schemas.microsoft.com/office/drawing/2014/main" id="{D4930CC9-D1EE-94DA-4C6A-629D7E0398E5}"/>
                </a:ext>
              </a:extLst>
            </p:cNvPr>
            <p:cNvSpPr>
              <a:spLocks noChangeArrowheads="1"/>
            </p:cNvSpPr>
            <p:nvPr/>
          </p:nvSpPr>
          <p:spPr bwMode="auto">
            <a:xfrm>
              <a:off x="1273175" y="2946400"/>
              <a:ext cx="1584325" cy="528638"/>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latin typeface="+mn-lt"/>
                  <a:ea typeface="+mn-ea"/>
                </a:rPr>
                <a:t>COMPASS</a:t>
              </a:r>
            </a:p>
          </p:txBody>
        </p:sp>
        <p:sp>
          <p:nvSpPr>
            <p:cNvPr id="15" name="Oval 16">
              <a:extLst>
                <a:ext uri="{FF2B5EF4-FFF2-40B4-BE49-F238E27FC236}">
                  <a16:creationId xmlns:a16="http://schemas.microsoft.com/office/drawing/2014/main" id="{0E363B6C-F6F1-C05D-A790-A030F9CB6187}"/>
                </a:ext>
              </a:extLst>
            </p:cNvPr>
            <p:cNvSpPr>
              <a:spLocks noChangeArrowheads="1"/>
            </p:cNvSpPr>
            <p:nvPr/>
          </p:nvSpPr>
          <p:spPr bwMode="auto">
            <a:xfrm>
              <a:off x="6784975" y="4013200"/>
              <a:ext cx="1584325" cy="5302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latin typeface="+mn-lt"/>
                  <a:ea typeface="+mn-ea"/>
                </a:rPr>
                <a:t>BELLE</a:t>
              </a:r>
            </a:p>
          </p:txBody>
        </p:sp>
        <p:sp>
          <p:nvSpPr>
            <p:cNvPr id="16" name="Oval 17">
              <a:extLst>
                <a:ext uri="{FF2B5EF4-FFF2-40B4-BE49-F238E27FC236}">
                  <a16:creationId xmlns:a16="http://schemas.microsoft.com/office/drawing/2014/main" id="{DDB04C23-7AB7-9C81-2C0E-9ACC251610F0}"/>
                </a:ext>
              </a:extLst>
            </p:cNvPr>
            <p:cNvSpPr>
              <a:spLocks noChangeArrowheads="1"/>
            </p:cNvSpPr>
            <p:nvPr/>
          </p:nvSpPr>
          <p:spPr bwMode="auto">
            <a:xfrm>
              <a:off x="6784975" y="3209925"/>
              <a:ext cx="1584325" cy="5302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latin typeface="+mn-lt"/>
                  <a:ea typeface="+mn-ea"/>
                </a:rPr>
                <a:t>BARBAR</a:t>
              </a:r>
            </a:p>
          </p:txBody>
        </p:sp>
        <p:sp>
          <p:nvSpPr>
            <p:cNvPr id="17" name="Oval 18">
              <a:extLst>
                <a:ext uri="{FF2B5EF4-FFF2-40B4-BE49-F238E27FC236}">
                  <a16:creationId xmlns:a16="http://schemas.microsoft.com/office/drawing/2014/main" id="{0DC43E18-C521-AAE5-8FB9-AA78F72FBD96}"/>
                </a:ext>
              </a:extLst>
            </p:cNvPr>
            <p:cNvSpPr>
              <a:spLocks noChangeArrowheads="1"/>
            </p:cNvSpPr>
            <p:nvPr/>
          </p:nvSpPr>
          <p:spPr bwMode="auto">
            <a:xfrm>
              <a:off x="3752850" y="2701925"/>
              <a:ext cx="1584325" cy="773113"/>
            </a:xfrm>
            <a:prstGeom prst="ellipse">
              <a:avLst/>
            </a:prstGeom>
            <a:gradFill rotWithShape="1">
              <a:gsLst>
                <a:gs pos="0">
                  <a:srgbClr val="FF9A99"/>
                </a:gs>
                <a:gs pos="100000">
                  <a:srgbClr val="D1403C"/>
                </a:gs>
              </a:gsLst>
              <a:lin ang="5400000"/>
            </a:gradFill>
            <a:ln w="9525">
              <a:solidFill>
                <a:srgbClr val="BE4B48"/>
              </a:solidFill>
              <a:round/>
              <a:headEnd/>
              <a:tailEnd/>
            </a:ln>
            <a:effectLst>
              <a:outerShdw blurRad="40000" dist="23000" dir="5400000" rotWithShape="0">
                <a:srgbClr val="808080">
                  <a:alpha val="34999"/>
                </a:srgbClr>
              </a:outerShdw>
            </a:effectLst>
          </p:spPr>
          <p:txBody>
            <a:bodyPr anchor="ctr"/>
            <a:lstStyle/>
            <a:p>
              <a:pPr algn="ctr">
                <a:defRPr/>
              </a:pPr>
              <a:r>
                <a:rPr lang="en-US" sz="2800" dirty="0">
                  <a:solidFill>
                    <a:schemeClr val="lt1"/>
                  </a:solidFill>
                  <a:latin typeface="+mn-lt"/>
                  <a:ea typeface="+mn-ea"/>
                </a:rPr>
                <a:t>BESIII</a:t>
              </a:r>
            </a:p>
          </p:txBody>
        </p:sp>
      </p:grpSp>
      <p:sp>
        <p:nvSpPr>
          <p:cNvPr id="18" name="矩形 17">
            <a:extLst>
              <a:ext uri="{FF2B5EF4-FFF2-40B4-BE49-F238E27FC236}">
                <a16:creationId xmlns:a16="http://schemas.microsoft.com/office/drawing/2014/main" id="{6F1C4E41-0379-95CF-F086-E8967C19D7D4}"/>
              </a:ext>
            </a:extLst>
          </p:cNvPr>
          <p:cNvSpPr/>
          <p:nvPr/>
        </p:nvSpPr>
        <p:spPr>
          <a:xfrm>
            <a:off x="7640035" y="912754"/>
            <a:ext cx="3749352" cy="369332"/>
          </a:xfrm>
          <a:prstGeom prst="rect">
            <a:avLst/>
          </a:prstGeom>
        </p:spPr>
        <p:txBody>
          <a:bodyPr wrap="square">
            <a:spAutoFit/>
          </a:bodyPr>
          <a:lstStyle/>
          <a:p>
            <a:r>
              <a:rPr lang="en-US" altLang="zh-CN" b="1" dirty="0">
                <a:solidFill>
                  <a:srgbClr val="FF0000"/>
                </a:solidFill>
              </a:rPr>
              <a:t>PRD 88. 034016;  arXiv:1505.05589</a:t>
            </a:r>
            <a:endParaRPr lang="zh-CN" altLang="en-US" dirty="0"/>
          </a:p>
        </p:txBody>
      </p:sp>
    </p:spTree>
    <p:extLst>
      <p:ext uri="{BB962C8B-B14F-4D97-AF65-F5344CB8AC3E}">
        <p14:creationId xmlns:p14="http://schemas.microsoft.com/office/powerpoint/2010/main" val="23923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839132" y="-24572"/>
            <a:ext cx="8229600" cy="868958"/>
          </a:xfrm>
        </p:spPr>
        <p:txBody>
          <a:bodyPr>
            <a:normAutofit/>
          </a:bodyPr>
          <a:lstStyle/>
          <a:p>
            <a:r>
              <a:rPr lang="en-US" altLang="zh-CN" b="1" dirty="0">
                <a:latin typeface="Times New Roman" panose="02020603050405020304" pitchFamily="18" charset="0"/>
                <a:cs typeface="Times New Roman" panose="02020603050405020304" pitchFamily="18" charset="0"/>
              </a:rPr>
              <a:t>Reference</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frame</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BESIII</a:t>
            </a:r>
          </a:p>
        </p:txBody>
      </p:sp>
      <p:grpSp>
        <p:nvGrpSpPr>
          <p:cNvPr id="5" name="组合 4"/>
          <p:cNvGrpSpPr/>
          <p:nvPr/>
        </p:nvGrpSpPr>
        <p:grpSpPr>
          <a:xfrm>
            <a:off x="6312024" y="1028265"/>
            <a:ext cx="5041776" cy="2649843"/>
            <a:chOff x="4788024" y="1383247"/>
            <a:chExt cx="5041776" cy="264984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172"/>
            <a:stretch/>
          </p:blipFill>
          <p:spPr bwMode="auto">
            <a:xfrm>
              <a:off x="4788024" y="1833314"/>
              <a:ext cx="3744416" cy="219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76056" y="1383247"/>
              <a:ext cx="4753744" cy="461665"/>
            </a:xfrm>
            <a:prstGeom prst="rect">
              <a:avLst/>
            </a:prstGeom>
            <a:solidFill>
              <a:schemeClr val="accent5">
                <a:lumMod val="20000"/>
                <a:lumOff val="80000"/>
              </a:schemeClr>
            </a:solidFill>
            <a:ln>
              <a:solidFill>
                <a:schemeClr val="accent1"/>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The second hadron frame: Method0</a:t>
              </a:r>
              <a:endParaRPr lang="zh-CN" altLang="en-US" sz="2400" dirty="0">
                <a:latin typeface="Times New Roman" panose="02020603050405020304" pitchFamily="18" charset="0"/>
                <a:cs typeface="Times New Roman" panose="02020603050405020304" pitchFamily="18" charset="0"/>
              </a:endParaRPr>
            </a:p>
          </p:txBody>
        </p:sp>
      </p:grpSp>
      <p:grpSp>
        <p:nvGrpSpPr>
          <p:cNvPr id="3" name="组合 2"/>
          <p:cNvGrpSpPr/>
          <p:nvPr/>
        </p:nvGrpSpPr>
        <p:grpSpPr>
          <a:xfrm>
            <a:off x="1932818" y="981771"/>
            <a:ext cx="4165752" cy="2668311"/>
            <a:chOff x="408818" y="1336753"/>
            <a:chExt cx="4165752" cy="2668311"/>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9279"/>
            <a:stretch/>
          </p:blipFill>
          <p:spPr bwMode="auto">
            <a:xfrm>
              <a:off x="469748" y="1782566"/>
              <a:ext cx="4104822" cy="220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8818" y="1336753"/>
              <a:ext cx="3875150" cy="461665"/>
            </a:xfrm>
            <a:prstGeom prst="rect">
              <a:avLst/>
            </a:prstGeom>
            <a:solidFill>
              <a:schemeClr val="accent5">
                <a:lumMod val="20000"/>
                <a:lumOff val="80000"/>
              </a:schemeClr>
            </a:solidFill>
            <a:ln>
              <a:solidFill>
                <a:schemeClr val="accent1"/>
              </a:solidFill>
            </a:ln>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The Thrust frame: Method12</a:t>
              </a:r>
              <a:endParaRPr lang="zh-CN" altLang="en-US" sz="2400" dirty="0">
                <a:latin typeface="Times New Roman" panose="02020603050405020304" pitchFamily="18" charset="0"/>
                <a:cs typeface="Times New Roman" panose="02020603050405020304" pitchFamily="18" charset="0"/>
              </a:endParaRPr>
            </a:p>
          </p:txBody>
        </p:sp>
        <p:sp>
          <p:nvSpPr>
            <p:cNvPr id="13" name="圆角矩形 12"/>
            <p:cNvSpPr/>
            <p:nvPr/>
          </p:nvSpPr>
          <p:spPr>
            <a:xfrm>
              <a:off x="2828929" y="3645024"/>
              <a:ext cx="1455039"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
        <p:nvSpPr>
          <p:cNvPr id="6" name="灯片编号占位符 5"/>
          <p:cNvSpPr>
            <a:spLocks noGrp="1"/>
          </p:cNvSpPr>
          <p:nvPr>
            <p:ph type="sldNum" sz="quarter" idx="12"/>
          </p:nvPr>
        </p:nvSpPr>
        <p:spPr/>
        <p:txBody>
          <a:bodyPr/>
          <a:lstStyle/>
          <a:p>
            <a:fld id="{0C913308-F349-4B6D-A68A-DD1791B4A57B}" type="slidenum">
              <a:rPr lang="zh-CN" altLang="en-US" smtClean="0"/>
              <a:t>35</a:t>
            </a:fld>
            <a:endParaRPr lang="zh-CN" altLang="en-US"/>
          </a:p>
        </p:txBody>
      </p:sp>
      <p:grpSp>
        <p:nvGrpSpPr>
          <p:cNvPr id="10" name="组合 9"/>
          <p:cNvGrpSpPr/>
          <p:nvPr/>
        </p:nvGrpSpPr>
        <p:grpSpPr>
          <a:xfrm>
            <a:off x="2554014" y="4198038"/>
            <a:ext cx="8712817" cy="1597407"/>
            <a:chOff x="441927" y="4166245"/>
            <a:chExt cx="8499896" cy="1261341"/>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27" y="4166245"/>
              <a:ext cx="8233048" cy="710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圆角矩形 1"/>
            <p:cNvSpPr/>
            <p:nvPr/>
          </p:nvSpPr>
          <p:spPr>
            <a:xfrm>
              <a:off x="5953146" y="4401108"/>
              <a:ext cx="1008112"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nvGrpSpPr>
            <p:cNvPr id="9" name="组合 8"/>
            <p:cNvGrpSpPr/>
            <p:nvPr/>
          </p:nvGrpSpPr>
          <p:grpSpPr>
            <a:xfrm>
              <a:off x="441927" y="4876835"/>
              <a:ext cx="8499896" cy="550751"/>
              <a:chOff x="35496" y="4818590"/>
              <a:chExt cx="8991896" cy="587468"/>
            </a:xfrm>
          </p:grpSpPr>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64991"/>
              <a:stretch/>
            </p:blipFill>
            <p:spPr bwMode="auto">
              <a:xfrm>
                <a:off x="35496" y="4818590"/>
                <a:ext cx="4543425" cy="52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2800" t="32628" b="34745"/>
              <a:stretch/>
            </p:blipFill>
            <p:spPr bwMode="auto">
              <a:xfrm>
                <a:off x="4566291" y="4865997"/>
                <a:ext cx="2598860" cy="49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3653" t="62762" r="14505"/>
              <a:stretch/>
            </p:blipFill>
            <p:spPr bwMode="auto">
              <a:xfrm>
                <a:off x="7126324" y="4842951"/>
                <a:ext cx="1901068" cy="56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圆角矩形 17"/>
            <p:cNvSpPr/>
            <p:nvPr/>
          </p:nvSpPr>
          <p:spPr>
            <a:xfrm>
              <a:off x="4945033" y="4983610"/>
              <a:ext cx="779095"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
        <p:nvSpPr>
          <p:cNvPr id="20" name="TextBox 19"/>
          <p:cNvSpPr txBox="1"/>
          <p:nvPr/>
        </p:nvSpPr>
        <p:spPr>
          <a:xfrm>
            <a:off x="10068732" y="438160"/>
            <a:ext cx="2050752" cy="369332"/>
          </a:xfrm>
          <a:prstGeom prst="rect">
            <a:avLst/>
          </a:prstGeom>
          <a:solidFill>
            <a:schemeClr val="bg2"/>
          </a:solidFill>
        </p:spPr>
        <p:txBody>
          <a:bodyPr wrap="square" rtlCol="0">
            <a:spAutoFit/>
          </a:bodyPr>
          <a:lstStyle/>
          <a:p>
            <a:r>
              <a:rPr lang="en-US" altLang="zh-CN" b="1" dirty="0">
                <a:solidFill>
                  <a:srgbClr val="FF0000"/>
                </a:solidFill>
              </a:rPr>
              <a:t>PRD 78, 032011</a:t>
            </a:r>
            <a:endParaRPr lang="zh-CN" altLang="en-US" b="1" dirty="0">
              <a:solidFill>
                <a:srgbClr val="FF0000"/>
              </a:solidFill>
            </a:endParaRPr>
          </a:p>
        </p:txBody>
      </p:sp>
      <p:sp>
        <p:nvSpPr>
          <p:cNvPr id="21" name="内容占位符 2"/>
          <p:cNvSpPr>
            <a:spLocks noGrp="1"/>
          </p:cNvSpPr>
          <p:nvPr>
            <p:ph idx="1"/>
          </p:nvPr>
        </p:nvSpPr>
        <p:spPr>
          <a:xfrm>
            <a:off x="2088134" y="6021117"/>
            <a:ext cx="8625136" cy="611778"/>
          </a:xfrm>
        </p:spPr>
        <p:txBody>
          <a:bodyPr>
            <a:noAutofit/>
          </a:bodyPr>
          <a:lstStyle/>
          <a:p>
            <a:pPr lvl="0"/>
            <a:r>
              <a:rPr lang="en-US" altLang="zh-CN" sz="2400" b="1" dirty="0">
                <a:solidFill>
                  <a:prstClr val="black"/>
                </a:solidFill>
                <a:latin typeface="Times New Roman" panose="02020603050405020304" pitchFamily="18" charset="0"/>
                <a:cs typeface="Times New Roman" panose="02020603050405020304" pitchFamily="18" charset="0"/>
              </a:rPr>
              <a:t>Only the second method could be performed at BESIII</a:t>
            </a:r>
            <a:endParaRPr lang="en-US" altLang="zh-CN"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552384" y="2059154"/>
            <a:ext cx="1475832" cy="1569660"/>
          </a:xfrm>
          <a:prstGeom prst="rect">
            <a:avLst/>
          </a:prstGeom>
          <a:noFill/>
        </p:spPr>
        <p:txBody>
          <a:bodyPr wrap="square" rtlCol="0">
            <a:spAutoFit/>
          </a:bodyPr>
          <a:lstStyle/>
          <a:p>
            <a:r>
              <a:rPr lang="zh-CN" altLang="en-US" sz="9600" b="1" dirty="0">
                <a:solidFill>
                  <a:srgbClr val="FF0000"/>
                </a:solidFill>
                <a:latin typeface="Arial Unicode MS" pitchFamily="34" charset="-122"/>
                <a:ea typeface="Arial Unicode MS" pitchFamily="34" charset="-122"/>
                <a:cs typeface="Arial Unicode MS" pitchFamily="34" charset="-122"/>
              </a:rPr>
              <a:t>√</a:t>
            </a:r>
          </a:p>
        </p:txBody>
      </p:sp>
      <p:graphicFrame>
        <p:nvGraphicFramePr>
          <p:cNvPr id="14" name="对象 13"/>
          <p:cNvGraphicFramePr>
            <a:graphicFrameLocks noChangeAspect="1"/>
          </p:cNvGraphicFramePr>
          <p:nvPr/>
        </p:nvGraphicFramePr>
        <p:xfrm>
          <a:off x="6032500" y="3321050"/>
          <a:ext cx="127000" cy="215900"/>
        </p:xfrm>
        <a:graphic>
          <a:graphicData uri="http://schemas.openxmlformats.org/presentationml/2006/ole">
            <mc:AlternateContent xmlns:mc="http://schemas.openxmlformats.org/markup-compatibility/2006">
              <mc:Choice xmlns:v="urn:schemas-microsoft-com:vml" Requires="v">
                <p:oleObj name="公式" r:id="rId6" imgW="126720" imgH="215640" progId="Equation.3">
                  <p:embed/>
                </p:oleObj>
              </mc:Choice>
              <mc:Fallback>
                <p:oleObj name="公式" r:id="rId6" imgW="126720" imgH="215640" progId="Equation.3">
                  <p:embed/>
                  <p:pic>
                    <p:nvPicPr>
                      <p:cNvPr id="14" name="对象 13"/>
                      <p:cNvPicPr/>
                      <p:nvPr/>
                    </p:nvPicPr>
                    <p:blipFill>
                      <a:blip r:embed="rId7"/>
                      <a:stretch>
                        <a:fillRect/>
                      </a:stretch>
                    </p:blipFill>
                    <p:spPr>
                      <a:xfrm>
                        <a:off x="6032500" y="3321050"/>
                        <a:ext cx="127000" cy="215900"/>
                      </a:xfrm>
                      <a:prstGeom prst="rect">
                        <a:avLst/>
                      </a:prstGeom>
                    </p:spPr>
                  </p:pic>
                </p:oleObj>
              </mc:Fallback>
            </mc:AlternateContent>
          </a:graphicData>
        </a:graphic>
      </p:graphicFrame>
      <p:grpSp>
        <p:nvGrpSpPr>
          <p:cNvPr id="12" name="组合 11">
            <a:extLst>
              <a:ext uri="{FF2B5EF4-FFF2-40B4-BE49-F238E27FC236}">
                <a16:creationId xmlns:a16="http://schemas.microsoft.com/office/drawing/2014/main" id="{BF0610DE-9E83-637C-E869-DAB4E0A153B0}"/>
              </a:ext>
            </a:extLst>
          </p:cNvPr>
          <p:cNvGrpSpPr/>
          <p:nvPr/>
        </p:nvGrpSpPr>
        <p:grpSpPr>
          <a:xfrm>
            <a:off x="10488970" y="1883902"/>
            <a:ext cx="1729660" cy="1651126"/>
            <a:chOff x="220199" y="4536759"/>
            <a:chExt cx="1729660" cy="1651126"/>
          </a:xfrm>
        </p:grpSpPr>
        <p:sp>
          <p:nvSpPr>
            <p:cNvPr id="17" name="Line">
              <a:extLst>
                <a:ext uri="{FF2B5EF4-FFF2-40B4-BE49-F238E27FC236}">
                  <a16:creationId xmlns:a16="http://schemas.microsoft.com/office/drawing/2014/main" id="{CFFD9E7F-0F5B-1E31-4DD2-06E4CE2B4E2F}"/>
                </a:ext>
              </a:extLst>
            </p:cNvPr>
            <p:cNvSpPr/>
            <p:nvPr/>
          </p:nvSpPr>
          <p:spPr>
            <a:xfrm>
              <a:off x="838224" y="4871210"/>
              <a:ext cx="482576" cy="995158"/>
            </a:xfrm>
            <a:prstGeom prst="line">
              <a:avLst/>
            </a:prstGeom>
            <a:ln w="25400">
              <a:solidFill>
                <a:srgbClr val="31B6FD"/>
              </a:solidFill>
              <a:bevel/>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cxnSp>
          <p:nvCxnSpPr>
            <p:cNvPr id="19" name="Connection Line">
              <a:extLst>
                <a:ext uri="{FF2B5EF4-FFF2-40B4-BE49-F238E27FC236}">
                  <a16:creationId xmlns:a16="http://schemas.microsoft.com/office/drawing/2014/main" id="{F11111BB-48E2-94AF-0D4B-A993E2850B3A}"/>
                </a:ext>
              </a:extLst>
            </p:cNvPr>
            <p:cNvCxnSpPr/>
            <p:nvPr/>
          </p:nvCxnSpPr>
          <p:spPr>
            <a:xfrm flipH="1">
              <a:off x="812546" y="4955547"/>
              <a:ext cx="544967" cy="760486"/>
            </a:xfrm>
            <a:prstGeom prst="straightConnector1">
              <a:avLst/>
            </a:prstGeom>
            <a:ln w="25400">
              <a:solidFill>
                <a:srgbClr val="31B6FD"/>
              </a:solidFill>
              <a:bevel/>
            </a:ln>
            <a:effectLst>
              <a:outerShdw blurRad="38100" dist="20000" dir="5400000" rotWithShape="0">
                <a:srgbClr val="000000">
                  <a:alpha val="38000"/>
                </a:srgbClr>
              </a:outerShdw>
            </a:effectLst>
          </p:spPr>
        </p:cxnSp>
        <p:sp>
          <p:nvSpPr>
            <p:cNvPr id="22" name="Line">
              <a:extLst>
                <a:ext uri="{FF2B5EF4-FFF2-40B4-BE49-F238E27FC236}">
                  <a16:creationId xmlns:a16="http://schemas.microsoft.com/office/drawing/2014/main" id="{496CA3B5-2245-5EAF-8E70-0779E081E899}"/>
                </a:ext>
              </a:extLst>
            </p:cNvPr>
            <p:cNvSpPr/>
            <p:nvPr/>
          </p:nvSpPr>
          <p:spPr>
            <a:xfrm flipV="1">
              <a:off x="575507" y="4546600"/>
              <a:ext cx="1094313" cy="1504436"/>
            </a:xfrm>
            <a:prstGeom prst="line">
              <a:avLst/>
            </a:prstGeom>
            <a:ln w="28575">
              <a:solidFill>
                <a:srgbClr val="000000"/>
              </a:solidFill>
              <a:prstDash val="dash"/>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23" name="Line">
              <a:extLst>
                <a:ext uri="{FF2B5EF4-FFF2-40B4-BE49-F238E27FC236}">
                  <a16:creationId xmlns:a16="http://schemas.microsoft.com/office/drawing/2014/main" id="{B63CB0F5-6A2A-3AB7-643C-CF0444BE2F31}"/>
                </a:ext>
              </a:extLst>
            </p:cNvPr>
            <p:cNvSpPr/>
            <p:nvPr/>
          </p:nvSpPr>
          <p:spPr>
            <a:xfrm flipH="1" flipV="1">
              <a:off x="1039095" y="4536759"/>
              <a:ext cx="40406" cy="809942"/>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24" name="Line">
              <a:extLst>
                <a:ext uri="{FF2B5EF4-FFF2-40B4-BE49-F238E27FC236}">
                  <a16:creationId xmlns:a16="http://schemas.microsoft.com/office/drawing/2014/main" id="{564D35B3-5F8F-9293-D866-3A6CC4CF9B25}"/>
                </a:ext>
              </a:extLst>
            </p:cNvPr>
            <p:cNvSpPr/>
            <p:nvPr/>
          </p:nvSpPr>
          <p:spPr>
            <a:xfrm flipV="1">
              <a:off x="1079500" y="4871330"/>
              <a:ext cx="596432" cy="475370"/>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25" name="Line">
              <a:extLst>
                <a:ext uri="{FF2B5EF4-FFF2-40B4-BE49-F238E27FC236}">
                  <a16:creationId xmlns:a16="http://schemas.microsoft.com/office/drawing/2014/main" id="{CE5D8430-990F-0008-A69C-D5763C33E32D}"/>
                </a:ext>
              </a:extLst>
            </p:cNvPr>
            <p:cNvSpPr/>
            <p:nvPr/>
          </p:nvSpPr>
          <p:spPr>
            <a:xfrm flipV="1">
              <a:off x="1079499" y="5311311"/>
              <a:ext cx="870360" cy="35389"/>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26" name="Line">
              <a:extLst>
                <a:ext uri="{FF2B5EF4-FFF2-40B4-BE49-F238E27FC236}">
                  <a16:creationId xmlns:a16="http://schemas.microsoft.com/office/drawing/2014/main" id="{E383A475-AF12-5689-DE90-462CE6B91331}"/>
                </a:ext>
              </a:extLst>
            </p:cNvPr>
            <p:cNvSpPr/>
            <p:nvPr/>
          </p:nvSpPr>
          <p:spPr>
            <a:xfrm flipH="1">
              <a:off x="1079499" y="5346700"/>
              <a:ext cx="1" cy="841185"/>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27" name="Line">
              <a:extLst>
                <a:ext uri="{FF2B5EF4-FFF2-40B4-BE49-F238E27FC236}">
                  <a16:creationId xmlns:a16="http://schemas.microsoft.com/office/drawing/2014/main" id="{951B7929-BFFF-64AB-CA29-7D70C81F61CE}"/>
                </a:ext>
              </a:extLst>
            </p:cNvPr>
            <p:cNvSpPr/>
            <p:nvPr/>
          </p:nvSpPr>
          <p:spPr>
            <a:xfrm flipH="1">
              <a:off x="444499" y="5372100"/>
              <a:ext cx="607297" cy="456169"/>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28" name="Line">
              <a:extLst>
                <a:ext uri="{FF2B5EF4-FFF2-40B4-BE49-F238E27FC236}">
                  <a16:creationId xmlns:a16="http://schemas.microsoft.com/office/drawing/2014/main" id="{EA83B891-C00C-7B4A-E6F9-9A6E7CC07175}"/>
                </a:ext>
              </a:extLst>
            </p:cNvPr>
            <p:cNvSpPr/>
            <p:nvPr/>
          </p:nvSpPr>
          <p:spPr>
            <a:xfrm flipH="1">
              <a:off x="220199" y="5346700"/>
              <a:ext cx="831597" cy="13569"/>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grpSp>
      <p:grpSp>
        <p:nvGrpSpPr>
          <p:cNvPr id="29" name="组合 28">
            <a:extLst>
              <a:ext uri="{FF2B5EF4-FFF2-40B4-BE49-F238E27FC236}">
                <a16:creationId xmlns:a16="http://schemas.microsoft.com/office/drawing/2014/main" id="{23D13A95-2AA9-8FFB-7F2E-FE7085191E70}"/>
              </a:ext>
            </a:extLst>
          </p:cNvPr>
          <p:cNvGrpSpPr/>
          <p:nvPr/>
        </p:nvGrpSpPr>
        <p:grpSpPr>
          <a:xfrm>
            <a:off x="575364" y="1852346"/>
            <a:ext cx="1176840" cy="1790702"/>
            <a:chOff x="7518399" y="4317999"/>
            <a:chExt cx="1176840" cy="1790702"/>
          </a:xfrm>
        </p:grpSpPr>
        <p:sp>
          <p:nvSpPr>
            <p:cNvPr id="30" name="Line">
              <a:extLst>
                <a:ext uri="{FF2B5EF4-FFF2-40B4-BE49-F238E27FC236}">
                  <a16:creationId xmlns:a16="http://schemas.microsoft.com/office/drawing/2014/main" id="{23F167F2-DA88-BC86-B8EB-E88E8067BA6F}"/>
                </a:ext>
              </a:extLst>
            </p:cNvPr>
            <p:cNvSpPr/>
            <p:nvPr/>
          </p:nvSpPr>
          <p:spPr>
            <a:xfrm flipH="1">
              <a:off x="7518399" y="4778788"/>
              <a:ext cx="1121259" cy="1038844"/>
            </a:xfrm>
            <a:prstGeom prst="line">
              <a:avLst/>
            </a:prstGeom>
            <a:ln w="25400">
              <a:solidFill>
                <a:srgbClr val="31B6FD"/>
              </a:solidFill>
              <a:bevel/>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31" name="Line">
              <a:extLst>
                <a:ext uri="{FF2B5EF4-FFF2-40B4-BE49-F238E27FC236}">
                  <a16:creationId xmlns:a16="http://schemas.microsoft.com/office/drawing/2014/main" id="{6D8982A4-6278-C458-A418-1A47554270CE}"/>
                </a:ext>
              </a:extLst>
            </p:cNvPr>
            <p:cNvSpPr/>
            <p:nvPr/>
          </p:nvSpPr>
          <p:spPr>
            <a:xfrm flipH="1">
              <a:off x="7900865" y="4530311"/>
              <a:ext cx="325077" cy="1578389"/>
            </a:xfrm>
            <a:prstGeom prst="line">
              <a:avLst/>
            </a:prstGeom>
            <a:ln w="25400">
              <a:solidFill>
                <a:srgbClr val="31B6FD"/>
              </a:solidFill>
              <a:bevel/>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32" name="Oval">
              <a:extLst>
                <a:ext uri="{FF2B5EF4-FFF2-40B4-BE49-F238E27FC236}">
                  <a16:creationId xmlns:a16="http://schemas.microsoft.com/office/drawing/2014/main" id="{9743E2DB-B59F-6756-6793-75263DF63B68}"/>
                </a:ext>
              </a:extLst>
            </p:cNvPr>
            <p:cNvSpPr/>
            <p:nvPr/>
          </p:nvSpPr>
          <p:spPr>
            <a:xfrm rot="1859343">
              <a:off x="8191500" y="4546600"/>
              <a:ext cx="482600" cy="215900"/>
            </a:xfrm>
            <a:prstGeom prst="ellipse">
              <a:avLst/>
            </a:prstGeom>
            <a:gradFill>
              <a:gsLst>
                <a:gs pos="0">
                  <a:srgbClr val="2FB7FF"/>
                </a:gs>
                <a:gs pos="100000">
                  <a:srgbClr val="BBDEFF"/>
                </a:gs>
              </a:gsLst>
              <a:lin ang="16200000"/>
            </a:gradFill>
            <a:ln>
              <a:solidFill>
                <a:srgbClr val="2BB3FC"/>
              </a:solidFill>
              <a:bevel/>
            </a:ln>
            <a:effectLst>
              <a:outerShdw blurRad="38100" dist="23000" dir="5400000" rotWithShape="0">
                <a:srgbClr val="000000">
                  <a:alpha val="35000"/>
                </a:srgbClr>
              </a:outerShdw>
            </a:effectLst>
          </p:spPr>
          <p:txBody>
            <a:bodyPr lIns="45719" rIns="45719" anchor="ctr"/>
            <a:lstStyle/>
            <a:p>
              <a:pPr algn="ctr">
                <a:defRPr>
                  <a:solidFill>
                    <a:srgbClr val="FFFFFF"/>
                  </a:solidFill>
                  <a:latin typeface="Candara"/>
                  <a:ea typeface="Candara"/>
                  <a:cs typeface="Candara"/>
                  <a:sym typeface="Candara"/>
                </a:defRPr>
              </a:pPr>
              <a:endParaRPr/>
            </a:p>
          </p:txBody>
        </p:sp>
        <p:sp>
          <p:nvSpPr>
            <p:cNvPr id="33" name="jet1">
              <a:extLst>
                <a:ext uri="{FF2B5EF4-FFF2-40B4-BE49-F238E27FC236}">
                  <a16:creationId xmlns:a16="http://schemas.microsoft.com/office/drawing/2014/main" id="{370548FE-CE74-8894-7573-E86B8462C2A3}"/>
                </a:ext>
              </a:extLst>
            </p:cNvPr>
            <p:cNvSpPr txBox="1"/>
            <p:nvPr/>
          </p:nvSpPr>
          <p:spPr>
            <a:xfrm>
              <a:off x="7653422" y="4447556"/>
              <a:ext cx="523167"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Candara"/>
                  <a:ea typeface="Candara"/>
                  <a:cs typeface="Candara"/>
                  <a:sym typeface="Candara"/>
                </a:defRPr>
              </a:lvl1pPr>
            </a:lstStyle>
            <a:p>
              <a:r>
                <a:rPr dirty="0"/>
                <a:t>jet1</a:t>
              </a:r>
            </a:p>
          </p:txBody>
        </p:sp>
        <p:sp>
          <p:nvSpPr>
            <p:cNvPr id="34" name="Line">
              <a:extLst>
                <a:ext uri="{FF2B5EF4-FFF2-40B4-BE49-F238E27FC236}">
                  <a16:creationId xmlns:a16="http://schemas.microsoft.com/office/drawing/2014/main" id="{44ACDA09-7A07-5944-0111-343A232638CF}"/>
                </a:ext>
              </a:extLst>
            </p:cNvPr>
            <p:cNvSpPr/>
            <p:nvPr/>
          </p:nvSpPr>
          <p:spPr>
            <a:xfrm flipV="1">
              <a:off x="7518399" y="4317999"/>
              <a:ext cx="1176840" cy="1790702"/>
            </a:xfrm>
            <a:prstGeom prst="line">
              <a:avLst/>
            </a:prstGeom>
            <a:ln w="28575">
              <a:solidFill>
                <a:srgbClr val="000000"/>
              </a:solidFill>
              <a:prstDash val="dash"/>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35" name="Line">
              <a:extLst>
                <a:ext uri="{FF2B5EF4-FFF2-40B4-BE49-F238E27FC236}">
                  <a16:creationId xmlns:a16="http://schemas.microsoft.com/office/drawing/2014/main" id="{BC97516F-4014-7680-AE27-B8E04F982868}"/>
                </a:ext>
              </a:extLst>
            </p:cNvPr>
            <p:cNvSpPr/>
            <p:nvPr/>
          </p:nvSpPr>
          <p:spPr>
            <a:xfrm flipV="1">
              <a:off x="8079481" y="4447556"/>
              <a:ext cx="251719" cy="849687"/>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36" name="Line">
              <a:extLst>
                <a:ext uri="{FF2B5EF4-FFF2-40B4-BE49-F238E27FC236}">
                  <a16:creationId xmlns:a16="http://schemas.microsoft.com/office/drawing/2014/main" id="{E6B34576-73C0-1D9F-5FBF-529E7200CCE7}"/>
                </a:ext>
              </a:extLst>
            </p:cNvPr>
            <p:cNvSpPr/>
            <p:nvPr/>
          </p:nvSpPr>
          <p:spPr>
            <a:xfrm flipV="1">
              <a:off x="8079482" y="4599956"/>
              <a:ext cx="560176" cy="697287"/>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37" name="Line">
              <a:extLst>
                <a:ext uri="{FF2B5EF4-FFF2-40B4-BE49-F238E27FC236}">
                  <a16:creationId xmlns:a16="http://schemas.microsoft.com/office/drawing/2014/main" id="{112F4F89-C29C-368F-5ED3-6D1BB275F097}"/>
                </a:ext>
              </a:extLst>
            </p:cNvPr>
            <p:cNvSpPr/>
            <p:nvPr/>
          </p:nvSpPr>
          <p:spPr>
            <a:xfrm flipH="1">
              <a:off x="7836592" y="5311312"/>
              <a:ext cx="232473" cy="774789"/>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38" name="Line">
              <a:extLst>
                <a:ext uri="{FF2B5EF4-FFF2-40B4-BE49-F238E27FC236}">
                  <a16:creationId xmlns:a16="http://schemas.microsoft.com/office/drawing/2014/main" id="{CCC09845-877F-D0DB-3D36-217662267747}"/>
                </a:ext>
              </a:extLst>
            </p:cNvPr>
            <p:cNvSpPr/>
            <p:nvPr/>
          </p:nvSpPr>
          <p:spPr>
            <a:xfrm flipH="1">
              <a:off x="7674040" y="5311311"/>
              <a:ext cx="376123" cy="714044"/>
            </a:xfrm>
            <a:prstGeom prst="line">
              <a:avLst/>
            </a:prstGeom>
            <a:ln w="25400">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grpSp>
      <p:sp>
        <p:nvSpPr>
          <p:cNvPr id="39" name="jet1">
            <a:extLst>
              <a:ext uri="{FF2B5EF4-FFF2-40B4-BE49-F238E27FC236}">
                <a16:creationId xmlns:a16="http://schemas.microsoft.com/office/drawing/2014/main" id="{125A29CB-EC62-BD80-6BEB-583805BD08A2}"/>
              </a:ext>
            </a:extLst>
          </p:cNvPr>
          <p:cNvSpPr txBox="1"/>
          <p:nvPr/>
        </p:nvSpPr>
        <p:spPr>
          <a:xfrm>
            <a:off x="1032925" y="3461048"/>
            <a:ext cx="45140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Candara"/>
                <a:ea typeface="Candara"/>
                <a:cs typeface="Candara"/>
                <a:sym typeface="Candara"/>
              </a:defRPr>
            </a:lvl1pPr>
          </a:lstStyle>
          <a:p>
            <a:r>
              <a:rPr dirty="0"/>
              <a:t>jet</a:t>
            </a:r>
            <a:r>
              <a:rPr lang="en-US" dirty="0"/>
              <a:t>2</a:t>
            </a:r>
            <a:endParaRPr dirty="0"/>
          </a:p>
        </p:txBody>
      </p:sp>
      <p:sp>
        <p:nvSpPr>
          <p:cNvPr id="40" name="文本框 39">
            <a:extLst>
              <a:ext uri="{FF2B5EF4-FFF2-40B4-BE49-F238E27FC236}">
                <a16:creationId xmlns:a16="http://schemas.microsoft.com/office/drawing/2014/main" id="{21AA294C-5AB4-3721-993C-BCFB562D4798}"/>
              </a:ext>
            </a:extLst>
          </p:cNvPr>
          <p:cNvSpPr txBox="1"/>
          <p:nvPr/>
        </p:nvSpPr>
        <p:spPr>
          <a:xfrm>
            <a:off x="562455" y="1542899"/>
            <a:ext cx="1189749" cy="369332"/>
          </a:xfrm>
          <a:prstGeom prst="rect">
            <a:avLst/>
          </a:prstGeom>
          <a:noFill/>
        </p:spPr>
        <p:txBody>
          <a:bodyPr wrap="none" rtlCol="0">
            <a:spAutoFit/>
          </a:bodyPr>
          <a:lstStyle/>
          <a:p>
            <a:r>
              <a:rPr kumimoji="1" lang="en-US" altLang="zh-CN" dirty="0"/>
              <a:t>Thrust axis</a:t>
            </a:r>
            <a:endParaRPr kumimoji="1" lang="zh-CN" altLang="en-US" dirty="0"/>
          </a:p>
        </p:txBody>
      </p:sp>
      <p:sp>
        <p:nvSpPr>
          <p:cNvPr id="41" name="文本框 40">
            <a:extLst>
              <a:ext uri="{FF2B5EF4-FFF2-40B4-BE49-F238E27FC236}">
                <a16:creationId xmlns:a16="http://schemas.microsoft.com/office/drawing/2014/main" id="{FFCD588D-9C40-08CA-D5B7-DEB2D0AB23C1}"/>
              </a:ext>
            </a:extLst>
          </p:cNvPr>
          <p:cNvSpPr txBox="1"/>
          <p:nvPr/>
        </p:nvSpPr>
        <p:spPr>
          <a:xfrm>
            <a:off x="10589676" y="3577063"/>
            <a:ext cx="1538947" cy="923330"/>
          </a:xfrm>
          <a:prstGeom prst="rect">
            <a:avLst/>
          </a:prstGeom>
          <a:noFill/>
        </p:spPr>
        <p:txBody>
          <a:bodyPr wrap="none" rtlCol="0">
            <a:spAutoFit/>
          </a:bodyPr>
          <a:lstStyle/>
          <a:p>
            <a:r>
              <a:rPr kumimoji="1" lang="en-US" altLang="zh-CN" dirty="0"/>
              <a:t>At low energy:</a:t>
            </a:r>
          </a:p>
          <a:p>
            <a:r>
              <a:rPr kumimoji="1" lang="en-US" altLang="zh-CN" dirty="0"/>
              <a:t>no jet like</a:t>
            </a:r>
          </a:p>
          <a:p>
            <a:r>
              <a:rPr kumimoji="1" lang="en-US" altLang="zh-CN" dirty="0"/>
              <a:t> BESIII  </a:t>
            </a:r>
            <a:endParaRPr kumimoji="1" lang="zh-CN" altLang="en-US" dirty="0"/>
          </a:p>
        </p:txBody>
      </p:sp>
      <p:sp>
        <p:nvSpPr>
          <p:cNvPr id="42" name="文本框 41">
            <a:extLst>
              <a:ext uri="{FF2B5EF4-FFF2-40B4-BE49-F238E27FC236}">
                <a16:creationId xmlns:a16="http://schemas.microsoft.com/office/drawing/2014/main" id="{9072B6D2-385D-40D6-5ED3-361DBB0DBE46}"/>
              </a:ext>
            </a:extLst>
          </p:cNvPr>
          <p:cNvSpPr txBox="1"/>
          <p:nvPr/>
        </p:nvSpPr>
        <p:spPr>
          <a:xfrm>
            <a:off x="225585" y="4048040"/>
            <a:ext cx="1335943" cy="369332"/>
          </a:xfrm>
          <a:prstGeom prst="rect">
            <a:avLst/>
          </a:prstGeom>
          <a:noFill/>
        </p:spPr>
        <p:txBody>
          <a:bodyPr wrap="none" rtlCol="0">
            <a:spAutoFit/>
          </a:bodyPr>
          <a:lstStyle/>
          <a:p>
            <a:r>
              <a:rPr kumimoji="1" lang="en-US" altLang="zh-CN" dirty="0"/>
              <a:t>Belle BABAR</a:t>
            </a:r>
          </a:p>
        </p:txBody>
      </p:sp>
      <p:sp>
        <p:nvSpPr>
          <p:cNvPr id="43" name="文本框 42">
            <a:extLst>
              <a:ext uri="{FF2B5EF4-FFF2-40B4-BE49-F238E27FC236}">
                <a16:creationId xmlns:a16="http://schemas.microsoft.com/office/drawing/2014/main" id="{D74807BB-BE44-EA91-0846-F38A93A555E3}"/>
              </a:ext>
            </a:extLst>
          </p:cNvPr>
          <p:cNvSpPr txBox="1"/>
          <p:nvPr/>
        </p:nvSpPr>
        <p:spPr>
          <a:xfrm>
            <a:off x="152363" y="4684614"/>
            <a:ext cx="1761123" cy="369332"/>
          </a:xfrm>
          <a:prstGeom prst="rect">
            <a:avLst/>
          </a:prstGeom>
          <a:noFill/>
        </p:spPr>
        <p:txBody>
          <a:bodyPr wrap="none" rtlCol="0">
            <a:spAutoFit/>
          </a:bodyPr>
          <a:lstStyle/>
          <a:p>
            <a:r>
              <a:rPr kumimoji="1" lang="en-US" altLang="zh-CN" dirty="0">
                <a:solidFill>
                  <a:srgbClr val="3333FF"/>
                </a:solidFill>
              </a:rPr>
              <a:t>The</a:t>
            </a:r>
            <a:r>
              <a:rPr kumimoji="1" lang="zh-CN" altLang="en-US" dirty="0">
                <a:solidFill>
                  <a:srgbClr val="3333FF"/>
                </a:solidFill>
              </a:rPr>
              <a:t> </a:t>
            </a:r>
            <a:r>
              <a:rPr kumimoji="1" lang="en-US" altLang="zh-CN" dirty="0">
                <a:solidFill>
                  <a:srgbClr val="3333FF"/>
                </a:solidFill>
              </a:rPr>
              <a:t>thrust frame</a:t>
            </a:r>
            <a:endParaRPr kumimoji="1" lang="zh-CN" altLang="en-US" dirty="0">
              <a:solidFill>
                <a:srgbClr val="3333FF"/>
              </a:solidFill>
            </a:endParaRPr>
          </a:p>
        </p:txBody>
      </p:sp>
      <p:sp>
        <p:nvSpPr>
          <p:cNvPr id="44" name="文本框 43">
            <a:extLst>
              <a:ext uri="{FF2B5EF4-FFF2-40B4-BE49-F238E27FC236}">
                <a16:creationId xmlns:a16="http://schemas.microsoft.com/office/drawing/2014/main" id="{34570CC3-5DEA-81FE-C350-E5E5FE6EA525}"/>
              </a:ext>
            </a:extLst>
          </p:cNvPr>
          <p:cNvSpPr txBox="1"/>
          <p:nvPr/>
        </p:nvSpPr>
        <p:spPr>
          <a:xfrm>
            <a:off x="-36760" y="5223036"/>
            <a:ext cx="2590774" cy="369332"/>
          </a:xfrm>
          <a:prstGeom prst="rect">
            <a:avLst/>
          </a:prstGeom>
          <a:noFill/>
        </p:spPr>
        <p:txBody>
          <a:bodyPr wrap="none" rtlCol="0">
            <a:spAutoFit/>
          </a:bodyPr>
          <a:lstStyle/>
          <a:p>
            <a:r>
              <a:rPr kumimoji="1" lang="en-US" altLang="zh-CN" dirty="0">
                <a:solidFill>
                  <a:srgbClr val="3333FF"/>
                </a:solidFill>
              </a:rPr>
              <a:t>The second hadron frame</a:t>
            </a:r>
            <a:endParaRPr kumimoji="1" lang="zh-CN" altLang="en-US" dirty="0">
              <a:solidFill>
                <a:srgbClr val="3333FF"/>
              </a:solidFill>
            </a:endParaRPr>
          </a:p>
        </p:txBody>
      </p:sp>
    </p:spTree>
    <p:extLst>
      <p:ext uri="{BB962C8B-B14F-4D97-AF65-F5344CB8AC3E}">
        <p14:creationId xmlns:p14="http://schemas.microsoft.com/office/powerpoint/2010/main" val="169844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roduct of Two Collins FFs"/>
          <p:cNvSpPr txBox="1">
            <a:spLocks noGrp="1"/>
          </p:cNvSpPr>
          <p:nvPr>
            <p:ph type="title"/>
          </p:nvPr>
        </p:nvSpPr>
        <p:spPr>
          <a:xfrm>
            <a:off x="1603908" y="160969"/>
            <a:ext cx="8928324" cy="748656"/>
          </a:xfrm>
          <a:prstGeom prst="rect">
            <a:avLst/>
          </a:prstGeom>
        </p:spPr>
        <p:txBody>
          <a:bodyPr/>
          <a:lstStyle>
            <a:lvl1pPr>
              <a:defRPr b="1">
                <a:effectLst>
                  <a:outerShdw blurRad="38100" dist="20320" dir="1800000" rotWithShape="0">
                    <a:srgbClr val="000000">
                      <a:alpha val="40000"/>
                    </a:srgbClr>
                  </a:outerShdw>
                </a:effectLst>
              </a:defRPr>
            </a:lvl1pPr>
          </a:lstStyle>
          <a:p>
            <a:pPr algn="ctr">
              <a:defRPr b="0">
                <a:effectLst/>
              </a:defRPr>
            </a:pPr>
            <a:r>
              <a:rPr b="1"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Product of Two Collins FFs</a:t>
            </a:r>
          </a:p>
        </p:txBody>
      </p:sp>
      <p:grpSp>
        <p:nvGrpSpPr>
          <p:cNvPr id="389" name="Group"/>
          <p:cNvGrpSpPr/>
          <p:nvPr/>
        </p:nvGrpSpPr>
        <p:grpSpPr>
          <a:xfrm>
            <a:off x="619932" y="2712926"/>
            <a:ext cx="9963789" cy="1059551"/>
            <a:chOff x="0" y="0"/>
            <a:chExt cx="9031298" cy="1059550"/>
          </a:xfrm>
        </p:grpSpPr>
        <p:sp>
          <p:nvSpPr>
            <p:cNvPr id="386" name="Unlike-sign pairs= U:…"/>
            <p:cNvSpPr txBox="1"/>
            <p:nvPr/>
          </p:nvSpPr>
          <p:spPr>
            <a:xfrm>
              <a:off x="0" y="219000"/>
              <a:ext cx="3248328" cy="840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51" tIns="50451" rIns="50451" bIns="50451" numCol="1" anchor="t">
              <a:spAutoFit/>
            </a:bodyPr>
            <a:lstStyle/>
            <a:p>
              <a:pPr algn="ctr" defTabSz="1009650">
                <a:defRPr sz="2400">
                  <a:latin typeface="Arial"/>
                  <a:ea typeface="Arial"/>
                  <a:cs typeface="Arial"/>
                  <a:sym typeface="Arial"/>
                </a:defRPr>
              </a:pPr>
              <a:r>
                <a:rPr b="1" dirty="0">
                  <a:solidFill>
                    <a:srgbClr val="FF0000"/>
                  </a:solidFill>
                  <a:latin typeface="Times New Roman"/>
                  <a:ea typeface="Times New Roman"/>
                  <a:cs typeface="Times New Roman"/>
                  <a:sym typeface="Times New Roman"/>
                </a:rPr>
                <a:t>      Unlike-sign</a:t>
              </a:r>
              <a:r>
                <a:rPr dirty="0">
                  <a:latin typeface="Times New Roman"/>
                  <a:ea typeface="Times New Roman"/>
                  <a:cs typeface="Times New Roman"/>
                  <a:sym typeface="Times New Roman"/>
                </a:rPr>
                <a:t> pairs= </a:t>
              </a:r>
              <a:r>
                <a:rPr b="1" dirty="0">
                  <a:solidFill>
                    <a:srgbClr val="FF0000"/>
                  </a:solidFill>
                  <a:latin typeface="Arno Pro Bold"/>
                  <a:ea typeface="Arno Pro Bold"/>
                  <a:cs typeface="Arno Pro Bold"/>
                  <a:sym typeface="Arno Pro Bold"/>
                </a:rPr>
                <a:t>U</a:t>
              </a:r>
              <a:r>
                <a:rPr b="1" dirty="0">
                  <a:solidFill>
                    <a:srgbClr val="0000FF"/>
                  </a:solidFill>
                  <a:latin typeface="Arno Pro Bold"/>
                  <a:ea typeface="Arno Pro Bold"/>
                  <a:cs typeface="Arno Pro Bold"/>
                  <a:sym typeface="Arno Pro Bold"/>
                </a:rPr>
                <a:t>:</a:t>
              </a:r>
              <a:endParaRPr sz="2400" dirty="0">
                <a:solidFill>
                  <a:srgbClr val="0000FF"/>
                </a:solidFill>
                <a:latin typeface="Arno Pro Bold"/>
                <a:ea typeface="Arno Pro Bold"/>
                <a:cs typeface="Arno Pro Bold"/>
                <a:sym typeface="Arno Pro Bold"/>
              </a:endParaRPr>
            </a:p>
            <a:p>
              <a:pPr defTabSz="1009650">
                <a:defRPr sz="2400">
                  <a:latin typeface="Arial"/>
                  <a:ea typeface="Arial"/>
                  <a:cs typeface="Arial"/>
                  <a:sym typeface="Arial"/>
                </a:defRPr>
              </a:pPr>
              <a:r>
                <a:rPr sz="2000" dirty="0" err="1">
                  <a:latin typeface="Symbol"/>
                  <a:ea typeface="Symbol"/>
                  <a:cs typeface="Symbol"/>
                  <a:sym typeface="Symbol"/>
                </a:rPr>
                <a:t>p</a:t>
              </a:r>
              <a:r>
                <a:rPr sz="2000" b="1" baseline="30000" dirty="0" err="1">
                  <a:latin typeface="Lucida Grande"/>
                  <a:ea typeface="Lucida Grande"/>
                  <a:cs typeface="Lucida Grande"/>
                  <a:sym typeface="Lucida Grande"/>
                </a:rPr>
                <a:t>∓</a:t>
              </a:r>
              <a:r>
                <a:rPr sz="2000" dirty="0" err="1">
                  <a:latin typeface="Symbol"/>
                  <a:ea typeface="Symbol"/>
                  <a:cs typeface="Symbol"/>
                  <a:sym typeface="Symbol"/>
                </a:rPr>
                <a:t>p</a:t>
              </a:r>
              <a:r>
                <a:rPr sz="2000" b="1" baseline="30000" dirty="0">
                  <a:latin typeface="Arno Pro Bold"/>
                  <a:ea typeface="Arno Pro Bold"/>
                  <a:cs typeface="Arno Pro Bold"/>
                  <a:sym typeface="Arno Pro Bold"/>
                </a:rPr>
                <a:t>±</a:t>
              </a:r>
              <a:r>
                <a:rPr b="1" dirty="0">
                  <a:latin typeface="Arno Pro Bold"/>
                  <a:ea typeface="Arno Pro Bold"/>
                  <a:cs typeface="Arno Pro Bold"/>
                  <a:sym typeface="Arno Pro Bold"/>
                </a:rPr>
                <a:t>: (</a:t>
              </a:r>
              <a:r>
                <a:rPr b="1" dirty="0">
                  <a:solidFill>
                    <a:srgbClr val="BF5F00"/>
                  </a:solidFill>
                  <a:latin typeface="Arno Pro Bold"/>
                  <a:ea typeface="Arno Pro Bold"/>
                  <a:cs typeface="Arno Pro Bold"/>
                  <a:sym typeface="Arno Pro Bold"/>
                </a:rPr>
                <a:t>fav</a:t>
              </a:r>
              <a:r>
                <a:rPr b="1" dirty="0">
                  <a:latin typeface="Arno Pro Bold"/>
                  <a:ea typeface="Arno Pro Bold"/>
                  <a:cs typeface="Arno Pro Bold"/>
                  <a:sym typeface="Arno Pro Bold"/>
                </a:rPr>
                <a:t> x </a:t>
              </a:r>
              <a:r>
                <a:rPr b="1" dirty="0">
                  <a:solidFill>
                    <a:srgbClr val="800080"/>
                  </a:solidFill>
                  <a:latin typeface="Arno Pro Bold"/>
                  <a:ea typeface="Arno Pro Bold"/>
                  <a:cs typeface="Arno Pro Bold"/>
                  <a:sym typeface="Arno Pro Bold"/>
                </a:rPr>
                <a:t>fav</a:t>
              </a:r>
              <a:r>
                <a:rPr b="1" dirty="0">
                  <a:latin typeface="Arno Pro Bold"/>
                  <a:ea typeface="Arno Pro Bold"/>
                  <a:cs typeface="Arno Pro Bold"/>
                  <a:sym typeface="Arno Pro Bold"/>
                </a:rPr>
                <a:t>)+(</a:t>
              </a:r>
              <a:r>
                <a:rPr b="1" dirty="0">
                  <a:solidFill>
                    <a:srgbClr val="BF5F00"/>
                  </a:solidFill>
                  <a:latin typeface="Arno Pro Bold"/>
                  <a:ea typeface="Arno Pro Bold"/>
                  <a:cs typeface="Arno Pro Bold"/>
                  <a:sym typeface="Arno Pro Bold"/>
                </a:rPr>
                <a:t>dis</a:t>
              </a:r>
              <a:r>
                <a:rPr b="1" dirty="0">
                  <a:latin typeface="Arno Pro Bold"/>
                  <a:ea typeface="Arno Pro Bold"/>
                  <a:cs typeface="Arno Pro Bold"/>
                  <a:sym typeface="Arno Pro Bold"/>
                </a:rPr>
                <a:t> x </a:t>
              </a:r>
              <a:r>
                <a:rPr b="1" dirty="0">
                  <a:solidFill>
                    <a:srgbClr val="800080"/>
                  </a:solidFill>
                  <a:latin typeface="Arno Pro Bold"/>
                  <a:ea typeface="Arno Pro Bold"/>
                  <a:cs typeface="Arno Pro Bold"/>
                  <a:sym typeface="Arno Pro Bold"/>
                </a:rPr>
                <a:t>dis</a:t>
              </a:r>
              <a:r>
                <a:rPr b="1" dirty="0">
                  <a:latin typeface="Arno Pro Bold"/>
                  <a:ea typeface="Arno Pro Bold"/>
                  <a:cs typeface="Arno Pro Bold"/>
                  <a:sym typeface="Arno Pro Bold"/>
                </a:rPr>
                <a:t>)</a:t>
              </a:r>
              <a:r>
                <a:rPr b="1" dirty="0">
                  <a:solidFill>
                    <a:srgbClr val="0000FF"/>
                  </a:solidFill>
                  <a:latin typeface="Arno Pro Bold"/>
                  <a:ea typeface="Arno Pro Bold"/>
                  <a:cs typeface="Arno Pro Bold"/>
                  <a:sym typeface="Arno Pro Bold"/>
                </a:rPr>
                <a:t> </a:t>
              </a:r>
            </a:p>
          </p:txBody>
        </p:sp>
        <p:pic>
          <p:nvPicPr>
            <p:cNvPr id="387" name="image24.png" descr="image24.png"/>
            <p:cNvPicPr>
              <a:picLocks noChangeAspect="1"/>
            </p:cNvPicPr>
            <p:nvPr/>
          </p:nvPicPr>
          <p:blipFill>
            <a:blip r:embed="rId3"/>
            <a:stretch>
              <a:fillRect/>
            </a:stretch>
          </p:blipFill>
          <p:spPr>
            <a:xfrm>
              <a:off x="3672407" y="0"/>
              <a:ext cx="5358891" cy="924715"/>
            </a:xfrm>
            <a:prstGeom prst="rect">
              <a:avLst/>
            </a:prstGeom>
            <a:ln w="12700" cap="flat">
              <a:noFill/>
              <a:miter lim="400000"/>
            </a:ln>
            <a:effectLst/>
          </p:spPr>
        </p:pic>
        <p:sp>
          <p:nvSpPr>
            <p:cNvPr id="388" name="Arrow"/>
            <p:cNvSpPr/>
            <p:nvPr/>
          </p:nvSpPr>
          <p:spPr>
            <a:xfrm>
              <a:off x="3221270" y="407550"/>
              <a:ext cx="411478" cy="171492"/>
            </a:xfrm>
            <a:prstGeom prst="rightArrow">
              <a:avLst>
                <a:gd name="adj1" fmla="val 50000"/>
                <a:gd name="adj2" fmla="val 50000"/>
              </a:avLst>
            </a:prstGeom>
            <a:solidFill>
              <a:srgbClr val="3366FF"/>
            </a:solidFill>
            <a:ln w="12700" cap="flat">
              <a:noFill/>
              <a:miter lim="400000"/>
            </a:ln>
            <a:effectLst/>
          </p:spPr>
          <p:txBody>
            <a:bodyPr wrap="square" lIns="45719" tIns="45719" rIns="45719" bIns="45719" numCol="1" anchor="ctr">
              <a:noAutofit/>
            </a:bodyPr>
            <a:lstStyle/>
            <a:p>
              <a:endParaRPr/>
            </a:p>
          </p:txBody>
        </p:sp>
      </p:grpSp>
      <p:grpSp>
        <p:nvGrpSpPr>
          <p:cNvPr id="394" name="Group"/>
          <p:cNvGrpSpPr/>
          <p:nvPr/>
        </p:nvGrpSpPr>
        <p:grpSpPr>
          <a:xfrm>
            <a:off x="619932" y="3919859"/>
            <a:ext cx="10016376" cy="912556"/>
            <a:chOff x="0" y="0"/>
            <a:chExt cx="9000229" cy="912554"/>
          </a:xfrm>
        </p:grpSpPr>
        <p:grpSp>
          <p:nvGrpSpPr>
            <p:cNvPr id="392" name="Group"/>
            <p:cNvGrpSpPr/>
            <p:nvPr/>
          </p:nvGrpSpPr>
          <p:grpSpPr>
            <a:xfrm>
              <a:off x="0" y="0"/>
              <a:ext cx="9000229" cy="912554"/>
              <a:chOff x="0" y="0"/>
              <a:chExt cx="9000228" cy="912553"/>
            </a:xfrm>
          </p:grpSpPr>
          <p:sp>
            <p:nvSpPr>
              <p:cNvPr id="390" name="Like-sign pairs = L:…"/>
              <p:cNvSpPr txBox="1"/>
              <p:nvPr/>
            </p:nvSpPr>
            <p:spPr>
              <a:xfrm>
                <a:off x="0" y="72005"/>
                <a:ext cx="3315502" cy="8405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51" tIns="50451" rIns="50451" bIns="50451" numCol="1" anchor="t">
                <a:spAutoFit/>
              </a:bodyPr>
              <a:lstStyle/>
              <a:p>
                <a:pPr algn="ctr" defTabSz="1009650">
                  <a:defRPr sz="2400">
                    <a:latin typeface="Arial"/>
                    <a:ea typeface="Arial"/>
                    <a:cs typeface="Arial"/>
                    <a:sym typeface="Arial"/>
                  </a:defRPr>
                </a:pPr>
                <a:r>
                  <a:rPr b="1" dirty="0">
                    <a:solidFill>
                      <a:srgbClr val="FF0000"/>
                    </a:solidFill>
                    <a:latin typeface="Times New Roman"/>
                    <a:ea typeface="Times New Roman"/>
                    <a:cs typeface="Times New Roman"/>
                    <a:sym typeface="Times New Roman"/>
                  </a:rPr>
                  <a:t>Like-sign</a:t>
                </a:r>
                <a:r>
                  <a:rPr dirty="0">
                    <a:latin typeface="Times New Roman"/>
                    <a:ea typeface="Times New Roman"/>
                    <a:cs typeface="Times New Roman"/>
                    <a:sym typeface="Times New Roman"/>
                  </a:rPr>
                  <a:t> pairs = </a:t>
                </a:r>
                <a:r>
                  <a:rPr b="1" dirty="0">
                    <a:solidFill>
                      <a:srgbClr val="FF0000"/>
                    </a:solidFill>
                    <a:latin typeface="Arno Pro Bold"/>
                    <a:ea typeface="Arno Pro Bold"/>
                    <a:cs typeface="Arno Pro Bold"/>
                    <a:sym typeface="Arno Pro Bold"/>
                  </a:rPr>
                  <a:t>L</a:t>
                </a:r>
                <a:r>
                  <a:rPr b="1" dirty="0">
                    <a:solidFill>
                      <a:srgbClr val="0000FF"/>
                    </a:solidFill>
                    <a:latin typeface="Arno Pro Bold"/>
                    <a:ea typeface="Arno Pro Bold"/>
                    <a:cs typeface="Arno Pro Bold"/>
                    <a:sym typeface="Arno Pro Bold"/>
                  </a:rPr>
                  <a:t>:</a:t>
                </a:r>
                <a:endParaRPr sz="2400" dirty="0">
                  <a:solidFill>
                    <a:srgbClr val="0000FF"/>
                  </a:solidFill>
                  <a:latin typeface="Arno Pro Bold"/>
                  <a:ea typeface="Arno Pro Bold"/>
                  <a:cs typeface="Arno Pro Bold"/>
                  <a:sym typeface="Arno Pro Bold"/>
                </a:endParaRPr>
              </a:p>
              <a:p>
                <a:pPr defTabSz="1009650">
                  <a:defRPr sz="2400">
                    <a:latin typeface="Arial"/>
                    <a:ea typeface="Arial"/>
                    <a:cs typeface="Arial"/>
                    <a:sym typeface="Arial"/>
                  </a:defRPr>
                </a:pPr>
                <a:r>
                  <a:rPr sz="2000" dirty="0" err="1">
                    <a:latin typeface="Symbol"/>
                    <a:ea typeface="Symbol"/>
                    <a:cs typeface="Symbol"/>
                    <a:sym typeface="Symbol"/>
                  </a:rPr>
                  <a:t>p</a:t>
                </a:r>
                <a:r>
                  <a:rPr sz="2000" baseline="30000" dirty="0" err="1">
                    <a:latin typeface="Symbol"/>
                    <a:ea typeface="Symbol"/>
                    <a:cs typeface="Symbol"/>
                    <a:sym typeface="Symbol"/>
                  </a:rPr>
                  <a:t>±</a:t>
                </a:r>
                <a:r>
                  <a:rPr sz="2000" dirty="0" err="1">
                    <a:latin typeface="Symbol"/>
                    <a:ea typeface="Symbol"/>
                    <a:cs typeface="Symbol"/>
                    <a:sym typeface="Symbol"/>
                  </a:rPr>
                  <a:t>p</a:t>
                </a:r>
                <a:r>
                  <a:rPr sz="2000" baseline="30000" dirty="0">
                    <a:latin typeface="Symbol"/>
                    <a:ea typeface="Symbol"/>
                    <a:cs typeface="Symbol"/>
                    <a:sym typeface="Symbol"/>
                  </a:rPr>
                  <a:t>±</a:t>
                </a:r>
                <a:r>
                  <a:rPr b="1" dirty="0">
                    <a:solidFill>
                      <a:srgbClr val="FF0000"/>
                    </a:solidFill>
                    <a:latin typeface="Arno Pro Bold"/>
                    <a:ea typeface="Arno Pro Bold"/>
                    <a:cs typeface="Arno Pro Bold"/>
                    <a:sym typeface="Arno Pro Bold"/>
                  </a:rPr>
                  <a:t>:</a:t>
                </a:r>
                <a:r>
                  <a:rPr b="1" dirty="0">
                    <a:solidFill>
                      <a:srgbClr val="0000FF"/>
                    </a:solidFill>
                    <a:latin typeface="Arno Pro Bold"/>
                    <a:ea typeface="Arno Pro Bold"/>
                    <a:cs typeface="Arno Pro Bold"/>
                    <a:sym typeface="Arno Pro Bold"/>
                  </a:rPr>
                  <a:t> </a:t>
                </a:r>
                <a:r>
                  <a:rPr b="1" dirty="0">
                    <a:latin typeface="Arno Pro Bold"/>
                    <a:ea typeface="Arno Pro Bold"/>
                    <a:cs typeface="Arno Pro Bold"/>
                    <a:sym typeface="Arno Pro Bold"/>
                  </a:rPr>
                  <a:t>(fav x dis)+(dis x fav) </a:t>
                </a:r>
              </a:p>
            </p:txBody>
          </p:sp>
          <p:pic>
            <p:nvPicPr>
              <p:cNvPr id="391" name="image25.png" descr="image25.png"/>
              <p:cNvPicPr>
                <a:picLocks noChangeAspect="1"/>
              </p:cNvPicPr>
              <p:nvPr/>
            </p:nvPicPr>
            <p:blipFill>
              <a:blip r:embed="rId4"/>
              <a:stretch>
                <a:fillRect/>
              </a:stretch>
            </p:blipFill>
            <p:spPr>
              <a:xfrm>
                <a:off x="3672408" y="0"/>
                <a:ext cx="5327820" cy="864096"/>
              </a:xfrm>
              <a:prstGeom prst="rect">
                <a:avLst/>
              </a:prstGeom>
              <a:ln w="12700" cap="flat">
                <a:noFill/>
                <a:miter lim="400000"/>
              </a:ln>
              <a:effectLst/>
            </p:spPr>
          </p:pic>
        </p:grpSp>
        <p:sp>
          <p:nvSpPr>
            <p:cNvPr id="393" name="Arrow"/>
            <p:cNvSpPr/>
            <p:nvPr/>
          </p:nvSpPr>
          <p:spPr>
            <a:xfrm>
              <a:off x="3188923" y="346301"/>
              <a:ext cx="411478" cy="171492"/>
            </a:xfrm>
            <a:prstGeom prst="rightArrow">
              <a:avLst>
                <a:gd name="adj1" fmla="val 50000"/>
                <a:gd name="adj2" fmla="val 50000"/>
              </a:avLst>
            </a:prstGeom>
            <a:solidFill>
              <a:srgbClr val="3366FF"/>
            </a:solidFill>
            <a:ln w="12700" cap="flat">
              <a:noFill/>
              <a:miter lim="400000"/>
            </a:ln>
            <a:effectLst/>
          </p:spPr>
          <p:txBody>
            <a:bodyPr wrap="square" lIns="45719" tIns="45719" rIns="45719" bIns="45719" numCol="1" anchor="ctr">
              <a:noAutofit/>
            </a:bodyPr>
            <a:lstStyle/>
            <a:p>
              <a:endParaRPr/>
            </a:p>
          </p:txBody>
        </p:sp>
      </p:grpSp>
      <p:sp>
        <p:nvSpPr>
          <p:cNvPr id="395" name="Rounded Rectangle"/>
          <p:cNvSpPr/>
          <p:nvPr/>
        </p:nvSpPr>
        <p:spPr>
          <a:xfrm>
            <a:off x="5519935" y="4973216"/>
            <a:ext cx="4436912" cy="890861"/>
          </a:xfrm>
          <a:prstGeom prst="roundRect">
            <a:avLst>
              <a:gd name="adj" fmla="val 16667"/>
            </a:avLst>
          </a:prstGeom>
          <a:ln>
            <a:solidFill>
              <a:srgbClr val="000000"/>
            </a:solidFill>
          </a:ln>
        </p:spPr>
        <p:txBody>
          <a:bodyPr lIns="45719" rIns="45719" anchor="ctr"/>
          <a:lstStyle/>
          <a:p>
            <a:endParaRPr/>
          </a:p>
        </p:txBody>
      </p:sp>
      <p:sp>
        <p:nvSpPr>
          <p:cNvPr id="396" name="All charged pairs= C (U+L):…"/>
          <p:cNvSpPr txBox="1"/>
          <p:nvPr/>
        </p:nvSpPr>
        <p:spPr>
          <a:xfrm>
            <a:off x="0" y="4950245"/>
            <a:ext cx="5124130" cy="114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51" tIns="50451" rIns="50451" bIns="50451">
            <a:spAutoFit/>
          </a:bodyPr>
          <a:lstStyle/>
          <a:p>
            <a:pPr algn="ctr" defTabSz="1009650">
              <a:defRPr sz="2400">
                <a:latin typeface="Arial"/>
                <a:ea typeface="Arial"/>
                <a:cs typeface="Arial"/>
                <a:sym typeface="Arial"/>
              </a:defRPr>
            </a:pPr>
            <a:r>
              <a:rPr b="1" dirty="0">
                <a:latin typeface="Times New Roman"/>
                <a:ea typeface="Times New Roman"/>
                <a:cs typeface="Times New Roman"/>
                <a:sym typeface="Times New Roman"/>
              </a:rPr>
              <a:t>All charged pairs</a:t>
            </a:r>
            <a:r>
              <a:rPr dirty="0">
                <a:latin typeface="Times New Roman"/>
                <a:ea typeface="Times New Roman"/>
                <a:cs typeface="Times New Roman"/>
                <a:sym typeface="Times New Roman"/>
              </a:rPr>
              <a:t>=</a:t>
            </a:r>
            <a:r>
              <a:rPr sz="1600" dirty="0">
                <a:latin typeface="Times New Roman"/>
                <a:ea typeface="Times New Roman"/>
                <a:cs typeface="Times New Roman"/>
                <a:sym typeface="Times New Roman"/>
              </a:rPr>
              <a:t> </a:t>
            </a:r>
            <a:r>
              <a:rPr b="1" dirty="0">
                <a:solidFill>
                  <a:srgbClr val="FF0000"/>
                </a:solidFill>
                <a:latin typeface="Arno Pro Bold"/>
                <a:ea typeface="Arno Pro Bold"/>
                <a:cs typeface="Arno Pro Bold"/>
                <a:sym typeface="Arno Pro Bold"/>
              </a:rPr>
              <a:t>C (U+L):</a:t>
            </a:r>
            <a:r>
              <a:rPr sz="1600" dirty="0">
                <a:solidFill>
                  <a:srgbClr val="FF0000"/>
                </a:solidFill>
                <a:latin typeface="Times New Roman"/>
                <a:ea typeface="Times New Roman"/>
                <a:cs typeface="Times New Roman"/>
                <a:sym typeface="Times New Roman"/>
              </a:rPr>
              <a:t> </a:t>
            </a:r>
            <a:endParaRPr sz="2400" dirty="0">
              <a:solidFill>
                <a:srgbClr val="FF0000"/>
              </a:solidFill>
              <a:latin typeface="Arno Pro Bold"/>
              <a:ea typeface="Arno Pro Bold"/>
              <a:cs typeface="Arno Pro Bold"/>
              <a:sym typeface="Arno Pro Bold"/>
            </a:endParaRPr>
          </a:p>
          <a:p>
            <a:pPr algn="ctr" defTabSz="1009650">
              <a:defRPr sz="2400">
                <a:latin typeface="Arial"/>
                <a:ea typeface="Arial"/>
                <a:cs typeface="Arial"/>
                <a:sym typeface="Arial"/>
              </a:defRPr>
            </a:pPr>
            <a:r>
              <a:rPr sz="2000" dirty="0">
                <a:latin typeface="Symbol"/>
                <a:ea typeface="Symbol"/>
                <a:cs typeface="Symbol"/>
                <a:sym typeface="Symbol"/>
              </a:rPr>
              <a:t>pp</a:t>
            </a:r>
            <a:r>
              <a:rPr sz="2000" b="1" dirty="0">
                <a:solidFill>
                  <a:srgbClr val="0000FF"/>
                </a:solidFill>
                <a:latin typeface="Arno Pro Bold"/>
                <a:ea typeface="Arno Pro Bold"/>
                <a:cs typeface="Arno Pro Bold"/>
                <a:sym typeface="Arno Pro Bold"/>
              </a:rPr>
              <a:t>: </a:t>
            </a:r>
            <a:r>
              <a:rPr b="1" dirty="0">
                <a:latin typeface="Arno Pro Bold"/>
                <a:ea typeface="Arno Pro Bold"/>
                <a:cs typeface="Arno Pro Bold"/>
                <a:sym typeface="Arno Pro Bold"/>
              </a:rPr>
              <a:t>(</a:t>
            </a:r>
            <a:r>
              <a:rPr b="1" dirty="0">
                <a:solidFill>
                  <a:srgbClr val="BF5F00"/>
                </a:solidFill>
                <a:latin typeface="Arno Pro Bold"/>
                <a:ea typeface="Arno Pro Bold"/>
                <a:cs typeface="Arno Pro Bold"/>
                <a:sym typeface="Arno Pro Bold"/>
              </a:rPr>
              <a:t>fav</a:t>
            </a:r>
            <a:r>
              <a:rPr b="1" dirty="0">
                <a:latin typeface="Arno Pro Bold"/>
                <a:ea typeface="Arno Pro Bold"/>
                <a:cs typeface="Arno Pro Bold"/>
                <a:sym typeface="Arno Pro Bold"/>
              </a:rPr>
              <a:t> + </a:t>
            </a:r>
            <a:r>
              <a:rPr b="1" dirty="0">
                <a:solidFill>
                  <a:srgbClr val="BF5F00"/>
                </a:solidFill>
                <a:latin typeface="Arno Pro Bold"/>
                <a:ea typeface="Arno Pro Bold"/>
                <a:cs typeface="Arno Pro Bold"/>
                <a:sym typeface="Arno Pro Bold"/>
              </a:rPr>
              <a:t>dis</a:t>
            </a:r>
            <a:r>
              <a:rPr b="1" dirty="0">
                <a:latin typeface="Arno Pro Bold"/>
                <a:ea typeface="Arno Pro Bold"/>
                <a:cs typeface="Arno Pro Bold"/>
                <a:sym typeface="Arno Pro Bold"/>
              </a:rPr>
              <a:t>)x(</a:t>
            </a:r>
            <a:r>
              <a:rPr b="1" dirty="0">
                <a:solidFill>
                  <a:srgbClr val="800080"/>
                </a:solidFill>
                <a:latin typeface="Arno Pro Bold"/>
                <a:ea typeface="Arno Pro Bold"/>
                <a:cs typeface="Arno Pro Bold"/>
                <a:sym typeface="Arno Pro Bold"/>
              </a:rPr>
              <a:t>fav </a:t>
            </a:r>
            <a:r>
              <a:rPr b="1" dirty="0">
                <a:latin typeface="Arno Pro Bold"/>
                <a:ea typeface="Arno Pro Bold"/>
                <a:cs typeface="Arno Pro Bold"/>
                <a:sym typeface="Arno Pro Bold"/>
              </a:rPr>
              <a:t>+</a:t>
            </a:r>
            <a:r>
              <a:rPr b="1" dirty="0">
                <a:solidFill>
                  <a:srgbClr val="800080"/>
                </a:solidFill>
                <a:latin typeface="Arno Pro Bold"/>
                <a:ea typeface="Arno Pro Bold"/>
                <a:cs typeface="Arno Pro Bold"/>
                <a:sym typeface="Arno Pro Bold"/>
              </a:rPr>
              <a:t> dis</a:t>
            </a:r>
            <a:r>
              <a:rPr b="1" dirty="0">
                <a:latin typeface="Arno Pro Bold"/>
                <a:ea typeface="Arno Pro Bold"/>
                <a:cs typeface="Arno Pro Bold"/>
                <a:sym typeface="Arno Pro Bold"/>
              </a:rPr>
              <a:t>)</a:t>
            </a:r>
          </a:p>
          <a:p>
            <a:pPr algn="ctr" defTabSz="1009650">
              <a:defRPr sz="2400">
                <a:latin typeface="Arial"/>
                <a:ea typeface="Arial"/>
                <a:cs typeface="Arial"/>
                <a:sym typeface="Arial"/>
              </a:defRPr>
            </a:pPr>
            <a:r>
              <a:rPr sz="2000" dirty="0">
                <a:latin typeface="Symbol"/>
                <a:ea typeface="Symbol"/>
                <a:cs typeface="Symbol"/>
                <a:sym typeface="Symbol"/>
              </a:rPr>
              <a:t>p</a:t>
            </a:r>
            <a:r>
              <a:rPr sz="2000" dirty="0">
                <a:latin typeface="Arno Pro Bold"/>
                <a:ea typeface="Arno Pro Bold"/>
                <a:cs typeface="Arno Pro Bold"/>
                <a:sym typeface="Arno Pro Bold"/>
              </a:rPr>
              <a:t>=</a:t>
            </a:r>
            <a:r>
              <a:rPr sz="2000" dirty="0">
                <a:latin typeface="Symbol"/>
                <a:ea typeface="Symbol"/>
                <a:cs typeface="Symbol"/>
                <a:sym typeface="Symbol"/>
              </a:rPr>
              <a:t>p</a:t>
            </a:r>
            <a:r>
              <a:rPr sz="2000" baseline="30000" dirty="0">
                <a:latin typeface="Symbol"/>
                <a:ea typeface="Symbol"/>
                <a:cs typeface="Symbol"/>
                <a:sym typeface="Symbol"/>
              </a:rPr>
              <a:t>±</a:t>
            </a:r>
          </a:p>
        </p:txBody>
      </p:sp>
      <p:pic>
        <p:nvPicPr>
          <p:cNvPr id="397" name="image26.png" descr="image26.png"/>
          <p:cNvPicPr>
            <a:picLocks noChangeAspect="1"/>
          </p:cNvPicPr>
          <p:nvPr/>
        </p:nvPicPr>
        <p:blipFill>
          <a:blip r:embed="rId5"/>
          <a:stretch>
            <a:fillRect/>
          </a:stretch>
        </p:blipFill>
        <p:spPr>
          <a:xfrm>
            <a:off x="5807967" y="5043158"/>
            <a:ext cx="3217082" cy="800016"/>
          </a:xfrm>
          <a:prstGeom prst="rect">
            <a:avLst/>
          </a:prstGeom>
          <a:ln w="12700">
            <a:miter lim="400000"/>
          </a:ln>
        </p:spPr>
      </p:pic>
      <p:sp>
        <p:nvSpPr>
          <p:cNvPr id="398" name="Favored fragmentation process describes the fragmentation of a quark of flavor q into a hadron  with a valence quark of the same flavor: i.e.: u→π+, d→π-…"/>
          <p:cNvSpPr txBox="1"/>
          <p:nvPr/>
        </p:nvSpPr>
        <p:spPr>
          <a:xfrm>
            <a:off x="464950" y="1140465"/>
            <a:ext cx="11236270"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88950" lvl="1" indent="-317500">
              <a:buClr>
                <a:srgbClr val="FF0000"/>
              </a:buClr>
              <a:buSzPct val="100000"/>
              <a:buChar char="•"/>
            </a:pPr>
            <a:r>
              <a:rPr sz="2000" b="1" dirty="0">
                <a:solidFill>
                  <a:srgbClr val="FF0000"/>
                </a:solidFill>
                <a:latin typeface="Times New Roman" panose="02020603050405020304" pitchFamily="18" charset="0"/>
                <a:cs typeface="Times New Roman" panose="02020603050405020304" pitchFamily="18" charset="0"/>
              </a:rPr>
              <a:t>Favored</a:t>
            </a:r>
            <a:r>
              <a:rPr sz="2000" dirty="0">
                <a:solidFill>
                  <a:srgbClr val="FF0000"/>
                </a:solidFill>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fragmentation process describes the fragmentation of a quark of flavor q into a hadron  with a valence quark of the same flavor: i.e.: </a:t>
            </a:r>
            <a:r>
              <a:rPr sz="2000" dirty="0" err="1">
                <a:latin typeface="Times New Roman" panose="02020603050405020304" pitchFamily="18" charset="0"/>
                <a:cs typeface="Times New Roman" panose="02020603050405020304" pitchFamily="18" charset="0"/>
              </a:rPr>
              <a:t>u</a:t>
            </a:r>
            <a:r>
              <a:rPr sz="2000" dirty="0" err="1">
                <a:latin typeface="Symbol"/>
                <a:ea typeface="Symbol"/>
                <a:cs typeface="Times New Roman" panose="02020603050405020304" pitchFamily="18" charset="0"/>
                <a:sym typeface="Symbol"/>
              </a:rPr>
              <a:t>®p</a:t>
            </a:r>
            <a:r>
              <a:rPr sz="2000" dirty="0"/>
              <a:t>+, </a:t>
            </a:r>
            <a:r>
              <a:rPr sz="2000" dirty="0" err="1"/>
              <a:t>d</a:t>
            </a:r>
            <a:r>
              <a:rPr sz="2000" dirty="0" err="1">
                <a:latin typeface="Symbol"/>
                <a:ea typeface="Symbol"/>
                <a:cs typeface="Times New Roman" panose="02020603050405020304" pitchFamily="18" charset="0"/>
                <a:sym typeface="Symbol"/>
              </a:rPr>
              <a:t>®p</a:t>
            </a:r>
            <a:r>
              <a:rPr sz="2000" dirty="0"/>
              <a:t>-</a:t>
            </a:r>
          </a:p>
          <a:p>
            <a:pPr marL="488950" lvl="1" indent="-317500">
              <a:buClr>
                <a:srgbClr val="FF0000"/>
              </a:buClr>
              <a:buSzPct val="100000"/>
              <a:buChar char="•"/>
            </a:pPr>
            <a:r>
              <a:rPr sz="2000" b="1" dirty="0">
                <a:solidFill>
                  <a:srgbClr val="FF0000"/>
                </a:solidFill>
                <a:latin typeface="Times New Roman" panose="02020603050405020304" pitchFamily="18" charset="0"/>
                <a:cs typeface="Times New Roman" panose="02020603050405020304" pitchFamily="18" charset="0"/>
              </a:rPr>
              <a:t>Disfavored</a:t>
            </a:r>
            <a:r>
              <a:rPr sz="2000" b="1"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for </a:t>
            </a:r>
            <a:r>
              <a:rPr sz="2000" dirty="0" err="1">
                <a:latin typeface="Times New Roman" panose="02020603050405020304" pitchFamily="18" charset="0"/>
                <a:ea typeface="Arial Unicode MS"/>
                <a:cs typeface="Times New Roman" panose="02020603050405020304" pitchFamily="18" charset="0"/>
                <a:sym typeface="Arial Unicode MS"/>
              </a:rPr>
              <a:t>d</a:t>
            </a:r>
            <a:r>
              <a:rPr sz="2000" dirty="0" err="1">
                <a:latin typeface="Symbol"/>
                <a:ea typeface="Symbol"/>
                <a:cs typeface="Times New Roman" panose="02020603050405020304" pitchFamily="18" charset="0"/>
                <a:sym typeface="Symbol"/>
              </a:rPr>
              <a:t>®p</a:t>
            </a:r>
            <a:r>
              <a:rPr sz="2000" baseline="30000" dirty="0">
                <a:latin typeface="Arial Unicode MS"/>
                <a:ea typeface="Arial Unicode MS"/>
                <a:cs typeface="Arial Unicode MS"/>
                <a:sym typeface="Arial Unicode MS"/>
              </a:rPr>
              <a:t>+</a:t>
            </a:r>
            <a:r>
              <a:rPr sz="2000" dirty="0">
                <a:latin typeface="Arial Unicode MS"/>
                <a:ea typeface="Arial Unicode MS"/>
                <a:cs typeface="Arial Unicode MS"/>
                <a:sym typeface="Arial Unicode MS"/>
              </a:rPr>
              <a:t>, </a:t>
            </a:r>
            <a:r>
              <a:rPr sz="2000" dirty="0" err="1">
                <a:latin typeface="Arial Unicode MS"/>
                <a:ea typeface="Arial Unicode MS"/>
                <a:cs typeface="Arial Unicode MS"/>
                <a:sym typeface="Arial Unicode MS"/>
              </a:rPr>
              <a:t>u</a:t>
            </a:r>
            <a:r>
              <a:rPr sz="2000" dirty="0" err="1">
                <a:latin typeface="Symbol"/>
                <a:ea typeface="Symbol"/>
                <a:cs typeface="Times New Roman" panose="02020603050405020304" pitchFamily="18" charset="0"/>
                <a:sym typeface="Symbol"/>
              </a:rPr>
              <a:t>®p</a:t>
            </a:r>
            <a:r>
              <a:rPr sz="2000" baseline="30000" dirty="0">
                <a:latin typeface="Arial Unicode MS"/>
                <a:ea typeface="Arial Unicode MS"/>
                <a:cs typeface="Arial Unicode MS"/>
                <a:sym typeface="Arial Unicode MS"/>
              </a:rPr>
              <a:t>-</a:t>
            </a:r>
          </a:p>
        </p:txBody>
      </p:sp>
      <p:sp>
        <p:nvSpPr>
          <p:cNvPr id="399" name="Slide Number"/>
          <p:cNvSpPr txBox="1">
            <a:spLocks noGrp="1"/>
          </p:cNvSpPr>
          <p:nvPr>
            <p:ph type="sldNum" sz="quarter" idx="2"/>
          </p:nvPr>
        </p:nvSpPr>
        <p:spPr>
          <a:xfrm>
            <a:off x="6553200" y="6404292"/>
            <a:ext cx="2133600"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US" altLang="zh-CN" smtClean="0"/>
              <a:pPr/>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Double Ratio"/>
          <p:cNvSpPr txBox="1"/>
          <p:nvPr/>
        </p:nvSpPr>
        <p:spPr>
          <a:xfrm>
            <a:off x="1157288" y="-195264"/>
            <a:ext cx="10301287" cy="92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200" b="1">
                <a:effectLst>
                  <a:outerShdw blurRad="38100" dist="20320" dir="1800000" rotWithShape="0">
                    <a:srgbClr val="000000">
                      <a:alpha val="40000"/>
                    </a:srgbClr>
                  </a:outerShdw>
                </a:effectLst>
                <a:latin typeface="Candara"/>
                <a:ea typeface="Candara"/>
                <a:cs typeface="Candara"/>
                <a:sym typeface="Candara"/>
              </a:defRPr>
            </a:lvl1pPr>
          </a:lstStyle>
          <a:p>
            <a:pPr>
              <a:defRPr b="0">
                <a:effectLst/>
              </a:defRPr>
            </a:pPr>
            <a:r>
              <a:rPr lang="el-GR" altLang="zh-CN" sz="4200" b="0"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2Φ</a:t>
            </a:r>
            <a:r>
              <a:rPr lang="el-GR" altLang="zh-CN" sz="4200" b="0" baseline="-25000"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0</a:t>
            </a:r>
            <a:r>
              <a:rPr lang="el-GR" altLang="zh-CN" sz="4200" b="0"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 </a:t>
            </a:r>
            <a:r>
              <a:rPr lang="en" altLang="zh-CN" sz="4200" b="0"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Distribution</a:t>
            </a:r>
            <a:r>
              <a:rPr lang="zh-CN" altLang="en-US" sz="4200" b="0"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a:t>
            </a:r>
            <a:r>
              <a:rPr b="0" dirty="0">
                <a:latin typeface="Times New Roman" panose="02020603050405020304" pitchFamily="18" charset="0"/>
                <a:cs typeface="Times New Roman" panose="02020603050405020304" pitchFamily="18" charset="0"/>
              </a:rPr>
              <a:t>Double Ratio</a:t>
            </a:r>
          </a:p>
        </p:txBody>
      </p:sp>
      <p:pic>
        <p:nvPicPr>
          <p:cNvPr id="426" name="Schermata 2015-04-13 alle 12.43.40.png" descr="Schermata 2015-04-13 alle 12.43.40.png"/>
          <p:cNvPicPr>
            <a:picLocks noChangeAspect="1"/>
          </p:cNvPicPr>
          <p:nvPr/>
        </p:nvPicPr>
        <p:blipFill>
          <a:blip r:embed="rId2"/>
          <a:stretch>
            <a:fillRect/>
          </a:stretch>
        </p:blipFill>
        <p:spPr>
          <a:xfrm>
            <a:off x="2235198" y="1807075"/>
            <a:ext cx="7106824" cy="2226901"/>
          </a:xfrm>
          <a:prstGeom prst="rect">
            <a:avLst/>
          </a:prstGeom>
          <a:ln w="12700">
            <a:miter lim="400000"/>
          </a:ln>
        </p:spPr>
      </p:pic>
      <p:sp>
        <p:nvSpPr>
          <p:cNvPr id="427" name="Double Ratio: RU/RL and RU/RC…"/>
          <p:cNvSpPr txBox="1"/>
          <p:nvPr/>
        </p:nvSpPr>
        <p:spPr>
          <a:xfrm>
            <a:off x="557213" y="3894034"/>
            <a:ext cx="10901362" cy="1246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latin typeface="Candara"/>
                <a:ea typeface="Candara"/>
                <a:cs typeface="Candara"/>
                <a:sym typeface="Candara"/>
              </a:defRPr>
            </a:pPr>
            <a:r>
              <a:rPr sz="1900" dirty="0">
                <a:latin typeface="Times New Roman"/>
                <a:ea typeface="Times New Roman"/>
                <a:cs typeface="Times New Roman"/>
                <a:sym typeface="Times New Roman"/>
              </a:rPr>
              <a:t>Double Ratio: R</a:t>
            </a:r>
            <a:r>
              <a:rPr sz="1900" baseline="30000" dirty="0">
                <a:latin typeface="Times New Roman"/>
                <a:ea typeface="Times New Roman"/>
                <a:cs typeface="Times New Roman"/>
                <a:sym typeface="Times New Roman"/>
              </a:rPr>
              <a:t>U</a:t>
            </a:r>
            <a:r>
              <a:rPr sz="1900" dirty="0">
                <a:latin typeface="Times New Roman"/>
                <a:ea typeface="Times New Roman"/>
                <a:cs typeface="Times New Roman"/>
                <a:sym typeface="Times New Roman"/>
              </a:rPr>
              <a:t>/R</a:t>
            </a:r>
            <a:r>
              <a:rPr sz="1900" baseline="30000" dirty="0">
                <a:latin typeface="Times New Roman"/>
                <a:ea typeface="Times New Roman"/>
                <a:cs typeface="Times New Roman"/>
                <a:sym typeface="Times New Roman"/>
              </a:rPr>
              <a:t>L</a:t>
            </a:r>
            <a:r>
              <a:rPr sz="1900" dirty="0">
                <a:latin typeface="Times New Roman"/>
                <a:ea typeface="Times New Roman"/>
                <a:cs typeface="Times New Roman"/>
                <a:sym typeface="Times New Roman"/>
              </a:rPr>
              <a:t> and R</a:t>
            </a:r>
            <a:r>
              <a:rPr sz="1900" baseline="30000" dirty="0">
                <a:latin typeface="Times New Roman"/>
                <a:ea typeface="Times New Roman"/>
                <a:cs typeface="Times New Roman"/>
                <a:sym typeface="Times New Roman"/>
              </a:rPr>
              <a:t>U</a:t>
            </a:r>
            <a:r>
              <a:rPr sz="1900" dirty="0">
                <a:latin typeface="Times New Roman"/>
                <a:ea typeface="Times New Roman"/>
                <a:cs typeface="Times New Roman"/>
                <a:sym typeface="Times New Roman"/>
              </a:rPr>
              <a:t>/R</a:t>
            </a:r>
            <a:r>
              <a:rPr sz="1900" baseline="30000" dirty="0">
                <a:latin typeface="Times New Roman"/>
                <a:ea typeface="Times New Roman"/>
                <a:cs typeface="Times New Roman"/>
                <a:sym typeface="Times New Roman"/>
              </a:rPr>
              <a:t>C</a:t>
            </a:r>
          </a:p>
          <a:p>
            <a:pPr marL="819150" lvl="1" indent="-361950">
              <a:buSzPct val="100000"/>
              <a:buFontTx/>
              <a:buChar char="➢"/>
              <a:defRPr>
                <a:latin typeface="Candara"/>
                <a:ea typeface="Candara"/>
                <a:cs typeface="Candara"/>
                <a:sym typeface="Candara"/>
              </a:defRPr>
            </a:pPr>
            <a:r>
              <a:rPr lang="en" altLang="zh-CN" sz="1800" dirty="0">
                <a:latin typeface="Times New Roman"/>
                <a:ea typeface="Times New Roman"/>
                <a:cs typeface="Times New Roman"/>
                <a:sym typeface="Times New Roman"/>
              </a:rPr>
              <a:t>The differences between U, L, and/or C distributions in the data sample are due to the Collins effect</a:t>
            </a:r>
            <a:endParaRPr lang="en-US" sz="1900" dirty="0">
              <a:latin typeface="Times New Roman"/>
              <a:ea typeface="Times New Roman"/>
              <a:cs typeface="Times New Roman"/>
              <a:sym typeface="Times New Roman"/>
            </a:endParaRPr>
          </a:p>
          <a:p>
            <a:pPr marL="819150" lvl="1" indent="-361950">
              <a:buSzPct val="100000"/>
              <a:buChar char="➢"/>
              <a:defRPr>
                <a:latin typeface="Candara"/>
                <a:ea typeface="Candara"/>
                <a:cs typeface="Candara"/>
                <a:sym typeface="Candara"/>
              </a:defRPr>
            </a:pPr>
            <a:r>
              <a:rPr sz="1900" dirty="0">
                <a:latin typeface="Times New Roman"/>
                <a:ea typeface="Times New Roman"/>
                <a:cs typeface="Times New Roman"/>
                <a:sym typeface="Times New Roman"/>
              </a:rPr>
              <a:t>MC asymmetry consistent with zero</a:t>
            </a:r>
          </a:p>
          <a:p>
            <a:pPr marL="361950" indent="-361950">
              <a:buSzPct val="100000"/>
              <a:buChar char="➢"/>
              <a:defRPr>
                <a:latin typeface="Candara"/>
                <a:ea typeface="Candara"/>
                <a:cs typeface="Candara"/>
                <a:sym typeface="Candara"/>
              </a:defRPr>
            </a:pPr>
            <a:r>
              <a:rPr sz="1900" dirty="0">
                <a:latin typeface="Times New Roman"/>
                <a:ea typeface="Times New Roman"/>
                <a:cs typeface="Times New Roman"/>
                <a:sym typeface="Times New Roman"/>
              </a:rPr>
              <a:t>We fit the double ratio with a cosine function in order to extract the Collins asymmetry:</a:t>
            </a:r>
          </a:p>
        </p:txBody>
      </p:sp>
      <p:pic>
        <p:nvPicPr>
          <p:cNvPr id="428" name="test.jpg" descr="test.jpg"/>
          <p:cNvPicPr>
            <a:picLocks noChangeAspect="1"/>
          </p:cNvPicPr>
          <p:nvPr/>
        </p:nvPicPr>
        <p:blipFill>
          <a:blip r:embed="rId3"/>
          <a:srcRect l="71077"/>
          <a:stretch>
            <a:fillRect/>
          </a:stretch>
        </p:blipFill>
        <p:spPr>
          <a:xfrm>
            <a:off x="3587158" y="6083928"/>
            <a:ext cx="2648543" cy="690174"/>
          </a:xfrm>
          <a:prstGeom prst="rect">
            <a:avLst/>
          </a:prstGeom>
          <a:ln w="12700">
            <a:miter lim="400000"/>
          </a:ln>
        </p:spPr>
      </p:pic>
      <p:pic>
        <p:nvPicPr>
          <p:cNvPr id="429" name="test.jpg" descr="test.jpg"/>
          <p:cNvPicPr>
            <a:picLocks noChangeAspect="1"/>
          </p:cNvPicPr>
          <p:nvPr/>
        </p:nvPicPr>
        <p:blipFill>
          <a:blip r:embed="rId3"/>
          <a:srcRect r="26512"/>
          <a:stretch>
            <a:fillRect/>
          </a:stretch>
        </p:blipFill>
        <p:spPr>
          <a:xfrm>
            <a:off x="2841312" y="5419730"/>
            <a:ext cx="6458577" cy="647809"/>
          </a:xfrm>
          <a:prstGeom prst="rect">
            <a:avLst/>
          </a:prstGeom>
          <a:ln w="12700">
            <a:miter lim="400000"/>
          </a:ln>
        </p:spPr>
      </p:pic>
      <p:sp>
        <p:nvSpPr>
          <p:cNvPr id="430" name="Oval"/>
          <p:cNvSpPr/>
          <p:nvPr/>
        </p:nvSpPr>
        <p:spPr>
          <a:xfrm>
            <a:off x="5308600" y="6124689"/>
            <a:ext cx="990600" cy="563953"/>
          </a:xfrm>
          <a:prstGeom prst="ellipse">
            <a:avLst/>
          </a:prstGeom>
          <a:ln>
            <a:solidFill>
              <a:srgbClr val="FF0000"/>
            </a:solidFill>
            <a:bevel/>
          </a:ln>
          <a:effectLst>
            <a:outerShdw blurRad="38100" dist="23000" dir="5400000" rotWithShape="0">
              <a:srgbClr val="000000">
                <a:alpha val="35000"/>
              </a:srgbClr>
            </a:outerShdw>
          </a:effectLst>
        </p:spPr>
        <p:txBody>
          <a:bodyPr lIns="45719" rIns="45719" anchor="ctr"/>
          <a:lstStyle/>
          <a:p>
            <a:pPr algn="ctr">
              <a:defRPr>
                <a:solidFill>
                  <a:srgbClr val="FFFFFF"/>
                </a:solidFill>
                <a:latin typeface="Candara"/>
                <a:ea typeface="Candara"/>
                <a:cs typeface="Candara"/>
                <a:sym typeface="Candara"/>
              </a:defRPr>
            </a:pPr>
            <a:endParaRPr/>
          </a:p>
        </p:txBody>
      </p:sp>
      <p:sp>
        <p:nvSpPr>
          <p:cNvPr id="431" name="Depends on the pion pair fractional energy (z1, z2)"/>
          <p:cNvSpPr txBox="1"/>
          <p:nvPr/>
        </p:nvSpPr>
        <p:spPr>
          <a:xfrm>
            <a:off x="6438900" y="6117076"/>
            <a:ext cx="2578100" cy="658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Candara"/>
                <a:ea typeface="Candara"/>
                <a:cs typeface="Candara"/>
                <a:sym typeface="Candara"/>
              </a:defRPr>
            </a:pPr>
            <a:r>
              <a:rPr dirty="0">
                <a:latin typeface="Times New Roman"/>
                <a:ea typeface="Times New Roman"/>
                <a:cs typeface="Times New Roman"/>
                <a:sym typeface="Times New Roman"/>
              </a:rPr>
              <a:t>Depends on the pion pair fractional energy (z</a:t>
            </a:r>
            <a:r>
              <a:rPr baseline="-25000" dirty="0">
                <a:latin typeface="Times New Roman"/>
                <a:ea typeface="Times New Roman"/>
                <a:cs typeface="Times New Roman"/>
                <a:sym typeface="Times New Roman"/>
              </a:rPr>
              <a:t>1</a:t>
            </a:r>
            <a:r>
              <a:rPr dirty="0">
                <a:latin typeface="Times New Roman"/>
                <a:ea typeface="Times New Roman"/>
                <a:cs typeface="Times New Roman"/>
                <a:sym typeface="Times New Roman"/>
              </a:rPr>
              <a:t>, z</a:t>
            </a:r>
            <a:r>
              <a:rPr baseline="-25000" dirty="0">
                <a:latin typeface="Times New Roman"/>
                <a:ea typeface="Times New Roman"/>
                <a:cs typeface="Times New Roman"/>
                <a:sym typeface="Times New Roman"/>
              </a:rPr>
              <a:t>2</a:t>
            </a:r>
            <a:r>
              <a:rPr dirty="0">
                <a:latin typeface="Times New Roman"/>
                <a:ea typeface="Times New Roman"/>
                <a:cs typeface="Times New Roman"/>
                <a:sym typeface="Times New Roman"/>
              </a:rPr>
              <a:t>)   </a:t>
            </a:r>
          </a:p>
        </p:txBody>
      </p:sp>
      <p:sp>
        <p:nvSpPr>
          <p:cNvPr id="432" name="Text"/>
          <p:cNvSpPr txBox="1"/>
          <p:nvPr/>
        </p:nvSpPr>
        <p:spPr>
          <a:xfrm>
            <a:off x="4586287" y="1972780"/>
            <a:ext cx="914400" cy="46166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400"/>
            </a:lvl1pPr>
          </a:lstStyle>
          <a:p>
            <a:r>
              <a:rPr dirty="0"/>
              <a:t>  </a:t>
            </a:r>
          </a:p>
        </p:txBody>
      </p:sp>
      <p:sp>
        <p:nvSpPr>
          <p:cNvPr id="433" name="Text"/>
          <p:cNvSpPr txBox="1"/>
          <p:nvPr/>
        </p:nvSpPr>
        <p:spPr>
          <a:xfrm>
            <a:off x="7727949" y="1984696"/>
            <a:ext cx="1401763" cy="46166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400"/>
            </a:lvl1pPr>
          </a:lstStyle>
          <a:p>
            <a:r>
              <a:t>                </a:t>
            </a:r>
          </a:p>
        </p:txBody>
      </p:sp>
      <p:sp>
        <p:nvSpPr>
          <p:cNvPr id="434" name="Slide Number"/>
          <p:cNvSpPr txBox="1">
            <a:spLocks noGrp="1"/>
          </p:cNvSpPr>
          <p:nvPr>
            <p:ph type="sldNum" sz="quarter" idx="2"/>
          </p:nvPr>
        </p:nvSpPr>
        <p:spPr>
          <a:xfrm>
            <a:off x="9342022" y="6448390"/>
            <a:ext cx="1161827"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500" b="1"/>
            </a:lvl1pPr>
          </a:lstStyle>
          <a:p>
            <a:fld id="{86CB4B4D-7CA3-9044-876B-883B54F8677D}" type="slidenum">
              <a:rPr/>
              <a:t>37</a:t>
            </a:fld>
            <a:endParaRPr/>
          </a:p>
        </p:txBody>
      </p:sp>
      <p:sp>
        <p:nvSpPr>
          <p:cNvPr id="5" name="文本框 4">
            <a:extLst>
              <a:ext uri="{FF2B5EF4-FFF2-40B4-BE49-F238E27FC236}">
                <a16:creationId xmlns:a16="http://schemas.microsoft.com/office/drawing/2014/main" id="{6F706428-1987-A835-28F3-B7DBA8DE704E}"/>
              </a:ext>
            </a:extLst>
          </p:cNvPr>
          <p:cNvSpPr txBox="1"/>
          <p:nvPr/>
        </p:nvSpPr>
        <p:spPr>
          <a:xfrm>
            <a:off x="1240153" y="748226"/>
            <a:ext cx="7274558" cy="369332"/>
          </a:xfrm>
          <a:prstGeom prst="rect">
            <a:avLst/>
          </a:prstGeom>
          <a:noFill/>
        </p:spPr>
        <p:txBody>
          <a:bodyPr wrap="square">
            <a:spAutoFit/>
          </a:bodyPr>
          <a:lstStyle/>
          <a:p>
            <a:pPr marL="742950" lvl="2" indent="-342900">
              <a:buFont typeface="Wingdings" pitchFamily="2" charset="2"/>
              <a:buChar char="Ø"/>
            </a:pPr>
            <a:r>
              <a:rPr lang="en-US" altLang="zh-CN" sz="1800" b="1" dirty="0"/>
              <a:t>For </a:t>
            </a:r>
            <a:r>
              <a:rPr lang="en-US" altLang="zh-CN" sz="1800" b="1" dirty="0">
                <a:solidFill>
                  <a:srgbClr val="FF0000"/>
                </a:solidFill>
              </a:rPr>
              <a:t>C</a:t>
            </a:r>
            <a:r>
              <a:rPr lang="en-US" altLang="zh-CN" sz="1800" b="1" dirty="0"/>
              <a:t>harged, </a:t>
            </a:r>
            <a:r>
              <a:rPr lang="en-US" altLang="zh-CN" sz="1800" b="1" dirty="0">
                <a:solidFill>
                  <a:srgbClr val="FF0000"/>
                </a:solidFill>
              </a:rPr>
              <a:t>U</a:t>
            </a:r>
            <a:r>
              <a:rPr lang="en-US" altLang="zh-CN" sz="1800" b="1" dirty="0">
                <a:solidFill>
                  <a:prstClr val="black"/>
                </a:solidFill>
              </a:rPr>
              <a:t>nlike-sign and </a:t>
            </a:r>
            <a:r>
              <a:rPr lang="en-US" altLang="zh-CN" sz="1800" b="1" dirty="0">
                <a:solidFill>
                  <a:srgbClr val="FF0000"/>
                </a:solidFill>
              </a:rPr>
              <a:t>L</a:t>
            </a:r>
            <a:r>
              <a:rPr lang="en-US" altLang="zh-CN" sz="1800" b="1" dirty="0">
                <a:solidFill>
                  <a:prstClr val="black"/>
                </a:solidFill>
              </a:rPr>
              <a:t>ike-sign pairs, we have </a:t>
            </a:r>
            <a:r>
              <a:rPr lang="en-US" altLang="zh-CN" sz="1800" b="1" i="1" dirty="0">
                <a:solidFill>
                  <a:prstClr val="black"/>
                </a:solidFill>
              </a:rPr>
              <a:t>R</a:t>
            </a:r>
            <a:r>
              <a:rPr lang="en-US" altLang="zh-CN" sz="1800" b="1" baseline="30000" dirty="0">
                <a:solidFill>
                  <a:srgbClr val="FF0000"/>
                </a:solidFill>
                <a:latin typeface="Arno Pro Bold" pitchFamily="1" charset="0"/>
                <a:ea typeface="ＭＳ Ｐゴシック" pitchFamily="1" charset="-128"/>
              </a:rPr>
              <a:t>U</a:t>
            </a:r>
            <a:r>
              <a:rPr lang="en-US" altLang="zh-CN" sz="1800" b="1" dirty="0">
                <a:solidFill>
                  <a:srgbClr val="0000FF"/>
                </a:solidFill>
                <a:latin typeface="Arno Pro Bold" pitchFamily="1" charset="0"/>
                <a:ea typeface="ＭＳ Ｐゴシック" pitchFamily="1" charset="-128"/>
              </a:rPr>
              <a:t>,</a:t>
            </a:r>
            <a:r>
              <a:rPr lang="en-US" altLang="zh-CN" sz="1800" b="1" dirty="0">
                <a:solidFill>
                  <a:prstClr val="black"/>
                </a:solidFill>
              </a:rPr>
              <a:t> </a:t>
            </a:r>
            <a:r>
              <a:rPr lang="en-US" altLang="zh-CN" sz="1800" b="1" i="1" dirty="0">
                <a:solidFill>
                  <a:prstClr val="black"/>
                </a:solidFill>
              </a:rPr>
              <a:t>R</a:t>
            </a:r>
            <a:r>
              <a:rPr lang="en-US" altLang="zh-CN" sz="1800" b="1" baseline="30000" dirty="0">
                <a:solidFill>
                  <a:srgbClr val="FF0000"/>
                </a:solidFill>
                <a:latin typeface="Arno Pro Bold" pitchFamily="1" charset="0"/>
                <a:ea typeface="ＭＳ Ｐゴシック" pitchFamily="1" charset="-128"/>
              </a:rPr>
              <a:t>C</a:t>
            </a:r>
            <a:r>
              <a:rPr lang="en-US" altLang="zh-CN" sz="1800" b="1" baseline="30000" dirty="0">
                <a:solidFill>
                  <a:srgbClr val="0000FF"/>
                </a:solidFill>
                <a:latin typeface="Arno Pro Bold" pitchFamily="1" charset="0"/>
                <a:ea typeface="ＭＳ Ｐゴシック" pitchFamily="1" charset="-128"/>
              </a:rPr>
              <a:t> </a:t>
            </a:r>
            <a:r>
              <a:rPr lang="en-US" altLang="zh-CN" sz="1800" b="1" dirty="0">
                <a:solidFill>
                  <a:srgbClr val="0000FF"/>
                </a:solidFill>
                <a:latin typeface="Arno Pro Bold" pitchFamily="1" charset="0"/>
                <a:ea typeface="ＭＳ Ｐゴシック" pitchFamily="1" charset="-128"/>
              </a:rPr>
              <a:t>, </a:t>
            </a:r>
            <a:r>
              <a:rPr lang="en-US" altLang="zh-CN" sz="1800" b="1" i="1" dirty="0">
                <a:solidFill>
                  <a:prstClr val="black"/>
                </a:solidFill>
              </a:rPr>
              <a:t>R</a:t>
            </a:r>
            <a:r>
              <a:rPr lang="en-US" altLang="zh-CN" sz="1800" b="1" baseline="30000" dirty="0">
                <a:solidFill>
                  <a:srgbClr val="FF0000"/>
                </a:solidFill>
                <a:latin typeface="Arno Pro Bold" pitchFamily="1" charset="0"/>
                <a:ea typeface="ＭＳ Ｐゴシック" pitchFamily="1" charset="-128"/>
              </a:rPr>
              <a:t>L</a:t>
            </a:r>
          </a:p>
        </p:txBody>
      </p:sp>
      <p:sp>
        <p:nvSpPr>
          <p:cNvPr id="6" name="Unlike (U: π±π∓), Like (L: π±π±), Charged (C: π±π∓ + π±π±)…">
            <a:extLst>
              <a:ext uri="{FF2B5EF4-FFF2-40B4-BE49-F238E27FC236}">
                <a16:creationId xmlns:a16="http://schemas.microsoft.com/office/drawing/2014/main" id="{01E7A415-72E5-7778-9DF3-8FA86B3DB4E9}"/>
              </a:ext>
            </a:extLst>
          </p:cNvPr>
          <p:cNvSpPr txBox="1"/>
          <p:nvPr/>
        </p:nvSpPr>
        <p:spPr>
          <a:xfrm>
            <a:off x="1996771" y="1038272"/>
            <a:ext cx="6516352"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81000" indent="-381000">
              <a:buClr>
                <a:srgbClr val="FF0000"/>
              </a:buClr>
              <a:buSzPct val="100000"/>
              <a:buFont typeface="Arial"/>
              <a:buChar char="•"/>
              <a:defRPr>
                <a:latin typeface="Candara"/>
                <a:ea typeface="Candara"/>
                <a:cs typeface="Candara"/>
                <a:sym typeface="Candara"/>
              </a:defRPr>
            </a:pPr>
            <a:r>
              <a:rPr sz="2000" b="1" dirty="0">
                <a:solidFill>
                  <a:srgbClr val="FF0000"/>
                </a:solidFill>
                <a:latin typeface="Times New Roman"/>
                <a:ea typeface="Times New Roman"/>
                <a:cs typeface="Times New Roman"/>
                <a:sym typeface="Times New Roman"/>
              </a:rPr>
              <a:t>U</a:t>
            </a:r>
            <a:r>
              <a:rPr sz="2000" dirty="0">
                <a:latin typeface="Times New Roman"/>
                <a:ea typeface="Times New Roman"/>
                <a:cs typeface="Times New Roman"/>
                <a:sym typeface="Times New Roman"/>
              </a:rPr>
              <a:t>nlike (</a:t>
            </a:r>
            <a:r>
              <a:rPr sz="2000" b="1" dirty="0">
                <a:solidFill>
                  <a:srgbClr val="FF0000"/>
                </a:solidFill>
                <a:latin typeface="Times New Roman"/>
                <a:ea typeface="Times New Roman"/>
                <a:cs typeface="Times New Roman"/>
                <a:sym typeface="Times New Roman"/>
              </a:rPr>
              <a:t>U</a:t>
            </a:r>
            <a:r>
              <a:rPr sz="2000" dirty="0">
                <a:latin typeface="Times New Roman"/>
                <a:ea typeface="Times New Roman"/>
                <a:cs typeface="Times New Roman"/>
                <a:sym typeface="Times New Roman"/>
              </a:rPr>
              <a:t>: π</a:t>
            </a:r>
            <a:r>
              <a:rPr sz="2000" baseline="30000" dirty="0">
                <a:latin typeface="Times New Roman"/>
                <a:ea typeface="Times New Roman"/>
                <a:cs typeface="Times New Roman"/>
                <a:sym typeface="Times New Roman"/>
              </a:rPr>
              <a:t>±</a:t>
            </a:r>
            <a:r>
              <a:rPr sz="2000" dirty="0">
                <a:latin typeface="Times New Roman"/>
                <a:ea typeface="Times New Roman"/>
                <a:cs typeface="Times New Roman"/>
                <a:sym typeface="Times New Roman"/>
              </a:rPr>
              <a:t>π</a:t>
            </a:r>
            <a:r>
              <a:rPr sz="2000" baseline="30000" dirty="0">
                <a:latin typeface="Times New Roman"/>
                <a:ea typeface="Times New Roman"/>
                <a:cs typeface="Times New Roman"/>
                <a:sym typeface="Times New Roman"/>
              </a:rPr>
              <a:t>∓</a:t>
            </a:r>
            <a:r>
              <a:rPr sz="2000" dirty="0">
                <a:latin typeface="Times New Roman"/>
                <a:ea typeface="Times New Roman"/>
                <a:cs typeface="Times New Roman"/>
                <a:sym typeface="Times New Roman"/>
              </a:rPr>
              <a:t>),</a:t>
            </a:r>
            <a:r>
              <a:rPr sz="2000" b="1" dirty="0">
                <a:latin typeface="Times New Roman"/>
                <a:ea typeface="Times New Roman"/>
                <a:cs typeface="Times New Roman"/>
                <a:sym typeface="Times New Roman"/>
              </a:rPr>
              <a:t> </a:t>
            </a:r>
            <a:r>
              <a:rPr sz="2000" b="1" dirty="0">
                <a:solidFill>
                  <a:srgbClr val="FF0000"/>
                </a:solidFill>
                <a:latin typeface="Times New Roman"/>
                <a:ea typeface="Times New Roman"/>
                <a:cs typeface="Times New Roman"/>
                <a:sym typeface="Times New Roman"/>
              </a:rPr>
              <a:t>L</a:t>
            </a:r>
            <a:r>
              <a:rPr sz="2000" dirty="0">
                <a:latin typeface="Times New Roman"/>
                <a:ea typeface="Times New Roman"/>
                <a:cs typeface="Times New Roman"/>
                <a:sym typeface="Times New Roman"/>
              </a:rPr>
              <a:t>ike (</a:t>
            </a:r>
            <a:r>
              <a:rPr sz="2000" b="1" dirty="0">
                <a:solidFill>
                  <a:srgbClr val="FF0000"/>
                </a:solidFill>
                <a:latin typeface="Times New Roman"/>
                <a:ea typeface="Times New Roman"/>
                <a:cs typeface="Times New Roman"/>
                <a:sym typeface="Times New Roman"/>
              </a:rPr>
              <a:t>L</a:t>
            </a:r>
            <a:r>
              <a:rPr sz="2000" dirty="0">
                <a:latin typeface="Times New Roman"/>
                <a:ea typeface="Times New Roman"/>
                <a:cs typeface="Times New Roman"/>
                <a:sym typeface="Times New Roman"/>
              </a:rPr>
              <a:t>: π</a:t>
            </a:r>
            <a:r>
              <a:rPr sz="2000" baseline="30000" dirty="0">
                <a:latin typeface="Times New Roman"/>
                <a:ea typeface="Times New Roman"/>
                <a:cs typeface="Times New Roman"/>
                <a:sym typeface="Times New Roman"/>
              </a:rPr>
              <a:t>±</a:t>
            </a:r>
            <a:r>
              <a:rPr sz="2000" dirty="0">
                <a:latin typeface="Times New Roman"/>
                <a:ea typeface="Times New Roman"/>
                <a:cs typeface="Times New Roman"/>
                <a:sym typeface="Times New Roman"/>
              </a:rPr>
              <a:t>π</a:t>
            </a:r>
            <a:r>
              <a:rPr sz="2000" baseline="30000" dirty="0">
                <a:latin typeface="Times New Roman"/>
                <a:ea typeface="Times New Roman"/>
                <a:cs typeface="Times New Roman"/>
                <a:sym typeface="Times New Roman"/>
              </a:rPr>
              <a:t>±</a:t>
            </a:r>
            <a:r>
              <a:rPr sz="2000" dirty="0">
                <a:latin typeface="Times New Roman"/>
                <a:ea typeface="Times New Roman"/>
                <a:cs typeface="Times New Roman"/>
                <a:sym typeface="Times New Roman"/>
              </a:rPr>
              <a:t>), </a:t>
            </a:r>
            <a:r>
              <a:rPr sz="2000" b="1" dirty="0">
                <a:solidFill>
                  <a:srgbClr val="FF0000"/>
                </a:solidFill>
                <a:latin typeface="Times New Roman"/>
                <a:ea typeface="Times New Roman"/>
                <a:cs typeface="Times New Roman"/>
                <a:sym typeface="Times New Roman"/>
              </a:rPr>
              <a:t>C</a:t>
            </a:r>
            <a:r>
              <a:rPr sz="2000" dirty="0">
                <a:latin typeface="Times New Roman"/>
                <a:ea typeface="Times New Roman"/>
                <a:cs typeface="Times New Roman"/>
                <a:sym typeface="Times New Roman"/>
              </a:rPr>
              <a:t>harged (</a:t>
            </a:r>
            <a:r>
              <a:rPr sz="2000" b="1" dirty="0">
                <a:solidFill>
                  <a:srgbClr val="FF0000"/>
                </a:solidFill>
                <a:latin typeface="Times New Roman"/>
                <a:ea typeface="Times New Roman"/>
                <a:cs typeface="Times New Roman"/>
                <a:sym typeface="Times New Roman"/>
              </a:rPr>
              <a:t>C</a:t>
            </a:r>
            <a:r>
              <a:rPr sz="2000" dirty="0">
                <a:latin typeface="Times New Roman"/>
                <a:ea typeface="Times New Roman"/>
                <a:cs typeface="Times New Roman"/>
                <a:sym typeface="Times New Roman"/>
              </a:rPr>
              <a:t>: π</a:t>
            </a:r>
            <a:r>
              <a:rPr sz="2000" baseline="30000" dirty="0">
                <a:latin typeface="Times New Roman"/>
                <a:ea typeface="Times New Roman"/>
                <a:cs typeface="Times New Roman"/>
                <a:sym typeface="Times New Roman"/>
              </a:rPr>
              <a:t>±</a:t>
            </a:r>
            <a:r>
              <a:rPr sz="2000" dirty="0">
                <a:latin typeface="Times New Roman"/>
                <a:ea typeface="Times New Roman"/>
                <a:cs typeface="Times New Roman"/>
                <a:sym typeface="Times New Roman"/>
              </a:rPr>
              <a:t>π</a:t>
            </a:r>
            <a:r>
              <a:rPr sz="2000" baseline="30000" dirty="0">
                <a:latin typeface="Times New Roman"/>
                <a:ea typeface="Times New Roman"/>
                <a:cs typeface="Times New Roman"/>
                <a:sym typeface="Times New Roman"/>
              </a:rPr>
              <a:t>∓ </a:t>
            </a:r>
            <a:r>
              <a:rPr sz="2000" dirty="0">
                <a:latin typeface="Times New Roman"/>
                <a:ea typeface="Times New Roman"/>
                <a:cs typeface="Times New Roman"/>
                <a:sym typeface="Times New Roman"/>
              </a:rPr>
              <a:t>+ π</a:t>
            </a:r>
            <a:r>
              <a:rPr sz="2000" baseline="30000" dirty="0">
                <a:latin typeface="Times New Roman"/>
                <a:ea typeface="Times New Roman"/>
                <a:cs typeface="Times New Roman"/>
                <a:sym typeface="Times New Roman"/>
              </a:rPr>
              <a:t>±</a:t>
            </a:r>
            <a:r>
              <a:rPr sz="2000" dirty="0">
                <a:latin typeface="Times New Roman"/>
                <a:ea typeface="Times New Roman"/>
                <a:cs typeface="Times New Roman"/>
                <a:sym typeface="Times New Roman"/>
              </a:rPr>
              <a:t>π</a:t>
            </a:r>
            <a:r>
              <a:rPr sz="2000" baseline="30000" dirty="0">
                <a:latin typeface="Times New Roman"/>
                <a:ea typeface="Times New Roman"/>
                <a:cs typeface="Times New Roman"/>
                <a:sym typeface="Times New Roman"/>
              </a:rPr>
              <a:t>±</a:t>
            </a:r>
            <a:r>
              <a:rPr sz="2000" dirty="0">
                <a:latin typeface="Times New Roman"/>
                <a:ea typeface="Times New Roman"/>
                <a:cs typeface="Times New Roman"/>
                <a:sym typeface="Times New Roman"/>
              </a:rPr>
              <a:t>)</a:t>
            </a:r>
          </a:p>
          <a:p>
            <a:pPr marL="381000" indent="-381000">
              <a:buSzPct val="100000"/>
              <a:buFont typeface="Arial"/>
              <a:buChar char="•"/>
              <a:defRPr>
                <a:latin typeface="Candara"/>
                <a:ea typeface="Candara"/>
                <a:cs typeface="Candara"/>
                <a:sym typeface="Candara"/>
              </a:defRPr>
            </a:pPr>
            <a:r>
              <a:rPr sz="2000" dirty="0">
                <a:latin typeface="Times New Roman"/>
                <a:ea typeface="Times New Roman"/>
                <a:cs typeface="Times New Roman"/>
                <a:sym typeface="Times New Roman"/>
              </a:rPr>
              <a:t>Different combinations of </a:t>
            </a:r>
            <a:r>
              <a:rPr sz="2000" dirty="0">
                <a:solidFill>
                  <a:srgbClr val="FF0000"/>
                </a:solidFill>
                <a:latin typeface="Times New Roman"/>
                <a:ea typeface="Times New Roman"/>
                <a:cs typeface="Times New Roman"/>
                <a:sym typeface="Times New Roman"/>
              </a:rPr>
              <a:t>favored </a:t>
            </a:r>
            <a:r>
              <a:rPr sz="2000" dirty="0">
                <a:latin typeface="Times New Roman"/>
                <a:ea typeface="Times New Roman"/>
                <a:cs typeface="Times New Roman"/>
                <a:sym typeface="Times New Roman"/>
              </a:rPr>
              <a:t>and </a:t>
            </a:r>
            <a:r>
              <a:rPr sz="2000" dirty="0">
                <a:solidFill>
                  <a:srgbClr val="FF0000"/>
                </a:solidFill>
                <a:latin typeface="Times New Roman"/>
                <a:ea typeface="Times New Roman"/>
                <a:cs typeface="Times New Roman"/>
                <a:sym typeface="Times New Roman"/>
              </a:rPr>
              <a:t>disfavored </a:t>
            </a:r>
            <a:r>
              <a:rPr sz="2000" dirty="0">
                <a:latin typeface="Times New Roman"/>
                <a:ea typeface="Times New Roman"/>
                <a:cs typeface="Times New Roman"/>
                <a:sym typeface="Times New Roman"/>
              </a:rPr>
              <a:t>FFs  </a:t>
            </a:r>
          </a:p>
        </p:txBody>
      </p:sp>
      <p:pic>
        <p:nvPicPr>
          <p:cNvPr id="2" name="test.jpg" descr="test.jpg">
            <a:extLst>
              <a:ext uri="{FF2B5EF4-FFF2-40B4-BE49-F238E27FC236}">
                <a16:creationId xmlns:a16="http://schemas.microsoft.com/office/drawing/2014/main" id="{6C04016F-DF20-1E57-CC5D-E2A0740F8128}"/>
              </a:ext>
            </a:extLst>
          </p:cNvPr>
          <p:cNvPicPr>
            <a:picLocks noChangeAspect="1"/>
          </p:cNvPicPr>
          <p:nvPr/>
        </p:nvPicPr>
        <p:blipFill>
          <a:blip r:embed="rId4"/>
          <a:stretch>
            <a:fillRect/>
          </a:stretch>
        </p:blipFill>
        <p:spPr>
          <a:xfrm>
            <a:off x="10252533" y="1246610"/>
            <a:ext cx="1300422" cy="570593"/>
          </a:xfrm>
          <a:prstGeom prst="rect">
            <a:avLst/>
          </a:prstGeom>
          <a:solidFill>
            <a:srgbClr val="FFFF00"/>
          </a:solidFill>
          <a:ln w="12700">
            <a:miter lim="400000"/>
          </a:ln>
          <a:effectLst>
            <a:outerShdw blurRad="76200" dir="13500000" rotWithShape="0">
              <a:srgbClr val="000000">
                <a:alpha val="20000"/>
              </a:srgbClr>
            </a:outerShdw>
          </a:effectLst>
        </p:spPr>
      </p:pic>
      <p:sp>
        <p:nvSpPr>
          <p:cNvPr id="4" name="文本框 3">
            <a:extLst>
              <a:ext uri="{FF2B5EF4-FFF2-40B4-BE49-F238E27FC236}">
                <a16:creationId xmlns:a16="http://schemas.microsoft.com/office/drawing/2014/main" id="{A0EADE1A-B907-D1B5-83C2-E6A00C8C8021}"/>
              </a:ext>
            </a:extLst>
          </p:cNvPr>
          <p:cNvSpPr txBox="1"/>
          <p:nvPr/>
        </p:nvSpPr>
        <p:spPr>
          <a:xfrm>
            <a:off x="9884174" y="580319"/>
            <a:ext cx="2069797" cy="646331"/>
          </a:xfrm>
          <a:prstGeom prst="rect">
            <a:avLst/>
          </a:prstGeom>
          <a:solidFill>
            <a:srgbClr val="FFFF00"/>
          </a:solidFill>
        </p:spPr>
        <p:txBody>
          <a:bodyPr wrap="none" rtlCol="0">
            <a:spAutoFit/>
          </a:bodyPr>
          <a:lstStyle/>
          <a:p>
            <a:r>
              <a:rPr lang="en" altLang="zh-CN" dirty="0">
                <a:latin typeface="Times New Roman" panose="02020603050405020304" pitchFamily="18" charset="0"/>
                <a:cs typeface="Times New Roman" panose="02020603050405020304" pitchFamily="18" charset="0"/>
              </a:rPr>
              <a:t>Normalized ratio </a:t>
            </a:r>
          </a:p>
          <a:p>
            <a:r>
              <a:rPr lang="en" altLang="zh-CN" dirty="0">
                <a:latin typeface="Times New Roman" panose="02020603050405020304" pitchFamily="18" charset="0"/>
                <a:cs typeface="Times New Roman" panose="02020603050405020304" pitchFamily="18" charset="0"/>
              </a:rPr>
              <a:t>of raw asymmetries:</a:t>
            </a:r>
          </a:p>
        </p:txBody>
      </p:sp>
      <p:cxnSp>
        <p:nvCxnSpPr>
          <p:cNvPr id="8" name="直线箭头连接符 7">
            <a:extLst>
              <a:ext uri="{FF2B5EF4-FFF2-40B4-BE49-F238E27FC236}">
                <a16:creationId xmlns:a16="http://schemas.microsoft.com/office/drawing/2014/main" id="{6C3C6A41-1DAC-9F8E-7EED-F003366BE2ED}"/>
              </a:ext>
            </a:extLst>
          </p:cNvPr>
          <p:cNvCxnSpPr>
            <a:cxnSpLocks/>
            <a:stCxn id="2" idx="1"/>
          </p:cNvCxnSpPr>
          <p:nvPr/>
        </p:nvCxnSpPr>
        <p:spPr>
          <a:xfrm flipH="1" flipV="1">
            <a:off x="8066314" y="961314"/>
            <a:ext cx="2186219" cy="5705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Image" descr="Image"/>
          <p:cNvPicPr>
            <a:picLocks noChangeAspect="1"/>
          </p:cNvPicPr>
          <p:nvPr/>
        </p:nvPicPr>
        <p:blipFill>
          <a:blip r:embed="rId2"/>
          <a:stretch>
            <a:fillRect/>
          </a:stretch>
        </p:blipFill>
        <p:spPr>
          <a:xfrm>
            <a:off x="1652726" y="4047598"/>
            <a:ext cx="3963057" cy="2840037"/>
          </a:xfrm>
          <a:prstGeom prst="rect">
            <a:avLst/>
          </a:prstGeom>
          <a:ln w="12700">
            <a:miter lim="400000"/>
          </a:ln>
        </p:spPr>
      </p:pic>
      <p:sp>
        <p:nvSpPr>
          <p:cNvPr id="576" name="Slide Number"/>
          <p:cNvSpPr txBox="1">
            <a:spLocks noGrp="1"/>
          </p:cNvSpPr>
          <p:nvPr>
            <p:ph type="sldNum" sz="quarter" idx="2"/>
          </p:nvPr>
        </p:nvSpPr>
        <p:spPr>
          <a:xfrm>
            <a:off x="6553200" y="6404292"/>
            <a:ext cx="2133600"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US" altLang="zh-CN" smtClean="0"/>
              <a:pPr/>
              <a:t>38</a:t>
            </a:fld>
            <a:endParaRPr/>
          </a:p>
        </p:txBody>
      </p:sp>
      <p:sp>
        <p:nvSpPr>
          <p:cNvPr id="577" name="Results of Collins asymmetry"/>
          <p:cNvSpPr txBox="1">
            <a:spLocks noGrp="1"/>
          </p:cNvSpPr>
          <p:nvPr>
            <p:ph type="title" idx="4294967295"/>
          </p:nvPr>
        </p:nvSpPr>
        <p:spPr>
          <a:xfrm>
            <a:off x="1981200" y="-64314"/>
            <a:ext cx="8229600" cy="1080890"/>
          </a:xfrm>
          <a:prstGeom prst="rect">
            <a:avLst/>
          </a:prstGeom>
        </p:spPr>
        <p:txBody>
          <a:bodyPr/>
          <a:lstStyle>
            <a:lvl1pPr>
              <a:defRPr sz="4200" b="1">
                <a:effectLst>
                  <a:outerShdw blurRad="38100" dist="20320" dir="1800000" rotWithShape="0">
                    <a:srgbClr val="000000">
                      <a:alpha val="40000"/>
                    </a:srgbClr>
                  </a:outerShdw>
                </a:effectLst>
                <a:latin typeface="Candara"/>
                <a:ea typeface="Candara"/>
                <a:cs typeface="Candara"/>
                <a:sym typeface="Candara"/>
              </a:defRPr>
            </a:lvl1pPr>
          </a:lstStyle>
          <a:p>
            <a:pPr algn="ctr">
              <a:defRPr b="0">
                <a:effectLst/>
              </a:defRPr>
            </a:pPr>
            <a:r>
              <a:rPr b="1"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Results of Collins asymmetry</a:t>
            </a:r>
          </a:p>
        </p:txBody>
      </p:sp>
      <p:pic>
        <p:nvPicPr>
          <p:cNvPr id="578" name="Image" descr="Image"/>
          <p:cNvPicPr>
            <a:picLocks noChangeAspect="1"/>
          </p:cNvPicPr>
          <p:nvPr/>
        </p:nvPicPr>
        <p:blipFill>
          <a:blip r:embed="rId3"/>
          <a:stretch>
            <a:fillRect/>
          </a:stretch>
        </p:blipFill>
        <p:spPr>
          <a:xfrm>
            <a:off x="1718733" y="1436617"/>
            <a:ext cx="4068108" cy="2643333"/>
          </a:xfrm>
          <a:prstGeom prst="rect">
            <a:avLst/>
          </a:prstGeom>
          <a:ln w="12700">
            <a:miter lim="400000"/>
          </a:ln>
        </p:spPr>
      </p:pic>
      <p:pic>
        <p:nvPicPr>
          <p:cNvPr id="579" name="Image" descr="Image"/>
          <p:cNvPicPr>
            <a:picLocks noChangeAspect="1"/>
          </p:cNvPicPr>
          <p:nvPr/>
        </p:nvPicPr>
        <p:blipFill>
          <a:blip r:embed="rId4"/>
          <a:stretch>
            <a:fillRect/>
          </a:stretch>
        </p:blipFill>
        <p:spPr>
          <a:xfrm>
            <a:off x="6280151" y="1423917"/>
            <a:ext cx="3517377" cy="2286001"/>
          </a:xfrm>
          <a:prstGeom prst="rect">
            <a:avLst/>
          </a:prstGeom>
          <a:ln w="12700">
            <a:miter lim="400000"/>
          </a:ln>
        </p:spPr>
      </p:pic>
      <p:sp>
        <p:nvSpPr>
          <p:cNvPr id="580" name="Clear nonzero Collins asymmetries, increase with higher fraction energy, pt…"/>
          <p:cNvSpPr txBox="1"/>
          <p:nvPr/>
        </p:nvSpPr>
        <p:spPr>
          <a:xfrm>
            <a:off x="5917901" y="3716866"/>
            <a:ext cx="5411359" cy="2923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buSzPct val="100000"/>
              <a:buChar char="➢"/>
              <a:defRPr>
                <a:latin typeface="Candara"/>
                <a:ea typeface="Candara"/>
                <a:cs typeface="Candara"/>
                <a:sym typeface="Candara"/>
              </a:defRPr>
            </a:pPr>
            <a:r>
              <a:rPr dirty="0">
                <a:latin typeface="Times New Roman"/>
                <a:ea typeface="Times New Roman"/>
                <a:cs typeface="Times New Roman"/>
                <a:sym typeface="Times New Roman"/>
              </a:rPr>
              <a:t>Clear nonzero Collins asymmetries, increase with higher fraction energy, </a:t>
            </a:r>
            <a:r>
              <a:rPr dirty="0" err="1">
                <a:latin typeface="Times New Roman"/>
                <a:ea typeface="Times New Roman"/>
                <a:cs typeface="Times New Roman"/>
                <a:sym typeface="Times New Roman"/>
              </a:rPr>
              <a:t>pt</a:t>
            </a:r>
            <a:endParaRPr dirty="0">
              <a:latin typeface="Times New Roman"/>
              <a:ea typeface="Times New Roman"/>
              <a:cs typeface="Times New Roman"/>
              <a:sym typeface="Times New Roman"/>
            </a:endParaRPr>
          </a:p>
          <a:p>
            <a:pPr>
              <a:defRPr>
                <a:latin typeface="Candara"/>
                <a:ea typeface="Candara"/>
                <a:cs typeface="Candara"/>
                <a:sym typeface="Candara"/>
              </a:defRPr>
            </a:pPr>
            <a:endParaRPr dirty="0">
              <a:latin typeface="Times New Roman"/>
              <a:ea typeface="Times New Roman"/>
              <a:cs typeface="Times New Roman"/>
              <a:sym typeface="Times New Roman"/>
            </a:endParaRPr>
          </a:p>
          <a:p>
            <a:pPr marL="342900" indent="-342900">
              <a:buSzPct val="100000"/>
              <a:buChar char="➢"/>
              <a:defRPr>
                <a:latin typeface="Candara"/>
                <a:ea typeface="Candara"/>
                <a:cs typeface="Candara"/>
                <a:sym typeface="Candara"/>
              </a:defRPr>
            </a:pPr>
            <a:r>
              <a:rPr dirty="0">
                <a:latin typeface="Times New Roman"/>
                <a:ea typeface="Times New Roman"/>
                <a:cs typeface="Times New Roman"/>
                <a:sym typeface="Times New Roman"/>
              </a:rPr>
              <a:t>The expected behavior of the Collins asymmetries as a function of </a:t>
            </a:r>
            <a:r>
              <a:rPr sz="2000" dirty="0">
                <a:latin typeface="Times New Roman"/>
                <a:ea typeface="Times New Roman"/>
                <a:cs typeface="Times New Roman"/>
                <a:sym typeface="Times New Roman"/>
              </a:rPr>
              <a:t>sin</a:t>
            </a:r>
            <a:r>
              <a:rPr sz="2000" baseline="30000" dirty="0">
                <a:latin typeface="Times New Roman"/>
                <a:ea typeface="Times New Roman"/>
                <a:cs typeface="Times New Roman"/>
                <a:sym typeface="Times New Roman"/>
              </a:rPr>
              <a:t>2</a:t>
            </a:r>
            <a:r>
              <a:rPr sz="2000" dirty="0">
                <a:latin typeface="Times New Roman"/>
                <a:ea typeface="Times New Roman"/>
                <a:cs typeface="Times New Roman"/>
                <a:sym typeface="Times New Roman"/>
              </a:rPr>
              <a:t>θ</a:t>
            </a:r>
            <a:r>
              <a:rPr sz="2000" baseline="-5999" dirty="0">
                <a:latin typeface="Times New Roman"/>
                <a:ea typeface="Times New Roman"/>
                <a:cs typeface="Times New Roman"/>
                <a:sym typeface="Times New Roman"/>
              </a:rPr>
              <a:t>2</a:t>
            </a:r>
            <a:r>
              <a:rPr sz="2000" dirty="0">
                <a:latin typeface="Times New Roman"/>
                <a:ea typeface="Times New Roman"/>
                <a:cs typeface="Times New Roman"/>
                <a:sym typeface="Times New Roman"/>
              </a:rPr>
              <a:t>/(1+cos</a:t>
            </a:r>
            <a:r>
              <a:rPr sz="2000" baseline="30000" dirty="0">
                <a:latin typeface="Times New Roman"/>
                <a:ea typeface="Times New Roman"/>
                <a:cs typeface="Times New Roman"/>
                <a:sym typeface="Times New Roman"/>
              </a:rPr>
              <a:t>2</a:t>
            </a:r>
            <a:r>
              <a:rPr sz="2000" dirty="0">
                <a:latin typeface="Times New Roman"/>
                <a:ea typeface="Times New Roman"/>
                <a:cs typeface="Times New Roman"/>
                <a:sym typeface="Times New Roman"/>
              </a:rPr>
              <a:t>θ</a:t>
            </a:r>
            <a:r>
              <a:rPr sz="2000" baseline="-5999" dirty="0">
                <a:latin typeface="Times New Roman"/>
                <a:ea typeface="Times New Roman"/>
                <a:cs typeface="Times New Roman"/>
                <a:sym typeface="Times New Roman"/>
              </a:rPr>
              <a:t>2</a:t>
            </a:r>
            <a:r>
              <a:rPr sz="2000" dirty="0">
                <a:latin typeface="Times New Roman"/>
                <a:ea typeface="Times New Roman"/>
                <a:cs typeface="Times New Roman"/>
                <a:sym typeface="Times New Roman"/>
              </a:rPr>
              <a:t>) is linear and vanish at θ</a:t>
            </a:r>
            <a:r>
              <a:rPr sz="2000" baseline="-5999" dirty="0">
                <a:latin typeface="Times New Roman"/>
                <a:ea typeface="Times New Roman"/>
                <a:cs typeface="Times New Roman"/>
                <a:sym typeface="Times New Roman"/>
              </a:rPr>
              <a:t>2</a:t>
            </a:r>
            <a:r>
              <a:rPr sz="2000" dirty="0">
                <a:latin typeface="Times New Roman"/>
                <a:ea typeface="Times New Roman"/>
                <a:cs typeface="Times New Roman"/>
                <a:sym typeface="Times New Roman"/>
              </a:rPr>
              <a:t>=0</a:t>
            </a:r>
            <a:endParaRPr dirty="0">
              <a:latin typeface="Times New Roman"/>
              <a:ea typeface="Times New Roman"/>
              <a:cs typeface="Times New Roman"/>
              <a:sym typeface="Times New Roman"/>
            </a:endParaRPr>
          </a:p>
          <a:p>
            <a:pPr marL="285750" indent="-285750">
              <a:buSzPct val="100000"/>
              <a:buChar char="➢"/>
              <a:defRPr>
                <a:latin typeface="Candara"/>
                <a:ea typeface="Candara"/>
                <a:cs typeface="Candara"/>
                <a:sym typeface="Candara"/>
              </a:defRPr>
            </a:pPr>
            <a:endParaRPr dirty="0">
              <a:latin typeface="Times New Roman"/>
              <a:ea typeface="Times New Roman"/>
              <a:cs typeface="Times New Roman"/>
              <a:sym typeface="Times New Roman"/>
            </a:endParaRPr>
          </a:p>
          <a:p>
            <a:pPr marL="285750" indent="-285750">
              <a:buSzPct val="100000"/>
              <a:buChar char="➢"/>
              <a:defRPr>
                <a:latin typeface="Candara"/>
                <a:ea typeface="Candara"/>
                <a:cs typeface="Candara"/>
                <a:sym typeface="Candara"/>
              </a:defRPr>
            </a:pPr>
            <a:r>
              <a:rPr dirty="0">
                <a:latin typeface="Times New Roman"/>
                <a:ea typeface="Times New Roman"/>
                <a:cs typeface="Times New Roman"/>
                <a:sym typeface="Times New Roman"/>
              </a:rPr>
              <a:t>comparable with predictions from authors of PRD 93, 014009, who provided the predictions using </a:t>
            </a:r>
            <a:r>
              <a:rPr dirty="0">
                <a:solidFill>
                  <a:srgbClr val="FF2600"/>
                </a:solidFill>
                <a:latin typeface="Times New Roman"/>
                <a:ea typeface="Times New Roman"/>
                <a:cs typeface="Times New Roman"/>
                <a:sym typeface="Times New Roman"/>
              </a:rPr>
              <a:t>BESIII kinematics (</a:t>
            </a:r>
            <a:r>
              <a:rPr dirty="0" err="1">
                <a:solidFill>
                  <a:srgbClr val="FF2600"/>
                </a:solidFill>
                <a:latin typeface="Times New Roman"/>
                <a:ea typeface="Times New Roman"/>
                <a:cs typeface="Times New Roman"/>
                <a:sym typeface="Times New Roman"/>
              </a:rPr>
              <a:t>z,pt</a:t>
            </a:r>
            <a:r>
              <a:rPr dirty="0">
                <a:solidFill>
                  <a:srgbClr val="FF2600"/>
                </a:solidFill>
                <a:latin typeface="Times New Roman"/>
                <a:ea typeface="Times New Roman"/>
                <a:cs typeface="Times New Roman"/>
                <a:sym typeface="Times New Roman"/>
              </a:rPr>
              <a:t>)</a:t>
            </a:r>
          </a:p>
        </p:txBody>
      </p:sp>
      <p:sp>
        <p:nvSpPr>
          <p:cNvPr id="581" name="z bins"/>
          <p:cNvSpPr txBox="1"/>
          <p:nvPr/>
        </p:nvSpPr>
        <p:spPr>
          <a:xfrm>
            <a:off x="1936687" y="984372"/>
            <a:ext cx="3632201" cy="804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3900" b="1">
                <a:solidFill>
                  <a:srgbClr val="176CD6"/>
                </a:solidFill>
                <a:effectLst>
                  <a:outerShdw blurRad="76200" dist="50800" dir="5400000" rotWithShape="0">
                    <a:srgbClr val="000000">
                      <a:alpha val="64999"/>
                    </a:srgbClr>
                  </a:outerShdw>
                </a:effectLst>
                <a:latin typeface="Candara"/>
                <a:ea typeface="Candara"/>
                <a:cs typeface="Candara"/>
                <a:sym typeface="Candara"/>
              </a:defRPr>
            </a:lvl1pPr>
          </a:lstStyle>
          <a:p>
            <a:pPr>
              <a:defRPr b="0">
                <a:solidFill>
                  <a:srgbClr val="FFFFFF"/>
                </a:solidFill>
                <a:effectLst/>
              </a:defRPr>
            </a:pPr>
            <a:r>
              <a:t>z bins</a:t>
            </a:r>
          </a:p>
        </p:txBody>
      </p:sp>
      <p:sp>
        <p:nvSpPr>
          <p:cNvPr id="582" name="Pt bins"/>
          <p:cNvSpPr txBox="1"/>
          <p:nvPr/>
        </p:nvSpPr>
        <p:spPr>
          <a:xfrm>
            <a:off x="6906621" y="984372"/>
            <a:ext cx="3632201" cy="804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3900" b="1">
                <a:solidFill>
                  <a:srgbClr val="176CD6"/>
                </a:solidFill>
                <a:effectLst>
                  <a:outerShdw blurRad="76200" dist="50800" dir="5400000" rotWithShape="0">
                    <a:srgbClr val="000000">
                      <a:alpha val="64999"/>
                    </a:srgbClr>
                  </a:outerShdw>
                </a:effectLst>
                <a:latin typeface="Candara"/>
                <a:ea typeface="Candara"/>
                <a:cs typeface="Candara"/>
                <a:sym typeface="Candara"/>
              </a:defRPr>
            </a:lvl1pPr>
          </a:lstStyle>
          <a:p>
            <a:pPr>
              <a:defRPr b="0">
                <a:solidFill>
                  <a:srgbClr val="FFFFFF"/>
                </a:solidFill>
                <a:effectLst/>
              </a:defRPr>
            </a:pPr>
            <a:r>
              <a:t> Pt bins</a:t>
            </a:r>
          </a:p>
        </p:txBody>
      </p:sp>
      <p:sp>
        <p:nvSpPr>
          <p:cNvPr id="583" name="linear fit:…"/>
          <p:cNvSpPr txBox="1"/>
          <p:nvPr/>
        </p:nvSpPr>
        <p:spPr>
          <a:xfrm>
            <a:off x="2872149" y="5027736"/>
            <a:ext cx="2576922" cy="738664"/>
          </a:xfrm>
          <a:prstGeom prst="rect">
            <a:avLst/>
          </a:prstGeom>
          <a:gradFill>
            <a:gsLst>
              <a:gs pos="0">
                <a:schemeClr val="accent1">
                  <a:hueOff val="357503"/>
                  <a:satOff val="54545"/>
                  <a:lumOff val="29273"/>
                  <a:alpha val="65414"/>
                </a:schemeClr>
              </a:gs>
              <a:gs pos="35000">
                <a:srgbClr val="BDD4FF">
                  <a:alpha val="65414"/>
                </a:srgbClr>
              </a:gs>
              <a:gs pos="100000">
                <a:schemeClr val="accent1">
                  <a:hueOff val="418253"/>
                  <a:satOff val="54545"/>
                  <a:lumOff val="42493"/>
                  <a:alpha val="65414"/>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073E87"/>
                </a:solidFill>
                <a:latin typeface="Times New Roman"/>
                <a:ea typeface="Times New Roman"/>
                <a:cs typeface="Times New Roman"/>
                <a:sym typeface="Times New Roman"/>
              </a:defRPr>
            </a:pPr>
            <a:r>
              <a:rPr sz="1400">
                <a:solidFill>
                  <a:srgbClr val="000000"/>
                </a:solidFill>
              </a:rPr>
              <a:t>linear fit:</a:t>
            </a:r>
          </a:p>
          <a:p>
            <a:pPr>
              <a:defRPr sz="1400" b="1">
                <a:solidFill>
                  <a:srgbClr val="073E87"/>
                </a:solidFill>
                <a:latin typeface="Times New Roman"/>
                <a:ea typeface="Times New Roman"/>
                <a:cs typeface="Times New Roman"/>
                <a:sym typeface="Times New Roman"/>
              </a:defRPr>
            </a:pPr>
            <a:r>
              <a:rPr sz="1400">
                <a:solidFill>
                  <a:srgbClr val="000000"/>
                </a:solidFill>
              </a:rPr>
              <a:t>solid lines (constant term is free)</a:t>
            </a:r>
          </a:p>
          <a:p>
            <a:pPr>
              <a:defRPr sz="1400" b="1">
                <a:solidFill>
                  <a:srgbClr val="073E87"/>
                </a:solidFill>
                <a:latin typeface="Times New Roman"/>
                <a:ea typeface="Times New Roman"/>
                <a:cs typeface="Times New Roman"/>
                <a:sym typeface="Times New Roman"/>
              </a:defRPr>
            </a:pPr>
            <a:r>
              <a:rPr sz="1400">
                <a:solidFill>
                  <a:srgbClr val="000000"/>
                </a:solidFill>
              </a:rPr>
              <a:t>dashed lines (constant term=0) </a:t>
            </a:r>
          </a:p>
        </p:txBody>
      </p:sp>
      <p:sp>
        <p:nvSpPr>
          <p:cNvPr id="2" name="矩形 1">
            <a:extLst>
              <a:ext uri="{FF2B5EF4-FFF2-40B4-BE49-F238E27FC236}">
                <a16:creationId xmlns:a16="http://schemas.microsoft.com/office/drawing/2014/main" id="{AC66FD50-9F87-31FE-C01E-EE72720812BF}"/>
              </a:ext>
            </a:extLst>
          </p:cNvPr>
          <p:cNvSpPr/>
          <p:nvPr/>
        </p:nvSpPr>
        <p:spPr>
          <a:xfrm>
            <a:off x="8129094" y="934870"/>
            <a:ext cx="3905055" cy="400110"/>
          </a:xfrm>
          <a:prstGeom prst="rect">
            <a:avLst/>
          </a:prstGeom>
          <a:solidFill>
            <a:schemeClr val="accent2">
              <a:lumMod val="20000"/>
              <a:lumOff val="80000"/>
            </a:schemeClr>
          </a:solidFill>
        </p:spPr>
        <p:txBody>
          <a:bodyPr wrap="square">
            <a:spAutoFit/>
          </a:bodyPr>
          <a:lstStyle/>
          <a:p>
            <a:r>
              <a:rPr lang="en" altLang="zh-CN" sz="2000" b="1" dirty="0">
                <a:latin typeface="Times New Roman" panose="02020603050405020304" pitchFamily="18" charset="0"/>
                <a:cs typeface="Times New Roman" panose="02020603050405020304" pitchFamily="18" charset="0"/>
              </a:rPr>
              <a:t>BESIII : </a:t>
            </a:r>
            <a:r>
              <a:rPr lang="en" altLang="zh-CN" sz="2000" dirty="0">
                <a:solidFill>
                  <a:srgbClr val="1A1718"/>
                </a:solidFill>
                <a:effectLst/>
                <a:latin typeface="Times New Roman" panose="02020603050405020304" pitchFamily="18" charset="0"/>
                <a:cs typeface="Times New Roman" panose="02020603050405020304" pitchFamily="18" charset="0"/>
              </a:rPr>
              <a:t>PRL 116, 042001 (2016)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2" name="Group"/>
          <p:cNvGrpSpPr/>
          <p:nvPr/>
        </p:nvGrpSpPr>
        <p:grpSpPr>
          <a:xfrm>
            <a:off x="621898" y="1229214"/>
            <a:ext cx="5398522" cy="5604620"/>
            <a:chOff x="0" y="0"/>
            <a:chExt cx="5398521" cy="5604618"/>
          </a:xfrm>
        </p:grpSpPr>
        <p:pic>
          <p:nvPicPr>
            <p:cNvPr id="599" name="Image" descr="Image"/>
            <p:cNvPicPr>
              <a:picLocks noChangeAspect="1"/>
            </p:cNvPicPr>
            <p:nvPr/>
          </p:nvPicPr>
          <p:blipFill>
            <a:blip r:embed="rId2"/>
            <a:stretch>
              <a:fillRect/>
            </a:stretch>
          </p:blipFill>
          <p:spPr>
            <a:xfrm>
              <a:off x="0" y="0"/>
              <a:ext cx="5001536" cy="2431651"/>
            </a:xfrm>
            <a:prstGeom prst="rect">
              <a:avLst/>
            </a:prstGeom>
            <a:ln w="12700" cap="flat">
              <a:noFill/>
              <a:miter lim="400000"/>
            </a:ln>
            <a:effectLst/>
          </p:spPr>
        </p:pic>
        <p:pic>
          <p:nvPicPr>
            <p:cNvPr id="600" name="Image" descr="Image"/>
            <p:cNvPicPr>
              <a:picLocks noChangeAspect="1"/>
            </p:cNvPicPr>
            <p:nvPr/>
          </p:nvPicPr>
          <p:blipFill>
            <a:blip r:embed="rId3"/>
            <a:stretch>
              <a:fillRect/>
            </a:stretch>
          </p:blipFill>
          <p:spPr>
            <a:xfrm>
              <a:off x="33866" y="2278005"/>
              <a:ext cx="5008194" cy="2431652"/>
            </a:xfrm>
            <a:prstGeom prst="rect">
              <a:avLst/>
            </a:prstGeom>
            <a:ln w="12700" cap="flat">
              <a:noFill/>
              <a:miter lim="400000"/>
            </a:ln>
            <a:effectLst/>
          </p:spPr>
        </p:pic>
        <p:pic>
          <p:nvPicPr>
            <p:cNvPr id="601" name="Image" descr="Image"/>
            <p:cNvPicPr>
              <a:picLocks/>
            </p:cNvPicPr>
            <p:nvPr/>
          </p:nvPicPr>
          <p:blipFill>
            <a:blip r:embed="rId4"/>
            <a:srcRect/>
            <a:stretch>
              <a:fillRect/>
            </a:stretch>
          </p:blipFill>
          <p:spPr>
            <a:xfrm>
              <a:off x="451504" y="4566550"/>
              <a:ext cx="4947018" cy="1038069"/>
            </a:xfrm>
            <a:prstGeom prst="rect">
              <a:avLst/>
            </a:prstGeom>
            <a:ln w="12700" cap="flat">
              <a:noFill/>
              <a:miter lim="400000"/>
            </a:ln>
            <a:effectLst/>
          </p:spPr>
        </p:pic>
      </p:grpSp>
      <p:sp>
        <p:nvSpPr>
          <p:cNvPr id="603" name="Collins asymmetry in different Q2"/>
          <p:cNvSpPr txBox="1"/>
          <p:nvPr/>
        </p:nvSpPr>
        <p:spPr>
          <a:xfrm>
            <a:off x="1898985" y="304799"/>
            <a:ext cx="8513765" cy="804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4200">
                <a:latin typeface="Candara"/>
                <a:ea typeface="Candara"/>
                <a:cs typeface="Candara"/>
                <a:sym typeface="Candara"/>
              </a:defRPr>
            </a:pPr>
            <a:r>
              <a:rPr sz="4200" b="1"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Collins asymmetry in different Q</a:t>
            </a:r>
            <a:r>
              <a:rPr sz="4200" b="1" baseline="30000" dirty="0">
                <a:effectLst>
                  <a:outerShdw blurRad="38100" dist="20320" dir="1800000" rotWithShape="0">
                    <a:srgbClr val="000000">
                      <a:alpha val="40000"/>
                    </a:srgbClr>
                  </a:outerShdw>
                </a:effectLst>
                <a:latin typeface="Times New Roman" panose="02020603050405020304" pitchFamily="18" charset="0"/>
                <a:cs typeface="Times New Roman" panose="02020603050405020304" pitchFamily="18" charset="0"/>
              </a:rPr>
              <a:t>2</a:t>
            </a:r>
          </a:p>
        </p:txBody>
      </p:sp>
      <p:sp>
        <p:nvSpPr>
          <p:cNvPr id="604" name="BESIII results…"/>
          <p:cNvSpPr txBox="1"/>
          <p:nvPr/>
        </p:nvSpPr>
        <p:spPr>
          <a:xfrm>
            <a:off x="6096001" y="1460500"/>
            <a:ext cx="5605092"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latin typeface="Candara"/>
                <a:ea typeface="Candara"/>
                <a:cs typeface="Candara"/>
                <a:sym typeface="Candara"/>
              </a:defRPr>
            </a:pPr>
            <a:r>
              <a:rPr dirty="0">
                <a:latin typeface="Times New Roman"/>
                <a:ea typeface="Times New Roman"/>
                <a:cs typeface="Times New Roman"/>
                <a:sym typeface="Times New Roman"/>
              </a:rPr>
              <a:t>BESIII results</a:t>
            </a:r>
          </a:p>
          <a:p>
            <a:pPr marL="285750" indent="-285750">
              <a:buSzPct val="100000"/>
              <a:buChar char="➢"/>
              <a:defRPr>
                <a:latin typeface="Candara"/>
                <a:ea typeface="Candara"/>
                <a:cs typeface="Candara"/>
                <a:sym typeface="Candara"/>
              </a:defRPr>
            </a:pPr>
            <a:r>
              <a:rPr dirty="0">
                <a:latin typeface="Times New Roman"/>
                <a:ea typeface="Times New Roman"/>
                <a:cs typeface="Times New Roman"/>
                <a:sym typeface="Times New Roman"/>
              </a:rPr>
              <a:t>the measured Collins asymmetry is larger than those measured at higher Q</a:t>
            </a:r>
            <a:r>
              <a:rPr baseline="30000" dirty="0">
                <a:latin typeface="Times New Roman"/>
                <a:ea typeface="Times New Roman"/>
                <a:cs typeface="Times New Roman"/>
                <a:sym typeface="Times New Roman"/>
              </a:rPr>
              <a:t>2 </a:t>
            </a:r>
            <a:r>
              <a:rPr dirty="0">
                <a:latin typeface="Times New Roman"/>
                <a:ea typeface="Times New Roman"/>
                <a:cs typeface="Times New Roman"/>
                <a:sym typeface="Times New Roman"/>
              </a:rPr>
              <a:t>experiments</a:t>
            </a:r>
          </a:p>
          <a:p>
            <a:pPr marL="285750" indent="-285750">
              <a:buSzPct val="100000"/>
              <a:buChar char="➢"/>
              <a:defRPr>
                <a:latin typeface="Candara"/>
                <a:ea typeface="Candara"/>
                <a:cs typeface="Candara"/>
                <a:sym typeface="Candara"/>
              </a:defRPr>
            </a:pPr>
            <a:r>
              <a:rPr dirty="0">
                <a:latin typeface="Times New Roman"/>
                <a:ea typeface="Times New Roman"/>
                <a:cs typeface="Times New Roman"/>
                <a:sym typeface="Times New Roman"/>
              </a:rPr>
              <a:t>this behavior is qualitatively in agreement with prediction reported in the PRD 88, 034016 (2013) ,</a:t>
            </a:r>
            <a:r>
              <a:rPr dirty="0"/>
              <a:t> </a:t>
            </a:r>
            <a:r>
              <a:rPr dirty="0">
                <a:latin typeface="Times New Roman"/>
                <a:ea typeface="Times New Roman"/>
                <a:cs typeface="Times New Roman"/>
                <a:sym typeface="Times New Roman"/>
              </a:rPr>
              <a:t>PRD 93, 014009</a:t>
            </a:r>
          </a:p>
        </p:txBody>
      </p:sp>
      <p:sp>
        <p:nvSpPr>
          <p:cNvPr id="605" name="PRD 90, 052003 (2014)"/>
          <p:cNvSpPr txBox="1"/>
          <p:nvPr/>
        </p:nvSpPr>
        <p:spPr>
          <a:xfrm>
            <a:off x="2076279" y="1409303"/>
            <a:ext cx="228363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73E87"/>
                </a:solidFill>
                <a:latin typeface="Times New Roman"/>
                <a:ea typeface="Times New Roman"/>
                <a:cs typeface="Times New Roman"/>
                <a:sym typeface="Times New Roman"/>
              </a:defRPr>
            </a:lvl1pPr>
          </a:lstStyle>
          <a:p>
            <a:pPr>
              <a:defRPr sz="1800">
                <a:solidFill>
                  <a:srgbClr val="000000"/>
                </a:solidFill>
                <a:latin typeface="Candara"/>
                <a:ea typeface="Candara"/>
                <a:cs typeface="Candara"/>
                <a:sym typeface="Candara"/>
              </a:defRPr>
            </a:pPr>
            <a:r>
              <a:rPr dirty="0"/>
              <a:t>PRD 90, 052003 (2014)</a:t>
            </a:r>
          </a:p>
        </p:txBody>
      </p:sp>
      <p:sp>
        <p:nvSpPr>
          <p:cNvPr id="606" name="PRD 86, 039905(2012)"/>
          <p:cNvSpPr txBox="1"/>
          <p:nvPr/>
        </p:nvSpPr>
        <p:spPr>
          <a:xfrm>
            <a:off x="2073484" y="1651000"/>
            <a:ext cx="2237149"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FF0000"/>
                </a:solidFill>
                <a:latin typeface="Times New Roman"/>
                <a:ea typeface="Times New Roman"/>
                <a:cs typeface="Times New Roman"/>
                <a:sym typeface="Times New Roman"/>
              </a:defRPr>
            </a:lvl1pPr>
          </a:lstStyle>
          <a:p>
            <a:pPr>
              <a:defRPr sz="1800">
                <a:solidFill>
                  <a:srgbClr val="000000"/>
                </a:solidFill>
                <a:latin typeface="Candara"/>
                <a:ea typeface="Candara"/>
                <a:cs typeface="Candara"/>
                <a:sym typeface="Candara"/>
              </a:defRPr>
            </a:pPr>
            <a:r>
              <a:rPr dirty="0"/>
              <a:t>PRD 86, 039905(2012)</a:t>
            </a:r>
          </a:p>
        </p:txBody>
      </p:sp>
      <p:pic>
        <p:nvPicPr>
          <p:cNvPr id="607" name="image42.png" descr="image42.png"/>
          <p:cNvPicPr>
            <a:picLocks noChangeAspect="1"/>
          </p:cNvPicPr>
          <p:nvPr/>
        </p:nvPicPr>
        <p:blipFill>
          <a:blip r:embed="rId5"/>
          <a:stretch>
            <a:fillRect/>
          </a:stretch>
        </p:blipFill>
        <p:spPr>
          <a:xfrm>
            <a:off x="4297957" y="1387611"/>
            <a:ext cx="278390" cy="365883"/>
          </a:xfrm>
          <a:prstGeom prst="rect">
            <a:avLst/>
          </a:prstGeom>
          <a:ln w="12700">
            <a:miter lim="400000"/>
          </a:ln>
        </p:spPr>
      </p:pic>
      <p:pic>
        <p:nvPicPr>
          <p:cNvPr id="608" name="image43.png" descr="image43.png"/>
          <p:cNvPicPr>
            <a:picLocks noChangeAspect="1"/>
          </p:cNvPicPr>
          <p:nvPr/>
        </p:nvPicPr>
        <p:blipFill>
          <a:blip r:embed="rId6"/>
          <a:stretch>
            <a:fillRect/>
          </a:stretch>
        </p:blipFill>
        <p:spPr>
          <a:xfrm>
            <a:off x="4330815" y="1717298"/>
            <a:ext cx="301689" cy="244744"/>
          </a:xfrm>
          <a:prstGeom prst="rect">
            <a:avLst/>
          </a:prstGeom>
          <a:ln w="12700">
            <a:miter lim="400000"/>
          </a:ln>
        </p:spPr>
      </p:pic>
      <p:pic>
        <p:nvPicPr>
          <p:cNvPr id="609" name="image42.png" descr="image42.png"/>
          <p:cNvPicPr>
            <a:picLocks noChangeAspect="1"/>
          </p:cNvPicPr>
          <p:nvPr/>
        </p:nvPicPr>
        <p:blipFill>
          <a:blip r:embed="rId5"/>
          <a:stretch>
            <a:fillRect/>
          </a:stretch>
        </p:blipFill>
        <p:spPr>
          <a:xfrm>
            <a:off x="4395262" y="3627748"/>
            <a:ext cx="278390" cy="365883"/>
          </a:xfrm>
          <a:prstGeom prst="rect">
            <a:avLst/>
          </a:prstGeom>
          <a:ln w="12700">
            <a:miter lim="400000"/>
          </a:ln>
        </p:spPr>
      </p:pic>
      <p:pic>
        <p:nvPicPr>
          <p:cNvPr id="610" name="image43.png" descr="image43.png"/>
          <p:cNvPicPr>
            <a:picLocks noChangeAspect="1"/>
          </p:cNvPicPr>
          <p:nvPr/>
        </p:nvPicPr>
        <p:blipFill>
          <a:blip r:embed="rId6"/>
          <a:stretch>
            <a:fillRect/>
          </a:stretch>
        </p:blipFill>
        <p:spPr>
          <a:xfrm>
            <a:off x="4465705" y="3996821"/>
            <a:ext cx="301689" cy="244744"/>
          </a:xfrm>
          <a:prstGeom prst="rect">
            <a:avLst/>
          </a:prstGeom>
          <a:ln w="12700">
            <a:miter lim="400000"/>
          </a:ln>
        </p:spPr>
      </p:pic>
      <p:sp>
        <p:nvSpPr>
          <p:cNvPr id="611" name="Slide Number"/>
          <p:cNvSpPr txBox="1">
            <a:spLocks noGrp="1"/>
          </p:cNvSpPr>
          <p:nvPr>
            <p:ph type="sldNum" sz="quarter" idx="2"/>
          </p:nvPr>
        </p:nvSpPr>
        <p:spPr>
          <a:xfrm>
            <a:off x="9409756" y="6476113"/>
            <a:ext cx="1161827"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500" b="1">
                <a:solidFill>
                  <a:srgbClr val="000000"/>
                </a:solidFill>
              </a:defRPr>
            </a:lvl1pPr>
          </a:lstStyle>
          <a:p>
            <a:fld id="{86CB4B4D-7CA3-9044-876B-883B54F8677D}" type="slidenum">
              <a:rPr/>
              <a:t>39</a:t>
            </a:fld>
            <a:endParaRPr/>
          </a:p>
        </p:txBody>
      </p:sp>
      <p:sp>
        <p:nvSpPr>
          <p:cNvPr id="612" name="PRL 116, 042001 (2016)"/>
          <p:cNvSpPr txBox="1"/>
          <p:nvPr/>
        </p:nvSpPr>
        <p:spPr>
          <a:xfrm>
            <a:off x="2080939" y="1870461"/>
            <a:ext cx="226279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73E87"/>
                </a:solidFill>
                <a:latin typeface="Times New Roman"/>
                <a:ea typeface="Times New Roman"/>
                <a:cs typeface="Times New Roman"/>
                <a:sym typeface="Times New Roman"/>
              </a:defRPr>
            </a:lvl1pPr>
          </a:lstStyle>
          <a:p>
            <a:pPr>
              <a:defRPr sz="1800">
                <a:solidFill>
                  <a:srgbClr val="000000"/>
                </a:solidFill>
                <a:latin typeface="Candara"/>
                <a:ea typeface="Candara"/>
                <a:cs typeface="Candara"/>
                <a:sym typeface="Candara"/>
              </a:defRPr>
            </a:pPr>
            <a:r>
              <a:rPr dirty="0"/>
              <a:t>PRL 116, 042001 (2016)</a:t>
            </a:r>
          </a:p>
        </p:txBody>
      </p:sp>
      <p:pic>
        <p:nvPicPr>
          <p:cNvPr id="613" name="image1.png" descr="image1.png"/>
          <p:cNvPicPr>
            <a:picLocks noChangeAspect="1"/>
          </p:cNvPicPr>
          <p:nvPr/>
        </p:nvPicPr>
        <p:blipFill>
          <a:blip r:embed="rId7"/>
          <a:stretch>
            <a:fillRect/>
          </a:stretch>
        </p:blipFill>
        <p:spPr>
          <a:xfrm>
            <a:off x="4400257" y="4241728"/>
            <a:ext cx="471530" cy="202521"/>
          </a:xfrm>
          <a:prstGeom prst="rect">
            <a:avLst/>
          </a:prstGeom>
          <a:ln w="12700">
            <a:miter lim="400000"/>
          </a:ln>
        </p:spPr>
      </p:pic>
      <p:pic>
        <p:nvPicPr>
          <p:cNvPr id="614" name="image1.png" descr="image1.png"/>
          <p:cNvPicPr>
            <a:picLocks noChangeAspect="1"/>
          </p:cNvPicPr>
          <p:nvPr/>
        </p:nvPicPr>
        <p:blipFill>
          <a:blip r:embed="rId7"/>
          <a:stretch>
            <a:fillRect/>
          </a:stretch>
        </p:blipFill>
        <p:spPr>
          <a:xfrm>
            <a:off x="4315663" y="2006142"/>
            <a:ext cx="437876" cy="188066"/>
          </a:xfrm>
          <a:prstGeom prst="rect">
            <a:avLst/>
          </a:prstGeom>
          <a:ln w="12700">
            <a:miter lim="400000"/>
          </a:ln>
        </p:spPr>
      </p:pic>
      <p:pic>
        <p:nvPicPr>
          <p:cNvPr id="615" name="Image" descr="Image"/>
          <p:cNvPicPr>
            <a:picLocks noChangeAspect="1"/>
          </p:cNvPicPr>
          <p:nvPr/>
        </p:nvPicPr>
        <p:blipFill>
          <a:blip r:embed="rId8"/>
          <a:stretch>
            <a:fillRect/>
          </a:stretch>
        </p:blipFill>
        <p:spPr>
          <a:xfrm>
            <a:off x="6836912" y="3696354"/>
            <a:ext cx="4811769" cy="2186143"/>
          </a:xfrm>
          <a:prstGeom prst="rect">
            <a:avLst/>
          </a:prstGeom>
          <a:ln w="12700">
            <a:miter lim="400000"/>
          </a:ln>
        </p:spPr>
      </p:pic>
      <p:pic>
        <p:nvPicPr>
          <p:cNvPr id="616" name="image42.png" descr="image42.png"/>
          <p:cNvPicPr>
            <a:picLocks noChangeAspect="1"/>
          </p:cNvPicPr>
          <p:nvPr/>
        </p:nvPicPr>
        <p:blipFill>
          <a:blip r:embed="rId5"/>
          <a:stretch>
            <a:fillRect/>
          </a:stretch>
        </p:blipFill>
        <p:spPr>
          <a:xfrm>
            <a:off x="8112200" y="3828005"/>
            <a:ext cx="225999" cy="297026"/>
          </a:xfrm>
          <a:prstGeom prst="rect">
            <a:avLst/>
          </a:prstGeom>
          <a:ln w="12700">
            <a:miter lim="400000"/>
          </a:ln>
        </p:spPr>
      </p:pic>
      <p:pic>
        <p:nvPicPr>
          <p:cNvPr id="617" name="image1.png" descr="image1.png"/>
          <p:cNvPicPr>
            <a:picLocks noChangeAspect="1"/>
          </p:cNvPicPr>
          <p:nvPr/>
        </p:nvPicPr>
        <p:blipFill>
          <a:blip r:embed="rId7"/>
          <a:stretch>
            <a:fillRect/>
          </a:stretch>
        </p:blipFill>
        <p:spPr>
          <a:xfrm>
            <a:off x="7985963" y="4125936"/>
            <a:ext cx="437877" cy="188067"/>
          </a:xfrm>
          <a:prstGeom prst="rect">
            <a:avLst/>
          </a:prstGeom>
          <a:ln w="12700">
            <a:miter lim="400000"/>
          </a:ln>
        </p:spPr>
      </p:pic>
      <p:sp>
        <p:nvSpPr>
          <p:cNvPr id="618" name="PRD 90, 052003 (2014)"/>
          <p:cNvSpPr txBox="1"/>
          <p:nvPr/>
        </p:nvSpPr>
        <p:spPr>
          <a:xfrm>
            <a:off x="2204256" y="3587641"/>
            <a:ext cx="228363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73E87"/>
                </a:solidFill>
                <a:latin typeface="Times New Roman"/>
                <a:ea typeface="Times New Roman"/>
                <a:cs typeface="Times New Roman"/>
                <a:sym typeface="Times New Roman"/>
              </a:defRPr>
            </a:lvl1pPr>
          </a:lstStyle>
          <a:p>
            <a:pPr>
              <a:defRPr sz="1800">
                <a:solidFill>
                  <a:srgbClr val="000000"/>
                </a:solidFill>
                <a:latin typeface="Candara"/>
                <a:ea typeface="Candara"/>
                <a:cs typeface="Candara"/>
                <a:sym typeface="Candara"/>
              </a:defRPr>
            </a:pPr>
            <a:r>
              <a:rPr dirty="0"/>
              <a:t>PRD 90, 052003 (2014)</a:t>
            </a:r>
          </a:p>
        </p:txBody>
      </p:sp>
      <p:sp>
        <p:nvSpPr>
          <p:cNvPr id="619" name="PRD 86, 039905(2012)"/>
          <p:cNvSpPr txBox="1"/>
          <p:nvPr/>
        </p:nvSpPr>
        <p:spPr>
          <a:xfrm>
            <a:off x="2199892" y="3898013"/>
            <a:ext cx="2237149"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FF0000"/>
                </a:solidFill>
                <a:latin typeface="Times New Roman"/>
                <a:ea typeface="Times New Roman"/>
                <a:cs typeface="Times New Roman"/>
                <a:sym typeface="Times New Roman"/>
              </a:defRPr>
            </a:lvl1pPr>
          </a:lstStyle>
          <a:p>
            <a:pPr>
              <a:defRPr sz="1800">
                <a:solidFill>
                  <a:srgbClr val="000000"/>
                </a:solidFill>
                <a:latin typeface="Candara"/>
                <a:ea typeface="Candara"/>
                <a:cs typeface="Candara"/>
                <a:sym typeface="Candara"/>
              </a:defRPr>
            </a:pPr>
            <a:r>
              <a:rPr dirty="0"/>
              <a:t>PRD 86, 039905(2012)</a:t>
            </a:r>
          </a:p>
        </p:txBody>
      </p:sp>
      <p:sp>
        <p:nvSpPr>
          <p:cNvPr id="620" name="PRL 116, 042001 (2016)"/>
          <p:cNvSpPr txBox="1"/>
          <p:nvPr/>
        </p:nvSpPr>
        <p:spPr>
          <a:xfrm>
            <a:off x="2168147" y="4143835"/>
            <a:ext cx="226279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73E87"/>
                </a:solidFill>
                <a:latin typeface="Times New Roman"/>
                <a:ea typeface="Times New Roman"/>
                <a:cs typeface="Times New Roman"/>
                <a:sym typeface="Times New Roman"/>
              </a:defRPr>
            </a:lvl1pPr>
          </a:lstStyle>
          <a:p>
            <a:pPr>
              <a:defRPr sz="1800">
                <a:solidFill>
                  <a:srgbClr val="000000"/>
                </a:solidFill>
                <a:latin typeface="Candara"/>
                <a:ea typeface="Candara"/>
                <a:cs typeface="Candara"/>
                <a:sym typeface="Candara"/>
              </a:defRPr>
            </a:pPr>
            <a:r>
              <a:rPr dirty="0"/>
              <a:t>PRL 116, 042001 (2016)</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26E8A0-2D09-8751-85B2-9E4F118C6ADF}"/>
              </a:ext>
            </a:extLst>
          </p:cNvPr>
          <p:cNvSpPr>
            <a:spLocks noGrp="1"/>
          </p:cNvSpPr>
          <p:nvPr>
            <p:ph type="title"/>
          </p:nvPr>
        </p:nvSpPr>
        <p:spPr>
          <a:xfrm>
            <a:off x="838200" y="-225018"/>
            <a:ext cx="10515600" cy="1325563"/>
          </a:xfrm>
        </p:spPr>
        <p:txBody>
          <a:bodyPr/>
          <a:lstStyle/>
          <a:p>
            <a:pPr algn="ctr"/>
            <a:r>
              <a:rPr kumimoji="1" lang="en-US" altLang="zh-CN"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BESIII</a:t>
            </a:r>
            <a:r>
              <a:rPr kumimoji="1" lang="zh-CN" altLang="en-US"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detector </a:t>
            </a:r>
            <a:endParaRPr kumimoji="1"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6BB62CCA-10CE-0630-FEE9-4B69EB7662B8}"/>
              </a:ext>
            </a:extLst>
          </p:cNvPr>
          <p:cNvSpPr>
            <a:spLocks noGrp="1"/>
          </p:cNvSpPr>
          <p:nvPr>
            <p:ph type="sldNum" sz="quarter" idx="12"/>
          </p:nvPr>
        </p:nvSpPr>
        <p:spPr/>
        <p:txBody>
          <a:bodyPr/>
          <a:lstStyle/>
          <a:p>
            <a:fld id="{3880D999-AB6E-D04A-B8ED-211468A87D9E}" type="slidenum">
              <a:rPr kumimoji="1" lang="zh-CN" altLang="en-US" smtClean="0"/>
              <a:t>4</a:t>
            </a:fld>
            <a:endParaRPr kumimoji="1" lang="zh-CN" altLang="en-US"/>
          </a:p>
        </p:txBody>
      </p:sp>
      <p:pic>
        <p:nvPicPr>
          <p:cNvPr id="5" name="Picture 5">
            <a:extLst>
              <a:ext uri="{FF2B5EF4-FFF2-40B4-BE49-F238E27FC236}">
                <a16:creationId xmlns:a16="http://schemas.microsoft.com/office/drawing/2014/main" id="{B36A0603-29BE-09D5-540C-BC92A95A03EC}"/>
              </a:ext>
            </a:extLst>
          </p:cNvPr>
          <p:cNvPicPr>
            <a:picLocks noChangeAspect="1"/>
          </p:cNvPicPr>
          <p:nvPr/>
        </p:nvPicPr>
        <p:blipFill>
          <a:blip r:embed="rId3"/>
          <a:stretch>
            <a:fillRect/>
          </a:stretch>
        </p:blipFill>
        <p:spPr>
          <a:xfrm>
            <a:off x="977066" y="1352399"/>
            <a:ext cx="9554863" cy="4853721"/>
          </a:xfrm>
          <a:prstGeom prst="rect">
            <a:avLst/>
          </a:prstGeom>
        </p:spPr>
      </p:pic>
      <p:sp>
        <p:nvSpPr>
          <p:cNvPr id="6" name="矩形 5">
            <a:extLst>
              <a:ext uri="{FF2B5EF4-FFF2-40B4-BE49-F238E27FC236}">
                <a16:creationId xmlns:a16="http://schemas.microsoft.com/office/drawing/2014/main" id="{30CD1D94-0FA4-E509-F306-68C8C0693E7B}"/>
              </a:ext>
            </a:extLst>
          </p:cNvPr>
          <p:cNvSpPr/>
          <p:nvPr/>
        </p:nvSpPr>
        <p:spPr>
          <a:xfrm>
            <a:off x="304800" y="772053"/>
            <a:ext cx="11582400" cy="384721"/>
          </a:xfrm>
          <a:prstGeom prst="rect">
            <a:avLst/>
          </a:prstGeom>
          <a:noFill/>
        </p:spPr>
        <p:txBody>
          <a:bodyPr wrap="square">
            <a:spAutoFit/>
          </a:bodyPr>
          <a:lstStyle/>
          <a:p>
            <a:pPr defTabSz="410709"/>
            <a:r>
              <a:rPr kumimoji="1" lang="en-US" altLang="zh-CN" sz="1900" b="1" kern="0" dirty="0">
                <a:solidFill>
                  <a:srgbClr val="000000"/>
                </a:solidFill>
                <a:latin typeface="Times New Roman" panose="02020603050405020304" pitchFamily="18" charset="0"/>
                <a:sym typeface="Helvetica Light"/>
              </a:rPr>
              <a:t>The detector is designed for neutral and charged particle with excellent resolution, PID, and large coverage. </a:t>
            </a:r>
          </a:p>
        </p:txBody>
      </p:sp>
      <p:sp>
        <p:nvSpPr>
          <p:cNvPr id="7" name="Rectangle 31">
            <a:extLst>
              <a:ext uri="{FF2B5EF4-FFF2-40B4-BE49-F238E27FC236}">
                <a16:creationId xmlns:a16="http://schemas.microsoft.com/office/drawing/2014/main" id="{28EA74CF-204E-6E6B-65A7-46352A669F59}"/>
              </a:ext>
            </a:extLst>
          </p:cNvPr>
          <p:cNvSpPr>
            <a:spLocks noChangeArrowheads="1"/>
          </p:cNvSpPr>
          <p:nvPr/>
        </p:nvSpPr>
        <p:spPr bwMode="auto">
          <a:xfrm>
            <a:off x="9353550" y="4869912"/>
            <a:ext cx="2838450" cy="122854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sz="1846" dirty="0">
                <a:solidFill>
                  <a:srgbClr val="333300"/>
                </a:solidFill>
                <a:latin typeface="Arial Unicode MS" panose="020B0604020202020204" pitchFamily="34" charset="-122"/>
                <a:ea typeface="Arial Unicode MS" panose="020B0604020202020204" pitchFamily="34" charset="-122"/>
                <a:cs typeface="Arial Unicode MS" panose="020B0604020202020204" pitchFamily="34" charset="-122"/>
              </a:rPr>
              <a:t>Total weight 730 ton, ~40,000 readout channels, Data rate: 5kHz, 50Mb/s</a:t>
            </a:r>
          </a:p>
        </p:txBody>
      </p:sp>
      <p:sp>
        <p:nvSpPr>
          <p:cNvPr id="8" name="文本框 7">
            <a:extLst>
              <a:ext uri="{FF2B5EF4-FFF2-40B4-BE49-F238E27FC236}">
                <a16:creationId xmlns:a16="http://schemas.microsoft.com/office/drawing/2014/main" id="{50264D81-AB19-E91F-61AD-D3DB8535DCFB}"/>
              </a:ext>
            </a:extLst>
          </p:cNvPr>
          <p:cNvSpPr txBox="1"/>
          <p:nvPr/>
        </p:nvSpPr>
        <p:spPr>
          <a:xfrm>
            <a:off x="1812471" y="6323468"/>
            <a:ext cx="9737271" cy="430887"/>
          </a:xfrm>
          <a:prstGeom prst="rect">
            <a:avLst/>
          </a:prstGeom>
          <a:noFill/>
        </p:spPr>
        <p:txBody>
          <a:bodyPr wrap="square" rtlCol="0">
            <a:spAutoFit/>
          </a:bodyPr>
          <a:lstStyle/>
          <a:p>
            <a:pPr algn="l"/>
            <a:r>
              <a:rPr lang="en-US" altLang="zh-CN" sz="2200" dirty="0">
                <a:solidFill>
                  <a:srgbClr val="C00000"/>
                </a:solidFill>
                <a:latin typeface="Times New Roman" panose="02020603050405020304" pitchFamily="18" charset="0"/>
                <a:cs typeface="Times New Roman" panose="02020603050405020304" pitchFamily="18" charset="0"/>
              </a:rPr>
              <a:t>Has been in full operation since 2008,  all subdetectors are in very good status!</a:t>
            </a:r>
            <a:endParaRPr lang="zh-CN" altLang="en-US" sz="2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393567"/>
      </p:ext>
    </p:extLst>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71DEFF9-FB47-EDEF-885A-D34E858350B8}"/>
              </a:ext>
            </a:extLst>
          </p:cNvPr>
          <p:cNvSpPr>
            <a:spLocks noGrp="1"/>
          </p:cNvSpPr>
          <p:nvPr>
            <p:ph type="sldNum" sz="quarter" idx="2"/>
          </p:nvPr>
        </p:nvSpPr>
        <p:spPr/>
        <p:txBody>
          <a:bodyPr/>
          <a:lstStyle/>
          <a:p>
            <a:fld id="{86CB4B4D-7CA3-9044-876B-883B54F8677D}" type="slidenum">
              <a:rPr lang="en-US" altLang="zh-CN" smtClean="0"/>
              <a:t>40</a:t>
            </a:fld>
            <a:endParaRPr lang="zh-CN" altLang="en-US"/>
          </a:p>
        </p:txBody>
      </p:sp>
      <p:sp>
        <p:nvSpPr>
          <p:cNvPr id="4" name="文本框 3">
            <a:extLst>
              <a:ext uri="{FF2B5EF4-FFF2-40B4-BE49-F238E27FC236}">
                <a16:creationId xmlns:a16="http://schemas.microsoft.com/office/drawing/2014/main" id="{EA123D4D-D2B3-EF6E-D5CE-02B1AC08DC4A}"/>
              </a:ext>
            </a:extLst>
          </p:cNvPr>
          <p:cNvSpPr txBox="1"/>
          <p:nvPr/>
        </p:nvSpPr>
        <p:spPr>
          <a:xfrm>
            <a:off x="315218" y="950085"/>
            <a:ext cx="10487101" cy="1554977"/>
          </a:xfrm>
          <a:prstGeom prst="rect">
            <a:avLst/>
          </a:prstGeom>
          <a:noFill/>
        </p:spPr>
        <p:txBody>
          <a:bodyPr wrap="square">
            <a:spAutoFit/>
          </a:bodyPr>
          <a:lstStyle/>
          <a:p>
            <a:pPr marL="342900" indent="-342900">
              <a:lnSpc>
                <a:spcPct val="150000"/>
              </a:lnSpc>
              <a:buFont typeface="Wingdings" pitchFamily="2" charset="2"/>
              <a:buChar char="l"/>
            </a:pPr>
            <a:r>
              <a:rPr lang="en" altLang="zh-CN" sz="2200" dirty="0">
                <a:effectLst/>
                <a:latin typeface="Times New Roman" panose="02020603050405020304" pitchFamily="18" charset="0"/>
                <a:cs typeface="Times New Roman" panose="02020603050405020304" pitchFamily="18" charset="0"/>
              </a:rPr>
              <a:t>Experimental observable in 𝑒</a:t>
            </a:r>
            <a:r>
              <a:rPr lang="en" altLang="zh-CN" sz="2200" baseline="30000" dirty="0">
                <a:effectLst/>
                <a:latin typeface="Times New Roman" panose="02020603050405020304" pitchFamily="18" charset="0"/>
                <a:cs typeface="Times New Roman" panose="02020603050405020304" pitchFamily="18" charset="0"/>
              </a:rPr>
              <a:t>+</a:t>
            </a:r>
            <a:r>
              <a:rPr lang="en" altLang="zh-CN" sz="2200" dirty="0">
                <a:effectLst/>
                <a:latin typeface="Times New Roman" panose="02020603050405020304" pitchFamily="18" charset="0"/>
                <a:cs typeface="Times New Roman" panose="02020603050405020304" pitchFamily="18" charset="0"/>
              </a:rPr>
              <a:t>𝑒</a:t>
            </a:r>
            <a:r>
              <a:rPr lang="en" altLang="zh-CN" sz="2200" baseline="30000" dirty="0">
                <a:effectLst/>
                <a:latin typeface="Times New Roman" panose="02020603050405020304" pitchFamily="18" charset="0"/>
                <a:cs typeface="Times New Roman" panose="02020603050405020304" pitchFamily="18" charset="0"/>
              </a:rPr>
              <a:t>− </a:t>
            </a:r>
            <a:r>
              <a:rPr lang="en" altLang="zh-CN" sz="2200" dirty="0">
                <a:effectLst/>
                <a:latin typeface="Times New Roman" panose="02020603050405020304" pitchFamily="18" charset="0"/>
                <a:cs typeface="Times New Roman" panose="02020603050405020304" pitchFamily="18" charset="0"/>
              </a:rPr>
              <a:t>annihilation: normalized differential cross-section of the inclusive production of final state hadron “</a:t>
            </a:r>
            <a:r>
              <a:rPr lang="en" altLang="zh-CN" sz="2200" dirty="0" err="1">
                <a:effectLst/>
                <a:latin typeface="Times New Roman" panose="02020603050405020304" pitchFamily="18" charset="0"/>
                <a:cs typeface="Times New Roman" panose="02020603050405020304" pitchFamily="18" charset="0"/>
              </a:rPr>
              <a:t>ℎ</a:t>
            </a:r>
            <a:r>
              <a:rPr lang="en" altLang="zh-CN" sz="2200" dirty="0">
                <a:effectLst/>
                <a:latin typeface="Times New Roman" panose="02020603050405020304" pitchFamily="18" charset="0"/>
                <a:cs typeface="Times New Roman" panose="02020603050405020304" pitchFamily="18" charset="0"/>
              </a:rPr>
              <a:t>”</a:t>
            </a:r>
            <a:r>
              <a:rPr lang="zh-CN" altLang="en-US" sz="2200" dirty="0">
                <a:effectLst/>
                <a:latin typeface="Times New Roman" panose="02020603050405020304" pitchFamily="18" charset="0"/>
                <a:cs typeface="Times New Roman" panose="02020603050405020304" pitchFamily="18" charset="0"/>
              </a:rPr>
              <a:t> </a:t>
            </a:r>
            <a:endParaRPr lang="en-US" altLang="zh-CN" sz="2200" dirty="0">
              <a:effectLst/>
              <a:latin typeface="Times New Roman" panose="02020603050405020304" pitchFamily="18" charset="0"/>
              <a:cs typeface="Times New Roman" panose="02020603050405020304" pitchFamily="18" charset="0"/>
            </a:endParaRPr>
          </a:p>
          <a:p>
            <a:pPr>
              <a:lnSpc>
                <a:spcPct val="150000"/>
              </a:lnSpc>
            </a:pPr>
            <a:r>
              <a:rPr lang="en-US" altLang="zh-CN" sz="2200" dirty="0">
                <a:latin typeface="Times New Roman" panose="02020603050405020304" pitchFamily="18" charset="0"/>
                <a:cs typeface="Times New Roman" panose="02020603050405020304" pitchFamily="18" charset="0"/>
              </a:rPr>
              <a:t>     Single Inclusive hadron production at </a:t>
            </a:r>
            <a:r>
              <a:rPr lang="en" altLang="zh-CN" sz="2200" dirty="0">
                <a:latin typeface="Times New Roman" panose="02020603050405020304" pitchFamily="18" charset="0"/>
                <a:cs typeface="Times New Roman" panose="02020603050405020304" pitchFamily="18" charset="0"/>
              </a:rPr>
              <a:t>in 𝑒</a:t>
            </a:r>
            <a:r>
              <a:rPr lang="en" altLang="zh-CN" sz="2200" baseline="30000" dirty="0">
                <a:latin typeface="Times New Roman" panose="02020603050405020304" pitchFamily="18" charset="0"/>
                <a:cs typeface="Times New Roman" panose="02020603050405020304" pitchFamily="18" charset="0"/>
              </a:rPr>
              <a:t>+</a:t>
            </a:r>
            <a:r>
              <a:rPr lang="en" altLang="zh-CN" sz="2200" dirty="0">
                <a:latin typeface="Times New Roman" panose="02020603050405020304" pitchFamily="18" charset="0"/>
                <a:cs typeface="Times New Roman" panose="02020603050405020304" pitchFamily="18" charset="0"/>
              </a:rPr>
              <a:t>𝑒</a:t>
            </a:r>
            <a:r>
              <a:rPr lang="en" altLang="zh-CN" sz="2200" baseline="30000" dirty="0">
                <a:latin typeface="Times New Roman" panose="02020603050405020304" pitchFamily="18" charset="0"/>
                <a:cs typeface="Times New Roman" panose="02020603050405020304" pitchFamily="18" charset="0"/>
              </a:rPr>
              <a:t>− </a:t>
            </a:r>
            <a:r>
              <a:rPr lang="en" altLang="zh-CN" sz="2200" dirty="0">
                <a:latin typeface="Times New Roman" panose="02020603050405020304" pitchFamily="18" charset="0"/>
                <a:cs typeface="Times New Roman" panose="02020603050405020304" pitchFamily="18" charset="0"/>
              </a:rPr>
              <a:t>annihilation (SIA)</a:t>
            </a:r>
            <a:endParaRPr lang="en" altLang="zh-CN" sz="2200" dirty="0">
              <a:effectLst/>
              <a:latin typeface="Times New Roman" panose="02020603050405020304" pitchFamily="18" charset="0"/>
              <a:cs typeface="Times New Roman" panose="02020603050405020304" pitchFamily="18" charset="0"/>
            </a:endParaRPr>
          </a:p>
        </p:txBody>
      </p:sp>
      <p:sp>
        <p:nvSpPr>
          <p:cNvPr id="5" name="Collins asymmetry in different Q2">
            <a:extLst>
              <a:ext uri="{FF2B5EF4-FFF2-40B4-BE49-F238E27FC236}">
                <a16:creationId xmlns:a16="http://schemas.microsoft.com/office/drawing/2014/main" id="{C4CFE16D-7006-90C8-7D57-F6BAB14B0419}"/>
              </a:ext>
            </a:extLst>
          </p:cNvPr>
          <p:cNvSpPr txBox="1"/>
          <p:nvPr/>
        </p:nvSpPr>
        <p:spPr>
          <a:xfrm>
            <a:off x="1898985" y="223154"/>
            <a:ext cx="8513765" cy="804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r>
              <a:rPr lang="en" altLang="zh-CN" sz="4400" dirty="0">
                <a:effectLst/>
                <a:latin typeface="Times New Roman" panose="02020603050405020304" pitchFamily="18" charset="0"/>
                <a:cs typeface="Times New Roman" panose="02020603050405020304" pitchFamily="18" charset="0"/>
              </a:rPr>
              <a:t>Accessing FFs in 𝒆</a:t>
            </a:r>
            <a:r>
              <a:rPr lang="en" altLang="zh-CN" sz="4400" baseline="30000" dirty="0">
                <a:effectLst/>
                <a:latin typeface="Times New Roman" panose="02020603050405020304" pitchFamily="18" charset="0"/>
                <a:cs typeface="Times New Roman" panose="02020603050405020304" pitchFamily="18" charset="0"/>
              </a:rPr>
              <a:t>+</a:t>
            </a:r>
            <a:r>
              <a:rPr lang="en" altLang="zh-CN" sz="4400" dirty="0">
                <a:effectLst/>
                <a:latin typeface="Times New Roman" panose="02020603050405020304" pitchFamily="18" charset="0"/>
                <a:cs typeface="Times New Roman" panose="02020603050405020304" pitchFamily="18" charset="0"/>
              </a:rPr>
              <a:t>𝒆</a:t>
            </a:r>
            <a:r>
              <a:rPr lang="en" altLang="zh-CN" sz="4400" baseline="30000" dirty="0">
                <a:effectLst/>
                <a:latin typeface="Times New Roman" panose="02020603050405020304" pitchFamily="18" charset="0"/>
                <a:cs typeface="Times New Roman" panose="02020603050405020304" pitchFamily="18" charset="0"/>
              </a:rPr>
              <a:t>−</a:t>
            </a:r>
            <a:r>
              <a:rPr lang="zh-CN" altLang="en-US" sz="4400" baseline="30000" dirty="0">
                <a:effectLst/>
                <a:latin typeface="Times New Roman" panose="02020603050405020304" pitchFamily="18" charset="0"/>
                <a:cs typeface="Times New Roman" panose="02020603050405020304" pitchFamily="18" charset="0"/>
              </a:rPr>
              <a:t> </a:t>
            </a:r>
            <a:r>
              <a:rPr lang="en" altLang="zh-CN" sz="4400" dirty="0">
                <a:effectLst/>
                <a:latin typeface="Times New Roman" panose="02020603050405020304" pitchFamily="18" charset="0"/>
                <a:cs typeface="Times New Roman" panose="02020603050405020304" pitchFamily="18" charset="0"/>
              </a:rPr>
              <a:t>annihilation</a:t>
            </a:r>
          </a:p>
        </p:txBody>
      </p:sp>
      <p:pic>
        <p:nvPicPr>
          <p:cNvPr id="6" name="图片 5">
            <a:extLst>
              <a:ext uri="{FF2B5EF4-FFF2-40B4-BE49-F238E27FC236}">
                <a16:creationId xmlns:a16="http://schemas.microsoft.com/office/drawing/2014/main" id="{F6332CF1-1C6D-A19C-AEA6-3A8FBF5C68B4}"/>
              </a:ext>
            </a:extLst>
          </p:cNvPr>
          <p:cNvPicPr>
            <a:picLocks noChangeAspect="1"/>
          </p:cNvPicPr>
          <p:nvPr/>
        </p:nvPicPr>
        <p:blipFill>
          <a:blip r:embed="rId3"/>
          <a:stretch>
            <a:fillRect/>
          </a:stretch>
        </p:blipFill>
        <p:spPr>
          <a:xfrm>
            <a:off x="0" y="2414912"/>
            <a:ext cx="10259039" cy="3549879"/>
          </a:xfrm>
          <a:prstGeom prst="rect">
            <a:avLst/>
          </a:prstGeom>
        </p:spPr>
      </p:pic>
      <p:pic>
        <p:nvPicPr>
          <p:cNvPr id="7" name="图片 6">
            <a:extLst>
              <a:ext uri="{FF2B5EF4-FFF2-40B4-BE49-F238E27FC236}">
                <a16:creationId xmlns:a16="http://schemas.microsoft.com/office/drawing/2014/main" id="{4142BC21-B4FE-A589-B95C-E5884621B8C3}"/>
              </a:ext>
            </a:extLst>
          </p:cNvPr>
          <p:cNvPicPr>
            <a:picLocks noChangeAspect="1"/>
          </p:cNvPicPr>
          <p:nvPr/>
        </p:nvPicPr>
        <p:blipFill>
          <a:blip r:embed="rId4"/>
          <a:stretch>
            <a:fillRect/>
          </a:stretch>
        </p:blipFill>
        <p:spPr>
          <a:xfrm>
            <a:off x="8798539" y="1685398"/>
            <a:ext cx="2921000" cy="1447800"/>
          </a:xfrm>
          <a:prstGeom prst="rect">
            <a:avLst/>
          </a:prstGeom>
        </p:spPr>
      </p:pic>
      <p:pic>
        <p:nvPicPr>
          <p:cNvPr id="8" name="图片 7">
            <a:extLst>
              <a:ext uri="{FF2B5EF4-FFF2-40B4-BE49-F238E27FC236}">
                <a16:creationId xmlns:a16="http://schemas.microsoft.com/office/drawing/2014/main" id="{6A5FAD62-DF5F-8239-6AB6-E241A36CD048}"/>
              </a:ext>
            </a:extLst>
          </p:cNvPr>
          <p:cNvPicPr>
            <a:picLocks noChangeAspect="1"/>
          </p:cNvPicPr>
          <p:nvPr/>
        </p:nvPicPr>
        <p:blipFill>
          <a:blip r:embed="rId5"/>
          <a:stretch>
            <a:fillRect/>
          </a:stretch>
        </p:blipFill>
        <p:spPr>
          <a:xfrm>
            <a:off x="8206891" y="3206945"/>
            <a:ext cx="3937775" cy="444110"/>
          </a:xfrm>
          <a:prstGeom prst="rect">
            <a:avLst/>
          </a:prstGeom>
        </p:spPr>
      </p:pic>
    </p:spTree>
    <p:extLst>
      <p:ext uri="{BB962C8B-B14F-4D97-AF65-F5344CB8AC3E}">
        <p14:creationId xmlns:p14="http://schemas.microsoft.com/office/powerpoint/2010/main" val="135066000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D08DBFD4-B171-6762-5385-3DC8C4210EE0}"/>
                  </a:ext>
                </a:extLst>
              </p:cNvPr>
              <p:cNvSpPr>
                <a:spLocks noGrp="1"/>
              </p:cNvSpPr>
              <p:nvPr>
                <p:ph type="title"/>
              </p:nvPr>
            </p:nvSpPr>
            <p:spPr/>
            <p:txBody>
              <a:bodyPr/>
              <a:lstStyle/>
              <a:p>
                <a:pPr algn="ctr"/>
                <a:r>
                  <a:rPr lang="en-US" altLang="zh-CN" sz="3000" dirty="0">
                    <a:latin typeface="Times New Roman" panose="02020603050405020304" pitchFamily="18" charset="0"/>
                    <a:cs typeface="Times New Roman" panose="02020603050405020304" pitchFamily="18" charset="0"/>
                  </a:rPr>
                  <a:t>Inclusive</a:t>
                </a:r>
                <a:r>
                  <a:rPr lang="zh-CN" altLang="en-US" sz="30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3000" b="1" i="1" smtClean="0">
                            <a:latin typeface="Cambria Math" panose="02040503050406030204" pitchFamily="18" charset="0"/>
                          </a:rPr>
                        </m:ctrlPr>
                      </m:sSupPr>
                      <m:e>
                        <m:r>
                          <a:rPr lang="en-US" altLang="zh-CN" sz="3000" b="1" i="1" smtClean="0">
                            <a:latin typeface="Cambria Math" panose="02040503050406030204" pitchFamily="18" charset="0"/>
                          </a:rPr>
                          <m:t>𝝅</m:t>
                        </m:r>
                      </m:e>
                      <m:sup>
                        <m:r>
                          <a:rPr lang="en-US" altLang="zh-CN" sz="3000" b="1" i="1" smtClean="0">
                            <a:latin typeface="Cambria Math" panose="02040503050406030204" pitchFamily="18" charset="0"/>
                          </a:rPr>
                          <m:t>𝟎</m:t>
                        </m:r>
                      </m:sup>
                    </m:sSup>
                  </m:oMath>
                </a14:m>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and</a:t>
                </a:r>
                <a:r>
                  <a:rPr lang="zh-CN" altLang="en-US" sz="30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3000" b="1" i="1" smtClean="0">
                            <a:latin typeface="Cambria Math" panose="02040503050406030204" pitchFamily="18" charset="0"/>
                          </a:rPr>
                        </m:ctrlPr>
                      </m:sSubPr>
                      <m:e>
                        <m:r>
                          <a:rPr lang="en-US" altLang="zh-CN" sz="3000" b="1" i="1" smtClean="0">
                            <a:latin typeface="Cambria Math" panose="02040503050406030204" pitchFamily="18" charset="0"/>
                          </a:rPr>
                          <m:t>𝑲</m:t>
                        </m:r>
                      </m:e>
                      <m:sub>
                        <m:r>
                          <a:rPr lang="en-US" altLang="zh-CN" sz="3000" b="1" i="1" smtClean="0">
                            <a:latin typeface="Cambria Math" panose="02040503050406030204" pitchFamily="18" charset="0"/>
                          </a:rPr>
                          <m:t>𝑺</m:t>
                        </m:r>
                      </m:sub>
                    </m:sSub>
                  </m:oMath>
                </a14:m>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productions</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BESIII</a:t>
                </a:r>
                <a:endParaRPr kumimoji="1" lang="zh-CN" altLang="en-US" sz="3000" dirty="0">
                  <a:latin typeface="Times New Roman" panose="02020603050405020304" pitchFamily="18" charset="0"/>
                  <a:cs typeface="Times New Roman" panose="02020603050405020304" pitchFamily="18" charset="0"/>
                </a:endParaRPr>
              </a:p>
            </p:txBody>
          </p:sp>
        </mc:Choice>
        <mc:Fallback xmlns="">
          <p:sp>
            <p:nvSpPr>
              <p:cNvPr id="2" name="标题 1">
                <a:extLst>
                  <a:ext uri="{FF2B5EF4-FFF2-40B4-BE49-F238E27FC236}">
                    <a16:creationId xmlns:a16="http://schemas.microsoft.com/office/drawing/2014/main" id="{D08DBFD4-B171-6762-5385-3DC8C4210EE0}"/>
                  </a:ext>
                </a:extLst>
              </p:cNvPr>
              <p:cNvSpPr>
                <a:spLocks noGrp="1" noRot="1" noChangeAspect="1" noMove="1" noResize="1" noEditPoints="1" noAdjustHandles="1" noChangeArrowheads="1" noChangeShapeType="1" noTextEdit="1"/>
              </p:cNvSpPr>
              <p:nvPr>
                <p:ph type="title"/>
              </p:nvPr>
            </p:nvSpPr>
            <p:spPr>
              <a:blipFill>
                <a:blip r:embed="rId3"/>
                <a:stretch>
                  <a:fillRect t="-5660" b="-15094"/>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D5C534F1-5701-2FCA-E9D3-18D87F5FFB33}"/>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41</a:t>
            </a:fld>
            <a:endParaRPr lang="zh-CN" altLang="en-US">
              <a:solidFill>
                <a:prstClr val="black">
                  <a:tint val="75000"/>
                </a:prstClr>
              </a:solidFill>
            </a:endParaRPr>
          </a:p>
        </p:txBody>
      </p:sp>
      <p:pic>
        <p:nvPicPr>
          <p:cNvPr id="5" name="Picture 5">
            <a:extLst>
              <a:ext uri="{FF2B5EF4-FFF2-40B4-BE49-F238E27FC236}">
                <a16:creationId xmlns:a16="http://schemas.microsoft.com/office/drawing/2014/main" id="{28D78C4D-0BC9-6C2B-49DC-A18A56AB3903}"/>
              </a:ext>
            </a:extLst>
          </p:cNvPr>
          <p:cNvPicPr>
            <a:picLocks noChangeAspect="1"/>
          </p:cNvPicPr>
          <p:nvPr/>
        </p:nvPicPr>
        <p:blipFill>
          <a:blip r:embed="rId4"/>
          <a:stretch>
            <a:fillRect/>
          </a:stretch>
        </p:blipFill>
        <p:spPr>
          <a:xfrm>
            <a:off x="825991" y="814187"/>
            <a:ext cx="4065498" cy="4194220"/>
          </a:xfrm>
          <a:prstGeom prst="rect">
            <a:avLst/>
          </a:prstGeom>
        </p:spPr>
      </p:pic>
      <p:pic>
        <p:nvPicPr>
          <p:cNvPr id="6" name="Picture 6">
            <a:extLst>
              <a:ext uri="{FF2B5EF4-FFF2-40B4-BE49-F238E27FC236}">
                <a16:creationId xmlns:a16="http://schemas.microsoft.com/office/drawing/2014/main" id="{698D33AD-8726-EAC5-6A3A-A3B4FFB6A991}"/>
              </a:ext>
            </a:extLst>
          </p:cNvPr>
          <p:cNvPicPr>
            <a:picLocks noChangeAspect="1"/>
          </p:cNvPicPr>
          <p:nvPr/>
        </p:nvPicPr>
        <p:blipFill>
          <a:blip r:embed="rId5"/>
          <a:stretch>
            <a:fillRect/>
          </a:stretch>
        </p:blipFill>
        <p:spPr>
          <a:xfrm>
            <a:off x="5558735" y="825195"/>
            <a:ext cx="4065498" cy="4172204"/>
          </a:xfrm>
          <a:prstGeom prst="rect">
            <a:avLst/>
          </a:prstGeom>
        </p:spPr>
      </p:pic>
      <p:sp>
        <p:nvSpPr>
          <p:cNvPr id="8" name="文本框 7">
            <a:extLst>
              <a:ext uri="{FF2B5EF4-FFF2-40B4-BE49-F238E27FC236}">
                <a16:creationId xmlns:a16="http://schemas.microsoft.com/office/drawing/2014/main" id="{971FA01D-D50F-6AA4-33D6-ED3CC7B20629}"/>
              </a:ext>
            </a:extLst>
          </p:cNvPr>
          <p:cNvSpPr txBox="1"/>
          <p:nvPr/>
        </p:nvSpPr>
        <p:spPr>
          <a:xfrm>
            <a:off x="9518572" y="834977"/>
            <a:ext cx="6103344" cy="369332"/>
          </a:xfrm>
          <a:prstGeom prst="rect">
            <a:avLst/>
          </a:prstGeom>
          <a:noFill/>
        </p:spPr>
        <p:txBody>
          <a:bodyPr wrap="square">
            <a:spAutoFit/>
          </a:bodyPr>
          <a:lstStyle/>
          <a:p>
            <a:r>
              <a:rPr lang="en-CN" altLang="zh-CN" sz="1800">
                <a:solidFill>
                  <a:srgbClr val="FF0000"/>
                </a:solidFill>
                <a:latin typeface="Times New Roman" panose="02020603050405020304" pitchFamily="18" charset="0"/>
                <a:cs typeface="Times New Roman" panose="02020603050405020304" pitchFamily="18" charset="0"/>
              </a:rPr>
              <a:t>PRL 130 (2023) 231901</a:t>
            </a:r>
            <a:endParaRPr lang="en-CN" altLang="zh-CN" sz="1800" dirty="0">
              <a:solidFill>
                <a:srgbClr val="FF0000"/>
              </a:solidFill>
              <a:latin typeface="Times New Roman" panose="02020603050405020304" pitchFamily="18" charset="0"/>
              <a:cs typeface="Times New Roman" panose="02020603050405020304" pitchFamily="18" charset="0"/>
            </a:endParaRPr>
          </a:p>
        </p:txBody>
      </p:sp>
      <p:sp>
        <p:nvSpPr>
          <p:cNvPr id="10" name="TextBox 7">
            <a:extLst>
              <a:ext uri="{FF2B5EF4-FFF2-40B4-BE49-F238E27FC236}">
                <a16:creationId xmlns:a16="http://schemas.microsoft.com/office/drawing/2014/main" id="{13E58811-939C-644A-5166-6018039B8F04}"/>
              </a:ext>
            </a:extLst>
          </p:cNvPr>
          <p:cNvSpPr txBox="1"/>
          <p:nvPr/>
        </p:nvSpPr>
        <p:spPr>
          <a:xfrm>
            <a:off x="825991" y="5043357"/>
            <a:ext cx="10642567" cy="1015663"/>
          </a:xfrm>
          <a:prstGeom prst="rect">
            <a:avLst/>
          </a:prstGeom>
          <a:noFill/>
        </p:spPr>
        <p:txBody>
          <a:bodyPr wrap="square" rtlCol="0">
            <a:spAutoFit/>
          </a:bodyPr>
          <a:lstStyle/>
          <a:p>
            <a:pPr marL="184150" indent="-184150">
              <a:buFont typeface="Arial" charset="0"/>
              <a:buChar char="•"/>
            </a:pPr>
            <a:r>
              <a:rPr lang="en-US" sz="2000" b="0" i="0" dirty="0">
                <a:effectLst/>
                <a:latin typeface="Times New Roman" panose="02020603050405020304" pitchFamily="18" charset="0"/>
                <a:cs typeface="Times New Roman" panose="02020603050405020304" pitchFamily="18" charset="0"/>
              </a:rPr>
              <a:t>Broad</a:t>
            </a:r>
            <a:r>
              <a:rPr lang="zh-CN" altLang="en-US" sz="2000" b="0" i="0" dirty="0">
                <a:effectLst/>
                <a:latin typeface="Times New Roman" panose="02020603050405020304" pitchFamily="18" charset="0"/>
                <a:cs typeface="Times New Roman" panose="02020603050405020304" pitchFamily="18" charset="0"/>
              </a:rPr>
              <a:t> </a:t>
            </a:r>
            <a:r>
              <a:rPr lang="en" altLang="zh-CN" sz="2000" dirty="0">
                <a:solidFill>
                  <a:srgbClr val="211E1E"/>
                </a:solidFill>
                <a:effectLst/>
                <a:latin typeface="Times New Roman" panose="02020603050405020304" pitchFamily="18" charset="0"/>
                <a:cs typeface="Times New Roman" panose="02020603050405020304" pitchFamily="18" charset="0"/>
              </a:rPr>
              <a:t>relative hadron energy range </a:t>
            </a:r>
            <a:r>
              <a:rPr lang="en-US" altLang="zh-CN" sz="2000" i="1" dirty="0" err="1">
                <a:latin typeface="Times New Roman" panose="02020603050405020304" pitchFamily="18" charset="0"/>
                <a:cs typeface="Times New Roman" panose="02020603050405020304" pitchFamily="18" charset="0"/>
              </a:rPr>
              <a:t>z</a:t>
            </a:r>
            <a:r>
              <a:rPr lang="en-US" altLang="zh-CN" sz="2000" i="1" baseline="-25000" dirty="0" err="1">
                <a:latin typeface="Times New Roman" panose="02020603050405020304" pitchFamily="18" charset="0"/>
                <a:cs typeface="Times New Roman" panose="02020603050405020304" pitchFamily="18" charset="0"/>
              </a:rPr>
              <a:t>h</a:t>
            </a:r>
            <a:r>
              <a:rPr lang="zh-CN" altLang="en-US" sz="2000" dirty="0">
                <a:latin typeface="Times New Roman" panose="02020603050405020304" pitchFamily="18" charset="0"/>
                <a:cs typeface="Times New Roman" panose="02020603050405020304" pitchFamily="18" charset="0"/>
              </a:rPr>
              <a:t> </a:t>
            </a:r>
            <a:r>
              <a:rPr lang="en-US" sz="2000" b="0" i="0" dirty="0">
                <a:effectLst/>
                <a:latin typeface="Times New Roman" panose="02020603050405020304" pitchFamily="18" charset="0"/>
                <a:cs typeface="Times New Roman" panose="02020603050405020304" pitchFamily="18" charset="0"/>
              </a:rPr>
              <a:t>from 0.1 to 0.9 </a:t>
            </a:r>
            <a:r>
              <a:rPr lang="en" altLang="zh-CN" sz="2000" dirty="0">
                <a:solidFill>
                  <a:srgbClr val="211E1E"/>
                </a:solidFill>
                <a:effectLst/>
                <a:latin typeface="Times New Roman" panose="02020603050405020304" pitchFamily="18" charset="0"/>
                <a:cs typeface="Times New Roman" panose="02020603050405020304" pitchFamily="18" charset="0"/>
              </a:rPr>
              <a:t>with precision of around 3% at </a:t>
            </a:r>
            <a:r>
              <a:rPr lang="en-US" altLang="zh-CN" sz="2000" i="1" dirty="0" err="1">
                <a:latin typeface="Times New Roman" panose="02020603050405020304" pitchFamily="18" charset="0"/>
                <a:cs typeface="Times New Roman" panose="02020603050405020304" pitchFamily="18" charset="0"/>
              </a:rPr>
              <a:t>z</a:t>
            </a:r>
            <a:r>
              <a:rPr lang="en-US" altLang="zh-CN" sz="2000" i="1" baseline="-25000" dirty="0" err="1">
                <a:latin typeface="Times New Roman" panose="02020603050405020304" pitchFamily="18" charset="0"/>
                <a:cs typeface="Times New Roman" panose="02020603050405020304" pitchFamily="18" charset="0"/>
              </a:rPr>
              <a:t>h</a:t>
            </a:r>
            <a:r>
              <a:rPr lang="en-US" altLang="zh-CN" sz="2000" i="1" baseline="-25000" dirty="0">
                <a:latin typeface="Times New Roman" panose="02020603050405020304" pitchFamily="18" charset="0"/>
                <a:cs typeface="Times New Roman" panose="02020603050405020304" pitchFamily="18" charset="0"/>
              </a:rPr>
              <a:t> </a:t>
            </a:r>
            <a:r>
              <a:rPr lang="en" altLang="zh-CN" sz="2000" dirty="0">
                <a:solidFill>
                  <a:srgbClr val="211E1E"/>
                </a:solidFill>
                <a:effectLst/>
                <a:latin typeface="Times New Roman" panose="02020603050405020304" pitchFamily="18" charset="0"/>
                <a:cs typeface="Times New Roman" panose="02020603050405020304" pitchFamily="18" charset="0"/>
              </a:rPr>
              <a:t>∼ 0.4. </a:t>
            </a:r>
            <a:endParaRPr lang="en-US" sz="2000" b="0" i="0" dirty="0">
              <a:effectLst/>
              <a:latin typeface="Times New Roman" panose="02020603050405020304" pitchFamily="18" charset="0"/>
              <a:cs typeface="Times New Roman" panose="02020603050405020304" pitchFamily="18" charset="0"/>
            </a:endParaRPr>
          </a:p>
          <a:p>
            <a:pPr marL="184150" indent="-184150" algn="l">
              <a:buFont typeface="Arial" charset="0"/>
              <a:buChar char="•"/>
            </a:pPr>
            <a:r>
              <a:rPr lang="en-US" altLang="zh-CN" sz="2000" kern="100" dirty="0">
                <a:latin typeface="Times New Roman" panose="02020603050405020304" pitchFamily="18" charset="0"/>
                <a:ea typeface="DengXian" panose="02010600030101010101" pitchFamily="2" charset="-122"/>
                <a:cs typeface="Times New Roman" panose="02020603050405020304" pitchFamily="18" charset="0"/>
              </a:rPr>
              <a:t>R</a:t>
            </a:r>
            <a:r>
              <a:rPr lang="en-US" altLang="zh-CN" sz="2000" kern="100" dirty="0">
                <a:effectLst/>
                <a:latin typeface="Times New Roman" panose="02020603050405020304" pitchFamily="18" charset="0"/>
                <a:ea typeface="DengXian" panose="02010600030101010101" pitchFamily="2" charset="-122"/>
                <a:cs typeface="Times New Roman" panose="02020603050405020304" pitchFamily="18" charset="0"/>
              </a:rPr>
              <a:t>esults significantly deviate from several theoretical calculations based on the existing FFs </a:t>
            </a:r>
            <a:endParaRPr lang="en-US" sz="2000" dirty="0">
              <a:latin typeface="Times New Roman" panose="02020603050405020304" pitchFamily="18" charset="0"/>
              <a:cs typeface="Times New Roman" panose="02020603050405020304" pitchFamily="18" charset="0"/>
            </a:endParaRPr>
          </a:p>
          <a:p>
            <a:pPr marL="184150" indent="-184150" algn="l">
              <a:buFont typeface="Arial" charset="0"/>
              <a:buChar char="•"/>
            </a:pPr>
            <a:r>
              <a:rPr kumimoji="1" lang="en-US" altLang="zh-CN" sz="2000" dirty="0">
                <a:latin typeface="Times New Roman" panose="02020603050405020304" pitchFamily="18" charset="0"/>
                <a:cs typeface="Times New Roman" panose="02020603050405020304" pitchFamily="18" charset="0"/>
              </a:rPr>
              <a:t>Provide</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brand</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new</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inputs</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in</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low-energy</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region</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to</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global</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fits</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of</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fragmentation</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function</a:t>
            </a:r>
            <a:endParaRPr kumimoji="1" lang="en-CN"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9CE9EA9A-355D-CEDC-92F2-0A08D0EBDE38}"/>
                  </a:ext>
                </a:extLst>
              </p:cNvPr>
              <p:cNvSpPr txBox="1"/>
              <p:nvPr/>
            </p:nvSpPr>
            <p:spPr>
              <a:xfrm>
                <a:off x="10499994" y="4732246"/>
                <a:ext cx="1415387" cy="31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solidFill>
                            <a:srgbClr val="3333FF"/>
                          </a:solidFill>
                          <a:latin typeface="Cambria Math" panose="02040503050406030204" pitchFamily="18" charset="0"/>
                        </a:rPr>
                        <m:t> </m:t>
                      </m:r>
                      <m:r>
                        <a:rPr kumimoji="1" lang="en-US" altLang="zh-CN" sz="2000" b="0" i="1" smtClean="0">
                          <a:solidFill>
                            <a:srgbClr val="3333FF"/>
                          </a:solidFill>
                          <a:latin typeface="Cambria Math" panose="02040503050406030204" pitchFamily="18" charset="0"/>
                        </a:rPr>
                        <m:t>𝑧</m:t>
                      </m:r>
                      <m:r>
                        <a:rPr kumimoji="1" lang="en-US" altLang="zh-CN" sz="2000" b="0" i="1" smtClean="0">
                          <a:solidFill>
                            <a:srgbClr val="3333FF"/>
                          </a:solidFill>
                          <a:latin typeface="Cambria Math" panose="02040503050406030204" pitchFamily="18" charset="0"/>
                        </a:rPr>
                        <m:t>=2</m:t>
                      </m:r>
                      <m:sSub>
                        <m:sSubPr>
                          <m:ctrlPr>
                            <a:rPr kumimoji="1" lang="en-US" altLang="zh-CN" sz="2000" b="0" i="1" smtClean="0">
                              <a:solidFill>
                                <a:srgbClr val="3333FF"/>
                              </a:solidFill>
                              <a:latin typeface="Cambria Math" panose="02040503050406030204" pitchFamily="18" charset="0"/>
                            </a:rPr>
                          </m:ctrlPr>
                        </m:sSubPr>
                        <m:e>
                          <m:r>
                            <a:rPr kumimoji="1" lang="en-US" altLang="zh-CN" sz="2000" b="0" i="1" smtClean="0">
                              <a:solidFill>
                                <a:srgbClr val="3333FF"/>
                              </a:solidFill>
                              <a:latin typeface="Cambria Math" panose="02040503050406030204" pitchFamily="18" charset="0"/>
                            </a:rPr>
                            <m:t>𝐸</m:t>
                          </m:r>
                        </m:e>
                        <m:sub>
                          <m:r>
                            <a:rPr kumimoji="1" lang="en-US" altLang="zh-CN" sz="2000" b="0" i="1" smtClean="0">
                              <a:solidFill>
                                <a:srgbClr val="3333FF"/>
                              </a:solidFill>
                              <a:latin typeface="Cambria Math" panose="02040503050406030204" pitchFamily="18" charset="0"/>
                            </a:rPr>
                            <m:t>h</m:t>
                          </m:r>
                        </m:sub>
                      </m:sSub>
                      <m:r>
                        <a:rPr kumimoji="1" lang="en-US" altLang="zh-CN" sz="2000" b="0" i="1" smtClean="0">
                          <a:solidFill>
                            <a:srgbClr val="3333FF"/>
                          </a:solidFill>
                          <a:latin typeface="Cambria Math" panose="02040503050406030204" pitchFamily="18" charset="0"/>
                        </a:rPr>
                        <m:t>/</m:t>
                      </m:r>
                      <m:rad>
                        <m:radPr>
                          <m:degHide m:val="on"/>
                          <m:ctrlPr>
                            <a:rPr kumimoji="1" lang="en-US" altLang="zh-CN" sz="2000" b="0" i="1" smtClean="0">
                              <a:solidFill>
                                <a:srgbClr val="3333FF"/>
                              </a:solidFill>
                              <a:latin typeface="Cambria Math" panose="02040503050406030204" pitchFamily="18" charset="0"/>
                            </a:rPr>
                          </m:ctrlPr>
                        </m:radPr>
                        <m:deg/>
                        <m:e>
                          <m:r>
                            <a:rPr kumimoji="1" lang="en-US" altLang="zh-CN" sz="2000" b="0" i="1" smtClean="0">
                              <a:solidFill>
                                <a:srgbClr val="3333FF"/>
                              </a:solidFill>
                              <a:latin typeface="Cambria Math" panose="02040503050406030204" pitchFamily="18" charset="0"/>
                            </a:rPr>
                            <m:t>𝑠</m:t>
                          </m:r>
                        </m:e>
                      </m:rad>
                    </m:oMath>
                  </m:oMathPara>
                </a14:m>
                <a:endParaRPr kumimoji="1" lang="zh-CN" altLang="en-US" sz="2000" dirty="0">
                  <a:solidFill>
                    <a:srgbClr val="3333FF"/>
                  </a:solidFill>
                </a:endParaRPr>
              </a:p>
            </p:txBody>
          </p:sp>
        </mc:Choice>
        <mc:Fallback xmlns="">
          <p:sp>
            <p:nvSpPr>
              <p:cNvPr id="4" name="文本框 3">
                <a:extLst>
                  <a:ext uri="{FF2B5EF4-FFF2-40B4-BE49-F238E27FC236}">
                    <a16:creationId xmlns:a16="http://schemas.microsoft.com/office/drawing/2014/main" id="{9CE9EA9A-355D-CEDC-92F2-0A08D0EBDE38}"/>
                  </a:ext>
                </a:extLst>
              </p:cNvPr>
              <p:cNvSpPr txBox="1">
                <a:spLocks noRot="1" noChangeAspect="1" noMove="1" noResize="1" noEditPoints="1" noAdjustHandles="1" noChangeArrowheads="1" noChangeShapeType="1" noTextEdit="1"/>
              </p:cNvSpPr>
              <p:nvPr/>
            </p:nvSpPr>
            <p:spPr>
              <a:xfrm>
                <a:off x="10499994" y="4732246"/>
                <a:ext cx="1415387" cy="311111"/>
              </a:xfrm>
              <a:prstGeom prst="rect">
                <a:avLst/>
              </a:prstGeom>
              <a:blipFill>
                <a:blip r:embed="rId6"/>
                <a:stretch>
                  <a:fillRect l="-6195" t="-4000" r="-885" b="-40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48251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C10183-69F4-CF8E-9A53-ACF14A7150DB}"/>
              </a:ext>
            </a:extLst>
          </p:cNvPr>
          <p:cNvSpPr>
            <a:spLocks noGrp="1"/>
          </p:cNvSpPr>
          <p:nvPr>
            <p:ph type="title"/>
          </p:nvPr>
        </p:nvSpPr>
        <p:spPr/>
        <p:txBody>
          <a:bodyPr>
            <a:normAutofit/>
          </a:bodyPr>
          <a:lstStyle/>
          <a:p>
            <a:r>
              <a:rPr lang="en" altLang="zh-CN" dirty="0">
                <a:latin typeface="Times New Roman" panose="02020603050405020304" pitchFamily="18" charset="0"/>
                <a:cs typeface="Times New Roman" panose="02020603050405020304" pitchFamily="18" charset="0"/>
              </a:rPr>
              <a:t>Inclusive production of 𝝅</a:t>
            </a:r>
            <a:r>
              <a:rPr lang="en" altLang="zh-CN" baseline="30000" dirty="0">
                <a:latin typeface="Times New Roman" panose="02020603050405020304" pitchFamily="18" charset="0"/>
                <a:cs typeface="Times New Roman" panose="02020603050405020304" pitchFamily="18" charset="0"/>
              </a:rPr>
              <a:t>±</a:t>
            </a:r>
            <a:r>
              <a:rPr lang="en" altLang="zh-CN" dirty="0">
                <a:latin typeface="Times New Roman" panose="02020603050405020304" pitchFamily="18" charset="0"/>
                <a:cs typeface="Times New Roman" panose="02020603050405020304" pitchFamily="18" charset="0"/>
              </a:rPr>
              <a:t>/𝑲</a:t>
            </a:r>
            <a:r>
              <a:rPr lang="en" altLang="zh-CN" baseline="30000" dirty="0">
                <a:latin typeface="Times New Roman" panose="02020603050405020304" pitchFamily="18" charset="0"/>
                <a:cs typeface="Times New Roman" panose="02020603050405020304" pitchFamily="18" charset="0"/>
              </a:rPr>
              <a:t>±</a:t>
            </a:r>
            <a:r>
              <a:rPr lang="en" altLang="zh-CN" dirty="0">
                <a:latin typeface="Times New Roman" panose="02020603050405020304" pitchFamily="18" charset="0"/>
                <a:cs typeface="Times New Roman" panose="02020603050405020304" pitchFamily="18" charset="0"/>
              </a:rPr>
              <a:t>@ BESIII</a:t>
            </a:r>
            <a:endParaRPr kumimoji="1"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888E095A-882E-12DC-38CC-455E7D55E4F4}"/>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42</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07259174-7A01-4FE9-D3E8-2AE51292F5FC}"/>
              </a:ext>
            </a:extLst>
          </p:cNvPr>
          <p:cNvPicPr>
            <a:picLocks noChangeAspect="1"/>
          </p:cNvPicPr>
          <p:nvPr/>
        </p:nvPicPr>
        <p:blipFill>
          <a:blip r:embed="rId2"/>
          <a:stretch>
            <a:fillRect/>
          </a:stretch>
        </p:blipFill>
        <p:spPr>
          <a:xfrm>
            <a:off x="2209800" y="2167851"/>
            <a:ext cx="7772400" cy="3131897"/>
          </a:xfrm>
          <a:prstGeom prst="rect">
            <a:avLst/>
          </a:prstGeom>
        </p:spPr>
      </p:pic>
      <p:sp>
        <p:nvSpPr>
          <p:cNvPr id="8" name="文本框 7">
            <a:extLst>
              <a:ext uri="{FF2B5EF4-FFF2-40B4-BE49-F238E27FC236}">
                <a16:creationId xmlns:a16="http://schemas.microsoft.com/office/drawing/2014/main" id="{52C093A9-7087-2C0C-5BF1-BC37B3E9F8A1}"/>
              </a:ext>
            </a:extLst>
          </p:cNvPr>
          <p:cNvSpPr txBox="1"/>
          <p:nvPr/>
        </p:nvSpPr>
        <p:spPr>
          <a:xfrm>
            <a:off x="664128" y="891877"/>
            <a:ext cx="10957402" cy="400110"/>
          </a:xfrm>
          <a:prstGeom prst="rect">
            <a:avLst/>
          </a:prstGeom>
          <a:noFill/>
        </p:spPr>
        <p:txBody>
          <a:bodyPr wrap="square">
            <a:spAutoFit/>
          </a:bodyPr>
          <a:lstStyle/>
          <a:p>
            <a:pPr>
              <a:buNone/>
            </a:pPr>
            <a:r>
              <a:rPr lang="en" altLang="zh-CN" sz="2000" dirty="0">
                <a:effectLst/>
                <a:latin typeface="Times New Roman" panose="02020603050405020304" pitchFamily="18" charset="0"/>
                <a:cs typeface="Times New Roman" panose="02020603050405020304" pitchFamily="18" charset="0"/>
              </a:rPr>
              <a:t>Normalized differential cross section of the inclusive process at 8 </a:t>
            </a:r>
            <a:r>
              <a:rPr lang="en" altLang="zh-CN" sz="2000" dirty="0" err="1">
                <a:effectLst/>
                <a:latin typeface="Times New Roman" panose="02020603050405020304" pitchFamily="18" charset="0"/>
                <a:cs typeface="Times New Roman" panose="02020603050405020304" pitchFamily="18" charset="0"/>
              </a:rPr>
              <a:t>c.m.energies</a:t>
            </a:r>
            <a:r>
              <a:rPr lang="en" altLang="zh-CN" sz="2000" dirty="0">
                <a:effectLst/>
                <a:latin typeface="Times New Roman" panose="02020603050405020304" pitchFamily="18" charset="0"/>
                <a:cs typeface="Times New Roman" panose="02020603050405020304" pitchFamily="18" charset="0"/>
              </a:rPr>
              <a:t> from 2.00 to 3.67 GeV</a:t>
            </a:r>
          </a:p>
        </p:txBody>
      </p:sp>
      <p:sp>
        <p:nvSpPr>
          <p:cNvPr id="10" name="文本框 9">
            <a:extLst>
              <a:ext uri="{FF2B5EF4-FFF2-40B4-BE49-F238E27FC236}">
                <a16:creationId xmlns:a16="http://schemas.microsoft.com/office/drawing/2014/main" id="{8B90FE52-6689-AE11-4F7E-30D85EE103C9}"/>
              </a:ext>
            </a:extLst>
          </p:cNvPr>
          <p:cNvSpPr txBox="1"/>
          <p:nvPr/>
        </p:nvSpPr>
        <p:spPr>
          <a:xfrm>
            <a:off x="664128" y="1370609"/>
            <a:ext cx="10533960" cy="646331"/>
          </a:xfrm>
          <a:prstGeom prst="rect">
            <a:avLst/>
          </a:prstGeom>
          <a:noFill/>
        </p:spPr>
        <p:txBody>
          <a:bodyPr wrap="square">
            <a:spAutoFit/>
          </a:bodyPr>
          <a:lstStyle/>
          <a:p>
            <a:pPr>
              <a:buNone/>
            </a:pPr>
            <a:r>
              <a:rPr lang="en" altLang="zh-CN" dirty="0">
                <a:solidFill>
                  <a:srgbClr val="3333FF"/>
                </a:solidFill>
                <a:effectLst/>
                <a:latin typeface="Times New Roman" panose="02020603050405020304" pitchFamily="18" charset="0"/>
                <a:cs typeface="Times New Roman" panose="02020603050405020304" pitchFamily="18" charset="0"/>
              </a:rPr>
              <a:t>Note that the observable has been scaled by an artificial factor in the plots and the line through the bin center is </a:t>
            </a:r>
          </a:p>
          <a:p>
            <a:pPr>
              <a:buNone/>
            </a:pPr>
            <a:r>
              <a:rPr lang="en" altLang="zh-CN" dirty="0">
                <a:solidFill>
                  <a:srgbClr val="3333FF"/>
                </a:solidFill>
                <a:effectLst/>
                <a:latin typeface="Times New Roman" panose="02020603050405020304" pitchFamily="18" charset="0"/>
                <a:cs typeface="Times New Roman" panose="02020603050405020304" pitchFamily="18" charset="0"/>
              </a:rPr>
              <a:t>to group the</a:t>
            </a:r>
            <a:r>
              <a:rPr lang="zh-CN" altLang="en-US" dirty="0">
                <a:solidFill>
                  <a:srgbClr val="3333FF"/>
                </a:solidFill>
                <a:effectLst/>
                <a:latin typeface="Times New Roman" panose="02020603050405020304" pitchFamily="18" charset="0"/>
                <a:cs typeface="Times New Roman" panose="02020603050405020304" pitchFamily="18" charset="0"/>
              </a:rPr>
              <a:t> </a:t>
            </a:r>
            <a:r>
              <a:rPr lang="en" altLang="zh-CN" dirty="0">
                <a:solidFill>
                  <a:srgbClr val="3333FF"/>
                </a:solidFill>
                <a:effectLst/>
                <a:latin typeface="Times New Roman" panose="02020603050405020304" pitchFamily="18" charset="0"/>
                <a:cs typeface="Times New Roman" panose="02020603050405020304" pitchFamily="18" charset="0"/>
              </a:rPr>
              <a:t>points according to their center-of-mass energy.</a:t>
            </a:r>
          </a:p>
        </p:txBody>
      </p:sp>
      <p:sp>
        <p:nvSpPr>
          <p:cNvPr id="12" name="文本框 11">
            <a:extLst>
              <a:ext uri="{FF2B5EF4-FFF2-40B4-BE49-F238E27FC236}">
                <a16:creationId xmlns:a16="http://schemas.microsoft.com/office/drawing/2014/main" id="{2D5D7D06-B205-B1CE-E477-0722260926E3}"/>
              </a:ext>
            </a:extLst>
          </p:cNvPr>
          <p:cNvSpPr txBox="1"/>
          <p:nvPr/>
        </p:nvSpPr>
        <p:spPr>
          <a:xfrm>
            <a:off x="2476362" y="5299748"/>
            <a:ext cx="7772400" cy="707886"/>
          </a:xfrm>
          <a:prstGeom prst="rect">
            <a:avLst/>
          </a:prstGeom>
          <a:noFill/>
        </p:spPr>
        <p:txBody>
          <a:bodyPr wrap="square">
            <a:spAutoFit/>
          </a:bodyPr>
          <a:lstStyle/>
          <a:p>
            <a:pPr marL="342900" indent="-342900">
              <a:buFont typeface="Wingdings" pitchFamily="2" charset="2"/>
              <a:buChar char="l"/>
            </a:pPr>
            <a:r>
              <a:rPr lang="en" altLang="zh-CN" sz="2000" dirty="0">
                <a:effectLst/>
                <a:latin typeface="Times New Roman" panose="02020603050405020304" pitchFamily="18" charset="0"/>
                <a:cs typeface="Times New Roman" panose="02020603050405020304" pitchFamily="18" charset="0"/>
              </a:rPr>
              <a:t>Z coverage from 0.13-0.95</a:t>
            </a:r>
          </a:p>
          <a:p>
            <a:pPr marL="285750" indent="-285750">
              <a:buFont typeface="Wingdings" pitchFamily="2" charset="2"/>
              <a:buChar char="l"/>
            </a:pPr>
            <a:r>
              <a:rPr lang="en" altLang="zh-CN" sz="2000" dirty="0">
                <a:effectLst/>
                <a:latin typeface="Times New Roman" panose="02020603050405020304" pitchFamily="18" charset="0"/>
                <a:cs typeface="Times New Roman" panose="02020603050405020304" pitchFamily="18" charset="0"/>
              </a:rPr>
              <a:t>Opportunity to test QCD factorization at low energy scale.</a:t>
            </a:r>
          </a:p>
        </p:txBody>
      </p:sp>
      <p:sp>
        <p:nvSpPr>
          <p:cNvPr id="14" name="文本框 13">
            <a:extLst>
              <a:ext uri="{FF2B5EF4-FFF2-40B4-BE49-F238E27FC236}">
                <a16:creationId xmlns:a16="http://schemas.microsoft.com/office/drawing/2014/main" id="{392A8815-15EA-A457-D700-7DB119BB32D6}"/>
              </a:ext>
            </a:extLst>
          </p:cNvPr>
          <p:cNvSpPr txBox="1"/>
          <p:nvPr/>
        </p:nvSpPr>
        <p:spPr>
          <a:xfrm>
            <a:off x="7288696" y="1832274"/>
            <a:ext cx="4328929" cy="369332"/>
          </a:xfrm>
          <a:prstGeom prst="rect">
            <a:avLst/>
          </a:prstGeom>
          <a:noFill/>
        </p:spPr>
        <p:txBody>
          <a:bodyPr wrap="square">
            <a:spAutoFit/>
          </a:bodyPr>
          <a:lstStyle/>
          <a:p>
            <a:pPr>
              <a:buNone/>
            </a:pPr>
            <a:r>
              <a:rPr lang="en" altLang="zh-CN" dirty="0">
                <a:solidFill>
                  <a:srgbClr val="FF0000"/>
                </a:solidFill>
                <a:effectLst/>
                <a:latin typeface="Times New Roman" panose="02020603050405020304" pitchFamily="18" charset="0"/>
                <a:cs typeface="Times New Roman" panose="02020603050405020304" pitchFamily="18" charset="0"/>
              </a:rPr>
              <a:t>BESIII</a:t>
            </a:r>
            <a:r>
              <a:rPr lang="en-US" altLang="zh-CN" dirty="0">
                <a:solidFill>
                  <a:srgbClr val="FF0000"/>
                </a:solidFill>
                <a:effectLst/>
                <a:latin typeface="Times New Roman" panose="02020603050405020304" pitchFamily="18" charset="0"/>
                <a:cs typeface="Times New Roman" panose="02020603050405020304" pitchFamily="18" charset="0"/>
              </a:rPr>
              <a:t>: </a:t>
            </a:r>
            <a:r>
              <a:rPr lang="en" altLang="zh-CN" dirty="0">
                <a:solidFill>
                  <a:srgbClr val="FF0000"/>
                </a:solidFill>
                <a:effectLst/>
                <a:latin typeface="Times New Roman" panose="02020603050405020304" pitchFamily="18" charset="0"/>
                <a:cs typeface="Times New Roman" panose="02020603050405020304" pitchFamily="18" charset="0"/>
              </a:rPr>
              <a:t>arXiv:2502.16084 accepted by PRL </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7EF502C-516E-9155-7868-639803C31B33}"/>
                  </a:ext>
                </a:extLst>
              </p:cNvPr>
              <p:cNvSpPr txBox="1"/>
              <p:nvPr/>
            </p:nvSpPr>
            <p:spPr>
              <a:xfrm>
                <a:off x="6581002" y="5331835"/>
                <a:ext cx="1415387" cy="31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solidFill>
                            <a:srgbClr val="3333FF"/>
                          </a:solidFill>
                          <a:latin typeface="Cambria Math" panose="02040503050406030204" pitchFamily="18" charset="0"/>
                        </a:rPr>
                        <m:t> </m:t>
                      </m:r>
                      <m:r>
                        <a:rPr kumimoji="1" lang="en-US" altLang="zh-CN" sz="2000" b="0" i="1" smtClean="0">
                          <a:solidFill>
                            <a:srgbClr val="3333FF"/>
                          </a:solidFill>
                          <a:latin typeface="Cambria Math" panose="02040503050406030204" pitchFamily="18" charset="0"/>
                        </a:rPr>
                        <m:t>𝑧</m:t>
                      </m:r>
                      <m:r>
                        <a:rPr kumimoji="1" lang="en-US" altLang="zh-CN" sz="2000" b="0" i="1" smtClean="0">
                          <a:solidFill>
                            <a:srgbClr val="3333FF"/>
                          </a:solidFill>
                          <a:latin typeface="Cambria Math" panose="02040503050406030204" pitchFamily="18" charset="0"/>
                        </a:rPr>
                        <m:t>=2</m:t>
                      </m:r>
                      <m:sSub>
                        <m:sSubPr>
                          <m:ctrlPr>
                            <a:rPr kumimoji="1" lang="en-US" altLang="zh-CN" sz="2000" b="0" i="1" smtClean="0">
                              <a:solidFill>
                                <a:srgbClr val="3333FF"/>
                              </a:solidFill>
                              <a:latin typeface="Cambria Math" panose="02040503050406030204" pitchFamily="18" charset="0"/>
                            </a:rPr>
                          </m:ctrlPr>
                        </m:sSubPr>
                        <m:e>
                          <m:r>
                            <a:rPr kumimoji="1" lang="en-US" altLang="zh-CN" sz="2000" b="0" i="1" smtClean="0">
                              <a:solidFill>
                                <a:srgbClr val="3333FF"/>
                              </a:solidFill>
                              <a:latin typeface="Cambria Math" panose="02040503050406030204" pitchFamily="18" charset="0"/>
                            </a:rPr>
                            <m:t>𝐸</m:t>
                          </m:r>
                        </m:e>
                        <m:sub>
                          <m:r>
                            <a:rPr kumimoji="1" lang="en-US" altLang="zh-CN" sz="2000" b="0" i="1" smtClean="0">
                              <a:solidFill>
                                <a:srgbClr val="3333FF"/>
                              </a:solidFill>
                              <a:latin typeface="Cambria Math" panose="02040503050406030204" pitchFamily="18" charset="0"/>
                            </a:rPr>
                            <m:t>h</m:t>
                          </m:r>
                        </m:sub>
                      </m:sSub>
                      <m:r>
                        <a:rPr kumimoji="1" lang="en-US" altLang="zh-CN" sz="2000" b="0" i="1" smtClean="0">
                          <a:solidFill>
                            <a:srgbClr val="3333FF"/>
                          </a:solidFill>
                          <a:latin typeface="Cambria Math" panose="02040503050406030204" pitchFamily="18" charset="0"/>
                        </a:rPr>
                        <m:t>/</m:t>
                      </m:r>
                      <m:rad>
                        <m:radPr>
                          <m:degHide m:val="on"/>
                          <m:ctrlPr>
                            <a:rPr kumimoji="1" lang="en-US" altLang="zh-CN" sz="2000" b="0" i="1" smtClean="0">
                              <a:solidFill>
                                <a:srgbClr val="3333FF"/>
                              </a:solidFill>
                              <a:latin typeface="Cambria Math" panose="02040503050406030204" pitchFamily="18" charset="0"/>
                            </a:rPr>
                          </m:ctrlPr>
                        </m:radPr>
                        <m:deg/>
                        <m:e>
                          <m:r>
                            <a:rPr kumimoji="1" lang="en-US" altLang="zh-CN" sz="2000" b="0" i="1" smtClean="0">
                              <a:solidFill>
                                <a:srgbClr val="3333FF"/>
                              </a:solidFill>
                              <a:latin typeface="Cambria Math" panose="02040503050406030204" pitchFamily="18" charset="0"/>
                            </a:rPr>
                            <m:t>𝑠</m:t>
                          </m:r>
                        </m:e>
                      </m:rad>
                    </m:oMath>
                  </m:oMathPara>
                </a14:m>
                <a:endParaRPr kumimoji="1" lang="zh-CN" altLang="en-US" sz="2000" dirty="0">
                  <a:solidFill>
                    <a:srgbClr val="3333FF"/>
                  </a:solidFill>
                </a:endParaRPr>
              </a:p>
            </p:txBody>
          </p:sp>
        </mc:Choice>
        <mc:Fallback xmlns="">
          <p:sp>
            <p:nvSpPr>
              <p:cNvPr id="15" name="文本框 14">
                <a:extLst>
                  <a:ext uri="{FF2B5EF4-FFF2-40B4-BE49-F238E27FC236}">
                    <a16:creationId xmlns:a16="http://schemas.microsoft.com/office/drawing/2014/main" id="{97EF502C-516E-9155-7868-639803C31B33}"/>
                  </a:ext>
                </a:extLst>
              </p:cNvPr>
              <p:cNvSpPr txBox="1">
                <a:spLocks noRot="1" noChangeAspect="1" noMove="1" noResize="1" noEditPoints="1" noAdjustHandles="1" noChangeArrowheads="1" noChangeShapeType="1" noTextEdit="1"/>
              </p:cNvSpPr>
              <p:nvPr/>
            </p:nvSpPr>
            <p:spPr>
              <a:xfrm>
                <a:off x="6581002" y="5331835"/>
                <a:ext cx="1415387" cy="311111"/>
              </a:xfrm>
              <a:prstGeom prst="rect">
                <a:avLst/>
              </a:prstGeom>
              <a:blipFill>
                <a:blip r:embed="rId3"/>
                <a:stretch>
                  <a:fillRect l="-7143" t="-8000" r="-1786" b="-36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01934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E76E32-3530-6715-E43D-C950362C9D59}"/>
              </a:ext>
            </a:extLst>
          </p:cNvPr>
          <p:cNvSpPr>
            <a:spLocks noGrp="1"/>
          </p:cNvSpPr>
          <p:nvPr>
            <p:ph type="title"/>
          </p:nvPr>
        </p:nvSpPr>
        <p:spPr/>
        <p:txBody>
          <a:bodyPr/>
          <a:lstStyle/>
          <a:p>
            <a:r>
              <a:rPr lang="en" altLang="zh-CN" dirty="0">
                <a:latin typeface="Times New Roman" panose="02020603050405020304" pitchFamily="18" charset="0"/>
                <a:cs typeface="Times New Roman" panose="02020603050405020304" pitchFamily="18" charset="0"/>
              </a:rPr>
              <a:t>Inclusive production of 𝝅</a:t>
            </a:r>
            <a:r>
              <a:rPr lang="en" altLang="zh-CN" baseline="30000" dirty="0">
                <a:latin typeface="Times New Roman" panose="02020603050405020304" pitchFamily="18" charset="0"/>
                <a:cs typeface="Times New Roman" panose="02020603050405020304" pitchFamily="18" charset="0"/>
              </a:rPr>
              <a:t>±</a:t>
            </a:r>
            <a:r>
              <a:rPr lang="en" altLang="zh-CN" dirty="0">
                <a:latin typeface="Times New Roman" panose="02020603050405020304" pitchFamily="18" charset="0"/>
                <a:cs typeface="Times New Roman" panose="02020603050405020304" pitchFamily="18" charset="0"/>
              </a:rPr>
              <a:t>/𝑲</a:t>
            </a:r>
            <a:r>
              <a:rPr lang="en" altLang="zh-CN" baseline="30000" dirty="0">
                <a:latin typeface="Times New Roman" panose="02020603050405020304" pitchFamily="18" charset="0"/>
                <a:cs typeface="Times New Roman" panose="02020603050405020304" pitchFamily="18" charset="0"/>
              </a:rPr>
              <a:t>±</a:t>
            </a:r>
            <a:r>
              <a:rPr lang="en" altLang="zh-CN" dirty="0">
                <a:latin typeface="Times New Roman" panose="02020603050405020304" pitchFamily="18" charset="0"/>
                <a:cs typeface="Times New Roman" panose="02020603050405020304" pitchFamily="18" charset="0"/>
              </a:rPr>
              <a:t>@ BESIII</a:t>
            </a:r>
            <a:endParaRPr kumimoji="1" lang="zh-CN" altLang="en-US" dirty="0"/>
          </a:p>
        </p:txBody>
      </p:sp>
      <p:sp>
        <p:nvSpPr>
          <p:cNvPr id="3" name="灯片编号占位符 2">
            <a:extLst>
              <a:ext uri="{FF2B5EF4-FFF2-40B4-BE49-F238E27FC236}">
                <a16:creationId xmlns:a16="http://schemas.microsoft.com/office/drawing/2014/main" id="{0679ABC5-2E3C-67B2-C605-FF4E0B5DBF62}"/>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43</a:t>
            </a:fld>
            <a:endParaRPr lang="zh-CN" altLang="en-US">
              <a:solidFill>
                <a:prstClr val="black">
                  <a:tint val="75000"/>
                </a:prstClr>
              </a:solidFill>
            </a:endParaRPr>
          </a:p>
        </p:txBody>
      </p:sp>
      <p:pic>
        <p:nvPicPr>
          <p:cNvPr id="5" name="图片 4">
            <a:extLst>
              <a:ext uri="{FF2B5EF4-FFF2-40B4-BE49-F238E27FC236}">
                <a16:creationId xmlns:a16="http://schemas.microsoft.com/office/drawing/2014/main" id="{B0F02275-A950-0DC1-C2FB-1CD180D8E946}"/>
              </a:ext>
            </a:extLst>
          </p:cNvPr>
          <p:cNvPicPr>
            <a:picLocks noChangeAspect="1"/>
          </p:cNvPicPr>
          <p:nvPr/>
        </p:nvPicPr>
        <p:blipFill>
          <a:blip r:embed="rId3"/>
          <a:stretch>
            <a:fillRect/>
          </a:stretch>
        </p:blipFill>
        <p:spPr>
          <a:xfrm>
            <a:off x="1628223" y="1151301"/>
            <a:ext cx="7772400" cy="4364501"/>
          </a:xfrm>
          <a:prstGeom prst="rect">
            <a:avLst/>
          </a:prstGeom>
        </p:spPr>
      </p:pic>
      <p:sp>
        <p:nvSpPr>
          <p:cNvPr id="6" name="文本框 5">
            <a:extLst>
              <a:ext uri="{FF2B5EF4-FFF2-40B4-BE49-F238E27FC236}">
                <a16:creationId xmlns:a16="http://schemas.microsoft.com/office/drawing/2014/main" id="{F6893F58-E5AF-0338-73E2-8ACF9BF80D1E}"/>
              </a:ext>
            </a:extLst>
          </p:cNvPr>
          <p:cNvSpPr txBox="1"/>
          <p:nvPr/>
        </p:nvSpPr>
        <p:spPr>
          <a:xfrm>
            <a:off x="6838122" y="808473"/>
            <a:ext cx="4328929" cy="369332"/>
          </a:xfrm>
          <a:prstGeom prst="rect">
            <a:avLst/>
          </a:prstGeom>
          <a:noFill/>
        </p:spPr>
        <p:txBody>
          <a:bodyPr wrap="square">
            <a:spAutoFit/>
          </a:bodyPr>
          <a:lstStyle/>
          <a:p>
            <a:pPr>
              <a:buNone/>
            </a:pPr>
            <a:r>
              <a:rPr lang="en" altLang="zh-CN" dirty="0">
                <a:solidFill>
                  <a:srgbClr val="FF0000"/>
                </a:solidFill>
                <a:effectLst/>
                <a:latin typeface="Times New Roman" panose="02020603050405020304" pitchFamily="18" charset="0"/>
                <a:cs typeface="Times New Roman" panose="02020603050405020304" pitchFamily="18" charset="0"/>
              </a:rPr>
              <a:t>BESIII</a:t>
            </a:r>
            <a:r>
              <a:rPr lang="en-US" altLang="zh-CN" dirty="0">
                <a:solidFill>
                  <a:srgbClr val="FF0000"/>
                </a:solidFill>
                <a:effectLst/>
                <a:latin typeface="Times New Roman" panose="02020603050405020304" pitchFamily="18" charset="0"/>
                <a:cs typeface="Times New Roman" panose="02020603050405020304" pitchFamily="18" charset="0"/>
              </a:rPr>
              <a:t>: </a:t>
            </a:r>
            <a:r>
              <a:rPr lang="en" altLang="zh-CN" dirty="0">
                <a:solidFill>
                  <a:srgbClr val="FF0000"/>
                </a:solidFill>
                <a:effectLst/>
                <a:latin typeface="Times New Roman" panose="02020603050405020304" pitchFamily="18" charset="0"/>
                <a:cs typeface="Times New Roman" panose="02020603050405020304" pitchFamily="18" charset="0"/>
              </a:rPr>
              <a:t>arXiv:2502.16084 accepted by PRL </a:t>
            </a:r>
          </a:p>
        </p:txBody>
      </p:sp>
      <p:sp>
        <p:nvSpPr>
          <p:cNvPr id="7" name="文本框 6">
            <a:extLst>
              <a:ext uri="{FF2B5EF4-FFF2-40B4-BE49-F238E27FC236}">
                <a16:creationId xmlns:a16="http://schemas.microsoft.com/office/drawing/2014/main" id="{8E5F58BD-4679-2F02-3861-E7B450F1BEA9}"/>
              </a:ext>
            </a:extLst>
          </p:cNvPr>
          <p:cNvSpPr txBox="1"/>
          <p:nvPr/>
        </p:nvSpPr>
        <p:spPr>
          <a:xfrm>
            <a:off x="98962" y="5471904"/>
            <a:ext cx="12504129" cy="1323439"/>
          </a:xfrm>
          <a:prstGeom prst="rect">
            <a:avLst/>
          </a:prstGeom>
          <a:noFill/>
        </p:spPr>
        <p:txBody>
          <a:bodyPr wrap="none" rtlCol="0">
            <a:spAutoFit/>
          </a:bodyPr>
          <a:lstStyle/>
          <a:p>
            <a:r>
              <a:rPr lang="en" altLang="zh-CN" sz="2000" dirty="0">
                <a:latin typeface="Times New Roman" panose="02020603050405020304" pitchFamily="18" charset="0"/>
                <a:cs typeface="Times New Roman" panose="02020603050405020304" pitchFamily="18" charset="0"/>
              </a:rPr>
              <a:t>Normalized differential cross sections</a:t>
            </a:r>
            <a:r>
              <a:rPr lang="en-US" altLang="zh-CN" sz="2000" dirty="0">
                <a:latin typeface="Times New Roman" panose="02020603050405020304" pitchFamily="18" charset="0"/>
                <a:cs typeface="Times New Roman" panose="02020603050405020304" pitchFamily="18" charset="0"/>
              </a:rPr>
              <a:t>: t</a:t>
            </a:r>
            <a:r>
              <a:rPr lang="en" altLang="zh-CN" sz="2000" dirty="0">
                <a:latin typeface="Times New Roman" panose="02020603050405020304" pitchFamily="18" charset="0"/>
                <a:cs typeface="Times New Roman" panose="02020603050405020304" pitchFamily="18" charset="0"/>
              </a:rPr>
              <a:t>he</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green and red bands denote the “NPC” NNLO calculations with 1</a:t>
            </a:r>
            <a:r>
              <a:rPr lang="el-GR" altLang="zh-CN" sz="2000" dirty="0">
                <a:latin typeface="Times New Roman" panose="02020603050405020304" pitchFamily="18" charset="0"/>
                <a:cs typeface="Times New Roman" panose="02020603050405020304" pitchFamily="18" charset="0"/>
              </a:rPr>
              <a:t>σ </a:t>
            </a:r>
            <a:r>
              <a:rPr lang="en" altLang="zh-CN" sz="2000" dirty="0">
                <a:latin typeface="Times New Roman" panose="02020603050405020304" pitchFamily="18" charset="0"/>
                <a:cs typeface="Times New Roman" panose="02020603050405020304" pitchFamily="18" charset="0"/>
              </a:rPr>
              <a:t>limits, </a:t>
            </a:r>
          </a:p>
          <a:p>
            <a:r>
              <a:rPr lang="en" altLang="zh-CN" sz="2000" dirty="0">
                <a:latin typeface="Times New Roman" panose="02020603050405020304" pitchFamily="18" charset="0"/>
                <a:cs typeface="Times New Roman" panose="02020603050405020304" pitchFamily="18" charset="0"/>
              </a:rPr>
              <a:t>based on new global analyses by including</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SIA world data and our new results. </a:t>
            </a:r>
          </a:p>
          <a:p>
            <a:r>
              <a:rPr lang="en" altLang="zh-CN" sz="2000" dirty="0">
                <a:latin typeface="Times New Roman" panose="02020603050405020304" pitchFamily="18" charset="0"/>
                <a:cs typeface="Times New Roman" panose="02020603050405020304" pitchFamily="18" charset="0"/>
              </a:rPr>
              <a:t>The blue band is the “NPC” NNLO calculation for K</a:t>
            </a:r>
            <a:r>
              <a:rPr lang="en" altLang="zh-CN" sz="2000" baseline="-25000" dirty="0">
                <a:latin typeface="Times New Roman" panose="02020603050405020304" pitchFamily="18" charset="0"/>
                <a:cs typeface="Times New Roman" panose="02020603050405020304" pitchFamily="18" charset="0"/>
              </a:rPr>
              <a:t>S</a:t>
            </a:r>
            <a:r>
              <a:rPr lang="en" altLang="zh-CN" sz="2000" dirty="0">
                <a:latin typeface="Times New Roman" panose="02020603050405020304" pitchFamily="18" charset="0"/>
                <a:cs typeface="Times New Roman" panose="02020603050405020304" pitchFamily="18" charset="0"/>
              </a:rPr>
              <a:t> by using K</a:t>
            </a:r>
            <a:r>
              <a:rPr lang="en" altLang="zh-CN" sz="2000" baseline="30000" dirty="0">
                <a:latin typeface="Times New Roman" panose="02020603050405020304" pitchFamily="18" charset="0"/>
                <a:cs typeface="Times New Roman" panose="02020603050405020304" pitchFamily="18" charset="0"/>
              </a:rPr>
              <a:t>±</a:t>
            </a:r>
            <a:r>
              <a:rPr lang="en" altLang="zh-CN" sz="2000" dirty="0">
                <a:latin typeface="Times New Roman" panose="02020603050405020304" pitchFamily="18" charset="0"/>
                <a:cs typeface="Times New Roman" panose="02020603050405020304" pitchFamily="18" charset="0"/>
              </a:rPr>
              <a:t> fragmentation</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functions via isospin symmetry.</a:t>
            </a:r>
          </a:p>
          <a:p>
            <a:r>
              <a:rPr lang="en" altLang="zh-CN" sz="2000" dirty="0">
                <a:latin typeface="Times New Roman" panose="02020603050405020304" pitchFamily="18" charset="0"/>
                <a:cs typeface="Times New Roman" panose="02020603050405020304" pitchFamily="18" charset="0"/>
              </a:rPr>
              <a:t>Only the measurements on the right of the dotted lines are employed in the fit.</a:t>
            </a:r>
          </a:p>
        </p:txBody>
      </p:sp>
    </p:spTree>
    <p:extLst>
      <p:ext uri="{BB962C8B-B14F-4D97-AF65-F5344CB8AC3E}">
        <p14:creationId xmlns:p14="http://schemas.microsoft.com/office/powerpoint/2010/main" val="3935036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F9220E33-1B82-6238-289A-5775045BE18A}"/>
                  </a:ext>
                </a:extLst>
              </p:cNvPr>
              <p:cNvSpPr>
                <a:spLocks noGrp="1"/>
              </p:cNvSpPr>
              <p:nvPr>
                <p:ph type="title"/>
              </p:nvPr>
            </p:nvSpPr>
            <p:spPr/>
            <p:txBody>
              <a:bodyPr>
                <a:normAutofit/>
              </a:bodyPr>
              <a:lstStyle/>
              <a:p>
                <a:pPr algn="ctr"/>
                <a:r>
                  <a:rPr lang="en-US" altLang="zh-CN" sz="4000" dirty="0">
                    <a:latin typeface="Times New Roman" panose="02020603050405020304" pitchFamily="18" charset="0"/>
                    <a:cs typeface="Times New Roman" panose="02020603050405020304" pitchFamily="18" charset="0"/>
                  </a:rPr>
                  <a:t>Inclusive</a:t>
                </a:r>
                <a:r>
                  <a:rPr lang="zh-CN" altLang="en-US" sz="4000" dirty="0">
                    <a:latin typeface="Times New Roman" panose="02020603050405020304" pitchFamily="18" charset="0"/>
                    <a:cs typeface="Times New Roman" panose="02020603050405020304" pitchFamily="18" charset="0"/>
                  </a:rPr>
                  <a:t> </a:t>
                </a:r>
                <a14:m>
                  <m:oMath xmlns:m="http://schemas.openxmlformats.org/officeDocument/2006/math">
                    <m:r>
                      <a:rPr lang="en" altLang="zh-CN" sz="4000" i="1" smtClean="0">
                        <a:latin typeface="Cambria Math" panose="02040503050406030204" pitchFamily="18" charset="0"/>
                        <a:ea typeface="Cambria Math" panose="02040503050406030204" pitchFamily="18" charset="0"/>
                        <a:cs typeface="Times New Roman" panose="02020603050405020304" pitchFamily="18" charset="0"/>
                      </a:rPr>
                      <m:t>𝜼</m:t>
                    </m:r>
                    <m:r>
                      <a:rPr lang="zh-CN" altLang="en-US" sz="4000" b="1" i="0" smtClean="0">
                        <a:latin typeface="Cambria Math" panose="02040503050406030204" pitchFamily="18" charset="0"/>
                        <a:ea typeface="Cambria Math" panose="02040503050406030204" pitchFamily="18" charset="0"/>
                        <a:cs typeface="Times New Roman" panose="02020603050405020304" pitchFamily="18" charset="0"/>
                      </a:rPr>
                      <m:t> </m:t>
                    </m:r>
                  </m:oMath>
                </a14:m>
                <a:r>
                  <a:rPr kumimoji="1" lang="en-US" altLang="zh-CN" dirty="0">
                    <a:latin typeface="Times New Roman" panose="02020603050405020304" pitchFamily="18" charset="0"/>
                    <a:cs typeface="Times New Roman" panose="02020603050405020304" pitchFamily="18" charset="0"/>
                  </a:rPr>
                  <a:t>production</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BESIII</a:t>
                </a:r>
                <a:endParaRPr kumimoji="1" lang="zh-CN" altLang="en-US" dirty="0">
                  <a:latin typeface="Times New Roman" panose="02020603050405020304" pitchFamily="18" charset="0"/>
                  <a:cs typeface="Times New Roman" panose="02020603050405020304" pitchFamily="18" charset="0"/>
                </a:endParaRPr>
              </a:p>
            </p:txBody>
          </p:sp>
        </mc:Choice>
        <mc:Fallback xmlns="">
          <p:sp>
            <p:nvSpPr>
              <p:cNvPr id="2" name="标题 1">
                <a:extLst>
                  <a:ext uri="{FF2B5EF4-FFF2-40B4-BE49-F238E27FC236}">
                    <a16:creationId xmlns:a16="http://schemas.microsoft.com/office/drawing/2014/main" id="{F9220E33-1B82-6238-289A-5775045BE18A}"/>
                  </a:ext>
                </a:extLst>
              </p:cNvPr>
              <p:cNvSpPr>
                <a:spLocks noGrp="1" noRot="1" noChangeAspect="1" noMove="1" noResize="1" noEditPoints="1" noAdjustHandles="1" noChangeArrowheads="1" noChangeShapeType="1" noTextEdit="1"/>
              </p:cNvSpPr>
              <p:nvPr>
                <p:ph type="title"/>
              </p:nvPr>
            </p:nvSpPr>
            <p:spPr>
              <a:blipFill>
                <a:blip r:embed="rId2"/>
                <a:stretch>
                  <a:fillRect t="-24528" b="-35849"/>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CA7670C0-349B-B21F-79CB-748A3934DF57}"/>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44</a:t>
            </a:fld>
            <a:endParaRPr lang="zh-CN" altLang="en-US">
              <a:solidFill>
                <a:prstClr val="black">
                  <a:tint val="75000"/>
                </a:prstClr>
              </a:solidFill>
            </a:endParaRPr>
          </a:p>
        </p:txBody>
      </p:sp>
      <p:pic>
        <p:nvPicPr>
          <p:cNvPr id="5" name="图片 4">
            <a:extLst>
              <a:ext uri="{FF2B5EF4-FFF2-40B4-BE49-F238E27FC236}">
                <a16:creationId xmlns:a16="http://schemas.microsoft.com/office/drawing/2014/main" id="{C170CF45-4163-6A86-A96B-35485AD1B77F}"/>
              </a:ext>
            </a:extLst>
          </p:cNvPr>
          <p:cNvPicPr>
            <a:picLocks noChangeAspect="1"/>
          </p:cNvPicPr>
          <p:nvPr/>
        </p:nvPicPr>
        <p:blipFill>
          <a:blip r:embed="rId3"/>
          <a:stretch>
            <a:fillRect/>
          </a:stretch>
        </p:blipFill>
        <p:spPr>
          <a:xfrm>
            <a:off x="1849249" y="1297365"/>
            <a:ext cx="7594600" cy="4546600"/>
          </a:xfrm>
          <a:prstGeom prst="rect">
            <a:avLst/>
          </a:prstGeom>
        </p:spPr>
      </p:pic>
      <p:sp>
        <p:nvSpPr>
          <p:cNvPr id="7" name="文本框 6">
            <a:extLst>
              <a:ext uri="{FF2B5EF4-FFF2-40B4-BE49-F238E27FC236}">
                <a16:creationId xmlns:a16="http://schemas.microsoft.com/office/drawing/2014/main" id="{0B3DF359-34D6-77FB-4810-EA2A6D561A31}"/>
              </a:ext>
            </a:extLst>
          </p:cNvPr>
          <p:cNvSpPr txBox="1"/>
          <p:nvPr/>
        </p:nvSpPr>
        <p:spPr>
          <a:xfrm>
            <a:off x="2723828" y="5921633"/>
            <a:ext cx="7594600" cy="461665"/>
          </a:xfrm>
          <a:prstGeom prst="rect">
            <a:avLst/>
          </a:prstGeom>
          <a:noFill/>
        </p:spPr>
        <p:txBody>
          <a:bodyPr wrap="square">
            <a:spAutoFit/>
          </a:bodyPr>
          <a:lstStyle/>
          <a:p>
            <a:r>
              <a:rPr lang="en" altLang="zh-CN" sz="2400" dirty="0">
                <a:effectLst/>
                <a:latin typeface="Times New Roman" panose="02020603050405020304" pitchFamily="18" charset="0"/>
                <a:cs typeface="Times New Roman" panose="02020603050405020304" pitchFamily="18" charset="0"/>
              </a:rPr>
              <a:t>BESIII fit: NNLO + hadron mass correction + high-twist</a:t>
            </a:r>
          </a:p>
        </p:txBody>
      </p:sp>
      <p:sp>
        <p:nvSpPr>
          <p:cNvPr id="9" name="文本框 8">
            <a:extLst>
              <a:ext uri="{FF2B5EF4-FFF2-40B4-BE49-F238E27FC236}">
                <a16:creationId xmlns:a16="http://schemas.microsoft.com/office/drawing/2014/main" id="{712D3334-3903-F64F-AACC-6910E94F9B1D}"/>
              </a:ext>
            </a:extLst>
          </p:cNvPr>
          <p:cNvSpPr txBox="1"/>
          <p:nvPr/>
        </p:nvSpPr>
        <p:spPr>
          <a:xfrm>
            <a:off x="6047783" y="819588"/>
            <a:ext cx="2972231" cy="400110"/>
          </a:xfrm>
          <a:prstGeom prst="rect">
            <a:avLst/>
          </a:prstGeom>
          <a:noFill/>
        </p:spPr>
        <p:txBody>
          <a:bodyPr wrap="square">
            <a:spAutoFit/>
          </a:bodyPr>
          <a:lstStyle/>
          <a:p>
            <a:r>
              <a:rPr lang="en" altLang="zh-CN" sz="2000" dirty="0">
                <a:effectLst/>
                <a:latin typeface="Times New Roman" panose="02020603050405020304" pitchFamily="18" charset="0"/>
                <a:cs typeface="Times New Roman" panose="02020603050405020304" pitchFamily="18" charset="0"/>
              </a:rPr>
              <a:t>PRL 133, 021901 (2024)</a:t>
            </a:r>
          </a:p>
        </p:txBody>
      </p:sp>
    </p:spTree>
    <p:extLst>
      <p:ext uri="{BB962C8B-B14F-4D97-AF65-F5344CB8AC3E}">
        <p14:creationId xmlns:p14="http://schemas.microsoft.com/office/powerpoint/2010/main" val="2512809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577850" y="1"/>
            <a:ext cx="11272280" cy="972766"/>
          </a:xfrm>
        </p:spPr>
        <p:txBody>
          <a:bodyPr>
            <a:normAutofit fontScale="90000"/>
          </a:bodyPr>
          <a:lstStyle/>
          <a:p>
            <a:r>
              <a:rPr kumimoji="1" lang="en-US" altLang="zh-CN" dirty="0">
                <a:latin typeface="Times New Roman" panose="02020603050405020304" pitchFamily="18" charset="0"/>
                <a:cs typeface="Times New Roman" panose="02020603050405020304" pitchFamily="18" charset="0"/>
              </a:rPr>
              <a:t>BESIII white paper: </a:t>
            </a:r>
            <a:r>
              <a:rPr lang="en-US" altLang="zh-CN" b="1" dirty="0">
                <a:latin typeface="Times New Roman" panose="02020603050405020304" pitchFamily="18" charset="0"/>
                <a:cs typeface="Times New Roman" panose="02020603050405020304" pitchFamily="18" charset="0"/>
                <a:hlinkClick r:id="rId2"/>
              </a:rPr>
              <a:t>Future Physics Programme</a:t>
            </a:r>
            <a:endParaRPr kumimoji="1" lang="zh-CN" altLang="en-US" dirty="0">
              <a:latin typeface="Times New Roman" panose="02020603050405020304" pitchFamily="18" charset="0"/>
              <a:cs typeface="Times New Roman" panose="02020603050405020304" pitchFamily="18" charset="0"/>
            </a:endParaRPr>
          </a:p>
        </p:txBody>
      </p:sp>
      <p:sp>
        <p:nvSpPr>
          <p:cNvPr id="5" name="幻灯片编号占位符 4"/>
          <p:cNvSpPr>
            <a:spLocks noGrp="1"/>
          </p:cNvSpPr>
          <p:nvPr>
            <p:ph type="sldNum" sz="quarter" idx="12"/>
          </p:nvPr>
        </p:nvSpPr>
        <p:spPr/>
        <p:txBody>
          <a:bodyPr/>
          <a:lstStyle/>
          <a:p>
            <a:fld id="{3880D999-AB6E-D04A-B8ED-211468A87D9E}" type="slidenum">
              <a:rPr kumimoji="1" lang="zh-CN" altLang="en-US" smtClean="0"/>
              <a:t>45</a:t>
            </a:fld>
            <a:endParaRPr kumimoji="1" lang="zh-CN" altLang="en-US"/>
          </a:p>
        </p:txBody>
      </p:sp>
      <p:pic>
        <p:nvPicPr>
          <p:cNvPr id="7" name="图片 6"/>
          <p:cNvPicPr>
            <a:picLocks noChangeAspect="1"/>
          </p:cNvPicPr>
          <p:nvPr/>
        </p:nvPicPr>
        <p:blipFill>
          <a:blip r:embed="rId3"/>
          <a:stretch>
            <a:fillRect/>
          </a:stretch>
        </p:blipFill>
        <p:spPr>
          <a:xfrm>
            <a:off x="1098550" y="1123950"/>
            <a:ext cx="9994900" cy="4610100"/>
          </a:xfrm>
          <a:prstGeom prst="rect">
            <a:avLst/>
          </a:prstGeom>
        </p:spPr>
      </p:pic>
      <p:sp>
        <p:nvSpPr>
          <p:cNvPr id="8" name="文本框 7"/>
          <p:cNvSpPr txBox="1"/>
          <p:nvPr/>
        </p:nvSpPr>
        <p:spPr>
          <a:xfrm>
            <a:off x="1365653" y="5965668"/>
            <a:ext cx="9476377" cy="461665"/>
          </a:xfrm>
          <a:prstGeom prst="rect">
            <a:avLst/>
          </a:prstGeom>
          <a:noFill/>
        </p:spPr>
        <p:txBody>
          <a:bodyPr wrap="none" rtlCol="0">
            <a:spAutoFit/>
          </a:bodyPr>
          <a:lstStyle/>
          <a:p>
            <a:r>
              <a:rPr kumimoji="1" lang="en-US" altLang="zh-CN" sz="2400" b="1" dirty="0">
                <a:solidFill>
                  <a:srgbClr val="FF0000"/>
                </a:solidFill>
                <a:latin typeface="Times New Roman" panose="02020603050405020304" pitchFamily="18" charset="0"/>
                <a:cs typeface="Times New Roman" panose="02020603050405020304" pitchFamily="18" charset="0"/>
              </a:rPr>
              <a:t> Another 6 years running to collect &gt;60 fb</a:t>
            </a:r>
            <a:r>
              <a:rPr kumimoji="1" lang="en-US" altLang="zh-CN" sz="2400" b="1" baseline="30000" dirty="0">
                <a:solidFill>
                  <a:srgbClr val="FF0000"/>
                </a:solidFill>
                <a:latin typeface="Times New Roman" panose="02020603050405020304" pitchFamily="18" charset="0"/>
                <a:cs typeface="Times New Roman" panose="02020603050405020304" pitchFamily="18" charset="0"/>
              </a:rPr>
              <a:t>-1</a:t>
            </a:r>
            <a:r>
              <a:rPr kumimoji="1" lang="en-US" altLang="zh-CN" sz="2400" b="1" dirty="0">
                <a:solidFill>
                  <a:srgbClr val="FF0000"/>
                </a:solidFill>
                <a:latin typeface="Times New Roman" panose="02020603050405020304" pitchFamily="18" charset="0"/>
                <a:cs typeface="Times New Roman" panose="02020603050405020304" pitchFamily="18" charset="0"/>
              </a:rPr>
              <a:t> data at different energies .  </a:t>
            </a:r>
            <a:endParaRPr kumimoji="1"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矩形 8"/>
          <p:cNvSpPr/>
          <p:nvPr/>
        </p:nvSpPr>
        <p:spPr>
          <a:xfrm>
            <a:off x="4753825" y="737530"/>
            <a:ext cx="5814412" cy="369332"/>
          </a:xfrm>
          <a:prstGeom prst="rect">
            <a:avLst/>
          </a:prstGeom>
          <a:solidFill>
            <a:srgbClr val="FFFF00"/>
          </a:solidFill>
        </p:spPr>
        <p:txBody>
          <a:bodyPr wrap="none">
            <a:spAutoFit/>
          </a:bodyPr>
          <a:lstStyle/>
          <a:p>
            <a:r>
              <a:rPr lang="pt-BR" altLang="zh-CN" b="1" u="sng" dirty="0">
                <a:latin typeface="Times New Roman" panose="02020603050405020304" pitchFamily="18" charset="0"/>
                <a:cs typeface="Times New Roman" panose="02020603050405020304" pitchFamily="18" charset="0"/>
              </a:rPr>
              <a:t>arXiv:1912.05983 : </a:t>
            </a:r>
            <a:r>
              <a:rPr lang="is-IS" altLang="zh-CN" b="1" dirty="0">
                <a:solidFill>
                  <a:srgbClr val="FF0000"/>
                </a:solidFill>
                <a:latin typeface="Times New Roman" panose="02020603050405020304" pitchFamily="18" charset="0"/>
                <a:cs typeface="Times New Roman" panose="02020603050405020304" pitchFamily="18" charset="0"/>
              </a:rPr>
              <a:t>Chin.Phys. C44 (2020) no.4, 040001</a:t>
            </a:r>
            <a:endParaRPr lang="zh-CN"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238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EEB27-58E2-140C-1D22-EFB374C85724}"/>
              </a:ext>
            </a:extLst>
          </p:cNvPr>
          <p:cNvSpPr>
            <a:spLocks noGrp="1"/>
          </p:cNvSpPr>
          <p:nvPr>
            <p:ph type="title"/>
          </p:nvPr>
        </p:nvSpPr>
        <p:spPr/>
        <p:txBody>
          <a:bodyPr>
            <a:normAutofit/>
          </a:bodyPr>
          <a:lstStyle/>
          <a:p>
            <a:pPr algn="ctr"/>
            <a:r>
              <a:rPr kumimoji="1" lang="en-US" altLang="zh-CN" b="1" dirty="0">
                <a:latin typeface="Times New Roman" panose="02020603050405020304" pitchFamily="18" charset="0"/>
                <a:cs typeface="Times New Roman" panose="02020603050405020304" pitchFamily="18" charset="0"/>
              </a:rPr>
              <a:t>BEPCII upgrades in 2024 </a:t>
            </a:r>
            <a:endParaRPr kumimoji="1"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91A2C751-7742-16FC-3253-004D56B2EE28}"/>
              </a:ext>
            </a:extLst>
          </p:cNvPr>
          <p:cNvSpPr>
            <a:spLocks noGrp="1"/>
          </p:cNvSpPr>
          <p:nvPr>
            <p:ph type="sldNum" sz="quarter" idx="12"/>
          </p:nvPr>
        </p:nvSpPr>
        <p:spPr>
          <a:xfrm>
            <a:off x="10344472" y="6405942"/>
            <a:ext cx="1080000" cy="360000"/>
          </a:xfrm>
        </p:spPr>
        <p:txBody>
          <a:bodyPr/>
          <a:lstStyle/>
          <a:p>
            <a:fld id="{E077DA78-E013-4A8C-AD75-63A150561B10}" type="slidenum">
              <a:rPr lang="zh-CN" altLang="en-US" smtClean="0">
                <a:solidFill>
                  <a:prstClr val="black">
                    <a:tint val="75000"/>
                  </a:prstClr>
                </a:solidFill>
              </a:rPr>
              <a:pPr/>
              <a:t>46</a:t>
            </a:fld>
            <a:endParaRPr lang="zh-CN" alt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6FAA49B-F7E8-BE0D-923B-D21533C1386B}"/>
                  </a:ext>
                </a:extLst>
              </p:cNvPr>
              <p:cNvSpPr txBox="1"/>
              <p:nvPr/>
            </p:nvSpPr>
            <p:spPr>
              <a:xfrm>
                <a:off x="89241" y="937628"/>
                <a:ext cx="5646718" cy="1721112"/>
              </a:xfrm>
              <a:prstGeom prst="rect">
                <a:avLst/>
              </a:prstGeom>
              <a:noFill/>
            </p:spPr>
            <p:txBody>
              <a:bodyPr wrap="square">
                <a:spAutoFit/>
              </a:bodyPr>
              <a:lstStyle/>
              <a:p>
                <a:pPr>
                  <a:lnSpc>
                    <a:spcPct val="150000"/>
                  </a:lnSpc>
                </a:pPr>
                <a:r>
                  <a:rPr lang="en-US" altLang="zh-CN"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BEPCII upgrade (installation: 2024. 7- 2024. 12)</a:t>
                </a:r>
                <a:r>
                  <a:rPr lang="zh-CN" altLang="en-US"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1" lang="en-US" altLang="zh-CN" sz="1800" dirty="0">
                  <a:solidFill>
                    <a:srgbClr val="0000FF"/>
                  </a:solidFill>
                  <a:latin typeface="Times New Roman" panose="02020603050405020304" pitchFamily="18" charset="0"/>
                  <a:cs typeface="Times New Roman" panose="02020603050405020304" pitchFamily="18" charset="0"/>
                </a:endParaRPr>
              </a:p>
              <a:p>
                <a:pPr>
                  <a:lnSpc>
                    <a:spcPct val="150000"/>
                  </a:lnSpc>
                </a:pPr>
                <a:r>
                  <a:rPr kumimoji="1" lang="en-US" altLang="zh-CN" sz="1800" b="1" dirty="0">
                    <a:solidFill>
                      <a:srgbClr val="0000FF"/>
                    </a:solidFill>
                    <a:latin typeface="Times New Roman" panose="02020603050405020304" pitchFamily="18" charset="0"/>
                    <a:cs typeface="Times New Roman" panose="02020603050405020304" pitchFamily="18" charset="0"/>
                  </a:rPr>
                  <a:t>Highest beam energy:  2.8  GeV</a:t>
                </a:r>
              </a:p>
              <a:p>
                <a:pPr>
                  <a:lnSpc>
                    <a:spcPct val="150000"/>
                  </a:lnSpc>
                </a:pPr>
                <a:r>
                  <a:rPr kumimoji="1" lang="en-US" altLang="zh-CN" sz="1800" b="1" dirty="0">
                    <a:solidFill>
                      <a:srgbClr val="0000FF"/>
                    </a:solidFill>
                    <a:latin typeface="Times New Roman" panose="02020603050405020304" pitchFamily="18" charset="0"/>
                    <a:cs typeface="Times New Roman" panose="02020603050405020304" pitchFamily="18" charset="0"/>
                  </a:rPr>
                  <a:t>Luminosity: 1.2</a:t>
                </a:r>
                <a14:m>
                  <m:oMath xmlns:m="http://schemas.openxmlformats.org/officeDocument/2006/math">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𝟏𝟎</m:t>
                        </m:r>
                      </m:e>
                      <m:sup>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𝟑𝟑</m:t>
                        </m:r>
                      </m:sup>
                    </m:sSup>
                  </m:oMath>
                </a14:m>
                <a:r>
                  <a:rPr kumimoji="1" lang="en-US" altLang="zh-CN" sz="1800" b="1" dirty="0">
                    <a:solidFill>
                      <a:srgbClr val="0000FF"/>
                    </a:solidFill>
                    <a:latin typeface="Times New Roman" panose="02020603050405020304" pitchFamily="18" charset="0"/>
                    <a:cs typeface="Times New Roman" panose="02020603050405020304" pitchFamily="18" charset="0"/>
                  </a:rPr>
                  <a:t> </a:t>
                </a:r>
                <a:r>
                  <a:rPr kumimoji="1" lang="en-US" altLang="zh-CN" sz="18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cm</a:t>
                </a:r>
                <a:r>
                  <a:rPr kumimoji="1" lang="en-US" altLang="zh-CN" sz="18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-2</a:t>
                </a:r>
                <a:r>
                  <a:rPr kumimoji="1" lang="en-US" altLang="zh-CN" sz="18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a:t>
                </a:r>
                <a:r>
                  <a:rPr kumimoji="1" lang="en-US" altLang="zh-CN" sz="18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-1</a:t>
                </a:r>
                <a:r>
                  <a:rPr kumimoji="1" lang="en-US" altLang="zh-CN" sz="1800" b="1" dirty="0">
                    <a:solidFill>
                      <a:srgbClr val="0000FF"/>
                    </a:solidFill>
                    <a:latin typeface="Times New Roman" panose="02020603050405020304" pitchFamily="18" charset="0"/>
                    <a:cs typeface="Times New Roman" panose="02020603050405020304" pitchFamily="18" charset="0"/>
                  </a:rPr>
                  <a:t> </a:t>
                </a:r>
                <a:r>
                  <a:rPr kumimoji="1" lang="zh-CN" altLang="en-US" sz="1800" b="1" dirty="0">
                    <a:solidFill>
                      <a:srgbClr val="0000FF"/>
                    </a:solidFill>
                    <a:latin typeface="Times New Roman" panose="02020603050405020304" pitchFamily="18" charset="0"/>
                    <a:cs typeface="Times New Roman" panose="02020603050405020304" pitchFamily="18" charset="0"/>
                  </a:rPr>
                  <a:t>（</a:t>
                </a:r>
                <a:r>
                  <a:rPr kumimoji="1" lang="en-US" altLang="zh-CN" sz="1800" b="1" dirty="0">
                    <a:solidFill>
                      <a:srgbClr val="0000FF"/>
                    </a:solidFill>
                    <a:latin typeface="Times New Roman" panose="02020603050405020304" pitchFamily="18" charset="0"/>
                    <a:cs typeface="Times New Roman" panose="02020603050405020304" pitchFamily="18" charset="0"/>
                  </a:rPr>
                  <a:t> 4.0 ~ 5.0 GeV</a:t>
                </a:r>
                <a:r>
                  <a:rPr kumimoji="1" lang="zh-CN" altLang="en-US" sz="1800" b="1" dirty="0">
                    <a:solidFill>
                      <a:srgbClr val="0000FF"/>
                    </a:solidFill>
                    <a:latin typeface="Times New Roman" panose="02020603050405020304" pitchFamily="18" charset="0"/>
                    <a:cs typeface="Times New Roman" panose="02020603050405020304" pitchFamily="18" charset="0"/>
                  </a:rPr>
                  <a:t>）</a:t>
                </a:r>
                <a:endParaRPr kumimoji="1" lang="en-US" altLang="zh-CN" sz="1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kumimoji="1" lang="en-US" altLang="zh-CN" sz="1800" b="1" dirty="0">
                    <a:solidFill>
                      <a:srgbClr val="0000FF"/>
                    </a:solidFill>
                    <a:latin typeface="Times New Roman" panose="02020603050405020304" pitchFamily="18" charset="0"/>
                    <a:cs typeface="Times New Roman" panose="02020603050405020304" pitchFamily="18" charset="0"/>
                  </a:rPr>
                  <a:t>                     (0.4-0.7)</a:t>
                </a:r>
                <a:r>
                  <a:rPr kumimoji="1" lang="en-US" altLang="zh-CN" sz="1800" b="1"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𝟏𝟎</m:t>
                        </m:r>
                      </m:e>
                      <m:sup>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𝟑𝟑</m:t>
                        </m:r>
                      </m:sup>
                    </m:sSup>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oMath>
                </a14:m>
                <a:r>
                  <a:rPr kumimoji="1" lang="en-US" altLang="zh-CN" sz="18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cm</a:t>
                </a:r>
                <a:r>
                  <a:rPr kumimoji="1" lang="en-US" altLang="zh-CN" sz="18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-2</a:t>
                </a:r>
                <a:r>
                  <a:rPr kumimoji="1" lang="en-US" altLang="zh-CN" sz="18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a:t>
                </a:r>
                <a:r>
                  <a:rPr kumimoji="1" lang="en-US" altLang="zh-CN" sz="18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-1</a:t>
                </a:r>
                <a:r>
                  <a:rPr kumimoji="1" lang="en-US" altLang="zh-CN" sz="1800" b="1" dirty="0">
                    <a:solidFill>
                      <a:srgbClr val="0000FF"/>
                    </a:solidFill>
                    <a:latin typeface="Times New Roman" panose="02020603050405020304" pitchFamily="18" charset="0"/>
                    <a:cs typeface="Times New Roman" panose="02020603050405020304" pitchFamily="18" charset="0"/>
                  </a:rPr>
                  <a:t> </a:t>
                </a:r>
                <a:r>
                  <a:rPr kumimoji="1" lang="zh-CN" altLang="en-US" sz="1800" b="1" dirty="0">
                    <a:solidFill>
                      <a:srgbClr val="0000FF"/>
                    </a:solidFill>
                    <a:latin typeface="Times New Roman" panose="02020603050405020304" pitchFamily="18" charset="0"/>
                    <a:cs typeface="Times New Roman" panose="02020603050405020304" pitchFamily="18" charset="0"/>
                  </a:rPr>
                  <a:t>（</a:t>
                </a:r>
                <a:r>
                  <a:rPr kumimoji="1" lang="en-US" altLang="zh-CN" sz="1800" b="1" dirty="0">
                    <a:solidFill>
                      <a:srgbClr val="0000FF"/>
                    </a:solidFill>
                    <a:latin typeface="Times New Roman" panose="02020603050405020304" pitchFamily="18" charset="0"/>
                    <a:cs typeface="Times New Roman" panose="02020603050405020304" pitchFamily="18" charset="0"/>
                  </a:rPr>
                  <a:t> 5.0</a:t>
                </a:r>
                <a:r>
                  <a:rPr kumimoji="1" lang="zh-CN" altLang="en-US" sz="1800" b="1" dirty="0">
                    <a:solidFill>
                      <a:srgbClr val="0000FF"/>
                    </a:solidFill>
                    <a:latin typeface="Times New Roman" panose="02020603050405020304" pitchFamily="18" charset="0"/>
                    <a:cs typeface="Times New Roman" panose="02020603050405020304" pitchFamily="18" charset="0"/>
                  </a:rPr>
                  <a:t> </a:t>
                </a:r>
                <a:r>
                  <a:rPr kumimoji="1" lang="en-US" altLang="zh-CN" sz="1800" b="1" dirty="0">
                    <a:solidFill>
                      <a:srgbClr val="0000FF"/>
                    </a:solidFill>
                    <a:latin typeface="Times New Roman" panose="02020603050405020304" pitchFamily="18" charset="0"/>
                    <a:cs typeface="Times New Roman" panose="02020603050405020304" pitchFamily="18" charset="0"/>
                  </a:rPr>
                  <a:t>~</a:t>
                </a:r>
                <a:r>
                  <a:rPr kumimoji="1" lang="zh-CN" altLang="en-US" sz="1800" b="1" dirty="0">
                    <a:solidFill>
                      <a:srgbClr val="0000FF"/>
                    </a:solidFill>
                    <a:latin typeface="Times New Roman" panose="02020603050405020304" pitchFamily="18" charset="0"/>
                    <a:cs typeface="Times New Roman" panose="02020603050405020304" pitchFamily="18" charset="0"/>
                  </a:rPr>
                  <a:t> </a:t>
                </a:r>
                <a:r>
                  <a:rPr kumimoji="1" lang="en-US" altLang="zh-CN" sz="1800" b="1" dirty="0">
                    <a:solidFill>
                      <a:srgbClr val="0000FF"/>
                    </a:solidFill>
                    <a:latin typeface="Times New Roman" panose="02020603050405020304" pitchFamily="18" charset="0"/>
                    <a:cs typeface="Times New Roman" panose="02020603050405020304" pitchFamily="18" charset="0"/>
                  </a:rPr>
                  <a:t>5.6</a:t>
                </a:r>
                <a:r>
                  <a:rPr kumimoji="1" lang="zh-CN" altLang="en-US" sz="1800" b="1" dirty="0">
                    <a:solidFill>
                      <a:srgbClr val="0000FF"/>
                    </a:solidFill>
                    <a:latin typeface="Times New Roman" panose="02020603050405020304" pitchFamily="18" charset="0"/>
                    <a:cs typeface="Times New Roman" panose="02020603050405020304" pitchFamily="18" charset="0"/>
                  </a:rPr>
                  <a:t> </a:t>
                </a:r>
                <a:r>
                  <a:rPr kumimoji="1" lang="en-US" altLang="zh-CN" sz="1800" b="1" dirty="0">
                    <a:solidFill>
                      <a:srgbClr val="0000FF"/>
                    </a:solidFill>
                    <a:latin typeface="Times New Roman" panose="02020603050405020304" pitchFamily="18" charset="0"/>
                    <a:cs typeface="Times New Roman" panose="02020603050405020304" pitchFamily="18" charset="0"/>
                  </a:rPr>
                  <a:t>GeV</a:t>
                </a:r>
                <a:r>
                  <a:rPr kumimoji="1" lang="zh-CN" altLang="en-US" sz="1800" b="1" dirty="0">
                    <a:solidFill>
                      <a:srgbClr val="0000FF"/>
                    </a:solidFill>
                    <a:latin typeface="Times New Roman" panose="02020603050405020304" pitchFamily="18" charset="0"/>
                    <a:cs typeface="Times New Roman" panose="02020603050405020304" pitchFamily="18" charset="0"/>
                  </a:rPr>
                  <a:t>）</a:t>
                </a:r>
                <a:endParaRPr kumimoji="1" lang="en-US" altLang="zh-CN" sz="18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C6FAA49B-F7E8-BE0D-923B-D21533C1386B}"/>
                  </a:ext>
                </a:extLst>
              </p:cNvPr>
              <p:cNvSpPr txBox="1">
                <a:spLocks noRot="1" noChangeAspect="1" noMove="1" noResize="1" noEditPoints="1" noAdjustHandles="1" noChangeArrowheads="1" noChangeShapeType="1" noTextEdit="1"/>
              </p:cNvSpPr>
              <p:nvPr/>
            </p:nvSpPr>
            <p:spPr>
              <a:xfrm>
                <a:off x="89241" y="937628"/>
                <a:ext cx="5646718" cy="1721112"/>
              </a:xfrm>
              <a:prstGeom prst="rect">
                <a:avLst/>
              </a:prstGeom>
              <a:blipFill>
                <a:blip r:embed="rId3"/>
                <a:stretch>
                  <a:fillRect l="-1124" b="-438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62EE656E-0526-8570-87DA-7A5FA32DEF50}"/>
              </a:ext>
            </a:extLst>
          </p:cNvPr>
          <p:cNvPicPr>
            <a:picLocks noChangeAspect="1"/>
          </p:cNvPicPr>
          <p:nvPr/>
        </p:nvPicPr>
        <p:blipFill>
          <a:blip r:embed="rId4"/>
          <a:stretch>
            <a:fillRect/>
          </a:stretch>
        </p:blipFill>
        <p:spPr>
          <a:xfrm>
            <a:off x="27198" y="3112774"/>
            <a:ext cx="5440671" cy="2796586"/>
          </a:xfrm>
          <a:prstGeom prst="rect">
            <a:avLst/>
          </a:prstGeom>
        </p:spPr>
      </p:pic>
      <p:sp>
        <p:nvSpPr>
          <p:cNvPr id="8" name="文本框 7">
            <a:extLst>
              <a:ext uri="{FF2B5EF4-FFF2-40B4-BE49-F238E27FC236}">
                <a16:creationId xmlns:a16="http://schemas.microsoft.com/office/drawing/2014/main" id="{54134436-6E5D-FE58-40BD-F602C9AE751B}"/>
              </a:ext>
            </a:extLst>
          </p:cNvPr>
          <p:cNvSpPr txBox="1"/>
          <p:nvPr/>
        </p:nvSpPr>
        <p:spPr>
          <a:xfrm>
            <a:off x="5735959" y="904413"/>
            <a:ext cx="6209459" cy="2535502"/>
          </a:xfrm>
          <a:prstGeom prst="rect">
            <a:avLst/>
          </a:prstGeom>
          <a:noFill/>
        </p:spPr>
        <p:txBody>
          <a:bodyPr wrap="square">
            <a:spAutoFit/>
          </a:bodyPr>
          <a:lstStyle/>
          <a:p>
            <a:pPr marL="25312" defTabSz="342900">
              <a:lnSpc>
                <a:spcPct val="150000"/>
              </a:lnSpc>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BESIII will collect about </a:t>
            </a:r>
            <a:r>
              <a:rPr kumimoji="1" lang="en-US" altLang="zh-CN" sz="1800" b="1" dirty="0">
                <a:solidFill>
                  <a:srgbClr val="FF0000"/>
                </a:solidFill>
                <a:latin typeface="Times New Roman" panose="02020603050405020304" pitchFamily="18" charset="0"/>
                <a:cs typeface="Times New Roman" panose="02020603050405020304" pitchFamily="18" charset="0"/>
              </a:rPr>
              <a:t>60 fb</a:t>
            </a:r>
            <a:r>
              <a:rPr kumimoji="1" lang="en-US" altLang="zh-CN" sz="1800" b="1" baseline="30000" dirty="0">
                <a:solidFill>
                  <a:srgbClr val="FF0000"/>
                </a:solidFill>
                <a:latin typeface="Times New Roman" panose="02020603050405020304" pitchFamily="18" charset="0"/>
                <a:cs typeface="Times New Roman" panose="02020603050405020304" pitchFamily="18" charset="0"/>
              </a:rPr>
              <a:t>-1</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between 4.0 – 5.6 GeV, and to study potential physics: </a:t>
            </a:r>
          </a:p>
          <a:p>
            <a:pPr marL="239625" indent="-214313" defTabSz="342900">
              <a:lnSpc>
                <a:spcPct val="150000"/>
              </a:lnSpc>
              <a:buFont typeface="Wingdings" panose="05000000000000000000" pitchFamily="2" charset="2"/>
              <a:buChar char="ü"/>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Cover energy up to 5.6 GeV </a:t>
            </a:r>
          </a:p>
          <a:p>
            <a:pPr marL="239625" indent="-214313" defTabSz="342900">
              <a:lnSpc>
                <a:spcPct val="150000"/>
              </a:lnSpc>
              <a:buFont typeface="Wingdings" panose="05000000000000000000" pitchFamily="2" charset="2"/>
              <a:buChar char="ü"/>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Deeper studies of the XYZ</a:t>
            </a:r>
            <a:r>
              <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states </a:t>
            </a:r>
          </a:p>
          <a:p>
            <a:pPr marL="239625" indent="-214313" defTabSz="342900">
              <a:lnSpc>
                <a:spcPct val="150000"/>
              </a:lnSpc>
              <a:buFont typeface="Wingdings" panose="05000000000000000000" pitchFamily="2" charset="2"/>
              <a:buChar char="ü"/>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Study the</a:t>
            </a:r>
            <a:r>
              <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ground-state</a:t>
            </a:r>
            <a:r>
              <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charmed</a:t>
            </a:r>
            <a:r>
              <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baryons</a:t>
            </a:r>
          </a:p>
          <a:p>
            <a:pPr marL="239625" indent="-214313" defTabSz="342900">
              <a:lnSpc>
                <a:spcPct val="150000"/>
              </a:lnSpc>
              <a:buFont typeface="Wingdings" panose="05000000000000000000" pitchFamily="2" charset="2"/>
              <a:buChar char="ü"/>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Provide information on charm-quark fragmentation function </a:t>
            </a:r>
          </a:p>
        </p:txBody>
      </p:sp>
      <p:pic>
        <p:nvPicPr>
          <p:cNvPr id="10" name="图片 9">
            <a:extLst>
              <a:ext uri="{FF2B5EF4-FFF2-40B4-BE49-F238E27FC236}">
                <a16:creationId xmlns:a16="http://schemas.microsoft.com/office/drawing/2014/main" id="{F7A9972D-5920-B85E-E883-4FED99988B2F}"/>
              </a:ext>
            </a:extLst>
          </p:cNvPr>
          <p:cNvPicPr>
            <a:picLocks noChangeAspect="1"/>
          </p:cNvPicPr>
          <p:nvPr/>
        </p:nvPicPr>
        <p:blipFill>
          <a:blip r:embed="rId5"/>
          <a:stretch>
            <a:fillRect/>
          </a:stretch>
        </p:blipFill>
        <p:spPr>
          <a:xfrm>
            <a:off x="5467868" y="3073219"/>
            <a:ext cx="6724131" cy="3284981"/>
          </a:xfrm>
          <a:prstGeom prst="rect">
            <a:avLst/>
          </a:prstGeom>
        </p:spPr>
      </p:pic>
    </p:spTree>
    <p:extLst>
      <p:ext uri="{BB962C8B-B14F-4D97-AF65-F5344CB8AC3E}">
        <p14:creationId xmlns:p14="http://schemas.microsoft.com/office/powerpoint/2010/main" val="2865936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CB665-1298-E54F-9C7F-B096856B67D0}"/>
              </a:ext>
            </a:extLst>
          </p:cNvPr>
          <p:cNvSpPr>
            <a:spLocks noGrp="1"/>
          </p:cNvSpPr>
          <p:nvPr>
            <p:ph type="title"/>
          </p:nvPr>
        </p:nvSpPr>
        <p:spPr/>
        <p:txBody>
          <a:bodyPr>
            <a:normAutofit/>
          </a:bodyPr>
          <a:lstStyle/>
          <a:p>
            <a:pPr algn="ctr"/>
            <a:r>
              <a:rPr lang="en-US" altLang="zh-CN" sz="4000" b="1" dirty="0">
                <a:latin typeface="Times New Roman" panose="02020603050405020304" pitchFamily="18" charset="0"/>
                <a:cs typeface="Times New Roman" panose="02020603050405020304" pitchFamily="18" charset="0"/>
              </a:rPr>
              <a:t>Summary</a:t>
            </a:r>
            <a:endParaRPr kumimoji="1"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4D2C99B2-31D0-3895-FEF2-68EFD6DD3C57}"/>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47</a:t>
            </a:fld>
            <a:endParaRPr lang="zh-CN" altLang="en-US">
              <a:solidFill>
                <a:prstClr val="black">
                  <a:tint val="75000"/>
                </a:prstClr>
              </a:solidFill>
            </a:endParaRPr>
          </a:p>
        </p:txBody>
      </p:sp>
      <p:sp>
        <p:nvSpPr>
          <p:cNvPr id="6" name="文本框 5">
            <a:extLst>
              <a:ext uri="{FF2B5EF4-FFF2-40B4-BE49-F238E27FC236}">
                <a16:creationId xmlns:a16="http://schemas.microsoft.com/office/drawing/2014/main" id="{937E5431-2B62-EB85-3F80-A9B6B73A5C30}"/>
              </a:ext>
            </a:extLst>
          </p:cNvPr>
          <p:cNvSpPr txBox="1"/>
          <p:nvPr/>
        </p:nvSpPr>
        <p:spPr>
          <a:xfrm>
            <a:off x="312000" y="602231"/>
            <a:ext cx="11700220" cy="2523768"/>
          </a:xfrm>
          <a:prstGeom prst="rect">
            <a:avLst/>
          </a:prstGeom>
          <a:noFill/>
        </p:spPr>
        <p:txBody>
          <a:bodyPr wrap="square">
            <a:spAutoFit/>
          </a:bodyPr>
          <a:lstStyle/>
          <a:p>
            <a:endParaRPr lang="en" altLang="zh-CN" dirty="0">
              <a:effectLst/>
              <a:latin typeface="Arial Unicode MS" panose="020B0604020202020204" pitchFamily="34" charset="-128"/>
              <a:ea typeface="Arial Unicode MS" panose="020B0604020202020204" pitchFamily="34" charset="-128"/>
            </a:endParaRPr>
          </a:p>
          <a:p>
            <a:pPr marL="342900" indent="-342900">
              <a:lnSpc>
                <a:spcPct val="150000"/>
              </a:lnSpc>
              <a:buFont typeface="Wingdings" pitchFamily="2" charset="2"/>
              <a:buChar char="Ø"/>
            </a:pPr>
            <a:r>
              <a:rPr lang="en" altLang="zh-CN" sz="2000" b="1" i="0" u="none" strike="noStrike" dirty="0">
                <a:effectLst/>
                <a:latin typeface="Times New Roman" panose="02020603050405020304" pitchFamily="18" charset="0"/>
                <a:cs typeface="Times New Roman" panose="02020603050405020304" pitchFamily="18" charset="0"/>
              </a:rPr>
              <a:t>BESIII is running smoothly and is now highly productive.</a:t>
            </a:r>
            <a:endParaRPr kumimoji="1" lang="en-US" altLang="zh-CN" sz="2000" b="1" dirty="0">
              <a:latin typeface="Times New Roman" panose="02020603050405020304" pitchFamily="18" charset="0"/>
              <a:cs typeface="Times New Roman" panose="02020603050405020304" pitchFamily="18" charset="0"/>
            </a:endParaRPr>
          </a:p>
          <a:p>
            <a:pPr marL="342900" indent="-342900">
              <a:lnSpc>
                <a:spcPct val="150000"/>
              </a:lnSpc>
              <a:buFont typeface="Wingdings" pitchFamily="2" charset="2"/>
              <a:buChar char="Ø"/>
            </a:pPr>
            <a:r>
              <a:rPr lang="en" altLang="zh-CN" sz="2000" b="1" i="0" u="none" strike="noStrike" dirty="0">
                <a:effectLst/>
                <a:latin typeface="Times New Roman" panose="02020603050405020304" pitchFamily="18" charset="0"/>
                <a:cs typeface="Times New Roman" panose="02020603050405020304" pitchFamily="18" charset="0"/>
              </a:rPr>
              <a:t>Advantages of BEPCII/BESIII: threshold-scan data, and quantum-entangled meson and baryon pairs.</a:t>
            </a:r>
          </a:p>
          <a:p>
            <a:pPr marL="342900" indent="-342900">
              <a:lnSpc>
                <a:spcPct val="150000"/>
              </a:lnSpc>
              <a:buFont typeface="Wingdings" pitchFamily="2" charset="2"/>
              <a:buChar char="Ø"/>
            </a:pPr>
            <a:r>
              <a:rPr lang="en" altLang="zh-CN" sz="2000" b="1" i="0" u="none" strike="noStrike" dirty="0">
                <a:effectLst/>
                <a:latin typeface="Times New Roman" panose="02020603050405020304" pitchFamily="18" charset="0"/>
                <a:cs typeface="Times New Roman" panose="02020603050405020304" pitchFamily="18" charset="0"/>
              </a:rPr>
              <a:t>The BEPCII upgrades were completed in 2024, enabling more data collection above 4.0 GeV (up to 5.6 GeV) to study: excited charmonium, charmonium-like states, XYZ particles, charmed baryons, etc.</a:t>
            </a:r>
            <a:endParaRPr kumimoji="1" lang="en-US" altLang="zh-CN" sz="2000" b="1" dirty="0">
              <a:latin typeface="Times New Roman" panose="02020603050405020304" pitchFamily="18" charset="0"/>
              <a:cs typeface="Times New Roman" panose="02020603050405020304" pitchFamily="18" charset="0"/>
            </a:endParaRPr>
          </a:p>
          <a:p>
            <a:pPr marL="285750" indent="-285750" algn="l" fontAlgn="t">
              <a:buFont typeface="Wingdings" pitchFamily="2" charset="2"/>
              <a:buChar char="Ø"/>
            </a:pPr>
            <a:r>
              <a:rPr lang="en" altLang="zh-CN" sz="2000" b="1" i="0" u="none" strike="noStrike" dirty="0">
                <a:effectLst/>
                <a:latin typeface="Times New Roman" panose="02020603050405020304" pitchFamily="18" charset="0"/>
                <a:cs typeface="Times New Roman" panose="02020603050405020304" pitchFamily="18" charset="0"/>
              </a:rPr>
              <a:t>BESIII plays a leading role in charmed hadron physics. </a:t>
            </a:r>
          </a:p>
        </p:txBody>
      </p:sp>
      <p:grpSp>
        <p:nvGrpSpPr>
          <p:cNvPr id="5" name="组合 4">
            <a:extLst>
              <a:ext uri="{FF2B5EF4-FFF2-40B4-BE49-F238E27FC236}">
                <a16:creationId xmlns:a16="http://schemas.microsoft.com/office/drawing/2014/main" id="{D498FBA3-A861-A2EC-FEF6-9EE3A308071E}"/>
              </a:ext>
            </a:extLst>
          </p:cNvPr>
          <p:cNvGrpSpPr/>
          <p:nvPr/>
        </p:nvGrpSpPr>
        <p:grpSpPr>
          <a:xfrm>
            <a:off x="964557" y="3621853"/>
            <a:ext cx="9868471" cy="3230944"/>
            <a:chOff x="964557" y="3621853"/>
            <a:chExt cx="9868471" cy="3230944"/>
          </a:xfrm>
        </p:grpSpPr>
        <p:pic>
          <p:nvPicPr>
            <p:cNvPr id="26" name="图片 25">
              <a:extLst>
                <a:ext uri="{FF2B5EF4-FFF2-40B4-BE49-F238E27FC236}">
                  <a16:creationId xmlns:a16="http://schemas.microsoft.com/office/drawing/2014/main" id="{93832BB1-3C31-F3B1-69FC-A615258623F0}"/>
                </a:ext>
              </a:extLst>
            </p:cNvPr>
            <p:cNvPicPr>
              <a:picLocks noChangeAspect="1"/>
            </p:cNvPicPr>
            <p:nvPr/>
          </p:nvPicPr>
          <p:blipFill>
            <a:blip r:embed="rId2"/>
            <a:stretch>
              <a:fillRect/>
            </a:stretch>
          </p:blipFill>
          <p:spPr>
            <a:xfrm>
              <a:off x="5968448" y="3861737"/>
              <a:ext cx="4864580" cy="2991060"/>
            </a:xfrm>
            <a:prstGeom prst="rect">
              <a:avLst/>
            </a:prstGeom>
          </p:spPr>
        </p:pic>
        <p:pic>
          <p:nvPicPr>
            <p:cNvPr id="27" name="Picture 2">
              <a:extLst>
                <a:ext uri="{FF2B5EF4-FFF2-40B4-BE49-F238E27FC236}">
                  <a16:creationId xmlns:a16="http://schemas.microsoft.com/office/drawing/2014/main" id="{EEEF37F2-BD31-C105-E5B0-BBD3CBE9BD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6559" y="3771610"/>
              <a:ext cx="5316092" cy="26407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9">
              <a:extLst>
                <a:ext uri="{FF2B5EF4-FFF2-40B4-BE49-F238E27FC236}">
                  <a16:creationId xmlns:a16="http://schemas.microsoft.com/office/drawing/2014/main" id="{9E1006D1-075C-C0D5-E73F-59B8896CE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146" y="4493434"/>
              <a:ext cx="971550" cy="2655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20">
              <a:extLst>
                <a:ext uri="{FF2B5EF4-FFF2-40B4-BE49-F238E27FC236}">
                  <a16:creationId xmlns:a16="http://schemas.microsoft.com/office/drawing/2014/main" id="{1D5F929B-2A9F-D568-2281-E95D6DB67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971" y="6298351"/>
              <a:ext cx="617935" cy="258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 name="Line 22">
              <a:extLst>
                <a:ext uri="{FF2B5EF4-FFF2-40B4-BE49-F238E27FC236}">
                  <a16:creationId xmlns:a16="http://schemas.microsoft.com/office/drawing/2014/main" id="{B1650B39-4C1A-BC88-B288-1BA09C9F3890}"/>
                </a:ext>
              </a:extLst>
            </p:cNvPr>
            <p:cNvSpPr>
              <a:spLocks noChangeShapeType="1"/>
            </p:cNvSpPr>
            <p:nvPr/>
          </p:nvSpPr>
          <p:spPr bwMode="auto">
            <a:xfrm flipH="1" flipV="1">
              <a:off x="4436082" y="5934192"/>
              <a:ext cx="108347" cy="37861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zh-CN" altLang="en-US" sz="1350"/>
            </a:p>
          </p:txBody>
        </p:sp>
        <p:sp>
          <p:nvSpPr>
            <p:cNvPr id="31" name="Line 23">
              <a:extLst>
                <a:ext uri="{FF2B5EF4-FFF2-40B4-BE49-F238E27FC236}">
                  <a16:creationId xmlns:a16="http://schemas.microsoft.com/office/drawing/2014/main" id="{A58E434A-5C49-9A57-A56C-9B49AE85C7B4}"/>
                </a:ext>
              </a:extLst>
            </p:cNvPr>
            <p:cNvSpPr>
              <a:spLocks noChangeShapeType="1"/>
            </p:cNvSpPr>
            <p:nvPr/>
          </p:nvSpPr>
          <p:spPr bwMode="auto">
            <a:xfrm flipH="1" flipV="1">
              <a:off x="4224747" y="4339408"/>
              <a:ext cx="378619" cy="108347"/>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zh-CN" altLang="en-US" sz="1350"/>
            </a:p>
          </p:txBody>
        </p:sp>
        <p:sp>
          <p:nvSpPr>
            <p:cNvPr id="32" name="文本框 31">
              <a:extLst>
                <a:ext uri="{FF2B5EF4-FFF2-40B4-BE49-F238E27FC236}">
                  <a16:creationId xmlns:a16="http://schemas.microsoft.com/office/drawing/2014/main" id="{B4836390-F46F-25B1-1E1C-EFF68F2D1BAC}"/>
                </a:ext>
              </a:extLst>
            </p:cNvPr>
            <p:cNvSpPr txBox="1"/>
            <p:nvPr/>
          </p:nvSpPr>
          <p:spPr>
            <a:xfrm>
              <a:off x="8150934" y="3656577"/>
              <a:ext cx="646331"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2035</a:t>
              </a:r>
              <a:endParaRPr kumimoji="1" lang="zh-CN" altLang="en-US"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37B51E05-A292-3093-7C77-BA05B12467DF}"/>
                </a:ext>
              </a:extLst>
            </p:cNvPr>
            <p:cNvSpPr txBox="1"/>
            <p:nvPr/>
          </p:nvSpPr>
          <p:spPr>
            <a:xfrm>
              <a:off x="964557" y="6189414"/>
              <a:ext cx="1515158" cy="584775"/>
            </a:xfrm>
            <a:prstGeom prst="rect">
              <a:avLst/>
            </a:prstGeom>
            <a:solidFill>
              <a:srgbClr val="FFFF00"/>
            </a:solidFill>
          </p:spPr>
          <p:txBody>
            <a:bodyPr wrap="none" rtlCol="0">
              <a:spAutoFit/>
            </a:bodyPr>
            <a:lstStyle/>
            <a:p>
              <a:r>
                <a:rPr kumimoji="1" lang="en-US" altLang="zh-CN" sz="1600" dirty="0">
                  <a:solidFill>
                    <a:srgbClr val="FF0000"/>
                  </a:solidFill>
                  <a:latin typeface="Times New Roman" panose="02020603050405020304" pitchFamily="18" charset="0"/>
                  <a:cs typeface="Times New Roman" panose="02020603050405020304" pitchFamily="18" charset="0"/>
                </a:rPr>
                <a:t>Strong phase in </a:t>
              </a:r>
            </a:p>
            <a:p>
              <a:r>
                <a:rPr kumimoji="1" lang="en-US" altLang="zh-CN" sz="1600" dirty="0">
                  <a:solidFill>
                    <a:srgbClr val="FF0000"/>
                  </a:solidFill>
                  <a:latin typeface="Times New Roman" panose="02020603050405020304" pitchFamily="18" charset="0"/>
                  <a:cs typeface="Times New Roman" panose="02020603050405020304" pitchFamily="18" charset="0"/>
                </a:rPr>
                <a:t>neutral D decay</a:t>
              </a:r>
              <a:endParaRPr kumimoji="1" lang="zh-CN" altLang="en-US" sz="1600" dirty="0">
                <a:solidFill>
                  <a:srgbClr val="FF0000"/>
                </a:solidFill>
                <a:latin typeface="Times New Roman" panose="02020603050405020304" pitchFamily="18" charset="0"/>
                <a:cs typeface="Times New Roman" panose="02020603050405020304" pitchFamily="18" charset="0"/>
              </a:endParaRPr>
            </a:p>
          </p:txBody>
        </p:sp>
        <p:cxnSp>
          <p:nvCxnSpPr>
            <p:cNvPr id="34" name="直线箭头连接符 33">
              <a:extLst>
                <a:ext uri="{FF2B5EF4-FFF2-40B4-BE49-F238E27FC236}">
                  <a16:creationId xmlns:a16="http://schemas.microsoft.com/office/drawing/2014/main" id="{C8B740D0-19DE-8825-7833-4805BFC305B0}"/>
                </a:ext>
              </a:extLst>
            </p:cNvPr>
            <p:cNvCxnSpPr/>
            <p:nvPr/>
          </p:nvCxnSpPr>
          <p:spPr>
            <a:xfrm flipV="1">
              <a:off x="2824325" y="5969805"/>
              <a:ext cx="520690" cy="3177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F9211E6B-3704-F9D9-DDBA-677C2653C65A}"/>
                </a:ext>
              </a:extLst>
            </p:cNvPr>
            <p:cNvSpPr txBox="1"/>
            <p:nvPr/>
          </p:nvSpPr>
          <p:spPr>
            <a:xfrm>
              <a:off x="3559410" y="3621853"/>
              <a:ext cx="646331"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2021</a:t>
              </a:r>
              <a:endParaRPr kumimoji="1" lang="zh-CN" altLang="en-US"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4" name="文本框 3">
            <a:extLst>
              <a:ext uri="{FF2B5EF4-FFF2-40B4-BE49-F238E27FC236}">
                <a16:creationId xmlns:a16="http://schemas.microsoft.com/office/drawing/2014/main" id="{77CA2F86-2B49-A418-CE9B-3990B5215992}"/>
              </a:ext>
            </a:extLst>
          </p:cNvPr>
          <p:cNvSpPr txBox="1"/>
          <p:nvPr/>
        </p:nvSpPr>
        <p:spPr>
          <a:xfrm>
            <a:off x="2824325" y="3245851"/>
            <a:ext cx="7448139" cy="369332"/>
          </a:xfrm>
          <a:prstGeom prst="rect">
            <a:avLst/>
          </a:prstGeom>
          <a:noFill/>
        </p:spPr>
        <p:txBody>
          <a:bodyPr wrap="square" rtlCol="0">
            <a:spAutoFit/>
          </a:bodyPr>
          <a:lstStyle/>
          <a:p>
            <a:r>
              <a:rPr kumimoji="1" lang="en-US" altLang="zh-CN" b="1" dirty="0">
                <a:solidFill>
                  <a:srgbClr val="FF0000"/>
                </a:solidFill>
                <a:latin typeface="Times New Roman" panose="02020603050405020304" pitchFamily="18" charset="0"/>
                <a:cs typeface="Times New Roman" panose="02020603050405020304" pitchFamily="18" charset="0"/>
              </a:rPr>
              <a:t>Charm is still needed for precise test of the SM!</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564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D7674E3-0D4F-9846-C066-813D485D5D12}"/>
              </a:ext>
            </a:extLst>
          </p:cNvPr>
          <p:cNvSpPr>
            <a:spLocks noGrp="1"/>
          </p:cNvSpPr>
          <p:nvPr>
            <p:ph type="sldNum" sz="quarter" idx="12"/>
          </p:nvPr>
        </p:nvSpPr>
        <p:spPr/>
        <p:txBody>
          <a:bodyPr/>
          <a:lstStyle/>
          <a:p>
            <a:fld id="{3880D999-AB6E-D04A-B8ED-211468A87D9E}" type="slidenum">
              <a:rPr kumimoji="1" lang="zh-CN" altLang="en-US" smtClean="0"/>
              <a:t>48</a:t>
            </a:fld>
            <a:endParaRPr kumimoji="1" lang="zh-CN" altLang="en-US"/>
          </a:p>
        </p:txBody>
      </p:sp>
      <p:sp>
        <p:nvSpPr>
          <p:cNvPr id="5" name="文本框 4">
            <a:extLst>
              <a:ext uri="{FF2B5EF4-FFF2-40B4-BE49-F238E27FC236}">
                <a16:creationId xmlns:a16="http://schemas.microsoft.com/office/drawing/2014/main" id="{EFCA5E66-1336-E107-78C6-C999F07F217B}"/>
              </a:ext>
            </a:extLst>
          </p:cNvPr>
          <p:cNvSpPr txBox="1"/>
          <p:nvPr/>
        </p:nvSpPr>
        <p:spPr>
          <a:xfrm>
            <a:off x="1979456" y="2846049"/>
            <a:ext cx="8233088" cy="861774"/>
          </a:xfrm>
          <a:prstGeom prst="rect">
            <a:avLst/>
          </a:prstGeom>
          <a:noFill/>
        </p:spPr>
        <p:txBody>
          <a:bodyPr wrap="none" rtlCol="0">
            <a:spAutoFit/>
          </a:bodyPr>
          <a:lstStyle/>
          <a:p>
            <a:r>
              <a:rPr kumimoji="1" lang="en-US" altLang="zh-CN" sz="5000" dirty="0">
                <a:solidFill>
                  <a:srgbClr val="FF0000"/>
                </a:solidFill>
              </a:rPr>
              <a:t>Thank you for your attentions! </a:t>
            </a:r>
          </a:p>
        </p:txBody>
      </p:sp>
    </p:spTree>
    <p:extLst>
      <p:ext uri="{BB962C8B-B14F-4D97-AF65-F5344CB8AC3E}">
        <p14:creationId xmlns:p14="http://schemas.microsoft.com/office/powerpoint/2010/main" val="1485667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xitolambdapi"/>
          <p:cNvPicPr>
            <a:picLocks noChangeAspect="1"/>
          </p:cNvPicPr>
          <p:nvPr/>
        </p:nvPicPr>
        <p:blipFill>
          <a:blip r:embed="rId2"/>
          <a:stretch>
            <a:fillRect/>
          </a:stretch>
        </p:blipFill>
        <p:spPr>
          <a:xfrm>
            <a:off x="426720" y="109220"/>
            <a:ext cx="4679950" cy="2527300"/>
          </a:xfrm>
          <a:prstGeom prst="rect">
            <a:avLst/>
          </a:prstGeom>
        </p:spPr>
      </p:pic>
      <p:pic>
        <p:nvPicPr>
          <p:cNvPr id="11" name="Picture 10" descr="alpha_beta_gamma"/>
          <p:cNvPicPr>
            <a:picLocks noChangeAspect="1"/>
          </p:cNvPicPr>
          <p:nvPr/>
        </p:nvPicPr>
        <p:blipFill>
          <a:blip r:embed="rId3"/>
          <a:stretch>
            <a:fillRect/>
          </a:stretch>
        </p:blipFill>
        <p:spPr>
          <a:xfrm>
            <a:off x="6404927" y="2059125"/>
            <a:ext cx="2140585" cy="375920"/>
          </a:xfrm>
          <a:prstGeom prst="rect">
            <a:avLst/>
          </a:prstGeom>
        </p:spPr>
      </p:pic>
      <p:pic>
        <p:nvPicPr>
          <p:cNvPr id="12" name="Picture 11" descr="alpha_beta_rl"/>
          <p:cNvPicPr>
            <a:picLocks noChangeAspect="1"/>
          </p:cNvPicPr>
          <p:nvPr/>
        </p:nvPicPr>
        <p:blipFill>
          <a:blip r:embed="rId4"/>
          <a:stretch>
            <a:fillRect/>
          </a:stretch>
        </p:blipFill>
        <p:spPr>
          <a:xfrm>
            <a:off x="5760987" y="1406791"/>
            <a:ext cx="2299435" cy="448411"/>
          </a:xfrm>
          <a:prstGeom prst="rect">
            <a:avLst/>
          </a:prstGeom>
        </p:spPr>
      </p:pic>
      <p:pic>
        <p:nvPicPr>
          <p:cNvPr id="13" name="Picture 12" descr="comment1"/>
          <p:cNvPicPr>
            <a:picLocks noChangeAspect="1"/>
          </p:cNvPicPr>
          <p:nvPr/>
        </p:nvPicPr>
        <p:blipFill>
          <a:blip r:embed="rId5"/>
          <a:stretch>
            <a:fillRect/>
          </a:stretch>
        </p:blipFill>
        <p:spPr>
          <a:xfrm>
            <a:off x="1993900" y="2751455"/>
            <a:ext cx="9260205" cy="448310"/>
          </a:xfrm>
          <a:prstGeom prst="rect">
            <a:avLst/>
          </a:prstGeom>
        </p:spPr>
      </p:pic>
      <p:pic>
        <p:nvPicPr>
          <p:cNvPr id="19" name="Picture 18" descr="decaypara_alpha2"/>
          <p:cNvPicPr>
            <a:picLocks noChangeAspect="1"/>
          </p:cNvPicPr>
          <p:nvPr/>
        </p:nvPicPr>
        <p:blipFill>
          <a:blip r:embed="rId6"/>
          <a:stretch>
            <a:fillRect/>
          </a:stretch>
        </p:blipFill>
        <p:spPr>
          <a:xfrm>
            <a:off x="584200" y="3314700"/>
            <a:ext cx="5186045" cy="843280"/>
          </a:xfrm>
          <a:prstGeom prst="rect">
            <a:avLst/>
          </a:prstGeom>
        </p:spPr>
      </p:pic>
      <p:pic>
        <p:nvPicPr>
          <p:cNvPr id="20" name="Picture 19" descr="decaypara_beta2"/>
          <p:cNvPicPr>
            <a:picLocks noChangeAspect="1"/>
          </p:cNvPicPr>
          <p:nvPr/>
        </p:nvPicPr>
        <p:blipFill>
          <a:blip r:embed="rId7"/>
          <a:stretch>
            <a:fillRect/>
          </a:stretch>
        </p:blipFill>
        <p:spPr>
          <a:xfrm>
            <a:off x="6430010" y="3314700"/>
            <a:ext cx="5384165" cy="795655"/>
          </a:xfrm>
          <a:prstGeom prst="rect">
            <a:avLst/>
          </a:prstGeom>
        </p:spPr>
      </p:pic>
      <p:sp>
        <p:nvSpPr>
          <p:cNvPr id="21" name="Down Arrow 20"/>
          <p:cNvSpPr/>
          <p:nvPr/>
        </p:nvSpPr>
        <p:spPr>
          <a:xfrm>
            <a:off x="5601970" y="4157980"/>
            <a:ext cx="987425" cy="1426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delta_strong"/>
          <p:cNvPicPr>
            <a:picLocks noChangeAspect="1"/>
          </p:cNvPicPr>
          <p:nvPr/>
        </p:nvPicPr>
        <p:blipFill>
          <a:blip r:embed="rId8"/>
          <a:stretch>
            <a:fillRect/>
          </a:stretch>
        </p:blipFill>
        <p:spPr>
          <a:xfrm>
            <a:off x="584200" y="5499100"/>
            <a:ext cx="5186045" cy="911860"/>
          </a:xfrm>
          <a:prstGeom prst="rect">
            <a:avLst/>
          </a:prstGeom>
        </p:spPr>
      </p:pic>
      <p:pic>
        <p:nvPicPr>
          <p:cNvPr id="23" name="Picture 22" descr="delta_weak"/>
          <p:cNvPicPr>
            <a:picLocks noChangeAspect="1"/>
          </p:cNvPicPr>
          <p:nvPr/>
        </p:nvPicPr>
        <p:blipFill>
          <a:blip r:embed="rId9"/>
          <a:stretch>
            <a:fillRect/>
          </a:stretch>
        </p:blipFill>
        <p:spPr>
          <a:xfrm>
            <a:off x="6589395" y="5499100"/>
            <a:ext cx="5224780" cy="929640"/>
          </a:xfrm>
          <a:prstGeom prst="rect">
            <a:avLst/>
          </a:prstGeom>
        </p:spPr>
      </p:pic>
      <p:pic>
        <p:nvPicPr>
          <p:cNvPr id="24" name="图片 7"/>
          <p:cNvPicPr>
            <a:picLocks noChangeAspect="1"/>
          </p:cNvPicPr>
          <p:nvPr/>
        </p:nvPicPr>
        <p:blipFill>
          <a:blip r:embed="rId10"/>
          <a:stretch>
            <a:fillRect/>
          </a:stretch>
        </p:blipFill>
        <p:spPr>
          <a:xfrm>
            <a:off x="7216140" y="4173855"/>
            <a:ext cx="1295400" cy="974090"/>
          </a:xfrm>
          <a:prstGeom prst="rect">
            <a:avLst/>
          </a:prstGeom>
        </p:spPr>
      </p:pic>
      <p:sp>
        <p:nvSpPr>
          <p:cNvPr id="25" name="矩形 8"/>
          <p:cNvSpPr/>
          <p:nvPr/>
        </p:nvSpPr>
        <p:spPr>
          <a:xfrm>
            <a:off x="6910705" y="5147945"/>
            <a:ext cx="1906270" cy="337185"/>
          </a:xfrm>
          <a:prstGeom prst="rect">
            <a:avLst/>
          </a:prstGeom>
          <a:solidFill>
            <a:srgbClr val="FFFF00"/>
          </a:solidFill>
        </p:spPr>
        <p:txBody>
          <a:bodyPr wrap="square">
            <a:spAutoFit/>
          </a:bodyPr>
          <a:lstStyle/>
          <a:p>
            <a:r>
              <a:rPr lang="en-US" altLang="zh-CN" sz="1600" b="1" dirty="0" err="1">
                <a:solidFill>
                  <a:srgbClr val="FF0000"/>
                </a:solidFill>
              </a:rPr>
              <a:t>Sandip</a:t>
            </a:r>
            <a:r>
              <a:rPr lang="en-US" altLang="zh-CN" sz="1600" b="1" dirty="0">
                <a:solidFill>
                  <a:srgbClr val="FF0000"/>
                </a:solidFill>
              </a:rPr>
              <a:t> PAKVASA</a:t>
            </a:r>
          </a:p>
        </p:txBody>
      </p:sp>
      <p:pic>
        <p:nvPicPr>
          <p:cNvPr id="26" name="Picture 2" descr="mage result for xiao-gang he ntu twqiw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05875" y="4203065"/>
            <a:ext cx="958215" cy="958215"/>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3"/>
          <p:cNvSpPr txBox="1"/>
          <p:nvPr/>
        </p:nvSpPr>
        <p:spPr>
          <a:xfrm>
            <a:off x="8863330" y="5147945"/>
            <a:ext cx="1000760" cy="337185"/>
          </a:xfrm>
          <a:prstGeom prst="rect">
            <a:avLst/>
          </a:prstGeom>
          <a:solidFill>
            <a:srgbClr val="FFFF00"/>
          </a:solidFill>
        </p:spPr>
        <p:txBody>
          <a:bodyPr wrap="square" rtlCol="0">
            <a:spAutoFit/>
          </a:bodyPr>
          <a:lstStyle/>
          <a:p>
            <a:r>
              <a:rPr kumimoji="1" lang="en-US" altLang="zh-CN" sz="1600" dirty="0"/>
              <a:t>X.G. He</a:t>
            </a:r>
            <a:endParaRPr kumimoji="1" lang="zh-CN" altLang="en-US" sz="1600" dirty="0"/>
          </a:p>
        </p:txBody>
      </p:sp>
      <p:pic>
        <p:nvPicPr>
          <p:cNvPr id="28" name="Picture 6" descr="mage result for john donohue physics umass amhers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41585" y="4194810"/>
            <a:ext cx="984250" cy="989965"/>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4"/>
          <p:cNvSpPr txBox="1"/>
          <p:nvPr/>
        </p:nvSpPr>
        <p:spPr>
          <a:xfrm>
            <a:off x="9885928" y="5148259"/>
            <a:ext cx="1674495" cy="337185"/>
          </a:xfrm>
          <a:prstGeom prst="rect">
            <a:avLst/>
          </a:prstGeom>
          <a:solidFill>
            <a:srgbClr val="FFFF00"/>
          </a:solidFill>
        </p:spPr>
        <p:txBody>
          <a:bodyPr wrap="none" rtlCol="0">
            <a:spAutoFit/>
          </a:bodyPr>
          <a:lstStyle/>
          <a:p>
            <a:r>
              <a:rPr kumimoji="1" lang="en-US" altLang="zh-CN" sz="1600" dirty="0"/>
              <a:t>John Donoghue </a:t>
            </a:r>
            <a:endParaRPr kumimoji="1" lang="zh-CN" altLang="en-US" sz="1600" dirty="0"/>
          </a:p>
        </p:txBody>
      </p:sp>
      <p:grpSp>
        <p:nvGrpSpPr>
          <p:cNvPr id="9" name="组合 8">
            <a:extLst>
              <a:ext uri="{FF2B5EF4-FFF2-40B4-BE49-F238E27FC236}">
                <a16:creationId xmlns:a16="http://schemas.microsoft.com/office/drawing/2014/main" id="{2914092D-C688-76AF-707D-F612C4BC6C4E}"/>
              </a:ext>
            </a:extLst>
          </p:cNvPr>
          <p:cNvGrpSpPr/>
          <p:nvPr/>
        </p:nvGrpSpPr>
        <p:grpSpPr>
          <a:xfrm>
            <a:off x="5765482" y="236305"/>
            <a:ext cx="6269290" cy="788820"/>
            <a:chOff x="5765482" y="236305"/>
            <a:chExt cx="6269290" cy="788820"/>
          </a:xfrm>
        </p:grpSpPr>
        <p:pic>
          <p:nvPicPr>
            <p:cNvPr id="17" name="Picture 16" descr="decaypara_alpha"/>
            <p:cNvPicPr>
              <a:picLocks noChangeAspect="1"/>
            </p:cNvPicPr>
            <p:nvPr/>
          </p:nvPicPr>
          <p:blipFill>
            <a:blip r:embed="rId13"/>
            <a:stretch>
              <a:fillRect/>
            </a:stretch>
          </p:blipFill>
          <p:spPr>
            <a:xfrm>
              <a:off x="5765482" y="268538"/>
              <a:ext cx="1804670" cy="743384"/>
            </a:xfrm>
            <a:prstGeom prst="rect">
              <a:avLst/>
            </a:prstGeom>
          </p:spPr>
        </p:pic>
        <p:pic>
          <p:nvPicPr>
            <p:cNvPr id="18" name="Picture 17" descr="decaypara_beta"/>
            <p:cNvPicPr>
              <a:picLocks noChangeAspect="1"/>
            </p:cNvPicPr>
            <p:nvPr/>
          </p:nvPicPr>
          <p:blipFill>
            <a:blip r:embed="rId14"/>
            <a:stretch>
              <a:fillRect/>
            </a:stretch>
          </p:blipFill>
          <p:spPr>
            <a:xfrm>
              <a:off x="8022007" y="236305"/>
              <a:ext cx="1929543" cy="788820"/>
            </a:xfrm>
            <a:prstGeom prst="rect">
              <a:avLst/>
            </a:prstGeom>
          </p:spPr>
        </p:pic>
        <p:pic>
          <p:nvPicPr>
            <p:cNvPr id="2" name="图片 1">
              <a:extLst>
                <a:ext uri="{FF2B5EF4-FFF2-40B4-BE49-F238E27FC236}">
                  <a16:creationId xmlns:a16="http://schemas.microsoft.com/office/drawing/2014/main" id="{0C44D66D-B038-064D-A854-14DD5668662E}"/>
                </a:ext>
              </a:extLst>
            </p:cNvPr>
            <p:cNvPicPr>
              <a:picLocks noChangeAspect="1"/>
            </p:cNvPicPr>
            <p:nvPr/>
          </p:nvPicPr>
          <p:blipFill>
            <a:blip r:embed="rId15"/>
            <a:stretch>
              <a:fillRect/>
            </a:stretch>
          </p:blipFill>
          <p:spPr>
            <a:xfrm>
              <a:off x="10151815" y="316556"/>
              <a:ext cx="1882957" cy="695366"/>
            </a:xfrm>
            <a:prstGeom prst="rect">
              <a:avLst/>
            </a:prstGeom>
          </p:spPr>
        </p:pic>
      </p:grpSp>
      <p:pic>
        <p:nvPicPr>
          <p:cNvPr id="3" name="图片 2">
            <a:extLst>
              <a:ext uri="{FF2B5EF4-FFF2-40B4-BE49-F238E27FC236}">
                <a16:creationId xmlns:a16="http://schemas.microsoft.com/office/drawing/2014/main" id="{1B753752-E2D7-784D-9F75-F5E40545DFA0}"/>
              </a:ext>
            </a:extLst>
          </p:cNvPr>
          <p:cNvPicPr>
            <a:picLocks noChangeAspect="1"/>
          </p:cNvPicPr>
          <p:nvPr/>
        </p:nvPicPr>
        <p:blipFill>
          <a:blip r:embed="rId16"/>
          <a:stretch>
            <a:fillRect/>
          </a:stretch>
        </p:blipFill>
        <p:spPr>
          <a:xfrm>
            <a:off x="8863330" y="1405770"/>
            <a:ext cx="2540078" cy="387470"/>
          </a:xfrm>
          <a:prstGeom prst="rect">
            <a:avLst/>
          </a:prstGeom>
        </p:spPr>
      </p:pic>
      <p:sp>
        <p:nvSpPr>
          <p:cNvPr id="4" name="灯片编号占位符 3">
            <a:extLst>
              <a:ext uri="{FF2B5EF4-FFF2-40B4-BE49-F238E27FC236}">
                <a16:creationId xmlns:a16="http://schemas.microsoft.com/office/drawing/2014/main" id="{056A3C25-F738-DE4E-9C5C-2BEFF4F3C481}"/>
              </a:ext>
            </a:extLst>
          </p:cNvPr>
          <p:cNvSpPr>
            <a:spLocks noGrp="1"/>
          </p:cNvSpPr>
          <p:nvPr>
            <p:ph type="sldNum" sz="quarter" idx="12"/>
          </p:nvPr>
        </p:nvSpPr>
        <p:spPr/>
        <p:txBody>
          <a:bodyPr/>
          <a:lstStyle/>
          <a:p>
            <a:fld id="{20D5DF70-C7C4-B243-8DD8-3CD03F6BC299}" type="slidenum">
              <a:rPr kumimoji="1" lang="zh-CN" altLang="en-US" smtClean="0"/>
              <a:t>49</a:t>
            </a:fld>
            <a:endParaRPr kumimoji="1" lang="zh-CN" altLang="en-US"/>
          </a:p>
        </p:txBody>
      </p:sp>
      <p:sp>
        <p:nvSpPr>
          <p:cNvPr id="5" name="文本框 4">
            <a:extLst>
              <a:ext uri="{FF2B5EF4-FFF2-40B4-BE49-F238E27FC236}">
                <a16:creationId xmlns:a16="http://schemas.microsoft.com/office/drawing/2014/main" id="{74B425D6-47A0-2846-AA67-50E79206353D}"/>
              </a:ext>
            </a:extLst>
          </p:cNvPr>
          <p:cNvSpPr txBox="1"/>
          <p:nvPr/>
        </p:nvSpPr>
        <p:spPr>
          <a:xfrm>
            <a:off x="3739243" y="109220"/>
            <a:ext cx="1786515" cy="369332"/>
          </a:xfrm>
          <a:prstGeom prst="rect">
            <a:avLst/>
          </a:prstGeom>
          <a:solidFill>
            <a:srgbClr val="FFFF00"/>
          </a:solidFill>
        </p:spPr>
        <p:txBody>
          <a:bodyPr wrap="none" rtlCol="0">
            <a:spAutoFit/>
          </a:bodyPr>
          <a:lstStyle/>
          <a:p>
            <a:r>
              <a:rPr kumimoji="1" lang="en-US" altLang="zh-CN" dirty="0"/>
              <a:t>From Hai-Kai Sun</a:t>
            </a:r>
            <a:endParaRPr kumimoji="1" lang="zh-CN" altLang="en-US" dirty="0"/>
          </a:p>
        </p:txBody>
      </p:sp>
      <p:pic>
        <p:nvPicPr>
          <p:cNvPr id="7" name="图片 6">
            <a:extLst>
              <a:ext uri="{FF2B5EF4-FFF2-40B4-BE49-F238E27FC236}">
                <a16:creationId xmlns:a16="http://schemas.microsoft.com/office/drawing/2014/main" id="{8B0A3AC2-4C16-2B42-8410-B75A8807A964}"/>
              </a:ext>
            </a:extLst>
          </p:cNvPr>
          <p:cNvPicPr>
            <a:picLocks noChangeAspect="1"/>
          </p:cNvPicPr>
          <p:nvPr/>
        </p:nvPicPr>
        <p:blipFill>
          <a:blip r:embed="rId17"/>
          <a:stretch>
            <a:fillRect/>
          </a:stretch>
        </p:blipFill>
        <p:spPr>
          <a:xfrm>
            <a:off x="9108827" y="1960748"/>
            <a:ext cx="1421829" cy="694187"/>
          </a:xfrm>
          <a:prstGeom prst="rect">
            <a:avLst/>
          </a:prstGeom>
          <a:solidFill>
            <a:srgbClr val="FFFF00"/>
          </a:solidFill>
        </p:spPr>
      </p:pic>
    </p:spTree>
    <p:extLst>
      <p:ext uri="{BB962C8B-B14F-4D97-AF65-F5344CB8AC3E}">
        <p14:creationId xmlns:p14="http://schemas.microsoft.com/office/powerpoint/2010/main" val="3423824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240AFB8B-EAC7-14E4-BFC6-910E92D1794C}"/>
              </a:ext>
            </a:extLst>
          </p:cNvPr>
          <p:cNvPicPr>
            <a:picLocks noChangeAspect="1"/>
          </p:cNvPicPr>
          <p:nvPr/>
        </p:nvPicPr>
        <p:blipFill>
          <a:blip r:embed="rId2"/>
          <a:stretch>
            <a:fillRect/>
          </a:stretch>
        </p:blipFill>
        <p:spPr>
          <a:xfrm>
            <a:off x="1524000" y="354656"/>
            <a:ext cx="9143938" cy="6313003"/>
          </a:xfrm>
          <a:prstGeom prst="rect">
            <a:avLst/>
          </a:prstGeom>
        </p:spPr>
      </p:pic>
      <p:sp>
        <p:nvSpPr>
          <p:cNvPr id="5" name="矩形 4">
            <a:extLst>
              <a:ext uri="{FF2B5EF4-FFF2-40B4-BE49-F238E27FC236}">
                <a16:creationId xmlns:a16="http://schemas.microsoft.com/office/drawing/2014/main" id="{C07BC526-55AD-6552-0742-131CC9FD2A94}"/>
              </a:ext>
            </a:extLst>
          </p:cNvPr>
          <p:cNvSpPr/>
          <p:nvPr/>
        </p:nvSpPr>
        <p:spPr>
          <a:xfrm>
            <a:off x="1305094" y="3117762"/>
            <a:ext cx="7338574" cy="3077766"/>
          </a:xfrm>
          <a:prstGeom prst="rect">
            <a:avLst/>
          </a:prstGeom>
        </p:spPr>
        <p:txBody>
          <a:bodyPr wrap="square">
            <a:spAutoFit/>
          </a:bodyPr>
          <a:lstStyle/>
          <a:p>
            <a:pPr algn="ctr"/>
            <a:r>
              <a:rPr lang="en-GB" altLang="zh-CN" b="1" dirty="0">
                <a:solidFill>
                  <a:srgbClr val="FF0000"/>
                </a:solidFill>
                <a:latin typeface="Times New Roman" panose="02020603050405020304" pitchFamily="18" charset="0"/>
                <a:cs typeface="Times New Roman" panose="02020603050405020304" pitchFamily="18" charset="0"/>
              </a:rPr>
              <a:t>China (</a:t>
            </a:r>
            <a:r>
              <a:rPr lang="en-US" altLang="zh-CN" b="1" dirty="0">
                <a:solidFill>
                  <a:srgbClr val="FF0000"/>
                </a:solidFill>
                <a:latin typeface="Times New Roman" panose="02020603050405020304" pitchFamily="18" charset="0"/>
                <a:cs typeface="Times New Roman" panose="02020603050405020304" pitchFamily="18" charset="0"/>
              </a:rPr>
              <a:t>63</a:t>
            </a:r>
            <a:r>
              <a:rPr lang="en-GB" altLang="zh-CN" b="1" dirty="0">
                <a:solidFill>
                  <a:srgbClr val="FF0000"/>
                </a:solidFill>
                <a:latin typeface="Times New Roman" panose="02020603050405020304" pitchFamily="18" charset="0"/>
                <a:cs typeface="Times New Roman" panose="02020603050405020304" pitchFamily="18" charset="0"/>
              </a:rPr>
              <a:t>)</a:t>
            </a:r>
          </a:p>
          <a:p>
            <a:pPr algn="just"/>
            <a:r>
              <a:rPr lang="en-GB" altLang="zh-CN" sz="1100" b="1" dirty="0" err="1">
                <a:solidFill>
                  <a:srgbClr val="0432FF"/>
                </a:solidFill>
                <a:latin typeface="Times New Roman" panose="02020603050405020304" pitchFamily="18" charset="0"/>
                <a:cs typeface="Times New Roman" panose="02020603050405020304" pitchFamily="18" charset="0"/>
              </a:rPr>
              <a:t>Beihang</a:t>
            </a:r>
            <a:r>
              <a:rPr lang="en-GB" altLang="zh-CN" sz="1100" b="1" dirty="0">
                <a:solidFill>
                  <a:srgbClr val="0432FF"/>
                </a:solidFill>
                <a:latin typeface="Times New Roman" panose="02020603050405020304" pitchFamily="18" charset="0"/>
                <a:cs typeface="Times New Roman" panose="02020603050405020304" pitchFamily="18" charset="0"/>
              </a:rPr>
              <a:t> University, Central China Normal University, Central South University, </a:t>
            </a:r>
            <a:r>
              <a:rPr lang="en" altLang="zh-CN" sz="1100" b="1" dirty="0">
                <a:solidFill>
                  <a:srgbClr val="FF0000"/>
                </a:solidFill>
                <a:latin typeface="Times New Roman" panose="02020603050405020304" pitchFamily="18" charset="0"/>
                <a:cs typeface="Times New Roman" panose="02020603050405020304" pitchFamily="18" charset="0"/>
              </a:rPr>
              <a:t>Chengdu University of Technology</a:t>
            </a:r>
            <a:r>
              <a:rPr lang="en" altLang="zh-CN" sz="1100" b="1" dirty="0">
                <a:solidFill>
                  <a:srgbClr val="0432FF"/>
                </a:solidFill>
                <a:latin typeface="Times New Roman" panose="02020603050405020304" pitchFamily="18" charset="0"/>
                <a:cs typeface="Times New Roman" panose="02020603050405020304" pitchFamily="18" charset="0"/>
              </a:rPr>
              <a:t> </a:t>
            </a:r>
            <a:r>
              <a:rPr lang="zh-CN" altLang="en-US" sz="1100" b="1" dirty="0">
                <a:solidFill>
                  <a:srgbClr val="0432FF"/>
                </a:solidFill>
                <a:latin typeface="Times New Roman" panose="02020603050405020304" pitchFamily="18" charset="0"/>
                <a:cs typeface="Times New Roman" panose="02020603050405020304" pitchFamily="18" charset="0"/>
              </a:rPr>
              <a:t>，</a:t>
            </a:r>
            <a:r>
              <a:rPr lang="en-GB" altLang="zh-CN" sz="1100" b="1" dirty="0">
                <a:solidFill>
                  <a:srgbClr val="0432FF"/>
                </a:solidFill>
                <a:latin typeface="Times New Roman" panose="02020603050405020304" pitchFamily="18" charset="0"/>
                <a:cs typeface="Times New Roman" panose="02020603050405020304" pitchFamily="18" charset="0"/>
              </a:rPr>
              <a:t>China </a:t>
            </a:r>
            <a:r>
              <a:rPr lang="en-GB" altLang="zh-CN" sz="1100" b="1" dirty="0" err="1">
                <a:solidFill>
                  <a:srgbClr val="0432FF"/>
                </a:solidFill>
                <a:latin typeface="Times New Roman" panose="02020603050405020304" pitchFamily="18" charset="0"/>
                <a:cs typeface="Times New Roman" panose="02020603050405020304" pitchFamily="18" charset="0"/>
              </a:rPr>
              <a:t>Center</a:t>
            </a:r>
            <a:r>
              <a:rPr lang="en-GB" altLang="zh-CN" sz="1100" b="1" dirty="0">
                <a:solidFill>
                  <a:srgbClr val="0432FF"/>
                </a:solidFill>
                <a:latin typeface="Times New Roman" panose="02020603050405020304" pitchFamily="18" charset="0"/>
                <a:cs typeface="Times New Roman" panose="02020603050405020304" pitchFamily="18" charset="0"/>
              </a:rPr>
              <a:t> of Advanced Science and Technology, </a:t>
            </a:r>
            <a:r>
              <a:rPr lang="en-US" altLang="zh-CN" sz="1100" b="1" dirty="0">
                <a:solidFill>
                  <a:srgbClr val="0432FF"/>
                </a:solidFill>
                <a:latin typeface="Times New Roman" panose="02020603050405020304" pitchFamily="18" charset="0"/>
                <a:cs typeface="Times New Roman" panose="02020603050405020304" pitchFamily="18" charset="0"/>
              </a:rPr>
              <a:t>China University of Geosciences, </a:t>
            </a:r>
            <a:r>
              <a:rPr lang="en-GB" altLang="zh-CN" sz="1100" b="1" dirty="0">
                <a:solidFill>
                  <a:srgbClr val="0432FF"/>
                </a:solidFill>
                <a:latin typeface="Times New Roman" panose="02020603050405020304" pitchFamily="18" charset="0"/>
                <a:cs typeface="Times New Roman" panose="02020603050405020304" pitchFamily="18" charset="0"/>
              </a:rPr>
              <a:t>F</a:t>
            </a:r>
            <a:r>
              <a:rPr lang="en-US" altLang="zh-CN" sz="1100" b="1" dirty="0">
                <a:solidFill>
                  <a:srgbClr val="0432FF"/>
                </a:solidFill>
                <a:latin typeface="Times New Roman" panose="02020603050405020304" pitchFamily="18" charset="0"/>
                <a:cs typeface="Times New Roman" panose="02020603050405020304" pitchFamily="18" charset="0"/>
              </a:rPr>
              <a:t>u</a:t>
            </a:r>
            <a:r>
              <a:rPr lang="en-GB" altLang="zh-CN" sz="1100" b="1" dirty="0">
                <a:solidFill>
                  <a:srgbClr val="0432FF"/>
                </a:solidFill>
                <a:latin typeface="Times New Roman" panose="02020603050405020304" pitchFamily="18" charset="0"/>
                <a:cs typeface="Times New Roman" panose="02020603050405020304" pitchFamily="18" charset="0"/>
              </a:rPr>
              <a:t>dan University, Guangxi  Normal University,  Guangxi University, </a:t>
            </a:r>
            <a:r>
              <a:rPr lang="en-US" altLang="zh-CN" sz="1100" b="1" dirty="0">
                <a:solidFill>
                  <a:srgbClr val="0432FF"/>
                </a:solidFill>
                <a:latin typeface="Times New Roman" panose="02020603050405020304" pitchFamily="18" charset="0"/>
                <a:cs typeface="Times New Roman" panose="02020603050405020304" pitchFamily="18" charset="0"/>
                <a:sym typeface="+mn-ea"/>
              </a:rPr>
              <a:t>Guangxi University of Science and Technology</a:t>
            </a:r>
            <a:r>
              <a:rPr lang="en-GB" altLang="zh-CN" sz="1100" b="1" dirty="0">
                <a:solidFill>
                  <a:srgbClr val="0432FF"/>
                </a:solidFill>
                <a:latin typeface="Times New Roman" panose="02020603050405020304" pitchFamily="18" charset="0"/>
                <a:cs typeface="Times New Roman" panose="02020603050405020304" pitchFamily="18" charset="0"/>
                <a:sym typeface="+mn-ea"/>
              </a:rPr>
              <a:t>, </a:t>
            </a:r>
            <a:r>
              <a:rPr lang="en-GB" altLang="zh-CN" sz="1100" b="1" dirty="0">
                <a:solidFill>
                  <a:srgbClr val="0432FF"/>
                </a:solidFill>
                <a:latin typeface="Times New Roman" panose="02020603050405020304" pitchFamily="18" charset="0"/>
                <a:cs typeface="Times New Roman" panose="02020603050405020304" pitchFamily="18" charset="0"/>
              </a:rPr>
              <a:t>Hangzhou Normal University, </a:t>
            </a:r>
            <a:r>
              <a:rPr lang="en-US" altLang="zh-CN" sz="1100" b="1" dirty="0">
                <a:solidFill>
                  <a:srgbClr val="0432FF"/>
                </a:solidFill>
                <a:latin typeface="Times New Roman" panose="02020603050405020304" pitchFamily="18" charset="0"/>
                <a:cs typeface="Times New Roman" panose="02020603050405020304" pitchFamily="18" charset="0"/>
              </a:rPr>
              <a:t>Hebei University, Henan University,</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Henan Normal University, Henan University of Science and Technology, </a:t>
            </a:r>
            <a:r>
              <a:rPr lang="en-US" altLang="zh-CN" sz="1100" b="1" dirty="0">
                <a:solidFill>
                  <a:srgbClr val="0432FF"/>
                </a:solidFill>
                <a:latin typeface="Times New Roman" panose="02020603050405020304" pitchFamily="18" charset="0"/>
                <a:cs typeface="Times New Roman" panose="02020603050405020304" pitchFamily="18" charset="0"/>
              </a:rPr>
              <a:t>Henan University of Technology</a:t>
            </a:r>
            <a:r>
              <a:rPr lang="en-GB" altLang="zh-CN"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sym typeface="+mn-ea"/>
              </a:rPr>
              <a:t> Hengyang Normal University, </a:t>
            </a:r>
            <a:r>
              <a:rPr lang="en-GB" altLang="zh-CN" sz="1100" b="1" dirty="0">
                <a:solidFill>
                  <a:srgbClr val="0432FF"/>
                </a:solidFill>
                <a:latin typeface="Times New Roman" panose="02020603050405020304" pitchFamily="18" charset="0"/>
                <a:cs typeface="Times New Roman" panose="02020603050405020304" pitchFamily="18" charset="0"/>
              </a:rPr>
              <a:t>Huangshan College, Hunan University, Hunan Normal University, Inner Mongolia University,  Institute of High Energy Physics,  Institute of Modern Physics, </a:t>
            </a:r>
            <a:r>
              <a:rPr lang="en" altLang="zh-CN" sz="1100" b="1" dirty="0">
                <a:solidFill>
                  <a:srgbClr val="FF0000"/>
                </a:solidFill>
                <a:latin typeface="Times New Roman" panose="02020603050405020304" pitchFamily="18" charset="0"/>
                <a:cs typeface="Times New Roman" panose="02020603050405020304" pitchFamily="18" charset="0"/>
              </a:rPr>
              <a:t>Jiangsu Ocean University</a:t>
            </a:r>
            <a:r>
              <a:rPr lang="zh-CN" altLang="en-US" sz="1100" b="1" dirty="0">
                <a:solidFill>
                  <a:srgbClr val="FF0000"/>
                </a:solidFill>
                <a:latin typeface="微软雅黑" panose="020B0503020204020204" pitchFamily="34" charset="-122"/>
                <a:ea typeface="微软雅黑" panose="020B0503020204020204" pitchFamily="34" charset="-122"/>
                <a:cs typeface="+mj-lt"/>
              </a:rPr>
              <a:t>，</a:t>
            </a:r>
            <a:r>
              <a:rPr lang="en-GB" altLang="zh-CN" sz="1100" b="1" dirty="0">
                <a:solidFill>
                  <a:srgbClr val="0432FF"/>
                </a:solidFill>
                <a:latin typeface="Times New Roman" panose="02020603050405020304" pitchFamily="18" charset="0"/>
                <a:cs typeface="Times New Roman" panose="02020603050405020304" pitchFamily="18" charset="0"/>
              </a:rPr>
              <a:t>Jilin University, Lanzhou University, Liaoning Normal University, Liaoning University, </a:t>
            </a:r>
            <a:r>
              <a:rPr lang="en-US" altLang="zh-CN" sz="1100" b="1" dirty="0">
                <a:solidFill>
                  <a:srgbClr val="0432FF"/>
                </a:solidFill>
                <a:latin typeface="Times New Roman" panose="02020603050405020304" pitchFamily="18" charset="0"/>
                <a:cs typeface="Times New Roman" panose="02020603050405020304" pitchFamily="18" charset="0"/>
                <a:sym typeface="+mn-ea"/>
              </a:rPr>
              <a:t>Longyan University, </a:t>
            </a:r>
            <a:r>
              <a:rPr lang="en-GB" altLang="zh-CN" sz="1100" b="1" dirty="0">
                <a:solidFill>
                  <a:srgbClr val="0432FF"/>
                </a:solidFill>
                <a:latin typeface="Times New Roman" panose="02020603050405020304" pitchFamily="18" charset="0"/>
                <a:cs typeface="Times New Roman" panose="02020603050405020304" pitchFamily="18" charset="0"/>
              </a:rPr>
              <a:t>Nanjing Normal University, Nanjing University, Nankai University, </a:t>
            </a:r>
            <a:r>
              <a:rPr lang="en-US" altLang="zh-CN" sz="1100" b="1" dirty="0">
                <a:solidFill>
                  <a:srgbClr val="0432FF"/>
                </a:solidFill>
                <a:latin typeface="Times New Roman" panose="02020603050405020304" pitchFamily="18" charset="0"/>
                <a:cs typeface="Times New Roman" panose="02020603050405020304" pitchFamily="18" charset="0"/>
              </a:rPr>
              <a:t>North</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China Electric</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Power</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a:t>
            </a:r>
            <a:r>
              <a:rPr lang="en-GB" altLang="zh-CN" sz="1100" b="1" dirty="0">
                <a:solidFill>
                  <a:srgbClr val="0432FF"/>
                </a:solidFill>
                <a:latin typeface="Times New Roman" panose="02020603050405020304" pitchFamily="18" charset="0"/>
                <a:cs typeface="Times New Roman" panose="02020603050405020304" pitchFamily="18" charset="0"/>
              </a:rPr>
              <a:t>Peking University, </a:t>
            </a:r>
            <a:r>
              <a:rPr lang="en-GB" altLang="zh-CN" sz="1100" b="1" dirty="0" err="1">
                <a:solidFill>
                  <a:srgbClr val="0432FF"/>
                </a:solidFill>
                <a:latin typeface="Times New Roman" panose="02020603050405020304" pitchFamily="18" charset="0"/>
                <a:cs typeface="Times New Roman" panose="02020603050405020304" pitchFamily="18" charset="0"/>
              </a:rPr>
              <a:t>Qufu</a:t>
            </a:r>
            <a:r>
              <a:rPr lang="en-GB" altLang="zh-CN"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Normal</a:t>
            </a:r>
            <a:r>
              <a:rPr lang="en-GB" altLang="zh-CN" sz="1100" b="1" dirty="0">
                <a:solidFill>
                  <a:srgbClr val="0432FF"/>
                </a:solidFill>
                <a:latin typeface="Times New Roman" panose="02020603050405020304" pitchFamily="18" charset="0"/>
                <a:cs typeface="Times New Roman" panose="02020603050405020304" pitchFamily="18" charset="0"/>
              </a:rPr>
              <a:t> University, Renmin University of China</a:t>
            </a:r>
            <a:r>
              <a:rPr lang="zh-CN" altLang="en-US" sz="1100" b="1" dirty="0">
                <a:solidFill>
                  <a:srgbClr val="0432FF"/>
                </a:solidFill>
                <a:latin typeface="Times New Roman" panose="02020603050405020304" pitchFamily="18" charset="0"/>
                <a:cs typeface="Times New Roman" panose="02020603050405020304" pitchFamily="18" charset="0"/>
              </a:rPr>
              <a:t>，</a:t>
            </a:r>
            <a:r>
              <a:rPr lang="en" altLang="zh-CN" sz="1100" b="1" dirty="0">
                <a:solidFill>
                  <a:srgbClr val="FF0000"/>
                </a:solidFill>
                <a:latin typeface="Times New Roman" panose="02020603050405020304" pitchFamily="18" charset="0"/>
                <a:cs typeface="Times New Roman" panose="02020603050405020304" pitchFamily="18" charset="0"/>
              </a:rPr>
              <a:t>Shaanxi Normal University</a:t>
            </a:r>
            <a:r>
              <a:rPr lang="zh-CN" altLang="en-US" sz="1100" b="1" dirty="0">
                <a:latin typeface="微软雅黑" panose="020B0503020204020204" pitchFamily="34" charset="-122"/>
                <a:ea typeface="微软雅黑" panose="020B0503020204020204" pitchFamily="34" charset="-122"/>
                <a:cs typeface="+mj-lt"/>
              </a:rPr>
              <a:t>，</a:t>
            </a:r>
            <a:r>
              <a:rPr lang="en-GB" altLang="zh-CN" sz="1100" b="1" dirty="0">
                <a:solidFill>
                  <a:srgbClr val="0432FF"/>
                </a:solidFill>
                <a:latin typeface="Times New Roman" panose="02020603050405020304" pitchFamily="18" charset="0"/>
                <a:cs typeface="Times New Roman" panose="02020603050405020304" pitchFamily="18" charset="0"/>
              </a:rPr>
              <a:t>Shanxi University, Shanxi Normal University, Sichuan University, </a:t>
            </a:r>
            <a:r>
              <a:rPr lang="en" altLang="zh-CN" sz="1100" b="1" dirty="0">
                <a:solidFill>
                  <a:srgbClr val="FF0000"/>
                </a:solidFill>
                <a:latin typeface="Times New Roman" panose="02020603050405020304" pitchFamily="18" charset="0"/>
                <a:cs typeface="Times New Roman" panose="02020603050405020304" pitchFamily="18" charset="0"/>
              </a:rPr>
              <a:t>Shandong Management University </a:t>
            </a:r>
            <a:r>
              <a:rPr lang="zh-CN" altLang="en-US" sz="1100" b="1" dirty="0">
                <a:latin typeface="微软雅黑" panose="020B0503020204020204" pitchFamily="34" charset="-122"/>
                <a:ea typeface="微软雅黑" panose="020B0503020204020204" pitchFamily="34" charset="-122"/>
                <a:cs typeface="+mj-lt"/>
              </a:rPr>
              <a:t>，</a:t>
            </a:r>
            <a:r>
              <a:rPr lang="en-GB" altLang="zh-CN" sz="1100" b="1" dirty="0">
                <a:solidFill>
                  <a:srgbClr val="0432FF"/>
                </a:solidFill>
                <a:latin typeface="Times New Roman" panose="02020603050405020304" pitchFamily="18" charset="0"/>
                <a:cs typeface="Times New Roman" panose="02020603050405020304" pitchFamily="18" charset="0"/>
              </a:rPr>
              <a:t>Shandong Normal University, Shandong University, Shandong University of Technology, Shanghai Jiao Tong University, Soochow University,</a:t>
            </a:r>
            <a:r>
              <a:rPr lang="en-US" altLang="zh-CN" sz="1100" b="1" dirty="0">
                <a:solidFill>
                  <a:srgbClr val="0432FF"/>
                </a:solidFill>
                <a:latin typeface="Times New Roman" panose="02020603050405020304" pitchFamily="18" charset="0"/>
                <a:cs typeface="Times New Roman" panose="02020603050405020304" pitchFamily="18" charset="0"/>
              </a:rPr>
              <a:t>South</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China</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Normal</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a:t>
            </a:r>
            <a:r>
              <a:rPr lang="en-GB" altLang="zh-CN" sz="1100" b="1" dirty="0">
                <a:solidFill>
                  <a:srgbClr val="0432FF"/>
                </a:solidFill>
                <a:latin typeface="Times New Roman" panose="02020603050405020304" pitchFamily="18" charset="0"/>
                <a:cs typeface="Times New Roman" panose="02020603050405020304" pitchFamily="18" charset="0"/>
              </a:rPr>
              <a:t> Southeast University,</a:t>
            </a:r>
            <a:r>
              <a:rPr lang="en" altLang="zh-CN" sz="1100" b="1" dirty="0">
                <a:solidFill>
                  <a:srgbClr val="0432FF"/>
                </a:solidFill>
                <a:latin typeface="Times New Roman" panose="02020603050405020304" pitchFamily="18" charset="0"/>
                <a:cs typeface="Times New Roman" panose="02020603050405020304" pitchFamily="18" charset="0"/>
              </a:rPr>
              <a:t> </a:t>
            </a:r>
            <a:r>
              <a:rPr lang="en" altLang="zh-CN" sz="1100" b="1" dirty="0">
                <a:solidFill>
                  <a:srgbClr val="FF0000"/>
                </a:solidFill>
                <a:latin typeface="Times New Roman" panose="02020603050405020304" pitchFamily="18" charset="0"/>
                <a:cs typeface="Times New Roman" panose="02020603050405020304" pitchFamily="18" charset="0"/>
              </a:rPr>
              <a:t>Southwest University of Science and Technology</a:t>
            </a:r>
            <a:r>
              <a:rPr lang="zh-CN" altLang="en-US" sz="1100" b="1" dirty="0">
                <a:solidFill>
                  <a:srgbClr val="0432FF"/>
                </a:solidFill>
                <a:latin typeface="Times New Roman" panose="02020603050405020304" pitchFamily="18" charset="0"/>
                <a:cs typeface="Times New Roman" panose="02020603050405020304" pitchFamily="18" charset="0"/>
              </a:rPr>
              <a:t>，</a:t>
            </a:r>
            <a:r>
              <a:rPr lang="en-GB" altLang="zh-CN" sz="1100" b="1" dirty="0">
                <a:solidFill>
                  <a:srgbClr val="0432FF"/>
                </a:solidFill>
                <a:latin typeface="Times New Roman" panose="02020603050405020304" pitchFamily="18" charset="0"/>
                <a:cs typeface="Times New Roman" panose="02020603050405020304" pitchFamily="18" charset="0"/>
              </a:rPr>
              <a:t> Sun Yat-</a:t>
            </a:r>
            <a:r>
              <a:rPr lang="en-GB" altLang="zh-CN" sz="1100" b="1" dirty="0" err="1">
                <a:solidFill>
                  <a:srgbClr val="0432FF"/>
                </a:solidFill>
                <a:latin typeface="Times New Roman" panose="02020603050405020304" pitchFamily="18" charset="0"/>
                <a:cs typeface="Times New Roman" panose="02020603050405020304" pitchFamily="18" charset="0"/>
              </a:rPr>
              <a:t>sen</a:t>
            </a:r>
            <a:r>
              <a:rPr lang="en-GB" altLang="zh-CN" sz="1100" b="1" dirty="0">
                <a:solidFill>
                  <a:srgbClr val="0432FF"/>
                </a:solidFill>
                <a:latin typeface="Times New Roman" panose="02020603050405020304" pitchFamily="18" charset="0"/>
                <a:cs typeface="Times New Roman" panose="02020603050405020304" pitchFamily="18" charset="0"/>
              </a:rPr>
              <a:t> University, Tsinghua University,</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University of Chinese Academy of Sciences, University of Jinan, University of Science and Technology of China,  University of Science and Technology Liaoning,  University of South China</a:t>
            </a:r>
            <a:r>
              <a:rPr lang="en-US" altLang="zh-CN" sz="1100" b="1" dirty="0">
                <a:solidFill>
                  <a:srgbClr val="0432FF"/>
                </a:solidFill>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Wuhan University,</a:t>
            </a:r>
            <a:r>
              <a:rPr lang="en-US" altLang="zh-CN" sz="1100" b="1" dirty="0">
                <a:solidFill>
                  <a:srgbClr val="0432FF"/>
                </a:solidFill>
                <a:latin typeface="Times New Roman" panose="02020603050405020304" pitchFamily="18" charset="0"/>
                <a:cs typeface="Times New Roman" panose="02020603050405020304" pitchFamily="18" charset="0"/>
                <a:sym typeface="+mn-ea"/>
              </a:rPr>
              <a:t> Xi’an </a:t>
            </a:r>
            <a:r>
              <a:rPr lang="en-US" altLang="zh-CN" sz="1100" b="1" dirty="0" err="1">
                <a:solidFill>
                  <a:srgbClr val="0432FF"/>
                </a:solidFill>
                <a:latin typeface="Times New Roman" panose="02020603050405020304" pitchFamily="18" charset="0"/>
                <a:cs typeface="Times New Roman" panose="02020603050405020304" pitchFamily="18" charset="0"/>
                <a:sym typeface="+mn-ea"/>
              </a:rPr>
              <a:t>Jiaotong</a:t>
            </a:r>
            <a:r>
              <a:rPr lang="en-US" altLang="zh-CN" sz="1100" b="1" dirty="0">
                <a:solidFill>
                  <a:srgbClr val="0432FF"/>
                </a:solidFill>
                <a:latin typeface="Times New Roman" panose="02020603050405020304" pitchFamily="18" charset="0"/>
                <a:cs typeface="Times New Roman" panose="02020603050405020304" pitchFamily="18" charset="0"/>
                <a:sym typeface="+mn-ea"/>
              </a:rPr>
              <a:t> University,</a:t>
            </a:r>
            <a:r>
              <a:rPr lang="en-GB" altLang="zh-CN" sz="1100" b="1" dirty="0">
                <a:solidFill>
                  <a:srgbClr val="0432FF"/>
                </a:solidFill>
                <a:latin typeface="Times New Roman" panose="02020603050405020304" pitchFamily="18" charset="0"/>
                <a:cs typeface="Times New Roman" panose="02020603050405020304" pitchFamily="18" charset="0"/>
              </a:rPr>
              <a:t> Xinyang Normal University, </a:t>
            </a:r>
            <a:r>
              <a:rPr lang="en-US" altLang="zh-CN" sz="1100" b="1" dirty="0">
                <a:solidFill>
                  <a:srgbClr val="0432FF"/>
                </a:solidFill>
                <a:latin typeface="Times New Roman" panose="02020603050405020304" pitchFamily="18" charset="0"/>
                <a:cs typeface="Times New Roman" panose="02020603050405020304" pitchFamily="18" charset="0"/>
              </a:rPr>
              <a:t>Yantai</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 , Yunnan University , </a:t>
            </a:r>
            <a:r>
              <a:rPr lang="en-GB" altLang="zh-CN" sz="1100" b="1" dirty="0">
                <a:solidFill>
                  <a:srgbClr val="0432FF"/>
                </a:solidFill>
                <a:latin typeface="Times New Roman" panose="02020603050405020304" pitchFamily="18" charset="0"/>
                <a:cs typeface="Times New Roman" panose="02020603050405020304" pitchFamily="18" charset="0"/>
              </a:rPr>
              <a:t>Zhejiang University, Zhengzhou University</a:t>
            </a:r>
          </a:p>
        </p:txBody>
      </p:sp>
      <p:sp>
        <p:nvSpPr>
          <p:cNvPr id="6" name="文本框 5">
            <a:extLst>
              <a:ext uri="{FF2B5EF4-FFF2-40B4-BE49-F238E27FC236}">
                <a16:creationId xmlns:a16="http://schemas.microsoft.com/office/drawing/2014/main" id="{E8EC5FD7-0EDF-688C-801C-B6D9E4C02C04}"/>
              </a:ext>
            </a:extLst>
          </p:cNvPr>
          <p:cNvSpPr txBox="1"/>
          <p:nvPr/>
        </p:nvSpPr>
        <p:spPr>
          <a:xfrm>
            <a:off x="9494380" y="819042"/>
            <a:ext cx="2807586" cy="923330"/>
          </a:xfrm>
          <a:prstGeom prst="rect">
            <a:avLst/>
          </a:prstGeom>
          <a:solidFill>
            <a:srgbClr val="00FDFF"/>
          </a:solidFill>
        </p:spPr>
        <p:txBody>
          <a:bodyPr wrap="square" rtlCol="0">
            <a:spAutoFit/>
          </a:bodyPr>
          <a:lstStyle/>
          <a:p>
            <a:pPr algn="ctr"/>
            <a:r>
              <a:rPr kumimoji="1" lang="en-US" altLang="zh-CN" b="1" dirty="0">
                <a:latin typeface="Times New Roman" panose="02020603050405020304" pitchFamily="18" charset="0"/>
                <a:cs typeface="Times New Roman" panose="02020603050405020304" pitchFamily="18" charset="0"/>
              </a:rPr>
              <a:t>~ </a:t>
            </a:r>
            <a:r>
              <a:rPr kumimoji="1" lang="en-US" altLang="zh-CN" b="1" dirty="0">
                <a:solidFill>
                  <a:srgbClr val="FF0000"/>
                </a:solidFill>
                <a:latin typeface="Times New Roman" panose="02020603050405020304" pitchFamily="18" charset="0"/>
                <a:cs typeface="Times New Roman" panose="02020603050405020304" pitchFamily="18" charset="0"/>
              </a:rPr>
              <a:t>700 </a:t>
            </a:r>
            <a:r>
              <a:rPr kumimoji="1" lang="en-US" altLang="zh-CN" b="1" dirty="0">
                <a:latin typeface="Times New Roman" panose="02020603050405020304" pitchFamily="18" charset="0"/>
                <a:cs typeface="Times New Roman" panose="02020603050405020304" pitchFamily="18" charset="0"/>
              </a:rPr>
              <a:t>members</a:t>
            </a:r>
          </a:p>
          <a:p>
            <a:pPr algn="ctr"/>
            <a:r>
              <a:rPr kumimoji="1" lang="en-US" altLang="zh-CN" b="1" dirty="0">
                <a:latin typeface="Times New Roman" panose="02020603050405020304" pitchFamily="18" charset="0"/>
                <a:cs typeface="Times New Roman" panose="02020603050405020304" pitchFamily="18" charset="0"/>
              </a:rPr>
              <a:t>From </a:t>
            </a:r>
            <a:r>
              <a:rPr kumimoji="1" lang="en-US" altLang="zh-CN" b="1" dirty="0">
                <a:solidFill>
                  <a:srgbClr val="FF0000"/>
                </a:solidFill>
                <a:latin typeface="Times New Roman" panose="02020603050405020304" pitchFamily="18" charset="0"/>
                <a:cs typeface="Times New Roman" panose="02020603050405020304" pitchFamily="18" charset="0"/>
              </a:rPr>
              <a:t>93</a:t>
            </a:r>
            <a:r>
              <a:rPr kumimoji="1" lang="en-US" altLang="zh-CN" b="1" dirty="0">
                <a:latin typeface="Times New Roman" panose="02020603050405020304" pitchFamily="18" charset="0"/>
                <a:cs typeface="Times New Roman" panose="02020603050405020304" pitchFamily="18" charset="0"/>
              </a:rPr>
              <a:t> institutions </a:t>
            </a:r>
          </a:p>
          <a:p>
            <a:pPr algn="ctr"/>
            <a:r>
              <a:rPr kumimoji="1" lang="en-US" altLang="zh-CN" b="1" dirty="0">
                <a:latin typeface="Times New Roman" panose="02020603050405020304" pitchFamily="18" charset="0"/>
                <a:cs typeface="Times New Roman" panose="02020603050405020304" pitchFamily="18" charset="0"/>
              </a:rPr>
              <a:t>in 16 countries </a:t>
            </a:r>
            <a:endParaRPr kumimoji="1" lang="zh-CN" altLang="en-US" b="1"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69A32E48-F196-67A6-CD95-9723FCA04FF1}"/>
              </a:ext>
            </a:extLst>
          </p:cNvPr>
          <p:cNvPicPr>
            <a:picLocks noChangeAspect="1"/>
          </p:cNvPicPr>
          <p:nvPr/>
        </p:nvPicPr>
        <p:blipFill>
          <a:blip r:embed="rId3"/>
          <a:stretch>
            <a:fillRect/>
          </a:stretch>
        </p:blipFill>
        <p:spPr>
          <a:xfrm>
            <a:off x="10207468" y="207231"/>
            <a:ext cx="1447575" cy="570492"/>
          </a:xfrm>
          <a:prstGeom prst="rect">
            <a:avLst/>
          </a:prstGeom>
        </p:spPr>
      </p:pic>
      <p:sp>
        <p:nvSpPr>
          <p:cNvPr id="8" name="矩形 7">
            <a:extLst>
              <a:ext uri="{FF2B5EF4-FFF2-40B4-BE49-F238E27FC236}">
                <a16:creationId xmlns:a16="http://schemas.microsoft.com/office/drawing/2014/main" id="{5491BA01-AF0F-5211-8163-2D1C5A90A189}"/>
              </a:ext>
            </a:extLst>
          </p:cNvPr>
          <p:cNvSpPr/>
          <p:nvPr/>
        </p:nvSpPr>
        <p:spPr>
          <a:xfrm>
            <a:off x="8643668" y="3497129"/>
            <a:ext cx="2001557" cy="707886"/>
          </a:xfrm>
          <a:prstGeom prst="rect">
            <a:avLst/>
          </a:prstGeom>
        </p:spPr>
        <p:txBody>
          <a:bodyPr wrap="square">
            <a:sp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rPr>
              <a:t>Chile</a:t>
            </a:r>
            <a:r>
              <a:rPr lang="en-GB" altLang="zh-CN" sz="1600" b="1" dirty="0">
                <a:solidFill>
                  <a:srgbClr val="FF0000"/>
                </a:solidFill>
                <a:latin typeface="Times New Roman" panose="02020603050405020304" pitchFamily="18" charset="0"/>
                <a:cs typeface="Times New Roman" panose="02020603050405020304" pitchFamily="18" charset="0"/>
              </a:rPr>
              <a:t>(</a:t>
            </a:r>
            <a:r>
              <a:rPr lang="en-US" altLang="zh-CN" sz="1600" b="1" dirty="0">
                <a:solidFill>
                  <a:srgbClr val="FF0000"/>
                </a:solidFill>
                <a:latin typeface="Times New Roman" panose="02020603050405020304" pitchFamily="18" charset="0"/>
                <a:cs typeface="Times New Roman" panose="02020603050405020304" pitchFamily="18" charset="0"/>
              </a:rPr>
              <a:t>2</a:t>
            </a:r>
            <a:r>
              <a:rPr lang="en-GB" altLang="zh-CN" sz="1600" b="1" dirty="0">
                <a:solidFill>
                  <a:srgbClr val="FF0000"/>
                </a:solidFill>
                <a:latin typeface="Times New Roman" panose="02020603050405020304" pitchFamily="18" charset="0"/>
                <a:cs typeface="Times New Roman" panose="02020603050405020304" pitchFamily="18" charset="0"/>
              </a:rPr>
              <a:t>)</a:t>
            </a:r>
          </a:p>
          <a:p>
            <a:pPr algn="ctr"/>
            <a:r>
              <a:rPr lang="en-GB" altLang="zh-CN"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 of </a:t>
            </a:r>
            <a:r>
              <a:rPr lang="en-US" altLang="zh-CN" sz="1100" b="1" dirty="0" err="1">
                <a:solidFill>
                  <a:srgbClr val="0432FF"/>
                </a:solidFill>
                <a:latin typeface="Times New Roman" panose="02020603050405020304" pitchFamily="18" charset="0"/>
                <a:cs typeface="Times New Roman" panose="02020603050405020304" pitchFamily="18" charset="0"/>
              </a:rPr>
              <a:t>Tarapaca</a:t>
            </a:r>
            <a:endParaRPr lang="en-US" altLang="zh-CN" sz="1100" b="1" dirty="0">
              <a:solidFill>
                <a:srgbClr val="0432FF"/>
              </a:solidFill>
              <a:latin typeface="Times New Roman" panose="02020603050405020304" pitchFamily="18" charset="0"/>
              <a:cs typeface="Times New Roman" panose="02020603050405020304" pitchFamily="18" charset="0"/>
            </a:endParaRPr>
          </a:p>
          <a:p>
            <a:pPr algn="ctr"/>
            <a:r>
              <a:rPr lang="en" altLang="zh-CN" sz="1100" b="1" dirty="0">
                <a:solidFill>
                  <a:srgbClr val="0432FF"/>
                </a:solidFill>
                <a:latin typeface="Times New Roman" panose="02020603050405020304" pitchFamily="18" charset="0"/>
                <a:cs typeface="Times New Roman" panose="02020603050405020304" pitchFamily="18" charset="0"/>
              </a:rPr>
              <a:t>University of La Serena</a:t>
            </a:r>
            <a:endParaRPr lang="en-GB" altLang="zh-CN" sz="1100" b="1" dirty="0">
              <a:solidFill>
                <a:srgbClr val="0432FF"/>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D0CBEF65-0F06-D184-64F0-8229EA6985BC}"/>
              </a:ext>
            </a:extLst>
          </p:cNvPr>
          <p:cNvSpPr/>
          <p:nvPr/>
        </p:nvSpPr>
        <p:spPr>
          <a:xfrm>
            <a:off x="5825870" y="2137800"/>
            <a:ext cx="2204342" cy="507831"/>
          </a:xfrm>
          <a:prstGeom prst="rect">
            <a:avLst/>
          </a:prstGeom>
          <a:solidFill>
            <a:srgbClr val="00FDFF">
              <a:alpha val="3000"/>
            </a:srgbClr>
          </a:solidFill>
        </p:spPr>
        <p:txBody>
          <a:bodyPr wrap="squar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Korea(</a:t>
            </a:r>
            <a:r>
              <a:rPr lang="en-US" altLang="zh-CN" sz="1600" b="1" dirty="0">
                <a:solidFill>
                  <a:srgbClr val="FF0000"/>
                </a:solidFill>
                <a:latin typeface="Times New Roman" panose="02020603050405020304" pitchFamily="18" charset="0"/>
                <a:cs typeface="Times New Roman" panose="02020603050405020304" pitchFamily="18" charset="0"/>
              </a:rPr>
              <a:t>1</a:t>
            </a:r>
            <a:r>
              <a:rPr lang="en-GB" altLang="zh-CN" sz="1600" b="1" dirty="0">
                <a:solidFill>
                  <a:srgbClr val="FF0000"/>
                </a:solidFill>
                <a:latin typeface="Times New Roman" panose="02020603050405020304" pitchFamily="18" charset="0"/>
                <a:cs typeface="Times New Roman" panose="02020603050405020304" pitchFamily="18" charset="0"/>
              </a:rPr>
              <a:t>)</a:t>
            </a:r>
            <a:endParaRPr lang="en-GB" altLang="zh-CN" sz="1600" b="1" i="1" dirty="0">
              <a:solidFill>
                <a:srgbClr val="FF0000"/>
              </a:solidFill>
              <a:latin typeface="Times New Roman" panose="02020603050405020304" pitchFamily="18" charset="0"/>
              <a:cs typeface="Times New Roman" panose="02020603050405020304" pitchFamily="18" charset="0"/>
            </a:endParaRPr>
          </a:p>
          <a:p>
            <a:pPr algn="ctr"/>
            <a:r>
              <a:rPr lang="en-GB" altLang="zh-CN" sz="1100" b="1" dirty="0">
                <a:solidFill>
                  <a:srgbClr val="0432FF"/>
                </a:solidFill>
                <a:latin typeface="Times New Roman" panose="02020603050405020304" pitchFamily="18" charset="0"/>
                <a:cs typeface="Times New Roman" panose="02020603050405020304" pitchFamily="18" charset="0"/>
              </a:rPr>
              <a:t>Chung-Ang University </a:t>
            </a:r>
          </a:p>
        </p:txBody>
      </p:sp>
      <p:sp>
        <p:nvSpPr>
          <p:cNvPr id="11" name="矩形 10">
            <a:extLst>
              <a:ext uri="{FF2B5EF4-FFF2-40B4-BE49-F238E27FC236}">
                <a16:creationId xmlns:a16="http://schemas.microsoft.com/office/drawing/2014/main" id="{03CBE30C-10EF-03E3-1AF8-64AB1A4A4878}"/>
              </a:ext>
            </a:extLst>
          </p:cNvPr>
          <p:cNvSpPr/>
          <p:nvPr/>
        </p:nvSpPr>
        <p:spPr>
          <a:xfrm>
            <a:off x="5561049" y="2667410"/>
            <a:ext cx="2419564" cy="507831"/>
          </a:xfrm>
          <a:prstGeom prst="rect">
            <a:avLst/>
          </a:prstGeom>
        </p:spPr>
        <p:txBody>
          <a:bodyPr wrap="squar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Thailand(1) </a:t>
            </a:r>
          </a:p>
          <a:p>
            <a:pPr algn="ctr"/>
            <a:r>
              <a:rPr lang="en-GB" altLang="zh-CN" sz="1100" b="1" dirty="0" err="1">
                <a:solidFill>
                  <a:srgbClr val="0432FF"/>
                </a:solidFill>
                <a:latin typeface="Times New Roman" panose="02020603050405020304" pitchFamily="18" charset="0"/>
                <a:cs typeface="Times New Roman" panose="02020603050405020304" pitchFamily="18" charset="0"/>
              </a:rPr>
              <a:t>Suranaree</a:t>
            </a:r>
            <a:r>
              <a:rPr lang="en-GB" altLang="zh-CN" sz="1100" b="1" dirty="0">
                <a:solidFill>
                  <a:srgbClr val="0432FF"/>
                </a:solidFill>
                <a:latin typeface="Times New Roman" panose="02020603050405020304" pitchFamily="18" charset="0"/>
                <a:cs typeface="Times New Roman" panose="02020603050405020304" pitchFamily="18" charset="0"/>
              </a:rPr>
              <a:t> University of Technology</a:t>
            </a:r>
            <a:endParaRPr lang="zh-CN" altLang="en-US" sz="1100" b="1" dirty="0">
              <a:solidFill>
                <a:srgbClr val="0432FF"/>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809E1A20-78B4-070E-4FE2-0DF595168CFE}"/>
              </a:ext>
            </a:extLst>
          </p:cNvPr>
          <p:cNvSpPr/>
          <p:nvPr/>
        </p:nvSpPr>
        <p:spPr>
          <a:xfrm>
            <a:off x="1560554" y="2810121"/>
            <a:ext cx="2655872" cy="507831"/>
          </a:xfrm>
          <a:prstGeom prst="rect">
            <a:avLst/>
          </a:prstGeom>
        </p:spPr>
        <p:txBody>
          <a:bodyPr wrap="squar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India(1)</a:t>
            </a:r>
          </a:p>
          <a:p>
            <a:pPr algn="ctr"/>
            <a:r>
              <a:rPr lang="en-GB" altLang="zh-CN" sz="1100" b="1" dirty="0">
                <a:solidFill>
                  <a:srgbClr val="0432FF"/>
                </a:solidFill>
                <a:latin typeface="Times New Roman" panose="02020603050405020304" pitchFamily="18" charset="0"/>
                <a:cs typeface="Times New Roman" panose="02020603050405020304" pitchFamily="18" charset="0"/>
              </a:rPr>
              <a:t> Indian Institute of Technology madras</a:t>
            </a:r>
          </a:p>
        </p:txBody>
      </p:sp>
      <p:sp>
        <p:nvSpPr>
          <p:cNvPr id="13" name="矩形 12">
            <a:extLst>
              <a:ext uri="{FF2B5EF4-FFF2-40B4-BE49-F238E27FC236}">
                <a16:creationId xmlns:a16="http://schemas.microsoft.com/office/drawing/2014/main" id="{A32DE6C4-408F-6484-17AD-4E2D3A6B85D6}"/>
              </a:ext>
            </a:extLst>
          </p:cNvPr>
          <p:cNvSpPr/>
          <p:nvPr/>
        </p:nvSpPr>
        <p:spPr>
          <a:xfrm>
            <a:off x="5825870" y="1635726"/>
            <a:ext cx="2399016" cy="507831"/>
          </a:xfrm>
          <a:prstGeom prst="rect">
            <a:avLst/>
          </a:prstGeom>
        </p:spPr>
        <p:txBody>
          <a:bodyPr wrap="squar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Mongolia(1)</a:t>
            </a:r>
          </a:p>
          <a:p>
            <a:pPr algn="ctr"/>
            <a:r>
              <a:rPr lang="en-GB" altLang="zh-CN" sz="1100" b="1" dirty="0">
                <a:solidFill>
                  <a:srgbClr val="0432FF"/>
                </a:solidFill>
                <a:latin typeface="Times New Roman" panose="02020603050405020304" pitchFamily="18" charset="0"/>
                <a:cs typeface="Times New Roman" panose="02020603050405020304" pitchFamily="18" charset="0"/>
              </a:rPr>
              <a:t>Institute of Physics and Technology</a:t>
            </a:r>
            <a:endParaRPr lang="zh-CN" altLang="en-US" sz="1100" dirty="0">
              <a:solidFill>
                <a:srgbClr val="0432FF"/>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951C764F-D101-15A8-D999-47019A41D144}"/>
              </a:ext>
            </a:extLst>
          </p:cNvPr>
          <p:cNvSpPr/>
          <p:nvPr/>
        </p:nvSpPr>
        <p:spPr>
          <a:xfrm>
            <a:off x="8336965" y="1413923"/>
            <a:ext cx="1870503" cy="877163"/>
          </a:xfrm>
          <a:prstGeom prst="rect">
            <a:avLst/>
          </a:prstGeom>
          <a:solidFill>
            <a:srgbClr val="00FDFF">
              <a:alpha val="1000"/>
            </a:srgbClr>
          </a:solidFill>
        </p:spPr>
        <p:txBody>
          <a:bodyPr wrap="square">
            <a:spAutoFit/>
          </a:bodyPr>
          <a:lstStyle/>
          <a:p>
            <a:r>
              <a:rPr lang="en-GB" altLang="zh-CN" b="1" dirty="0">
                <a:solidFill>
                  <a:srgbClr val="FF0000"/>
                </a:solidFill>
                <a:latin typeface="Times New Roman" panose="02020603050405020304" pitchFamily="18" charset="0"/>
                <a:cs typeface="Times New Roman" panose="02020603050405020304" pitchFamily="18" charset="0"/>
              </a:rPr>
              <a:t>USA(3)</a:t>
            </a:r>
            <a:br>
              <a:rPr lang="en-GB" altLang="zh-CN" dirty="0">
                <a:solidFill>
                  <a:srgbClr val="444444"/>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Carnegie Mellon University</a:t>
            </a:r>
            <a:br>
              <a:rPr lang="en-GB" altLang="zh-CN" sz="1100" b="1" dirty="0">
                <a:solidFill>
                  <a:srgbClr val="0432FF"/>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Indiana University</a:t>
            </a:r>
            <a:br>
              <a:rPr lang="en-GB" altLang="zh-CN" sz="1100" dirty="0">
                <a:solidFill>
                  <a:srgbClr val="0432FF"/>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University of Hawaii</a:t>
            </a:r>
            <a:endParaRPr lang="en-GB" altLang="zh-CN" sz="1100" dirty="0">
              <a:solidFill>
                <a:srgbClr val="FF0000"/>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A6B48E49-2250-5840-7F6D-E6453E3C151F}"/>
              </a:ext>
            </a:extLst>
          </p:cNvPr>
          <p:cNvSpPr/>
          <p:nvPr/>
        </p:nvSpPr>
        <p:spPr>
          <a:xfrm>
            <a:off x="1315248" y="2123472"/>
            <a:ext cx="3294492" cy="677108"/>
          </a:xfrm>
          <a:prstGeom prst="rect">
            <a:avLst/>
          </a:prstGeom>
        </p:spPr>
        <p:txBody>
          <a:bodyPr wrap="non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Pakistan(2)</a:t>
            </a:r>
            <a:endParaRPr lang="en-GB" altLang="zh-CN" sz="1100" b="1" dirty="0">
              <a:solidFill>
                <a:srgbClr val="FF0000"/>
              </a:solidFill>
              <a:latin typeface="Times New Roman" panose="02020603050405020304" pitchFamily="18" charset="0"/>
              <a:cs typeface="Times New Roman" panose="02020603050405020304" pitchFamily="18" charset="0"/>
            </a:endParaRPr>
          </a:p>
          <a:p>
            <a:pPr algn="ctr"/>
            <a:r>
              <a:rPr lang="en" altLang="zh-CN" sz="1100" b="1" dirty="0">
                <a:solidFill>
                  <a:srgbClr val="0432FF"/>
                </a:solidFill>
                <a:latin typeface="Times New Roman" panose="02020603050405020304" pitchFamily="18" charset="0"/>
                <a:cs typeface="Times New Roman" panose="02020603050405020304" pitchFamily="18" charset="0"/>
              </a:rPr>
              <a:t>Institute of Business Administration (IBA),</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 altLang="zh-CN" sz="1100" b="1" dirty="0">
                <a:solidFill>
                  <a:srgbClr val="0432FF"/>
                </a:solidFill>
                <a:latin typeface="Times New Roman" panose="02020603050405020304" pitchFamily="18" charset="0"/>
                <a:cs typeface="Times New Roman" panose="02020603050405020304" pitchFamily="18" charset="0"/>
              </a:rPr>
              <a:t>Karachi</a:t>
            </a:r>
            <a:endParaRPr lang="en-GB" altLang="zh-CN" sz="1100" b="1" dirty="0">
              <a:solidFill>
                <a:srgbClr val="0432FF"/>
              </a:solidFill>
              <a:latin typeface="Times New Roman" panose="02020603050405020304" pitchFamily="18" charset="0"/>
              <a:cs typeface="Times New Roman" panose="02020603050405020304" pitchFamily="18" charset="0"/>
            </a:endParaRPr>
          </a:p>
          <a:p>
            <a:pPr algn="ctr"/>
            <a:r>
              <a:rPr lang="en-GB" altLang="zh-CN" sz="1100" b="1" dirty="0">
                <a:solidFill>
                  <a:srgbClr val="0432FF"/>
                </a:solidFill>
                <a:latin typeface="Times New Roman" panose="02020603050405020304" pitchFamily="18" charset="0"/>
                <a:cs typeface="Times New Roman" panose="02020603050405020304" pitchFamily="18" charset="0"/>
              </a:rPr>
              <a:t>University of the Punjab</a:t>
            </a:r>
            <a:endParaRPr lang="en-GB" altLang="zh-CN" sz="1100" b="1" dirty="0">
              <a:solidFill>
                <a:srgbClr val="FF0000"/>
              </a:solidFill>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E86B933B-EE5B-5A71-1EF4-0C4921294BBA}"/>
              </a:ext>
            </a:extLst>
          </p:cNvPr>
          <p:cNvPicPr>
            <a:picLocks noChangeAspect="1"/>
          </p:cNvPicPr>
          <p:nvPr/>
        </p:nvPicPr>
        <p:blipFill>
          <a:blip r:embed="rId4"/>
          <a:stretch>
            <a:fillRect/>
          </a:stretch>
        </p:blipFill>
        <p:spPr>
          <a:xfrm>
            <a:off x="1520190" y="21185"/>
            <a:ext cx="1924050" cy="241547"/>
          </a:xfrm>
          <a:prstGeom prst="rect">
            <a:avLst/>
          </a:prstGeom>
        </p:spPr>
      </p:pic>
      <p:sp>
        <p:nvSpPr>
          <p:cNvPr id="19" name="五角星 18">
            <a:extLst>
              <a:ext uri="{FF2B5EF4-FFF2-40B4-BE49-F238E27FC236}">
                <a16:creationId xmlns:a16="http://schemas.microsoft.com/office/drawing/2014/main" id="{68B26ECD-C55D-98E1-9C29-693FCB260967}"/>
              </a:ext>
            </a:extLst>
          </p:cNvPr>
          <p:cNvSpPr/>
          <p:nvPr/>
        </p:nvSpPr>
        <p:spPr>
          <a:xfrm>
            <a:off x="5148936" y="2005593"/>
            <a:ext cx="108000" cy="108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1" name="图片 20">
            <a:extLst>
              <a:ext uri="{FF2B5EF4-FFF2-40B4-BE49-F238E27FC236}">
                <a16:creationId xmlns:a16="http://schemas.microsoft.com/office/drawing/2014/main" id="{45BC0DBA-463C-7D9A-8CAA-DFA4328328DE}"/>
              </a:ext>
            </a:extLst>
          </p:cNvPr>
          <p:cNvPicPr>
            <a:picLocks noChangeAspect="1"/>
          </p:cNvPicPr>
          <p:nvPr/>
        </p:nvPicPr>
        <p:blipFill>
          <a:blip r:embed="rId4"/>
          <a:stretch>
            <a:fillRect/>
          </a:stretch>
        </p:blipFill>
        <p:spPr>
          <a:xfrm>
            <a:off x="1979274" y="197625"/>
            <a:ext cx="2875177" cy="360953"/>
          </a:xfrm>
          <a:prstGeom prst="rect">
            <a:avLst/>
          </a:prstGeom>
        </p:spPr>
      </p:pic>
      <p:sp>
        <p:nvSpPr>
          <p:cNvPr id="16" name="矩形 15">
            <a:extLst>
              <a:ext uri="{FF2B5EF4-FFF2-40B4-BE49-F238E27FC236}">
                <a16:creationId xmlns:a16="http://schemas.microsoft.com/office/drawing/2014/main" id="{9E43F786-D5DB-CEC8-BDE3-19FB66B77C4B}"/>
              </a:ext>
            </a:extLst>
          </p:cNvPr>
          <p:cNvSpPr/>
          <p:nvPr/>
        </p:nvSpPr>
        <p:spPr>
          <a:xfrm>
            <a:off x="1522478" y="-68905"/>
            <a:ext cx="7121190" cy="2354491"/>
          </a:xfrm>
          <a:prstGeom prst="rect">
            <a:avLst/>
          </a:prstGeom>
          <a:solidFill>
            <a:schemeClr val="bg1">
              <a:alpha val="13727"/>
            </a:schemeClr>
          </a:solidFill>
        </p:spPr>
        <p:txBody>
          <a:bodyPr wrap="square">
            <a:spAutoFit/>
          </a:bodyPr>
          <a:lstStyle/>
          <a:p>
            <a:pPr algn="ctr"/>
            <a:r>
              <a:rPr lang="en-GB" altLang="zh-CN" b="1" dirty="0">
                <a:solidFill>
                  <a:srgbClr val="FF0000"/>
                </a:solidFill>
                <a:latin typeface="Times New Roman" panose="02020603050405020304" pitchFamily="18" charset="0"/>
                <a:ea typeface="Heiti SC Medium" pitchFamily="2" charset="-128"/>
                <a:cs typeface="Times New Roman" panose="02020603050405020304" pitchFamily="18" charset="0"/>
              </a:rPr>
              <a:t>Europe (1</a:t>
            </a:r>
            <a:r>
              <a:rPr lang="en-US" altLang="zh-CN" b="1" dirty="0">
                <a:solidFill>
                  <a:srgbClr val="FF0000"/>
                </a:solidFill>
                <a:latin typeface="Times New Roman" panose="02020603050405020304" pitchFamily="18" charset="0"/>
                <a:ea typeface="Heiti SC Medium" pitchFamily="2" charset="-128"/>
                <a:cs typeface="Times New Roman" panose="02020603050405020304" pitchFamily="18" charset="0"/>
              </a:rPr>
              <a:t>9</a:t>
            </a:r>
            <a:r>
              <a:rPr lang="en-GB" altLang="zh-CN" b="1" dirty="0">
                <a:solidFill>
                  <a:srgbClr val="FF0000"/>
                </a:solidFill>
                <a:latin typeface="Times New Roman" panose="02020603050405020304" pitchFamily="18" charset="0"/>
                <a:ea typeface="Heiti SC Medium" pitchFamily="2" charset="-128"/>
                <a:cs typeface="Times New Roman" panose="02020603050405020304" pitchFamily="18" charset="0"/>
              </a:rPr>
              <a:t>)</a:t>
            </a:r>
            <a:endParaRPr lang="en-GB" altLang="zh-CN" b="1" dirty="0">
              <a:solidFill>
                <a:srgbClr val="444444"/>
              </a:solidFill>
              <a:latin typeface="Times New Roman" panose="02020603050405020304" pitchFamily="18" charset="0"/>
              <a:ea typeface="Heiti SC Medium" pitchFamily="2" charset="-128"/>
              <a:cs typeface="Times New Roman" panose="02020603050405020304" pitchFamily="18" charset="0"/>
            </a:endParaRPr>
          </a:p>
          <a:p>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Germany(6):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Bochum University, </a:t>
            </a:r>
          </a:p>
          <a:p>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GSI Darmstadt, Helmholtz Institute Mainz, Johannes Gutenberg University of Mainz,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Universitaet</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Giessen, University of Münster </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Italy(3):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Ferrara University, INFN, University of Turin,</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Netherlands(1 ):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KVI/University of Groningen</a:t>
            </a:r>
          </a:p>
          <a:p>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Russia(</a:t>
            </a:r>
            <a:r>
              <a:rPr lang="en-US"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3</a:t>
            </a: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Budker</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Institute of Nuclear Physics, Dubna JINR</a:t>
            </a:r>
            <a:r>
              <a:rPr lang="zh-CN" altLang="en-US" sz="1100" b="1" dirty="0">
                <a:solidFill>
                  <a:srgbClr val="0432FF"/>
                </a:solidFill>
                <a:latin typeface="Times New Roman" panose="02020603050405020304" pitchFamily="18" charset="0"/>
                <a:ea typeface="Heiti SC Medium" pitchFamily="2" charset="-128"/>
                <a:cs typeface="Times New Roman" panose="02020603050405020304" pitchFamily="18" charset="0"/>
              </a:rPr>
              <a:t>，</a:t>
            </a:r>
            <a:r>
              <a:rPr lang="en" altLang="zh-CN" sz="1100" b="1" dirty="0">
                <a:solidFill>
                  <a:srgbClr val="FF0000"/>
                </a:solidFill>
                <a:latin typeface="Times New Roman" panose="02020603050405020304" pitchFamily="18" charset="0"/>
                <a:ea typeface="Heiti SC Medium" pitchFamily="2" charset="-128"/>
                <a:cs typeface="Times New Roman" panose="02020603050405020304" pitchFamily="18" charset="0"/>
              </a:rPr>
              <a:t>Lebedev Physical Institute </a:t>
            </a:r>
            <a:endParaRPr lang="en-GB" altLang="zh-CN" sz="1100" b="1" dirty="0">
              <a:solidFill>
                <a:srgbClr val="FF0000"/>
              </a:solidFill>
              <a:latin typeface="Times New Roman" panose="02020603050405020304" pitchFamily="18" charset="0"/>
              <a:ea typeface="Heiti SC Medium" pitchFamily="2" charset="-128"/>
              <a:cs typeface="Times New Roman" panose="02020603050405020304" pitchFamily="18" charset="0"/>
            </a:endParaRPr>
          </a:p>
          <a:p>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Sweden(1):</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Uppsala University</a:t>
            </a:r>
          </a:p>
          <a:p>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Turkey (1):</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Turkish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Accelerator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Center</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Particle Factory Group</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UK(3):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University of Manchester, University of Oxford</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a:t>
            </a:r>
            <a:r>
              <a:rPr lang="zh-CN" altLang="en-US" sz="1100" b="1" dirty="0">
                <a:solidFill>
                  <a:srgbClr val="0432FF"/>
                </a:solidFill>
                <a:latin typeface="Times New Roman" panose="02020603050405020304" pitchFamily="18" charset="0"/>
                <a:ea typeface="Heiti SC Medium" pitchFamily="2" charset="-128"/>
                <a:cs typeface="Times New Roman" panose="02020603050405020304" pitchFamily="18" charset="0"/>
              </a:rPr>
              <a:t>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University of</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Bristol</a:t>
            </a:r>
            <a:endPar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endParaRPr>
          </a:p>
          <a:p>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a:t>
            </a: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Poland(1)</a:t>
            </a:r>
            <a:r>
              <a:rPr lang="en-GB" altLang="zh-CN" sz="1100" b="1" dirty="0">
                <a:solidFill>
                  <a:srgbClr val="FF0000"/>
                </a:solidFill>
                <a:latin typeface="Times New Roman" panose="02020603050405020304" pitchFamily="18" charset="0"/>
                <a:ea typeface="Heiti SC Medium" pitchFamily="2" charset="-128"/>
                <a:cs typeface="Times New Roman" panose="02020603050405020304" pitchFamily="18" charset="0"/>
              </a:rPr>
              <a:t>: </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National Centre for Nuclear Research</a:t>
            </a:r>
            <a:endPar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endParaRPr>
          </a:p>
          <a:p>
            <a:pPr algn="ctr"/>
            <a:endPar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endParaRPr>
          </a:p>
        </p:txBody>
      </p:sp>
      <p:sp>
        <p:nvSpPr>
          <p:cNvPr id="4" name="灯片编号占位符 3">
            <a:extLst>
              <a:ext uri="{FF2B5EF4-FFF2-40B4-BE49-F238E27FC236}">
                <a16:creationId xmlns:a16="http://schemas.microsoft.com/office/drawing/2014/main" id="{6840EB3F-EC0F-8A6E-2DFF-2EB79F5F7D2E}"/>
              </a:ext>
            </a:extLst>
          </p:cNvPr>
          <p:cNvSpPr>
            <a:spLocks noGrp="1"/>
          </p:cNvSpPr>
          <p:nvPr>
            <p:ph type="sldNum" sz="quarter" idx="12"/>
          </p:nvPr>
        </p:nvSpPr>
        <p:spPr/>
        <p:txBody>
          <a:bodyPr/>
          <a:lstStyle/>
          <a:p>
            <a:fld id="{C50C0E41-4586-4F4D-B714-3390ECB0E167}" type="slidenum">
              <a:rPr lang="zh-CN" altLang="en-US" smtClean="0"/>
              <a:pPr/>
              <a:t>5</a:t>
            </a:fld>
            <a:endParaRPr lang="zh-CN" altLang="en-US" dirty="0"/>
          </a:p>
        </p:txBody>
      </p:sp>
    </p:spTree>
    <p:extLst>
      <p:ext uri="{BB962C8B-B14F-4D97-AF65-F5344CB8AC3E}">
        <p14:creationId xmlns:p14="http://schemas.microsoft.com/office/powerpoint/2010/main" val="2039592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7FA1C-3C2D-31A5-FE77-02EF972420E4}"/>
            </a:ext>
          </a:extLst>
        </p:cNvPr>
        <p:cNvGrpSpPr/>
        <p:nvPr/>
      </p:nvGrpSpPr>
      <p:grpSpPr>
        <a:xfrm>
          <a:off x="0" y="0"/>
          <a:ext cx="0" cy="0"/>
          <a:chOff x="0" y="0"/>
          <a:chExt cx="0" cy="0"/>
        </a:xfrm>
      </p:grpSpPr>
      <p:sp>
        <p:nvSpPr>
          <p:cNvPr id="1204226" name="Rectangle 2">
            <a:extLst>
              <a:ext uri="{FF2B5EF4-FFF2-40B4-BE49-F238E27FC236}">
                <a16:creationId xmlns:a16="http://schemas.microsoft.com/office/drawing/2014/main" id="{3C8E4052-947A-3826-7F1D-5EFB73AF75B7}"/>
              </a:ext>
            </a:extLst>
          </p:cNvPr>
          <p:cNvSpPr>
            <a:spLocks noGrp="1" noChangeArrowheads="1"/>
          </p:cNvSpPr>
          <p:nvPr>
            <p:ph type="title"/>
          </p:nvPr>
        </p:nvSpPr>
        <p:spPr>
          <a:xfrm>
            <a:off x="1518466" y="275318"/>
            <a:ext cx="9146391" cy="375262"/>
          </a:xfrm>
          <a:noFill/>
          <a:ln>
            <a:solidFill>
              <a:schemeClr val="bg1"/>
            </a:solidFill>
          </a:ln>
        </p:spPr>
        <p:txBody>
          <a:bodyPr>
            <a:noAutofit/>
          </a:bodyPr>
          <a:lstStyle/>
          <a:p>
            <a:pPr algn="ctr">
              <a:lnSpc>
                <a:spcPct val="90000"/>
              </a:lnSpc>
            </a:pPr>
            <a:r>
              <a:rPr lang="en-US" altLang="zh-CN" sz="3800" b="1" dirty="0">
                <a:solidFill>
                  <a:srgbClr val="000000"/>
                </a:solidFill>
                <a:latin typeface="Times New Roman" panose="02020603050405020304" pitchFamily="18" charset="0"/>
                <a:cs typeface="Times New Roman" panose="02020603050405020304" pitchFamily="18" charset="0"/>
              </a:rPr>
              <a:t>Why still Charm? Rich</a:t>
            </a:r>
            <a:r>
              <a:rPr lang="zh-CN" altLang="en-US" sz="3800" b="1" dirty="0">
                <a:solidFill>
                  <a:srgbClr val="000000"/>
                </a:solidFill>
                <a:latin typeface="Times New Roman" panose="02020603050405020304" pitchFamily="18" charset="0"/>
                <a:cs typeface="Times New Roman" panose="02020603050405020304" pitchFamily="18" charset="0"/>
              </a:rPr>
              <a:t> </a:t>
            </a:r>
            <a:r>
              <a:rPr lang="en-US" altLang="zh-CN" sz="3800" b="1" dirty="0">
                <a:solidFill>
                  <a:srgbClr val="000000"/>
                </a:solidFill>
                <a:latin typeface="Times New Roman" panose="02020603050405020304" pitchFamily="18" charset="0"/>
                <a:cs typeface="Times New Roman" panose="02020603050405020304" pitchFamily="18" charset="0"/>
              </a:rPr>
              <a:t>Physics</a:t>
            </a:r>
            <a:endParaRPr lang="en-US" sz="3800" b="1" dirty="0">
              <a:solidFill>
                <a:srgbClr val="000000"/>
              </a:solidFill>
              <a:latin typeface="Times New Roman" panose="02020603050405020304" pitchFamily="18" charset="0"/>
              <a:cs typeface="Times New Roman" panose="02020603050405020304" pitchFamily="18" charset="0"/>
            </a:endParaRPr>
          </a:p>
        </p:txBody>
      </p:sp>
      <p:grpSp>
        <p:nvGrpSpPr>
          <p:cNvPr id="4" name="组合 3">
            <a:extLst>
              <a:ext uri="{FF2B5EF4-FFF2-40B4-BE49-F238E27FC236}">
                <a16:creationId xmlns:a16="http://schemas.microsoft.com/office/drawing/2014/main" id="{BD6F90E3-5F87-5933-59D2-1E4AD473476C}"/>
              </a:ext>
            </a:extLst>
          </p:cNvPr>
          <p:cNvGrpSpPr/>
          <p:nvPr/>
        </p:nvGrpSpPr>
        <p:grpSpPr>
          <a:xfrm>
            <a:off x="1282356" y="1477975"/>
            <a:ext cx="9835936" cy="5095363"/>
            <a:chOff x="1282357" y="724595"/>
            <a:chExt cx="9835936" cy="5095363"/>
          </a:xfrm>
        </p:grpSpPr>
        <p:pic>
          <p:nvPicPr>
            <p:cNvPr id="2" name="图片 1" descr="未命名.png">
              <a:extLst>
                <a:ext uri="{FF2B5EF4-FFF2-40B4-BE49-F238E27FC236}">
                  <a16:creationId xmlns:a16="http://schemas.microsoft.com/office/drawing/2014/main" id="{704A080C-774B-2246-3777-A0D85544C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831" y="724595"/>
              <a:ext cx="8581340" cy="3554665"/>
            </a:xfrm>
            <a:prstGeom prst="rect">
              <a:avLst/>
            </a:prstGeom>
          </p:spPr>
        </p:pic>
        <p:sp>
          <p:nvSpPr>
            <p:cNvPr id="20" name="Rectangle 19">
              <a:extLst>
                <a:ext uri="{FF2B5EF4-FFF2-40B4-BE49-F238E27FC236}">
                  <a16:creationId xmlns:a16="http://schemas.microsoft.com/office/drawing/2014/main" id="{D3C7859D-6202-B8D4-4F20-24F47D6A2EBB}"/>
                </a:ext>
              </a:extLst>
            </p:cNvPr>
            <p:cNvSpPr/>
            <p:nvPr/>
          </p:nvSpPr>
          <p:spPr>
            <a:xfrm>
              <a:off x="5290458" y="942292"/>
              <a:ext cx="1751718" cy="2621222"/>
            </a:xfrm>
            <a:prstGeom prst="rect">
              <a:avLst/>
            </a:prstGeom>
            <a:solidFill>
              <a:srgbClr val="F34BD2">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4EBA9E4-E088-C99B-76A3-0995C278B8B9}"/>
                </a:ext>
              </a:extLst>
            </p:cNvPr>
            <p:cNvSpPr/>
            <p:nvPr/>
          </p:nvSpPr>
          <p:spPr>
            <a:xfrm>
              <a:off x="7042176" y="942292"/>
              <a:ext cx="1255484" cy="2621222"/>
            </a:xfrm>
            <a:prstGeom prst="rect">
              <a:avLst/>
            </a:prstGeom>
            <a:solidFill>
              <a:srgbClr val="79FF21">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11B7B02-D783-9CE3-1D5C-FEA048BE8240}"/>
                </a:ext>
              </a:extLst>
            </p:cNvPr>
            <p:cNvSpPr/>
            <p:nvPr/>
          </p:nvSpPr>
          <p:spPr>
            <a:xfrm>
              <a:off x="8297660" y="942292"/>
              <a:ext cx="2033290" cy="2621222"/>
            </a:xfrm>
            <a:prstGeom prst="rect">
              <a:avLst/>
            </a:prstGeom>
            <a:solidFill>
              <a:srgbClr val="F3F137">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ular Callout 22">
              <a:extLst>
                <a:ext uri="{FF2B5EF4-FFF2-40B4-BE49-F238E27FC236}">
                  <a16:creationId xmlns:a16="http://schemas.microsoft.com/office/drawing/2014/main" id="{39040587-1ECE-358B-E83C-FFD07ED97AAD}"/>
                </a:ext>
              </a:extLst>
            </p:cNvPr>
            <p:cNvSpPr/>
            <p:nvPr/>
          </p:nvSpPr>
          <p:spPr>
            <a:xfrm>
              <a:off x="1282357" y="4338772"/>
              <a:ext cx="3664122" cy="1481186"/>
            </a:xfrm>
            <a:prstGeom prst="wedgeRoundRectCallout">
              <a:avLst>
                <a:gd name="adj1" fmla="val 36532"/>
                <a:gd name="adj2" fmla="val -59687"/>
                <a:gd name="adj3" fmla="val 16667"/>
              </a:avLst>
            </a:prstGeom>
            <a:solidFill>
              <a:srgbClr val="F34BD2">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de-DE" sz="2000" dirty="0">
                  <a:solidFill>
                    <a:srgbClr val="0000FF"/>
                  </a:solidFill>
                  <a:latin typeface="Times New Roman" panose="02020603050405020304" pitchFamily="18" charset="0"/>
                  <a:cs typeface="Times New Roman" panose="02020603050405020304" pitchFamily="18" charset="0"/>
                  <a:sym typeface="Wingdings" panose="05000000000000000000"/>
                </a:rPr>
                <a:t>Hadron form </a:t>
              </a:r>
              <a:r>
                <a:rPr lang="de-DE" sz="2000" dirty="0" err="1">
                  <a:solidFill>
                    <a:srgbClr val="0000FF"/>
                  </a:solidFill>
                  <a:latin typeface="Times New Roman" panose="02020603050405020304" pitchFamily="18" charset="0"/>
                  <a:cs typeface="Times New Roman" panose="02020603050405020304" pitchFamily="18" charset="0"/>
                  <a:sym typeface="Wingdings" panose="05000000000000000000"/>
                </a:rPr>
                <a:t>factor</a:t>
              </a:r>
              <a:endParaRPr lang="de-DE" sz="2000" dirty="0">
                <a:solidFill>
                  <a:srgbClr val="0000FF"/>
                </a:solidFill>
                <a:latin typeface="Times New Roman" panose="02020603050405020304" pitchFamily="18" charset="0"/>
                <a:cs typeface="Times New Roman" panose="02020603050405020304" pitchFamily="18" charset="0"/>
                <a:sym typeface="Wingdings" panose="05000000000000000000"/>
              </a:endParaRPr>
            </a:p>
            <a:p>
              <a:pPr marL="285750" indent="-285750">
                <a:buFont typeface="Arial" panose="020B0604020202020204"/>
                <a:buChar char="•"/>
              </a:pPr>
              <a:r>
                <a:rPr lang="de-DE" sz="2000" dirty="0">
                  <a:solidFill>
                    <a:srgbClr val="0000FF"/>
                  </a:solidFill>
                  <a:latin typeface="Times New Roman" panose="02020603050405020304" pitchFamily="18" charset="0"/>
                  <a:cs typeface="Times New Roman" panose="02020603050405020304" pitchFamily="18" charset="0"/>
                  <a:sym typeface="Wingdings" panose="05000000000000000000"/>
                </a:rPr>
                <a:t>R </a:t>
              </a:r>
              <a:r>
                <a:rPr lang="de-DE" sz="2000" dirty="0" err="1">
                  <a:solidFill>
                    <a:srgbClr val="0000FF"/>
                  </a:solidFill>
                  <a:latin typeface="Times New Roman" panose="02020603050405020304" pitchFamily="18" charset="0"/>
                  <a:cs typeface="Times New Roman" panose="02020603050405020304" pitchFamily="18" charset="0"/>
                  <a:sym typeface="Wingdings" panose="05000000000000000000"/>
                </a:rPr>
                <a:t>value</a:t>
              </a:r>
              <a:r>
                <a:rPr lang="de-DE" sz="2000" dirty="0">
                  <a:solidFill>
                    <a:srgbClr val="0000FF"/>
                  </a:solidFill>
                  <a:latin typeface="Times New Roman" panose="02020603050405020304" pitchFamily="18" charset="0"/>
                  <a:cs typeface="Times New Roman" panose="02020603050405020304" pitchFamily="18" charset="0"/>
                  <a:sym typeface="Wingdings" panose="05000000000000000000"/>
                </a:rPr>
                <a:t> and QCD</a:t>
              </a:r>
            </a:p>
            <a:p>
              <a:pPr marL="285750" indent="-285750">
                <a:buFont typeface="Arial" panose="020B0604020202020204"/>
                <a:buChar char="•"/>
              </a:pPr>
              <a:r>
                <a:rPr lang="en-US" altLang="zh-CN" sz="2000" dirty="0">
                  <a:solidFill>
                    <a:srgbClr val="FF0000"/>
                  </a:solidFill>
                  <a:latin typeface="Times New Roman" panose="02020603050405020304" pitchFamily="18" charset="0"/>
                  <a:cs typeface="Times New Roman" panose="02020603050405020304" pitchFamily="18" charset="0"/>
                </a:rPr>
                <a:t>Hadronization</a:t>
              </a:r>
              <a:endParaRPr lang="de-DE" sz="2000" dirty="0">
                <a:solidFill>
                  <a:srgbClr val="0000FF"/>
                </a:solidFill>
                <a:latin typeface="Times New Roman" panose="02020603050405020304" pitchFamily="18" charset="0"/>
                <a:cs typeface="Times New Roman" panose="02020603050405020304" pitchFamily="18" charset="0"/>
                <a:sym typeface="Wingdings" panose="05000000000000000000"/>
              </a:endParaRPr>
            </a:p>
            <a:p>
              <a:pPr marL="285750" indent="-285750">
                <a:buFont typeface="Arial" panose="020B0604020202020204"/>
                <a:buChar char="•"/>
              </a:pPr>
              <a:r>
                <a:rPr lang="en-US" altLang="zh-CN" sz="2000" dirty="0">
                  <a:solidFill>
                    <a:srgbClr val="FF0000"/>
                  </a:solidFill>
                  <a:latin typeface="Times New Roman" panose="02020603050405020304" pitchFamily="18" charset="0"/>
                  <a:cs typeface="Times New Roman" panose="02020603050405020304" pitchFamily="18" charset="0"/>
                </a:rPr>
                <a:t>Fragmentation functions</a:t>
              </a:r>
            </a:p>
            <a:p>
              <a:pPr marL="285750" indent="-285750">
                <a:buFont typeface="Arial" panose="020B0604020202020204"/>
                <a:buChar char="•"/>
              </a:pPr>
              <a:r>
                <a:rPr lang="de-DE" altLang="zh-CN" sz="2000" dirty="0">
                  <a:solidFill>
                    <a:srgbClr val="FF0000"/>
                  </a:solidFill>
                  <a:latin typeface="Times New Roman" panose="02020603050405020304" pitchFamily="18" charset="0"/>
                  <a:cs typeface="Times New Roman" panose="02020603050405020304" pitchFamily="18" charset="0"/>
                  <a:sym typeface="Wingdings" panose="05000000000000000000"/>
                </a:rPr>
                <a:t>N</a:t>
              </a:r>
              <a:r>
                <a:rPr lang="en-US" altLang="zh-CN" sz="2000" dirty="0" err="1">
                  <a:solidFill>
                    <a:srgbClr val="FF0000"/>
                  </a:solidFill>
                  <a:latin typeface="Times New Roman" panose="02020603050405020304" pitchFamily="18" charset="0"/>
                  <a:cs typeface="Times New Roman" panose="02020603050405020304" pitchFamily="18" charset="0"/>
                </a:rPr>
                <a:t>ucleon</a:t>
              </a:r>
              <a:r>
                <a:rPr lang="en-US" altLang="zh-CN" sz="2000" dirty="0">
                  <a:solidFill>
                    <a:srgbClr val="FF0000"/>
                  </a:solidFill>
                  <a:latin typeface="Times New Roman" panose="02020603050405020304" pitchFamily="18" charset="0"/>
                  <a:cs typeface="Times New Roman" panose="02020603050405020304" pitchFamily="18" charset="0"/>
                </a:rPr>
                <a:t> structure</a:t>
              </a:r>
              <a:endParaRPr lang="de-DE" sz="2000" dirty="0">
                <a:solidFill>
                  <a:srgbClr val="0000FF"/>
                </a:solidFill>
                <a:latin typeface="Times New Roman" panose="02020603050405020304" pitchFamily="18" charset="0"/>
                <a:cs typeface="Times New Roman" panose="02020603050405020304" pitchFamily="18" charset="0"/>
                <a:sym typeface="Wingdings" panose="05000000000000000000"/>
              </a:endParaRPr>
            </a:p>
          </p:txBody>
        </p:sp>
        <p:sp>
          <p:nvSpPr>
            <p:cNvPr id="24" name="Rounded Rectangular Callout 23">
              <a:extLst>
                <a:ext uri="{FF2B5EF4-FFF2-40B4-BE49-F238E27FC236}">
                  <a16:creationId xmlns:a16="http://schemas.microsoft.com/office/drawing/2014/main" id="{FE51EC8C-96E9-B6E0-37FF-047AA16CE712}"/>
                </a:ext>
              </a:extLst>
            </p:cNvPr>
            <p:cNvSpPr/>
            <p:nvPr/>
          </p:nvSpPr>
          <p:spPr>
            <a:xfrm>
              <a:off x="4946479" y="4357141"/>
              <a:ext cx="3664122" cy="1405194"/>
            </a:xfrm>
            <a:prstGeom prst="wedgeRoundRectCallout">
              <a:avLst>
                <a:gd name="adj1" fmla="val 24590"/>
                <a:gd name="adj2" fmla="val -59389"/>
                <a:gd name="adj3" fmla="val 16667"/>
              </a:avLst>
            </a:prstGeom>
            <a:solidFill>
              <a:srgbClr val="79FF21">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en-US" sz="2000" dirty="0">
                  <a:solidFill>
                    <a:srgbClr val="0000FF"/>
                  </a:solidFill>
                  <a:latin typeface="Times New Roman" panose="02020603050405020304" pitchFamily="18" charset="0"/>
                  <a:cs typeface="Times New Roman" panose="02020603050405020304" pitchFamily="18" charset="0"/>
                </a:rPr>
                <a:t>Light hadron spectroscopy</a:t>
              </a:r>
            </a:p>
            <a:p>
              <a:pPr marL="285750" indent="-285750">
                <a:buFont typeface="Arial" panose="020B0604020202020204"/>
                <a:buChar char="•"/>
              </a:pPr>
              <a:r>
                <a:rPr lang="en-US" sz="2000" dirty="0" err="1">
                  <a:solidFill>
                    <a:srgbClr val="0000FF"/>
                  </a:solidFill>
                  <a:latin typeface="Times New Roman" panose="02020603050405020304" pitchFamily="18" charset="0"/>
                  <a:cs typeface="Times New Roman" panose="02020603050405020304" pitchFamily="18" charset="0"/>
                </a:rPr>
                <a:t>Gluonic</a:t>
              </a:r>
              <a:r>
                <a:rPr lang="en-US" sz="2000" dirty="0">
                  <a:solidFill>
                    <a:srgbClr val="0000FF"/>
                  </a:solidFill>
                  <a:latin typeface="Times New Roman" panose="02020603050405020304" pitchFamily="18" charset="0"/>
                  <a:cs typeface="Times New Roman" panose="02020603050405020304" pitchFamily="18" charset="0"/>
                </a:rPr>
                <a:t> and exotic states</a:t>
              </a:r>
            </a:p>
            <a:p>
              <a:pPr marL="285750" indent="-285750">
                <a:buFont typeface="Arial" panose="020B0604020202020204"/>
                <a:buChar char="•"/>
              </a:pPr>
              <a:r>
                <a:rPr lang="en-US" sz="2000" dirty="0">
                  <a:solidFill>
                    <a:srgbClr val="0000FF"/>
                  </a:solidFill>
                  <a:latin typeface="Times New Roman" panose="02020603050405020304" pitchFamily="18" charset="0"/>
                  <a:cs typeface="Times New Roman" panose="02020603050405020304" pitchFamily="18" charset="0"/>
                </a:rPr>
                <a:t>Physics with t lepton </a:t>
              </a:r>
            </a:p>
          </p:txBody>
        </p:sp>
        <p:sp>
          <p:nvSpPr>
            <p:cNvPr id="25" name="Rounded Rectangular Callout 24">
              <a:extLst>
                <a:ext uri="{FF2B5EF4-FFF2-40B4-BE49-F238E27FC236}">
                  <a16:creationId xmlns:a16="http://schemas.microsoft.com/office/drawing/2014/main" id="{172E120F-AC6A-083C-B0AD-AF2893F0B05E}"/>
                </a:ext>
              </a:extLst>
            </p:cNvPr>
            <p:cNvSpPr/>
            <p:nvPr/>
          </p:nvSpPr>
          <p:spPr>
            <a:xfrm>
              <a:off x="8610601" y="4303834"/>
              <a:ext cx="2507692" cy="1405194"/>
            </a:xfrm>
            <a:prstGeom prst="wedgeRoundRectCallout">
              <a:avLst>
                <a:gd name="adj1" fmla="val -12441"/>
                <a:gd name="adj2" fmla="val -60955"/>
                <a:gd name="adj3" fmla="val 16667"/>
              </a:avLst>
            </a:prstGeom>
            <a:solidFill>
              <a:srgbClr val="F3F137">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en-US" sz="2000" dirty="0">
                  <a:solidFill>
                    <a:srgbClr val="0000FF"/>
                  </a:solidFill>
                  <a:latin typeface="Times New Roman" panose="02020603050405020304" pitchFamily="18" charset="0"/>
                  <a:cs typeface="Times New Roman" panose="02020603050405020304" pitchFamily="18" charset="0"/>
                </a:rPr>
                <a:t>XYZ particles</a:t>
              </a:r>
            </a:p>
            <a:p>
              <a:pPr marL="285750" indent="-285750">
                <a:buFont typeface="Arial" panose="020B0604020202020204"/>
                <a:buChar char="•"/>
              </a:pPr>
              <a:r>
                <a:rPr lang="en-US" sz="2000" dirty="0">
                  <a:solidFill>
                    <a:srgbClr val="0000FF"/>
                  </a:solidFill>
                  <a:latin typeface="Times New Roman" panose="02020603050405020304" pitchFamily="18" charset="0"/>
                  <a:cs typeface="Times New Roman" panose="02020603050405020304" pitchFamily="18" charset="0"/>
                </a:rPr>
                <a:t>Charm mesons</a:t>
              </a:r>
            </a:p>
            <a:p>
              <a:pPr marL="285750" indent="-285750">
                <a:buFont typeface="Arial" panose="020B0604020202020204"/>
                <a:buChar char="•"/>
              </a:pPr>
              <a:r>
                <a:rPr lang="en-US" sz="2000" dirty="0">
                  <a:solidFill>
                    <a:srgbClr val="0000FF"/>
                  </a:solidFill>
                  <a:latin typeface="Times New Roman" panose="02020603050405020304" pitchFamily="18" charset="0"/>
                  <a:cs typeface="Times New Roman" panose="02020603050405020304" pitchFamily="18" charset="0"/>
                </a:rPr>
                <a:t>Charm baryons </a:t>
              </a:r>
            </a:p>
          </p:txBody>
        </p:sp>
      </p:grpSp>
      <p:pic>
        <p:nvPicPr>
          <p:cNvPr id="3" name="图片 2" descr="latex-image-1.pdf">
            <a:extLst>
              <a:ext uri="{FF2B5EF4-FFF2-40B4-BE49-F238E27FC236}">
                <a16:creationId xmlns:a16="http://schemas.microsoft.com/office/drawing/2014/main" id="{F3055BC8-D12D-515C-1048-10074F933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17" y="2738267"/>
            <a:ext cx="2912068" cy="517040"/>
          </a:xfrm>
          <a:prstGeom prst="rect">
            <a:avLst/>
          </a:prstGeom>
          <a:solidFill>
            <a:srgbClr val="FFFF00"/>
          </a:solidFill>
          <a:scene3d>
            <a:camera prst="orthographicFront">
              <a:rot lat="0" lon="0" rev="5400000"/>
            </a:camera>
            <a:lightRig rig="threePt" dir="t"/>
          </a:scene3d>
        </p:spPr>
      </p:pic>
      <p:sp>
        <p:nvSpPr>
          <p:cNvPr id="6" name="幻灯片编号占位符 5">
            <a:extLst>
              <a:ext uri="{FF2B5EF4-FFF2-40B4-BE49-F238E27FC236}">
                <a16:creationId xmlns:a16="http://schemas.microsoft.com/office/drawing/2014/main" id="{3C557691-104A-7ED7-1576-42464E2A4283}"/>
              </a:ext>
            </a:extLst>
          </p:cNvPr>
          <p:cNvSpPr>
            <a:spLocks noGrp="1"/>
          </p:cNvSpPr>
          <p:nvPr>
            <p:ph type="sldNum" sz="quarter" idx="12"/>
          </p:nvPr>
        </p:nvSpPr>
        <p:spPr/>
        <p:txBody>
          <a:bodyPr/>
          <a:lstStyle/>
          <a:p>
            <a:fld id="{E7947E03-E5B2-6C42-BA98-8F7B442AD48C}" type="slidenum">
              <a:rPr kumimoji="1" lang="zh-CN" altLang="en-US" smtClean="0"/>
              <a:t>6</a:t>
            </a:fld>
            <a:endParaRPr kumimoji="1" lang="zh-CN" altLang="en-US"/>
          </a:p>
        </p:txBody>
      </p:sp>
      <p:pic>
        <p:nvPicPr>
          <p:cNvPr id="5" name="图片 4">
            <a:extLst>
              <a:ext uri="{FF2B5EF4-FFF2-40B4-BE49-F238E27FC236}">
                <a16:creationId xmlns:a16="http://schemas.microsoft.com/office/drawing/2014/main" id="{2ADCA9A4-DA44-1F64-E910-425B84229638}"/>
              </a:ext>
            </a:extLst>
          </p:cNvPr>
          <p:cNvPicPr>
            <a:picLocks noChangeAspect="1"/>
          </p:cNvPicPr>
          <p:nvPr/>
        </p:nvPicPr>
        <p:blipFill>
          <a:blip r:embed="rId5"/>
          <a:stretch>
            <a:fillRect/>
          </a:stretch>
        </p:blipFill>
        <p:spPr>
          <a:xfrm>
            <a:off x="4420584" y="1026726"/>
            <a:ext cx="2578100" cy="254000"/>
          </a:xfrm>
          <a:prstGeom prst="rect">
            <a:avLst/>
          </a:prstGeom>
          <a:solidFill>
            <a:srgbClr val="FFFF00"/>
          </a:solidFill>
        </p:spPr>
      </p:pic>
      <p:pic>
        <p:nvPicPr>
          <p:cNvPr id="7" name="图片 6">
            <a:extLst>
              <a:ext uri="{FF2B5EF4-FFF2-40B4-BE49-F238E27FC236}">
                <a16:creationId xmlns:a16="http://schemas.microsoft.com/office/drawing/2014/main" id="{E8EE17AA-EDCF-3F75-ED4C-2324A5CE0F69}"/>
              </a:ext>
            </a:extLst>
          </p:cNvPr>
          <p:cNvPicPr>
            <a:picLocks noChangeAspect="1"/>
          </p:cNvPicPr>
          <p:nvPr/>
        </p:nvPicPr>
        <p:blipFill>
          <a:blip r:embed="rId6"/>
          <a:stretch>
            <a:fillRect/>
          </a:stretch>
        </p:blipFill>
        <p:spPr>
          <a:xfrm>
            <a:off x="8494029" y="1018078"/>
            <a:ext cx="2844800" cy="254000"/>
          </a:xfrm>
          <a:prstGeom prst="rect">
            <a:avLst/>
          </a:prstGeom>
        </p:spPr>
      </p:pic>
      <p:cxnSp>
        <p:nvCxnSpPr>
          <p:cNvPr id="9" name="直线箭头连接符 8">
            <a:extLst>
              <a:ext uri="{FF2B5EF4-FFF2-40B4-BE49-F238E27FC236}">
                <a16:creationId xmlns:a16="http://schemas.microsoft.com/office/drawing/2014/main" id="{A70378FF-9064-7840-40A0-6A2E8D6D90D1}"/>
              </a:ext>
            </a:extLst>
          </p:cNvPr>
          <p:cNvCxnSpPr>
            <a:cxnSpLocks/>
          </p:cNvCxnSpPr>
          <p:nvPr/>
        </p:nvCxnSpPr>
        <p:spPr>
          <a:xfrm>
            <a:off x="6709893" y="1280726"/>
            <a:ext cx="463639" cy="23431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2" name="直线箭头连接符 11">
            <a:extLst>
              <a:ext uri="{FF2B5EF4-FFF2-40B4-BE49-F238E27FC236}">
                <a16:creationId xmlns:a16="http://schemas.microsoft.com/office/drawing/2014/main" id="{F88DD4CB-051D-3B23-664B-1FE4EA01C10B}"/>
              </a:ext>
            </a:extLst>
          </p:cNvPr>
          <p:cNvCxnSpPr>
            <a:cxnSpLocks/>
          </p:cNvCxnSpPr>
          <p:nvPr/>
        </p:nvCxnSpPr>
        <p:spPr>
          <a:xfrm flipH="1">
            <a:off x="8160307" y="1311166"/>
            <a:ext cx="486038" cy="18725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837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E64933-2E94-2850-2CC3-E6459369BC28}"/>
              </a:ext>
            </a:extLst>
          </p:cNvPr>
          <p:cNvSpPr>
            <a:spLocks noGrp="1"/>
          </p:cNvSpPr>
          <p:nvPr>
            <p:ph type="title"/>
          </p:nvPr>
        </p:nvSpPr>
        <p:spPr>
          <a:xfrm>
            <a:off x="313944" y="-21539"/>
            <a:ext cx="11353800" cy="1325563"/>
          </a:xfrm>
        </p:spPr>
        <p:txBody>
          <a:bodyPr/>
          <a:lstStyle/>
          <a:p>
            <a:pPr algn="ctr"/>
            <a:r>
              <a:rPr lang="en-US" altLang="zh-CN" sz="4400" b="1" dirty="0">
                <a:solidFill>
                  <a:schemeClr val="tx1"/>
                </a:solidFill>
                <a:latin typeface="Times New Roman" panose="02020603050405020304" pitchFamily="18" charset="0"/>
                <a:cs typeface="Times New Roman" panose="02020603050405020304" pitchFamily="18" charset="0"/>
              </a:rPr>
              <a:t>BESIII data </a:t>
            </a:r>
            <a:r>
              <a:rPr lang="en-US" altLang="zh-CN" b="1" dirty="0">
                <a:latin typeface="Times New Roman" panose="02020603050405020304" pitchFamily="18" charset="0"/>
                <a:cs typeface="Times New Roman" panose="02020603050405020304" pitchFamily="18" charset="0"/>
              </a:rPr>
              <a:t>s</a:t>
            </a:r>
            <a:r>
              <a:rPr lang="en-US" altLang="zh-CN" sz="4400" b="1" dirty="0">
                <a:solidFill>
                  <a:schemeClr val="tx1"/>
                </a:solidFill>
                <a:latin typeface="Times New Roman" panose="02020603050405020304" pitchFamily="18" charset="0"/>
                <a:cs typeface="Times New Roman" panose="02020603050405020304" pitchFamily="18" charset="0"/>
              </a:rPr>
              <a:t>amples</a:t>
            </a:r>
            <a:r>
              <a:rPr lang="en-US" altLang="zh-CN" b="1" dirty="0">
                <a:latin typeface="Times New Roman" panose="02020603050405020304" pitchFamily="18" charset="0"/>
                <a:cs typeface="Times New Roman" panose="02020603050405020304" pitchFamily="18" charset="0"/>
              </a:rPr>
              <a:t>: integrated luminosity</a:t>
            </a:r>
            <a:endParaRPr kumimoji="1" lang="zh-CN" altLang="en-US" dirty="0"/>
          </a:p>
        </p:txBody>
      </p:sp>
      <p:sp>
        <p:nvSpPr>
          <p:cNvPr id="5" name="灯片编号占位符 4">
            <a:extLst>
              <a:ext uri="{FF2B5EF4-FFF2-40B4-BE49-F238E27FC236}">
                <a16:creationId xmlns:a16="http://schemas.microsoft.com/office/drawing/2014/main" id="{F5084B1B-AC06-C7D9-D031-7C4231D2638B}"/>
              </a:ext>
            </a:extLst>
          </p:cNvPr>
          <p:cNvSpPr>
            <a:spLocks noGrp="1"/>
          </p:cNvSpPr>
          <p:nvPr>
            <p:ph type="sldNum" sz="quarter" idx="12"/>
          </p:nvPr>
        </p:nvSpPr>
        <p:spPr/>
        <p:txBody>
          <a:bodyPr/>
          <a:lstStyle/>
          <a:p>
            <a:fld id="{3880D999-AB6E-D04A-B8ED-211468A87D9E}" type="slidenum">
              <a:rPr kumimoji="1" lang="zh-CN" altLang="en-US" smtClean="0"/>
              <a:t>7</a:t>
            </a:fld>
            <a:endParaRPr kumimoji="1" lang="zh-CN" altLang="en-US"/>
          </a:p>
        </p:txBody>
      </p:sp>
      <p:pic>
        <p:nvPicPr>
          <p:cNvPr id="4" name="图片 3">
            <a:extLst>
              <a:ext uri="{FF2B5EF4-FFF2-40B4-BE49-F238E27FC236}">
                <a16:creationId xmlns:a16="http://schemas.microsoft.com/office/drawing/2014/main" id="{9CC783D5-EAE0-AA37-48E6-61FBA5FC2F68}"/>
              </a:ext>
            </a:extLst>
          </p:cNvPr>
          <p:cNvPicPr>
            <a:picLocks noChangeAspect="1"/>
          </p:cNvPicPr>
          <p:nvPr/>
        </p:nvPicPr>
        <p:blipFill>
          <a:blip r:embed="rId3"/>
          <a:stretch>
            <a:fillRect/>
          </a:stretch>
        </p:blipFill>
        <p:spPr>
          <a:xfrm>
            <a:off x="838200" y="942395"/>
            <a:ext cx="9566189" cy="5521167"/>
          </a:xfrm>
          <a:prstGeom prst="rect">
            <a:avLst/>
          </a:prstGeom>
        </p:spPr>
      </p:pic>
    </p:spTree>
    <p:extLst>
      <p:ext uri="{BB962C8B-B14F-4D97-AF65-F5344CB8AC3E}">
        <p14:creationId xmlns:p14="http://schemas.microsoft.com/office/powerpoint/2010/main" val="420107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EA443A-80B2-4A20-8286-B8D332F1EC4E}"/>
              </a:ext>
            </a:extLst>
          </p:cNvPr>
          <p:cNvSpPr>
            <a:spLocks noGrp="1"/>
          </p:cNvSpPr>
          <p:nvPr>
            <p:ph type="title"/>
          </p:nvPr>
        </p:nvSpPr>
        <p:spPr/>
        <p:txBody>
          <a:bodyPr/>
          <a:lstStyle/>
          <a:p>
            <a:pPr algn="ctr"/>
            <a:r>
              <a:rPr kumimoji="1" lang="en-US" altLang="zh-CN" dirty="0">
                <a:solidFill>
                  <a:srgbClr val="FF0000"/>
                </a:solidFill>
                <a:latin typeface="Times New Roman" panose="02020603050405020304" pitchFamily="18" charset="0"/>
                <a:cs typeface="Times New Roman" panose="02020603050405020304" pitchFamily="18" charset="0"/>
              </a:rPr>
              <a:t>BESIII achievements</a:t>
            </a:r>
            <a:endParaRPr kumimoji="1" lang="zh-CN" altLang="en-US" dirty="0">
              <a:solidFill>
                <a:srgbClr val="FF0000"/>
              </a:solidFill>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B8AD7FD6-1AE1-2F7F-8B5C-89D6F30784D4}"/>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8</a:t>
            </a:fld>
            <a:endParaRPr lang="zh-CN" altLang="en-US">
              <a:solidFill>
                <a:prstClr val="black">
                  <a:tint val="75000"/>
                </a:prstClr>
              </a:solidFill>
            </a:endParaRPr>
          </a:p>
        </p:txBody>
      </p:sp>
      <p:sp>
        <p:nvSpPr>
          <p:cNvPr id="5" name="矩形 1">
            <a:extLst>
              <a:ext uri="{FF2B5EF4-FFF2-40B4-BE49-F238E27FC236}">
                <a16:creationId xmlns:a16="http://schemas.microsoft.com/office/drawing/2014/main" id="{3078FD9F-2204-0214-FEB1-0EDE37C91FE2}"/>
              </a:ext>
            </a:extLst>
          </p:cNvPr>
          <p:cNvSpPr/>
          <p:nvPr/>
        </p:nvSpPr>
        <p:spPr>
          <a:xfrm>
            <a:off x="194858" y="1393028"/>
            <a:ext cx="7199856" cy="400110"/>
          </a:xfrm>
          <a:prstGeom prst="rect">
            <a:avLst/>
          </a:prstGeom>
          <a:solidFill>
            <a:schemeClr val="bg2">
              <a:lumMod val="95000"/>
            </a:schemeClr>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R="0" lvl="0" defTabSz="0" latinLnBrk="0">
              <a:lnSpc>
                <a:spcPct val="100000"/>
              </a:lnSpc>
              <a:buClrTx/>
              <a:buSzPct val="100000"/>
              <a:tabLst/>
              <a:defRPr/>
            </a:pPr>
            <a:r>
              <a:rPr lang="en-US" altLang="zh-CN" sz="2000" b="1" dirty="0">
                <a:solidFill>
                  <a:srgbClr val="FF0000"/>
                </a:solidFill>
                <a:latin typeface="Times New Roman" panose="02020603050405020304" pitchFamily="18" charset="0"/>
                <a:ea typeface="微软雅黑" panose="020B0503020204020204" pitchFamily="34" charset="-122"/>
                <a:sym typeface="Arial" panose="020B0604020202020204" pitchFamily="34" charset="0"/>
              </a:rPr>
              <a:t>Totally 750 papers published</a:t>
            </a:r>
            <a:r>
              <a:rPr lang="zh-CN" altLang="en-US" sz="2000" b="1" dirty="0">
                <a:solidFill>
                  <a:srgbClr val="FF0000"/>
                </a:solidFill>
                <a:latin typeface="Times New Roman" panose="02020603050405020304" pitchFamily="18" charset="0"/>
                <a:ea typeface="微软雅黑" panose="020B0503020204020204" pitchFamily="34" charset="-122"/>
                <a:sym typeface="Arial" panose="020B0604020202020204" pitchFamily="34" charset="0"/>
              </a:rPr>
              <a:t> </a:t>
            </a:r>
            <a:r>
              <a:rPr lang="en-US" altLang="zh-CN" sz="2000" b="1" dirty="0">
                <a:solidFill>
                  <a:srgbClr val="FF0000"/>
                </a:solidFill>
                <a:latin typeface="Times New Roman" panose="02020603050405020304" pitchFamily="18" charset="0"/>
                <a:ea typeface="微软雅黑" panose="020B0503020204020204" pitchFamily="34" charset="-122"/>
                <a:sym typeface="Arial" panose="020B0604020202020204" pitchFamily="34" charset="0"/>
              </a:rPr>
              <a:t>by BESIII until Sep. 17, 2025 </a:t>
            </a:r>
          </a:p>
        </p:txBody>
      </p:sp>
      <p:pic>
        <p:nvPicPr>
          <p:cNvPr id="6" name="图片 5">
            <a:extLst>
              <a:ext uri="{FF2B5EF4-FFF2-40B4-BE49-F238E27FC236}">
                <a16:creationId xmlns:a16="http://schemas.microsoft.com/office/drawing/2014/main" id="{9684BE3C-9ED6-CEEE-945B-13CF26E8BE43}"/>
              </a:ext>
            </a:extLst>
          </p:cNvPr>
          <p:cNvPicPr>
            <a:picLocks noChangeAspect="1"/>
          </p:cNvPicPr>
          <p:nvPr/>
        </p:nvPicPr>
        <p:blipFill>
          <a:blip r:embed="rId2"/>
          <a:stretch>
            <a:fillRect/>
          </a:stretch>
        </p:blipFill>
        <p:spPr>
          <a:xfrm>
            <a:off x="5985994" y="1876606"/>
            <a:ext cx="6230719" cy="3588366"/>
          </a:xfrm>
          <a:prstGeom prst="rect">
            <a:avLst/>
          </a:prstGeom>
        </p:spPr>
      </p:pic>
      <p:pic>
        <p:nvPicPr>
          <p:cNvPr id="7" name="图片 6">
            <a:extLst>
              <a:ext uri="{FF2B5EF4-FFF2-40B4-BE49-F238E27FC236}">
                <a16:creationId xmlns:a16="http://schemas.microsoft.com/office/drawing/2014/main" id="{E0369658-BBD1-45CA-CD8A-90A3EC4E9DC0}"/>
              </a:ext>
            </a:extLst>
          </p:cNvPr>
          <p:cNvPicPr>
            <a:picLocks noChangeAspect="1"/>
          </p:cNvPicPr>
          <p:nvPr/>
        </p:nvPicPr>
        <p:blipFill>
          <a:blip r:embed="rId3"/>
          <a:stretch>
            <a:fillRect/>
          </a:stretch>
        </p:blipFill>
        <p:spPr>
          <a:xfrm>
            <a:off x="194858" y="2244539"/>
            <a:ext cx="5710378" cy="3220433"/>
          </a:xfrm>
          <a:prstGeom prst="rect">
            <a:avLst/>
          </a:prstGeom>
        </p:spPr>
      </p:pic>
      <p:sp>
        <p:nvSpPr>
          <p:cNvPr id="8" name="文本框 7">
            <a:extLst>
              <a:ext uri="{FF2B5EF4-FFF2-40B4-BE49-F238E27FC236}">
                <a16:creationId xmlns:a16="http://schemas.microsoft.com/office/drawing/2014/main" id="{7D63BB61-6BEE-5B3A-96A7-481308E99865}"/>
              </a:ext>
            </a:extLst>
          </p:cNvPr>
          <p:cNvSpPr txBox="1"/>
          <p:nvPr/>
        </p:nvSpPr>
        <p:spPr>
          <a:xfrm>
            <a:off x="625078" y="5916373"/>
            <a:ext cx="11591635" cy="430887"/>
          </a:xfrm>
          <a:prstGeom prst="rect">
            <a:avLst/>
          </a:prstGeom>
          <a:noFill/>
        </p:spPr>
        <p:txBody>
          <a:bodyPr wrap="none" rtlCol="0">
            <a:spAutoFit/>
          </a:bodyPr>
          <a:lstStyle/>
          <a:p>
            <a:r>
              <a:rPr kumimoji="1" lang="en-US" altLang="zh-CN" sz="2200" dirty="0">
                <a:latin typeface="Times New Roman" panose="02020603050405020304" pitchFamily="18" charset="0"/>
                <a:cs typeface="Times New Roman" panose="02020603050405020304" pitchFamily="18" charset="0"/>
              </a:rPr>
              <a:t>See talks by Hongfei Shen : Hyperon physics  and </a:t>
            </a:r>
            <a:r>
              <a:rPr kumimoji="1" lang="en-US" altLang="zh-CN" sz="2200" dirty="0" err="1">
                <a:latin typeface="Times New Roman" panose="02020603050405020304" pitchFamily="18" charset="0"/>
                <a:cs typeface="Times New Roman" panose="02020603050405020304" pitchFamily="18" charset="0"/>
              </a:rPr>
              <a:t>Yuxiang</a:t>
            </a:r>
            <a:r>
              <a:rPr kumimoji="1" lang="en-US" altLang="zh-CN" sz="2200" dirty="0">
                <a:latin typeface="Times New Roman" panose="02020603050405020304" pitchFamily="18" charset="0"/>
                <a:cs typeface="Times New Roman" panose="02020603050405020304" pitchFamily="18" charset="0"/>
              </a:rPr>
              <a:t> Zhao: Fragmentation function @ BESIII </a:t>
            </a:r>
            <a:endParaRPr kumimoji="1" lang="zh-CN"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8455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71FAD6B1-37E8-4CFE-833B-8E41AAEF0E57}" type="slidenum">
              <a:rPr lang="zh-CN" altLang="en-US" smtClean="0">
                <a:solidFill>
                  <a:prstClr val="black">
                    <a:tint val="75000"/>
                  </a:prstClr>
                </a:solidFill>
              </a:rPr>
              <a:pPr/>
              <a:t>9</a:t>
            </a:fld>
            <a:endParaRPr lang="zh-CN" altLang="en-US">
              <a:solidFill>
                <a:prstClr val="black">
                  <a:tint val="75000"/>
                </a:prstClr>
              </a:solidFill>
            </a:endParaRPr>
          </a:p>
        </p:txBody>
      </p:sp>
      <p:sp>
        <p:nvSpPr>
          <p:cNvPr id="4" name="标题 1"/>
          <p:cNvSpPr txBox="1">
            <a:spLocks/>
          </p:cNvSpPr>
          <p:nvPr/>
        </p:nvSpPr>
        <p:spPr>
          <a:xfrm>
            <a:off x="-1" y="78415"/>
            <a:ext cx="12072731" cy="714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3200" b="1" dirty="0">
                <a:solidFill>
                  <a:srgbClr val="FF0000"/>
                </a:solidFill>
                <a:latin typeface="Times New Roman" panose="02020603050405020304" pitchFamily="18" charset="0"/>
                <a:cs typeface="Times New Roman" panose="02020603050405020304" pitchFamily="18" charset="0"/>
              </a:rPr>
              <a:t>Advantage: quantum-entangled hadron pairs near to the thresholds </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a:stretch>
            <a:fillRect/>
          </a:stretch>
        </p:blipFill>
        <p:spPr>
          <a:xfrm>
            <a:off x="7252335" y="4194095"/>
            <a:ext cx="3722302" cy="2340980"/>
          </a:xfrm>
          <a:prstGeom prst="rect">
            <a:avLst/>
          </a:prstGeom>
        </p:spPr>
      </p:pic>
      <p:pic>
        <p:nvPicPr>
          <p:cNvPr id="9" name="图片 8"/>
          <p:cNvPicPr>
            <a:picLocks noChangeAspect="1"/>
          </p:cNvPicPr>
          <p:nvPr/>
        </p:nvPicPr>
        <p:blipFill>
          <a:blip r:embed="rId3"/>
          <a:stretch>
            <a:fillRect/>
          </a:stretch>
        </p:blipFill>
        <p:spPr>
          <a:xfrm>
            <a:off x="75240" y="4138845"/>
            <a:ext cx="4081376" cy="2636641"/>
          </a:xfrm>
          <a:prstGeom prst="rect">
            <a:avLst/>
          </a:prstGeom>
        </p:spPr>
      </p:pic>
      <p:pic>
        <p:nvPicPr>
          <p:cNvPr id="10" name="图片 9"/>
          <p:cNvPicPr>
            <a:picLocks noChangeAspect="1"/>
          </p:cNvPicPr>
          <p:nvPr/>
        </p:nvPicPr>
        <p:blipFill>
          <a:blip r:embed="rId4"/>
          <a:stretch>
            <a:fillRect/>
          </a:stretch>
        </p:blipFill>
        <p:spPr>
          <a:xfrm>
            <a:off x="9685778" y="5719863"/>
            <a:ext cx="1668022" cy="297343"/>
          </a:xfrm>
          <a:prstGeom prst="rect">
            <a:avLst/>
          </a:prstGeom>
        </p:spPr>
      </p:pic>
      <p:pic>
        <p:nvPicPr>
          <p:cNvPr id="11" name="图片 10"/>
          <p:cNvPicPr>
            <a:picLocks noChangeAspect="1"/>
          </p:cNvPicPr>
          <p:nvPr/>
        </p:nvPicPr>
        <p:blipFill>
          <a:blip r:embed="rId5"/>
          <a:stretch>
            <a:fillRect/>
          </a:stretch>
        </p:blipFill>
        <p:spPr>
          <a:xfrm>
            <a:off x="1828317" y="5287674"/>
            <a:ext cx="1751461" cy="384714"/>
          </a:xfrm>
          <a:prstGeom prst="rect">
            <a:avLst/>
          </a:prstGeom>
        </p:spPr>
      </p:pic>
      <p:pic>
        <p:nvPicPr>
          <p:cNvPr id="12" name="图片 11"/>
          <p:cNvPicPr>
            <a:picLocks noChangeAspect="1"/>
          </p:cNvPicPr>
          <p:nvPr/>
        </p:nvPicPr>
        <p:blipFill>
          <a:blip r:embed="rId6"/>
          <a:stretch>
            <a:fillRect/>
          </a:stretch>
        </p:blipFill>
        <p:spPr>
          <a:xfrm>
            <a:off x="3839216" y="4095239"/>
            <a:ext cx="3634235" cy="2621111"/>
          </a:xfrm>
          <a:prstGeom prst="rect">
            <a:avLst/>
          </a:prstGeom>
        </p:spPr>
      </p:pic>
      <p:pic>
        <p:nvPicPr>
          <p:cNvPr id="13" name="图片 12"/>
          <p:cNvPicPr>
            <a:picLocks noChangeAspect="1"/>
          </p:cNvPicPr>
          <p:nvPr/>
        </p:nvPicPr>
        <p:blipFill>
          <a:blip r:embed="rId7"/>
          <a:stretch>
            <a:fillRect/>
          </a:stretch>
        </p:blipFill>
        <p:spPr>
          <a:xfrm>
            <a:off x="4307439" y="5909458"/>
            <a:ext cx="1777980" cy="259715"/>
          </a:xfrm>
          <a:prstGeom prst="rect">
            <a:avLst/>
          </a:prstGeom>
        </p:spPr>
      </p:pic>
      <p:pic>
        <p:nvPicPr>
          <p:cNvPr id="7" name="图片 6">
            <a:extLst>
              <a:ext uri="{FF2B5EF4-FFF2-40B4-BE49-F238E27FC236}">
                <a16:creationId xmlns:a16="http://schemas.microsoft.com/office/drawing/2014/main" id="{4ECF5F34-26AB-4EB6-9C78-E873F2A77465}"/>
              </a:ext>
            </a:extLst>
          </p:cNvPr>
          <p:cNvPicPr>
            <a:picLocks noChangeAspect="1"/>
          </p:cNvPicPr>
          <p:nvPr/>
        </p:nvPicPr>
        <p:blipFill>
          <a:blip r:embed="rId8"/>
          <a:stretch>
            <a:fillRect/>
          </a:stretch>
        </p:blipFill>
        <p:spPr>
          <a:xfrm>
            <a:off x="5522976" y="748562"/>
            <a:ext cx="6669024" cy="3225593"/>
          </a:xfrm>
          <a:prstGeom prst="rect">
            <a:avLst/>
          </a:prstGeom>
        </p:spPr>
      </p:pic>
      <p:sp>
        <p:nvSpPr>
          <p:cNvPr id="14" name="文本框 13">
            <a:extLst>
              <a:ext uri="{FF2B5EF4-FFF2-40B4-BE49-F238E27FC236}">
                <a16:creationId xmlns:a16="http://schemas.microsoft.com/office/drawing/2014/main" id="{D079B482-3866-E9AF-C892-46FD306EF4DD}"/>
              </a:ext>
            </a:extLst>
          </p:cNvPr>
          <p:cNvSpPr txBox="1"/>
          <p:nvPr/>
        </p:nvSpPr>
        <p:spPr>
          <a:xfrm>
            <a:off x="224785" y="1131934"/>
            <a:ext cx="5298191" cy="2062872"/>
          </a:xfrm>
          <a:prstGeom prst="rect">
            <a:avLst/>
          </a:prstGeom>
          <a:noFill/>
        </p:spPr>
        <p:txBody>
          <a:bodyPr wrap="square">
            <a:spAutoFit/>
          </a:bodyPr>
          <a:lstStyle/>
          <a:p>
            <a:pPr>
              <a:lnSpc>
                <a:spcPct val="150000"/>
              </a:lnSpc>
            </a:pPr>
            <a:r>
              <a:rPr kumimoji="1" lang="en-US" altLang="zh-CN" sz="2200" b="1" dirty="0">
                <a:solidFill>
                  <a:srgbClr val="0000FF"/>
                </a:solidFill>
                <a:latin typeface="Times New Roman" panose="02020603050405020304" pitchFamily="18" charset="0"/>
                <a:cs typeface="Times New Roman" panose="02020603050405020304" pitchFamily="18" charset="0"/>
              </a:rPr>
              <a:t>Meson and baryon pairs productions near </a:t>
            </a:r>
          </a:p>
          <a:p>
            <a:pPr>
              <a:lnSpc>
                <a:spcPct val="150000"/>
              </a:lnSpc>
            </a:pPr>
            <a:r>
              <a:rPr kumimoji="1" lang="en-US" altLang="zh-CN" sz="2200" b="1" dirty="0">
                <a:solidFill>
                  <a:srgbClr val="0000FF"/>
                </a:solidFill>
                <a:latin typeface="Times New Roman" panose="02020603050405020304" pitchFamily="18" charset="0"/>
                <a:cs typeface="Times New Roman" panose="02020603050405020304" pitchFamily="18" charset="0"/>
              </a:rPr>
              <a:t>thresholds allow us to probe: </a:t>
            </a:r>
          </a:p>
          <a:p>
            <a:pPr>
              <a:lnSpc>
                <a:spcPct val="150000"/>
              </a:lnSpc>
            </a:pPr>
            <a:r>
              <a:rPr kumimoji="1" lang="en-US" altLang="zh-CN" sz="2200" b="1" dirty="0">
                <a:solidFill>
                  <a:srgbClr val="0000FF"/>
                </a:solidFill>
                <a:latin typeface="Times New Roman" panose="02020603050405020304" pitchFamily="18" charset="0"/>
                <a:ea typeface="Heiti SC Medium" charset="-122"/>
                <a:cs typeface="Times New Roman" panose="02020603050405020304" pitchFamily="18" charset="0"/>
              </a:rPr>
              <a:t>   </a:t>
            </a:r>
            <a:r>
              <a:rPr kumimoji="1" lang="en-US" altLang="zh-CN" sz="2200" b="1" dirty="0">
                <a:solidFill>
                  <a:srgbClr val="FF0000"/>
                </a:solidFill>
                <a:latin typeface="Times New Roman" panose="02020603050405020304" pitchFamily="18" charset="0"/>
                <a:ea typeface="Heiti SC Medium" charset="-122"/>
                <a:cs typeface="Times New Roman" panose="02020603050405020304" pitchFamily="18" charset="0"/>
              </a:rPr>
              <a:t>form-factors, </a:t>
            </a:r>
            <a:r>
              <a:rPr kumimoji="1" lang="en-US" altLang="zh-CN" sz="2200" b="1" dirty="0">
                <a:solidFill>
                  <a:srgbClr val="FF0000"/>
                </a:solidFill>
                <a:latin typeface="Times New Roman" panose="02020603050405020304" pitchFamily="18" charset="0"/>
                <a:cs typeface="Times New Roman" panose="02020603050405020304" pitchFamily="18" charset="0"/>
              </a:rPr>
              <a:t>relative phases,  </a:t>
            </a:r>
          </a:p>
          <a:p>
            <a:pPr>
              <a:lnSpc>
                <a:spcPct val="150000"/>
              </a:lnSpc>
            </a:pPr>
            <a:r>
              <a:rPr kumimoji="1" lang="en-US" altLang="zh-CN" sz="2200" b="1" dirty="0">
                <a:solidFill>
                  <a:srgbClr val="FF0000"/>
                </a:solidFill>
                <a:latin typeface="Times New Roman" panose="02020603050405020304" pitchFamily="18" charset="0"/>
                <a:ea typeface="Heiti SC Medium" charset="-122"/>
                <a:cs typeface="Times New Roman" panose="02020603050405020304" pitchFamily="18" charset="0"/>
              </a:rPr>
              <a:t>   spin polarization, </a:t>
            </a:r>
            <a:r>
              <a:rPr kumimoji="1" lang="en-US" altLang="zh-CN" sz="2200" b="1" dirty="0">
                <a:solidFill>
                  <a:srgbClr val="FF0000"/>
                </a:solidFill>
                <a:latin typeface="Times New Roman" panose="02020603050405020304" pitchFamily="18" charset="0"/>
                <a:cs typeface="Times New Roman" panose="02020603050405020304" pitchFamily="18" charset="0"/>
              </a:rPr>
              <a:t>CP violation. </a:t>
            </a:r>
            <a:endParaRPr kumimoji="1" lang="zh-CN" altLang="en-US"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9027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286638</TotalTime>
  <Words>6235</Words>
  <Application>Microsoft Macintosh PowerPoint</Application>
  <PresentationFormat>宽屏</PresentationFormat>
  <Paragraphs>735</Paragraphs>
  <Slides>49</Slides>
  <Notes>25</Notes>
  <HiddenSlides>3</HiddenSlides>
  <MMClips>0</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1</vt:i4>
      </vt:variant>
      <vt:variant>
        <vt:lpstr>幻灯片标题</vt:lpstr>
      </vt:variant>
      <vt:variant>
        <vt:i4>49</vt:i4>
      </vt:variant>
    </vt:vector>
  </HeadingPairs>
  <TitlesOfParts>
    <vt:vector size="78" baseType="lpstr">
      <vt:lpstr>DengXian</vt:lpstr>
      <vt:lpstr>STKaiti</vt:lpstr>
      <vt:lpstr>KaiTi</vt:lpstr>
      <vt:lpstr>宋体</vt:lpstr>
      <vt:lpstr>Microsoft YaHei</vt:lpstr>
      <vt:lpstr>Microsoft YaHei</vt:lpstr>
      <vt:lpstr>Arial Unicode MS</vt:lpstr>
      <vt:lpstr>Arno Pro Bold</vt:lpstr>
      <vt:lpstr>Heiti SC Light</vt:lpstr>
      <vt:lpstr>Inter</vt:lpstr>
      <vt:lpstr>KaTeX_Math</vt:lpstr>
      <vt:lpstr>Times</vt:lpstr>
      <vt:lpstr>Apple Chancery</vt:lpstr>
      <vt:lpstr>Arial</vt:lpstr>
      <vt:lpstr>Arial Black</vt:lpstr>
      <vt:lpstr>Calibri</vt:lpstr>
      <vt:lpstr>Calibri Light</vt:lpstr>
      <vt:lpstr>Cambria Math</vt:lpstr>
      <vt:lpstr>Candara</vt:lpstr>
      <vt:lpstr>Comic Sans MS</vt:lpstr>
      <vt:lpstr>Helvetica</vt:lpstr>
      <vt:lpstr>Lucida Grande</vt:lpstr>
      <vt:lpstr>Mangal</vt:lpstr>
      <vt:lpstr>Monotype Corsiva</vt:lpstr>
      <vt:lpstr>Symbol</vt:lpstr>
      <vt:lpstr>Times New Roman</vt:lpstr>
      <vt:lpstr>Wingdings</vt:lpstr>
      <vt:lpstr>Office 主题</vt:lpstr>
      <vt:lpstr>公式</vt:lpstr>
      <vt:lpstr>Spin physics at BESIII </vt:lpstr>
      <vt:lpstr>Outline</vt:lpstr>
      <vt:lpstr>Beijing Electron-Positron Collider II (BEPCII)</vt:lpstr>
      <vt:lpstr>BESIII detector </vt:lpstr>
      <vt:lpstr>PowerPoint 演示文稿</vt:lpstr>
      <vt:lpstr>Why still Charm? Rich Physics</vt:lpstr>
      <vt:lpstr>BESIII data samples: integrated luminosity</vt:lpstr>
      <vt:lpstr>BESIII achievements</vt:lpstr>
      <vt:lpstr>PowerPoint 演示文稿</vt:lpstr>
      <vt:lpstr>BESIII: a hyperon factory</vt:lpstr>
      <vt:lpstr>Spin entanglement of the hyperon anti-hyperon at BESIII</vt:lpstr>
      <vt:lpstr>CPV in hyperon decay</vt:lpstr>
      <vt:lpstr>CP observables in hyperon decays </vt:lpstr>
      <vt:lpstr>CPV in hyperon decays, # events we need? </vt:lpstr>
      <vt:lpstr>PowerPoint 演示文稿</vt:lpstr>
      <vt:lpstr>Correlated 5-dim. angular distribution</vt:lpstr>
      <vt:lpstr>PowerPoint 演示文稿</vt:lpstr>
      <vt:lpstr>Observation of Ξ^-  Ξ ̅^+  polarization in spin correlated state  </vt:lpstr>
      <vt:lpstr>Search for CP violation in spin-correlated Ξ^--Ξ ̅^+ pairs</vt:lpstr>
      <vt:lpstr>Search for CP violation in spin-correlated Ξ^- Ξ ̅^+ pairs</vt:lpstr>
      <vt:lpstr>Search for CP violation in quantum-entangled Ξ^0-Ξ ̅^0 pairs</vt:lpstr>
      <vt:lpstr>J/y XX is perfect for hyperon-decay CPV searches</vt:lpstr>
      <vt:lpstr>Polarization and CP test in J/ψ and ψ(2S)→Σ^+ Σ ̅^-</vt:lpstr>
      <vt:lpstr>Search for Strong CPV in Σ^0 (→Λγ) decay</vt:lpstr>
      <vt:lpstr>More and more  J/ψ needed</vt:lpstr>
      <vt:lpstr>Λ EDM via Quantum entanglement</vt:lpstr>
      <vt:lpstr>Search for hyperon EDM at BESIII</vt:lpstr>
      <vt:lpstr>Sensitivities of  hyperon EDM at BESIII</vt:lpstr>
      <vt:lpstr>Most precise Λ EDM measurement</vt:lpstr>
      <vt:lpstr>Energy-dependent polarization in e^+ e^-→Λ_c^+ Λ ̅_c^-</vt:lpstr>
      <vt:lpstr>Energy-dependent polarization in e^+ e^-→Λ ¯Λ </vt:lpstr>
      <vt:lpstr>Spin correlated quark-anti-quark in e^+ e^- Annihilation </vt:lpstr>
      <vt:lpstr>Collins Fragmentation Function (FF)</vt:lpstr>
      <vt:lpstr>Importance : Q2 evolution for all these experiments</vt:lpstr>
      <vt:lpstr>Reference frame @ BESIII</vt:lpstr>
      <vt:lpstr>Product of Two Collins FFs</vt:lpstr>
      <vt:lpstr>PowerPoint 演示文稿</vt:lpstr>
      <vt:lpstr>Results of Collins asymmetry</vt:lpstr>
      <vt:lpstr>PowerPoint 演示文稿</vt:lpstr>
      <vt:lpstr>PowerPoint 演示文稿</vt:lpstr>
      <vt:lpstr>Inclusive π^0 and K_S productions @ BESIII</vt:lpstr>
      <vt:lpstr>Inclusive production of 𝝅±/𝑲±@ BESIII</vt:lpstr>
      <vt:lpstr>Inclusive production of 𝝅±/𝑲±@ BESIII</vt:lpstr>
      <vt:lpstr>Inclusive η production @ BESIII</vt:lpstr>
      <vt:lpstr>BESIII white paper: Future Physics Programme</vt:lpstr>
      <vt:lpstr>BEPCII upgrades in 2024 </vt:lpstr>
      <vt:lpstr>Summary</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数理科学部重点项目答辩报告  BESIII上正反超子对关联产生及其衰变的实验研究</dc:title>
  <dc:creator>Microsoft Office 用户</dc:creator>
  <cp:lastModifiedBy>Hai-Bo Li</cp:lastModifiedBy>
  <cp:revision>1462</cp:revision>
  <cp:lastPrinted>2021-05-24T04:21:02Z</cp:lastPrinted>
  <dcterms:created xsi:type="dcterms:W3CDTF">2019-06-19T06:14:58Z</dcterms:created>
  <dcterms:modified xsi:type="dcterms:W3CDTF">2025-09-22T03:56:41Z</dcterms:modified>
</cp:coreProperties>
</file>