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5.xml" ContentType="application/vnd.openxmlformats-officedocument.presentationml.notesSlide+xml"/>
  <Override PartName="/ppt/tags/tag10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8" r:id="rId1"/>
  </p:sldMasterIdLst>
  <p:notesMasterIdLst>
    <p:notesMasterId r:id="rId92"/>
  </p:notesMasterIdLst>
  <p:sldIdLst>
    <p:sldId id="256" r:id="rId2"/>
    <p:sldId id="4462" r:id="rId3"/>
    <p:sldId id="4458" r:id="rId4"/>
    <p:sldId id="4406" r:id="rId5"/>
    <p:sldId id="4392" r:id="rId6"/>
    <p:sldId id="4461" r:id="rId7"/>
    <p:sldId id="4465" r:id="rId8"/>
    <p:sldId id="4412" r:id="rId9"/>
    <p:sldId id="4467" r:id="rId10"/>
    <p:sldId id="4425" r:id="rId11"/>
    <p:sldId id="4426" r:id="rId12"/>
    <p:sldId id="4427" r:id="rId13"/>
    <p:sldId id="4428" r:id="rId14"/>
    <p:sldId id="4429" r:id="rId15"/>
    <p:sldId id="4420" r:id="rId16"/>
    <p:sldId id="4421" r:id="rId17"/>
    <p:sldId id="4423" r:id="rId18"/>
    <p:sldId id="4424" r:id="rId19"/>
    <p:sldId id="4430" r:id="rId20"/>
    <p:sldId id="4435" r:id="rId21"/>
    <p:sldId id="1797" r:id="rId22"/>
    <p:sldId id="4410" r:id="rId23"/>
    <p:sldId id="1644" r:id="rId24"/>
    <p:sldId id="4460" r:id="rId25"/>
    <p:sldId id="4441" r:id="rId26"/>
    <p:sldId id="4235" r:id="rId27"/>
    <p:sldId id="4442" r:id="rId28"/>
    <p:sldId id="4443" r:id="rId29"/>
    <p:sldId id="4444" r:id="rId30"/>
    <p:sldId id="4447" r:id="rId31"/>
    <p:sldId id="4466" r:id="rId32"/>
    <p:sldId id="4450" r:id="rId33"/>
    <p:sldId id="4451" r:id="rId34"/>
    <p:sldId id="4452" r:id="rId35"/>
    <p:sldId id="4411" r:id="rId36"/>
    <p:sldId id="4449" r:id="rId37"/>
    <p:sldId id="4394" r:id="rId38"/>
    <p:sldId id="4463" r:id="rId39"/>
    <p:sldId id="4459" r:id="rId40"/>
    <p:sldId id="4305" r:id="rId41"/>
    <p:sldId id="4434" r:id="rId42"/>
    <p:sldId id="4453" r:id="rId43"/>
    <p:sldId id="4457" r:id="rId44"/>
    <p:sldId id="4454" r:id="rId45"/>
    <p:sldId id="1780" r:id="rId46"/>
    <p:sldId id="4433" r:id="rId47"/>
    <p:sldId id="4431" r:id="rId48"/>
    <p:sldId id="4408" r:id="rId49"/>
    <p:sldId id="4409" r:id="rId50"/>
    <p:sldId id="4404" r:id="rId51"/>
    <p:sldId id="296" r:id="rId52"/>
    <p:sldId id="299" r:id="rId53"/>
    <p:sldId id="4396" r:id="rId54"/>
    <p:sldId id="431" r:id="rId55"/>
    <p:sldId id="1697" r:id="rId56"/>
    <p:sldId id="1771" r:id="rId57"/>
    <p:sldId id="1774" r:id="rId58"/>
    <p:sldId id="650" r:id="rId59"/>
    <p:sldId id="628" r:id="rId60"/>
    <p:sldId id="657" r:id="rId61"/>
    <p:sldId id="664" r:id="rId62"/>
    <p:sldId id="659" r:id="rId63"/>
    <p:sldId id="662" r:id="rId64"/>
    <p:sldId id="631" r:id="rId65"/>
    <p:sldId id="1777" r:id="rId66"/>
    <p:sldId id="388" r:id="rId67"/>
    <p:sldId id="4407" r:id="rId68"/>
    <p:sldId id="4321" r:id="rId69"/>
    <p:sldId id="4326" r:id="rId70"/>
    <p:sldId id="4297" r:id="rId71"/>
    <p:sldId id="4327" r:id="rId72"/>
    <p:sldId id="4383" r:id="rId73"/>
    <p:sldId id="4218" r:id="rId74"/>
    <p:sldId id="1633" r:id="rId75"/>
    <p:sldId id="4342" r:id="rId76"/>
    <p:sldId id="4249" r:id="rId77"/>
    <p:sldId id="4243" r:id="rId78"/>
    <p:sldId id="4382" r:id="rId79"/>
    <p:sldId id="4346" r:id="rId80"/>
    <p:sldId id="4335" r:id="rId81"/>
    <p:sldId id="261" r:id="rId82"/>
    <p:sldId id="4299" r:id="rId83"/>
    <p:sldId id="4298" r:id="rId84"/>
    <p:sldId id="4312" r:id="rId85"/>
    <p:sldId id="4301" r:id="rId86"/>
    <p:sldId id="4281" r:id="rId87"/>
    <p:sldId id="4272" r:id="rId88"/>
    <p:sldId id="4255" r:id="rId89"/>
    <p:sldId id="4267" r:id="rId90"/>
    <p:sldId id="4231" r:id="rId9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AE0A24"/>
    <a:srgbClr val="D720D4"/>
    <a:srgbClr val="8B16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910" autoAdjust="0"/>
    <p:restoredTop sz="93329" autoAdjust="0"/>
  </p:normalViewPr>
  <p:slideViewPr>
    <p:cSldViewPr snapToGrid="0" snapToObjects="1">
      <p:cViewPr varScale="1">
        <p:scale>
          <a:sx n="112" d="100"/>
          <a:sy n="112" d="100"/>
        </p:scale>
        <p:origin x="1264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853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9/20/25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5154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6349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10A69B-2737-496C-C8EC-7DDCA45B7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5787D6-1F76-7770-1255-4965371818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C92FCC-61EE-BCE5-1148-DDFCE16E76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158388-9919-645B-711F-746602AFDB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4784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5A3524-3F8A-4F14-9DC9-EB11FE158CD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6023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96970E-A6F5-56BD-154B-07E764F06D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C6981F-EF26-2847-E1AA-1ED20B319D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4A40A6-0F23-8D5E-BC04-D404EC5D5E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C81CC-1772-3C89-F7B1-EAE24E598A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5A3524-3F8A-4F14-9DC9-EB11FE158CD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8925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4D821B-FB2C-D563-9E62-4BD203994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BDB4A1-0894-4DF2-A0A4-40D3E452CB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2004E2-6864-D248-FEA1-526DDFF584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48758D-225C-9E2D-E92B-88EE870CC7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5A3524-3F8A-4F14-9DC9-EB11FE158CD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9413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0160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4C4BE1-CC45-88B9-2423-0FD179195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BFC514-E9E1-38C7-34FD-F48D19AC56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F80D6E-9D62-3D2C-5375-A8029F553F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1A2B7C-B2B5-79A7-1D6C-9EE0610921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D3A5-BEB4-C940-B545-F6FCDF582F08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0173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283424-1151-1322-E395-D959E6F33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AD1C60-89DA-F57E-6DAA-A21C34347A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8948B8-868E-B9EF-3D4F-D210E1FEAF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F0D59-3A4F-5D56-162E-A474608579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D3A5-BEB4-C940-B545-F6FCDF582F08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8693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B5DBAD-DA52-FCA3-7DAE-A8457A4663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8DAB0F-A387-12FC-1DE3-EFC63119A4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D702D7-D4A5-291D-0C0A-9EAE6E2D97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A45FE-A510-A73D-1C11-5F6B6E4F03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D3A5-BEB4-C940-B545-F6FCDF582F08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2881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B885ED-9298-C9D0-5531-AB1A537F08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E74257-FBE9-EC02-106A-8BB120FE5D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74EB03-8F2C-9B54-4BA9-0BF9CC3A46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92D194-4F12-384B-84AF-2F6DFAD662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D3A5-BEB4-C940-B545-F6FCDF582F08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554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8289CE-3AB6-95E8-F523-019A7E55D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30827C-64E8-ED42-3073-139C3DD1FC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57731E-567A-5B35-8800-3575120165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4F2883-BDAC-9C32-72F4-43FB10AC21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8955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7450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0917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857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F67C76-3DFF-D350-47CC-77505EB6BD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947FC0-6152-C149-477C-B0F690CDAE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224900-6BB2-6746-C9B9-2B1354452E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084A03-5B2A-6EA3-5800-6D65530A39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2264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AF2278-D697-193D-A7ED-8B92521B26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6BD904-2B97-B7A2-7E48-36F4AB4A72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7BFFA6-76DF-B8D1-EDB3-1F37D1D4AB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C86EA7-FBDB-8DC9-8ADB-B7DF0E51D4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3E330E-3B7D-48B5-A599-F9E0A660B7E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98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918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2615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715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29478D-2DE5-A32E-1549-235EEE96F89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D1418F5-768A-A146-A5AB-65C629A1BA61}" type="slidenum">
              <a:t>26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F840E2-558A-C3BD-F919-CE93BC378E4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8523A7-7E0A-40E7-54AF-394B2B8C3A3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9213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90C85A-A50E-79C1-EB01-370C9D7CA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BE890E-0346-2F21-BF02-AE3D946CB5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BB0307-10A2-6B9D-FBDC-419F2B7084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69C94-0B8E-C952-B8D8-F604126E9D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035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901A9-DC5F-4E96-2135-0671ED8500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8FFA6A-6779-3842-0B9A-86C97B6981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A4F97-E786-8CE3-9505-0F8B11B30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4A7A6-70FF-5743-A43F-9003F5920BEF}" type="datetime2">
              <a:rPr lang="en-US" smtClean="0"/>
              <a:t>Saturday, September 20, 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E580AD-641E-3ABE-1602-DB1647010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BF0A4F-06F4-973C-7789-E3DD18CA7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112388"/>
      </p:ext>
    </p:extLst>
  </p:cSld>
  <p:clrMapOvr>
    <a:masterClrMapping/>
  </p:clrMapOvr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3DC3A-D762-9DB5-388A-2079D26DC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972125-4895-4D32-A4A9-B818CBC30F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BAA43F-7167-9EB3-163B-08327FCA2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4A7A6-70FF-5743-A43F-9003F5920BEF}" type="datetime2">
              <a:rPr lang="en-US" smtClean="0"/>
              <a:t>Saturday, September 20, 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CDFC22-7022-0D96-A5F2-B437679C3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CCE44C-5CA5-AB9E-B788-7AEDE1D74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899787"/>
      </p:ext>
    </p:extLst>
  </p:cSld>
  <p:clrMapOvr>
    <a:masterClrMapping/>
  </p:clrMapOvr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10F5F3-154C-7AE9-0F7E-4FB5A66FB3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532E71-1FC2-4669-21CB-0B98A64310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27946-565B-EB29-D44D-687276E2B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4A7A6-70FF-5743-A43F-9003F5920BEF}" type="datetime2">
              <a:rPr lang="en-US" smtClean="0"/>
              <a:t>Saturday, September 20, 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722E2A-95E1-D8A8-5CAC-464E48E9D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0254D1-0A3B-1D6A-3987-EE18FF49C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238911"/>
      </p:ext>
    </p:extLst>
  </p:cSld>
  <p:clrMapOvr>
    <a:masterClrMapping/>
  </p:clrMapOvr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3226" y="1745944"/>
            <a:ext cx="4060995" cy="3184812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solidFill>
                  <a:srgbClr val="AE0A24"/>
                </a:solidFill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3226" y="700391"/>
            <a:ext cx="8482279" cy="45759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D0D1843-69F8-DC4F-9FCA-A8F3A1B0D57A}" type="datetime2">
              <a:rPr lang="en-US" smtClean="0"/>
              <a:t>Saturday, September 20,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364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1391443"/>
            <a:ext cx="4148781" cy="495630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1391443"/>
            <a:ext cx="4086997" cy="495630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167319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8920" y="539373"/>
            <a:ext cx="8464378" cy="487490"/>
          </a:xfrm>
        </p:spPr>
        <p:txBody>
          <a:bodyPr>
            <a:noAutofit/>
          </a:bodyPr>
          <a:lstStyle>
            <a:lvl1pPr>
              <a:defRPr sz="3600" b="1" cap="none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1372767"/>
            <a:ext cx="4148781" cy="4974982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1372767"/>
            <a:ext cx="4148781" cy="217580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632697"/>
            <a:ext cx="4148781" cy="2715052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167319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8920" y="539373"/>
            <a:ext cx="8464378" cy="487490"/>
          </a:xfrm>
        </p:spPr>
        <p:txBody>
          <a:bodyPr>
            <a:noAutofit/>
          </a:bodyPr>
          <a:lstStyle>
            <a:lvl1pPr>
              <a:defRPr sz="3600" b="1" cap="none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167319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8920" y="539373"/>
            <a:ext cx="8464378" cy="487490"/>
          </a:xfrm>
        </p:spPr>
        <p:txBody>
          <a:bodyPr>
            <a:noAutofit/>
          </a:bodyPr>
          <a:lstStyle>
            <a:lvl1pPr>
              <a:defRPr sz="3600" b="1" cap="none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623744" y="1372768"/>
            <a:ext cx="4148781" cy="4974982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20" y="1372768"/>
            <a:ext cx="4148781" cy="2175802"/>
          </a:xfrm>
          <a:solidFill>
            <a:schemeClr val="accent2"/>
          </a:solidFill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4"/>
          </p:nvPr>
        </p:nvSpPr>
        <p:spPr>
          <a:xfrm>
            <a:off x="308920" y="3632698"/>
            <a:ext cx="4148781" cy="2715052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1354447"/>
            <a:ext cx="4148781" cy="4993301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1354447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966497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167319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8920" y="539373"/>
            <a:ext cx="8464378" cy="487490"/>
          </a:xfrm>
        </p:spPr>
        <p:txBody>
          <a:bodyPr>
            <a:noAutofit/>
          </a:bodyPr>
          <a:lstStyle>
            <a:lvl1pPr>
              <a:defRPr sz="3600" b="1" cap="none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1354449"/>
            <a:ext cx="4148781" cy="499330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1354449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966499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167319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8920" y="539373"/>
            <a:ext cx="8464378" cy="487490"/>
          </a:xfrm>
        </p:spPr>
        <p:txBody>
          <a:bodyPr>
            <a:noAutofit/>
          </a:bodyPr>
          <a:lstStyle>
            <a:lvl1pPr>
              <a:defRPr sz="3600" b="1" cap="none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735421"/>
            <a:ext cx="4148781" cy="2612327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1263272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735421"/>
            <a:ext cx="4148781" cy="261232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1263272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167319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08920" y="539373"/>
            <a:ext cx="8464378" cy="487490"/>
          </a:xfrm>
        </p:spPr>
        <p:txBody>
          <a:bodyPr>
            <a:noAutofit/>
          </a:bodyPr>
          <a:lstStyle>
            <a:lvl1pPr>
              <a:defRPr sz="3600" b="1" cap="none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1382106"/>
            <a:ext cx="4148781" cy="2465321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1382106"/>
            <a:ext cx="4148781" cy="2465322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167319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08920" y="539373"/>
            <a:ext cx="8464378" cy="487490"/>
          </a:xfrm>
        </p:spPr>
        <p:txBody>
          <a:bodyPr>
            <a:noAutofit/>
          </a:bodyPr>
          <a:lstStyle>
            <a:lvl1pPr>
              <a:defRPr sz="3600" b="1" cap="none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DBDB6-851D-6F95-15B5-CE96574EB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3AF26-9E63-5FDC-7787-F34CC0097B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AA3C1-E557-A8C7-9469-D477D82DF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72239-3535-BB43-90F9-D2AAAB1109D7}" type="datetimeFigureOut">
              <a:rPr lang="en-US" smtClean="0"/>
              <a:t>9/20/25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2CF392-1E3E-1524-103D-0033DAB2E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E0CDCC-AE30-6872-F50A-ECD6BACA7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05E5C-5932-0441-A66A-70A5B6B81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5553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7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0268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408633"/>
            <a:ext cx="8464378" cy="487490"/>
          </a:xfrm>
        </p:spPr>
        <p:txBody>
          <a:bodyPr>
            <a:noAutofit/>
          </a:bodyPr>
          <a:lstStyle>
            <a:lvl1pPr>
              <a:defRPr sz="3600" b="1" cap="none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1354089"/>
            <a:ext cx="8464378" cy="4993659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474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A340D-2783-87A5-DFF0-1CB2E7025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FC4234-E624-FA63-AC91-23D678AB1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A6E412-16D0-29A2-33B2-841D1E3C8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4A7A6-70FF-5743-A43F-9003F5920BEF}" type="datetime2">
              <a:rPr lang="en-US" smtClean="0"/>
              <a:t>Saturday, September 20, 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20DCF4-64CD-BD36-FD05-AD1BE066F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505F1-55DD-F934-49BF-CE4718E4A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968449"/>
      </p:ext>
    </p:extLst>
  </p:cSld>
  <p:clrMapOvr>
    <a:masterClrMapping/>
  </p:clrMapOvr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E3D18-9DE9-179E-1093-53CA103F8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940EA-1A12-507C-1CDB-AF1D6EBA1B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A52850-E5ED-9710-08E0-83D8D033E8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3F552B-5C4B-477A-1B27-9F11AFAED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07AA1-E005-DD43-A36C-F172B6543130}" type="datetime1">
              <a:rPr lang="en-US" smtClean="0"/>
              <a:t>9/20/25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84941C-6D74-C848-5625-A0AFB0423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29A3A6-66A0-A723-8794-E985566B2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6DD8B-EB1C-354D-918A-7CE02C579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333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98088-2D44-DEC4-5313-3448F558E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DE8890-DCE8-703F-2EEC-B0CE8AE557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F6DD23-4A0F-E393-7FB8-AA1CB9CBF9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37FEF9-A9C8-18C7-F569-7DE02B4BB7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C3D6C7-2CB5-A76F-957A-86179E702D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241EB4-1D19-3BB2-BFE8-CEF607E9E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4A7A6-70FF-5743-A43F-9003F5920BEF}" type="datetime2">
              <a:rPr lang="en-US" smtClean="0"/>
              <a:t>Saturday, September 20, 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C838B4-9DD6-13E2-852B-D28C1A43C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6C9155-128E-8AC2-C832-671258DA8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409553"/>
      </p:ext>
    </p:extLst>
  </p:cSld>
  <p:clrMapOvr>
    <a:masterClrMapping/>
  </p:clrMapOvr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BC1D6-AA4F-AD92-E5E0-B44BCCDB1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6B8963-5E46-E970-1701-00E6A698D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4A7A6-70FF-5743-A43F-9003F5920BEF}" type="datetime2">
              <a:rPr lang="en-US" smtClean="0"/>
              <a:t>Saturday, September 20, 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B8607A-EA7B-8D89-C1F6-8200F4120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D0427F-ED97-9DF5-6484-A70285FBD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397431"/>
      </p:ext>
    </p:extLst>
  </p:cSld>
  <p:clrMapOvr>
    <a:masterClrMapping/>
  </p:clrMapOvr>
  <p:hf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EE3CD4-F9BC-AB79-7A60-543B022C6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72239-3535-BB43-90F9-D2AAAB1109D7}" type="datetimeFigureOut">
              <a:rPr lang="en-US" smtClean="0"/>
              <a:t>9/20/25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BE4AB0-47B9-D489-17AC-2FC5B6EDC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A94C10-C353-40F3-B2FA-5551D8053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05E5C-5932-0441-A66A-70A5B6B81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59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38778-7818-0F56-0802-5BBF7ADEE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C72E0-3509-1077-FB7D-AC575502D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E6E26F-23ED-855B-CD8F-B3E9CA872B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0D145F-17BB-5033-A8DF-62F7E002C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4A7A6-70FF-5743-A43F-9003F5920BEF}" type="datetime2">
              <a:rPr lang="en-US" smtClean="0"/>
              <a:t>Saturday, September 20, 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5A1FFF-F765-10E3-9C30-51378C7AE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8F9F36-62F0-E132-1776-1BF8E45BD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116810"/>
      </p:ext>
    </p:extLst>
  </p:cSld>
  <p:clrMapOvr>
    <a:masterClrMapping/>
  </p:clrMapOvr>
  <p:hf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82B83-C294-725B-814A-038DD8A72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6C5C85-C9FF-0FCD-60E9-23663E2973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EF827F-5544-14DE-6CDE-2F70F77E5B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67C0D8-485C-C1BB-BDD8-73F28192E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4A7A6-70FF-5743-A43F-9003F5920BEF}" type="datetime2">
              <a:rPr lang="en-US" smtClean="0"/>
              <a:t>Saturday, September 20, 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0F096E-E53E-443C-5C38-4B84D9AC4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45388B-1565-48B6-EC53-CA18E6DCF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18035"/>
      </p:ext>
    </p:extLst>
  </p:cSld>
  <p:clrMapOvr>
    <a:masterClrMapping/>
  </p:clrMapOvr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C17FE3-2E44-2769-C923-60F41AD65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134FED-FEB6-F18E-C959-652ED07560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15EDE0-69A4-5140-57DC-0567676266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4A7A6-70FF-5743-A43F-9003F5920BEF}" type="datetime2">
              <a:rPr lang="en-US" smtClean="0"/>
              <a:t>Saturday, September 20, 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F92D12-8639-2279-C9CB-7B93B01A0D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6968D-73D5-064F-316B-2B83A2F18D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279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669" r:id="rId13"/>
    <p:sldLayoutId id="2147483672" r:id="rId14"/>
    <p:sldLayoutId id="2147483673" r:id="rId15"/>
    <p:sldLayoutId id="2147483671" r:id="rId16"/>
    <p:sldLayoutId id="2147483675" r:id="rId17"/>
    <p:sldLayoutId id="2147483674" r:id="rId18"/>
    <p:sldLayoutId id="2147483676" r:id="rId19"/>
    <p:sldLayoutId id="2147483678" r:id="rId20"/>
    <p:sldLayoutId id="2147483703" r:id="rId21"/>
  </p:sldLayoutIdLst>
  <p:hf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png"/><Relationship Id="rId7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3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52.png"/><Relationship Id="rId7" Type="http://schemas.openxmlformats.org/officeDocument/2006/relationships/image" Target="../media/image49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8.png"/><Relationship Id="rId11" Type="http://schemas.openxmlformats.org/officeDocument/2006/relationships/image" Target="../media/image60.png"/><Relationship Id="rId5" Type="http://schemas.openxmlformats.org/officeDocument/2006/relationships/image" Target="../media/image46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65.pn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6.png"/><Relationship Id="rId7" Type="http://schemas.openxmlformats.org/officeDocument/2006/relationships/image" Target="../media/image6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9.png"/><Relationship Id="rId5" Type="http://schemas.openxmlformats.org/officeDocument/2006/relationships/image" Target="../media/image57.png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5.png"/><Relationship Id="rId5" Type="http://schemas.openxmlformats.org/officeDocument/2006/relationships/image" Target="../media/image67.png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73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0.png"/><Relationship Id="rId5" Type="http://schemas.openxmlformats.org/officeDocument/2006/relationships/image" Target="../media/image80.png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74.png"/><Relationship Id="rId7" Type="http://schemas.openxmlformats.org/officeDocument/2006/relationships/image" Target="../media/image22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1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8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9.png"/><Relationship Id="rId5" Type="http://schemas.openxmlformats.org/officeDocument/2006/relationships/image" Target="../media/image84.png"/><Relationship Id="rId4" Type="http://schemas.openxmlformats.org/officeDocument/2006/relationships/image" Target="../media/image8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emf"/><Relationship Id="rId3" Type="http://schemas.openxmlformats.org/officeDocument/2006/relationships/image" Target="../media/image95.png"/><Relationship Id="rId7" Type="http://schemas.openxmlformats.org/officeDocument/2006/relationships/hyperlink" Target="https://arxiv.org/pdf/2304.03302" TargetMode="External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1.png"/><Relationship Id="rId5" Type="http://schemas.openxmlformats.org/officeDocument/2006/relationships/image" Target="../media/image97.png"/><Relationship Id="rId10" Type="http://schemas.openxmlformats.org/officeDocument/2006/relationships/hyperlink" Target="https://journals.aps.org/prl/abstract/10.1103/1nd6-9nw9" TargetMode="External"/><Relationship Id="rId4" Type="http://schemas.openxmlformats.org/officeDocument/2006/relationships/image" Target="../media/image96.png"/><Relationship Id="rId9" Type="http://schemas.openxmlformats.org/officeDocument/2006/relationships/image" Target="../media/image9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9.jpeg"/><Relationship Id="rId5" Type="http://schemas.openxmlformats.org/officeDocument/2006/relationships/image" Target="../media/image98.png"/><Relationship Id="rId4" Type="http://schemas.openxmlformats.org/officeDocument/2006/relationships/image" Target="../media/image9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wmf"/><Relationship Id="rId3" Type="http://schemas.openxmlformats.org/officeDocument/2006/relationships/image" Target="../media/image102.pn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108.png"/><Relationship Id="rId2" Type="http://schemas.openxmlformats.org/officeDocument/2006/relationships/hyperlink" Target="http://inspirehep.net/record/687436" TargetMode="Externa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4.wmf"/><Relationship Id="rId11" Type="http://schemas.openxmlformats.org/officeDocument/2006/relationships/image" Target="../media/image107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06.wmf"/><Relationship Id="rId4" Type="http://schemas.openxmlformats.org/officeDocument/2006/relationships/image" Target="../media/image103.png"/><Relationship Id="rId9" Type="http://schemas.openxmlformats.org/officeDocument/2006/relationships/oleObject" Target="../embeddings/oleObject3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journals.aps.org/prl/pdf/10.1103/PhysRevLett.122.042001" TargetMode="External"/><Relationship Id="rId13" Type="http://schemas.openxmlformats.org/officeDocument/2006/relationships/image" Target="../media/image124.png"/><Relationship Id="rId18" Type="http://schemas.openxmlformats.org/officeDocument/2006/relationships/image" Target="../media/image129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12" Type="http://schemas.openxmlformats.org/officeDocument/2006/relationships/image" Target="../media/image123.png"/><Relationship Id="rId17" Type="http://schemas.openxmlformats.org/officeDocument/2006/relationships/image" Target="../media/image116.emf"/><Relationship Id="rId2" Type="http://schemas.openxmlformats.org/officeDocument/2006/relationships/slideLayout" Target="../slideLayouts/slideLayout21.xml"/><Relationship Id="rId16" Type="http://schemas.openxmlformats.org/officeDocument/2006/relationships/image" Target="../media/image115.png"/><Relationship Id="rId1" Type="http://schemas.openxmlformats.org/officeDocument/2006/relationships/tags" Target="../tags/tag1.xml"/><Relationship Id="rId6" Type="http://schemas.openxmlformats.org/officeDocument/2006/relationships/image" Target="../media/image112.png"/><Relationship Id="rId11" Type="http://schemas.openxmlformats.org/officeDocument/2006/relationships/image" Target="../media/image122.png"/><Relationship Id="rId5" Type="http://schemas.openxmlformats.org/officeDocument/2006/relationships/image" Target="../media/image111.png"/><Relationship Id="rId15" Type="http://schemas.openxmlformats.org/officeDocument/2006/relationships/image" Target="../media/image126.png"/><Relationship Id="rId10" Type="http://schemas.openxmlformats.org/officeDocument/2006/relationships/image" Target="../media/image121.png"/><Relationship Id="rId19" Type="http://schemas.openxmlformats.org/officeDocument/2006/relationships/image" Target="../media/image130.png"/><Relationship Id="rId4" Type="http://schemas.openxmlformats.org/officeDocument/2006/relationships/image" Target="../media/image110.png"/><Relationship Id="rId9" Type="http://schemas.openxmlformats.org/officeDocument/2006/relationships/image" Target="../media/image114.png"/><Relationship Id="rId14" Type="http://schemas.openxmlformats.org/officeDocument/2006/relationships/image" Target="../media/image12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emf"/><Relationship Id="rId3" Type="http://schemas.openxmlformats.org/officeDocument/2006/relationships/image" Target="../media/image117.png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9.png"/><Relationship Id="rId5" Type="http://schemas.openxmlformats.org/officeDocument/2006/relationships/image" Target="../media/image133.png"/><Relationship Id="rId4" Type="http://schemas.openxmlformats.org/officeDocument/2006/relationships/image" Target="../media/image11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104.03328" TargetMode="External"/><Relationship Id="rId3" Type="http://schemas.openxmlformats.org/officeDocument/2006/relationships/image" Target="../media/image630.pn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39.png"/><Relationship Id="rId5" Type="http://schemas.openxmlformats.org/officeDocument/2006/relationships/image" Target="../media/image127.png"/><Relationship Id="rId4" Type="http://schemas.openxmlformats.org/officeDocument/2006/relationships/image" Target="../media/image12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34.png"/><Relationship Id="rId4" Type="http://schemas.openxmlformats.org/officeDocument/2006/relationships/image" Target="../media/image133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60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38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42.png"/><Relationship Id="rId5" Type="http://schemas.openxmlformats.org/officeDocument/2006/relationships/image" Target="../media/image150.png"/><Relationship Id="rId4" Type="http://schemas.openxmlformats.org/officeDocument/2006/relationships/image" Target="../media/image1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4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1.png"/><Relationship Id="rId2" Type="http://schemas.openxmlformats.org/officeDocument/2006/relationships/image" Target="../media/image50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emf"/><Relationship Id="rId2" Type="http://schemas.openxmlformats.org/officeDocument/2006/relationships/image" Target="../media/image148.emf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1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54.png"/><Relationship Id="rId5" Type="http://schemas.openxmlformats.org/officeDocument/2006/relationships/image" Target="../media/image590.png"/><Relationship Id="rId4" Type="http://schemas.openxmlformats.org/officeDocument/2006/relationships/image" Target="../media/image1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501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4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7" Type="http://schemas.openxmlformats.org/officeDocument/2006/relationships/image" Target="../media/image298.png"/><Relationship Id="rId2" Type="http://schemas.openxmlformats.org/officeDocument/2006/relationships/image" Target="../media/image241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87.png"/><Relationship Id="rId5" Type="http://schemas.openxmlformats.org/officeDocument/2006/relationships/image" Target="../media/image270.png"/><Relationship Id="rId4" Type="http://schemas.openxmlformats.org/officeDocument/2006/relationships/image" Target="../media/image15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4" Type="http://schemas.openxmlformats.org/officeDocument/2006/relationships/image" Target="../media/image16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7" Type="http://schemas.openxmlformats.org/officeDocument/2006/relationships/image" Target="../media/image17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image" Target="../media/image167.emf"/><Relationship Id="rId7" Type="http://schemas.openxmlformats.org/officeDocument/2006/relationships/image" Target="../media/image168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60.png"/><Relationship Id="rId5" Type="http://schemas.openxmlformats.org/officeDocument/2006/relationships/image" Target="../media/image880.png"/><Relationship Id="rId4" Type="http://schemas.openxmlformats.org/officeDocument/2006/relationships/image" Target="../media/image87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hyperlink" Target="http://inspirehep.net/record/1216515" TargetMode="External"/><Relationship Id="rId18" Type="http://schemas.openxmlformats.org/officeDocument/2006/relationships/image" Target="../media/image490.png"/><Relationship Id="rId3" Type="http://schemas.openxmlformats.org/officeDocument/2006/relationships/tags" Target="../tags/tag4.xml"/><Relationship Id="rId21" Type="http://schemas.openxmlformats.org/officeDocument/2006/relationships/image" Target="../media/image502.png"/><Relationship Id="rId7" Type="http://schemas.openxmlformats.org/officeDocument/2006/relationships/image" Target="../media/image174.png"/><Relationship Id="rId12" Type="http://schemas.openxmlformats.org/officeDocument/2006/relationships/image" Target="../media/image460.png"/><Relationship Id="rId17" Type="http://schemas.openxmlformats.org/officeDocument/2006/relationships/image" Target="../media/image112.png"/><Relationship Id="rId25" Type="http://schemas.openxmlformats.org/officeDocument/2006/relationships/hyperlink" Target="http://inspirehep.net/record/1607562" TargetMode="External"/><Relationship Id="rId2" Type="http://schemas.openxmlformats.org/officeDocument/2006/relationships/tags" Target="../tags/tag3.xml"/><Relationship Id="rId16" Type="http://schemas.openxmlformats.org/officeDocument/2006/relationships/image" Target="../media/image470.png"/><Relationship Id="rId20" Type="http://schemas.openxmlformats.org/officeDocument/2006/relationships/hyperlink" Target="http://arxiv.org/abs/arXiv:1611.06648" TargetMode="External"/><Relationship Id="rId1" Type="http://schemas.openxmlformats.org/officeDocument/2006/relationships/tags" Target="../tags/tag2.xml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172.png"/><Relationship Id="rId24" Type="http://schemas.openxmlformats.org/officeDocument/2006/relationships/image" Target="../media/image175.png"/><Relationship Id="rId5" Type="http://schemas.openxmlformats.org/officeDocument/2006/relationships/slideLayout" Target="../slideLayouts/slideLayout21.xml"/><Relationship Id="rId15" Type="http://schemas.openxmlformats.org/officeDocument/2006/relationships/hyperlink" Target="http://arxiv.org/abs/2001.10194" TargetMode="External"/><Relationship Id="rId23" Type="http://schemas.openxmlformats.org/officeDocument/2006/relationships/image" Target="../media/image173.png"/><Relationship Id="rId10" Type="http://schemas.openxmlformats.org/officeDocument/2006/relationships/image" Target="../media/image171.png"/><Relationship Id="rId19" Type="http://schemas.openxmlformats.org/officeDocument/2006/relationships/hyperlink" Target="http://arxiv.org/abs/arXiv:1509.00563" TargetMode="External"/><Relationship Id="rId4" Type="http://schemas.openxmlformats.org/officeDocument/2006/relationships/tags" Target="../tags/tag5.xml"/><Relationship Id="rId9" Type="http://schemas.openxmlformats.org/officeDocument/2006/relationships/image" Target="../media/image170.png"/><Relationship Id="rId14" Type="http://schemas.openxmlformats.org/officeDocument/2006/relationships/hyperlink" Target="http://inspirehep.net/record/1391505" TargetMode="External"/><Relationship Id="rId22" Type="http://schemas.openxmlformats.org/officeDocument/2006/relationships/hyperlink" Target="http://inspirehep.net/record/1718551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7" Type="http://schemas.openxmlformats.org/officeDocument/2006/relationships/image" Target="../media/image18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79.emf"/><Relationship Id="rId5" Type="http://schemas.openxmlformats.org/officeDocument/2006/relationships/image" Target="../media/image178.png"/><Relationship Id="rId4" Type="http://schemas.openxmlformats.org/officeDocument/2006/relationships/image" Target="../media/image17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0.png"/><Relationship Id="rId13" Type="http://schemas.openxmlformats.org/officeDocument/2006/relationships/image" Target="../media/image179.emf"/><Relationship Id="rId12" Type="http://schemas.openxmlformats.org/officeDocument/2006/relationships/image" Target="../media/image17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Relationship Id="rId11" Type="http://schemas.openxmlformats.org/officeDocument/2006/relationships/image" Target="../media/image177.png"/><Relationship Id="rId5" Type="http://schemas.openxmlformats.org/officeDocument/2006/relationships/image" Target="../media/image180.png"/><Relationship Id="rId10" Type="http://schemas.openxmlformats.org/officeDocument/2006/relationships/image" Target="../media/image176.png"/><Relationship Id="rId4" Type="http://schemas.openxmlformats.org/officeDocument/2006/relationships/image" Target="../media/image930.png"/><Relationship Id="rId9" Type="http://schemas.openxmlformats.org/officeDocument/2006/relationships/image" Target="../media/image18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0.png"/><Relationship Id="rId3" Type="http://schemas.openxmlformats.org/officeDocument/2006/relationships/image" Target="../media/image182.png"/><Relationship Id="rId7" Type="http://schemas.openxmlformats.org/officeDocument/2006/relationships/image" Target="../media/image180.png"/><Relationship Id="rId12" Type="http://schemas.openxmlformats.org/officeDocument/2006/relationships/image" Target="../media/image18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83.emf"/><Relationship Id="rId11" Type="http://schemas.openxmlformats.org/officeDocument/2006/relationships/image" Target="../media/image187.png"/><Relationship Id="rId5" Type="http://schemas.openxmlformats.org/officeDocument/2006/relationships/image" Target="../media/image940.png"/><Relationship Id="rId10" Type="http://schemas.openxmlformats.org/officeDocument/2006/relationships/image" Target="../media/image186.png"/><Relationship Id="rId4" Type="http://schemas.openxmlformats.org/officeDocument/2006/relationships/image" Target="../media/image930.png"/><Relationship Id="rId9" Type="http://schemas.openxmlformats.org/officeDocument/2006/relationships/image" Target="../media/image18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1.xml"/><Relationship Id="rId4" Type="http://schemas.openxmlformats.org/officeDocument/2006/relationships/hyperlink" Target="https://arxiv.org/abs/2104.03328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inspirehep.net/literature/2063309" TargetMode="External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95.png"/><Relationship Id="rId5" Type="http://schemas.openxmlformats.org/officeDocument/2006/relationships/image" Target="../media/image99.jpeg"/><Relationship Id="rId4" Type="http://schemas.openxmlformats.org/officeDocument/2006/relationships/image" Target="../media/image19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77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92.png"/><Relationship Id="rId5" Type="http://schemas.openxmlformats.org/officeDocument/2006/relationships/hyperlink" Target="https://arxiv.org/abs/2306.09360" TargetMode="External"/><Relationship Id="rId4" Type="http://schemas.openxmlformats.org/officeDocument/2006/relationships/image" Target="../media/image19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3" Type="http://schemas.openxmlformats.org/officeDocument/2006/relationships/image" Target="../media/image199.emf"/><Relationship Id="rId7" Type="http://schemas.openxmlformats.org/officeDocument/2006/relationships/image" Target="../media/image201.emf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60.png"/><Relationship Id="rId5" Type="http://schemas.openxmlformats.org/officeDocument/2006/relationships/image" Target="../media/image186.png"/><Relationship Id="rId4" Type="http://schemas.openxmlformats.org/officeDocument/2006/relationships/image" Target="../media/image200.emf"/><Relationship Id="rId9" Type="http://schemas.openxmlformats.org/officeDocument/2006/relationships/image" Target="../media/image20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262.png"/><Relationship Id="rId3" Type="http://schemas.openxmlformats.org/officeDocument/2006/relationships/image" Target="../media/image256.png"/><Relationship Id="rId7" Type="http://schemas.openxmlformats.org/officeDocument/2006/relationships/image" Target="../media/image64.png"/><Relationship Id="rId12" Type="http://schemas.openxmlformats.org/officeDocument/2006/relationships/image" Target="../media/image261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21.xml"/><Relationship Id="rId6" Type="http://schemas.microsoft.com/office/2007/relationships/hdphoto" Target="../media/hdphoto3.wdp"/><Relationship Id="rId11" Type="http://schemas.openxmlformats.org/officeDocument/2006/relationships/image" Target="../media/image204.png"/><Relationship Id="rId5" Type="http://schemas.openxmlformats.org/officeDocument/2006/relationships/image" Target="../media/image62.png"/><Relationship Id="rId10" Type="http://schemas.openxmlformats.org/officeDocument/2006/relationships/image" Target="../media/image258.png"/><Relationship Id="rId4" Type="http://schemas.openxmlformats.org/officeDocument/2006/relationships/image" Target="../media/image253.png"/><Relationship Id="rId9" Type="http://schemas.openxmlformats.org/officeDocument/2006/relationships/image" Target="../media/image257.png"/><Relationship Id="rId14" Type="http://schemas.openxmlformats.org/officeDocument/2006/relationships/image" Target="../media/image26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7" Type="http://schemas.openxmlformats.org/officeDocument/2006/relationships/image" Target="../media/image74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1.xml"/><Relationship Id="rId6" Type="http://schemas.microsoft.com/office/2007/relationships/hdphoto" Target="../media/hdphoto3.wdp"/><Relationship Id="rId5" Type="http://schemas.openxmlformats.org/officeDocument/2006/relationships/image" Target="../media/image62.png"/><Relationship Id="rId4" Type="http://schemas.openxmlformats.org/officeDocument/2006/relationships/image" Target="../media/image269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90.png"/><Relationship Id="rId7" Type="http://schemas.openxmlformats.org/officeDocument/2006/relationships/image" Target="../media/image206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05.png"/><Relationship Id="rId5" Type="http://schemas.microsoft.com/office/2007/relationships/hdphoto" Target="../media/hdphoto3.wdp"/><Relationship Id="rId4" Type="http://schemas.openxmlformats.org/officeDocument/2006/relationships/image" Target="../media/image6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207.em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74.png"/><Relationship Id="rId5" Type="http://schemas.openxmlformats.org/officeDocument/2006/relationships/hyperlink" Target="https://journals.aps.org/prl/abstract/10.1103/1nd6-9nw9" TargetMode="External"/><Relationship Id="rId4" Type="http://schemas.openxmlformats.org/officeDocument/2006/relationships/image" Target="../media/image208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1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hyperlink" Target="http://inspirehep.net/record/1391505" TargetMode="External"/><Relationship Id="rId18" Type="http://schemas.openxmlformats.org/officeDocument/2006/relationships/hyperlink" Target="http://arxiv.org/abs/arXiv:1509.00563" TargetMode="External"/><Relationship Id="rId3" Type="http://schemas.openxmlformats.org/officeDocument/2006/relationships/tags" Target="../tags/tag8.xml"/><Relationship Id="rId21" Type="http://schemas.openxmlformats.org/officeDocument/2006/relationships/hyperlink" Target="http://inspirehep.net/record/1718551" TargetMode="External"/><Relationship Id="rId7" Type="http://schemas.openxmlformats.org/officeDocument/2006/relationships/image" Target="../media/image111.png"/><Relationship Id="rId12" Type="http://schemas.openxmlformats.org/officeDocument/2006/relationships/hyperlink" Target="http://inspirehep.net/record/1216515" TargetMode="External"/><Relationship Id="rId17" Type="http://schemas.openxmlformats.org/officeDocument/2006/relationships/image" Target="../media/image490.png"/><Relationship Id="rId2" Type="http://schemas.openxmlformats.org/officeDocument/2006/relationships/tags" Target="../tags/tag7.xml"/><Relationship Id="rId16" Type="http://schemas.openxmlformats.org/officeDocument/2006/relationships/image" Target="../media/image112.png"/><Relationship Id="rId20" Type="http://schemas.openxmlformats.org/officeDocument/2006/relationships/image" Target="../media/image502.png"/><Relationship Id="rId1" Type="http://schemas.openxmlformats.org/officeDocument/2006/relationships/tags" Target="../tags/tag6.xml"/><Relationship Id="rId6" Type="http://schemas.openxmlformats.org/officeDocument/2006/relationships/notesSlide" Target="../notesSlides/notesSlide15.xml"/><Relationship Id="rId11" Type="http://schemas.openxmlformats.org/officeDocument/2006/relationships/image" Target="../media/image460.png"/><Relationship Id="rId24" Type="http://schemas.openxmlformats.org/officeDocument/2006/relationships/hyperlink" Target="http://inspirehep.net/record/1607562" TargetMode="External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470.png"/><Relationship Id="rId23" Type="http://schemas.openxmlformats.org/officeDocument/2006/relationships/image" Target="../media/image175.png"/><Relationship Id="rId10" Type="http://schemas.openxmlformats.org/officeDocument/2006/relationships/image" Target="../media/image172.png"/><Relationship Id="rId19" Type="http://schemas.openxmlformats.org/officeDocument/2006/relationships/hyperlink" Target="http://arxiv.org/abs/arXiv:1611.06648" TargetMode="External"/><Relationship Id="rId4" Type="http://schemas.openxmlformats.org/officeDocument/2006/relationships/tags" Target="../tags/tag9.xml"/><Relationship Id="rId9" Type="http://schemas.openxmlformats.org/officeDocument/2006/relationships/image" Target="../media/image171.png"/><Relationship Id="rId14" Type="http://schemas.openxmlformats.org/officeDocument/2006/relationships/hyperlink" Target="http://arxiv.org/abs/2001.10194" TargetMode="External"/><Relationship Id="rId22" Type="http://schemas.openxmlformats.org/officeDocument/2006/relationships/image" Target="../media/image17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7" Type="http://schemas.openxmlformats.org/officeDocument/2006/relationships/image" Target="../media/image212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0.xml"/><Relationship Id="rId6" Type="http://schemas.openxmlformats.org/officeDocument/2006/relationships/image" Target="../media/image551.png"/><Relationship Id="rId5" Type="http://schemas.openxmlformats.org/officeDocument/2006/relationships/hyperlink" Target="http://inspirehep.net/record/687436" TargetMode="External"/><Relationship Id="rId4" Type="http://schemas.openxmlformats.org/officeDocument/2006/relationships/image" Target="../media/image54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9.png"/><Relationship Id="rId3" Type="http://schemas.openxmlformats.org/officeDocument/2006/relationships/image" Target="../media/image110.png"/><Relationship Id="rId7" Type="http://schemas.openxmlformats.org/officeDocument/2006/relationships/hyperlink" Target="https://journals.aps.org/prl/pdf/10.1103/PhysRevLett.122.042001" TargetMode="External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8.png"/><Relationship Id="rId5" Type="http://schemas.openxmlformats.org/officeDocument/2006/relationships/image" Target="../media/image277.png"/><Relationship Id="rId4" Type="http://schemas.openxmlformats.org/officeDocument/2006/relationships/image" Target="../media/image2410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9.png"/><Relationship Id="rId3" Type="http://schemas.openxmlformats.org/officeDocument/2006/relationships/image" Target="../media/image2410.png"/><Relationship Id="rId7" Type="http://schemas.openxmlformats.org/officeDocument/2006/relationships/hyperlink" Target="https://journals.aps.org/prl/pdf/10.1103/PhysRevLett.122.042001" TargetMode="External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8.png"/><Relationship Id="rId5" Type="http://schemas.openxmlformats.org/officeDocument/2006/relationships/image" Target="../media/image214.png"/><Relationship Id="rId4" Type="http://schemas.openxmlformats.org/officeDocument/2006/relationships/image" Target="../media/image28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7" Type="http://schemas.openxmlformats.org/officeDocument/2006/relationships/image" Target="../media/image2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journals.aps.org/prd/pdf/10.1103/PhysRevD.109.116003" TargetMode="External"/><Relationship Id="rId5" Type="http://schemas.openxmlformats.org/officeDocument/2006/relationships/hyperlink" Target="https://journals.aps.org/prd/pdf/10.1103/PhysRevD.106.L031501" TargetMode="External"/><Relationship Id="rId4" Type="http://schemas.openxmlformats.org/officeDocument/2006/relationships/image" Target="../media/image2090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ciencedirect.com/science/article/abs/pii/037026939600860X" TargetMode="External"/><Relationship Id="rId13" Type="http://schemas.openxmlformats.org/officeDocument/2006/relationships/hyperlink" Target="https://www.nature.com/articles/s41467-025-59498-4" TargetMode="External"/><Relationship Id="rId3" Type="http://schemas.openxmlformats.org/officeDocument/2006/relationships/image" Target="../media/image480.png"/><Relationship Id="rId7" Type="http://schemas.openxmlformats.org/officeDocument/2006/relationships/hyperlink" Target="https://www.sciencedirect.com/science/article/pii/0370269393918155" TargetMode="External"/><Relationship Id="rId12" Type="http://schemas.openxmlformats.org/officeDocument/2006/relationships/hyperlink" Target="https://journals.aps.org/prl/abstract/10.1103/PhysRevLett.114.022301" TargetMode="External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dico.cern.ch/event/1334113/contributions/6369564/" TargetMode="External"/><Relationship Id="rId11" Type="http://schemas.openxmlformats.org/officeDocument/2006/relationships/hyperlink" Target="https://iopscience.iop.org/article/10.1088/1742-6596/295/1/012089/pdf" TargetMode="External"/><Relationship Id="rId5" Type="http://schemas.openxmlformats.org/officeDocument/2006/relationships/image" Target="../media/image217.png"/><Relationship Id="rId10" Type="http://schemas.openxmlformats.org/officeDocument/2006/relationships/hyperlink" Target="https://www.sciencedirect.com/science/article/pii/S0375947402014136?via%3Dihub" TargetMode="External"/><Relationship Id="rId4" Type="http://schemas.openxmlformats.org/officeDocument/2006/relationships/image" Target="../media/image2120.png"/><Relationship Id="rId9" Type="http://schemas.openxmlformats.org/officeDocument/2006/relationships/hyperlink" Target="https://www.sciencedirect.com/science/article/abs/pii/S0370269300000800?via%3Dihub" TargetMode="Externa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218.png"/><Relationship Id="rId7" Type="http://schemas.openxmlformats.org/officeDocument/2006/relationships/hyperlink" Target="https://arxiv.org/pdf/2304.03302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sciencedirect.com/science/article/pii/S0370269323001557?via%3Dihub" TargetMode="External"/><Relationship Id="rId5" Type="http://schemas.openxmlformats.org/officeDocument/2006/relationships/image" Target="../media/image91.png"/><Relationship Id="rId4" Type="http://schemas.openxmlformats.org/officeDocument/2006/relationships/image" Target="../media/image219.png"/><Relationship Id="rId9" Type="http://schemas.openxmlformats.org/officeDocument/2006/relationships/image" Target="../media/image22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arxiv.org/abs/2410.20917" TargetMode="External"/><Relationship Id="rId5" Type="http://schemas.openxmlformats.org/officeDocument/2006/relationships/hyperlink" Target="https://arxiv.org/pdf/2304.03302" TargetMode="External"/><Relationship Id="rId4" Type="http://schemas.openxmlformats.org/officeDocument/2006/relationships/image" Target="../media/image91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png"/><Relationship Id="rId3" Type="http://schemas.openxmlformats.org/officeDocument/2006/relationships/image" Target="../media/image222.png"/><Relationship Id="rId7" Type="http://schemas.openxmlformats.org/officeDocument/2006/relationships/image" Target="../media/image29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journals.aps.org/prd/pdf/10.1103/PhysRevD.105.094033" TargetMode="External"/><Relationship Id="rId5" Type="http://schemas.openxmlformats.org/officeDocument/2006/relationships/image" Target="../media/image292.png"/><Relationship Id="rId4" Type="http://schemas.openxmlformats.org/officeDocument/2006/relationships/image" Target="../media/image283.png"/><Relationship Id="rId9" Type="http://schemas.openxmlformats.org/officeDocument/2006/relationships/hyperlink" Target="https://arxiv.org/pdf/2304.03302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0.pn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26.png"/><Relationship Id="rId4" Type="http://schemas.openxmlformats.org/officeDocument/2006/relationships/image" Target="../media/image225.emf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0.png"/><Relationship Id="rId3" Type="http://schemas.openxmlformats.org/officeDocument/2006/relationships/image" Target="../media/image750.png"/><Relationship Id="rId7" Type="http://schemas.openxmlformats.org/officeDocument/2006/relationships/image" Target="../media/image146.emf"/><Relationship Id="rId2" Type="http://schemas.openxmlformats.org/officeDocument/2006/relationships/image" Target="../media/image33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80.png"/><Relationship Id="rId5" Type="http://schemas.openxmlformats.org/officeDocument/2006/relationships/image" Target="../media/image228.png"/><Relationship Id="rId4" Type="http://schemas.openxmlformats.org/officeDocument/2006/relationships/image" Target="../media/image227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9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65.png"/><Relationship Id="rId5" Type="http://schemas.openxmlformats.org/officeDocument/2006/relationships/image" Target="../media/image231.png"/><Relationship Id="rId4" Type="http://schemas.openxmlformats.org/officeDocument/2006/relationships/image" Target="../media/image229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8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3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3.png"/><Relationship Id="rId2" Type="http://schemas.openxmlformats.org/officeDocument/2006/relationships/image" Target="../media/image356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37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3" Type="http://schemas.openxmlformats.org/officeDocument/2006/relationships/image" Target="../media/image238.png"/><Relationship Id="rId7" Type="http://schemas.microsoft.com/office/2007/relationships/hdphoto" Target="../media/hdphoto5.wdp"/><Relationship Id="rId2" Type="http://schemas.openxmlformats.org/officeDocument/2006/relationships/image" Target="../media/image31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39.png"/><Relationship Id="rId11" Type="http://schemas.openxmlformats.org/officeDocument/2006/relationships/image" Target="../media/image243.png"/><Relationship Id="rId5" Type="http://schemas.openxmlformats.org/officeDocument/2006/relationships/image" Target="../media/image316.png"/><Relationship Id="rId10" Type="http://schemas.openxmlformats.org/officeDocument/2006/relationships/image" Target="../media/image242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2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7" Type="http://schemas.openxmlformats.org/officeDocument/2006/relationships/image" Target="../media/image248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90.png"/><Relationship Id="rId5" Type="http://schemas.openxmlformats.org/officeDocument/2006/relationships/image" Target="../media/image247.png"/><Relationship Id="rId4" Type="http://schemas.openxmlformats.org/officeDocument/2006/relationships/image" Target="../media/image246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png"/><Relationship Id="rId1" Type="http://schemas.openxmlformats.org/officeDocument/2006/relationships/slideLayout" Target="../slideLayouts/slideLayout2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4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4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52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png"/><Relationship Id="rId18" Type="http://schemas.openxmlformats.org/officeDocument/2006/relationships/image" Target="../media/image44.png"/><Relationship Id="rId3" Type="http://schemas.openxmlformats.org/officeDocument/2006/relationships/image" Target="../media/image27.png"/><Relationship Id="rId7" Type="http://schemas.openxmlformats.org/officeDocument/2006/relationships/image" Target="../media/image35.png"/><Relationship Id="rId12" Type="http://schemas.microsoft.com/office/2007/relationships/hdphoto" Target="../media/hdphoto1.wdp"/><Relationship Id="rId17" Type="http://schemas.microsoft.com/office/2007/relationships/hdphoto" Target="../media/hdphoto2.wdp"/><Relationship Id="rId2" Type="http://schemas.openxmlformats.org/officeDocument/2006/relationships/image" Target="../media/image26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4.png"/><Relationship Id="rId11" Type="http://schemas.openxmlformats.org/officeDocument/2006/relationships/image" Target="../media/image30.png"/><Relationship Id="rId5" Type="http://schemas.openxmlformats.org/officeDocument/2006/relationships/image" Target="../media/image29.png"/><Relationship Id="rId15" Type="http://schemas.openxmlformats.org/officeDocument/2006/relationships/image" Target="../media/image42.png"/><Relationship Id="rId10" Type="http://schemas.openxmlformats.org/officeDocument/2006/relationships/image" Target="../media/image38.png"/><Relationship Id="rId19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37.png"/><Relationship Id="rId14" Type="http://schemas.openxmlformats.org/officeDocument/2006/relationships/image" Target="../media/image41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59.png"/><Relationship Id="rId1" Type="http://schemas.openxmlformats.org/officeDocument/2006/relationships/slideLayout" Target="../slideLayouts/slideLayout2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2" Type="http://schemas.openxmlformats.org/officeDocument/2006/relationships/image" Target="../media/image241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67.png"/><Relationship Id="rId5" Type="http://schemas.openxmlformats.org/officeDocument/2006/relationships/image" Target="../media/image266.png"/><Relationship Id="rId4" Type="http://schemas.openxmlformats.org/officeDocument/2006/relationships/image" Target="../media/image265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wmf"/><Relationship Id="rId13" Type="http://schemas.openxmlformats.org/officeDocument/2006/relationships/oleObject" Target="../embeddings/oleObject9.bin"/><Relationship Id="rId18" Type="http://schemas.openxmlformats.org/officeDocument/2006/relationships/image" Target="../media/image275.png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272.wmf"/><Relationship Id="rId17" Type="http://schemas.openxmlformats.org/officeDocument/2006/relationships/image" Target="../media/image274.wmf"/><Relationship Id="rId2" Type="http://schemas.openxmlformats.org/officeDocument/2006/relationships/image" Target="../media/image267.png"/><Relationship Id="rId16" Type="http://schemas.openxmlformats.org/officeDocument/2006/relationships/image" Target="../media/image273.wm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69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5" Type="http://schemas.openxmlformats.org/officeDocument/2006/relationships/oleObject" Target="../embeddings/oleObject11.bin"/><Relationship Id="rId10" Type="http://schemas.openxmlformats.org/officeDocument/2006/relationships/image" Target="../media/image271.wmf"/><Relationship Id="rId19" Type="http://schemas.openxmlformats.org/officeDocument/2006/relationships/image" Target="../media/image276.png"/><Relationship Id="rId4" Type="http://schemas.openxmlformats.org/officeDocument/2006/relationships/image" Target="../media/image268.emf"/><Relationship Id="rId9" Type="http://schemas.openxmlformats.org/officeDocument/2006/relationships/oleObject" Target="../embeddings/oleObject7.bin"/><Relationship Id="rId14" Type="http://schemas.openxmlformats.org/officeDocument/2006/relationships/oleObject" Target="../embeddings/oleObject10.bin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96.png"/><Relationship Id="rId4" Type="http://schemas.openxmlformats.org/officeDocument/2006/relationships/image" Target="../media/image28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emf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950.png"/><Relationship Id="rId4" Type="http://schemas.openxmlformats.org/officeDocument/2006/relationships/image" Target="../media/image94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86.png"/><Relationship Id="rId5" Type="http://schemas.openxmlformats.org/officeDocument/2006/relationships/image" Target="../media/image285.png"/><Relationship Id="rId4" Type="http://schemas.openxmlformats.org/officeDocument/2006/relationships/image" Target="../media/image284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png"/><Relationship Id="rId2" Type="http://schemas.openxmlformats.org/officeDocument/2006/relationships/image" Target="../media/image287.emf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89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png"/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6.png"/><Relationship Id="rId4" Type="http://schemas.openxmlformats.org/officeDocument/2006/relationships/image" Target="../media/image29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png"/><Relationship Id="rId2" Type="http://schemas.openxmlformats.org/officeDocument/2006/relationships/image" Target="../media/image1120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9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png"/><Relationship Id="rId18" Type="http://schemas.openxmlformats.org/officeDocument/2006/relationships/image" Target="../media/image44.png"/><Relationship Id="rId3" Type="http://schemas.openxmlformats.org/officeDocument/2006/relationships/image" Target="../media/image310.png"/><Relationship Id="rId7" Type="http://schemas.openxmlformats.org/officeDocument/2006/relationships/image" Target="../media/image35.png"/><Relationship Id="rId12" Type="http://schemas.microsoft.com/office/2007/relationships/hdphoto" Target="../media/hdphoto1.wdp"/><Relationship Id="rId2" Type="http://schemas.openxmlformats.org/officeDocument/2006/relationships/image" Target="../media/image33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4.png"/><Relationship Id="rId11" Type="http://schemas.openxmlformats.org/officeDocument/2006/relationships/image" Target="../media/image30.png"/><Relationship Id="rId5" Type="http://schemas.openxmlformats.org/officeDocument/2006/relationships/image" Target="../media/image330.png"/><Relationship Id="rId15" Type="http://schemas.openxmlformats.org/officeDocument/2006/relationships/image" Target="../media/image42.png"/><Relationship Id="rId10" Type="http://schemas.openxmlformats.org/officeDocument/2006/relationships/image" Target="../media/image38.png"/><Relationship Id="rId19" Type="http://schemas.openxmlformats.org/officeDocument/2006/relationships/image" Target="../media/image34.tiff"/><Relationship Id="rId4" Type="http://schemas.openxmlformats.org/officeDocument/2006/relationships/image" Target="../media/image320.png"/><Relationship Id="rId9" Type="http://schemas.openxmlformats.org/officeDocument/2006/relationships/image" Target="../media/image37.png"/><Relationship Id="rId14" Type="http://schemas.openxmlformats.org/officeDocument/2006/relationships/image" Target="../media/image4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298.jpe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91908" y="0"/>
            <a:ext cx="8952092" cy="1750503"/>
          </a:xfrm>
        </p:spPr>
        <p:txBody>
          <a:bodyPr/>
          <a:lstStyle/>
          <a:p>
            <a:br>
              <a:rPr lang="en-US" sz="5400" dirty="0"/>
            </a:br>
            <a:r>
              <a:rPr lang="en-US" sz="5400" dirty="0"/>
              <a:t>Hadronization and SIDIS</a:t>
            </a:r>
            <a:br>
              <a:rPr lang="en-US" sz="5400" dirty="0"/>
            </a:br>
            <a:endParaRPr lang="en-US" sz="54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930615" y="5455299"/>
            <a:ext cx="4668700" cy="645637"/>
          </a:xfrm>
        </p:spPr>
        <p:txBody>
          <a:bodyPr>
            <a:normAutofit lnSpcReduction="10000"/>
          </a:bodyPr>
          <a:lstStyle/>
          <a:p>
            <a:r>
              <a:rPr lang="en-US" u="sng" dirty="0"/>
              <a:t>Anselm Vossen </a:t>
            </a:r>
            <a:br>
              <a:rPr lang="en-US" u="sng" dirty="0"/>
            </a:br>
            <a:endParaRPr lang="en-US" sz="2000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473E8AD-EC5C-8349-98EE-2E0C7C26CD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75498" y="5891393"/>
            <a:ext cx="1905000" cy="838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007D0A-480F-0A74-3DCF-4EFB85C869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6560" y="2813620"/>
            <a:ext cx="2164042" cy="2784148"/>
          </a:xfrm>
          <a:prstGeom prst="rect">
            <a:avLst/>
          </a:prstGeom>
        </p:spPr>
      </p:pic>
      <p:pic>
        <p:nvPicPr>
          <p:cNvPr id="5" name="Google Shape;57;p13">
            <a:extLst>
              <a:ext uri="{FF2B5EF4-FFF2-40B4-BE49-F238E27FC236}">
                <a16:creationId xmlns:a16="http://schemas.microsoft.com/office/drawing/2014/main" id="{40ABF5D2-196C-EE73-6524-73E5779565F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81922" y="6310493"/>
            <a:ext cx="2560125" cy="43067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B5F40F-981F-E82A-A12C-703ED9D7687F}"/>
              </a:ext>
            </a:extLst>
          </p:cNvPr>
          <p:cNvSpPr txBox="1"/>
          <p:nvPr/>
        </p:nvSpPr>
        <p:spPr>
          <a:xfrm>
            <a:off x="1349298" y="5731604"/>
            <a:ext cx="234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Research Supported by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FCE9E33-9701-52E2-A903-7725C4E7D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42075"/>
            <a:ext cx="5349240" cy="1980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37D976-05A7-2145-B41E-F21781D406C2}"/>
              </a:ext>
            </a:extLst>
          </p:cNvPr>
          <p:cNvSpPr txBox="1"/>
          <p:nvPr/>
        </p:nvSpPr>
        <p:spPr>
          <a:xfrm>
            <a:off x="2228850" y="3381494"/>
            <a:ext cx="4914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5ECD1E-FEAF-B49F-B500-B3FA88ED796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7032"/>
          <a:stretch>
            <a:fillRect/>
          </a:stretch>
        </p:blipFill>
        <p:spPr>
          <a:xfrm>
            <a:off x="0" y="3819472"/>
            <a:ext cx="3493576" cy="195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747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93BF1-72C1-5B94-E25A-B6AA73370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F435A-45CA-6B84-A969-173A55E91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Better: di-hadrons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E7773B-B7E1-730E-7246-3A5EEBB5A6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8919" y="1971434"/>
                <a:ext cx="8464378" cy="4993659"/>
              </a:xfrm>
            </p:spPr>
            <p:txBody>
              <a:bodyPr/>
              <a:lstStyle/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First extraction of chiral odd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sym typeface="Wingdings" pitchFamily="2" charset="2"/>
                  </a:rPr>
                  <a:t></a:t>
                </a:r>
                <a:r>
                  <a:rPr lang="en-US" dirty="0">
                    <a:solidFill>
                      <a:srgbClr val="FF0000"/>
                    </a:solidFill>
                    <a:sym typeface="Wingdings" pitchFamily="2" charset="2"/>
                  </a:rPr>
                  <a:t>point-by-point!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E7773B-B7E1-730E-7246-3A5EEBB5A6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8919" y="1971434"/>
                <a:ext cx="8464378" cy="4993659"/>
              </a:xfrm>
              <a:blipFill>
                <a:blip r:embed="rId2"/>
                <a:stretch>
                  <a:fillRect l="-9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E2864F-40DE-88DD-DFEB-DF1617F79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410771A-7861-1C81-0C5B-EC29B29EBA4D}"/>
              </a:ext>
            </a:extLst>
          </p:cNvPr>
          <p:cNvGrpSpPr/>
          <p:nvPr/>
        </p:nvGrpSpPr>
        <p:grpSpPr>
          <a:xfrm>
            <a:off x="7319803" y="75323"/>
            <a:ext cx="1452960" cy="820800"/>
            <a:chOff x="4536374" y="2126330"/>
            <a:chExt cx="1452960" cy="820800"/>
          </a:xfrm>
        </p:grpSpPr>
        <p:sp>
          <p:nvSpPr>
            <p:cNvPr id="7" name="TextShape 3">
              <a:extLst>
                <a:ext uri="{FF2B5EF4-FFF2-40B4-BE49-F238E27FC236}">
                  <a16:creationId xmlns:a16="http://schemas.microsoft.com/office/drawing/2014/main" id="{14EFD2E7-0B42-EAB9-4F47-6CABD68E2291}"/>
                </a:ext>
              </a:extLst>
            </p:cNvPr>
            <p:cNvSpPr txBox="1"/>
            <p:nvPr/>
          </p:nvSpPr>
          <p:spPr>
            <a:xfrm>
              <a:off x="5440694" y="2126330"/>
              <a:ext cx="548640" cy="7873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/>
            <a:lstStyle/>
            <a:p>
              <a:pPr>
                <a:lnSpc>
                  <a:spcPct val="100000"/>
                </a:lnSpc>
                <a:spcBef>
                  <a:spcPts val="567"/>
                </a:spcBef>
                <a:spcAft>
                  <a:spcPts val="567"/>
                </a:spcAft>
              </a:pPr>
              <a:r>
                <a:rPr lang="en-US" sz="2200" b="0" strike="noStrike" spc="-1" dirty="0">
                  <a:latin typeface="Arial"/>
                  <a:ea typeface="Arial"/>
                </a:rPr>
                <a:t>π</a:t>
              </a:r>
              <a:r>
                <a:rPr lang="en-US" sz="2200" b="0" strike="noStrike" spc="-1" baseline="33000" dirty="0">
                  <a:latin typeface="Arial"/>
                  <a:ea typeface="Arial"/>
                </a:rPr>
                <a:t>+</a:t>
              </a:r>
              <a:endParaRPr lang="en-US" sz="22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  <a:spcBef>
                  <a:spcPts val="567"/>
                </a:spcBef>
                <a:spcAft>
                  <a:spcPts val="567"/>
                </a:spcAft>
              </a:pPr>
              <a:r>
                <a:rPr lang="en-US" sz="2200" b="0" strike="noStrike" spc="-1" dirty="0">
                  <a:latin typeface="Arial"/>
                  <a:ea typeface="Arial"/>
                </a:rPr>
                <a:t>π</a:t>
              </a:r>
              <a:r>
                <a:rPr lang="en-US" sz="2200" b="0" strike="noStrike" spc="-1" baseline="33000" dirty="0">
                  <a:latin typeface="Arial"/>
                  <a:ea typeface="Arial"/>
                </a:rPr>
                <a:t>– </a:t>
              </a:r>
              <a:endParaRPr lang="en-US" sz="2200" b="0" strike="noStrike" spc="-1" dirty="0">
                <a:latin typeface="Arial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90D3AAC-2D18-12BA-C586-4074759F9E23}"/>
                </a:ext>
              </a:extLst>
            </p:cNvPr>
            <p:cNvPicPr/>
            <p:nvPr/>
          </p:nvPicPr>
          <p:blipFill>
            <a:blip r:embed="rId3"/>
            <a:srcRect b="55978"/>
            <a:stretch/>
          </p:blipFill>
          <p:spPr>
            <a:xfrm rot="16200000">
              <a:off x="4234334" y="2502530"/>
              <a:ext cx="750600" cy="138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9" name="CustomShape 8">
              <a:extLst>
                <a:ext uri="{FF2B5EF4-FFF2-40B4-BE49-F238E27FC236}">
                  <a16:creationId xmlns:a16="http://schemas.microsoft.com/office/drawing/2014/main" id="{B2934482-EE4C-5905-1B9F-C3C8F623E09E}"/>
                </a:ext>
              </a:extLst>
            </p:cNvPr>
            <p:cNvSpPr/>
            <p:nvPr/>
          </p:nvSpPr>
          <p:spPr>
            <a:xfrm>
              <a:off x="4536374" y="2372570"/>
              <a:ext cx="332280" cy="332280"/>
            </a:xfrm>
            <a:prstGeom prst="ellipse">
              <a:avLst/>
            </a:prstGeom>
            <a:solidFill>
              <a:srgbClr val="A3238E"/>
            </a:solidFill>
            <a:ln w="190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Line 9">
              <a:extLst>
                <a:ext uri="{FF2B5EF4-FFF2-40B4-BE49-F238E27FC236}">
                  <a16:creationId xmlns:a16="http://schemas.microsoft.com/office/drawing/2014/main" id="{DE74AFFF-CC72-ACCC-81E4-2F374E4E56A3}"/>
                </a:ext>
              </a:extLst>
            </p:cNvPr>
            <p:cNvSpPr/>
            <p:nvPr/>
          </p:nvSpPr>
          <p:spPr>
            <a:xfrm flipV="1">
              <a:off x="4643654" y="2394890"/>
              <a:ext cx="824400" cy="150120"/>
            </a:xfrm>
            <a:prstGeom prst="line">
              <a:avLst/>
            </a:prstGeom>
            <a:ln w="38160">
              <a:solidFill>
                <a:srgbClr val="000000"/>
              </a:solidFill>
              <a:round/>
              <a:headEnd type="oval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Line 10">
              <a:extLst>
                <a:ext uri="{FF2B5EF4-FFF2-40B4-BE49-F238E27FC236}">
                  <a16:creationId xmlns:a16="http://schemas.microsoft.com/office/drawing/2014/main" id="{BA133152-C08F-0666-77DC-CD951541561F}"/>
                </a:ext>
              </a:extLst>
            </p:cNvPr>
            <p:cNvSpPr/>
            <p:nvPr/>
          </p:nvSpPr>
          <p:spPr>
            <a:xfrm>
              <a:off x="4642934" y="2517290"/>
              <a:ext cx="816480" cy="182880"/>
            </a:xfrm>
            <a:prstGeom prst="line">
              <a:avLst/>
            </a:prstGeom>
            <a:ln w="38160">
              <a:solidFill>
                <a:srgbClr val="000000"/>
              </a:solidFill>
              <a:round/>
              <a:headEnd type="oval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D3E9D0F-0864-0885-EFF8-76904A10A440}"/>
                </a:ext>
              </a:extLst>
            </p:cNvPr>
            <p:cNvPicPr/>
            <p:nvPr/>
          </p:nvPicPr>
          <p:blipFill>
            <a:blip r:embed="rId3"/>
            <a:srcRect t="22705"/>
            <a:stretch/>
          </p:blipFill>
          <p:spPr>
            <a:xfrm rot="16200000">
              <a:off x="4358894" y="2449250"/>
              <a:ext cx="750600" cy="24408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4CF9178-F735-31E6-1746-88A26025B5F2}"/>
              </a:ext>
            </a:extLst>
          </p:cNvPr>
          <p:cNvSpPr txBox="1"/>
          <p:nvPr/>
        </p:nvSpPr>
        <p:spPr>
          <a:xfrm>
            <a:off x="5628784" y="3559835"/>
            <a:ext cx="3528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Phys.Rev.D</a:t>
            </a:r>
            <a:r>
              <a:rPr lang="en-US" dirty="0"/>
              <a:t> 106 (2022) 1, 014027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BABE09E-C859-8E9C-09A2-E8E7EC4921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3280" y="1284581"/>
            <a:ext cx="3281348" cy="22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41BF73C-C265-2691-F652-2EB09D1E38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504" y="1136688"/>
            <a:ext cx="3912845" cy="266951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600802E-54F5-CBAF-AA5C-B04ADEDB2C45}"/>
              </a:ext>
            </a:extLst>
          </p:cNvPr>
          <p:cNvSpPr txBox="1"/>
          <p:nvPr/>
        </p:nvSpPr>
        <p:spPr>
          <a:xfrm>
            <a:off x="2013268" y="3533340"/>
            <a:ext cx="3281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Phys.Rev.Lett</a:t>
            </a:r>
            <a:r>
              <a:rPr lang="en-US" i="1" dirty="0"/>
              <a:t>.</a:t>
            </a:r>
            <a:r>
              <a:rPr lang="en-US" dirty="0"/>
              <a:t> 126 (2021) 152501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165E2D4-8990-F111-BA31-8A78D7F168F2}"/>
                  </a:ext>
                </a:extLst>
              </p:cNvPr>
              <p:cNvSpPr txBox="1"/>
              <p:nvPr/>
            </p:nvSpPr>
            <p:spPr>
              <a:xfrm>
                <a:off x="3617358" y="2429838"/>
                <a:ext cx="10459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∝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⋅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∠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165E2D4-8990-F111-BA31-8A78D7F168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7358" y="2429838"/>
                <a:ext cx="104599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8">
            <a:extLst>
              <a:ext uri="{FF2B5EF4-FFF2-40B4-BE49-F238E27FC236}">
                <a16:creationId xmlns:a16="http://schemas.microsoft.com/office/drawing/2014/main" id="{19D0A951-223C-F860-BA8B-B6D329297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90441" y="5973649"/>
            <a:ext cx="684448" cy="29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FD1C142F-87F2-AA18-7681-8F8D8EF9AE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8" t="46903" r="44908" b="44620"/>
          <a:stretch/>
        </p:blipFill>
        <p:spPr bwMode="auto">
          <a:xfrm rot="16200000">
            <a:off x="955355" y="6065308"/>
            <a:ext cx="684440" cy="20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37AA9911-00A5-6004-94CE-FCEF108750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53" r="44908" b="45696"/>
          <a:stretch/>
        </p:blipFill>
        <p:spPr bwMode="auto">
          <a:xfrm rot="16200000">
            <a:off x="2585367" y="6120041"/>
            <a:ext cx="824609" cy="219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4BB94C4-0250-D659-B515-3E4E0A15074E}"/>
              </a:ext>
            </a:extLst>
          </p:cNvPr>
          <p:cNvSpPr txBox="1"/>
          <p:nvPr/>
        </p:nvSpPr>
        <p:spPr>
          <a:xfrm>
            <a:off x="2202400" y="5766985"/>
            <a:ext cx="308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+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0DC68D-3D6D-9C90-E369-7AD95B30B392}"/>
              </a:ext>
            </a:extLst>
          </p:cNvPr>
          <p:cNvSpPr txBox="1"/>
          <p:nvPr/>
        </p:nvSpPr>
        <p:spPr>
          <a:xfrm>
            <a:off x="3083523" y="5283164"/>
            <a:ext cx="2052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+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46BC728-A54D-A1AD-0CF7-4F55490B4E7F}"/>
              </a:ext>
            </a:extLst>
          </p:cNvPr>
          <p:cNvSpPr/>
          <p:nvPr/>
        </p:nvSpPr>
        <p:spPr>
          <a:xfrm>
            <a:off x="1124498" y="5790301"/>
            <a:ext cx="792070" cy="8044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7D911C5-3BF0-63A1-66AE-3AA21E9FF040}"/>
              </a:ext>
            </a:extLst>
          </p:cNvPr>
          <p:cNvSpPr/>
          <p:nvPr/>
        </p:nvSpPr>
        <p:spPr>
          <a:xfrm>
            <a:off x="2742546" y="5776658"/>
            <a:ext cx="593954" cy="80888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A6D4139-1C0A-E9AA-CBAE-D3B3B7DA6828}"/>
              </a:ext>
            </a:extLst>
          </p:cNvPr>
          <p:cNvSpPr txBox="1"/>
          <p:nvPr/>
        </p:nvSpPr>
        <p:spPr>
          <a:xfrm>
            <a:off x="6970636" y="5008025"/>
            <a:ext cx="329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-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43E53E0-8318-BD9C-679A-B60AB7750E62}"/>
                  </a:ext>
                </a:extLst>
              </p:cNvPr>
              <p:cNvSpPr txBox="1"/>
              <p:nvPr/>
            </p:nvSpPr>
            <p:spPr>
              <a:xfrm>
                <a:off x="1350229" y="4210320"/>
                <a:ext cx="6793848" cy="7225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𝐿𝑈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sin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</m:sup>
                      </m:sSub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hh</m:t>
                              </m:r>
                            </m:sub>
                          </m:sSub>
                        </m:den>
                      </m:f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𝒙𝒆</m:t>
                      </m:r>
                      <m:d>
                        <m:dPr>
                          <m:ctrlP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sSup>
                        <m:sSupPr>
                          <m:ctrlP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p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∠</m:t>
                          </m:r>
                        </m:sup>
                      </m:sSup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𝑐𝑜𝑠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hh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</m:acc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∠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hh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43E53E0-8318-BD9C-679A-B60AB7750E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0229" y="4210320"/>
                <a:ext cx="6793848" cy="722505"/>
              </a:xfrm>
              <a:prstGeom prst="rect">
                <a:avLst/>
              </a:prstGeom>
              <a:blipFill>
                <a:blip r:embed="rId10"/>
                <a:stretch>
                  <a:fillRect b="-1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3569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6E973C-6B1E-7A38-314B-D0FA01B11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613C4FEF-4CB9-59A1-04A6-4959F6743EC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879" y="5105150"/>
                <a:ext cx="9250699" cy="4993659"/>
              </a:xfrm>
            </p:spPr>
            <p:txBody>
              <a:bodyPr>
                <a:normAutofit/>
              </a:bodyPr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/>
                  <a:t> </a:t>
                </a:r>
                <a:r>
                  <a:rPr lang="en-US" dirty="0" err="1"/>
                  <a:t>Firt</a:t>
                </a:r>
                <a:r>
                  <a:rPr lang="en-US" dirty="0"/>
                  <a:t> nonzero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⊥</m:t>
                        </m:r>
                      </m:sup>
                    </m:sSubSup>
                  </m:oMath>
                </a14:m>
                <a:r>
                  <a:rPr lang="en-US" dirty="0"/>
                  <a:t> signal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/>
                  <a:t>Resonance structure </a:t>
                </a:r>
                <a:r>
                  <a:rPr lang="en-US" b="1" u="sng" dirty="0">
                    <a:solidFill>
                      <a:srgbClr val="FF0000"/>
                    </a:solidFill>
                  </a:rPr>
                  <a:t>predicted</a:t>
                </a:r>
                <a:r>
                  <a:rPr lang="en-US" dirty="0"/>
                  <a:t> by spectator models and </a:t>
                </a:r>
                <a:r>
                  <a:rPr lang="en-US" b="1" u="sng" dirty="0">
                    <a:solidFill>
                      <a:schemeClr val="accent5"/>
                    </a:solidFill>
                  </a:rPr>
                  <a:t>verified</a:t>
                </a:r>
                <a:r>
                  <a:rPr lang="en-US" dirty="0"/>
                  <a:t> at CLAS12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613C4FEF-4CB9-59A1-04A6-4959F6743E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79" y="5105150"/>
                <a:ext cx="9250699" cy="4993659"/>
              </a:xfrm>
              <a:blipFill>
                <a:blip r:embed="rId3"/>
                <a:stretch>
                  <a:fillRect l="-685" t="-1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0232E9-230D-2704-C92C-DF302DF80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037E3E19-60D3-96B3-2E14-CCEF3FCF0DEE}"/>
                  </a:ext>
                </a:extLst>
              </p:cNvPr>
              <p:cNvSpPr/>
              <p:nvPr/>
            </p:nvSpPr>
            <p:spPr>
              <a:xfrm>
                <a:off x="7704551" y="1301220"/>
                <a:ext cx="1233055" cy="594292"/>
              </a:xfrm>
              <a:prstGeom prst="roundRect">
                <a:avLst>
                  <a:gd name="adj" fmla="val 42311"/>
                </a:avLst>
              </a:pr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700" i="1"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sz="27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7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700" i="1">
                              <a:latin typeface="Cambria Math" panose="02040503050406030204" pitchFamily="18" charset="0"/>
                            </a:rPr>
                            <m:t>𝐿𝑈</m:t>
                          </m:r>
                        </m:sub>
                      </m:sSub>
                    </m:oMath>
                  </m:oMathPara>
                </a14:m>
                <a:endParaRPr lang="en-US" sz="2700" dirty="0"/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037E3E19-60D3-96B3-2E14-CCEF3FCF0D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4551" y="1301220"/>
                <a:ext cx="1233055" cy="594292"/>
              </a:xfrm>
              <a:prstGeom prst="roundRect">
                <a:avLst>
                  <a:gd name="adj" fmla="val 42311"/>
                </a:avLst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181DC926-34FD-4157-7101-90BA0D70A7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79" y="2118518"/>
            <a:ext cx="2928207" cy="18728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FB5C9B5-1C97-6B97-2F70-E253FC3C37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4886" y="1976008"/>
            <a:ext cx="2660049" cy="171482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62F6FD9-7C08-F8B4-3C6E-9EB65CA5E1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1839" y="3643296"/>
            <a:ext cx="1631429" cy="13402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4E78147-A302-B5C2-0B77-391F3D3C32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69825" y="3424185"/>
            <a:ext cx="1842456" cy="14581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F52209F-9345-0CF3-CFBA-B93C0B450452}"/>
              </a:ext>
            </a:extLst>
          </p:cNvPr>
          <p:cNvSpPr txBox="1"/>
          <p:nvPr/>
        </p:nvSpPr>
        <p:spPr>
          <a:xfrm>
            <a:off x="1192957" y="2502621"/>
            <a:ext cx="186888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>
                <a:solidFill>
                  <a:schemeClr val="accent5"/>
                </a:solidFill>
                <a:latin typeface="Univers Light" panose="020B0403020202020204" pitchFamily="34" charset="0"/>
              </a:rPr>
              <a:t>PRL 126, 152501 (2021)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53D91D5-5B40-6E6C-8C25-509141446A7A}"/>
              </a:ext>
            </a:extLst>
          </p:cNvPr>
          <p:cNvSpPr txBox="1"/>
          <p:nvPr/>
        </p:nvSpPr>
        <p:spPr>
          <a:xfrm>
            <a:off x="2635267" y="6245004"/>
            <a:ext cx="186888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7030A0"/>
                </a:solidFill>
                <a:latin typeface="Univers Light" panose="020B0403020202020204" pitchFamily="34" charset="0"/>
              </a:rPr>
              <a:t>PRD 101, 054020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63F932C-9DC8-DAA7-B4DF-4B5D32201E92}"/>
              </a:ext>
            </a:extLst>
          </p:cNvPr>
          <p:cNvSpPr txBox="1"/>
          <p:nvPr/>
        </p:nvSpPr>
        <p:spPr>
          <a:xfrm>
            <a:off x="6893445" y="4300577"/>
            <a:ext cx="186888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>
                <a:solidFill>
                  <a:srgbClr val="7030A0"/>
                </a:solidFill>
                <a:latin typeface="Univers Light" panose="020B0403020202020204" pitchFamily="34" charset="0"/>
              </a:rPr>
              <a:t>PRD 102, 014044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56A53B9-8408-5637-8C80-017C608F5D5B}"/>
              </a:ext>
            </a:extLst>
          </p:cNvPr>
          <p:cNvSpPr/>
          <p:nvPr/>
        </p:nvSpPr>
        <p:spPr>
          <a:xfrm>
            <a:off x="2909523" y="2952796"/>
            <a:ext cx="652719" cy="690500"/>
          </a:xfrm>
          <a:custGeom>
            <a:avLst/>
            <a:gdLst>
              <a:gd name="connsiteX0" fmla="*/ 0 w 590367"/>
              <a:gd name="connsiteY0" fmla="*/ 9729 h 499256"/>
              <a:gd name="connsiteX1" fmla="*/ 535709 w 590367"/>
              <a:gd name="connsiteY1" fmla="*/ 65147 h 499256"/>
              <a:gd name="connsiteX2" fmla="*/ 544945 w 590367"/>
              <a:gd name="connsiteY2" fmla="*/ 499256 h 499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0367" h="499256">
                <a:moveTo>
                  <a:pt x="0" y="9729"/>
                </a:moveTo>
                <a:cubicBezTo>
                  <a:pt x="222442" y="-3356"/>
                  <a:pt x="444885" y="-16441"/>
                  <a:pt x="535709" y="65147"/>
                </a:cubicBezTo>
                <a:cubicBezTo>
                  <a:pt x="626533" y="146735"/>
                  <a:pt x="585739" y="322995"/>
                  <a:pt x="544945" y="499256"/>
                </a:cubicBezTo>
              </a:path>
            </a:pathLst>
          </a:cu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167ABB1-821E-4B27-4FB2-3E4DAB931B72}"/>
                  </a:ext>
                </a:extLst>
              </p:cNvPr>
              <p:cNvSpPr txBox="1"/>
              <p:nvPr/>
            </p:nvSpPr>
            <p:spPr>
              <a:xfrm>
                <a:off x="3083445" y="2626581"/>
                <a:ext cx="948296" cy="3209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1,</m:t>
                          </m:r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𝑂𝑇</m:t>
                          </m:r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𝐿𝑇</m:t>
                          </m:r>
                        </m:sub>
                        <m:sup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⊥</m:t>
                          </m:r>
                        </m:sup>
                      </m:sSubSup>
                    </m:oMath>
                  </m:oMathPara>
                </a14:m>
                <a:endParaRPr lang="en-US" sz="135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167ABB1-821E-4B27-4FB2-3E4DAB931B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3445" y="2626581"/>
                <a:ext cx="948296" cy="32092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6E4FA7B5-B593-04E5-70A4-9E870DD1C326}"/>
              </a:ext>
            </a:extLst>
          </p:cNvPr>
          <p:cNvSpPr/>
          <p:nvPr/>
        </p:nvSpPr>
        <p:spPr>
          <a:xfrm>
            <a:off x="6914227" y="3012935"/>
            <a:ext cx="442775" cy="374442"/>
          </a:xfrm>
          <a:custGeom>
            <a:avLst/>
            <a:gdLst>
              <a:gd name="connsiteX0" fmla="*/ 0 w 590367"/>
              <a:gd name="connsiteY0" fmla="*/ 9729 h 499256"/>
              <a:gd name="connsiteX1" fmla="*/ 535709 w 590367"/>
              <a:gd name="connsiteY1" fmla="*/ 65147 h 499256"/>
              <a:gd name="connsiteX2" fmla="*/ 544945 w 590367"/>
              <a:gd name="connsiteY2" fmla="*/ 499256 h 499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0367" h="499256">
                <a:moveTo>
                  <a:pt x="0" y="9729"/>
                </a:moveTo>
                <a:cubicBezTo>
                  <a:pt x="222442" y="-3356"/>
                  <a:pt x="444885" y="-16441"/>
                  <a:pt x="535709" y="65147"/>
                </a:cubicBezTo>
                <a:cubicBezTo>
                  <a:pt x="626533" y="146735"/>
                  <a:pt x="585739" y="322995"/>
                  <a:pt x="544945" y="499256"/>
                </a:cubicBezTo>
              </a:path>
            </a:pathLst>
          </a:cu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03C092-C0A5-349B-3235-5049092DA1C1}"/>
                  </a:ext>
                </a:extLst>
              </p:cNvPr>
              <p:cNvSpPr txBox="1"/>
              <p:nvPr/>
            </p:nvSpPr>
            <p:spPr>
              <a:xfrm>
                <a:off x="7088149" y="2686721"/>
                <a:ext cx="588818" cy="3197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1,</m:t>
                          </m:r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𝑇𝑇</m:t>
                          </m:r>
                        </m:sub>
                        <m:sup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⊥</m:t>
                          </m:r>
                        </m:sup>
                      </m:sSubSup>
                    </m:oMath>
                  </m:oMathPara>
                </a14:m>
                <a:endParaRPr lang="en-US" sz="135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03C092-C0A5-349B-3235-5049092DA1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8149" y="2686721"/>
                <a:ext cx="588818" cy="31970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1FB012AB-83D6-3DD8-BB33-97261BA90204}"/>
              </a:ext>
            </a:extLst>
          </p:cNvPr>
          <p:cNvSpPr txBox="1"/>
          <p:nvPr/>
        </p:nvSpPr>
        <p:spPr>
          <a:xfrm>
            <a:off x="37378" y="5695547"/>
            <a:ext cx="2205461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>
                <a:solidFill>
                  <a:schemeClr val="bg1"/>
                </a:solidFill>
                <a:latin typeface="Univers Condensed Light" panose="020B0306020202040204" pitchFamily="34" charset="0"/>
              </a:rPr>
              <a:t>T. Hayward (MIT)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itle 9">
                <a:extLst>
                  <a:ext uri="{FF2B5EF4-FFF2-40B4-BE49-F238E27FC236}">
                    <a16:creationId xmlns:a16="http://schemas.microsoft.com/office/drawing/2014/main" id="{6D17CB20-A734-6F4D-9258-4A507C95BDF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13341" y="161448"/>
                <a:ext cx="8717318" cy="487490"/>
              </a:xfrm>
            </p:spPr>
            <p:txBody>
              <a:bodyPr/>
              <a:lstStyle/>
              <a:p>
                <a:r>
                  <a:rPr lang="en-US" sz="3200" dirty="0"/>
                  <a:t>First Measurement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  <m:sup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⊥</m:t>
                        </m:r>
                      </m:sup>
                    </m:sSubSup>
                  </m:oMath>
                </a14:m>
                <a:r>
                  <a:rPr lang="en-US" sz="3200" dirty="0"/>
                  <a:t> </a:t>
                </a:r>
                <a:r>
                  <a:rPr lang="en-US" sz="3200" dirty="0">
                    <a:sym typeface="Wingdings" pitchFamily="2" charset="2"/>
                  </a:rPr>
                  <a:t>no 1h equivalent</a:t>
                </a:r>
                <a:endParaRPr lang="en-US" sz="3200" dirty="0"/>
              </a:p>
            </p:txBody>
          </p:sp>
        </mc:Choice>
        <mc:Fallback xmlns="">
          <p:sp>
            <p:nvSpPr>
              <p:cNvPr id="10" name="Title 9">
                <a:extLst>
                  <a:ext uri="{FF2B5EF4-FFF2-40B4-BE49-F238E27FC236}">
                    <a16:creationId xmlns:a16="http://schemas.microsoft.com/office/drawing/2014/main" id="{6D17CB20-A734-6F4D-9258-4A507C95BDF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13341" y="161448"/>
                <a:ext cx="8717318" cy="487490"/>
              </a:xfrm>
              <a:blipFill>
                <a:blip r:embed="rId11"/>
                <a:stretch>
                  <a:fillRect l="-1744" t="-28205" r="-581" b="-4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1">
                <a:extLst>
                  <a:ext uri="{FF2B5EF4-FFF2-40B4-BE49-F238E27FC236}">
                    <a16:creationId xmlns:a16="http://schemas.microsoft.com/office/drawing/2014/main" id="{F3AA38A8-9CA2-6F20-DB1A-C132379A7E8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1673" y="1198348"/>
                <a:ext cx="9250699" cy="499365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2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685800" indent="-22860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PingFangSC-Regular" charset="-122"/>
                  <a:buChar char="－"/>
                  <a:defRPr sz="20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1143000" indent="-22860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charset="0"/>
                  <a:buChar char="•"/>
                  <a:defRPr sz="18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657350" indent="-2857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PingFangSC-Regular" charset="-122"/>
                  <a:buChar char="－"/>
                  <a:defRPr sz="16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2057400" indent="-22860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charset="0"/>
                  <a:buChar char="•"/>
                  <a:defRPr sz="14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𝐿𝑈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∝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⊗</m:t>
                    </m:r>
                    <m:sSubSup>
                      <m:sSub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⊥</m:t>
                        </m:r>
                      </m:sup>
                    </m:sSubSup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r>
                  <a:rPr lang="en-US" dirty="0"/>
                  <a:t>Fragmentation sensitive to quark helicity</a:t>
                </a:r>
              </a:p>
            </p:txBody>
          </p:sp>
        </mc:Choice>
        <mc:Fallback xmlns="">
          <p:sp>
            <p:nvSpPr>
              <p:cNvPr id="11" name="Content Placeholder 1">
                <a:extLst>
                  <a:ext uri="{FF2B5EF4-FFF2-40B4-BE49-F238E27FC236}">
                    <a16:creationId xmlns:a16="http://schemas.microsoft.com/office/drawing/2014/main" id="{F3AA38A8-9CA2-6F20-DB1A-C132379A7E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673" y="1198348"/>
                <a:ext cx="9250699" cy="4993659"/>
              </a:xfrm>
              <a:prstGeom prst="rect">
                <a:avLst/>
              </a:prstGeom>
              <a:blipFill>
                <a:blip r:embed="rId12"/>
                <a:stretch>
                  <a:fillRect l="-823" t="-12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173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F748F8-AC5C-346A-A317-BFE0B6D03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730E4-5256-2AC7-531D-A27E74D7A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121"/>
            <a:ext cx="9144000" cy="487490"/>
          </a:xfrm>
        </p:spPr>
        <p:txBody>
          <a:bodyPr/>
          <a:lstStyle/>
          <a:p>
            <a:r>
              <a:rPr lang="en-US" dirty="0"/>
              <a:t>Flavor dependence of Different Partial Waves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616F99-9A07-1F6C-739F-CD917C4E0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888" y="4772773"/>
            <a:ext cx="8388984" cy="1931201"/>
          </a:xfrm>
        </p:spPr>
        <p:txBody>
          <a:bodyPr/>
          <a:lstStyle/>
          <a:p>
            <a:r>
              <a:rPr lang="en-US" dirty="0"/>
              <a:t>Partial Waves are Flavor dependent</a:t>
            </a:r>
          </a:p>
          <a:p>
            <a:pPr lvl="1"/>
            <a:r>
              <a:rPr lang="en-US" dirty="0"/>
              <a:t>Different Decay Channels contribute to different PWs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7A3D1C-2F4D-3210-C2CB-DB6AA1CA5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E0064AD-9BD0-5AAE-A23F-8A697D857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440" y="1119626"/>
            <a:ext cx="2992367" cy="270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2AB130-35E4-23F9-1290-41CBD397622F}"/>
              </a:ext>
            </a:extLst>
          </p:cNvPr>
          <p:cNvSpPr txBox="1"/>
          <p:nvPr/>
        </p:nvSpPr>
        <p:spPr>
          <a:xfrm rot="19036254">
            <a:off x="1938590" y="2362391"/>
            <a:ext cx="2689064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dirty="0">
                <a:solidFill>
                  <a:schemeClr val="bg1">
                    <a:lumMod val="85000"/>
                    <a:alpha val="36000"/>
                  </a:schemeClr>
                </a:solidFill>
                <a:latin typeface="Univers Light" panose="020B0403020202020204" pitchFamily="34" charset="0"/>
              </a:rPr>
              <a:t>Preliminary</a:t>
            </a:r>
            <a:r>
              <a:rPr lang="en-US" sz="3600" dirty="0">
                <a:solidFill>
                  <a:schemeClr val="bg1">
                    <a:lumMod val="95000"/>
                  </a:schemeClr>
                </a:solidFill>
                <a:latin typeface="Univers Light" panose="020B040302020202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1EB3CFE-7758-0DDA-305C-1DDCA4610E81}"/>
                  </a:ext>
                </a:extLst>
              </p:cNvPr>
              <p:cNvSpPr txBox="1"/>
              <p:nvPr/>
            </p:nvSpPr>
            <p:spPr>
              <a:xfrm>
                <a:off x="2272630" y="3989543"/>
                <a:ext cx="2020984" cy="261931"/>
              </a:xfrm>
              <a:prstGeom prst="rect">
                <a:avLst/>
              </a:prstGeom>
              <a:solidFill>
                <a:srgbClr val="FF0101">
                  <a:alpha val="1176"/>
                </a:srgb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p:spPr>
            <p:txBody>
              <a:bodyPr wrap="square" lIns="0" tIns="0" rIns="0" b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𝐿𝑈</m:t>
                          </m:r>
                        </m:sub>
                        <m:sup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|1,1⟩</m:t>
                          </m:r>
                        </m:sup>
                      </m:sSubSup>
                      <m:r>
                        <a:rPr lang="en-US" sz="1350" i="1">
                          <a:latin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1350" i="1">
                          <a:latin typeface="Cambria Math" panose="02040503050406030204" pitchFamily="18" charset="0"/>
                        </a:rPr>
                        <m:t>⊗</m:t>
                      </m:r>
                      <m:sSubSup>
                        <m:sSubSupPr>
                          <m:ctrlPr>
                            <a:rPr lang="en-US" sz="135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35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135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1,</m:t>
                          </m:r>
                          <m:r>
                            <a:rPr lang="en-US" sz="135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𝑂𝑇</m:t>
                          </m:r>
                        </m:sub>
                        <m:sup>
                          <m:r>
                            <a:rPr lang="en-US" sz="135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⊥</m:t>
                          </m:r>
                        </m:sup>
                      </m:sSubSup>
                    </m:oMath>
                  </m:oMathPara>
                </a14:m>
                <a:endParaRPr lang="en-US" sz="135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1EB3CFE-7758-0DDA-305C-1DDCA4610E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2630" y="3989543"/>
                <a:ext cx="2020984" cy="2619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4">
            <a:extLst>
              <a:ext uri="{FF2B5EF4-FFF2-40B4-BE49-F238E27FC236}">
                <a16:creationId xmlns:a16="http://schemas.microsoft.com/office/drawing/2014/main" id="{4D64E864-46B7-A309-4580-A65A6672B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556" y="1191068"/>
            <a:ext cx="2749563" cy="248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41D478A-8F1B-872B-1B79-A75CC8059CB5}"/>
                  </a:ext>
                </a:extLst>
              </p:cNvPr>
              <p:cNvSpPr txBox="1"/>
              <p:nvPr/>
            </p:nvSpPr>
            <p:spPr>
              <a:xfrm>
                <a:off x="5797135" y="3989543"/>
                <a:ext cx="2020984" cy="261290"/>
              </a:xfrm>
              <a:prstGeom prst="rect">
                <a:avLst/>
              </a:prstGeom>
              <a:solidFill>
                <a:srgbClr val="FF0101">
                  <a:alpha val="1176"/>
                </a:srgb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p:spPr>
            <p:txBody>
              <a:bodyPr wrap="square" lIns="0" tIns="0" rIns="0" b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𝐿𝑈</m:t>
                          </m:r>
                        </m:sub>
                        <m:sup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|2,2⟩</m:t>
                          </m:r>
                        </m:sup>
                      </m:sSubSup>
                      <m:r>
                        <a:rPr lang="en-US" sz="1350" i="1">
                          <a:latin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1350" i="1">
                          <a:latin typeface="Cambria Math" panose="02040503050406030204" pitchFamily="18" charset="0"/>
                        </a:rPr>
                        <m:t>⊗</m:t>
                      </m:r>
                      <m:sSubSup>
                        <m:sSubSupPr>
                          <m:ctrlPr>
                            <a:rPr lang="en-US" sz="135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35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135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1,</m:t>
                          </m:r>
                          <m:r>
                            <a:rPr lang="en-US" sz="135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𝑇𝑇</m:t>
                          </m:r>
                        </m:sub>
                        <m:sup>
                          <m:r>
                            <a:rPr lang="en-US" sz="135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⊥</m:t>
                          </m:r>
                        </m:sup>
                      </m:sSubSup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41D478A-8F1B-872B-1B79-A75CC8059C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7135" y="3989543"/>
                <a:ext cx="2020984" cy="2612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21C335BE-9181-5A09-5BBF-53EEE73FE8CD}"/>
              </a:ext>
            </a:extLst>
          </p:cNvPr>
          <p:cNvSpPr txBox="1"/>
          <p:nvPr/>
        </p:nvSpPr>
        <p:spPr>
          <a:xfrm rot="19036254">
            <a:off x="6124408" y="2061032"/>
            <a:ext cx="2689064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>
                <a:solidFill>
                  <a:schemeClr val="bg1">
                    <a:lumMod val="85000"/>
                    <a:alpha val="36000"/>
                  </a:schemeClr>
                </a:solidFill>
                <a:latin typeface="Univers Light" panose="020B0403020202020204" pitchFamily="34" charset="0"/>
              </a:rPr>
              <a:t>Preliminary</a:t>
            </a:r>
            <a:r>
              <a:rPr lang="en-US" sz="3600">
                <a:solidFill>
                  <a:schemeClr val="bg1">
                    <a:lumMod val="95000"/>
                  </a:schemeClr>
                </a:solidFill>
                <a:latin typeface="Univers Light" panose="020B0403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78704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743E7A-C332-261E-78AC-8B485BC5A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4DBB2B-27F2-ADA6-1038-29F3ACB9D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Reproduction in Event Generator Models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ontent Placeholder 1">
                <a:extLst>
                  <a:ext uri="{FF2B5EF4-FFF2-40B4-BE49-F238E27FC236}">
                    <a16:creationId xmlns:a16="http://schemas.microsoft.com/office/drawing/2014/main" id="{177C60DD-7D0B-4FD5-49B6-EA0623BB8DF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1063321"/>
                <a:ext cx="8895339" cy="4993659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 </a:t>
                </a:r>
                <a:r>
                  <a:rPr lang="en-US" sz="2000" b="1" dirty="0" err="1"/>
                  <a:t>StringSpinner</a:t>
                </a:r>
                <a:r>
                  <a:rPr lang="en-US" sz="2000" dirty="0"/>
                  <a:t> introduces </a:t>
                </a:r>
                <a:r>
                  <a:rPr lang="en-US" sz="2000" i="1" dirty="0"/>
                  <a:t>spin-dependent </a:t>
                </a:r>
                <a:r>
                  <a:rPr lang="en-US" sz="2000" dirty="0"/>
                  <a:t>fragmentation into PYTHIA8 based on the string+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sPre>
                  </m:oMath>
                </a14:m>
                <a:r>
                  <a:rPr lang="en-US" sz="2000" dirty="0"/>
                  <a:t> model of hadronization (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en-US" sz="20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en-US" sz="2000" dirty="0">
                    <a:solidFill>
                      <a:schemeClr val="accent5"/>
                    </a:solidFill>
                  </a:rPr>
                  <a:t> produced in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000" i="1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000" i="1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=1, </m:t>
                    </m:r>
                    <m:r>
                      <a:rPr lang="en-US" sz="2000" i="1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2000" i="1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000" dirty="0">
                    <a:solidFill>
                      <a:schemeClr val="accent5"/>
                    </a:solidFill>
                  </a:rPr>
                  <a:t> quantum state</a:t>
                </a:r>
                <a:r>
                  <a:rPr lang="en-US" sz="2000" dirty="0"/>
                  <a:t>)</a:t>
                </a:r>
              </a:p>
              <a:p>
                <a:pPr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Pythia allows to extrapolate beyond validity of factorized QCD framework</a:t>
                </a:r>
              </a:p>
              <a:p>
                <a:pPr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 With parameter tuning, </a:t>
                </a:r>
                <a:r>
                  <a:rPr lang="en-US" sz="2000" dirty="0" err="1"/>
                  <a:t>StringSpinner</a:t>
                </a:r>
                <a:r>
                  <a:rPr lang="en-US" sz="2000" dirty="0"/>
                  <a:t> can replicate several of our </a:t>
                </a:r>
                <a:r>
                  <a:rPr lang="en-US" sz="2000" dirty="0" err="1"/>
                  <a:t>dihadron</a:t>
                </a:r>
                <a:r>
                  <a:rPr lang="en-US" sz="2000" dirty="0"/>
                  <a:t> beam-spin asymmetries across multiple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r>
                  <a:rPr lang="en-US" sz="2000" dirty="0"/>
                  <a:t> channels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u="sng" dirty="0"/>
                  <a:t>huge step for phenomenology</a:t>
                </a:r>
                <a:r>
                  <a:rPr lang="en-US" sz="2000" dirty="0"/>
                  <a:t>!</a:t>
                </a:r>
              </a:p>
            </p:txBody>
          </p:sp>
        </mc:Choice>
        <mc:Fallback xmlns="">
          <p:sp>
            <p:nvSpPr>
              <p:cNvPr id="31" name="Content Placeholder 1">
                <a:extLst>
                  <a:ext uri="{FF2B5EF4-FFF2-40B4-BE49-F238E27FC236}">
                    <a16:creationId xmlns:a16="http://schemas.microsoft.com/office/drawing/2014/main" id="{177C60DD-7D0B-4FD5-49B6-EA0623BB8D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063321"/>
                <a:ext cx="8895339" cy="4993659"/>
              </a:xfrm>
              <a:blipFill>
                <a:blip r:embed="rId2"/>
                <a:stretch>
                  <a:fillRect l="-571" t="-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F385A3-8574-D2F1-2BF7-033347089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26807" y="6808844"/>
            <a:ext cx="536158" cy="303364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27" name="Picture 26" descr="A diagram of a graph&#10;&#10;AI-generated content may be incorrect.">
            <a:extLst>
              <a:ext uri="{FF2B5EF4-FFF2-40B4-BE49-F238E27FC236}">
                <a16:creationId xmlns:a16="http://schemas.microsoft.com/office/drawing/2014/main" id="{BD7D9E98-A8B4-EF4D-B5E2-F704A6C5C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3778" y="3424720"/>
            <a:ext cx="2904153" cy="262734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14B910F-E786-9460-4403-541764BEAC00}"/>
              </a:ext>
            </a:extLst>
          </p:cNvPr>
          <p:cNvSpPr txBox="1"/>
          <p:nvPr/>
        </p:nvSpPr>
        <p:spPr>
          <a:xfrm rot="19218155">
            <a:off x="4006832" y="4114202"/>
            <a:ext cx="3965249" cy="85408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950" dirty="0">
                <a:solidFill>
                  <a:schemeClr val="bg1">
                    <a:lumMod val="85000"/>
                    <a:alpha val="42000"/>
                  </a:schemeClr>
                </a:solidFill>
                <a:latin typeface="Univers Light" panose="020B0403020202020204" pitchFamily="34" charset="0"/>
              </a:rPr>
              <a:t>Preliminary </a:t>
            </a:r>
          </a:p>
        </p:txBody>
      </p:sp>
      <p:pic>
        <p:nvPicPr>
          <p:cNvPr id="29" name="Picture 4">
            <a:extLst>
              <a:ext uri="{FF2B5EF4-FFF2-40B4-BE49-F238E27FC236}">
                <a16:creationId xmlns:a16="http://schemas.microsoft.com/office/drawing/2014/main" id="{2B0219A8-24EF-105C-F6AA-49424EA89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217" y="3605586"/>
            <a:ext cx="2894828" cy="261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FCB971E-B3E0-21B6-ADFD-53CA658432AB}"/>
              </a:ext>
            </a:extLst>
          </p:cNvPr>
          <p:cNvSpPr txBox="1"/>
          <p:nvPr/>
        </p:nvSpPr>
        <p:spPr>
          <a:xfrm rot="19036254">
            <a:off x="1083562" y="3954561"/>
            <a:ext cx="3441444" cy="85408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950" dirty="0">
                <a:solidFill>
                  <a:schemeClr val="bg1">
                    <a:lumMod val="85000"/>
                    <a:alpha val="42000"/>
                  </a:schemeClr>
                </a:solidFill>
                <a:latin typeface="Univers Light" panose="020B0403020202020204" pitchFamily="34" charset="0"/>
              </a:rPr>
              <a:t>Preliminary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355995D-9C72-C914-56BD-701A9815D128}"/>
              </a:ext>
            </a:extLst>
          </p:cNvPr>
          <p:cNvSpPr txBox="1"/>
          <p:nvPr/>
        </p:nvSpPr>
        <p:spPr>
          <a:xfrm>
            <a:off x="7537883" y="4092882"/>
            <a:ext cx="1270488" cy="5078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350" err="1">
                <a:solidFill>
                  <a:schemeClr val="tx1"/>
                </a:solidFill>
                <a:latin typeface="Cambria Math" panose="02040503050406030204" pitchFamily="18" charset="0"/>
              </a:rPr>
              <a:t>StringSpinner</a:t>
            </a:r>
            <a:r>
              <a:rPr lang="en-US" sz="1350">
                <a:solidFill>
                  <a:schemeClr val="tx1"/>
                </a:solidFill>
                <a:latin typeface="Cambria Math" panose="02040503050406030204" pitchFamily="18" charset="0"/>
              </a:rPr>
              <a:t> Modeling</a:t>
            </a:r>
            <a:endParaRPr lang="en-US" sz="1350">
              <a:solidFill>
                <a:schemeClr val="tx1"/>
              </a:solidFill>
            </a:endParaRPr>
          </a:p>
        </p:txBody>
      </p:sp>
      <p:pic>
        <p:nvPicPr>
          <p:cNvPr id="2" name="Picture 2" descr="About PYTHIA - PYTHIA 8.3">
            <a:extLst>
              <a:ext uri="{FF2B5EF4-FFF2-40B4-BE49-F238E27FC236}">
                <a16:creationId xmlns:a16="http://schemas.microsoft.com/office/drawing/2014/main" id="{A39C4A66-7356-28F6-6325-57EB17ADC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700" y="4942221"/>
            <a:ext cx="691797" cy="697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E57280B-0B58-5DC0-C15A-698FEADC5BF9}"/>
              </a:ext>
            </a:extLst>
          </p:cNvPr>
          <p:cNvCxnSpPr>
            <a:cxnSpLocks/>
          </p:cNvCxnSpPr>
          <p:nvPr/>
        </p:nvCxnSpPr>
        <p:spPr>
          <a:xfrm flipV="1">
            <a:off x="1100487" y="5267171"/>
            <a:ext cx="741887" cy="857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156C59C-E5DB-C1F9-DA05-90F01BFD16DA}"/>
                  </a:ext>
                </a:extLst>
              </p:cNvPr>
              <p:cNvSpPr txBox="1"/>
              <p:nvPr/>
            </p:nvSpPr>
            <p:spPr>
              <a:xfrm>
                <a:off x="93520" y="4622004"/>
                <a:ext cx="1273130" cy="715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Univers Light" panose="020B0403020202020204" pitchFamily="34" charset="0"/>
                  </a:rPr>
                  <a:t>Possible dip from </a:t>
                </a:r>
                <a14:m>
                  <m:oMath xmlns:m="http://schemas.openxmlformats.org/officeDocument/2006/math">
                    <m:r>
                      <a:rPr lang="en-US" sz="135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135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135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𝜋𝜋</m:t>
                    </m:r>
                    <m:r>
                      <a:rPr lang="en-US" sz="135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US" sz="135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156C59C-E5DB-C1F9-DA05-90F01BFD16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20" y="4622004"/>
                <a:ext cx="1273130" cy="715581"/>
              </a:xfrm>
              <a:prstGeom prst="rect">
                <a:avLst/>
              </a:prstGeom>
              <a:blipFill>
                <a:blip r:embed="rId6"/>
                <a:stretch>
                  <a:fillRect l="-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CC4806CB-E063-7BB6-0846-D1ABA2668851}"/>
              </a:ext>
            </a:extLst>
          </p:cNvPr>
          <p:cNvSpPr txBox="1"/>
          <p:nvPr/>
        </p:nvSpPr>
        <p:spPr>
          <a:xfrm>
            <a:off x="0" y="5492546"/>
            <a:ext cx="2205461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>
                <a:solidFill>
                  <a:schemeClr val="bg1"/>
                </a:solidFill>
                <a:latin typeface="Univers Condensed Light" panose="020B0306020202040204" pitchFamily="34" charset="0"/>
              </a:rPr>
              <a:t>G. Matousek (Duke)</a:t>
            </a:r>
          </a:p>
        </p:txBody>
      </p:sp>
      <p:pic>
        <p:nvPicPr>
          <p:cNvPr id="7" name="Picture 6" descr="Publications | Jefferson Lab">
            <a:extLst>
              <a:ext uri="{FF2B5EF4-FFF2-40B4-BE49-F238E27FC236}">
                <a16:creationId xmlns:a16="http://schemas.microsoft.com/office/drawing/2014/main" id="{24C456F3-651E-748E-9F99-29941B8CF2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23025" y="3909268"/>
            <a:ext cx="797843" cy="42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3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6E8CF-2A9E-FC57-8903-DA2DFFA944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B63A5D-1F7D-5E1D-CC6F-6AA746856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Large Kaon Asymmetries Currently not understood</a:t>
            </a:r>
            <a:br>
              <a:rPr lang="en-US" sz="2400" dirty="0"/>
            </a:b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4E5E3833-7315-A823-F9C6-6BE6F016495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/>
                  <a:t> Large asymmetries observed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dihadrons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larger than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dihadrons</a:t>
                </a:r>
                <a:r>
                  <a:rPr lang="en-US" dirty="0"/>
                  <a:t>! (compare to 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US" dirty="0"/>
                  <a:t> at </a:t>
                </a:r>
                <a:r>
                  <a:rPr lang="en-US" dirty="0" err="1"/>
                  <a:t>BaBar</a:t>
                </a:r>
                <a:r>
                  <a:rPr lang="en-US" dirty="0"/>
                  <a:t>)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/>
                  <a:t> Correlations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 appear absent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⊥</m:t>
                        </m:r>
                      </m:sup>
                    </m:sSubSup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DiFF</a:t>
                </a:r>
                <a:r>
                  <a:rPr lang="en-US" dirty="0"/>
                  <a:t> (left plot) yet large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⊥</m:t>
                        </m:r>
                      </m:sup>
                    </m:sSubSup>
                  </m:oMath>
                </a14:m>
                <a:r>
                  <a:rPr lang="en-US" dirty="0"/>
                  <a:t> (right plot)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/>
                  <a:t>Access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dirty="0"/>
                  <a:t> vector meson contributions to single hadron SIDIS  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4E5E3833-7315-A823-F9C6-6BE6F016495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00" t="-12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9A6824-F0F5-E07B-D77C-31010B2E7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A4926321-9CEE-071E-B144-C88D23A5FBF0}"/>
                  </a:ext>
                </a:extLst>
              </p:cNvPr>
              <p:cNvSpPr/>
              <p:nvPr/>
            </p:nvSpPr>
            <p:spPr>
              <a:xfrm>
                <a:off x="7885435" y="6211422"/>
                <a:ext cx="1233055" cy="594292"/>
              </a:xfrm>
              <a:prstGeom prst="roundRect">
                <a:avLst>
                  <a:gd name="adj" fmla="val 42311"/>
                </a:avLst>
              </a:pr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700" i="1"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sz="27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7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700" i="1">
                              <a:latin typeface="Cambria Math" panose="02040503050406030204" pitchFamily="18" charset="0"/>
                            </a:rPr>
                            <m:t>𝐿𝑈</m:t>
                          </m:r>
                        </m:sub>
                      </m:sSub>
                    </m:oMath>
                  </m:oMathPara>
                </a14:m>
                <a:endParaRPr lang="en-US" sz="2700" dirty="0"/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A4926321-9CEE-071E-B144-C88D23A5FB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5435" y="6211422"/>
                <a:ext cx="1233055" cy="594292"/>
              </a:xfrm>
              <a:prstGeom prst="roundRect">
                <a:avLst>
                  <a:gd name="adj" fmla="val 42311"/>
                </a:avLst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589B7BC4-234C-56E2-9B93-6926AF1F3A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996" y="3525246"/>
            <a:ext cx="3602811" cy="28315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2A81F2-94E7-A754-E3D0-5398D08A7F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433347"/>
            <a:ext cx="3407351" cy="28315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38D5E39-6858-4CB7-C1FE-82E3734E9E1C}"/>
                  </a:ext>
                </a:extLst>
              </p:cNvPr>
              <p:cNvSpPr txBox="1"/>
              <p:nvPr/>
            </p:nvSpPr>
            <p:spPr>
              <a:xfrm>
                <a:off x="2656914" y="3878584"/>
                <a:ext cx="1311244" cy="209866"/>
              </a:xfrm>
              <a:prstGeom prst="rect">
                <a:avLst/>
              </a:prstGeom>
              <a:solidFill>
                <a:srgbClr val="FF0101">
                  <a:alpha val="1176"/>
                </a:srgbClr>
              </a:solidFill>
              <a:effectLst>
                <a:glow rad="63500">
                  <a:srgbClr val="FF0000">
                    <a:alpha val="6000"/>
                  </a:srgbClr>
                </a:glow>
              </a:effectLst>
            </p:spPr>
            <p:txBody>
              <a:bodyPr wrap="square" lIns="0" tIns="0" rIns="0" b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i="1">
                          <a:latin typeface="Cambria Math" panose="02040503050406030204" pitchFamily="18" charset="0"/>
                        </a:rPr>
                        <m:t>𝑒</m:t>
                      </m:r>
                      <m:d>
                        <m:d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bSup>
                        <m:sSubSup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⊥</m:t>
                          </m:r>
                        </m:sup>
                      </m:sSubSup>
                      <m:r>
                        <a:rPr lang="en-US" sz="135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en-US" sz="135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38D5E39-6858-4CB7-C1FE-82E3734E9E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6914" y="3878584"/>
                <a:ext cx="1311244" cy="209866"/>
              </a:xfrm>
              <a:prstGeom prst="rect">
                <a:avLst/>
              </a:prstGeom>
              <a:blipFill>
                <a:blip r:embed="rId6"/>
                <a:stretch>
                  <a:fillRect b="-3571"/>
                </a:stretch>
              </a:blipFill>
              <a:effectLst>
                <a:glow rad="63500">
                  <a:srgbClr val="FF0000">
                    <a:alpha val="6000"/>
                  </a:srgbClr>
                </a:glo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EC9C1F5-8C89-8D14-0617-A99697E617FC}"/>
                  </a:ext>
                </a:extLst>
              </p:cNvPr>
              <p:cNvSpPr txBox="1"/>
              <p:nvPr/>
            </p:nvSpPr>
            <p:spPr>
              <a:xfrm>
                <a:off x="5451206" y="3735112"/>
                <a:ext cx="1872524" cy="209866"/>
              </a:xfrm>
              <a:prstGeom prst="rect">
                <a:avLst/>
              </a:prstGeom>
              <a:solidFill>
                <a:srgbClr val="FF0101">
                  <a:alpha val="1176"/>
                </a:srgb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p:spPr>
            <p:txBody>
              <a:bodyPr wrap="square" lIns="0" tIns="0" rIns="0" b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350"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1350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</m:d>
                      <m:sSubSup>
                        <m:sSubSup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⊥</m:t>
                          </m:r>
                        </m:sup>
                      </m:sSubSup>
                      <m:r>
                        <a:rPr lang="en-US" sz="135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en-US" sz="135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35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EC9C1F5-8C89-8D14-0617-A99697E617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1206" y="3735112"/>
                <a:ext cx="1872524" cy="209866"/>
              </a:xfrm>
              <a:prstGeom prst="rect">
                <a:avLst/>
              </a:prstGeom>
              <a:blipFill>
                <a:blip r:embed="rId7"/>
                <a:stretch>
                  <a:fillRect b="-3571"/>
                </a:stretch>
              </a:blip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DCE32608-AEF3-18BB-C4CC-4A7AEF85D787}"/>
              </a:ext>
            </a:extLst>
          </p:cNvPr>
          <p:cNvSpPr txBox="1"/>
          <p:nvPr/>
        </p:nvSpPr>
        <p:spPr>
          <a:xfrm>
            <a:off x="37378" y="5695547"/>
            <a:ext cx="2205461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>
                <a:solidFill>
                  <a:schemeClr val="bg1"/>
                </a:solidFill>
                <a:latin typeface="Univers Condensed Light" panose="020B0306020202040204" pitchFamily="34" charset="0"/>
              </a:rPr>
              <a:t>C. Pecar (Duke)</a:t>
            </a:r>
          </a:p>
        </p:txBody>
      </p:sp>
    </p:spTree>
    <p:extLst>
      <p:ext uri="{BB962C8B-B14F-4D97-AF65-F5344CB8AC3E}">
        <p14:creationId xmlns:p14="http://schemas.microsoft.com/office/powerpoint/2010/main" val="133328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7DBDB3-118E-B960-F4EC-83E188D1D1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C91DCF4-B45F-49C2-1707-4E0E4E7B3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New: Longitudinal Target SSAs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AF9D4773-4446-7B5E-D4D3-8A4BA37CC3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8919" y="1354089"/>
                <a:ext cx="4454046" cy="5113247"/>
              </a:xfrm>
            </p:spPr>
            <p:txBody>
              <a:bodyPr>
                <a:normAutofit/>
              </a:bodyPr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/>
                  <a:t>No published results on chiral odd twist-3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dirty="0"/>
                  <a:t>, only lattice and phenomenological models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/>
                  <a:t> moment connected to average longitudinal gradient of the transverse force on T. pol. Quarks in L proton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 dirty="0"/>
                  <a:t>Sign of gradient will help to study correlations of nucleon spin and color magnetic field 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AF9D4773-4446-7B5E-D4D3-8A4BA37CC3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8919" y="1354089"/>
                <a:ext cx="4454046" cy="5113247"/>
              </a:xfrm>
              <a:blipFill>
                <a:blip r:embed="rId2"/>
                <a:stretch>
                  <a:fillRect l="-1709" t="-1238" r="-2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FE8641-31D4-0930-D5F8-5A7778CF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B0F38212-D12B-6ACA-D364-0AE50AB22A85}"/>
                  </a:ext>
                </a:extLst>
              </p:cNvPr>
              <p:cNvSpPr/>
              <p:nvPr/>
            </p:nvSpPr>
            <p:spPr>
              <a:xfrm>
                <a:off x="7793182" y="227370"/>
                <a:ext cx="1233055" cy="594292"/>
              </a:xfrm>
              <a:prstGeom prst="roundRect">
                <a:avLst>
                  <a:gd name="adj" fmla="val 42311"/>
                </a:avLst>
              </a:prstGeom>
              <a:solidFill>
                <a:srgbClr val="00B050">
                  <a:alpha val="50000"/>
                </a:srgb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700" i="1"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sz="27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7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700" i="1">
                              <a:latin typeface="Cambria Math" panose="02040503050406030204" pitchFamily="18" charset="0"/>
                            </a:rPr>
                            <m:t>𝑈𝐿</m:t>
                          </m:r>
                        </m:sub>
                      </m:sSub>
                    </m:oMath>
                  </m:oMathPara>
                </a14:m>
                <a:endParaRPr lang="en-US" sz="2700"/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B0F38212-D12B-6ACA-D364-0AE50AB22A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3182" y="227370"/>
                <a:ext cx="1233055" cy="594292"/>
              </a:xfrm>
              <a:prstGeom prst="roundRect">
                <a:avLst>
                  <a:gd name="adj" fmla="val 42311"/>
                </a:avLst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76694B56-947D-C3F9-8BD7-A83320F32E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6687" y="1162453"/>
            <a:ext cx="3147766" cy="32242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A039B2B-B0CA-BDE3-86F8-622AFF4BDDB9}"/>
                  </a:ext>
                </a:extLst>
              </p:cNvPr>
              <p:cNvSpPr txBox="1"/>
              <p:nvPr/>
            </p:nvSpPr>
            <p:spPr>
              <a:xfrm>
                <a:off x="6472421" y="3526970"/>
                <a:ext cx="2020984" cy="258276"/>
              </a:xfrm>
              <a:prstGeom prst="rect">
                <a:avLst/>
              </a:prstGeom>
              <a:solidFill>
                <a:srgbClr val="FF0101">
                  <a:alpha val="1176"/>
                </a:srgbClr>
              </a:solidFill>
              <a:effectLst>
                <a:glow rad="63500">
                  <a:srgbClr val="FF0000">
                    <a:alpha val="6000"/>
                  </a:srgbClr>
                </a:glow>
              </a:effectLst>
            </p:spPr>
            <p:txBody>
              <a:bodyPr wrap="square" lIns="0" tIns="0" rIns="0" b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𝑈𝐿</m:t>
                          </m:r>
                        </m:sub>
                        <m:sup>
                          <m:func>
                            <m:func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35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sz="1350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sub>
                              </m:sSub>
                            </m:e>
                          </m:func>
                        </m:sup>
                      </m:sSubSup>
                      <m:r>
                        <a:rPr lang="en-US" sz="1350" i="1">
                          <a:latin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US" sz="135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135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d>
                        <m:dPr>
                          <m:ctrlPr>
                            <a:rPr lang="en-US" sz="135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35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bSup>
                        <m:sSubSup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⊥</m:t>
                          </m:r>
                        </m:sup>
                      </m:sSubSup>
                      <m:r>
                        <a:rPr lang="en-US" sz="135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en-US" sz="135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A039B2B-B0CA-BDE3-86F8-622AFF4BDD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2421" y="3526970"/>
                <a:ext cx="2020984" cy="2582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effectLst>
                <a:glow rad="63500">
                  <a:srgbClr val="FF0000">
                    <a:alpha val="6000"/>
                  </a:srgbClr>
                </a:glo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03972B4-E504-0F59-400E-14F49DCE26C3}"/>
              </a:ext>
            </a:extLst>
          </p:cNvPr>
          <p:cNvSpPr/>
          <p:nvPr/>
        </p:nvSpPr>
        <p:spPr>
          <a:xfrm rot="617221">
            <a:off x="555262" y="2972966"/>
            <a:ext cx="173303" cy="975552"/>
          </a:xfrm>
          <a:custGeom>
            <a:avLst/>
            <a:gdLst>
              <a:gd name="connsiteX0" fmla="*/ 410553 w 410553"/>
              <a:gd name="connsiteY0" fmla="*/ 0 h 1348509"/>
              <a:gd name="connsiteX1" fmla="*/ 4153 w 410553"/>
              <a:gd name="connsiteY1" fmla="*/ 591127 h 1348509"/>
              <a:gd name="connsiteX2" fmla="*/ 188880 w 410553"/>
              <a:gd name="connsiteY2" fmla="*/ 1348509 h 1348509"/>
              <a:gd name="connsiteX3" fmla="*/ 188880 w 410553"/>
              <a:gd name="connsiteY3" fmla="*/ 1348509 h 1348509"/>
              <a:gd name="connsiteX4" fmla="*/ 188880 w 410553"/>
              <a:gd name="connsiteY4" fmla="*/ 1348509 h 1348509"/>
              <a:gd name="connsiteX5" fmla="*/ 188880 w 410553"/>
              <a:gd name="connsiteY5" fmla="*/ 1348509 h 1348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0553" h="1348509">
                <a:moveTo>
                  <a:pt x="410553" y="0"/>
                </a:moveTo>
                <a:cubicBezTo>
                  <a:pt x="225826" y="183187"/>
                  <a:pt x="41099" y="366375"/>
                  <a:pt x="4153" y="591127"/>
                </a:cubicBezTo>
                <a:cubicBezTo>
                  <a:pt x="-32793" y="815879"/>
                  <a:pt x="188880" y="1348509"/>
                  <a:pt x="188880" y="1348509"/>
                </a:cubicBezTo>
                <a:lnTo>
                  <a:pt x="188880" y="1348509"/>
                </a:lnTo>
                <a:lnTo>
                  <a:pt x="188880" y="1348509"/>
                </a:lnTo>
                <a:lnTo>
                  <a:pt x="188880" y="1348509"/>
                </a:lnTo>
              </a:path>
            </a:pathLst>
          </a:cu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702D21F-5374-99BF-03F6-6A25ED8243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9064" y="4692664"/>
            <a:ext cx="2815388" cy="20020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7CFF72-FF14-6F34-04F4-C6C7BBBAFF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0997" y="4616683"/>
            <a:ext cx="3057209" cy="215401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D2D9B45-5BD6-89DD-59D7-D6A8E460287A}"/>
              </a:ext>
            </a:extLst>
          </p:cNvPr>
          <p:cNvSpPr txBox="1"/>
          <p:nvPr/>
        </p:nvSpPr>
        <p:spPr>
          <a:xfrm>
            <a:off x="6294928" y="4132811"/>
            <a:ext cx="150252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>
                <a:solidFill>
                  <a:schemeClr val="bg1">
                    <a:lumMod val="50000"/>
                  </a:schemeClr>
                </a:solidFill>
                <a:latin typeface="Univers Light" panose="020B0403020202020204" pitchFamily="34" charset="0"/>
              </a:rPr>
              <a:t>arXiv:2111.01056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05E72D9-3473-ED25-9547-AD4A1CEABE1A}"/>
              </a:ext>
            </a:extLst>
          </p:cNvPr>
          <p:cNvSpPr txBox="1"/>
          <p:nvPr/>
        </p:nvSpPr>
        <p:spPr>
          <a:xfrm>
            <a:off x="2789529" y="3193626"/>
            <a:ext cx="197343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 err="1">
                <a:solidFill>
                  <a:schemeClr val="bg1">
                    <a:lumMod val="50000"/>
                  </a:schemeClr>
                </a:solidFill>
                <a:latin typeface="Univers Light" panose="020B0403020202020204" pitchFamily="34" charset="0"/>
              </a:rPr>
              <a:t>Nucl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Univers Light" panose="020B0403020202020204" pitchFamily="34" charset="0"/>
              </a:rPr>
              <a:t>. Phys. B375, 527 (1992)</a:t>
            </a:r>
          </a:p>
        </p:txBody>
      </p:sp>
    </p:spTree>
    <p:extLst>
      <p:ext uri="{BB962C8B-B14F-4D97-AF65-F5344CB8AC3E}">
        <p14:creationId xmlns:p14="http://schemas.microsoft.com/office/powerpoint/2010/main" val="338146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F8F5A-6F2C-DDBF-35A3-FB6C4AD5BA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51A16E1-F37B-C257-4592-1795D79F8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92" y="282789"/>
            <a:ext cx="9006531" cy="487490"/>
          </a:xfrm>
        </p:spPr>
        <p:txBody>
          <a:bodyPr/>
          <a:lstStyle/>
          <a:p>
            <a:r>
              <a:rPr lang="en-US" dirty="0"/>
              <a:t>Access to Twist3 FFs in </a:t>
            </a:r>
            <a:br>
              <a:rPr lang="en-US" dirty="0"/>
            </a:br>
            <a:r>
              <a:rPr lang="en-US" dirty="0"/>
              <a:t>Longitudinal Double Spin Asymmetries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29F523-1524-196A-00E5-E38A949A9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FD911FE9-03A5-D8ED-F6E0-4A6E732204C3}"/>
                  </a:ext>
                </a:extLst>
              </p:cNvPr>
              <p:cNvSpPr/>
              <p:nvPr/>
            </p:nvSpPr>
            <p:spPr>
              <a:xfrm>
                <a:off x="7734943" y="8469"/>
                <a:ext cx="1233055" cy="594292"/>
              </a:xfrm>
              <a:prstGeom prst="roundRect">
                <a:avLst>
                  <a:gd name="adj" fmla="val 42311"/>
                </a:avLst>
              </a:prstGeom>
              <a:solidFill>
                <a:srgbClr val="00B050">
                  <a:alpha val="50000"/>
                </a:srgb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700" i="1"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sz="27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7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700" i="1">
                              <a:latin typeface="Cambria Math" panose="02040503050406030204" pitchFamily="18" charset="0"/>
                            </a:rPr>
                            <m:t>𝑈𝐿</m:t>
                          </m:r>
                        </m:sub>
                      </m:sSub>
                    </m:oMath>
                  </m:oMathPara>
                </a14:m>
                <a:endParaRPr lang="en-US" sz="2700" dirty="0"/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FD911FE9-03A5-D8ED-F6E0-4A6E732204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4943" y="8469"/>
                <a:ext cx="1233055" cy="594292"/>
              </a:xfrm>
              <a:prstGeom prst="roundRect">
                <a:avLst>
                  <a:gd name="adj" fmla="val 42311"/>
                </a:avLst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381DDCA7-CBB9-0017-3AEF-9595856C5EE8}"/>
              </a:ext>
            </a:extLst>
          </p:cNvPr>
          <p:cNvSpPr/>
          <p:nvPr/>
        </p:nvSpPr>
        <p:spPr>
          <a:xfrm>
            <a:off x="8245929" y="5199166"/>
            <a:ext cx="371104" cy="3488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99B9DB-1DE0-9B1A-3331-FE7A6A1BE8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7329"/>
          <a:stretch>
            <a:fillRect/>
          </a:stretch>
        </p:blipFill>
        <p:spPr>
          <a:xfrm>
            <a:off x="3852303" y="1190633"/>
            <a:ext cx="3676877" cy="37960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1">
                <a:extLst>
                  <a:ext uri="{FF2B5EF4-FFF2-40B4-BE49-F238E27FC236}">
                    <a16:creationId xmlns:a16="http://schemas.microsoft.com/office/drawing/2014/main" id="{D7305DA6-498D-3D05-5209-CA83DEDE30D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1259" y="4855717"/>
                <a:ext cx="9825689" cy="499365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2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685800" indent="-22860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PingFangSC-Regular" charset="-122"/>
                  <a:buChar char="－"/>
                  <a:defRPr sz="20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1143000" indent="-22860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charset="0"/>
                  <a:buChar char="•"/>
                  <a:defRPr sz="18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657350" indent="-2857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PingFangSC-Regular" charset="-122"/>
                  <a:buChar char="－"/>
                  <a:defRPr sz="16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2057400" indent="-22860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charset="0"/>
                  <a:buChar char="•"/>
                  <a:defRPr sz="14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𝐿𝐿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i="1" smtClean="0">
                            <a:latin typeface="Cambria Math" panose="02040503050406030204" pitchFamily="18" charset="0"/>
                          </a:rPr>
                          <m:t>const</m:t>
                        </m:r>
                      </m:sup>
                    </m:sSubSup>
                    <m:r>
                      <m:rPr>
                        <m:lit/>
                      </m:rPr>
                      <a:rPr lang="en-US" i="1" smtClean="0">
                        <a:latin typeface="Cambria Math" panose="02040503050406030204" pitchFamily="18" charset="0"/>
                      </a:rPr>
                      <m:t>/</m:t>
                    </m:r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𝐿𝐿</m:t>
                        </m:r>
                      </m:sub>
                      <m:sup>
                        <m:func>
                          <m:func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sub>
                            </m:sSub>
                          </m:e>
                        </m:func>
                      </m:sup>
                    </m:sSubSup>
                  </m:oMath>
                </a14:m>
                <a:r>
                  <a:rPr lang="en-US" dirty="0"/>
                  <a:t> sensitive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m:rPr>
                        <m:lit/>
                      </m:rPr>
                      <a:rPr lang="en-US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acc>
                      <m:accPr>
                        <m:chr m:val="̃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</m:oMath>
                </a14:m>
                <a:br>
                  <a:rPr lang="en-US" dirty="0"/>
                </a:br>
                <a:r>
                  <a:rPr lang="en-US" dirty="0">
                    <a:sym typeface="Wingdings" pitchFamily="2" charset="2"/>
                  </a:rPr>
                  <a:t></a:t>
                </a:r>
                <a:r>
                  <a:rPr lang="en-US" dirty="0"/>
                  <a:t>probe of twist-3 </a:t>
                </a:r>
                <a:r>
                  <a:rPr lang="en-US" dirty="0" err="1"/>
                  <a:t>DiFF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US" dirty="0"/>
                  <a:t> size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dirty="0"/>
                  <a:t> Preliminary results indicate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US" dirty="0"/>
                  <a:t> is </a:t>
                </a:r>
                <a:br>
                  <a:rPr lang="en-US" dirty="0"/>
                </a:br>
                <a:r>
                  <a:rPr lang="en-US" dirty="0"/>
                  <a:t>roughly one order of magnitude smaller than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dirty="0"/>
                  <a:t>Different than PDFs!  </a:t>
                </a:r>
              </a:p>
            </p:txBody>
          </p:sp>
        </mc:Choice>
        <mc:Fallback xmlns="">
          <p:sp>
            <p:nvSpPr>
              <p:cNvPr id="9" name="Content Placeholder 1">
                <a:extLst>
                  <a:ext uri="{FF2B5EF4-FFF2-40B4-BE49-F238E27FC236}">
                    <a16:creationId xmlns:a16="http://schemas.microsoft.com/office/drawing/2014/main" id="{D7305DA6-498D-3D05-5209-CA83DEDE30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259" y="4855717"/>
                <a:ext cx="9825689" cy="4993659"/>
              </a:xfrm>
              <a:prstGeom prst="rect">
                <a:avLst/>
              </a:prstGeom>
              <a:blipFill>
                <a:blip r:embed="rId4"/>
                <a:stretch>
                  <a:fillRect l="-645" t="-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1B162FB-DD67-590C-EF84-FDBB4368031A}"/>
                  </a:ext>
                </a:extLst>
              </p:cNvPr>
              <p:cNvSpPr txBox="1"/>
              <p:nvPr/>
            </p:nvSpPr>
            <p:spPr>
              <a:xfrm>
                <a:off x="4908831" y="1087494"/>
                <a:ext cx="109824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𝑳𝑳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𝑼𝑼</m:t>
                          </m:r>
                        </m:sub>
                      </m:sSub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1B162FB-DD67-590C-EF84-FDBB436803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8831" y="1087494"/>
                <a:ext cx="1098249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Oval 20">
            <a:extLst>
              <a:ext uri="{FF2B5EF4-FFF2-40B4-BE49-F238E27FC236}">
                <a16:creationId xmlns:a16="http://schemas.microsoft.com/office/drawing/2014/main" id="{1809B84D-5DEB-E39B-6897-005F62798BE9}"/>
              </a:ext>
            </a:extLst>
          </p:cNvPr>
          <p:cNvSpPr/>
          <p:nvPr/>
        </p:nvSpPr>
        <p:spPr>
          <a:xfrm>
            <a:off x="308919" y="1808545"/>
            <a:ext cx="2098105" cy="77992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8">
            <a:extLst>
              <a:ext uri="{FF2B5EF4-FFF2-40B4-BE49-F238E27FC236}">
                <a16:creationId xmlns:a16="http://schemas.microsoft.com/office/drawing/2014/main" id="{8BA74249-006D-D9A1-1216-C3A7F0631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84969">
            <a:off x="190395" y="3049521"/>
            <a:ext cx="1593364" cy="435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19FEDE5A-4DA1-579E-CFAE-A9DA5686BF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53" r="44908" b="45696"/>
          <a:stretch/>
        </p:blipFill>
        <p:spPr bwMode="auto">
          <a:xfrm rot="17075479">
            <a:off x="-595228" y="3367222"/>
            <a:ext cx="2161231" cy="32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B03A05FC-73A0-C3FC-1F8F-F34D688585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53" r="44908" b="45696"/>
          <a:stretch/>
        </p:blipFill>
        <p:spPr bwMode="auto">
          <a:xfrm rot="14967312">
            <a:off x="1260865" y="3329730"/>
            <a:ext cx="2161231" cy="32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BD2820A-920A-8B3D-2966-8825A3F89D96}"/>
              </a:ext>
            </a:extLst>
          </p:cNvPr>
          <p:cNvCxnSpPr>
            <a:cxnSpLocks/>
            <a:endCxn id="28" idx="2"/>
          </p:cNvCxnSpPr>
          <p:nvPr/>
        </p:nvCxnSpPr>
        <p:spPr>
          <a:xfrm flipV="1">
            <a:off x="903494" y="1497417"/>
            <a:ext cx="60367" cy="311128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A819ED0-97D0-F1D6-76F1-EE8453C5B9E0}"/>
              </a:ext>
            </a:extLst>
          </p:cNvPr>
          <p:cNvCxnSpPr>
            <a:cxnSpLocks/>
          </p:cNvCxnSpPr>
          <p:nvPr/>
        </p:nvCxnSpPr>
        <p:spPr>
          <a:xfrm flipV="1">
            <a:off x="1830352" y="1485615"/>
            <a:ext cx="155160" cy="322930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4D7E286-FF3D-0CDE-0D61-A948530AE562}"/>
                  </a:ext>
                </a:extLst>
              </p:cNvPr>
              <p:cNvSpPr txBox="1"/>
              <p:nvPr/>
            </p:nvSpPr>
            <p:spPr>
              <a:xfrm>
                <a:off x="391877" y="974197"/>
                <a:ext cx="114396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4D7E286-FF3D-0CDE-0D61-A948530AE5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877" y="974197"/>
                <a:ext cx="1143968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9B6C857-8FA7-7F80-B4D8-EF15892A4CF9}"/>
                  </a:ext>
                </a:extLst>
              </p:cNvPr>
              <p:cNvSpPr txBox="1"/>
              <p:nvPr/>
            </p:nvSpPr>
            <p:spPr>
              <a:xfrm>
                <a:off x="1174975" y="1083267"/>
                <a:ext cx="1961947" cy="5232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br>
                  <a:rPr lang="en-US" sz="2800" b="0" dirty="0"/>
                </a:br>
                <a:endParaRPr lang="en-US" sz="28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9B6C857-8FA7-7F80-B4D8-EF15892A4C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4975" y="1083267"/>
                <a:ext cx="1961947" cy="52328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E1F0379-4BFD-8E4B-B951-24E928F8CE52}"/>
              </a:ext>
            </a:extLst>
          </p:cNvPr>
          <p:cNvCxnSpPr>
            <a:cxnSpLocks/>
          </p:cNvCxnSpPr>
          <p:nvPr/>
        </p:nvCxnSpPr>
        <p:spPr>
          <a:xfrm flipV="1">
            <a:off x="1410751" y="1221753"/>
            <a:ext cx="55077" cy="3082532"/>
          </a:xfrm>
          <a:prstGeom prst="line">
            <a:avLst/>
          </a:prstGeom>
          <a:ln w="412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749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75AA1D-B000-92CC-8E00-5E830734F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579D59B3-5FBF-CCF2-3486-1DC67313FDD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7378" y="412478"/>
                <a:ext cx="8464378" cy="487490"/>
              </a:xfrm>
            </p:spPr>
            <p:txBody>
              <a:bodyPr/>
              <a:lstStyle/>
              <a:p>
                <a:r>
                  <a:rPr lang="en-US" dirty="0"/>
                  <a:t>Tranversely Polarized Target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𝟐𝟎𝟐𝟗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579D59B3-5FBF-CCF2-3486-1DC67313FDD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7378" y="412478"/>
                <a:ext cx="8464378" cy="487490"/>
              </a:xfrm>
              <a:blipFill>
                <a:blip r:embed="rId2"/>
                <a:stretch>
                  <a:fillRect l="-2096" t="-37500" b="-5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0C0112F-18EF-2551-884D-E6118A2EC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659" y="1125106"/>
            <a:ext cx="8464378" cy="499365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b="1" dirty="0"/>
              <a:t>Run Group H: </a:t>
            </a: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transversely polarized target experiment at CLAS12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Significant impact in valence region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Projected to be able to test Phenomenology – Lattice Tension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9A4418-BF80-C20B-FBEA-34345AA3F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17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E45A08D1-0FF8-7C0C-EAB0-BEE641A5E6B9}"/>
                  </a:ext>
                </a:extLst>
              </p:cNvPr>
              <p:cNvSpPr/>
              <p:nvPr/>
            </p:nvSpPr>
            <p:spPr>
              <a:xfrm>
                <a:off x="7910945" y="0"/>
                <a:ext cx="1233055" cy="594292"/>
              </a:xfrm>
              <a:prstGeom prst="roundRect">
                <a:avLst>
                  <a:gd name="adj" fmla="val 42311"/>
                </a:avLst>
              </a:prstGeom>
              <a:solidFill>
                <a:srgbClr val="FF0000">
                  <a:alpha val="50000"/>
                </a:srgb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700" i="1"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sz="27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7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700" i="1">
                              <a:latin typeface="Cambria Math" panose="02040503050406030204" pitchFamily="18" charset="0"/>
                            </a:rPr>
                            <m:t>𝑈𝑇</m:t>
                          </m:r>
                        </m:sub>
                      </m:sSub>
                    </m:oMath>
                  </m:oMathPara>
                </a14:m>
                <a:endParaRPr lang="en-US" sz="2700" dirty="0"/>
              </a:p>
            </p:txBody>
          </p:sp>
        </mc:Choice>
        <mc:Fallback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E45A08D1-0FF8-7C0C-EAB0-BEE641A5E6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0945" y="0"/>
                <a:ext cx="1233055" cy="594292"/>
              </a:xfrm>
              <a:prstGeom prst="roundRect">
                <a:avLst>
                  <a:gd name="adj" fmla="val 42311"/>
                </a:avLst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90E569E6-9E3D-5B78-4B17-55E947729C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2807" y="5032865"/>
            <a:ext cx="4398389" cy="181711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7ED2BCE-8C46-9723-85B7-15A743C0BF93}"/>
              </a:ext>
            </a:extLst>
          </p:cNvPr>
          <p:cNvSpPr txBox="1"/>
          <p:nvPr/>
        </p:nvSpPr>
        <p:spPr>
          <a:xfrm>
            <a:off x="37378" y="5695547"/>
            <a:ext cx="2205461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>
                <a:solidFill>
                  <a:schemeClr val="bg1"/>
                </a:solidFill>
                <a:latin typeface="Univers Condensed Light" panose="020B0306020202040204" pitchFamily="34" charset="0"/>
              </a:rPr>
              <a:t>M. McEneaney (Duke)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A265DC-E5EF-BE1A-5907-21FDC6824CF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5116"/>
          <a:stretch>
            <a:fillRect/>
          </a:stretch>
        </p:blipFill>
        <p:spPr>
          <a:xfrm>
            <a:off x="5319448" y="2818985"/>
            <a:ext cx="2678405" cy="24400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77087E-07CE-A689-6C46-3768D42379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919" y="2731051"/>
            <a:ext cx="3515635" cy="22443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45FE77-3266-AE30-049A-BB7BA5484AC2}"/>
              </a:ext>
            </a:extLst>
          </p:cNvPr>
          <p:cNvSpPr txBox="1"/>
          <p:nvPr/>
        </p:nvSpPr>
        <p:spPr>
          <a:xfrm>
            <a:off x="0" y="6228776"/>
            <a:ext cx="24967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See M. </a:t>
            </a:r>
            <a:r>
              <a:rPr lang="en-US" dirty="0" err="1"/>
              <a:t>Contalbrigo’s</a:t>
            </a:r>
            <a:r>
              <a:rPr lang="en-US" dirty="0"/>
              <a:t> talk</a:t>
            </a:r>
            <a:br>
              <a:rPr lang="en-US" dirty="0"/>
            </a:br>
            <a:r>
              <a:rPr lang="en-US" dirty="0"/>
              <a:t>Thursday morning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69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2B7B0-3D1F-A26A-8228-55A5E8D11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DE13C44-9BAD-E2AC-11A1-0ECBED0830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937760" y="1025417"/>
            <a:ext cx="3862639" cy="24141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7F4FCE3-A6C8-32BA-99CC-9AC3275139C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-80009" y="222895"/>
                <a:ext cx="9224009" cy="487490"/>
              </a:xfrm>
            </p:spPr>
            <p:txBody>
              <a:bodyPr>
                <a:noAutofit/>
              </a:bodyPr>
              <a:lstStyle/>
              <a:p>
                <a:r>
                  <a:rPr lang="en-US" sz="3000" dirty="0">
                    <a:cs typeface="Times New Roman" panose="02020603050405020304" pitchFamily="18" charset="0"/>
                  </a:rPr>
                  <a:t>Polarized </a:t>
                </a:r>
                <a14:m>
                  <m:oMath xmlns:m="http://schemas.openxmlformats.org/officeDocument/2006/math">
                    <m:r>
                      <a:rPr lang="en-US" sz="3000" b="1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𝚲</m:t>
                    </m:r>
                  </m:oMath>
                </a14:m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’s as a tool to Learn about Spin Structure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7F4FCE3-A6C8-32BA-99CC-9AC3275139C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-80009" y="222895"/>
                <a:ext cx="9224009" cy="487490"/>
              </a:xfrm>
              <a:blipFill>
                <a:blip r:embed="rId3"/>
                <a:stretch>
                  <a:fillRect l="-1513" t="-250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F6DCF6B6-5468-940E-9710-7F64A9D9606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99" y="4814032"/>
                <a:ext cx="8287704" cy="3609971"/>
              </a:xfrm>
            </p:spPr>
            <p:txBody>
              <a:bodyPr/>
              <a:lstStyle/>
              <a:p>
                <a:r>
                  <a:rPr lang="en-US" dirty="0"/>
                  <a:t>First measurement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𝐿𝑈𝑇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Future: </a:t>
                </a:r>
              </a:p>
              <a:p>
                <a:pPr lvl="1"/>
                <a:r>
                  <a:rPr lang="en-US" dirty="0"/>
                  <a:t>Precision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dirty="0"/>
                  <a:t> program at CLAS12</a:t>
                </a:r>
              </a:p>
              <a:p>
                <a:pPr lvl="1"/>
                <a:r>
                  <a:rPr lang="en-US" dirty="0"/>
                  <a:t>Comparison with MC models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F6DCF6B6-5468-940E-9710-7F64A9D960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99" y="4814032"/>
                <a:ext cx="8287704" cy="3609971"/>
              </a:xfrm>
              <a:blipFill>
                <a:blip r:embed="rId4"/>
                <a:stretch>
                  <a:fillRect l="-917" t="-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3DACD5-FB37-DEB0-9EDD-1B812483C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BA23-BF12-0D43-A897-69449BA35745}" type="slidenum">
              <a:rPr lang="en-US" sz="135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fld>
            <a:endParaRPr lang="en-US" sz="13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B37F9D7-994F-1CBE-9508-6171F288ABCC}"/>
                  </a:ext>
                </a:extLst>
              </p:cNvPr>
              <p:cNvSpPr txBox="1"/>
              <p:nvPr/>
            </p:nvSpPr>
            <p:spPr>
              <a:xfrm>
                <a:off x="9412003" y="2371408"/>
                <a:ext cx="2055707" cy="15465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en-US" sz="13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CFR predictions come from pQCD fits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3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data</a:t>
                </a: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en-US" sz="13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TFR predictions come from a spectator quark-diquark model calculation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B37F9D7-994F-1CBE-9508-6171F288AB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2003" y="2371408"/>
                <a:ext cx="2055707" cy="1546577"/>
              </a:xfrm>
              <a:prstGeom prst="rect">
                <a:avLst/>
              </a:prstGeom>
              <a:blipFill>
                <a:blip r:embed="rId5"/>
                <a:stretch>
                  <a:fillRect l="-617"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A table with red and white text&#10;&#10;Description automatically generated">
            <a:extLst>
              <a:ext uri="{FF2B5EF4-FFF2-40B4-BE49-F238E27FC236}">
                <a16:creationId xmlns:a16="http://schemas.microsoft.com/office/drawing/2014/main" id="{66B9C32F-C2B2-AC19-1315-AB895BB3B0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089727"/>
            <a:ext cx="4397088" cy="30691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396AF62-77A3-DD64-9391-C723D26F3F09}"/>
              </a:ext>
            </a:extLst>
          </p:cNvPr>
          <p:cNvSpPr txBox="1"/>
          <p:nvPr/>
        </p:nvSpPr>
        <p:spPr>
          <a:xfrm>
            <a:off x="-3551630" y="4013498"/>
            <a:ext cx="37568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Image from 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arXiv:2304.03302v1</a:t>
            </a:r>
            <a:endParaRPr lang="en-US" sz="16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1082070-8917-9DEC-10D9-4780689A81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2966" y="3317232"/>
            <a:ext cx="4213438" cy="26333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4EEB503-3652-12B5-B156-14E956C390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80495" y="6151237"/>
            <a:ext cx="4777872" cy="6729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1844ED-2650-D88B-FBE3-3797216F769B}"/>
              </a:ext>
            </a:extLst>
          </p:cNvPr>
          <p:cNvSpPr txBox="1"/>
          <p:nvPr/>
        </p:nvSpPr>
        <p:spPr>
          <a:xfrm>
            <a:off x="5812485" y="1613698"/>
            <a:ext cx="2891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Theory: X. Zhao et al., cf., Zhao et al., 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PRL 134, 231901 (2025) 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7842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FD4D4E1-7C48-68D8-5740-8BADC0A04DF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15488" y="338984"/>
                <a:ext cx="8273138" cy="406655"/>
              </a:xfrm>
            </p:spPr>
            <p:txBody>
              <a:bodyPr/>
              <a:lstStyle/>
              <a:p>
                <a:r>
                  <a:rPr lang="en-US" dirty="0"/>
                  <a:t>Studying Hadronization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FD4D4E1-7C48-68D8-5740-8BADC0A04DF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15488" y="338984"/>
                <a:ext cx="8273138" cy="406655"/>
              </a:xfrm>
              <a:blipFill>
                <a:blip r:embed="rId3"/>
                <a:stretch>
                  <a:fillRect l="-2301" t="-54545" b="-7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3E7C9B-CCD2-5946-9FD9-2C3F4B1C6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52057" y="6716687"/>
            <a:ext cx="536158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0765BAB2-D656-6A59-A95E-2F33457D9F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556" y="2691572"/>
            <a:ext cx="2737702" cy="196422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34A14E55-82DE-49F2-5873-920CB2A41E4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9836" y="1789864"/>
                <a:ext cx="5250049" cy="573186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2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685800" indent="-22860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PingFangSC-Regular" charset="-122"/>
                  <a:buChar char="－"/>
                  <a:defRPr sz="20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1143000" indent="-22860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charset="0"/>
                  <a:buChar char="•"/>
                  <a:defRPr sz="18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657350" indent="-2857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PingFangSC-Regular" charset="-122"/>
                  <a:buChar char="－"/>
                  <a:defRPr sz="16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2057400" indent="-22860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charset="0"/>
                  <a:buChar char="•"/>
                  <a:defRPr sz="14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Dominated by B factories Belle, </a:t>
                </a:r>
                <a:r>
                  <a:rPr lang="en-US" dirty="0" err="1"/>
                  <a:t>BaBar</a:t>
                </a:r>
                <a:endParaRPr lang="en-US" dirty="0"/>
              </a:p>
              <a:p>
                <a:pPr marL="457200" lvl="1" indent="0">
                  <a:buNone/>
                </a:pPr>
                <a:r>
                  <a:rPr lang="en-US" dirty="0">
                    <a:sym typeface="Wingdings" pitchFamily="2" charset="2"/>
                  </a:rPr>
                  <a:t></a:t>
                </a:r>
                <a:r>
                  <a:rPr lang="en-US" dirty="0"/>
                  <a:t>For BES III see Hai-Bo Li ‘s talk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285750" indent="-285750"/>
                <a:r>
                  <a:rPr lang="en-US" dirty="0">
                    <a:solidFill>
                      <a:srgbClr val="FF0000"/>
                    </a:solidFill>
                  </a:rPr>
                  <a:t>Belle II aims to have significantly higher luminosity, current record: 4.7x10</a:t>
                </a:r>
                <a:r>
                  <a:rPr lang="en-US" baseline="30000" dirty="0">
                    <a:solidFill>
                      <a:srgbClr val="FF0000"/>
                    </a:solidFill>
                  </a:rPr>
                  <a:t>34</a:t>
                </a:r>
                <a:r>
                  <a:rPr lang="en-US" dirty="0">
                    <a:solidFill>
                      <a:srgbClr val="FF0000"/>
                    </a:solidFill>
                  </a:rPr>
                  <a:t>cm</a:t>
                </a:r>
                <a:r>
                  <a:rPr lang="en-US" baseline="30000" dirty="0">
                    <a:solidFill>
                      <a:srgbClr val="FF0000"/>
                    </a:solidFill>
                  </a:rPr>
                  <a:t>−2</a:t>
                </a:r>
                <a:r>
                  <a:rPr lang="en-US" dirty="0">
                    <a:solidFill>
                      <a:srgbClr val="FF0000"/>
                    </a:solidFill>
                  </a:rPr>
                  <a:t>s</a:t>
                </a:r>
                <a:r>
                  <a:rPr lang="en-US" baseline="30000" dirty="0">
                    <a:solidFill>
                      <a:srgbClr val="FF0000"/>
                    </a:solidFill>
                  </a:rPr>
                  <a:t>−1</a:t>
                </a:r>
                <a:r>
                  <a:rPr lang="en-US" dirty="0">
                    <a:solidFill>
                      <a:srgbClr val="FF0000"/>
                    </a:solidFill>
                  </a:rPr>
                  <a:t>.</a:t>
                </a:r>
              </a:p>
              <a:p>
                <a:pPr marL="228600" indent="-285750"/>
                <a:endParaRPr lang="en-US" dirty="0"/>
              </a:p>
              <a:p>
                <a:pPr marL="228600" indent="-285750"/>
                <a:r>
                  <a:rPr lang="en-US" dirty="0"/>
                  <a:t>Whitepaper on QCD physics: 2204.02280 [hep-ex]</a:t>
                </a:r>
              </a:p>
              <a:p>
                <a:pPr marL="742950" lvl="1" indent="-285750"/>
                <a:r>
                  <a:rPr lang="en-US" dirty="0"/>
                  <a:t>E.g. Use high statistics for complex final states</a:t>
                </a:r>
              </a:p>
              <a:p>
                <a:pPr marL="742950" lvl="1" indent="-285750"/>
                <a:r>
                  <a:rPr lang="en-US" dirty="0"/>
                  <a:t>EE correlators</a:t>
                </a:r>
              </a:p>
              <a:p>
                <a:pPr marL="742950" lvl="1" indent="-285750"/>
                <a:r>
                  <a:rPr lang="en-US" dirty="0"/>
                  <a:t>g-2</a:t>
                </a:r>
              </a:p>
              <a:p>
                <a:pPr marL="742950" lvl="1" indent="-285750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endParaRPr lang="en-US" b="0" dirty="0"/>
              </a:p>
              <a:p>
                <a:pPr marL="742950" lvl="1" indent="-285750"/>
                <a:r>
                  <a:rPr lang="en-US" dirty="0"/>
                  <a:t>…</a:t>
                </a:r>
              </a:p>
              <a:p>
                <a:pPr marL="228600" indent="-285750"/>
                <a:endParaRPr lang="en-US" dirty="0">
                  <a:solidFill>
                    <a:srgbClr val="FF0000"/>
                  </a:solidFill>
                </a:endParaRPr>
              </a:p>
              <a:p>
                <a:pPr marL="285750" indent="-285750"/>
                <a:endParaRPr lang="en-US" dirty="0">
                  <a:solidFill>
                    <a:srgbClr val="FF0000"/>
                  </a:solidFill>
                </a:endParaRP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/>
                <a:endParaRPr lang="en-US" dirty="0">
                  <a:solidFill>
                    <a:srgbClr val="FF0000"/>
                  </a:solidFill>
                </a:endParaRPr>
              </a:p>
              <a:p>
                <a:pPr marL="285750" indent="-285750"/>
                <a:endParaRPr lang="en-US" dirty="0"/>
              </a:p>
              <a:p>
                <a:endParaRPr lang="is-IS" dirty="0"/>
              </a:p>
              <a:p>
                <a:endParaRPr lang="en-US" dirty="0">
                  <a:sym typeface="Wingdings"/>
                </a:endParaRPr>
              </a:p>
              <a:p>
                <a:endParaRPr lang="en-US" dirty="0"/>
              </a:p>
            </p:txBody>
          </p:sp>
        </mc:Choice>
        <mc:Fallback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34A14E55-82DE-49F2-5873-920CB2A41E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836" y="1789864"/>
                <a:ext cx="5250049" cy="5731860"/>
              </a:xfrm>
              <a:prstGeom prst="rect">
                <a:avLst/>
              </a:prstGeom>
              <a:blipFill>
                <a:blip r:embed="rId5"/>
                <a:stretch>
                  <a:fillRect l="-1449" t="-13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6">
            <a:extLst>
              <a:ext uri="{FF2B5EF4-FFF2-40B4-BE49-F238E27FC236}">
                <a16:creationId xmlns:a16="http://schemas.microsoft.com/office/drawing/2014/main" id="{6C6CF111-0916-FF7C-95FF-2DACEB7037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57" t="11471" r="11064" b="31417"/>
          <a:stretch/>
        </p:blipFill>
        <p:spPr bwMode="auto">
          <a:xfrm>
            <a:off x="5931555" y="4699211"/>
            <a:ext cx="2692361" cy="215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53D1672-9432-D0E0-EE52-21E9AA3BC4F5}"/>
              </a:ext>
            </a:extLst>
          </p:cNvPr>
          <p:cNvSpPr txBox="1"/>
          <p:nvPr/>
        </p:nvSpPr>
        <p:spPr>
          <a:xfrm>
            <a:off x="5021141" y="614968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Belle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AAE3EB6-7A1B-352A-A12D-11B697BA9C7B}"/>
              </a:ext>
            </a:extLst>
          </p:cNvPr>
          <p:cNvCxnSpPr/>
          <p:nvPr/>
        </p:nvCxnSpPr>
        <p:spPr>
          <a:xfrm>
            <a:off x="6257498" y="6236518"/>
            <a:ext cx="2219739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E0474A8-AE0E-01F8-2ED9-CA75A190C2CC}"/>
              </a:ext>
            </a:extLst>
          </p:cNvPr>
          <p:cNvCxnSpPr>
            <a:cxnSpLocks/>
            <a:stCxn id="17" idx="3"/>
          </p:cNvCxnSpPr>
          <p:nvPr/>
        </p:nvCxnSpPr>
        <p:spPr>
          <a:xfrm flipV="1">
            <a:off x="5667472" y="6236518"/>
            <a:ext cx="963039" cy="978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oogle Shape;88;p16">
            <a:extLst>
              <a:ext uri="{FF2B5EF4-FFF2-40B4-BE49-F238E27FC236}">
                <a16:creationId xmlns:a16="http://schemas.microsoft.com/office/drawing/2014/main" id="{9C815E6C-2EC6-EAEC-4A87-863E582E626A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31555" y="1017084"/>
            <a:ext cx="2819621" cy="16203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0749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145B65-B097-BC07-1940-E64FF0EB47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E0234-1D50-AD68-622A-5B21C6CB1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231" y="316627"/>
            <a:ext cx="8621309" cy="487490"/>
          </a:xfrm>
        </p:spPr>
        <p:txBody>
          <a:bodyPr/>
          <a:lstStyle/>
          <a:p>
            <a:pPr algn="ctr"/>
            <a:r>
              <a:rPr lang="en-US" sz="3200" dirty="0"/>
              <a:t>Deep Inelastic Scattering and Hadronization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9461C4-83F2-22CE-DB92-3D215CF51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61C514AF-5ED0-6EB9-9B05-63430EE6C4E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4526882"/>
                <a:ext cx="9144000" cy="224381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2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685800" indent="-22860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PingFangSC-Regular" charset="-122"/>
                  <a:buChar char="－"/>
                  <a:defRPr sz="20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1143000" indent="-22860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charset="0"/>
                  <a:buChar char="•"/>
                  <a:defRPr sz="18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657350" indent="-2857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PingFangSC-Regular" charset="-122"/>
                  <a:buChar char="－"/>
                  <a:defRPr sz="16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2057400" indent="-22860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charset="0"/>
                  <a:buChar char="•"/>
                  <a:defRPr sz="14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Factorized QCD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𝑒𝑝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h𝑋</m:t>
                    </m:r>
                  </m:oMath>
                </a14:m>
                <a:br>
                  <a:rPr lang="en-US" dirty="0"/>
                </a:br>
                <a:br>
                  <a:rPr lang="en-US" dirty="0"/>
                </a:br>
                <a:r>
                  <a:rPr lang="en-US" dirty="0"/>
                  <a:t>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𝑒𝑝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h𝑋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∝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𝑃𝐷𝐹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⊗</m:t>
                    </m:r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⊗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𝐹𝑟𝑎𝑔𝑚𝑒𝑛𝑡𝑎𝑡𝑖𝑜𝑛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𝐹𝑢𝑛𝑐𝑡𝑖𝑜𝑛</m:t>
                    </m:r>
                  </m:oMath>
                </a14:m>
                <a:endParaRPr lang="en-US" b="0" dirty="0">
                  <a:solidFill>
                    <a:srgbClr val="0070C0"/>
                  </a:solidFill>
                </a:endParaRPr>
              </a:p>
              <a:p>
                <a:pPr lvl="1"/>
                <a:endParaRPr lang="en-US" b="0" dirty="0">
                  <a:solidFill>
                    <a:srgbClr val="FF0000"/>
                  </a:solidFill>
                </a:endParaRPr>
              </a:p>
              <a:p>
                <a:endParaRPr lang="en-US" b="0" dirty="0"/>
              </a:p>
              <a:p>
                <a:endParaRPr lang="en-US" dirty="0"/>
              </a:p>
              <a:p>
                <a:endParaRPr lang="en-US" dirty="0"/>
              </a:p>
              <a:p>
                <a:pPr lvl="2"/>
                <a:endParaRPr lang="en-US" dirty="0"/>
              </a:p>
            </p:txBody>
          </p:sp>
        </mc:Choice>
        <mc:Fallback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61C514AF-5ED0-6EB9-9B05-63430EE6C4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526882"/>
                <a:ext cx="9144000" cy="2243818"/>
              </a:xfrm>
              <a:prstGeom prst="rect">
                <a:avLst/>
              </a:prstGeom>
              <a:blipFill>
                <a:blip r:embed="rId2"/>
                <a:stretch>
                  <a:fillRect l="-833" t="-28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4F7E6DBD-DE46-C974-742E-6B4708D976DF}"/>
              </a:ext>
            </a:extLst>
          </p:cNvPr>
          <p:cNvGrpSpPr/>
          <p:nvPr/>
        </p:nvGrpSpPr>
        <p:grpSpPr>
          <a:xfrm>
            <a:off x="1163567" y="1058640"/>
            <a:ext cx="6460243" cy="3079495"/>
            <a:chOff x="1803647" y="1188720"/>
            <a:chExt cx="6460243" cy="307949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F95AEC6-79F9-6A84-F0A3-4D3CD7C75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176" t="1660" r="17060" b="7877"/>
            <a:stretch>
              <a:fillRect/>
            </a:stretch>
          </p:blipFill>
          <p:spPr>
            <a:xfrm>
              <a:off x="1803647" y="1234501"/>
              <a:ext cx="6355080" cy="303371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09A25C1-7A87-CF5B-BA79-EBA02477C4BE}"/>
                </a:ext>
              </a:extLst>
            </p:cNvPr>
            <p:cNvSpPr/>
            <p:nvPr/>
          </p:nvSpPr>
          <p:spPr>
            <a:xfrm>
              <a:off x="5955030" y="1188720"/>
              <a:ext cx="2308860" cy="5829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2DAA19C-8D4E-4E94-1FDD-56EDB4AB6951}"/>
              </a:ext>
            </a:extLst>
          </p:cNvPr>
          <p:cNvSpPr txBox="1"/>
          <p:nvPr/>
        </p:nvSpPr>
        <p:spPr>
          <a:xfrm>
            <a:off x="7423101" y="1567687"/>
            <a:ext cx="1114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“forward”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CB93A0-CA99-E522-9FEA-5F2EF302D2B8}"/>
              </a:ext>
            </a:extLst>
          </p:cNvPr>
          <p:cNvSpPr txBox="1"/>
          <p:nvPr/>
        </p:nvSpPr>
        <p:spPr>
          <a:xfrm>
            <a:off x="7423101" y="3723098"/>
            <a:ext cx="1283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“backward”</a:t>
            </a:r>
          </a:p>
        </p:txBody>
      </p:sp>
    </p:spTree>
    <p:extLst>
      <p:ext uri="{BB962C8B-B14F-4D97-AF65-F5344CB8AC3E}">
        <p14:creationId xmlns:p14="http://schemas.microsoft.com/office/powerpoint/2010/main" val="31654522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8EFBF3-CF37-E01F-334D-201A0AF051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C86D4-34A0-2F1B-3964-3347ECC94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Polarized FFs from Belle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BA847C-3A1C-1A57-BF27-568A78B1C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 4">
                <a:extLst>
                  <a:ext uri="{FF2B5EF4-FFF2-40B4-BE49-F238E27FC236}">
                    <a16:creationId xmlns:a16="http://schemas.microsoft.com/office/drawing/2014/main" id="{2034E346-C252-9D75-CBD3-EF637DC789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91929" y="5356695"/>
                <a:ext cx="2771476" cy="81208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50000"/>
                </a:schemeClr>
              </a:solidFill>
              <a:ln>
                <a:noFill/>
              </a:ln>
              <a:effectLst/>
            </p:spPr>
            <p:txBody>
              <a:bodyPr vert="horz" wrap="square" lIns="68580" tIns="34290" rIns="68580" bIns="3429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altLang="en-US" sz="1200" b="1" dirty="0">
                    <a:latin typeface="Arial" panose="020B0604020202020204" pitchFamily="34" charset="0"/>
                    <a:hlinkClick r:id="rId2"/>
                  </a:rPr>
                  <a:t>PRL 96 (2006) 232002</a:t>
                </a:r>
                <a:endParaRPr lang="en-US" altLang="en-US" sz="1200" b="1" dirty="0">
                  <a:latin typeface="Arial" panose="020B0604020202020204" pitchFamily="34" charset="0"/>
                  <a:hlinkClick r:id="" action="ppaction://noaction"/>
                </a:endParaRPr>
              </a:p>
              <a:p>
                <a:pPr eaLnBrk="0" hangingPunct="0"/>
                <a:r>
                  <a:rPr lang="en-US" altLang="en-US" sz="1200" b="1" dirty="0">
                    <a:latin typeface="Arial" panose="020B0604020202020204" pitchFamily="34" charset="0"/>
                    <a:hlinkClick r:id="" action="ppaction://noaction"/>
                  </a:rPr>
                  <a:t>PRD 78 (2008) 032011</a:t>
                </a:r>
                <a:endParaRPr lang="en-US" altLang="en-US" sz="1200" b="1" dirty="0">
                  <a:latin typeface="Arial" panose="020B0604020202020204" pitchFamily="34" charset="0"/>
                </a:endParaRPr>
              </a:p>
              <a:p>
                <a:pPr eaLnBrk="0" hangingPunct="0"/>
                <a:r>
                  <a:rPr lang="en-US" sz="1200" b="1" i="1" u="sng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PRD</a:t>
                </a:r>
                <a:r>
                  <a:rPr lang="en-US" sz="1200" b="1" u="sng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 (2019) 9, 092008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1" i="1" u="sng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200" b="1" i="1" u="sng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𝒑</m:t>
                        </m:r>
                      </m:e>
                      <m:sub>
                        <m:r>
                          <a:rPr lang="en-US" sz="1200" b="1" i="1" u="sng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𝑻</m:t>
                        </m:r>
                      </m:sub>
                    </m:sSub>
                    <m:r>
                      <a:rPr lang="en-US" sz="1200" b="1" i="1" u="sng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sSup>
                      <m:sSupPr>
                        <m:ctrlPr>
                          <a:rPr lang="en-US" sz="1200" b="1" i="1" u="sng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1200" b="1" i="1" u="sng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sz="1200" b="1" i="1" u="sng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p>
                    <m:r>
                      <a:rPr lang="en-US" sz="1200" b="1" i="1" u="sng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1200" b="1" i="1" u="sng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𝜼</m:t>
                    </m:r>
                    <m:r>
                      <a:rPr lang="en-US" sz="1200" b="1" i="1" u="sng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1200" b="1" u="sng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eaLnBrk="0" hangingPunct="0"/>
                <a:endParaRPr lang="en-US" altLang="en-US" sz="1200" dirty="0"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5" name="Rectangle 1 4">
                <a:extLst>
                  <a:ext uri="{FF2B5EF4-FFF2-40B4-BE49-F238E27FC236}">
                    <a16:creationId xmlns:a16="http://schemas.microsoft.com/office/drawing/2014/main" id="{2034E346-C252-9D75-CBD3-EF637DC789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91929" y="5356695"/>
                <a:ext cx="2771476" cy="812082"/>
              </a:xfrm>
              <a:prstGeom prst="rect">
                <a:avLst/>
              </a:prstGeom>
              <a:blipFill>
                <a:blip r:embed="rId3"/>
                <a:stretch>
                  <a:fillRect l="-913" t="-1538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4AB97-5A92-D43B-354A-61F776EB4215}"/>
              </a:ext>
            </a:extLst>
          </p:cNvPr>
          <p:cNvSpPr txBox="1">
            <a:spLocks/>
          </p:cNvSpPr>
          <p:nvPr/>
        </p:nvSpPr>
        <p:spPr>
          <a:xfrm>
            <a:off x="199027" y="6260357"/>
            <a:ext cx="8464378" cy="49936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57350" indent="-2857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Statistics Hungry, only possible at B-factories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8DB6003-494B-7016-ED44-FEDEF6D3AF50}"/>
              </a:ext>
            </a:extLst>
          </p:cNvPr>
          <p:cNvGrpSpPr/>
          <p:nvPr/>
        </p:nvGrpSpPr>
        <p:grpSpPr>
          <a:xfrm>
            <a:off x="308919" y="1006227"/>
            <a:ext cx="3529577" cy="2124345"/>
            <a:chOff x="-1119920" y="4899444"/>
            <a:chExt cx="3558779" cy="2241622"/>
          </a:xfrm>
        </p:grpSpPr>
        <p:pic>
          <p:nvPicPr>
            <p:cNvPr id="6" name="Picture 14" descr="belle_iffangles_new.bmp">
              <a:extLst>
                <a:ext uri="{FF2B5EF4-FFF2-40B4-BE49-F238E27FC236}">
                  <a16:creationId xmlns:a16="http://schemas.microsoft.com/office/drawing/2014/main" id="{61228067-C2AF-EE64-7699-43C4398C23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1" t="8782"/>
            <a:stretch/>
          </p:blipFill>
          <p:spPr bwMode="auto">
            <a:xfrm>
              <a:off x="-1119920" y="4899444"/>
              <a:ext cx="3558779" cy="2241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6">
              <a:extLst>
                <a:ext uri="{FF2B5EF4-FFF2-40B4-BE49-F238E27FC236}">
                  <a16:creationId xmlns:a16="http://schemas.microsoft.com/office/drawing/2014/main" id="{A5B085E4-FBA4-CD45-76B2-AC133650E1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119919" y="5009548"/>
              <a:ext cx="74295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 Unicode MS" pitchFamily="34" charset="-128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 Unicode MS" pitchFamily="34" charset="-128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 Unicode MS" pitchFamily="34" charset="-128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 Unicode MS" pitchFamily="34" charset="-128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 Unicode MS" pitchFamily="34" charset="-128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Unicode MS" pitchFamily="34" charset="-128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Unicode MS" pitchFamily="34" charset="-128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Unicode MS" pitchFamily="34" charset="-128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Unicode MS" pitchFamily="34" charset="-128"/>
                  <a:cs typeface="Arial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sz="1500" dirty="0">
                  <a:latin typeface="Symbol" pitchFamily="18" charset="2"/>
                </a:rPr>
                <a:t>j</a:t>
              </a:r>
              <a:r>
                <a:rPr lang="en-US" sz="1500" baseline="-25000" dirty="0"/>
                <a:t>R2</a:t>
              </a:r>
              <a:r>
                <a:rPr lang="en-US" altLang="ja-JP" sz="1500" dirty="0">
                  <a:latin typeface="Symbol" pitchFamily="18" charset="2"/>
                  <a:ea typeface="ＭＳ Ｐゴシック" pitchFamily="34" charset="-128"/>
                </a:rPr>
                <a:t>-p</a:t>
              </a:r>
              <a:endParaRPr lang="en-US" sz="1500" dirty="0">
                <a:latin typeface="Symbol" pitchFamily="18" charset="2"/>
              </a:endParaRPr>
            </a:p>
          </p:txBody>
        </p:sp>
        <p:sp>
          <p:nvSpPr>
            <p:cNvPr id="8" name="Text Box 7">
              <a:extLst>
                <a:ext uri="{FF2B5EF4-FFF2-40B4-BE49-F238E27FC236}">
                  <a16:creationId xmlns:a16="http://schemas.microsoft.com/office/drawing/2014/main" id="{790590DD-3626-64F7-E2B2-89DF3CDD34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08981" y="6352177"/>
              <a:ext cx="68580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 Unicode MS" pitchFamily="34" charset="-128"/>
                  <a:cs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 Unicode MS" pitchFamily="34" charset="-128"/>
                  <a:cs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 Unicode MS" pitchFamily="34" charset="-128"/>
                  <a:cs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 Unicode MS" pitchFamily="34" charset="-128"/>
                  <a:cs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 Unicode MS" pitchFamily="34" charset="-128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Unicode MS" pitchFamily="34" charset="-128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Unicode MS" pitchFamily="34" charset="-128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Unicode MS" pitchFamily="34" charset="-128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 Unicode MS" pitchFamily="34" charset="-128"/>
                  <a:cs typeface="Arial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altLang="ja-JP" sz="1500" dirty="0">
                  <a:latin typeface="Symbol" pitchFamily="18" charset="2"/>
                  <a:ea typeface="ＭＳ Ｐゴシック" pitchFamily="34" charset="-128"/>
                </a:rPr>
                <a:t>p-</a:t>
              </a:r>
              <a:r>
                <a:rPr lang="en-US" sz="1500" dirty="0">
                  <a:latin typeface="Symbol" pitchFamily="18" charset="2"/>
                </a:rPr>
                <a:t>j</a:t>
              </a:r>
              <a:r>
                <a:rPr lang="en-US" sz="1500" baseline="-25000" dirty="0"/>
                <a:t>R1</a:t>
              </a:r>
              <a:endParaRPr lang="en-US" sz="1500" dirty="0">
                <a:latin typeface="Symbol" pitchFamily="18" charset="2"/>
              </a:endParaRPr>
            </a:p>
          </p:txBody>
        </p:sp>
        <p:graphicFrame>
          <p:nvGraphicFramePr>
            <p:cNvPr id="9" name="Object 8">
              <a:extLst>
                <a:ext uri="{FF2B5EF4-FFF2-40B4-BE49-F238E27FC236}">
                  <a16:creationId xmlns:a16="http://schemas.microsoft.com/office/drawing/2014/main" id="{1AFD9564-3DAE-E9FF-16C6-66EB95574E4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363726" y="5604860"/>
            <a:ext cx="259556" cy="2901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203040" imgH="253800" progId="Equation.3">
                    <p:embed/>
                  </p:oleObj>
                </mc:Choice>
                <mc:Fallback>
                  <p:oleObj name="Equation" r:id="rId5" imgW="203040" imgH="253800" progId="Equation.3">
                    <p:embed/>
                    <p:pic>
                      <p:nvPicPr>
                        <p:cNvPr id="19" name="Object 8">
                          <a:extLst>
                            <a:ext uri="{FF2B5EF4-FFF2-40B4-BE49-F238E27FC236}">
                              <a16:creationId xmlns:a16="http://schemas.microsoft.com/office/drawing/2014/main" id="{55626CF6-184C-FF5E-1527-A7DA4B7BBAD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63726" y="5604860"/>
                          <a:ext cx="259556" cy="290116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9">
              <a:extLst>
                <a:ext uri="{FF2B5EF4-FFF2-40B4-BE49-F238E27FC236}">
                  <a16:creationId xmlns:a16="http://schemas.microsoft.com/office/drawing/2014/main" id="{240C5414-BAED-1C40-832B-3978B92A217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108930" y="6176360"/>
            <a:ext cx="291704" cy="2901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228600" imgH="253800" progId="Equation.3">
                    <p:embed/>
                  </p:oleObj>
                </mc:Choice>
                <mc:Fallback>
                  <p:oleObj name="Equation" r:id="rId7" imgW="228600" imgH="253800" progId="Equation.3">
                    <p:embed/>
                    <p:pic>
                      <p:nvPicPr>
                        <p:cNvPr id="20" name="Object 9">
                          <a:extLst>
                            <a:ext uri="{FF2B5EF4-FFF2-40B4-BE49-F238E27FC236}">
                              <a16:creationId xmlns:a16="http://schemas.microsoft.com/office/drawing/2014/main" id="{495B6FB7-610E-38F7-B8B4-6B20C82DF1F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8930" y="6176360"/>
                          <a:ext cx="291704" cy="290116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A67C5BAD-D9B9-5A90-8E1C-E86C1A28D0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8233876"/>
              </p:ext>
            </p:extLst>
          </p:nvPr>
        </p:nvGraphicFramePr>
        <p:xfrm>
          <a:off x="2855301" y="2704458"/>
          <a:ext cx="713185" cy="290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558720" imgH="253800" progId="Equation.3">
                  <p:embed/>
                </p:oleObj>
              </mc:Choice>
              <mc:Fallback>
                <p:oleObj name="Equation" r:id="rId9" imgW="558720" imgH="253800" progId="Equation.3">
                  <p:embed/>
                  <p:pic>
                    <p:nvPicPr>
                      <p:cNvPr id="21" name="Object 10">
                        <a:extLst>
                          <a:ext uri="{FF2B5EF4-FFF2-40B4-BE49-F238E27FC236}">
                            <a16:creationId xmlns:a16="http://schemas.microsoft.com/office/drawing/2014/main" id="{A72626C1-46A0-E7A1-8CD9-2EA45BBB5B7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5301" y="2704458"/>
                        <a:ext cx="713185" cy="29011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5EB2DFC-E993-6268-9793-3B9DD3E24F3A}"/>
                  </a:ext>
                </a:extLst>
              </p:cNvPr>
              <p:cNvSpPr txBox="1"/>
              <p:nvPr/>
            </p:nvSpPr>
            <p:spPr>
              <a:xfrm>
                <a:off x="4762965" y="1716544"/>
                <a:ext cx="4470507" cy="5285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500" i="1" dirty="0">
                    <a:latin typeface="Gill Sans MT Ext Condensed Bold" charset="0"/>
                    <a:ea typeface="Gill Sans MT Ext Condensed Bold" charset="0"/>
                    <a:cs typeface="Gill Sans MT Ext Condensed Bold" charset="0"/>
                  </a:rPr>
                  <a:t> </a:t>
                </a:r>
                <a:r>
                  <a:rPr lang="en-US" sz="1500" i="1" dirty="0">
                    <a:ea typeface="Gill Sans MT Ext Condensed Bold" charset="0"/>
                    <a:cs typeface="Gill Sans MT Ext Condensed Bold" charset="0"/>
                  </a:rPr>
                  <a:t>Cross-section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500" i="1">
                            <a:latin typeface="Cambria Math" panose="02040503050406030204" pitchFamily="18" charset="0"/>
                            <a:ea typeface="Gill Sans MT Ext Condensed Bold" charset="0"/>
                            <a:cs typeface="Gill Sans MT Ext Condensed Bold" charset="0"/>
                          </a:rPr>
                        </m:ctrlPr>
                      </m:sSupPr>
                      <m:e>
                        <m:r>
                          <a:rPr lang="en-US" sz="1500" i="1">
                            <a:latin typeface="Cambria Math" charset="0"/>
                            <a:ea typeface="Gill Sans MT Ext Condensed Bold" charset="0"/>
                            <a:cs typeface="Gill Sans MT Ext Condensed Bold" charset="0"/>
                          </a:rPr>
                          <m:t>𝑒</m:t>
                        </m:r>
                      </m:e>
                      <m:sup>
                        <m:r>
                          <a:rPr lang="en-US" sz="1500" i="1">
                            <a:latin typeface="Cambria Math" charset="0"/>
                            <a:ea typeface="Gill Sans MT Ext Condensed Bold" charset="0"/>
                            <a:cs typeface="Gill Sans MT Ext Condensed Bold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500" i="1">
                            <a:latin typeface="Cambria Math" panose="02040503050406030204" pitchFamily="18" charset="0"/>
                            <a:ea typeface="Gill Sans MT Ext Condensed Bold" charset="0"/>
                            <a:cs typeface="Gill Sans MT Ext Condensed Bold" charset="0"/>
                          </a:rPr>
                        </m:ctrlPr>
                      </m:sSupPr>
                      <m:e>
                        <m:r>
                          <a:rPr lang="en-US" sz="1500" i="1">
                            <a:latin typeface="Cambria Math" charset="0"/>
                            <a:ea typeface="Gill Sans MT Ext Condensed Bold" charset="0"/>
                            <a:cs typeface="Gill Sans MT Ext Condensed Bold" charset="0"/>
                          </a:rPr>
                          <m:t>𝑒</m:t>
                        </m:r>
                      </m:e>
                      <m:sup>
                        <m:r>
                          <a:rPr lang="en-US" sz="1500" i="1">
                            <a:latin typeface="Cambria Math" charset="0"/>
                            <a:ea typeface="Gill Sans MT Ext Condensed Bold" charset="0"/>
                            <a:cs typeface="Gill Sans MT Ext Condensed Bold" charset="0"/>
                          </a:rPr>
                          <m:t>−</m:t>
                        </m:r>
                      </m:sup>
                    </m:sSup>
                    <m:r>
                      <a:rPr lang="en-US" sz="1500" i="1">
                        <a:latin typeface="Cambria Math" charset="0"/>
                        <a:ea typeface="Gill Sans MT Ext Condensed Bold" charset="0"/>
                        <a:cs typeface="Gill Sans MT Ext Condensed Bold" charset="0"/>
                      </a:rPr>
                      <m:t>→</m:t>
                    </m:r>
                    <m:d>
                      <m:dPr>
                        <m:ctrlPr>
                          <a:rPr lang="en-US" sz="1500" i="1">
                            <a:latin typeface="Cambria Math" panose="02040503050406030204" pitchFamily="18" charset="0"/>
                            <a:ea typeface="Gill Sans MT Ext Condensed Bold" charset="0"/>
                            <a:cs typeface="Gill Sans MT Ext Condensed Bold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500" i="1">
                                <a:latin typeface="Cambria Math" panose="02040503050406030204" pitchFamily="18" charset="0"/>
                                <a:ea typeface="Gill Sans MT Ext Condensed Bold" charset="0"/>
                                <a:cs typeface="Gill Sans MT Ext Condensed Bold" charset="0"/>
                              </a:rPr>
                            </m:ctrlPr>
                          </m:sSubPr>
                          <m:e>
                            <m:r>
                              <a:rPr lang="en-US" sz="1500" i="1">
                                <a:latin typeface="Cambria Math" charset="0"/>
                                <a:ea typeface="Gill Sans MT Ext Condensed Bold" charset="0"/>
                                <a:cs typeface="Gill Sans MT Ext Condensed Bold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1500" i="1">
                                <a:latin typeface="Cambria Math" charset="0"/>
                                <a:ea typeface="Gill Sans MT Ext Condensed Bold" charset="0"/>
                                <a:cs typeface="Gill Sans MT Ext Condensed Bold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sz="1500" i="1">
                                <a:latin typeface="Cambria Math" panose="02040503050406030204" pitchFamily="18" charset="0"/>
                                <a:ea typeface="Gill Sans MT Ext Condensed Bold" charset="0"/>
                                <a:cs typeface="Gill Sans MT Ext Condensed Bold" charset="0"/>
                              </a:rPr>
                            </m:ctrlPr>
                          </m:sSubPr>
                          <m:e>
                            <m:r>
                              <a:rPr lang="en-US" sz="1500" i="1">
                                <a:latin typeface="Cambria Math" charset="0"/>
                                <a:ea typeface="Gill Sans MT Ext Condensed Bold" charset="0"/>
                                <a:cs typeface="Gill Sans MT Ext Condensed Bold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1500" i="1">
                                <a:latin typeface="Cambria Math" charset="0"/>
                                <a:ea typeface="Gill Sans MT Ext Condensed Bold" charset="0"/>
                                <a:cs typeface="Gill Sans MT Ext Condensed Bold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d>
                      <m:dPr>
                        <m:ctrlPr>
                          <a:rPr lang="en-US" sz="1500" i="1">
                            <a:latin typeface="Cambria Math" panose="02040503050406030204" pitchFamily="18" charset="0"/>
                            <a:ea typeface="Gill Sans MT Ext Condensed Bold" charset="0"/>
                            <a:cs typeface="Gill Sans MT Ext Condensed Bold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sz="1500" i="1">
                                <a:latin typeface="Cambria Math" panose="02040503050406030204" pitchFamily="18" charset="0"/>
                                <a:ea typeface="Gill Sans MT Ext Condensed Bold" charset="0"/>
                                <a:cs typeface="Gill Sans MT Ext Condensed Bold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1500" i="1">
                                    <a:latin typeface="Cambria Math" panose="02040503050406030204" pitchFamily="18" charset="0"/>
                                    <a:ea typeface="Gill Sans MT Ext Condensed Bold" charset="0"/>
                                    <a:cs typeface="Gill Sans MT Ext Condensed Bold" charset="0"/>
                                  </a:rPr>
                                </m:ctrlPr>
                              </m:sSubPr>
                              <m:e>
                                <m:r>
                                  <a:rPr lang="en-US" sz="1500" i="1">
                                    <a:latin typeface="Cambria Math" charset="0"/>
                                    <a:ea typeface="Gill Sans MT Ext Condensed Bold" charset="0"/>
                                    <a:cs typeface="Gill Sans MT Ext Condensed Bold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sz="1500" i="1">
                                    <a:latin typeface="Cambria Math" charset="0"/>
                                    <a:ea typeface="Gill Sans MT Ext Condensed Bold" charset="0"/>
                                    <a:cs typeface="Gill Sans MT Ext Condensed Bold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acc>
                        <m:r>
                          <a:rPr lang="en-US" sz="1500" i="1">
                            <a:latin typeface="Cambria Math" charset="0"/>
                            <a:ea typeface="Gill Sans MT Ext Condensed Bold" charset="0"/>
                            <a:cs typeface="Gill Sans MT Ext Condensed Bold" charset="0"/>
                          </a:rPr>
                          <m:t> </m:t>
                        </m:r>
                        <m:acc>
                          <m:accPr>
                            <m:chr m:val="̅"/>
                            <m:ctrlPr>
                              <a:rPr lang="en-US" sz="1500" i="1">
                                <a:latin typeface="Cambria Math" panose="02040503050406030204" pitchFamily="18" charset="0"/>
                                <a:ea typeface="Gill Sans MT Ext Condensed Bold" charset="0"/>
                                <a:cs typeface="Gill Sans MT Ext Condensed Bold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1500" i="1">
                                    <a:latin typeface="Cambria Math" panose="02040503050406030204" pitchFamily="18" charset="0"/>
                                    <a:ea typeface="Gill Sans MT Ext Condensed Bold" charset="0"/>
                                    <a:cs typeface="Gill Sans MT Ext Condensed Bold" charset="0"/>
                                  </a:rPr>
                                </m:ctrlPr>
                              </m:sSubPr>
                              <m:e>
                                <m:r>
                                  <a:rPr lang="en-US" sz="1500" i="1">
                                    <a:latin typeface="Cambria Math" charset="0"/>
                                    <a:ea typeface="Gill Sans MT Ext Condensed Bold" charset="0"/>
                                    <a:cs typeface="Gill Sans MT Ext Condensed Bold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sz="1500" i="1">
                                    <a:latin typeface="Cambria Math" charset="0"/>
                                    <a:ea typeface="Gill Sans MT Ext Condensed Bold" charset="0"/>
                                    <a:cs typeface="Gill Sans MT Ext Condensed Bold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acc>
                        <m:r>
                          <a:rPr lang="en-US" sz="1500" i="1">
                            <a:latin typeface="Cambria Math" charset="0"/>
                            <a:ea typeface="Gill Sans MT Ext Condensed Bold" charset="0"/>
                            <a:cs typeface="Gill Sans MT Ext Condensed Bold" charset="0"/>
                          </a:rPr>
                          <m:t> </m:t>
                        </m:r>
                      </m:e>
                    </m:d>
                    <m:r>
                      <a:rPr lang="en-US" sz="1500" i="1">
                        <a:latin typeface="Cambria Math" charset="0"/>
                        <a:ea typeface="Gill Sans MT Ext Condensed Bold" charset="0"/>
                        <a:cs typeface="Gill Sans MT Ext Condensed Bold" charset="0"/>
                      </a:rPr>
                      <m:t>+</m:t>
                    </m:r>
                    <m:r>
                      <a:rPr lang="en-US" sz="1500" i="1">
                        <a:latin typeface="Cambria Math" charset="0"/>
                        <a:ea typeface="Gill Sans MT Ext Condensed Bold" charset="0"/>
                        <a:cs typeface="Gill Sans MT Ext Condensed Bold" charset="0"/>
                      </a:rPr>
                      <m:t>𝑋</m:t>
                    </m:r>
                  </m:oMath>
                </a14:m>
                <a:endParaRPr lang="en-US" sz="1500" i="1" dirty="0">
                  <a:ea typeface="Gill Sans MT Ext Condensed Bold" charset="0"/>
                  <a:cs typeface="Gill Sans MT Ext Condensed Bold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i="1">
                          <a:latin typeface="Cambria Math" charset="0"/>
                        </a:rPr>
                        <m:t>∝</m:t>
                      </m:r>
                      <m:sSubSup>
                        <m:sSubSupPr>
                          <m:ctrlPr>
                            <a:rPr lang="en-US" sz="15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500" i="1">
                              <a:latin typeface="Cambria Math" charset="0"/>
                            </a:rPr>
                            <m:t>𝐷</m:t>
                          </m:r>
                        </m:e>
                        <m:sub>
                          <m:r>
                            <a:rPr lang="en-US" sz="1500" i="1">
                              <a:latin typeface="Cambria Math" charset="0"/>
                            </a:rPr>
                            <m:t>1</m:t>
                          </m:r>
                        </m:sub>
                        <m:sup>
                          <m:r>
                            <a:rPr lang="en-US" sz="1500" i="1">
                              <a:latin typeface="Cambria Math" charset="0"/>
                            </a:rPr>
                            <m:t>⊥</m:t>
                          </m:r>
                        </m:sup>
                      </m:sSubSup>
                      <m:r>
                        <a:rPr lang="en-US" sz="1500" i="1">
                          <a:latin typeface="Cambria Math" charset="0"/>
                        </a:rPr>
                        <m:t> </m:t>
                      </m:r>
                      <m:acc>
                        <m:accPr>
                          <m:chr m:val="̅"/>
                          <m:ctrlPr>
                            <a:rPr lang="en-US" sz="15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Sup>
                            <m:sSubSupPr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500" i="1">
                                  <a:latin typeface="Cambria Math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sz="1500" i="1">
                                  <a:latin typeface="Cambria Math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1500" i="1">
                                  <a:latin typeface="Cambria Math" charset="0"/>
                                </a:rPr>
                                <m:t>⊥</m:t>
                              </m:r>
                            </m:sup>
                          </m:sSubSup>
                        </m:e>
                      </m:acc>
                      <m:r>
                        <a:rPr lang="en-US" sz="1500" i="1">
                          <a:latin typeface="Cambria Math" charset="0"/>
                        </a:rPr>
                        <m:t>+ </m:t>
                      </m:r>
                      <m:sSubSup>
                        <m:sSubSupPr>
                          <m:ctrlP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𝐻</m:t>
                          </m:r>
                        </m:e>
                        <m:sub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  <m:sup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⊥</m:t>
                          </m:r>
                        </m:sup>
                      </m:sSubSup>
                      <m:r>
                        <a:rPr lang="en-US" sz="1500" i="1">
                          <a:solidFill>
                            <a:srgbClr val="FF0000"/>
                          </a:solidFill>
                          <a:latin typeface="Cambria Math" charset="0"/>
                        </a:rPr>
                        <m:t> </m:t>
                      </m:r>
                      <m:acc>
                        <m:accPr>
                          <m:chr m:val="̅"/>
                          <m:ctrlP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Sup>
                            <m:sSubSupPr>
                              <m:ctrlPr>
                                <a:rPr lang="en-US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5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15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15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⊥</m:t>
                              </m:r>
                            </m:sup>
                          </m:sSubSup>
                        </m:e>
                      </m:acc>
                      <m:r>
                        <m:rPr>
                          <m:sty m:val="p"/>
                        </m:rPr>
                        <a:rPr lang="en-US" sz="1500">
                          <a:solidFill>
                            <a:srgbClr val="FF0000"/>
                          </a:solidFill>
                          <a:latin typeface="Cambria Math" charset="0"/>
                        </a:rPr>
                        <m:t>cos</m:t>
                      </m:r>
                      <m:d>
                        <m:dPr>
                          <m:ctrlP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sz="15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sz="15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500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5EB2DFC-E993-6268-9793-3B9DD3E24F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2965" y="1716544"/>
                <a:ext cx="4470507" cy="528543"/>
              </a:xfrm>
              <a:prstGeom prst="rect">
                <a:avLst/>
              </a:prstGeom>
              <a:blipFill>
                <a:blip r:embed="rId11"/>
                <a:stretch>
                  <a:fillRect l="-1695" t="-7143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0D3F8086-C399-8AC9-368A-DBBA55E99A46}"/>
              </a:ext>
            </a:extLst>
          </p:cNvPr>
          <p:cNvGrpSpPr/>
          <p:nvPr/>
        </p:nvGrpSpPr>
        <p:grpSpPr>
          <a:xfrm>
            <a:off x="1340238" y="3417364"/>
            <a:ext cx="5814942" cy="1564783"/>
            <a:chOff x="739043" y="2922231"/>
            <a:chExt cx="8023957" cy="208645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78DD0B2-CCB1-EDC7-ACC2-6309B5664F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231" b="34486"/>
            <a:stretch/>
          </p:blipFill>
          <p:spPr>
            <a:xfrm>
              <a:off x="739043" y="2922231"/>
              <a:ext cx="8023957" cy="186944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6167E7D-DD05-B6A5-4909-5A92715AF3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022" r="31860" b="-940"/>
            <a:stretch/>
          </p:blipFill>
          <p:spPr>
            <a:xfrm>
              <a:off x="740778" y="4631488"/>
              <a:ext cx="5467517" cy="377200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FD34E9B-32B4-21FE-DA7D-BCE1E99CBCCD}"/>
              </a:ext>
            </a:extLst>
          </p:cNvPr>
          <p:cNvSpPr txBox="1"/>
          <p:nvPr/>
        </p:nvSpPr>
        <p:spPr>
          <a:xfrm>
            <a:off x="1606070" y="5037587"/>
            <a:ext cx="18742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PRL</a:t>
            </a:r>
            <a:r>
              <a:rPr lang="en-US" sz="1400" b="1" dirty="0">
                <a:solidFill>
                  <a:srgbClr val="FF0000"/>
                </a:solidFill>
              </a:rPr>
              <a:t> 107, </a:t>
            </a:r>
            <a:r>
              <a:rPr lang="en-US" sz="1400" dirty="0">
                <a:solidFill>
                  <a:srgbClr val="FF0000"/>
                </a:solidFill>
              </a:rPr>
              <a:t>072004(2011)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EEB9D3C-6844-D990-0E53-A6EDBF0E7C90}"/>
              </a:ext>
            </a:extLst>
          </p:cNvPr>
          <p:cNvSpPr txBox="1"/>
          <p:nvPr/>
        </p:nvSpPr>
        <p:spPr>
          <a:xfrm>
            <a:off x="942568" y="5286135"/>
            <a:ext cx="3742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Cross section: Phys. Rev. D </a:t>
            </a:r>
            <a:r>
              <a:rPr lang="en-US" b="1" dirty="0"/>
              <a:t>96</a:t>
            </a:r>
            <a:r>
              <a:rPr lang="en-US" dirty="0"/>
              <a:t>, 032005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670214B-887D-210F-7891-0251C2FD4822}"/>
              </a:ext>
            </a:extLst>
          </p:cNvPr>
          <p:cNvSpPr txBox="1"/>
          <p:nvPr/>
        </p:nvSpPr>
        <p:spPr>
          <a:xfrm>
            <a:off x="5955958" y="5106185"/>
            <a:ext cx="1581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Single Hadrons</a:t>
            </a:r>
          </a:p>
        </p:txBody>
      </p:sp>
    </p:spTree>
    <p:extLst>
      <p:ext uri="{BB962C8B-B14F-4D97-AF65-F5344CB8AC3E}">
        <p14:creationId xmlns:p14="http://schemas.microsoft.com/office/powerpoint/2010/main" val="25063094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55115D9D-13AA-2110-843D-7D0AFB028613}"/>
              </a:ext>
            </a:extLst>
          </p:cNvPr>
          <p:cNvGrpSpPr/>
          <p:nvPr/>
        </p:nvGrpSpPr>
        <p:grpSpPr>
          <a:xfrm>
            <a:off x="4126867" y="1136403"/>
            <a:ext cx="5019094" cy="1419333"/>
            <a:chOff x="3753134" y="1026271"/>
            <a:chExt cx="5019094" cy="141933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2805CEB-322E-9269-905A-E58AA3D43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51784"/>
            <a:stretch>
              <a:fillRect/>
            </a:stretch>
          </p:blipFill>
          <p:spPr>
            <a:xfrm>
              <a:off x="3753134" y="1026271"/>
              <a:ext cx="5019094" cy="1144653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5C5EB22-D809-38C2-208A-446C3D8201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87873"/>
            <a:stretch>
              <a:fillRect/>
            </a:stretch>
          </p:blipFill>
          <p:spPr>
            <a:xfrm>
              <a:off x="3753134" y="2157715"/>
              <a:ext cx="5019094" cy="287889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3385A9C-77EF-C019-BF76-4835FDD06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861" y="265984"/>
            <a:ext cx="8881303" cy="487490"/>
          </a:xfrm>
        </p:spPr>
        <p:txBody>
          <a:bodyPr/>
          <a:lstStyle/>
          <a:p>
            <a:r>
              <a:rPr lang="en-US" sz="2600" dirty="0"/>
              <a:t>Examples: Single/Di-hadron Multiplicities, Polarization and back-to-back Correlations to access Fragmentation Studies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E7B25E-1C02-59AA-7195-F85D61645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56A648-FC4D-230D-F05D-535D8DE5640A}"/>
              </a:ext>
            </a:extLst>
          </p:cNvPr>
          <p:cNvSpPr txBox="1"/>
          <p:nvPr/>
        </p:nvSpPr>
        <p:spPr>
          <a:xfrm>
            <a:off x="8027855" y="4718370"/>
            <a:ext cx="2998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Belle: </a:t>
            </a:r>
            <a:r>
              <a:rPr lang="en-US" sz="1400" i="1" dirty="0" err="1"/>
              <a:t>Phys.Rev.D</a:t>
            </a:r>
            <a:r>
              <a:rPr lang="en-US" sz="1400" dirty="0"/>
              <a:t> 111 (2025) 5, 052003</a:t>
            </a:r>
          </a:p>
          <a:p>
            <a:endParaRPr lang="en-US" sz="1400" dirty="0"/>
          </a:p>
        </p:txBody>
      </p:sp>
      <p:pic>
        <p:nvPicPr>
          <p:cNvPr id="7" name="Picture 6" descr="A diagram of a rectangular object with a straight line and arrows&#10;&#10;Description automatically generated with medium confidence">
            <a:extLst>
              <a:ext uri="{FF2B5EF4-FFF2-40B4-BE49-F238E27FC236}">
                <a16:creationId xmlns:a16="http://schemas.microsoft.com/office/drawing/2014/main" id="{587CABD5-A914-41B5-C317-AF16F622E3A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62" t="19218"/>
          <a:stretch/>
        </p:blipFill>
        <p:spPr>
          <a:xfrm>
            <a:off x="62511" y="5056155"/>
            <a:ext cx="2820264" cy="1182864"/>
          </a:xfrm>
          <a:prstGeom prst="rect">
            <a:avLst/>
          </a:prstGeom>
        </p:spPr>
      </p:pic>
      <p:pic>
        <p:nvPicPr>
          <p:cNvPr id="11" name="Picture 9" descr="C:\Users\rcseidl\Documents\BELLE\ulispov\projects\belle_onehadron_thrust.png">
            <a:extLst>
              <a:ext uri="{FF2B5EF4-FFF2-40B4-BE49-F238E27FC236}">
                <a16:creationId xmlns:a16="http://schemas.microsoft.com/office/drawing/2014/main" id="{F2EC4C00-16D7-A4E4-03D4-BF6D58949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1" y="1021402"/>
            <a:ext cx="1834121" cy="1375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89003E-AE43-9329-26BF-53ABD3989D8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68" y="2430684"/>
            <a:ext cx="1201143" cy="243428"/>
          </a:xfrm>
          <a:prstGeom prst="rect">
            <a:avLst/>
          </a:prstGeom>
        </p:spPr>
      </p:pic>
      <p:pic>
        <p:nvPicPr>
          <p:cNvPr id="10" name="Picture 9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A9EF4E45-E0D2-776F-7D7C-1FBDFE9F4A6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-1" b="51223"/>
          <a:stretch/>
        </p:blipFill>
        <p:spPr>
          <a:xfrm>
            <a:off x="4689113" y="4725782"/>
            <a:ext cx="3806937" cy="211201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17841CF-EAF6-0866-D368-FC54E2A61792}"/>
              </a:ext>
            </a:extLst>
          </p:cNvPr>
          <p:cNvSpPr txBox="1"/>
          <p:nvPr/>
        </p:nvSpPr>
        <p:spPr>
          <a:xfrm>
            <a:off x="410731" y="5996194"/>
            <a:ext cx="322129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None/>
            </a:pP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Phys. Rev. Lett. 122, 042001 (2019)</a:t>
            </a:r>
            <a:endParaRPr lang="en-US" sz="12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FA0DF45-F4F8-76FE-FA67-900A883DC41C}"/>
                  </a:ext>
                </a:extLst>
              </p:cNvPr>
              <p:cNvSpPr txBox="1"/>
              <p:nvPr/>
            </p:nvSpPr>
            <p:spPr>
              <a:xfrm>
                <a:off x="5499370" y="6076696"/>
                <a:ext cx="3600101" cy="392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p>
                          <m:r>
                            <a:rPr lang="en-US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↑</m:t>
                          </m:r>
                        </m:sup>
                      </m:sSup>
                      <m:r>
                        <a:rPr lang="en-US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𝑿</m:t>
                      </m:r>
                    </m:oMath>
                  </m:oMathPara>
                </a14:m>
                <a:endParaRPr lang="en-US" b="1" dirty="0">
                  <a:solidFill>
                    <a:srgbClr val="002060"/>
                  </a:solidFill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FA0DF45-F4F8-76FE-FA67-900A883DC4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9370" y="6076696"/>
                <a:ext cx="3600101" cy="39299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D52691F-E06C-5D35-191C-DBABA64C0351}"/>
                  </a:ext>
                </a:extLst>
              </p:cNvPr>
              <p:cNvSpPr txBox="1"/>
              <p:nvPr/>
            </p:nvSpPr>
            <p:spPr>
              <a:xfrm>
                <a:off x="4772243" y="1726180"/>
                <a:ext cx="58227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D52691F-E06C-5D35-191C-DBABA64C03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2243" y="1726180"/>
                <a:ext cx="582275" cy="64633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6715E13-7158-95E6-6DFB-30874866B549}"/>
                  </a:ext>
                </a:extLst>
              </p:cNvPr>
              <p:cNvSpPr txBox="1"/>
              <p:nvPr/>
            </p:nvSpPr>
            <p:spPr>
              <a:xfrm>
                <a:off x="6220963" y="1638398"/>
                <a:ext cx="4093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6715E13-7158-95E6-6DFB-30874866B5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0963" y="1638398"/>
                <a:ext cx="409343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9BFA641-7F15-128E-9FEA-D5A67A8B129D}"/>
                  </a:ext>
                </a:extLst>
              </p:cNvPr>
              <p:cNvSpPr txBox="1"/>
              <p:nvPr/>
            </p:nvSpPr>
            <p:spPr>
              <a:xfrm>
                <a:off x="7809302" y="1617223"/>
                <a:ext cx="6006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∗0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9BFA641-7F15-128E-9FEA-D5A67A8B12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9302" y="1617223"/>
                <a:ext cx="600614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B296342-73FE-BF0A-D513-3CD85A783983}"/>
                  </a:ext>
                </a:extLst>
              </p:cNvPr>
              <p:cNvSpPr txBox="1"/>
              <p:nvPr/>
            </p:nvSpPr>
            <p:spPr>
              <a:xfrm>
                <a:off x="8667844" y="2366974"/>
                <a:ext cx="476156" cy="3907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B296342-73FE-BF0A-D513-3CD85A7839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7844" y="2366974"/>
                <a:ext cx="476156" cy="390748"/>
              </a:xfrm>
              <a:prstGeom prst="rect">
                <a:avLst/>
              </a:prstGeom>
              <a:blipFill>
                <a:blip r:embed="rId13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B7C2F42-2C9C-E501-28B0-5AFB294B5E32}"/>
                  </a:ext>
                </a:extLst>
              </p:cNvPr>
              <p:cNvSpPr txBox="1"/>
              <p:nvPr/>
            </p:nvSpPr>
            <p:spPr>
              <a:xfrm>
                <a:off x="1400126" y="1187452"/>
                <a:ext cx="3133743" cy="9323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Cross-sections</a:t>
                </a:r>
                <a:br>
                  <a:rPr lang="en-US" dirty="0"/>
                </a:br>
                <a:r>
                  <a:rPr lang="en-US" dirty="0"/>
                  <a:t>of VMs and unstable particles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∗0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980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B7C2F42-2C9C-E501-28B0-5AFB294B5E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0126" y="1187452"/>
                <a:ext cx="3133743" cy="932307"/>
              </a:xfrm>
              <a:prstGeom prst="rect">
                <a:avLst/>
              </a:prstGeom>
              <a:blipFill>
                <a:blip r:embed="rId14"/>
                <a:stretch>
                  <a:fillRect l="-1613" t="-2667"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2C247A0-2CAE-0AF2-DDFA-8829AA46B549}"/>
                  </a:ext>
                </a:extLst>
              </p:cNvPr>
              <p:cNvSpPr txBox="1"/>
              <p:nvPr/>
            </p:nvSpPr>
            <p:spPr>
              <a:xfrm>
                <a:off x="482223" y="6160258"/>
                <a:ext cx="3454215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First measurement of spontaneous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dirty="0"/>
                  <a:t> polarization, first prompt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endParaRPr lang="en-US" b="0" dirty="0"/>
              </a:p>
              <a:p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2C247A0-2CAE-0AF2-DDFA-8829AA46B5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223" y="6160258"/>
                <a:ext cx="3454215" cy="1200329"/>
              </a:xfrm>
              <a:prstGeom prst="rect">
                <a:avLst/>
              </a:prstGeom>
              <a:blipFill>
                <a:blip r:embed="rId15"/>
                <a:stretch>
                  <a:fillRect l="-1095" t="-3158" r="-3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Content Placeholder 5">
            <a:extLst>
              <a:ext uri="{FF2B5EF4-FFF2-40B4-BE49-F238E27FC236}">
                <a16:creationId xmlns:a16="http://schemas.microsoft.com/office/drawing/2014/main" id="{75F67B3E-6B1A-7876-C066-BE8C578989C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761" y="2766873"/>
            <a:ext cx="2724780" cy="2043586"/>
          </a:xfrm>
          <a:prstGeom prst="rect">
            <a:avLst/>
          </a:prstGeom>
          <a:noFill/>
        </p:spPr>
      </p:pic>
      <p:pic>
        <p:nvPicPr>
          <p:cNvPr id="39" name="Content Placeholder 6">
            <a:extLst>
              <a:ext uri="{FF2B5EF4-FFF2-40B4-BE49-F238E27FC236}">
                <a16:creationId xmlns:a16="http://schemas.microsoft.com/office/drawing/2014/main" id="{78634040-F96D-C5CB-9D07-FC85FE94E16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5400000">
            <a:off x="5247473" y="2122390"/>
            <a:ext cx="1935301" cy="2998128"/>
          </a:xfrm>
          <a:prstGeom prst="rect">
            <a:avLst/>
          </a:prstGeom>
        </p:spPr>
      </p:pic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FB15C5CD-E6DF-1AB4-F726-7859F5A6C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0306" y="5834111"/>
            <a:ext cx="8464378" cy="1716323"/>
          </a:xfrm>
        </p:spPr>
        <p:txBody>
          <a:bodyPr>
            <a:normAutofit/>
          </a:bodyPr>
          <a:lstStyle/>
          <a:p>
            <a:r>
              <a:rPr lang="en-US" sz="1200" dirty="0"/>
              <a:t>0.85 &lt; T &lt; 0.9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CA7F7B5-FA30-5050-D1EF-2DF04A06DE9B}"/>
              </a:ext>
            </a:extLst>
          </p:cNvPr>
          <p:cNvSpPr txBox="1"/>
          <p:nvPr/>
        </p:nvSpPr>
        <p:spPr>
          <a:xfrm>
            <a:off x="703401" y="4807258"/>
            <a:ext cx="2225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/>
              <a:t>Phys.Rev.D</a:t>
            </a:r>
            <a:r>
              <a:rPr lang="en-US" sz="1200" dirty="0"/>
              <a:t> 99 (2019) 11, 112006</a:t>
            </a:r>
          </a:p>
          <a:p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E746897F-AAAA-81CE-202F-0440E31C694E}"/>
                  </a:ext>
                </a:extLst>
              </p:cNvPr>
              <p:cNvSpPr txBox="1"/>
              <p:nvPr/>
            </p:nvSpPr>
            <p:spPr>
              <a:xfrm>
                <a:off x="2882775" y="3179135"/>
                <a:ext cx="1952266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/>
                  <a:t> dependence of </a:t>
                </a:r>
                <a:br>
                  <a:rPr lang="en-US" dirty="0"/>
                </a:br>
                <a:r>
                  <a:rPr lang="en-US" dirty="0"/>
                  <a:t>single hadron </a:t>
                </a:r>
              </a:p>
              <a:p>
                <a:r>
                  <a:rPr lang="en-US" dirty="0"/>
                  <a:t>fragmentation </a:t>
                </a: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E746897F-AAAA-81CE-202F-0440E31C69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2775" y="3179135"/>
                <a:ext cx="1952266" cy="923330"/>
              </a:xfrm>
              <a:prstGeom prst="rect">
                <a:avLst/>
              </a:prstGeom>
              <a:blipFill>
                <a:blip r:embed="rId18"/>
                <a:stretch>
                  <a:fillRect l="-3247" t="-2703" r="-1948"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8D2E682-BF5D-4F79-AB90-3B38D7CA8A7C}"/>
                  </a:ext>
                </a:extLst>
              </p:cNvPr>
              <p:cNvSpPr txBox="1"/>
              <p:nvPr/>
            </p:nvSpPr>
            <p:spPr>
              <a:xfrm>
                <a:off x="6970771" y="4402477"/>
                <a:ext cx="105708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𝐺𝑒𝑉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8D2E682-BF5D-4F79-AB90-3B38D7CA8A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0771" y="4402477"/>
                <a:ext cx="1057084" cy="369332"/>
              </a:xfrm>
              <a:prstGeom prst="rect">
                <a:avLst/>
              </a:prstGeom>
              <a:blipFill>
                <a:blip r:embed="rId19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21248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5E9392B-1CAF-D10D-5867-B99AE86C7DB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435" y="1075634"/>
                <a:ext cx="4148781" cy="495630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Spin Entanglement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↑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↑</m:t>
                        </m:r>
                      </m:sup>
                    </m:sSup>
                  </m:oMath>
                </a14:m>
                <a:r>
                  <a:rPr lang="en-US" dirty="0"/>
                  <a:t>  correlations</a:t>
                </a:r>
              </a:p>
              <a:p>
                <a:pPr lvl="1"/>
                <a:r>
                  <a:rPr lang="en-US" sz="2200" dirty="0"/>
                  <a:t>Compare with calculations in Schwinger model and Quantum Computer</a:t>
                </a:r>
              </a:p>
              <a:p>
                <a:pPr lvl="2"/>
                <a:r>
                  <a:rPr lang="en-US" sz="2000" dirty="0"/>
                  <a:t>Also di-hadrons</a:t>
                </a:r>
              </a:p>
              <a:p>
                <a:pPr lvl="1"/>
                <a:r>
                  <a:rPr lang="en-US" dirty="0"/>
                  <a:t>Long/Trans spin transfer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dirty="0"/>
                  <a:t>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correlations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5E9392B-1CAF-D10D-5867-B99AE86C7DB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435" y="1075634"/>
                <a:ext cx="4148781" cy="4956305"/>
              </a:xfrm>
              <a:blipFill>
                <a:blip r:embed="rId3"/>
                <a:stretch>
                  <a:fillRect l="-1835" r="-3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4564E9-D823-4BAE-EC75-3F4D33140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7E1C93C-5050-FC42-8F10-D22D4F119D13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  <p:pic>
        <p:nvPicPr>
          <p:cNvPr id="5" name="Picture 4" descr="A diagram of a graph&#10;&#10;Description automatically generated">
            <a:extLst>
              <a:ext uri="{FF2B5EF4-FFF2-40B4-BE49-F238E27FC236}">
                <a16:creationId xmlns:a16="http://schemas.microsoft.com/office/drawing/2014/main" id="{213A2D8E-CE07-7F13-043A-9FB582DA78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999" y="1215690"/>
            <a:ext cx="2663960" cy="1778192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CACAEAE-722D-A060-2FC5-1C7E8DC017D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08920" y="539373"/>
                <a:ext cx="8464378" cy="487490"/>
              </a:xfrm>
            </p:spPr>
            <p:txBody>
              <a:bodyPr anchor="ctr">
                <a:normAutofit/>
              </a:bodyPr>
              <a:lstStyle/>
              <a:p>
                <a:r>
                  <a:rPr lang="en-US" sz="2800" dirty="0"/>
                  <a:t>Current Program at Belle II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b="1" i="0" dirty="0" smtClean="0">
                        <a:latin typeface="Cambria Math" panose="02040503050406030204" pitchFamily="18" charset="0"/>
                      </a:rPr>
                      <m:t>𝚲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CACAEAE-722D-A060-2FC5-1C7E8DC017D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08920" y="539373"/>
                <a:ext cx="8464378" cy="487490"/>
              </a:xfrm>
              <a:blipFill>
                <a:blip r:embed="rId5"/>
                <a:stretch>
                  <a:fillRect l="-1499" t="-17949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graph with dots and lines&#10;&#10;Description automatically generated">
            <a:extLst>
              <a:ext uri="{FF2B5EF4-FFF2-40B4-BE49-F238E27FC236}">
                <a16:creationId xmlns:a16="http://schemas.microsoft.com/office/drawing/2014/main" id="{B5818B4E-E60F-E33C-4876-8F4F5EBD96C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482"/>
          <a:stretch/>
        </p:blipFill>
        <p:spPr>
          <a:xfrm>
            <a:off x="4612777" y="3634881"/>
            <a:ext cx="1985639" cy="15830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29A2B0E-F6AC-2FA3-2CBC-B9195D8F2CA4}"/>
                  </a:ext>
                </a:extLst>
              </p:cNvPr>
              <p:cNvSpPr txBox="1"/>
              <p:nvPr/>
            </p:nvSpPr>
            <p:spPr>
              <a:xfrm>
                <a:off x="6244899" y="5327690"/>
                <a:ext cx="2136120" cy="9387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Belle II off-resonance simulation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100" b="0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Λ</m:t>
                    </m:r>
                    <m:r>
                      <a:rPr lang="en-US" sz="11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1100" b="0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Λ</m:t>
                    </m:r>
                  </m:oMath>
                </a14:m>
                <a:r>
                  <a:rPr lang="en-US" sz="1100" b="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100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polarization correlations</a:t>
                </a:r>
                <a:endParaRPr lang="en-US" sz="1100" b="0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1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11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𝑞</m:t>
                      </m:r>
                      <m:acc>
                        <m:accPr>
                          <m:chr m:val="̅"/>
                          <m:ctrlPr>
                            <a:rPr lang="en-US" sz="11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acc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11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1100" b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1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1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1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  <m:acc>
                          <m:accPr>
                            <m:chr m:val="̅"/>
                            <m:ctrlPr>
                              <a:rPr lang="en-US" sz="11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1100" b="0" i="0" smtClean="0"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</m:acc>
                      </m:sub>
                    </m:sSub>
                    <m:r>
                      <a:rPr lang="en-US" sz="11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100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0.0006 </a:t>
                </a:r>
                <a14:m>
                  <m:oMath xmlns:m="http://schemas.openxmlformats.org/officeDocument/2006/math">
                    <m:r>
                      <a:rPr lang="en-US" sz="1100" b="0" i="1" dirty="0" smtClean="0">
                        <a:latin typeface="Cambria Math" panose="02040503050406030204" pitchFamily="18" charset="0"/>
                      </a:rPr>
                      <m:t>± 0.0005</m:t>
                    </m:r>
                  </m:oMath>
                </a14:m>
                <a:r>
                  <a:rPr lang="en-US" sz="11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100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(fit)</a:t>
                </a:r>
              </a:p>
              <a:p>
                <a:r>
                  <a:rPr lang="en-US" sz="1100" dirty="0"/>
                  <a:t>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29A2B0E-F6AC-2FA3-2CBC-B9195D8F2C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4899" y="5327690"/>
                <a:ext cx="2136120" cy="93871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B45A1BEC-5EAA-6646-0AB7-55A4AC8036EF}"/>
              </a:ext>
            </a:extLst>
          </p:cNvPr>
          <p:cNvSpPr txBox="1"/>
          <p:nvPr/>
        </p:nvSpPr>
        <p:spPr>
          <a:xfrm>
            <a:off x="4226807" y="3055756"/>
            <a:ext cx="6649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From Phys. Rev. D </a:t>
            </a:r>
            <a:r>
              <a:rPr lang="en-US" sz="1200" b="1" dirty="0"/>
              <a:t>109</a:t>
            </a:r>
            <a:r>
              <a:rPr lang="en-US" sz="1200" dirty="0"/>
              <a:t>, 116003,Phys. Rev. Lett. </a:t>
            </a:r>
            <a:r>
              <a:rPr lang="en-US" sz="1200" b="1" dirty="0"/>
              <a:t>131</a:t>
            </a:r>
            <a:r>
              <a:rPr lang="en-US" sz="1200" dirty="0"/>
              <a:t>, 021902 (di-hadrons)</a:t>
            </a:r>
          </a:p>
          <a:p>
            <a:endParaRPr lang="en-US" sz="1200" b="1" dirty="0"/>
          </a:p>
          <a:p>
            <a:endParaRPr lang="en-US" sz="1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D810CF-DF08-76E7-374F-B47801AEDA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7189800" y="3263727"/>
            <a:ext cx="1583045" cy="23253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A13D172-A6A7-138E-3C0F-5C32D448C54B}"/>
              </a:ext>
            </a:extLst>
          </p:cNvPr>
          <p:cNvSpPr txBox="1"/>
          <p:nvPr/>
        </p:nvSpPr>
        <p:spPr>
          <a:xfrm>
            <a:off x="4366260" y="3326130"/>
            <a:ext cx="31370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/>
              <a:t>See also Lin, Liu, Shao, Wei </a:t>
            </a:r>
            <a:r>
              <a:rPr lang="en-US" altLang="en-US" sz="1200" dirty="0">
                <a:latin typeface="Arial" panose="020B0604020202020204" pitchFamily="34" charset="0"/>
              </a:rPr>
              <a:t>arXiv:2507.15387 </a:t>
            </a: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FB074BC5-BD5E-E239-1B4E-13E81D0E88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1266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3223D85-2D9A-D6F0-1FAA-775606AE258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08919" y="266507"/>
                <a:ext cx="8464378" cy="487490"/>
              </a:xfrm>
            </p:spPr>
            <p:txBody>
              <a:bodyPr/>
              <a:lstStyle/>
              <a:p>
                <a:r>
                  <a:rPr lang="en-US" dirty="0"/>
                  <a:t>Brand New Opportunities at Belle II: Precision Jet Physics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3223D85-2D9A-D6F0-1FAA-775606AE25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08919" y="266507"/>
                <a:ext cx="8464378" cy="487490"/>
              </a:xfrm>
              <a:blipFill>
                <a:blip r:embed="rId3"/>
                <a:stretch>
                  <a:fillRect l="-2249" t="-89744" b="-105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4A90201-19B9-0BDA-437C-03AF39955C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5400000">
            <a:off x="6983768" y="2757520"/>
            <a:ext cx="1750958" cy="258539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7B1429-B804-7E9B-CBF6-4B0EB7BFB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05218" y="570919"/>
            <a:ext cx="536158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ABFCE72-E872-120B-4C89-EECAB1CFD5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559"/>
          <a:stretch/>
        </p:blipFill>
        <p:spPr>
          <a:xfrm>
            <a:off x="6386263" y="1050884"/>
            <a:ext cx="2765683" cy="18851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9C248BBD-C170-28BB-5C6D-A0BC9816369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2711" y="1179961"/>
                <a:ext cx="4578017" cy="545937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20000"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2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685800" indent="-22860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PingFangSC-Regular" charset="-122"/>
                  <a:buChar char="－"/>
                  <a:defRPr sz="20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1143000" indent="-22860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charset="0"/>
                  <a:buChar char="•"/>
                  <a:defRPr sz="18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657350" indent="-2857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PingFangSC-Regular" charset="-122"/>
                  <a:buChar char="－"/>
                  <a:defRPr sz="16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2057400" indent="-22860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charset="0"/>
                  <a:buChar char="•"/>
                  <a:defRPr sz="14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Jet physics (will) play an important role at the EIC and LHC</a:t>
                </a:r>
              </a:p>
              <a:p>
                <a:r>
                  <a:rPr lang="en-US" dirty="0"/>
                  <a:t>Precision measurements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/>
                  <a:t> annihilation will test current theoretical understanding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𝐿𝐿</m:t>
                    </m:r>
                  </m:oMath>
                </a14:m>
                <a:r>
                  <a:rPr lang="en-US" dirty="0"/>
                  <a:t>)</a:t>
                </a:r>
              </a:p>
              <a:p>
                <a:r>
                  <a:rPr lang="en-US" dirty="0"/>
                  <a:t>Lower energies like Belle in particular sensitive to hadronization effects</a:t>
                </a:r>
              </a:p>
              <a:p>
                <a:r>
                  <a:rPr lang="en-US" dirty="0"/>
                  <a:t>Example: Transverse Momentum Imbalance </a:t>
                </a:r>
                <a:r>
                  <a:rPr lang="en-US" dirty="0">
                    <a:sym typeface="Wingdings" pitchFamily="2" charset="2"/>
                  </a:rPr>
                  <a:t>  TMD framework</a:t>
                </a:r>
                <a:br>
                  <a:rPr lang="en-US" dirty="0">
                    <a:sym typeface="Wingdings" pitchFamily="2" charset="2"/>
                  </a:rPr>
                </a:br>
                <a:br>
                  <a:rPr lang="en-US" dirty="0">
                    <a:sym typeface="Wingdings" pitchFamily="2" charset="2"/>
                  </a:rPr>
                </a:br>
                <a:endParaRPr lang="en-US" dirty="0">
                  <a:sym typeface="Wingdings" pitchFamily="2" charset="2"/>
                </a:endParaRPr>
              </a:p>
              <a:p>
                <a:r>
                  <a:rPr lang="en-US" dirty="0"/>
                  <a:t> New suggestion: Measure </a:t>
                </a:r>
                <a:r>
                  <a:rPr lang="en-US" dirty="0" err="1"/>
                  <a:t>Colllins</a:t>
                </a:r>
                <a:r>
                  <a:rPr lang="en-US" dirty="0"/>
                  <a:t>-like back-to-back azimuthal correlations for jets</a:t>
                </a:r>
              </a:p>
              <a:p>
                <a:r>
                  <a:rPr lang="en-US" dirty="0"/>
                  <a:t>Di-hadron FFs of </a:t>
                </a:r>
                <a:r>
                  <a:rPr lang="en-US" dirty="0" err="1"/>
                  <a:t>pions</a:t>
                </a:r>
                <a:r>
                  <a:rPr lang="en-US" dirty="0"/>
                  <a:t> and kaons around jets</a:t>
                </a:r>
              </a:p>
              <a:p>
                <a:pPr marL="0" indent="0">
                  <a:buNone/>
                </a:pPr>
                <a:br>
                  <a:rPr lang="en-US" dirty="0"/>
                </a:br>
                <a:br>
                  <a:rPr lang="en-US" dirty="0"/>
                </a:br>
                <a:br>
                  <a:rPr lang="en-US" dirty="0"/>
                </a:br>
                <a:r>
                  <a:rPr lang="en-US" dirty="0">
                    <a:sym typeface="Wingdings" pitchFamily="2" charset="2"/>
                  </a:rPr>
                  <a:t></a:t>
                </a:r>
                <a:r>
                  <a:rPr lang="en-US" b="1" dirty="0">
                    <a:solidFill>
                      <a:srgbClr val="FF0000"/>
                    </a:solidFill>
                    <a:sym typeface="Wingdings" pitchFamily="2" charset="2"/>
                  </a:rPr>
                  <a:t>Sensitive to </a:t>
                </a:r>
                <a:r>
                  <a:rPr lang="en-US" b="1" dirty="0" err="1">
                    <a:solidFill>
                      <a:srgbClr val="FF0000"/>
                    </a:solidFill>
                    <a:sym typeface="Wingdings" pitchFamily="2" charset="2"/>
                  </a:rPr>
                  <a:t>transversity</a:t>
                </a:r>
                <a:endParaRPr lang="en-US" dirty="0"/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9C248BBD-C170-28BB-5C6D-A0BC981636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11" y="1179961"/>
                <a:ext cx="4578017" cy="5459378"/>
              </a:xfrm>
              <a:prstGeom prst="rect">
                <a:avLst/>
              </a:prstGeom>
              <a:blipFill>
                <a:blip r:embed="rId6"/>
                <a:stretch>
                  <a:fillRect l="-1662" t="-2093" r="-2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D848980-421B-15E9-E725-29C813C28BDA}"/>
              </a:ext>
            </a:extLst>
          </p:cNvPr>
          <p:cNvSpPr txBox="1"/>
          <p:nvPr/>
        </p:nvSpPr>
        <p:spPr>
          <a:xfrm>
            <a:off x="7215180" y="3845118"/>
            <a:ext cx="14309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Belle II </a:t>
            </a:r>
            <a:br>
              <a:rPr lang="en-US" sz="1200" dirty="0"/>
            </a:br>
            <a:r>
              <a:rPr lang="en-US" sz="1200" dirty="0"/>
              <a:t>projections </a:t>
            </a:r>
            <a:br>
              <a:rPr lang="en-US" sz="1200" dirty="0"/>
            </a:br>
            <a:r>
              <a:rPr lang="en-US" sz="1200" dirty="0"/>
              <a:t>(stat only)</a:t>
            </a:r>
            <a:br>
              <a:rPr lang="en-US" sz="1200" dirty="0"/>
            </a:br>
            <a:r>
              <a:rPr lang="en-US" sz="1200" dirty="0"/>
              <a:t>compared to theory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3EC035-B0A0-15C2-2CD3-E1443E836F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6088"/>
          <a:stretch/>
        </p:blipFill>
        <p:spPr>
          <a:xfrm>
            <a:off x="4659342" y="1174743"/>
            <a:ext cx="1899260" cy="15165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19A6DAF-F76A-F7CF-E6C0-0241BFDF5C63}"/>
              </a:ext>
            </a:extLst>
          </p:cNvPr>
          <p:cNvSpPr txBox="1"/>
          <p:nvPr/>
        </p:nvSpPr>
        <p:spPr>
          <a:xfrm>
            <a:off x="4751413" y="2851575"/>
            <a:ext cx="45780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800" dirty="0">
                <a:solidFill>
                  <a:schemeClr val="dk1"/>
                </a:solidFill>
              </a:rPr>
              <a:t>Gutierrez-Reyes, D., </a:t>
            </a:r>
            <a:r>
              <a:rPr lang="en" sz="800" dirty="0" err="1">
                <a:solidFill>
                  <a:schemeClr val="dk1"/>
                </a:solidFill>
              </a:rPr>
              <a:t>Scimemi</a:t>
            </a:r>
            <a:r>
              <a:rPr lang="en" sz="800" dirty="0">
                <a:solidFill>
                  <a:schemeClr val="dk1"/>
                </a:solidFill>
              </a:rPr>
              <a:t>, I., </a:t>
            </a:r>
            <a:r>
              <a:rPr lang="en" sz="800" dirty="0" err="1">
                <a:solidFill>
                  <a:schemeClr val="dk1"/>
                </a:solidFill>
              </a:rPr>
              <a:t>Waalewijn</a:t>
            </a:r>
            <a:r>
              <a:rPr lang="en" sz="800" dirty="0">
                <a:solidFill>
                  <a:schemeClr val="dk1"/>
                </a:solidFill>
              </a:rPr>
              <a:t>, W.J. </a:t>
            </a:r>
            <a:r>
              <a:rPr lang="en" sz="800" i="1" dirty="0">
                <a:solidFill>
                  <a:schemeClr val="dk1"/>
                </a:solidFill>
              </a:rPr>
              <a:t>et al.</a:t>
            </a:r>
            <a:r>
              <a:rPr lang="en" sz="800" dirty="0">
                <a:solidFill>
                  <a:schemeClr val="dk1"/>
                </a:solidFill>
              </a:rPr>
              <a:t> Transverse momentum dependent distributions in </a:t>
            </a:r>
            <a:r>
              <a:rPr lang="en" sz="800" i="1" dirty="0" err="1">
                <a:solidFill>
                  <a:schemeClr val="dk1"/>
                </a:solidFill>
              </a:rPr>
              <a:t>e</a:t>
            </a:r>
            <a:r>
              <a:rPr lang="en" sz="800" baseline="30000" dirty="0" err="1">
                <a:solidFill>
                  <a:schemeClr val="dk1"/>
                </a:solidFill>
              </a:rPr>
              <a:t>+</a:t>
            </a:r>
            <a:r>
              <a:rPr lang="en" sz="800" i="1" dirty="0" err="1">
                <a:solidFill>
                  <a:schemeClr val="dk1"/>
                </a:solidFill>
              </a:rPr>
              <a:t>e</a:t>
            </a:r>
            <a:r>
              <a:rPr lang="en" sz="800" i="1" baseline="30000" dirty="0">
                <a:solidFill>
                  <a:schemeClr val="dk1"/>
                </a:solidFill>
              </a:rPr>
              <a:t>−</a:t>
            </a:r>
            <a:r>
              <a:rPr lang="en" sz="800" dirty="0">
                <a:solidFill>
                  <a:schemeClr val="dk1"/>
                </a:solidFill>
              </a:rPr>
              <a:t> and semi-inclusive deep-inelastic scattering using jets. </a:t>
            </a:r>
            <a:r>
              <a:rPr lang="en" sz="800" i="1" dirty="0">
                <a:solidFill>
                  <a:schemeClr val="dk1"/>
                </a:solidFill>
              </a:rPr>
              <a:t>J. High </a:t>
            </a:r>
            <a:r>
              <a:rPr lang="en" sz="800" i="1" dirty="0" err="1">
                <a:solidFill>
                  <a:schemeClr val="dk1"/>
                </a:solidFill>
              </a:rPr>
              <a:t>Energ</a:t>
            </a:r>
            <a:r>
              <a:rPr lang="en" sz="800" i="1" dirty="0">
                <a:solidFill>
                  <a:schemeClr val="dk1"/>
                </a:solidFill>
              </a:rPr>
              <a:t>. Phys.</a:t>
            </a:r>
            <a:r>
              <a:rPr lang="en" sz="800" dirty="0">
                <a:solidFill>
                  <a:schemeClr val="dk1"/>
                </a:solidFill>
              </a:rPr>
              <a:t> </a:t>
            </a:r>
            <a:r>
              <a:rPr lang="en" sz="800" b="1" dirty="0">
                <a:solidFill>
                  <a:schemeClr val="dk1"/>
                </a:solidFill>
              </a:rPr>
              <a:t>2019, </a:t>
            </a:r>
            <a:r>
              <a:rPr lang="en" sz="800" dirty="0">
                <a:solidFill>
                  <a:schemeClr val="dk1"/>
                </a:solidFill>
              </a:rPr>
              <a:t>31 (2019).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29DB61-6C9B-09E8-A08F-89933C9EE625}"/>
              </a:ext>
            </a:extLst>
          </p:cNvPr>
          <p:cNvSpPr txBox="1"/>
          <p:nvPr/>
        </p:nvSpPr>
        <p:spPr>
          <a:xfrm>
            <a:off x="5521931" y="3845118"/>
            <a:ext cx="18245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sz="1200" dirty="0">
                <a:solidFill>
                  <a:schemeClr val="dk2"/>
                </a:solidFill>
              </a:rPr>
              <a:t>PRD102.7 (2020): 074015.</a:t>
            </a:r>
            <a:endParaRPr lang="en-US" sz="1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07B2F7-4245-2257-958F-8D0016372E9F}"/>
              </a:ext>
            </a:extLst>
          </p:cNvPr>
          <p:cNvSpPr txBox="1"/>
          <p:nvPr/>
        </p:nvSpPr>
        <p:spPr>
          <a:xfrm>
            <a:off x="5521931" y="2623858"/>
            <a:ext cx="15872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sz="1200" dirty="0">
                <a:solidFill>
                  <a:schemeClr val="dk1"/>
                </a:solidFill>
              </a:rPr>
              <a:t>JHEP</a:t>
            </a:r>
            <a:r>
              <a:rPr lang="en" sz="1200" i="1" dirty="0">
                <a:solidFill>
                  <a:schemeClr val="dk1"/>
                </a:solidFill>
              </a:rPr>
              <a:t>.</a:t>
            </a:r>
            <a:r>
              <a:rPr lang="en" sz="1200" dirty="0">
                <a:solidFill>
                  <a:schemeClr val="dk1"/>
                </a:solidFill>
              </a:rPr>
              <a:t> </a:t>
            </a:r>
            <a:r>
              <a:rPr lang="en" sz="1200" b="1" dirty="0">
                <a:solidFill>
                  <a:schemeClr val="dk1"/>
                </a:solidFill>
              </a:rPr>
              <a:t>2019, </a:t>
            </a:r>
            <a:r>
              <a:rPr lang="en" sz="1200" dirty="0">
                <a:solidFill>
                  <a:schemeClr val="dk1"/>
                </a:solidFill>
              </a:rPr>
              <a:t>31 (2019).</a:t>
            </a:r>
            <a:endParaRPr lang="en-US" sz="1200" dirty="0"/>
          </a:p>
        </p:txBody>
      </p:sp>
      <p:pic>
        <p:nvPicPr>
          <p:cNvPr id="12" name="Google Shape;416;p40">
            <a:extLst>
              <a:ext uri="{FF2B5EF4-FFF2-40B4-BE49-F238E27FC236}">
                <a16:creationId xmlns:a16="http://schemas.microsoft.com/office/drawing/2014/main" id="{10AF74EE-9D34-C0B5-0F3A-EE476731E5F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b="16412"/>
          <a:stretch/>
        </p:blipFill>
        <p:spPr>
          <a:xfrm>
            <a:off x="5795925" y="4990820"/>
            <a:ext cx="3348075" cy="20252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4F36824-94F0-8F2B-4801-B59F017F00E1}"/>
              </a:ext>
            </a:extLst>
          </p:cNvPr>
          <p:cNvSpPr txBox="1"/>
          <p:nvPr/>
        </p:nvSpPr>
        <p:spPr>
          <a:xfrm>
            <a:off x="6685720" y="5903893"/>
            <a:ext cx="23470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400" i="1" dirty="0" err="1"/>
              <a:t>Fund.Res</a:t>
            </a:r>
            <a:r>
              <a:rPr lang="en-US" sz="1400" i="1" dirty="0"/>
              <a:t>.</a:t>
            </a:r>
            <a:r>
              <a:rPr lang="en-US" sz="1400" dirty="0"/>
              <a:t> 3 (2023) 346-350,</a:t>
            </a:r>
            <a:br>
              <a:rPr lang="en-US" sz="1400" dirty="0"/>
            </a:br>
            <a:r>
              <a:rPr lang="en-US" sz="1400" dirty="0"/>
              <a:t> e-Print: </a:t>
            </a:r>
            <a:r>
              <a:rPr lang="en-US" sz="1400" dirty="0">
                <a:hlinkClick r:id="rId8"/>
              </a:rPr>
              <a:t>2104.03328</a:t>
            </a:r>
            <a:r>
              <a:rPr lang="en-US" sz="1400" dirty="0"/>
              <a:t> [hep-</a:t>
            </a:r>
            <a:r>
              <a:rPr lang="en-US" sz="1400" dirty="0" err="1"/>
              <a:t>ph</a:t>
            </a:r>
            <a:r>
              <a:rPr lang="en-US" sz="1400" dirty="0"/>
              <a:t>]</a:t>
            </a:r>
          </a:p>
          <a:p>
            <a:endParaRPr lang="en-US" sz="1400" b="1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564574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C117C-C7DD-E7CD-5DF2-44A4764B1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SIDIS at the EIC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5C521-8FC0-C8F7-83AA-0D7160CCB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8B51E0-F515-F64E-0CB0-9871F1A13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EF405E-BBBB-E453-5A2A-EE20B9B6D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36" y="1422566"/>
            <a:ext cx="4236053" cy="3369755"/>
          </a:xfrm>
          <a:prstGeom prst="rect">
            <a:avLst/>
          </a:prstGeom>
        </p:spPr>
      </p:pic>
      <p:pic>
        <p:nvPicPr>
          <p:cNvPr id="6" name="Picture 2" descr="Photo of the Relativistic Heavy Ion Collider">
            <a:extLst>
              <a:ext uri="{FF2B5EF4-FFF2-40B4-BE49-F238E27FC236}">
                <a16:creationId xmlns:a16="http://schemas.microsoft.com/office/drawing/2014/main" id="{8705DC51-194E-1730-666A-2B702628E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194" y="932769"/>
            <a:ext cx="4604871" cy="231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914C63-3335-DC16-1F1D-C5017867C6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509" b="4296"/>
          <a:stretch/>
        </p:blipFill>
        <p:spPr>
          <a:xfrm>
            <a:off x="5784290" y="3317335"/>
            <a:ext cx="3278067" cy="2103298"/>
          </a:xfrm>
          <a:prstGeom prst="rect">
            <a:avLst/>
          </a:prstGeom>
        </p:spPr>
      </p:pic>
      <p:pic>
        <p:nvPicPr>
          <p:cNvPr id="8" name="Picture 6" descr="conceptual image of gluon saturation">
            <a:extLst>
              <a:ext uri="{FF2B5EF4-FFF2-40B4-BE49-F238E27FC236}">
                <a16:creationId xmlns:a16="http://schemas.microsoft.com/office/drawing/2014/main" id="{BE797570-1211-4A38-EBA1-0E8A6F2DC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326" y="4697895"/>
            <a:ext cx="5642556" cy="238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7456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E3BE66-92FA-EA9E-62F6-96F4E3A6D1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766F9-9AC7-EE8A-341B-8AA9FCC07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SIDIS physics at an EIC: Coverage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EBBC75-0C94-F8F4-5028-AD2E636BB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324" y="1112425"/>
            <a:ext cx="8464378" cy="4993659"/>
          </a:xfrm>
        </p:spPr>
        <p:txBody>
          <a:bodyPr/>
          <a:lstStyle/>
          <a:p>
            <a:r>
              <a:rPr lang="en-US" dirty="0"/>
              <a:t>Common theme on EIC impact</a:t>
            </a:r>
          </a:p>
          <a:p>
            <a:pPr lvl="1"/>
            <a:r>
              <a:rPr lang="en-US" dirty="0"/>
              <a:t>Extended </a:t>
            </a:r>
            <a:r>
              <a:rPr lang="en-US" dirty="0">
                <a:solidFill>
                  <a:srgbClr val="C00000"/>
                </a:solidFill>
              </a:rPr>
              <a:t>kinematic coverage </a:t>
            </a:r>
            <a:r>
              <a:rPr lang="en-US" dirty="0"/>
              <a:t>and </a:t>
            </a:r>
            <a:r>
              <a:rPr lang="en-US" dirty="0">
                <a:solidFill>
                  <a:srgbClr val="C00000"/>
                </a:solidFill>
              </a:rPr>
              <a:t>precision</a:t>
            </a:r>
            <a:r>
              <a:rPr lang="en-US" dirty="0"/>
              <a:t>, along with polarization </a:t>
            </a:r>
            <a:br>
              <a:rPr lang="en-US" dirty="0"/>
            </a:br>
            <a:r>
              <a:rPr lang="en-US" dirty="0"/>
              <a:t>and possible beam charge degrees of freedom allow multi-pronged approach </a:t>
            </a:r>
            <a:r>
              <a:rPr lang="en-US" dirty="0">
                <a:sym typeface="Wingdings" pitchFamily="2" charset="2"/>
              </a:rPr>
              <a:t>needed </a:t>
            </a:r>
            <a:r>
              <a:rPr lang="en-US" dirty="0"/>
              <a:t>to extract multidimensional objects</a:t>
            </a:r>
          </a:p>
          <a:p>
            <a:pPr lvl="1"/>
            <a:r>
              <a:rPr lang="en-US" dirty="0"/>
              <a:t>TMD factorization is valid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FA9EAE-5B2F-4BB1-3D40-74E448E2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E70E1B-BD7F-C629-8325-1F373FC5F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481" y="3134316"/>
            <a:ext cx="4460228" cy="288754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15CECFB-B4BE-CC24-F0FE-084B70769BE6}"/>
              </a:ext>
            </a:extLst>
          </p:cNvPr>
          <p:cNvCxnSpPr/>
          <p:nvPr/>
        </p:nvCxnSpPr>
        <p:spPr>
          <a:xfrm flipV="1">
            <a:off x="234161" y="2733535"/>
            <a:ext cx="0" cy="319193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0BD4208-ED73-2D50-51A7-BA9ADD30726F}"/>
              </a:ext>
            </a:extLst>
          </p:cNvPr>
          <p:cNvCxnSpPr>
            <a:cxnSpLocks/>
          </p:cNvCxnSpPr>
          <p:nvPr/>
        </p:nvCxnSpPr>
        <p:spPr>
          <a:xfrm flipH="1">
            <a:off x="555298" y="6021861"/>
            <a:ext cx="3439297" cy="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E512557-F3C7-DF69-7F4D-4F23B22DF907}"/>
                  </a:ext>
                </a:extLst>
              </p:cNvPr>
              <p:cNvSpPr txBox="1"/>
              <p:nvPr/>
            </p:nvSpPr>
            <p:spPr>
              <a:xfrm>
                <a:off x="555298" y="2680762"/>
                <a:ext cx="6471965" cy="369332"/>
              </a:xfrm>
              <a:prstGeom prst="rect">
                <a:avLst/>
              </a:prstGeom>
              <a:solidFill>
                <a:srgbClr val="92D050">
                  <a:alpha val="41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Large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lever arm: probe evolution, disentangle contributions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D0EAC30-E071-BC5B-8471-696D05721D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298" y="2680762"/>
                <a:ext cx="6471965" cy="369332"/>
              </a:xfrm>
              <a:prstGeom prst="rect">
                <a:avLst/>
              </a:prstGeom>
              <a:blipFill>
                <a:blip r:embed="rId3"/>
                <a:stretch>
                  <a:fillRect l="-783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064EE7E7-284E-643E-DCAB-044B2A6C2AF6}"/>
              </a:ext>
            </a:extLst>
          </p:cNvPr>
          <p:cNvGrpSpPr/>
          <p:nvPr/>
        </p:nvGrpSpPr>
        <p:grpSpPr>
          <a:xfrm rot="5400000">
            <a:off x="3832438" y="4771136"/>
            <a:ext cx="517771" cy="3260690"/>
            <a:chOff x="6113295" y="1390509"/>
            <a:chExt cx="1309856" cy="5188682"/>
          </a:xfrm>
        </p:grpSpPr>
        <p:pic>
          <p:nvPicPr>
            <p:cNvPr id="7" name="Picture 4" descr="e_p_wechselwirkung">
              <a:extLst>
                <a:ext uri="{FF2B5EF4-FFF2-40B4-BE49-F238E27FC236}">
                  <a16:creationId xmlns:a16="http://schemas.microsoft.com/office/drawing/2014/main" id="{AE73D6A4-2515-2D49-749C-515822CB23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73" t="1955"/>
            <a:stretch/>
          </p:blipFill>
          <p:spPr bwMode="auto">
            <a:xfrm>
              <a:off x="6113295" y="3043897"/>
              <a:ext cx="1309856" cy="353529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5" descr="wellenlaenge_impuls">
              <a:extLst>
                <a:ext uri="{FF2B5EF4-FFF2-40B4-BE49-F238E27FC236}">
                  <a16:creationId xmlns:a16="http://schemas.microsoft.com/office/drawing/2014/main" id="{C3DEAFAB-CFFD-56FF-9B0D-90D140C963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73" t="33486" b="33257"/>
            <a:stretch/>
          </p:blipFill>
          <p:spPr bwMode="auto">
            <a:xfrm>
              <a:off x="6113298" y="1390509"/>
              <a:ext cx="1309853" cy="1653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FA7AFAE-0216-B6A5-18FB-4FC839B47830}"/>
                  </a:ext>
                </a:extLst>
              </p:cNvPr>
              <p:cNvSpPr txBox="1"/>
              <p:nvPr/>
            </p:nvSpPr>
            <p:spPr>
              <a:xfrm>
                <a:off x="189047" y="6118255"/>
                <a:ext cx="5212774" cy="369332"/>
              </a:xfrm>
              <a:prstGeom prst="rect">
                <a:avLst/>
              </a:prstGeom>
              <a:solidFill>
                <a:srgbClr val="92D050">
                  <a:alpha val="56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Coverage to low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/>
                  <a:t> access sea and gluon distributions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36F34D8-EB40-D26B-0B30-4DCFBBB1E6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047" y="6118255"/>
                <a:ext cx="5212774" cy="369332"/>
              </a:xfrm>
              <a:prstGeom prst="rect">
                <a:avLst/>
              </a:prstGeom>
              <a:blipFill>
                <a:blip r:embed="rId6"/>
                <a:stretch>
                  <a:fillRect l="-728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26336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FB159C74-CC97-FD06-7A14-F3D58A597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latin typeface="Liberation Sans" pitchFamily="18"/>
                <a:ea typeface="Noto Sans CJK SC" pitchFamily="2"/>
                <a:cs typeface="Lohit Devanagari" pitchFamily="2"/>
              </a:rPr>
              <a:t>Depolarization Factors</a:t>
            </a:r>
            <a:br>
              <a:rPr lang="en-US" sz="3600" b="1" dirty="0">
                <a:latin typeface="Liberation Sans" pitchFamily="18"/>
                <a:ea typeface="Noto Sans CJK SC" pitchFamily="2"/>
                <a:cs typeface="Lohit Devanagari" pitchFamily="2"/>
              </a:rPr>
            </a:br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BBE4A39E-FE51-973A-C510-2603319162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63769" y="5884742"/>
            <a:ext cx="9037066" cy="463006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97B49556-0987-5094-C735-9C050FDAB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632679A-CFCB-9C47-A39C-C311E67B3F9C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A14E24-9BF7-FC70-7693-241AF130F2A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81829" y="1247270"/>
            <a:ext cx="3781136" cy="394702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6AEAD5-836A-E6E3-AA53-299F8E9E0900}"/>
              </a:ext>
            </a:extLst>
          </p:cNvPr>
          <p:cNvSpPr txBox="1"/>
          <p:nvPr/>
        </p:nvSpPr>
        <p:spPr>
          <a:xfrm>
            <a:off x="179358" y="1629988"/>
            <a:ext cx="859100" cy="323270"/>
          </a:xfrm>
          <a:prstGeom prst="rect">
            <a:avLst/>
          </a:prstGeom>
          <a:noFill/>
          <a:ln>
            <a:noFill/>
          </a:ln>
        </p:spPr>
        <p:txBody>
          <a:bodyPr wrap="none" lIns="81638" tIns="40819" rIns="81638" bIns="40819" anchorCtr="0" compatLnSpc="0">
            <a:spAutoFit/>
          </a:bodyPr>
          <a:lstStyle/>
          <a:p>
            <a:pPr algn="ctr" hangingPunct="0">
              <a:defRPr sz="1400"/>
            </a:pPr>
            <a:r>
              <a:rPr lang="en-US" sz="1633" b="1" u="sng">
                <a:solidFill>
                  <a:srgbClr val="00AAAD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Twist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723C40-2353-E8E5-D435-CF613633B818}"/>
              </a:ext>
            </a:extLst>
          </p:cNvPr>
          <p:cNvSpPr txBox="1"/>
          <p:nvPr/>
        </p:nvSpPr>
        <p:spPr>
          <a:xfrm>
            <a:off x="179358" y="4046792"/>
            <a:ext cx="859100" cy="323270"/>
          </a:xfrm>
          <a:prstGeom prst="rect">
            <a:avLst/>
          </a:prstGeom>
          <a:noFill/>
          <a:ln>
            <a:noFill/>
          </a:ln>
        </p:spPr>
        <p:txBody>
          <a:bodyPr wrap="none" lIns="81638" tIns="40819" rIns="81638" bIns="40819" anchorCtr="0" compatLnSpc="0">
            <a:spAutoFit/>
          </a:bodyPr>
          <a:lstStyle/>
          <a:p>
            <a:pPr algn="ctr" hangingPunct="0">
              <a:defRPr sz="1400"/>
            </a:pPr>
            <a:r>
              <a:rPr lang="en-US" sz="1633" b="1" u="sng">
                <a:solidFill>
                  <a:srgbClr val="00AAAD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Twist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DA467C-E342-6785-BD68-0051DE8806DD}"/>
              </a:ext>
            </a:extLst>
          </p:cNvPr>
          <p:cNvSpPr txBox="1"/>
          <p:nvPr/>
        </p:nvSpPr>
        <p:spPr>
          <a:xfrm>
            <a:off x="5062086" y="3798614"/>
            <a:ext cx="1922339" cy="323270"/>
          </a:xfrm>
          <a:prstGeom prst="rect">
            <a:avLst/>
          </a:prstGeom>
          <a:noFill/>
          <a:ln>
            <a:noFill/>
          </a:ln>
        </p:spPr>
        <p:txBody>
          <a:bodyPr wrap="none" lIns="81638" tIns="40819" rIns="81638" bIns="40819" anchorCtr="0" compatLnSpc="0">
            <a:spAutoFit/>
          </a:bodyPr>
          <a:lstStyle/>
          <a:p>
            <a:pPr hangingPunct="0"/>
            <a:r>
              <a:rPr lang="en-US" sz="1633" dirty="0">
                <a:latin typeface="Liberation Sans" pitchFamily="18"/>
                <a:ea typeface="Noto Sans CJK SC" pitchFamily="2"/>
                <a:cs typeface="Lohit Devanagari" pitchFamily="2"/>
              </a:rPr>
              <a:t>Suppressed at EIC</a:t>
            </a:r>
          </a:p>
        </p:txBody>
      </p:sp>
      <p:sp>
        <p:nvSpPr>
          <p:cNvPr id="9" name="Straight Connector 8">
            <a:extLst>
              <a:ext uri="{FF2B5EF4-FFF2-40B4-BE49-F238E27FC236}">
                <a16:creationId xmlns:a16="http://schemas.microsoft.com/office/drawing/2014/main" id="{328194B5-95F2-9C35-1062-CE1217B18C40}"/>
              </a:ext>
            </a:extLst>
          </p:cNvPr>
          <p:cNvSpPr/>
          <p:nvPr/>
        </p:nvSpPr>
        <p:spPr>
          <a:xfrm flipH="1" flipV="1">
            <a:off x="4762965" y="3286582"/>
            <a:ext cx="912384" cy="544687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wrap="none" lIns="81638" tIns="40819" rIns="81638" bIns="40819" anchor="ctr" anchorCtr="0" compatLnSpc="0"/>
          <a:lstStyle/>
          <a:p>
            <a:pPr hangingPunct="0"/>
            <a:endParaRPr lang="en-US" sz="1633"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10" name="Straight Connector 9">
            <a:extLst>
              <a:ext uri="{FF2B5EF4-FFF2-40B4-BE49-F238E27FC236}">
                <a16:creationId xmlns:a16="http://schemas.microsoft.com/office/drawing/2014/main" id="{98847A9B-7E71-70F2-F52C-65B63B127DA3}"/>
              </a:ext>
            </a:extLst>
          </p:cNvPr>
          <p:cNvSpPr/>
          <p:nvPr/>
        </p:nvSpPr>
        <p:spPr>
          <a:xfrm flipH="1">
            <a:off x="4845910" y="4145412"/>
            <a:ext cx="663551" cy="13649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wrap="none" lIns="81638" tIns="40819" rIns="81638" bIns="40819" anchor="ctr" anchorCtr="0" compatLnSpc="0"/>
          <a:lstStyle/>
          <a:p>
            <a:pPr hangingPunct="0"/>
            <a:endParaRPr lang="en-US" sz="1633"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11" name="Straight Connector 10">
            <a:extLst>
              <a:ext uri="{FF2B5EF4-FFF2-40B4-BE49-F238E27FC236}">
                <a16:creationId xmlns:a16="http://schemas.microsoft.com/office/drawing/2014/main" id="{0E5941BF-0805-BDE8-0732-CD09BA39A4FD}"/>
              </a:ext>
            </a:extLst>
          </p:cNvPr>
          <p:cNvSpPr/>
          <p:nvPr/>
        </p:nvSpPr>
        <p:spPr>
          <a:xfrm flipH="1">
            <a:off x="4762965" y="4145412"/>
            <a:ext cx="912384" cy="80005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wrap="none" lIns="81638" tIns="40819" rIns="81638" bIns="40819" anchor="ctr" anchorCtr="0" compatLnSpc="0"/>
          <a:lstStyle/>
          <a:p>
            <a:pPr hangingPunct="0"/>
            <a:endParaRPr lang="en-US" sz="1633"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332395-6E41-E71B-4481-872E2110BDED}"/>
              </a:ext>
            </a:extLst>
          </p:cNvPr>
          <p:cNvSpPr txBox="1"/>
          <p:nvPr/>
        </p:nvSpPr>
        <p:spPr>
          <a:xfrm>
            <a:off x="969287" y="6488668"/>
            <a:ext cx="1866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from C. </a:t>
            </a:r>
            <a:r>
              <a:rPr lang="en-US" dirty="0" err="1"/>
              <a:t>Dilks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6DEF6E-7D5C-4166-C9ED-698975FFAD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3066" t="32270" r="33714" b="33286"/>
          <a:stretch>
            <a:fillRect/>
          </a:stretch>
        </p:blipFill>
        <p:spPr>
          <a:xfrm rot="5400000">
            <a:off x="6072436" y="696642"/>
            <a:ext cx="2151409" cy="28168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19998E-C03D-5D8E-4F21-D1188C10438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4267" b="68131"/>
          <a:stretch>
            <a:fillRect/>
          </a:stretch>
        </p:blipFill>
        <p:spPr>
          <a:xfrm rot="5400000">
            <a:off x="6322424" y="4075788"/>
            <a:ext cx="2101505" cy="236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7994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CB2EA3-3E78-ACFD-41AC-F50A8D090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261E0-17CF-9F3D-8254-EA1AB2528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408633"/>
            <a:ext cx="8712418" cy="487490"/>
          </a:xfrm>
        </p:spPr>
        <p:txBody>
          <a:bodyPr/>
          <a:lstStyle/>
          <a:p>
            <a:r>
              <a:rPr lang="en-US" dirty="0"/>
              <a:t>Longitudinal double spin asymmetries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EF9DA01-4A17-BB5E-673C-B383A67B498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𝐿𝐿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↑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⇑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↑⇓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↑⇑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↑⇓</m:t>
                            </m:r>
                          </m:sup>
                        </m:s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∝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34E3844-F719-5E3F-00DA-431DC806387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D3BDBB-B38A-53C1-F140-578DECA1A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3E8DE1-4D83-2BBC-B4CC-4B141D5BF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92" y="2504502"/>
            <a:ext cx="3637769" cy="23206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3B3563-C1E8-5E00-9495-ABD549920E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886" y="2463509"/>
            <a:ext cx="3326963" cy="23616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E6FFCA48-C923-8576-7CB4-98C9394904F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5975" y="4833064"/>
                <a:ext cx="8772049" cy="157447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20000"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2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685800" indent="-22860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PingFangSC-Regular" charset="-122"/>
                  <a:buChar char="－"/>
                  <a:defRPr sz="20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1143000" indent="-22860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charset="0"/>
                  <a:buChar char="•"/>
                  <a:defRPr sz="18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657350" indent="-2857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PingFangSC-Regular" charset="-122"/>
                  <a:buChar char="－"/>
                  <a:defRPr sz="16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2057400" indent="-22860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charset="0"/>
                  <a:buChar char="•"/>
                  <a:defRPr sz="14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Projections for Athena (</a:t>
                </a:r>
                <a:r>
                  <a:rPr lang="en-US" dirty="0">
                    <a:effectLst/>
                  </a:rPr>
                  <a:t>2022 </a:t>
                </a:r>
                <a:r>
                  <a:rPr lang="en-US" i="1" dirty="0">
                    <a:effectLst/>
                  </a:rPr>
                  <a:t>JINST</a:t>
                </a:r>
                <a:r>
                  <a:rPr lang="en-US" dirty="0">
                    <a:effectLst/>
                  </a:rPr>
                  <a:t> </a:t>
                </a:r>
                <a:r>
                  <a:rPr lang="en-US" b="1" dirty="0">
                    <a:effectLst/>
                  </a:rPr>
                  <a:t>17</a:t>
                </a:r>
                <a:r>
                  <a:rPr lang="en-US" dirty="0">
                    <a:effectLst/>
                  </a:rPr>
                  <a:t> P10019)</a:t>
                </a:r>
              </a:p>
              <a:p>
                <a:r>
                  <a:rPr lang="en-US" dirty="0"/>
                  <a:t>3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US" dirty="0"/>
                  <a:t> point-to-point,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2% </m:t>
                    </m:r>
                  </m:oMath>
                </a14:m>
                <a:r>
                  <a:rPr lang="en-US" dirty="0"/>
                  <a:t>scale uncertainties (from Hera experience)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&gt;0.2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15.5 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 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18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275, </m:t>
                    </m:r>
                  </m:oMath>
                </a14:m>
                <a:r>
                  <a:rPr lang="en-US" dirty="0"/>
                  <a:t>other datasets scaled accordingly</a:t>
                </a:r>
              </a:p>
              <a:p>
                <a:pPr marL="0" indent="0">
                  <a:buNone/>
                </a:pPr>
                <a:r>
                  <a:rPr lang="en-US" dirty="0">
                    <a:sym typeface="Wingdings" pitchFamily="2" charset="2"/>
                  </a:rPr>
                  <a:t>See also double tagged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E6FFCA48-C923-8576-7CB4-98C9394904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975" y="4833064"/>
                <a:ext cx="8772049" cy="1574478"/>
              </a:xfrm>
              <a:prstGeom prst="rect">
                <a:avLst/>
              </a:prstGeom>
              <a:blipFill>
                <a:blip r:embed="rId5"/>
                <a:stretch>
                  <a:fillRect l="-578" t="-6400" b="-5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5" descr="dis1">
            <a:extLst>
              <a:ext uri="{FF2B5EF4-FFF2-40B4-BE49-F238E27FC236}">
                <a16:creationId xmlns:a16="http://schemas.microsoft.com/office/drawing/2014/main" id="{9B81F45E-94E6-6F78-5A97-A1834F81C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73525">
            <a:off x="6053493" y="903234"/>
            <a:ext cx="1274577" cy="159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1014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3ADC83-5CD2-1825-3E57-877995414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67DF5-3A59-46E2-CF1B-CAA25EA5F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285837"/>
            <a:ext cx="8464378" cy="487490"/>
          </a:xfrm>
        </p:spPr>
        <p:txBody>
          <a:bodyPr/>
          <a:lstStyle/>
          <a:p>
            <a:r>
              <a:rPr lang="en-US" dirty="0"/>
              <a:t>Example: </a:t>
            </a:r>
            <a:r>
              <a:rPr lang="en-US" dirty="0" err="1"/>
              <a:t>Transversity</a:t>
            </a:r>
            <a:r>
              <a:rPr lang="en-US" dirty="0"/>
              <a:t> Extraction from Di-hadrons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C575D99-91FA-AF10-DE63-C1C92545835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8919" y="1354089"/>
                <a:ext cx="3811276" cy="4993659"/>
              </a:xfrm>
            </p:spPr>
            <p:txBody>
              <a:bodyPr/>
              <a:lstStyle/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Only proton data</a:t>
                </a:r>
              </a:p>
              <a:p>
                <a:r>
                  <a:rPr lang="en-US" dirty="0"/>
                  <a:t>Test small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constraint</a:t>
                </a:r>
              </a:p>
              <a:p>
                <a:r>
                  <a:rPr lang="en-US" dirty="0"/>
                  <a:t>See also </a:t>
                </a:r>
                <a:r>
                  <a:rPr lang="en-US" i="1" dirty="0" err="1"/>
                  <a:t>Phys.Lett.B</a:t>
                </a:r>
                <a:r>
                  <a:rPr lang="en-US" dirty="0"/>
                  <a:t> 816 (2021) 136255 for single hadrons</a:t>
                </a:r>
              </a:p>
              <a:p>
                <a:r>
                  <a:rPr lang="en-US" dirty="0"/>
                  <a:t>Projected to be able to distinguish between lattice and phenomenology </a:t>
                </a:r>
              </a:p>
              <a:p>
                <a:pPr marL="0" indent="0">
                  <a:buNone/>
                </a:pPr>
                <a:r>
                  <a:rPr lang="en-US" dirty="0"/>
                  <a:t>(Similar to CLAS)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C575D99-91FA-AF10-DE63-C1C92545835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8919" y="1354089"/>
                <a:ext cx="3811276" cy="4993659"/>
              </a:xfrm>
              <a:blipFill>
                <a:blip r:embed="rId2"/>
                <a:stretch>
                  <a:fillRect l="-19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4F14ED-F605-108E-9978-6DE1650AE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5" name="Picture 4" descr="A diagram of a mathematical equation&#10;&#10;AI-generated content may be incorrect.">
            <a:extLst>
              <a:ext uri="{FF2B5EF4-FFF2-40B4-BE49-F238E27FC236}">
                <a16:creationId xmlns:a16="http://schemas.microsoft.com/office/drawing/2014/main" id="{430E1BD6-6E11-EA37-5D5C-2E087D6A35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278" y="4768907"/>
            <a:ext cx="4804304" cy="2001793"/>
          </a:xfrm>
          <a:prstGeom prst="rect">
            <a:avLst/>
          </a:prstGeom>
        </p:spPr>
      </p:pic>
      <p:pic>
        <p:nvPicPr>
          <p:cNvPr id="6" name="Picture 5" descr="A graph of a function&#10;&#10;AI-generated content may be incorrect.">
            <a:extLst>
              <a:ext uri="{FF2B5EF4-FFF2-40B4-BE49-F238E27FC236}">
                <a16:creationId xmlns:a16="http://schemas.microsoft.com/office/drawing/2014/main" id="{D7F216BE-0AC6-C642-8741-7CDE3C0595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965" y="1061236"/>
            <a:ext cx="3811276" cy="19056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2B60F9-32A5-87C9-6B17-9506D9DCDA8D}"/>
              </a:ext>
            </a:extLst>
          </p:cNvPr>
          <p:cNvSpPr txBox="1"/>
          <p:nvPr/>
        </p:nvSpPr>
        <p:spPr>
          <a:xfrm>
            <a:off x="89418" y="6104164"/>
            <a:ext cx="161935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5×41: 2.857 fb⁻¹</a:t>
            </a:r>
            <a:br>
              <a:rPr lang="en-US" sz="1400" dirty="0"/>
            </a:br>
            <a:r>
              <a:rPr lang="en-US" sz="1400" dirty="0"/>
              <a:t>10×100: 51.298 fb⁻¹</a:t>
            </a:r>
            <a:br>
              <a:rPr lang="en-US" sz="1400" dirty="0"/>
            </a:br>
            <a:r>
              <a:rPr lang="en-US" sz="1400" dirty="0"/>
              <a:t>18×275: 10 fb⁻¹</a:t>
            </a:r>
          </a:p>
        </p:txBody>
      </p:sp>
      <p:pic>
        <p:nvPicPr>
          <p:cNvPr id="8" name="Picture 7" descr="A graph of a graph of a number of numbers&#10;&#10;AI-generated content may be incorrect.">
            <a:extLst>
              <a:ext uri="{FF2B5EF4-FFF2-40B4-BE49-F238E27FC236}">
                <a16:creationId xmlns:a16="http://schemas.microsoft.com/office/drawing/2014/main" id="{01D7D85D-D6D7-BD68-D060-6A6A7EC68F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837" y="3086593"/>
            <a:ext cx="2359643" cy="157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5890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756FC2-FC83-F44F-32D0-33838A63C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902469C-9BBA-D769-4F76-968E08D5066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Precision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𝚲</m:t>
                    </m:r>
                  </m:oMath>
                </a14:m>
                <a:r>
                  <a:rPr lang="en-US" dirty="0"/>
                  <a:t> physics at the EIC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0B98B8F-EE40-3E9B-E2CE-FCE4D9F7C5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249" t="-41026" b="-56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8464217-3D15-25CB-930E-E7BF03E6C1E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0816" y="5602264"/>
                <a:ext cx="8212011" cy="1366317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Phys.Rev.D 105 (2022) 9, 094033</a:t>
                </a:r>
              </a:p>
              <a:p>
                <a:r>
                  <a:rPr lang="en-US" dirty="0"/>
                  <a:t>Also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→↑</m:t>
                    </m:r>
                  </m:oMath>
                </a14:m>
                <a:r>
                  <a:rPr lang="en-US" dirty="0"/>
                  <a:t> spin transfer, in-jet fragmentation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40 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 at each energy</a:t>
                </a:r>
              </a:p>
              <a:p>
                <a:r>
                  <a:rPr lang="en-US" dirty="0"/>
                  <a:t>Significant impact of low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/>
                  <a:t> data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BCE909B-EBB6-5CC6-0286-D7724BF1897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0816" y="5602264"/>
                <a:ext cx="8212011" cy="1366317"/>
              </a:xfrm>
              <a:blipFill>
                <a:blip r:embed="rId3"/>
                <a:stretch>
                  <a:fillRect l="-773" t="-8333" b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9C95C1-9649-C5A1-7A80-9C89DA12D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48FFCE-D185-3B33-C4ED-C964E03969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173" y="1255736"/>
            <a:ext cx="7259445" cy="519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83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2B357-240B-0F67-FE13-287858195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811" y="350296"/>
            <a:ext cx="8464378" cy="487490"/>
          </a:xfrm>
        </p:spPr>
        <p:txBody>
          <a:bodyPr/>
          <a:lstStyle/>
          <a:p>
            <a:pPr algn="ctr"/>
            <a:r>
              <a:rPr lang="en-US" dirty="0"/>
              <a:t>Deep Inelastic Scattering and Hadronization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F47B00-C3A2-53B2-534C-76C3724B5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4DEB4753-2A47-45BD-E864-F3742E4FE59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4526882"/>
                <a:ext cx="9144000" cy="224381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20000"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2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685800" indent="-22860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PingFangSC-Regular" charset="-122"/>
                  <a:buChar char="－"/>
                  <a:defRPr sz="20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1143000" indent="-22860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charset="0"/>
                  <a:buChar char="•"/>
                  <a:defRPr sz="18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657350" indent="-2857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PingFangSC-Regular" charset="-122"/>
                  <a:buChar char="－"/>
                  <a:defRPr sz="16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2057400" indent="-22860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charset="0"/>
                  <a:buChar char="•"/>
                  <a:defRPr sz="14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Factorized QCD: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𝑒𝑝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h𝑋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∝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𝑃𝐷𝐹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⊗</m:t>
                    </m:r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⊗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𝐹𝑟𝑎𝑔𝑚𝑒𝑛𝑡𝑎𝑡𝑖𝑜𝑛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𝐹𝑢𝑛𝑐𝑡𝑖𝑜𝑛</m:t>
                    </m:r>
                  </m:oMath>
                </a14:m>
                <a:endParaRPr lang="en-US" b="0" dirty="0">
                  <a:solidFill>
                    <a:srgbClr val="0070C0"/>
                  </a:solidFill>
                </a:endParaRPr>
              </a:p>
              <a:p>
                <a:r>
                  <a:rPr lang="en-US" b="0" dirty="0">
                    <a:solidFill>
                      <a:srgbClr val="FF0000"/>
                    </a:solidFill>
                  </a:rPr>
                  <a:t>More Information by using complex final states carrying additional Info</a:t>
                </a:r>
              </a:p>
              <a:p>
                <a:pPr lvl="1"/>
                <a:r>
                  <a:rPr lang="en-US" dirty="0">
                    <a:solidFill>
                      <a:srgbClr val="FF0000"/>
                    </a:solidFill>
                  </a:rPr>
                  <a:t>Hadron Pairs </a:t>
                </a:r>
                <a:r>
                  <a:rPr lang="en-US" dirty="0">
                    <a:solidFill>
                      <a:srgbClr val="FF0000"/>
                    </a:solidFill>
                    <a:sym typeface="Wingdings" pitchFamily="2" charset="2"/>
                  </a:rPr>
                  <a:t> </a:t>
                </a:r>
                <a:r>
                  <a:rPr lang="en-US" dirty="0">
                    <a:solidFill>
                      <a:srgbClr val="FF0000"/>
                    </a:solidFill>
                  </a:rPr>
                  <a:t>relative angular momentum</a:t>
                </a:r>
              </a:p>
              <a:p>
                <a:pPr lvl="1"/>
                <a:r>
                  <a:rPr lang="en-US" b="0" dirty="0">
                    <a:solidFill>
                      <a:srgbClr val="FF0000"/>
                    </a:solidFill>
                  </a:rPr>
                  <a:t>Polarized hadron </a:t>
                </a:r>
                <a:r>
                  <a:rPr lang="en-US" b="0" dirty="0">
                    <a:solidFill>
                      <a:srgbClr val="FF0000"/>
                    </a:solidFill>
                    <a:sym typeface="Wingdings" pitchFamily="2" charset="2"/>
                  </a:rPr>
                  <a:t> polarization direction</a:t>
                </a:r>
              </a:p>
              <a:p>
                <a:r>
                  <a:rPr lang="en-US" b="0" dirty="0">
                    <a:solidFill>
                      <a:srgbClr val="0070C0"/>
                    </a:solidFill>
                  </a:rPr>
                  <a:t>Hadronization Studies Complementary to Nucleon Structure</a:t>
                </a:r>
              </a:p>
              <a:p>
                <a:pPr lvl="1"/>
                <a:r>
                  <a:rPr lang="en-US" b="0" dirty="0">
                    <a:solidFill>
                      <a:srgbClr val="0070C0"/>
                    </a:solidFill>
                  </a:rPr>
                  <a:t>Confinement</a:t>
                </a:r>
              </a:p>
              <a:p>
                <a:pPr lvl="1"/>
                <a:r>
                  <a:rPr lang="en-US" dirty="0">
                    <a:solidFill>
                      <a:srgbClr val="0070C0"/>
                    </a:solidFill>
                  </a:rPr>
                  <a:t>Not accessible on the lattice</a:t>
                </a:r>
              </a:p>
              <a:p>
                <a:pPr lvl="1"/>
                <a:r>
                  <a:rPr lang="en-US" dirty="0">
                    <a:solidFill>
                      <a:srgbClr val="0070C0"/>
                    </a:solidFill>
                  </a:rPr>
                  <a:t>Connection to Model</a:t>
                </a:r>
              </a:p>
              <a:p>
                <a:pPr lvl="1"/>
                <a:endParaRPr lang="en-US" b="0" dirty="0">
                  <a:solidFill>
                    <a:srgbClr val="FF0000"/>
                  </a:solidFill>
                </a:endParaRPr>
              </a:p>
              <a:p>
                <a:endParaRPr lang="en-US" b="0" dirty="0"/>
              </a:p>
              <a:p>
                <a:endParaRPr lang="en-US" dirty="0"/>
              </a:p>
              <a:p>
                <a:endParaRPr lang="en-US" dirty="0"/>
              </a:p>
              <a:p>
                <a:pPr lvl="2"/>
                <a:endParaRPr lang="en-US" dirty="0"/>
              </a:p>
            </p:txBody>
          </p:sp>
        </mc:Choice>
        <mc:Fallback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4DEB4753-2A47-45BD-E864-F3742E4FE5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526882"/>
                <a:ext cx="9144000" cy="2243818"/>
              </a:xfrm>
              <a:prstGeom prst="rect">
                <a:avLst/>
              </a:prstGeom>
              <a:blipFill>
                <a:blip r:embed="rId2"/>
                <a:stretch>
                  <a:fillRect l="-556" t="-4494" b="-44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931C0F81-72E2-5DD3-5A65-D56DF5C66DE9}"/>
              </a:ext>
            </a:extLst>
          </p:cNvPr>
          <p:cNvGrpSpPr/>
          <p:nvPr/>
        </p:nvGrpSpPr>
        <p:grpSpPr>
          <a:xfrm>
            <a:off x="1163567" y="1058640"/>
            <a:ext cx="6460243" cy="3079495"/>
            <a:chOff x="1803647" y="1188720"/>
            <a:chExt cx="6460243" cy="307949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9504104-CB77-60E8-E898-9340F59DA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176" t="1660" r="17060" b="7877"/>
            <a:stretch>
              <a:fillRect/>
            </a:stretch>
          </p:blipFill>
          <p:spPr>
            <a:xfrm>
              <a:off x="1803647" y="1234501"/>
              <a:ext cx="6355080" cy="303371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A81847F-692B-DCC0-D6F8-346482C51309}"/>
                </a:ext>
              </a:extLst>
            </p:cNvPr>
            <p:cNvSpPr/>
            <p:nvPr/>
          </p:nvSpPr>
          <p:spPr>
            <a:xfrm>
              <a:off x="5955030" y="1188720"/>
              <a:ext cx="2308860" cy="5829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E47423F-1333-5A7E-F8A3-B0D50AEE30AA}"/>
              </a:ext>
            </a:extLst>
          </p:cNvPr>
          <p:cNvSpPr txBox="1"/>
          <p:nvPr/>
        </p:nvSpPr>
        <p:spPr>
          <a:xfrm>
            <a:off x="7423101" y="1567687"/>
            <a:ext cx="1114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“forward”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CA529E-9FBD-C20F-0F46-A0E80D1B174B}"/>
              </a:ext>
            </a:extLst>
          </p:cNvPr>
          <p:cNvSpPr txBox="1"/>
          <p:nvPr/>
        </p:nvSpPr>
        <p:spPr>
          <a:xfrm>
            <a:off x="7423101" y="3723098"/>
            <a:ext cx="1283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“backward”</a:t>
            </a:r>
          </a:p>
        </p:txBody>
      </p:sp>
    </p:spTree>
    <p:extLst>
      <p:ext uri="{BB962C8B-B14F-4D97-AF65-F5344CB8AC3E}">
        <p14:creationId xmlns:p14="http://schemas.microsoft.com/office/powerpoint/2010/main" val="34464865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0B21C9-228F-7AF7-D74A-928BF87B8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D0CAA-72F2-6516-EF65-AFD69D4DA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Running Constraints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991E80-E432-E7FB-5802-047748654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B773AFB8-7ED7-5A56-7AB9-485690889AA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70704" y="1215529"/>
              <a:ext cx="5211349" cy="527077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40949">
                      <a:extLst>
                        <a:ext uri="{9D8B030D-6E8A-4147-A177-3AD203B41FA5}">
                          <a16:colId xmlns:a16="http://schemas.microsoft.com/office/drawing/2014/main" val="3651354967"/>
                        </a:ext>
                      </a:extLst>
                    </a:gridCol>
                    <a:gridCol w="1230489">
                      <a:extLst>
                        <a:ext uri="{9D8B030D-6E8A-4147-A177-3AD203B41FA5}">
                          <a16:colId xmlns:a16="http://schemas.microsoft.com/office/drawing/2014/main" val="635898468"/>
                        </a:ext>
                      </a:extLst>
                    </a:gridCol>
                    <a:gridCol w="959555">
                      <a:extLst>
                        <a:ext uri="{9D8B030D-6E8A-4147-A177-3AD203B41FA5}">
                          <a16:colId xmlns:a16="http://schemas.microsoft.com/office/drawing/2014/main" val="1387800052"/>
                        </a:ext>
                      </a:extLst>
                    </a:gridCol>
                    <a:gridCol w="1072445">
                      <a:extLst>
                        <a:ext uri="{9D8B030D-6E8A-4147-A177-3AD203B41FA5}">
                          <a16:colId xmlns:a16="http://schemas.microsoft.com/office/drawing/2014/main" val="3594452531"/>
                        </a:ext>
                      </a:extLst>
                    </a:gridCol>
                    <a:gridCol w="1207911">
                      <a:extLst>
                        <a:ext uri="{9D8B030D-6E8A-4147-A177-3AD203B41FA5}">
                          <a16:colId xmlns:a16="http://schemas.microsoft.com/office/drawing/2014/main" val="3187222056"/>
                        </a:ext>
                      </a:extLst>
                    </a:gridCol>
                  </a:tblGrid>
                  <a:tr h="714602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Year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Species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Energy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Luminosity (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𝒇</m:t>
                              </m:r>
                              <m:sSup>
                                <m:sSupPr>
                                  <m:ctrlP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e>
                                <m:sup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p>
                              </m:sSup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p/A </a:t>
                          </a:r>
                          <a:br>
                            <a:rPr lang="en-US" sz="1600" dirty="0"/>
                          </a:br>
                          <a:r>
                            <a:rPr lang="en-US" sz="1600" dirty="0"/>
                            <a:t>polarization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25611834"/>
                      </a:ext>
                    </a:extLst>
                  </a:tr>
                  <a:tr h="502335">
                    <a:tc>
                      <a:txBody>
                        <a:bodyPr/>
                        <a:lstStyle/>
                        <a:p>
                          <a:r>
                            <a:rPr lang="en-US" sz="1600" b="1" dirty="0"/>
                            <a:t>Year 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𝒆</m:t>
                                </m:r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𝑹𝒖</m:t>
                                </m:r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𝑪𝒖</m:t>
                                </m:r>
                              </m:oMath>
                            </m:oMathPara>
                          </a14:m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𝟏𝟎</m:t>
                                </m:r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𝟏𝟏𝟓</m:t>
                                </m:r>
                              </m:oMath>
                            </m:oMathPara>
                          </a14:m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/>
                            <a:t>N/A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8642777"/>
                      </a:ext>
                    </a:extLst>
                  </a:tr>
                  <a:tr h="507137"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</a:rPr>
                            <a:t>Year 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𝒆</m:t>
                                </m:r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𝒅</m:t>
                                </m:r>
                              </m:oMath>
                            </m:oMathPara>
                          </a14:m>
                          <a:endParaRPr lang="en-US" sz="16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𝟏𝟎</m:t>
                                </m:r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𝟏𝟑𝟎</m:t>
                                </m:r>
                              </m:oMath>
                            </m:oMathPara>
                          </a14:m>
                          <a:endParaRPr lang="en-US" sz="1600" b="1" dirty="0">
                            <a:solidFill>
                              <a:srgbClr val="FF0000"/>
                            </a:solidFill>
                          </a:endParaRPr>
                        </a:p>
                        <a:p>
                          <a:endParaRPr lang="en-US" sz="16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</a:rPr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</a:rPr>
                            <a:t>N/A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22699336"/>
                      </a:ext>
                    </a:extLst>
                  </a:tr>
                  <a:tr h="507137"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</a:rPr>
                            <a:t>Year 2</a:t>
                          </a:r>
                        </a:p>
                        <a:p>
                          <a:endParaRPr lang="en-US" sz="16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𝒆</m:t>
                                </m:r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oMath>
                            </m:oMathPara>
                          </a14:m>
                          <a:endParaRPr lang="en-US" sz="16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𝟏𝟎</m:t>
                                </m:r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𝟏𝟑𝟎</m:t>
                                </m:r>
                              </m:oMath>
                            </m:oMathPara>
                          </a14:m>
                          <a:endParaRPr lang="en-US" sz="1600" b="1" dirty="0">
                            <a:solidFill>
                              <a:srgbClr val="FF0000"/>
                            </a:solidFill>
                          </a:endParaRPr>
                        </a:p>
                        <a:p>
                          <a:endParaRPr lang="en-US" sz="16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</a:rPr>
                            <a:t>trans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27767818"/>
                      </a:ext>
                    </a:extLst>
                  </a:tr>
                  <a:tr h="507137">
                    <a:tc>
                      <a:txBody>
                        <a:bodyPr/>
                        <a:lstStyle/>
                        <a:p>
                          <a:r>
                            <a:rPr lang="en-US" sz="1600" b="1" dirty="0"/>
                            <a:t>Year 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𝒆</m:t>
                                </m:r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oMath>
                            </m:oMathPara>
                          </a14:m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𝟏𝟎</m:t>
                                </m:r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𝟏𝟑𝟎</m:t>
                                </m:r>
                              </m:oMath>
                            </m:oMathPara>
                          </a14:m>
                          <a:endParaRPr lang="en-US" sz="1600" b="1" dirty="0"/>
                        </a:p>
                        <a:p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 err="1"/>
                            <a:t>trans&amp;long</a:t>
                          </a:r>
                          <a:endParaRPr lang="en-US" sz="160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07261812"/>
                      </a:ext>
                    </a:extLst>
                  </a:tr>
                  <a:tr h="507137"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</a:rPr>
                            <a:t>Year 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𝒆</m:t>
                                </m:r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𝑨𝒖</m:t>
                                </m:r>
                              </m:oMath>
                            </m:oMathPara>
                          </a14:m>
                          <a:endParaRPr lang="en-US" sz="16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𝟏𝟎</m:t>
                                </m:r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𝟏𝟎𝟎</m:t>
                                </m:r>
                              </m:oMath>
                            </m:oMathPara>
                          </a14:m>
                          <a:endParaRPr lang="en-US" sz="1600" b="1" dirty="0">
                            <a:solidFill>
                              <a:srgbClr val="FF0000"/>
                            </a:solidFill>
                          </a:endParaRPr>
                        </a:p>
                        <a:p>
                          <a:endParaRPr lang="en-US" sz="16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</a:rPr>
                            <a:t>0.5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</a:rPr>
                            <a:t>N/A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71978447"/>
                      </a:ext>
                    </a:extLst>
                  </a:tr>
                  <a:tr h="507137"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</a:rPr>
                            <a:t>Year 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𝒆</m:t>
                                </m:r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oMath>
                            </m:oMathPara>
                          </a14:m>
                          <a:endParaRPr lang="en-US" sz="16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𝟏𝟎</m:t>
                                </m:r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en-US" sz="16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𝟐𝟓𝟎</m:t>
                                </m:r>
                              </m:oMath>
                            </m:oMathPara>
                          </a14:m>
                          <a:endParaRPr lang="en-US" sz="1600" b="1" dirty="0">
                            <a:solidFill>
                              <a:srgbClr val="FF0000"/>
                            </a:solidFill>
                          </a:endParaRPr>
                        </a:p>
                        <a:p>
                          <a:endParaRPr lang="en-US" sz="16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</a:rPr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 err="1">
                              <a:solidFill>
                                <a:srgbClr val="FF0000"/>
                              </a:solidFill>
                            </a:rPr>
                            <a:t>trans&amp;long</a:t>
                          </a:r>
                          <a:endParaRPr lang="en-US" sz="16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493336"/>
                      </a:ext>
                    </a:extLst>
                  </a:tr>
                  <a:tr h="507137">
                    <a:tc>
                      <a:txBody>
                        <a:bodyPr/>
                        <a:lstStyle/>
                        <a:p>
                          <a:r>
                            <a:rPr lang="en-US" sz="1600" b="1" dirty="0"/>
                            <a:t>Year 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𝒆</m:t>
                                </m:r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𝑨𝒖</m:t>
                                </m:r>
                              </m:oMath>
                            </m:oMathPara>
                          </a14:m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𝟏𝟎</m:t>
                                </m:r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𝟏𝟎𝟎</m:t>
                                </m:r>
                              </m:oMath>
                            </m:oMathPara>
                          </a14:m>
                          <a:endParaRPr lang="en-US" sz="1600" b="1" dirty="0"/>
                        </a:p>
                        <a:p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/>
                            <a:t>0.5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/>
                            <a:t>N/A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80419313"/>
                      </a:ext>
                    </a:extLst>
                  </a:tr>
                  <a:tr h="507137"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dirty="0"/>
                            <a:t>Year 5</a:t>
                          </a:r>
                        </a:p>
                        <a:p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𝒆</m:t>
                                </m:r>
                                <m:sSup>
                                  <m:sSupPr>
                                    <m:ctrlPr>
                                      <a:rPr lang="en-US" sz="16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1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e>
                                  <m:sup>
                                    <m:r>
                                      <a:rPr lang="en-US" sz="1600" b="1" i="1" smtClean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p>
                                </m:sSup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𝑯𝒆</m:t>
                                </m:r>
                              </m:oMath>
                            </m:oMathPara>
                          </a14:m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𝟏𝟎</m:t>
                                </m:r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en-US" sz="1600" b="1" i="1" smtClean="0">
                                    <a:latin typeface="Cambria Math" panose="02040503050406030204" pitchFamily="18" charset="0"/>
                                  </a:rPr>
                                  <m:t>𝟏𝟔𝟔</m:t>
                                </m:r>
                              </m:oMath>
                            </m:oMathPara>
                          </a14:m>
                          <a:endParaRPr lang="en-US" sz="1600" b="1" dirty="0"/>
                        </a:p>
                        <a:p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/>
                            <a:t>trans&amp; long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219168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D36CF1AB-754B-8C36-E5CD-C6DA2367123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76587332"/>
                  </p:ext>
                </p:extLst>
              </p:nvPr>
            </p:nvGraphicFramePr>
            <p:xfrm>
              <a:off x="370704" y="1215529"/>
              <a:ext cx="5211349" cy="527077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40949">
                      <a:extLst>
                        <a:ext uri="{9D8B030D-6E8A-4147-A177-3AD203B41FA5}">
                          <a16:colId xmlns:a16="http://schemas.microsoft.com/office/drawing/2014/main" val="3651354967"/>
                        </a:ext>
                      </a:extLst>
                    </a:gridCol>
                    <a:gridCol w="1230489">
                      <a:extLst>
                        <a:ext uri="{9D8B030D-6E8A-4147-A177-3AD203B41FA5}">
                          <a16:colId xmlns:a16="http://schemas.microsoft.com/office/drawing/2014/main" val="635898468"/>
                        </a:ext>
                      </a:extLst>
                    </a:gridCol>
                    <a:gridCol w="959555">
                      <a:extLst>
                        <a:ext uri="{9D8B030D-6E8A-4147-A177-3AD203B41FA5}">
                          <a16:colId xmlns:a16="http://schemas.microsoft.com/office/drawing/2014/main" val="1387800052"/>
                        </a:ext>
                      </a:extLst>
                    </a:gridCol>
                    <a:gridCol w="1072445">
                      <a:extLst>
                        <a:ext uri="{9D8B030D-6E8A-4147-A177-3AD203B41FA5}">
                          <a16:colId xmlns:a16="http://schemas.microsoft.com/office/drawing/2014/main" val="3594452531"/>
                        </a:ext>
                      </a:extLst>
                    </a:gridCol>
                    <a:gridCol w="1207911">
                      <a:extLst>
                        <a:ext uri="{9D8B030D-6E8A-4147-A177-3AD203B41FA5}">
                          <a16:colId xmlns:a16="http://schemas.microsoft.com/office/drawing/2014/main" val="3187222056"/>
                        </a:ext>
                      </a:extLst>
                    </a:gridCol>
                  </a:tblGrid>
                  <a:tr h="714602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Year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Species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Energy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72941" t="-1786" r="-114118" b="-646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p/A </a:t>
                          </a:r>
                          <a:br>
                            <a:rPr lang="en-US" sz="1600" dirty="0"/>
                          </a:br>
                          <a:r>
                            <a:rPr lang="en-US" sz="1600" dirty="0"/>
                            <a:t>polarization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25611834"/>
                      </a:ext>
                    </a:extLst>
                  </a:tr>
                  <a:tr h="502335">
                    <a:tc>
                      <a:txBody>
                        <a:bodyPr/>
                        <a:lstStyle/>
                        <a:p>
                          <a:r>
                            <a:rPr lang="en-US" sz="1600" b="1" dirty="0"/>
                            <a:t>Year 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60825" t="-142500" r="-265979" b="-8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5263" t="-142500" r="-239474" b="-80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/>
                            <a:t>N/A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8642777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</a:rPr>
                            <a:t>Year 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60825" t="-210870" r="-265979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5263" t="-210870" r="-239474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</a:rPr>
                            <a:t>10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</a:rPr>
                            <a:t>N/A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22699336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</a:rPr>
                            <a:t>Year 2</a:t>
                          </a:r>
                        </a:p>
                        <a:p>
                          <a:endParaRPr lang="en-US" sz="16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60825" t="-317778" r="-265979" b="-5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5263" t="-317778" r="-239474" b="-5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</a:rPr>
                            <a:t>trans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27767818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r>
                            <a:rPr lang="en-US" sz="1600" b="1" dirty="0"/>
                            <a:t>Year 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60825" t="-408696" r="-265979" b="-4021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5263" t="-408696" r="-239474" b="-4021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 err="1"/>
                            <a:t>trans&amp;long</a:t>
                          </a:r>
                          <a:endParaRPr lang="en-US" sz="1600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07261812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</a:rPr>
                            <a:t>Year 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60825" t="-508696" r="-265979" b="-3021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5263" t="-508696" r="-239474" b="-3021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</a:rPr>
                            <a:t>0.5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</a:rPr>
                            <a:t>N/A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71978447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</a:rPr>
                            <a:t>Year 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60825" t="-608696" r="-265979" b="-2021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5263" t="-608696" r="-239474" b="-2021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</a:rPr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 err="1">
                              <a:solidFill>
                                <a:srgbClr val="FF0000"/>
                              </a:solidFill>
                            </a:rPr>
                            <a:t>trans&amp;long</a:t>
                          </a:r>
                          <a:endParaRPr lang="en-US" sz="16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493336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r>
                            <a:rPr lang="en-US" sz="1600" b="1" dirty="0"/>
                            <a:t>Year 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60825" t="-724444" r="-265979" b="-1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5263" t="-724444" r="-239474" b="-10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/>
                            <a:t>0.5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/>
                            <a:t>N/A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80419313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dirty="0"/>
                            <a:t>Year 5</a:t>
                          </a:r>
                        </a:p>
                        <a:p>
                          <a:endParaRPr lang="en-US" sz="16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60825" t="-806522" r="-265979" b="-43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5263" t="-806522" r="-239474" b="-43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/>
                            <a:t>trans&amp; long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219168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9DBE9B29-BE86-D766-47E7-4BCF6C360E1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712178" y="1354089"/>
                <a:ext cx="3061119" cy="5503911"/>
              </a:xfrm>
            </p:spPr>
            <p:txBody>
              <a:bodyPr>
                <a:normAutofit fontScale="92500" lnSpcReduction="20000"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(10% )</m:t>
                    </m:r>
                  </m:oMath>
                </a14:m>
                <a:r>
                  <a:rPr lang="en-US" dirty="0"/>
                  <a:t> of YR projection data</a:t>
                </a:r>
              </a:p>
              <a:p>
                <a:r>
                  <a:rPr lang="en-US" dirty="0"/>
                  <a:t>Early HI data</a:t>
                </a:r>
              </a:p>
              <a:p>
                <a:r>
                  <a:rPr lang="en-US" dirty="0"/>
                  <a:t> top energy in Year 4</a:t>
                </a:r>
              </a:p>
              <a:p>
                <a:endParaRPr lang="en-US" dirty="0"/>
              </a:p>
              <a:p>
                <a:r>
                  <a:rPr lang="en-US" dirty="0"/>
                  <a:t>Cross-section measurements ((n)PDF, (n)FFs, are not luminosity hungry </a:t>
                </a:r>
                <a:r>
                  <a:rPr lang="en-US" dirty="0">
                    <a:solidFill>
                      <a:srgbClr val="FF0000"/>
                    </a:solidFill>
                  </a:rPr>
                  <a:t>but</a:t>
                </a:r>
                <a:r>
                  <a:rPr lang="en-US" dirty="0"/>
                  <a:t> need good understanding of detector</a:t>
                </a:r>
              </a:p>
              <a:p>
                <a:endParaRPr lang="en-US" dirty="0"/>
              </a:p>
              <a:p>
                <a:r>
                  <a:rPr lang="en-US" dirty="0"/>
                  <a:t>BSAs a good start but kinematically suppressed</a:t>
                </a:r>
              </a:p>
              <a:p>
                <a:r>
                  <a:rPr lang="en-US" dirty="0"/>
                  <a:t>Also consider asymmetries in species, final state, charge..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8E4A4D1E-00BF-A453-BDEF-D7DE5083AA9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12178" y="1354089"/>
                <a:ext cx="3061119" cy="5503911"/>
              </a:xfrm>
              <a:blipFill>
                <a:blip r:embed="rId4"/>
                <a:stretch>
                  <a:fillRect l="-1653" t="-2074" r="-41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39691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DFE20FB-25A2-D480-A4DA-742DA742442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62489" y="286955"/>
                <a:ext cx="8464378" cy="487490"/>
              </a:xfrm>
            </p:spPr>
            <p:txBody>
              <a:bodyPr/>
              <a:lstStyle/>
              <a:p>
                <a:r>
                  <a:rPr lang="en-US" dirty="0"/>
                  <a:t>Transverse Single Spin Asymmetries </a:t>
                </a:r>
                <a:br>
                  <a:rPr lang="en-US" dirty="0"/>
                </a:br>
                <a:r>
                  <a:rPr lang="en-US" dirty="0"/>
                  <a:t>at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𝒇</m:t>
                    </m:r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DFE20FB-25A2-D480-A4DA-742DA742442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62489" y="286955"/>
                <a:ext cx="8464378" cy="487490"/>
              </a:xfrm>
              <a:blipFill>
                <a:blip r:embed="rId2"/>
                <a:stretch>
                  <a:fillRect l="-2096" t="-89744" r="-449" b="-10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9E82B53-50A2-C967-914E-44CE26F75EF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Uncertainties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≪ </m:t>
                    </m:r>
                  </m:oMath>
                </a14:m>
                <a:r>
                  <a:rPr lang="en-US" dirty="0"/>
                  <a:t>then expected asymmetries</a:t>
                </a:r>
              </a:p>
              <a:p>
                <a:r>
                  <a:rPr lang="en-US" dirty="0"/>
                  <a:t>Insights into TMD framework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9E82B53-50A2-C967-914E-44CE26F75E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00" t="-12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3460CD-C303-8B90-4AFC-B0EEB844E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8DE595-A8E3-184C-02EE-42BB5747AA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478" y="2393361"/>
            <a:ext cx="7772400" cy="27084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97D0D7-45D3-1CAD-5293-627FE265FBBF}"/>
              </a:ext>
            </a:extLst>
          </p:cNvPr>
          <p:cNvSpPr txBox="1"/>
          <p:nvPr/>
        </p:nvSpPr>
        <p:spPr>
          <a:xfrm>
            <a:off x="2607808" y="5773625"/>
            <a:ext cx="3928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Ecce projections for Sivers asymmetries </a:t>
            </a:r>
            <a:br>
              <a:rPr lang="en-US" dirty="0"/>
            </a:br>
            <a:r>
              <a:rPr lang="en-US" dirty="0"/>
              <a:t>(NIMA 1049 (2023) 168017)</a:t>
            </a:r>
          </a:p>
        </p:txBody>
      </p:sp>
    </p:spTree>
    <p:extLst>
      <p:ext uri="{BB962C8B-B14F-4D97-AF65-F5344CB8AC3E}">
        <p14:creationId xmlns:p14="http://schemas.microsoft.com/office/powerpoint/2010/main" val="37298123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63172B-046C-9466-2688-9293BCDDB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856E9-413D-E7DD-374B-F977879FE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(n)FFs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8CF12B1-0F2E-8A3E-98C6-3A446B0ED7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808" y="1498312"/>
            <a:ext cx="4448839" cy="333904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82CF0B-8EC2-71CC-F822-4FEE1EA41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95E8D6-D10B-7558-7E49-0524EC87D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5159" y="1564073"/>
            <a:ext cx="4448841" cy="33390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7C95288B-96A2-2BCB-D893-F1A70C09BE5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7999" y="5571067"/>
                <a:ext cx="8265297" cy="77668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62500" lnSpcReduction="20000"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2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685800" indent="-22860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PingFangSC-Regular" charset="-122"/>
                  <a:buChar char="－"/>
                  <a:defRPr sz="20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1143000" indent="-22860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charset="0"/>
                  <a:buChar char="•"/>
                  <a:defRPr sz="18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657350" indent="-2857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PingFangSC-Regular" charset="-122"/>
                  <a:buChar char="－"/>
                  <a:defRPr sz="16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2057400" indent="-22860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charset="0"/>
                  <a:buChar char="•"/>
                  <a:defRPr sz="14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Plots by P. Zurita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10/ 1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US" dirty="0"/>
              </a:p>
              <a:p>
                <a:r>
                  <a:rPr lang="en-US" dirty="0"/>
                  <a:t>Larger impact on </a:t>
                </a:r>
                <a:r>
                  <a:rPr lang="en-US" dirty="0" err="1"/>
                  <a:t>nFFs</a:t>
                </a:r>
                <a:r>
                  <a:rPr lang="en-US" dirty="0"/>
                  <a:t>, remaining questions with interpolation to intermediate A</a:t>
                </a:r>
              </a:p>
              <a:p>
                <a:r>
                  <a:rPr lang="en-US" dirty="0">
                    <a:solidFill>
                      <a:srgbClr val="FF0000"/>
                    </a:solidFill>
                  </a:rPr>
                  <a:t>Beyond impact on individual FF set, need to probe consistency and compatibility with other datasets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58A14289-F04E-5DE9-625C-34A4EDE9EB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999" y="5571067"/>
                <a:ext cx="8265297" cy="776681"/>
              </a:xfrm>
              <a:prstGeom prst="rect">
                <a:avLst/>
              </a:prstGeom>
              <a:blipFill>
                <a:blip r:embed="rId4"/>
                <a:stretch>
                  <a:fillRect l="-153" t="-9677" b="-4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9AB27907-C76F-E3B8-C338-3A82AC83E551}"/>
              </a:ext>
            </a:extLst>
          </p:cNvPr>
          <p:cNvSpPr txBox="1"/>
          <p:nvPr/>
        </p:nvSpPr>
        <p:spPr>
          <a:xfrm>
            <a:off x="1202499" y="4837354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DSS14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17AD79-7069-9866-CC47-6FA4E0AB76B6}"/>
              </a:ext>
            </a:extLst>
          </p:cNvPr>
          <p:cNvSpPr txBox="1"/>
          <p:nvPr/>
        </p:nvSpPr>
        <p:spPr>
          <a:xfrm>
            <a:off x="5413332" y="4946254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nFF24</a:t>
            </a:r>
          </a:p>
        </p:txBody>
      </p:sp>
    </p:spTree>
    <p:extLst>
      <p:ext uri="{BB962C8B-B14F-4D97-AF65-F5344CB8AC3E}">
        <p14:creationId xmlns:p14="http://schemas.microsoft.com/office/powerpoint/2010/main" val="40993366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B8B589-9698-4C06-826B-950E59D48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F6D28-D940-7CF3-1B2F-0BF9F50C8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Unpolarized (n)(TMD) PDFs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1F807-A93E-0FEC-590D-1487F8126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036427"/>
            <a:ext cx="8308185" cy="558237"/>
          </a:xfrm>
        </p:spPr>
        <p:txBody>
          <a:bodyPr>
            <a:normAutofit fontScale="77500" lnSpcReduction="20000"/>
          </a:bodyPr>
          <a:lstStyle/>
          <a:p>
            <a:r>
              <a:rPr lang="en-US" sz="1400" dirty="0"/>
              <a:t>MAP analysis (</a:t>
            </a:r>
            <a:r>
              <a:rPr lang="en-US" sz="1400" dirty="0" err="1"/>
              <a:t>Bacchetta</a:t>
            </a:r>
            <a:r>
              <a:rPr lang="en-US" sz="1400" dirty="0"/>
              <a:t> at </a:t>
            </a:r>
            <a:r>
              <a:rPr lang="en-US" sz="1400" dirty="0" err="1"/>
              <a:t>ePIC</a:t>
            </a:r>
            <a:r>
              <a:rPr lang="en-US" sz="1400" dirty="0"/>
              <a:t> collaboration meeting), </a:t>
            </a:r>
          </a:p>
          <a:p>
            <a:r>
              <a:rPr lang="en-US" sz="1400" dirty="0"/>
              <a:t>Simulated data by G. Matousek (Duke) </a:t>
            </a:r>
            <a:br>
              <a:rPr lang="en-US" sz="1400" dirty="0"/>
            </a:br>
            <a:endParaRPr lang="en-US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34D7FB-7518-4BA2-956E-564C0D514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5A2EBB-7971-45E5-B036-F908395154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651"/>
          <a:stretch/>
        </p:blipFill>
        <p:spPr>
          <a:xfrm>
            <a:off x="173452" y="2839186"/>
            <a:ext cx="4690532" cy="21909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FC9150-31AD-71BF-DA0E-898C4E6BCC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239" r="60184"/>
          <a:stretch/>
        </p:blipFill>
        <p:spPr>
          <a:xfrm>
            <a:off x="-25618" y="1456151"/>
            <a:ext cx="3094681" cy="18790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2385099-DB29-FF9D-CC66-79B8520BE9B9}"/>
                  </a:ext>
                </a:extLst>
              </p:cNvPr>
              <p:cNvSpPr txBox="1"/>
              <p:nvPr/>
            </p:nvSpPr>
            <p:spPr>
              <a:xfrm>
                <a:off x="173452" y="1271485"/>
                <a:ext cx="9739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77D57F0-08CD-FBF1-09FC-DC037F1509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452" y="1271485"/>
                <a:ext cx="973921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0F58080C-33E9-CA42-E4D6-9305A757DE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0753" y="1456151"/>
            <a:ext cx="4082945" cy="33223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ABED06B-5E93-30EF-5B4D-F93786DE946F}"/>
                  </a:ext>
                </a:extLst>
              </p:cNvPr>
              <p:cNvSpPr txBox="1"/>
              <p:nvPr/>
            </p:nvSpPr>
            <p:spPr>
              <a:xfrm>
                <a:off x="5981585" y="4969173"/>
                <a:ext cx="2463688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Impact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 DIS on </a:t>
                </a:r>
                <a:br>
                  <a:rPr lang="en-US" dirty="0"/>
                </a:br>
                <a:r>
                  <a:rPr lang="en-US" dirty="0"/>
                  <a:t>nTuJu21 </a:t>
                </a:r>
                <a:r>
                  <a:rPr lang="en-US" dirty="0" err="1"/>
                  <a:t>nPDFs</a:t>
                </a:r>
                <a:r>
                  <a:rPr lang="en-US" dirty="0"/>
                  <a:t> </a:t>
                </a:r>
              </a:p>
              <a:p>
                <a:r>
                  <a:rPr lang="en-US" dirty="0"/>
                  <a:t>(P. Zurita)</a:t>
                </a:r>
              </a:p>
              <a:p>
                <a:r>
                  <a:rPr lang="en-US" dirty="0">
                    <a:solidFill>
                      <a:srgbClr val="FF0000"/>
                    </a:solidFill>
                  </a:rPr>
                  <a:t>SIDIS Impact?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6D08D0E-EAD2-DF7C-D3C4-B9F44D2FB6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1585" y="4969173"/>
                <a:ext cx="2463688" cy="1200329"/>
              </a:xfrm>
              <a:prstGeom prst="rect">
                <a:avLst/>
              </a:prstGeom>
              <a:blipFill>
                <a:blip r:embed="rId5"/>
                <a:stretch>
                  <a:fillRect l="-1538" t="-2105" r="-1538" b="-7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4DB375B4-59B7-56F5-EDF9-8B7542E140CA}"/>
              </a:ext>
            </a:extLst>
          </p:cNvPr>
          <p:cNvGrpSpPr/>
          <p:nvPr/>
        </p:nvGrpSpPr>
        <p:grpSpPr>
          <a:xfrm>
            <a:off x="3080873" y="2139219"/>
            <a:ext cx="1783111" cy="726684"/>
            <a:chOff x="1106845" y="5045778"/>
            <a:chExt cx="2206142" cy="101941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7E023A0-BCCB-D0B2-FE1B-03B9EAAF7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r="70426"/>
            <a:stretch/>
          </p:blipFill>
          <p:spPr>
            <a:xfrm>
              <a:off x="1106845" y="5045778"/>
              <a:ext cx="1001967" cy="101941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42F5B39-8991-A42E-FE32-64D9AD580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64458"/>
            <a:stretch/>
          </p:blipFill>
          <p:spPr>
            <a:xfrm>
              <a:off x="2108812" y="5045778"/>
              <a:ext cx="1204175" cy="1019411"/>
            </a:xfrm>
            <a:prstGeom prst="rect">
              <a:avLst/>
            </a:prstGeom>
          </p:spPr>
        </p:pic>
      </p:grp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2B1AF0E-B56A-3CC9-DC08-EFDAB98DD420}"/>
              </a:ext>
            </a:extLst>
          </p:cNvPr>
          <p:cNvSpPr txBox="1">
            <a:spLocks/>
          </p:cNvSpPr>
          <p:nvPr/>
        </p:nvSpPr>
        <p:spPr>
          <a:xfrm>
            <a:off x="145158" y="5651839"/>
            <a:ext cx="8464378" cy="49936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57350" indent="-2857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FF0000"/>
                </a:solidFill>
              </a:rPr>
              <a:t>Significant impact, even with limited data</a:t>
            </a:r>
          </a:p>
          <a:p>
            <a:r>
              <a:rPr lang="en-US" sz="1400" dirty="0"/>
              <a:t>Absolute cross-sections will be challenging in the beginning</a:t>
            </a:r>
          </a:p>
          <a:p>
            <a:r>
              <a:rPr lang="en-US" sz="1400" dirty="0"/>
              <a:t>Nuclear PDFs/FF can also be measured as ratios to p/d</a:t>
            </a:r>
          </a:p>
        </p:txBody>
      </p:sp>
    </p:spTree>
    <p:extLst>
      <p:ext uri="{BB962C8B-B14F-4D97-AF65-F5344CB8AC3E}">
        <p14:creationId xmlns:p14="http://schemas.microsoft.com/office/powerpoint/2010/main" val="17502511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C0A0A-1261-E7C9-C59E-5271FAC9F1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6313E-AD7A-63CB-F918-B6459FBE7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&amp; Conclusion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1A5305-3714-3193-2B7D-0B4375FB4D1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r>
                  <a:rPr lang="en-US" dirty="0">
                    <a:sym typeface="Wingdings" pitchFamily="2" charset="2"/>
                  </a:rPr>
                  <a:t>Final states beyond single hadron fragmentation essential for precision studies in SIDIS</a:t>
                </a:r>
              </a:p>
              <a:p>
                <a:pPr lvl="1"/>
                <a:r>
                  <a:rPr lang="en-US" dirty="0">
                    <a:sym typeface="Wingdings" pitchFamily="2" charset="2"/>
                  </a:rPr>
                  <a:t>Di-hadrons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Λ</m:t>
                    </m:r>
                  </m:oMath>
                </a14:m>
                <a:r>
                  <a:rPr lang="en-US" b="0" dirty="0">
                    <a:sym typeface="Wingdings" pitchFamily="2" charset="2"/>
                  </a:rPr>
                  <a:t> Hyperons</a:t>
                </a:r>
                <a:endParaRPr lang="en-US" dirty="0">
                  <a:sym typeface="Wingdings" pitchFamily="2" charset="2"/>
                </a:endParaRPr>
              </a:p>
              <a:p>
                <a:endParaRPr lang="en-US" dirty="0">
                  <a:sym typeface="Wingdings" pitchFamily="2" charset="2"/>
                </a:endParaRPr>
              </a:p>
              <a:p>
                <a:r>
                  <a:rPr lang="en-US" dirty="0">
                    <a:solidFill>
                      <a:srgbClr val="FF0000"/>
                    </a:solidFill>
                    <a:sym typeface="Wingdings" pitchFamily="2" charset="2"/>
                  </a:rPr>
                  <a:t>Study of Hadronization allows complementary insights into QCD</a:t>
                </a:r>
              </a:p>
              <a:p>
                <a:pPr lvl="1"/>
                <a:r>
                  <a:rPr lang="en-US" dirty="0">
                    <a:solidFill>
                      <a:srgbClr val="FF0000"/>
                    </a:solidFill>
                    <a:sym typeface="Wingdings" pitchFamily="2" charset="2"/>
                  </a:rPr>
                  <a:t>Fragmentation mechanisms</a:t>
                </a:r>
              </a:p>
              <a:p>
                <a:pPr lvl="1"/>
                <a:r>
                  <a:rPr lang="en-US" dirty="0">
                    <a:solidFill>
                      <a:srgbClr val="FF0000"/>
                    </a:solidFill>
                    <a:sym typeface="Wingdings" pitchFamily="2" charset="2"/>
                  </a:rPr>
                  <a:t>Spin-orbit correlations in fragmentation </a:t>
                </a:r>
              </a:p>
              <a:p>
                <a:pPr lvl="1"/>
                <a:r>
                  <a:rPr lang="en-US" dirty="0">
                    <a:solidFill>
                      <a:srgbClr val="FF0000"/>
                    </a:solidFill>
                    <a:sym typeface="Wingdings" pitchFamily="2" charset="2"/>
                  </a:rPr>
                  <a:t>(Target Fragmentation)</a:t>
                </a:r>
              </a:p>
              <a:p>
                <a:pPr marL="0" indent="0">
                  <a:buNone/>
                </a:pPr>
                <a:endParaRPr lang="en-US" dirty="0">
                  <a:sym typeface="Wingdings" pitchFamily="2" charset="2"/>
                </a:endParaRPr>
              </a:p>
              <a:p>
                <a:r>
                  <a:rPr lang="en-US" dirty="0">
                    <a:solidFill>
                      <a:srgbClr val="00B050"/>
                    </a:solidFill>
                    <a:sym typeface="Wingdings" pitchFamily="2" charset="2"/>
                  </a:rPr>
                  <a:t>CLAS12 is on the way to a precision program in SIDIS</a:t>
                </a:r>
              </a:p>
              <a:p>
                <a:pPr lvl="1"/>
                <a:r>
                  <a:rPr lang="en-US" dirty="0">
                    <a:sym typeface="Wingdings" pitchFamily="2" charset="2"/>
                  </a:rPr>
                  <a:t>Unpolarized, longitudinally, transversely polarized targets</a:t>
                </a:r>
              </a:p>
              <a:p>
                <a:pPr lvl="1"/>
                <a:r>
                  <a:rPr lang="en-US" dirty="0">
                    <a:sym typeface="Wingdings" pitchFamily="2" charset="2"/>
                  </a:rPr>
                  <a:t>Proton, Deuterium, He3 targets</a:t>
                </a:r>
              </a:p>
              <a:p>
                <a:pPr lvl="1"/>
                <a:r>
                  <a:rPr lang="en-US" dirty="0">
                    <a:sym typeface="Wingdings" pitchFamily="2" charset="2"/>
                  </a:rPr>
                  <a:t>Multidimensional studies</a:t>
                </a:r>
              </a:p>
              <a:p>
                <a:pPr lvl="1"/>
                <a:endParaRPr lang="en-US" dirty="0">
                  <a:sym typeface="Wingdings" pitchFamily="2" charset="2"/>
                </a:endParaRPr>
              </a:p>
              <a:p>
                <a:r>
                  <a:rPr lang="en-US" dirty="0">
                    <a:solidFill>
                      <a:srgbClr val="0432FF"/>
                    </a:solidFill>
                    <a:sym typeface="Wingdings" pitchFamily="2" charset="2"/>
                  </a:rPr>
                  <a:t>Belle/Belle II essential for precision studies of hadronization</a:t>
                </a:r>
              </a:p>
              <a:p>
                <a:endParaRPr lang="en-US" dirty="0">
                  <a:sym typeface="Wingdings" pitchFamily="2" charset="2"/>
                </a:endParaRPr>
              </a:p>
              <a:p>
                <a:r>
                  <a:rPr lang="en-US" dirty="0">
                    <a:sym typeface="Wingdings" pitchFamily="2" charset="2"/>
                  </a:rPr>
                  <a:t>EIC will open new opportunities to study SIDIS over a wide range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2</m:t>
                        </m:r>
                      </m:sup>
                    </m:sSup>
                  </m:oMath>
                </a14:m>
                <a:endParaRPr lang="en-US" b="0" dirty="0">
                  <a:sym typeface="Wingdings" pitchFamily="2" charset="2"/>
                </a:endParaRPr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1A5305-3714-3193-2B7D-0B4375FB4D1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00" t="-2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E25AF7-D27A-AC9F-1A85-AEB2495CE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0457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CC574-D80F-9E72-EF27-ADB094062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57C56-108B-4242-E804-DFAAE4B2C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F1B15-B543-6BF0-4ECB-D6547BCBCA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1F3921-CC97-CCB4-3D89-277DA53B4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310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3259B8-061F-36E8-E231-62F483427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46ABC55-C477-F3E0-0D7D-5CED7ECCC66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62489" y="286955"/>
                <a:ext cx="8464378" cy="487490"/>
              </a:xfrm>
            </p:spPr>
            <p:txBody>
              <a:bodyPr/>
              <a:lstStyle/>
              <a:p>
                <a:r>
                  <a:rPr lang="en-US" dirty="0"/>
                  <a:t>Transverse Single Spin Asymmetries </a:t>
                </a:r>
                <a:br>
                  <a:rPr lang="en-US" dirty="0"/>
                </a:br>
                <a:r>
                  <a:rPr lang="en-US" dirty="0"/>
                  <a:t>at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𝒇</m:t>
                    </m:r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DFE20FB-25A2-D480-A4DA-742DA742442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62489" y="286955"/>
                <a:ext cx="8464378" cy="487490"/>
              </a:xfrm>
              <a:blipFill>
                <a:blip r:embed="rId2"/>
                <a:stretch>
                  <a:fillRect l="-2096" t="-89744" r="-449" b="-10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3EAED09-E5B7-91D1-3614-E4FD921EA0A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39810" y="1426297"/>
                <a:ext cx="8464378" cy="4993659"/>
              </a:xfrm>
            </p:spPr>
            <p:txBody>
              <a:bodyPr/>
              <a:lstStyle/>
              <a:p>
                <a:r>
                  <a:rPr lang="en-US" dirty="0"/>
                  <a:t>Previous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dirty="0"/>
                  <a:t> projections assume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40 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eqArr>
                          <m:eqArr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  <m:e/>
                        </m:eqArr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/>
                  <a:t>TSSAs: Uncertainties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≪ </m:t>
                    </m:r>
                  </m:oMath>
                </a14:m>
                <a:r>
                  <a:rPr lang="en-US" dirty="0"/>
                  <a:t>then expected asymmetries</a:t>
                </a:r>
              </a:p>
              <a:p>
                <a:r>
                  <a:rPr lang="en-US" dirty="0"/>
                  <a:t>Insights into TMD framework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3EAED09-E5B7-91D1-3614-E4FD921EA0A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9810" y="1426297"/>
                <a:ext cx="8464378" cy="4993659"/>
              </a:xfrm>
              <a:blipFill>
                <a:blip r:embed="rId3"/>
                <a:stretch>
                  <a:fillRect l="-7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17BC21-2A17-303C-57D1-CD7E1DBAC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A0ED84-C3CE-6786-E305-0A81C4722E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478" y="3017779"/>
            <a:ext cx="7772400" cy="27084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71ED42-6C49-D254-2A70-4E821CA6E2A4}"/>
              </a:ext>
            </a:extLst>
          </p:cNvPr>
          <p:cNvSpPr txBox="1"/>
          <p:nvPr/>
        </p:nvSpPr>
        <p:spPr>
          <a:xfrm>
            <a:off x="2607808" y="5773625"/>
            <a:ext cx="3928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Ecce projections for Sivers asymmetries </a:t>
            </a:r>
            <a:br>
              <a:rPr lang="en-US" dirty="0"/>
            </a:br>
            <a:r>
              <a:rPr lang="en-US" dirty="0"/>
              <a:t>(NIMA 1049 (2023) 168017)</a:t>
            </a:r>
          </a:p>
        </p:txBody>
      </p:sp>
    </p:spTree>
    <p:extLst>
      <p:ext uri="{BB962C8B-B14F-4D97-AF65-F5344CB8AC3E}">
        <p14:creationId xmlns:p14="http://schemas.microsoft.com/office/powerpoint/2010/main" val="18375583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23E97-37CC-3866-F079-5DF06E3F2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295460"/>
            <a:ext cx="8464378" cy="487490"/>
          </a:xfrm>
        </p:spPr>
        <p:txBody>
          <a:bodyPr/>
          <a:lstStyle/>
          <a:p>
            <a:r>
              <a:rPr lang="en-US" dirty="0"/>
              <a:t>Background from Exclusive Vector Meson Production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E0B329-08E7-13EC-46EC-F090EB2F4B8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8919" y="5021040"/>
                <a:ext cx="8617911" cy="1836960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dirty="0"/>
                  <a:t> contribution has complex kinematical dependence</a:t>
                </a:r>
              </a:p>
              <a:p>
                <a:r>
                  <a:rPr lang="en-US" dirty="0"/>
                  <a:t>SDMEs depend 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sym typeface="Wingdings" pitchFamily="2" charset="2"/>
                  </a:rPr>
                  <a:t>complex interplay with acceptance</a:t>
                </a:r>
              </a:p>
              <a:p>
                <a:r>
                  <a:rPr lang="en-US" dirty="0">
                    <a:sym typeface="Wingdings" pitchFamily="2" charset="2"/>
                  </a:rPr>
                  <a:t>Different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𝜌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0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/>
                  <a:t> in part due to different polarization states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E0B329-08E7-13EC-46EC-F090EB2F4B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8919" y="5021040"/>
                <a:ext cx="8617911" cy="1836960"/>
              </a:xfrm>
              <a:blipFill>
                <a:blip r:embed="rId2"/>
                <a:stretch>
                  <a:fillRect l="-884" t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99BDE8-F859-C4D1-8696-9A0C78B1D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B7C33C-6963-3209-0B6C-FCEF317E55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933" y="1549333"/>
            <a:ext cx="4728334" cy="306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1781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A39B74-FB23-98B4-0CB1-A43FD2F54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AC4C5-C030-4374-1188-540A73F54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295460"/>
            <a:ext cx="8464378" cy="487490"/>
          </a:xfrm>
        </p:spPr>
        <p:txBody>
          <a:bodyPr/>
          <a:lstStyle/>
          <a:p>
            <a:r>
              <a:rPr lang="en-US" dirty="0"/>
              <a:t>Background from Exclusive Vector Meson Production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7983BC0-B9FF-0C32-351B-74E81A4FD6C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8919" y="4962753"/>
                <a:ext cx="3990481" cy="183696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dirty="0"/>
                  <a:t> contribution depends on SDMEs</a:t>
                </a:r>
              </a:p>
              <a:p>
                <a:r>
                  <a:rPr lang="en-US" dirty="0"/>
                  <a:t>Highly dependent on experimental acceptance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E0B329-08E7-13EC-46EC-F090EB2F4B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8919" y="4962753"/>
                <a:ext cx="3990481" cy="1836960"/>
              </a:xfrm>
              <a:blipFill>
                <a:blip r:embed="rId2"/>
                <a:stretch>
                  <a:fillRect l="-1905" t="-34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4FF0EC-63A4-16C2-464C-4086F3EE0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719907E5-C713-83D4-4523-1C1E1AA2F91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DF0E36-BB93-EF80-894F-FA32CD1CD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007" y="1537903"/>
            <a:ext cx="4728334" cy="3060706"/>
          </a:xfrm>
          <a:prstGeom prst="rect">
            <a:avLst/>
          </a:prstGeom>
        </p:spPr>
      </p:pic>
      <p:pic>
        <p:nvPicPr>
          <p:cNvPr id="8" name="Google Shape;443;p34">
            <a:extLst>
              <a:ext uri="{FF2B5EF4-FFF2-40B4-BE49-F238E27FC236}">
                <a16:creationId xmlns:a16="http://schemas.microsoft.com/office/drawing/2014/main" id="{33017D1C-7D8A-6E6A-6309-C96628F0828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99400" y="1492183"/>
            <a:ext cx="4786750" cy="35688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A18F243-224E-EF20-EC1F-8BDD36A40955}"/>
              </a:ext>
            </a:extLst>
          </p:cNvPr>
          <p:cNvCxnSpPr>
            <a:cxnSpLocks/>
          </p:cNvCxnSpPr>
          <p:nvPr/>
        </p:nvCxnSpPr>
        <p:spPr bwMode="auto">
          <a:xfrm flipV="1">
            <a:off x="7934478" y="3976816"/>
            <a:ext cx="725556" cy="1124031"/>
          </a:xfrm>
          <a:prstGeom prst="straightConnector1">
            <a:avLst/>
          </a:prstGeom>
          <a:noFill/>
          <a:ln w="25400">
            <a:solidFill>
              <a:schemeClr val="accent1">
                <a:alpha val="3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4DD4525-13D1-3EE7-4F03-D5D74BBD337D}"/>
              </a:ext>
            </a:extLst>
          </p:cNvPr>
          <p:cNvSpPr txBox="1"/>
          <p:nvPr/>
        </p:nvSpPr>
        <p:spPr>
          <a:xfrm>
            <a:off x="4572000" y="5113907"/>
            <a:ext cx="4591878" cy="138499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1400" dirty="0">
                <a:latin typeface="Helvetica" pitchFamily="2" charset="0"/>
              </a:rPr>
              <a:t>Comparison to </a:t>
            </a:r>
            <a:r>
              <a:rPr lang="en-US" sz="1400" dirty="0">
                <a:latin typeface="Symbol" pitchFamily="2" charset="2"/>
              </a:rPr>
              <a:t>r</a:t>
            </a:r>
            <a:r>
              <a:rPr lang="en-US" sz="1400" baseline="30000" dirty="0">
                <a:latin typeface="Symbol" pitchFamily="2" charset="2"/>
              </a:rPr>
              <a:t>0</a:t>
            </a:r>
            <a:r>
              <a:rPr lang="en-US" sz="1400" dirty="0">
                <a:latin typeface="Symbol" pitchFamily="2" charset="2"/>
              </a:rPr>
              <a:t> </a:t>
            </a:r>
            <a:r>
              <a:rPr lang="en-US" sz="1400" dirty="0">
                <a:latin typeface="Helvetica" pitchFamily="2" charset="0"/>
              </a:rPr>
              <a:t>indicates where the “diffractive” events are appearing.</a:t>
            </a:r>
            <a:r>
              <a:rPr lang="en-US" sz="1400" dirty="0">
                <a:latin typeface="Symbol" pitchFamily="2" charset="2"/>
              </a:rPr>
              <a:t> </a:t>
            </a:r>
            <a:r>
              <a:rPr lang="en-US" sz="1400" dirty="0">
                <a:latin typeface="Helvetica" pitchFamily="2" charset="0"/>
              </a:rPr>
              <a:t> There are separate dynamical contributions with wildly different azimuthal moments that complicate the picture. Which kinematic regions are contributing to the measurements in single pion observables?</a:t>
            </a:r>
            <a:endParaRPr lang="en-US" sz="1400" dirty="0">
              <a:effectLst/>
              <a:latin typeface="Helvetica" pitchFamily="2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1897EEF-C963-9631-4A66-E77DA6F84660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695527" y="2558359"/>
            <a:ext cx="1238951" cy="2542488"/>
          </a:xfrm>
          <a:prstGeom prst="straightConnector1">
            <a:avLst/>
          </a:prstGeom>
          <a:noFill/>
          <a:ln w="25400">
            <a:solidFill>
              <a:schemeClr val="accent1">
                <a:alpha val="3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C896B72-4F44-F466-4F42-135810D187CB}"/>
                  </a:ext>
                </a:extLst>
              </p:cNvPr>
              <p:cNvSpPr txBox="1"/>
              <p:nvPr/>
            </p:nvSpPr>
            <p:spPr>
              <a:xfrm>
                <a:off x="5474970" y="2423160"/>
                <a:ext cx="5632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86890B5-6742-020D-C615-6D10D71946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4970" y="2423160"/>
                <a:ext cx="563296" cy="369332"/>
              </a:xfrm>
              <a:prstGeom prst="rect">
                <a:avLst/>
              </a:prstGeom>
              <a:blipFill>
                <a:blip r:embed="rId5"/>
                <a:stretch>
                  <a:fillRect b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1AF5AC-B383-E0E6-DA9A-B8DD0C5E2AB4}"/>
                  </a:ext>
                </a:extLst>
              </p:cNvPr>
              <p:cNvSpPr txBox="1"/>
              <p:nvPr/>
            </p:nvSpPr>
            <p:spPr>
              <a:xfrm>
                <a:off x="7143568" y="3644937"/>
                <a:ext cx="5849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ECDCA6C-DB1C-2116-A35F-4742BB541C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3568" y="3644937"/>
                <a:ext cx="584904" cy="369332"/>
              </a:xfrm>
              <a:prstGeom prst="rect">
                <a:avLst/>
              </a:prstGeom>
              <a:blipFill>
                <a:blip r:embed="rId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6F90D3C-AB06-A2F6-075A-38C7489E06F5}"/>
                  </a:ext>
                </a:extLst>
              </p:cNvPr>
              <p:cNvSpPr txBox="1"/>
              <p:nvPr/>
            </p:nvSpPr>
            <p:spPr>
              <a:xfrm>
                <a:off x="8297256" y="2487031"/>
                <a:ext cx="5632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F820AF1-522D-2496-66E2-3D3DE0BC91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7256" y="2487031"/>
                <a:ext cx="563296" cy="369332"/>
              </a:xfrm>
              <a:prstGeom prst="rect">
                <a:avLst/>
              </a:prstGeom>
              <a:blipFill>
                <a:blip r:embed="rId7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41378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DE755-049F-BB33-F052-E06CACFDA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326" y="285965"/>
            <a:ext cx="8464378" cy="487490"/>
          </a:xfrm>
        </p:spPr>
        <p:txBody>
          <a:bodyPr/>
          <a:lstStyle/>
          <a:p>
            <a:r>
              <a:rPr lang="en-US" dirty="0"/>
              <a:t>Theoretical Analysis Inconclusive: Too many unknown ingredients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47A4AF-45E3-C7E7-A28F-228976211C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811" y="5545268"/>
            <a:ext cx="8464378" cy="70656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FB3A3C-056C-AD52-0DEF-829276D8D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7C8E556-9A0E-B604-A60D-3FDB84375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12846" y="1397238"/>
            <a:ext cx="3995738" cy="286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864D4D-08A3-75D6-03F1-26C686914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0857" y="1304990"/>
            <a:ext cx="2430065" cy="1732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https://www.jlab.org/Hall-B/pubs-web/logo/CLAS-color-high.jpg">
            <a:extLst>
              <a:ext uri="{FF2B5EF4-FFF2-40B4-BE49-F238E27FC236}">
                <a16:creationId xmlns:a16="http://schemas.microsoft.com/office/drawing/2014/main" id="{5FA21F09-B091-4A82-BCCE-BEC975A74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29659" y="2772358"/>
            <a:ext cx="508745" cy="235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1">
            <a:extLst>
              <a:ext uri="{FF2B5EF4-FFF2-40B4-BE49-F238E27FC236}">
                <a16:creationId xmlns:a16="http://schemas.microsoft.com/office/drawing/2014/main" id="{8641E61F-6AF9-758A-25B9-59EB6BC3E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9813" y="4422616"/>
            <a:ext cx="1694695" cy="819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900" dirty="0" err="1"/>
              <a:t>model</a:t>
            </a:r>
            <a:r>
              <a:rPr lang="de-DE" sz="900" dirty="0"/>
              <a:t> 1 </a:t>
            </a:r>
            <a:r>
              <a:rPr lang="de-DE" sz="900" dirty="0">
                <a:solidFill>
                  <a:schemeClr val="tx2"/>
                </a:solidFill>
              </a:rPr>
              <a:t>(Mao et al., EPJ C 73)</a:t>
            </a:r>
          </a:p>
          <a:p>
            <a:endParaRPr lang="de-DE" sz="375" dirty="0"/>
          </a:p>
          <a:p>
            <a:r>
              <a:rPr lang="de-DE" sz="900" dirty="0" err="1"/>
              <a:t>model</a:t>
            </a:r>
            <a:r>
              <a:rPr lang="de-DE" sz="900" dirty="0"/>
              <a:t> 2 </a:t>
            </a:r>
            <a:r>
              <a:rPr lang="de-DE" sz="900" dirty="0">
                <a:solidFill>
                  <a:schemeClr val="tx2"/>
                </a:solidFill>
              </a:rPr>
              <a:t>(Mao et al., EPJ C 74)</a:t>
            </a:r>
          </a:p>
          <a:p>
            <a:r>
              <a:rPr lang="de-DE" sz="375" dirty="0">
                <a:solidFill>
                  <a:schemeClr val="bg2"/>
                </a:solidFill>
              </a:rPr>
              <a:t> </a:t>
            </a:r>
          </a:p>
          <a:p>
            <a:r>
              <a:rPr lang="de-DE" sz="900" dirty="0"/>
              <a:t>              eH</a:t>
            </a:r>
            <a:r>
              <a:rPr lang="de-DE" sz="900" baseline="-25000" dirty="0">
                <a:ea typeface="Arial Unicode MS" pitchFamily="34" charset="-128"/>
                <a:cs typeface="Arial Unicode MS" pitchFamily="34" charset="-128"/>
              </a:rPr>
              <a:t>1</a:t>
            </a:r>
            <a:r>
              <a:rPr lang="de-DE" sz="900" baseline="30000" dirty="0">
                <a:ea typeface="Arial Unicode MS" pitchFamily="34" charset="-128"/>
                <a:cs typeface="Arial Unicode MS" pitchFamily="34" charset="-128"/>
              </a:rPr>
              <a:t>┴                                    </a:t>
            </a:r>
            <a:r>
              <a:rPr lang="de-DE" sz="900" dirty="0"/>
              <a:t>g</a:t>
            </a:r>
            <a:r>
              <a:rPr lang="de-DE" sz="900" baseline="30000" dirty="0">
                <a:ea typeface="Arial Unicode MS" pitchFamily="34" charset="-128"/>
                <a:cs typeface="Arial Unicode MS" pitchFamily="34" charset="-128"/>
              </a:rPr>
              <a:t>┴</a:t>
            </a:r>
            <a:r>
              <a:rPr lang="de-DE" sz="900" dirty="0"/>
              <a:t>D</a:t>
            </a:r>
            <a:r>
              <a:rPr lang="de-DE" sz="900" baseline="-25000" dirty="0">
                <a:ea typeface="Arial Unicode MS" pitchFamily="34" charset="-128"/>
                <a:cs typeface="Arial Unicode MS" pitchFamily="34" charset="-128"/>
              </a:rPr>
              <a:t>1</a:t>
            </a:r>
          </a:p>
          <a:p>
            <a:endParaRPr lang="de-DE" sz="375" dirty="0"/>
          </a:p>
          <a:p>
            <a:r>
              <a:rPr lang="de-DE" sz="900" dirty="0" err="1"/>
              <a:t>model</a:t>
            </a:r>
            <a:r>
              <a:rPr lang="de-DE" sz="900" dirty="0"/>
              <a:t> 3 eH</a:t>
            </a:r>
            <a:r>
              <a:rPr lang="de-DE" sz="900" baseline="-25000" dirty="0"/>
              <a:t>1</a:t>
            </a:r>
            <a:r>
              <a:rPr lang="de-DE" sz="900" baseline="30000" dirty="0"/>
              <a:t>┴ </a:t>
            </a:r>
            <a:r>
              <a:rPr lang="de-DE" sz="900" dirty="0">
                <a:solidFill>
                  <a:schemeClr val="tx2"/>
                </a:solidFill>
                <a:ea typeface="Arial Unicode MS" pitchFamily="34" charset="-128"/>
                <a:cs typeface="Arial Unicode MS" pitchFamily="34" charset="-128"/>
              </a:rPr>
              <a:t>(Schweitzer et al.)</a:t>
            </a:r>
          </a:p>
        </p:txBody>
      </p:sp>
      <p:sp>
        <p:nvSpPr>
          <p:cNvPr id="9" name="Line 12">
            <a:extLst>
              <a:ext uri="{FF2B5EF4-FFF2-40B4-BE49-F238E27FC236}">
                <a16:creationId xmlns:a16="http://schemas.microsoft.com/office/drawing/2014/main" id="{FFC08F76-5FC9-5088-88CB-76191B68DCAF}"/>
              </a:ext>
            </a:extLst>
          </p:cNvPr>
          <p:cNvSpPr>
            <a:spLocks noChangeShapeType="1"/>
          </p:cNvSpPr>
          <p:nvPr/>
        </p:nvSpPr>
        <p:spPr bwMode="auto">
          <a:xfrm>
            <a:off x="3121194" y="4529772"/>
            <a:ext cx="378619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de-DE" sz="1350"/>
          </a:p>
        </p:txBody>
      </p:sp>
      <p:sp>
        <p:nvSpPr>
          <p:cNvPr id="10" name="Line 13">
            <a:extLst>
              <a:ext uri="{FF2B5EF4-FFF2-40B4-BE49-F238E27FC236}">
                <a16:creationId xmlns:a16="http://schemas.microsoft.com/office/drawing/2014/main" id="{07979167-E3DD-B9C6-3B6A-14F1A47A5B6E}"/>
              </a:ext>
            </a:extLst>
          </p:cNvPr>
          <p:cNvSpPr>
            <a:spLocks noChangeShapeType="1"/>
          </p:cNvSpPr>
          <p:nvPr/>
        </p:nvSpPr>
        <p:spPr bwMode="auto">
          <a:xfrm>
            <a:off x="4364206" y="4907200"/>
            <a:ext cx="378619" cy="0"/>
          </a:xfrm>
          <a:prstGeom prst="line">
            <a:avLst/>
          </a:prstGeom>
          <a:noFill/>
          <a:ln w="1587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de-DE" sz="1350"/>
          </a:p>
        </p:txBody>
      </p:sp>
      <p:sp>
        <p:nvSpPr>
          <p:cNvPr id="11" name="Line 14">
            <a:extLst>
              <a:ext uri="{FF2B5EF4-FFF2-40B4-BE49-F238E27FC236}">
                <a16:creationId xmlns:a16="http://schemas.microsoft.com/office/drawing/2014/main" id="{861305D9-951F-4504-1479-A0DE1B562EE6}"/>
              </a:ext>
            </a:extLst>
          </p:cNvPr>
          <p:cNvSpPr>
            <a:spLocks noChangeShapeType="1"/>
          </p:cNvSpPr>
          <p:nvPr/>
        </p:nvSpPr>
        <p:spPr bwMode="auto">
          <a:xfrm>
            <a:off x="3553390" y="4907200"/>
            <a:ext cx="378619" cy="0"/>
          </a:xfrm>
          <a:prstGeom prst="line">
            <a:avLst/>
          </a:prstGeom>
          <a:noFill/>
          <a:ln w="15875">
            <a:solidFill>
              <a:srgbClr val="FF0000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de-DE" sz="1350"/>
          </a:p>
        </p:txBody>
      </p:sp>
      <p:sp>
        <p:nvSpPr>
          <p:cNvPr id="12" name="Line 15">
            <a:extLst>
              <a:ext uri="{FF2B5EF4-FFF2-40B4-BE49-F238E27FC236}">
                <a16:creationId xmlns:a16="http://schemas.microsoft.com/office/drawing/2014/main" id="{0C490023-0146-B54B-40AB-578520A9E99F}"/>
              </a:ext>
            </a:extLst>
          </p:cNvPr>
          <p:cNvSpPr>
            <a:spLocks noChangeShapeType="1"/>
          </p:cNvSpPr>
          <p:nvPr/>
        </p:nvSpPr>
        <p:spPr bwMode="auto">
          <a:xfrm>
            <a:off x="3121194" y="4745275"/>
            <a:ext cx="378619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de-DE" sz="1350"/>
          </a:p>
        </p:txBody>
      </p:sp>
      <p:sp>
        <p:nvSpPr>
          <p:cNvPr id="13" name="Line 16">
            <a:extLst>
              <a:ext uri="{FF2B5EF4-FFF2-40B4-BE49-F238E27FC236}">
                <a16:creationId xmlns:a16="http://schemas.microsoft.com/office/drawing/2014/main" id="{B4B37012-3635-8541-F746-81E460D07204}"/>
              </a:ext>
            </a:extLst>
          </p:cNvPr>
          <p:cNvSpPr>
            <a:spLocks noChangeShapeType="1"/>
          </p:cNvSpPr>
          <p:nvPr/>
        </p:nvSpPr>
        <p:spPr bwMode="auto">
          <a:xfrm>
            <a:off x="3121194" y="5123894"/>
            <a:ext cx="378619" cy="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de-DE" sz="1350"/>
          </a:p>
        </p:txBody>
      </p:sp>
      <p:sp>
        <p:nvSpPr>
          <p:cNvPr id="14" name="Rectangle 17">
            <a:extLst>
              <a:ext uri="{FF2B5EF4-FFF2-40B4-BE49-F238E27FC236}">
                <a16:creationId xmlns:a16="http://schemas.microsoft.com/office/drawing/2014/main" id="{1950051B-E1B0-FB5E-C550-7F72B74A6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2847" y="4367847"/>
            <a:ext cx="4023122" cy="971550"/>
          </a:xfrm>
          <a:prstGeom prst="rect">
            <a:avLst/>
          </a:prstGeom>
          <a:noFill/>
          <a:ln w="952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de-DE" sz="1350"/>
          </a:p>
        </p:txBody>
      </p:sp>
      <p:pic>
        <p:nvPicPr>
          <p:cNvPr id="15" name="Picture 18" descr="https://www.jlab.org/Hall-B/pubs-web/logo/CLAS-color-high.jpg">
            <a:extLst>
              <a:ext uri="{FF2B5EF4-FFF2-40B4-BE49-F238E27FC236}">
                <a16:creationId xmlns:a16="http://schemas.microsoft.com/office/drawing/2014/main" id="{5180D22E-588A-B3FE-4063-E76D748B0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8437" y="1425217"/>
            <a:ext cx="647001" cy="29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9">
            <a:extLst>
              <a:ext uri="{FF2B5EF4-FFF2-40B4-BE49-F238E27FC236}">
                <a16:creationId xmlns:a16="http://schemas.microsoft.com/office/drawing/2014/main" id="{68559744-92A3-AB65-ACA5-5EB51A63F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4434" y="3126025"/>
            <a:ext cx="2322910" cy="1675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Line 20">
            <a:extLst>
              <a:ext uri="{FF2B5EF4-FFF2-40B4-BE49-F238E27FC236}">
                <a16:creationId xmlns:a16="http://schemas.microsoft.com/office/drawing/2014/main" id="{E3ABE808-7269-C5F0-5017-368CD2F46928}"/>
              </a:ext>
            </a:extLst>
          </p:cNvPr>
          <p:cNvSpPr>
            <a:spLocks noChangeShapeType="1"/>
          </p:cNvSpPr>
          <p:nvPr/>
        </p:nvSpPr>
        <p:spPr bwMode="auto">
          <a:xfrm>
            <a:off x="2094875" y="1829434"/>
            <a:ext cx="1133475" cy="325041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 sz="1350"/>
          </a:p>
        </p:txBody>
      </p:sp>
      <p:sp>
        <p:nvSpPr>
          <p:cNvPr id="18" name="Line 21">
            <a:extLst>
              <a:ext uri="{FF2B5EF4-FFF2-40B4-BE49-F238E27FC236}">
                <a16:creationId xmlns:a16="http://schemas.microsoft.com/office/drawing/2014/main" id="{5A45C8C4-3464-7C20-32C4-8A3D3C723622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4978" y="3071257"/>
            <a:ext cx="1997869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 sz="1350"/>
          </a:p>
        </p:txBody>
      </p:sp>
      <p:sp>
        <p:nvSpPr>
          <p:cNvPr id="19" name="Line 22">
            <a:extLst>
              <a:ext uri="{FF2B5EF4-FFF2-40B4-BE49-F238E27FC236}">
                <a16:creationId xmlns:a16="http://schemas.microsoft.com/office/drawing/2014/main" id="{8F338C78-CF2B-4759-0F57-CAD7AA55CF5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24603" y="3665378"/>
            <a:ext cx="216694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 sz="1350"/>
          </a:p>
        </p:txBody>
      </p:sp>
      <p:sp>
        <p:nvSpPr>
          <p:cNvPr id="20" name="Line 23">
            <a:extLst>
              <a:ext uri="{FF2B5EF4-FFF2-40B4-BE49-F238E27FC236}">
                <a16:creationId xmlns:a16="http://schemas.microsoft.com/office/drawing/2014/main" id="{CD65D4C3-C64E-232A-E97E-F2B75719940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24603" y="4071382"/>
            <a:ext cx="216694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 sz="1350"/>
          </a:p>
        </p:txBody>
      </p:sp>
      <p:sp>
        <p:nvSpPr>
          <p:cNvPr id="21" name="Line 24">
            <a:extLst>
              <a:ext uri="{FF2B5EF4-FFF2-40B4-BE49-F238E27FC236}">
                <a16:creationId xmlns:a16="http://schemas.microsoft.com/office/drawing/2014/main" id="{4BB5AB3E-DAE4-109B-5FCF-1B5872B88C2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14978" y="2585482"/>
            <a:ext cx="0" cy="4857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de-DE" sz="1350"/>
          </a:p>
        </p:txBody>
      </p:sp>
      <p:sp>
        <p:nvSpPr>
          <p:cNvPr id="22" name="Text Box 25">
            <a:extLst>
              <a:ext uri="{FF2B5EF4-FFF2-40B4-BE49-F238E27FC236}">
                <a16:creationId xmlns:a16="http://schemas.microsoft.com/office/drawing/2014/main" id="{9322A65A-2A79-4D47-AFF0-0182B11E0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4969" y="1280038"/>
            <a:ext cx="317106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900" dirty="0">
                <a:solidFill>
                  <a:schemeClr val="tx2"/>
                </a:solidFill>
              </a:rPr>
              <a:t>S. Diehl et. al (CLAS </a:t>
            </a:r>
            <a:r>
              <a:rPr lang="de-DE" sz="900" dirty="0" err="1">
                <a:solidFill>
                  <a:schemeClr val="tx2"/>
                </a:solidFill>
              </a:rPr>
              <a:t>collab</a:t>
            </a:r>
            <a:r>
              <a:rPr lang="de-DE" sz="900" dirty="0">
                <a:solidFill>
                  <a:schemeClr val="tx2"/>
                </a:solidFill>
              </a:rPr>
              <a:t>.), Phys. Rev. Lett. </a:t>
            </a:r>
            <a:r>
              <a:rPr lang="en-GB" sz="900" dirty="0">
                <a:solidFill>
                  <a:schemeClr val="tx2"/>
                </a:solidFill>
              </a:rPr>
              <a:t>128, 062005 (2022)</a:t>
            </a:r>
            <a:r>
              <a:rPr lang="de-DE" sz="900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23" name="Text Box 3">
            <a:extLst>
              <a:ext uri="{FF2B5EF4-FFF2-40B4-BE49-F238E27FC236}">
                <a16:creationId xmlns:a16="http://schemas.microsoft.com/office/drawing/2014/main" id="{E6D31CC2-7633-A758-2411-888F3E7C1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9062" y="4422616"/>
            <a:ext cx="1890713" cy="57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de-DE" sz="1050"/>
              <a:t> Proton = active quark </a:t>
            </a:r>
          </a:p>
          <a:p>
            <a:pPr>
              <a:buFont typeface="Wingdings" pitchFamily="2" charset="2"/>
              <a:buNone/>
            </a:pPr>
            <a:r>
              <a:rPr lang="de-DE" sz="1050"/>
              <a:t>     plus spectator scalar </a:t>
            </a:r>
          </a:p>
          <a:p>
            <a:pPr>
              <a:buFont typeface="Wingdings" pitchFamily="2" charset="2"/>
              <a:buNone/>
            </a:pPr>
            <a:r>
              <a:rPr lang="de-DE" sz="1050"/>
              <a:t>     and axial-vector diquarks</a:t>
            </a:r>
          </a:p>
        </p:txBody>
      </p:sp>
      <p:sp>
        <p:nvSpPr>
          <p:cNvPr id="24" name="Rectangle 15">
            <a:extLst>
              <a:ext uri="{FF2B5EF4-FFF2-40B4-BE49-F238E27FC236}">
                <a16:creationId xmlns:a16="http://schemas.microsoft.com/office/drawing/2014/main" id="{46FE13F9-8BEE-1F84-DFA0-182A7FF2F2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3831" y="4948292"/>
            <a:ext cx="1665841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de-DE" sz="1050" i="1"/>
              <a:t> </a:t>
            </a:r>
            <a:r>
              <a:rPr lang="de-DE" sz="1050"/>
              <a:t>e(x) based on the chiral </a:t>
            </a:r>
          </a:p>
          <a:p>
            <a:pPr>
              <a:buFont typeface="Wingdings" pitchFamily="2" charset="2"/>
              <a:buNone/>
            </a:pPr>
            <a:r>
              <a:rPr lang="de-DE" sz="1050"/>
              <a:t>     quark soliton model</a:t>
            </a:r>
          </a:p>
        </p:txBody>
      </p:sp>
      <p:sp>
        <p:nvSpPr>
          <p:cNvPr id="25" name="Text Box 6">
            <a:extLst>
              <a:ext uri="{FF2B5EF4-FFF2-40B4-BE49-F238E27FC236}">
                <a16:creationId xmlns:a16="http://schemas.microsoft.com/office/drawing/2014/main" id="{6A091880-4C96-39A8-1A3B-9FCFA5D62E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03" y="4853622"/>
            <a:ext cx="21546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/>
              <a:t>in total: 344 bins  x 12 bins in </a:t>
            </a:r>
            <a:r>
              <a:rPr lang="el-GR" sz="1200">
                <a:latin typeface="Times New Roman" pitchFamily="18" charset="0"/>
                <a:cs typeface="Times New Roman" pitchFamily="18" charset="0"/>
              </a:rPr>
              <a:t>ϕ</a:t>
            </a:r>
            <a:r>
              <a:rPr lang="de-DE" sz="1200"/>
              <a:t> </a:t>
            </a:r>
          </a:p>
          <a:p>
            <a:r>
              <a:rPr lang="de-DE" sz="1200"/>
              <a:t>              ~ 4130 BSA bins</a:t>
            </a:r>
            <a:endParaRPr lang="el-GR" sz="120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6DF00EF-7CC9-7029-5BA2-B3A5D0688A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1755" y="1596457"/>
            <a:ext cx="1182434" cy="117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025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1DE16-5BB4-B47F-0D12-9DBEE4752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 and Future: </a:t>
            </a:r>
            <a:r>
              <a:rPr lang="en-US" dirty="0" err="1"/>
              <a:t>Jlab</a:t>
            </a:r>
            <a:r>
              <a:rPr lang="en-US" dirty="0"/>
              <a:t> and EIC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9AADC5-8B1D-04B7-FCA1-A7393AF47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564FD1-952E-94FE-59C6-AC13757B1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341" y="1128768"/>
            <a:ext cx="4095813" cy="2648482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130D73D-A09A-735A-8063-AB7EA2EB3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5382" y="5593157"/>
            <a:ext cx="8464378" cy="1692621"/>
          </a:xfrm>
        </p:spPr>
        <p:txBody>
          <a:bodyPr/>
          <a:lstStyle/>
          <a:p>
            <a:pPr marL="457200" lvl="1" indent="0">
              <a:buNone/>
            </a:pPr>
            <a:r>
              <a:rPr lang="en-US" dirty="0"/>
              <a:t>Concentrate on CLAS12 @</a:t>
            </a:r>
            <a:r>
              <a:rPr lang="en-US" dirty="0" err="1"/>
              <a:t>Jlab</a:t>
            </a:r>
            <a:endParaRPr lang="en-US" dirty="0"/>
          </a:p>
          <a:p>
            <a:pPr marL="457200" lvl="1" indent="0">
              <a:buNone/>
            </a:pPr>
            <a:r>
              <a:rPr lang="en-US" dirty="0">
                <a:sym typeface="Wingdings" pitchFamily="2" charset="2"/>
              </a:rPr>
              <a:t>Full acceptance</a:t>
            </a:r>
          </a:p>
          <a:p>
            <a:pPr marL="457200" lvl="1" indent="0">
              <a:buNone/>
            </a:pPr>
            <a:r>
              <a:rPr lang="en-US" dirty="0">
                <a:sym typeface="Wingdings" pitchFamily="2" charset="2"/>
              </a:rPr>
              <a:t>EIC: See B. Surrow’s talk on Friday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2EB060-3E36-DD2B-9408-A54732F01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914523" y="2017464"/>
            <a:ext cx="2862671" cy="920274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10D5DF7-18C6-3671-2F25-D50ABF448506}"/>
              </a:ext>
            </a:extLst>
          </p:cNvPr>
          <p:cNvCxnSpPr>
            <a:cxnSpLocks/>
          </p:cNvCxnSpPr>
          <p:nvPr/>
        </p:nvCxnSpPr>
        <p:spPr>
          <a:xfrm flipV="1">
            <a:off x="219080" y="1013967"/>
            <a:ext cx="0" cy="2564424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C9CE7C7-F018-779F-4502-B7B97AA2654E}"/>
              </a:ext>
            </a:extLst>
          </p:cNvPr>
          <p:cNvGrpSpPr/>
          <p:nvPr/>
        </p:nvGrpSpPr>
        <p:grpSpPr>
          <a:xfrm rot="5400000" flipV="1">
            <a:off x="2059447" y="3022860"/>
            <a:ext cx="710559" cy="3517433"/>
            <a:chOff x="6113295" y="1390509"/>
            <a:chExt cx="1309856" cy="5188682"/>
          </a:xfrm>
        </p:grpSpPr>
        <p:pic>
          <p:nvPicPr>
            <p:cNvPr id="12" name="Picture 4" descr="e_p_wechselwirkung">
              <a:extLst>
                <a:ext uri="{FF2B5EF4-FFF2-40B4-BE49-F238E27FC236}">
                  <a16:creationId xmlns:a16="http://schemas.microsoft.com/office/drawing/2014/main" id="{B499904B-F6C3-1BCA-5DA3-2462376CE67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73" t="1955"/>
            <a:stretch/>
          </p:blipFill>
          <p:spPr bwMode="auto">
            <a:xfrm>
              <a:off x="6113295" y="3043897"/>
              <a:ext cx="1309856" cy="353529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5" descr="wellenlaenge_impuls">
              <a:extLst>
                <a:ext uri="{FF2B5EF4-FFF2-40B4-BE49-F238E27FC236}">
                  <a16:creationId xmlns:a16="http://schemas.microsoft.com/office/drawing/2014/main" id="{5294DDE1-E339-37B0-F475-E552171A48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73" t="33486" b="33257"/>
            <a:stretch/>
          </p:blipFill>
          <p:spPr bwMode="auto">
            <a:xfrm>
              <a:off x="6113298" y="1390509"/>
              <a:ext cx="1309853" cy="1653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F035E27-111B-99B5-F409-F0E72C66B7F8}"/>
              </a:ext>
            </a:extLst>
          </p:cNvPr>
          <p:cNvSpPr txBox="1"/>
          <p:nvPr/>
        </p:nvSpPr>
        <p:spPr>
          <a:xfrm rot="16200000">
            <a:off x="-495502" y="1887181"/>
            <a:ext cx="8315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Exposure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C8ACCE8-1934-C561-8D44-073207373BB4}"/>
              </a:ext>
            </a:extLst>
          </p:cNvPr>
          <p:cNvCxnSpPr>
            <a:cxnSpLocks/>
          </p:cNvCxnSpPr>
          <p:nvPr/>
        </p:nvCxnSpPr>
        <p:spPr>
          <a:xfrm>
            <a:off x="146529" y="4118424"/>
            <a:ext cx="4755344" cy="1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C537D0F7-34CD-AA51-3EB3-79ADA817C34E}"/>
              </a:ext>
            </a:extLst>
          </p:cNvPr>
          <p:cNvSpPr/>
          <p:nvPr/>
        </p:nvSpPr>
        <p:spPr>
          <a:xfrm>
            <a:off x="2295305" y="852480"/>
            <a:ext cx="657667" cy="4512713"/>
          </a:xfrm>
          <a:prstGeom prst="rect">
            <a:avLst/>
          </a:pr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7A0E0B8-B435-EB51-44A2-01EC140EBBFB}"/>
              </a:ext>
            </a:extLst>
          </p:cNvPr>
          <p:cNvSpPr/>
          <p:nvPr/>
        </p:nvSpPr>
        <p:spPr>
          <a:xfrm>
            <a:off x="3243909" y="716489"/>
            <a:ext cx="593860" cy="4512713"/>
          </a:xfrm>
          <a:prstGeom prst="rect">
            <a:avLst/>
          </a:prstGeom>
          <a:solidFill>
            <a:schemeClr val="accent2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2CF363F-B789-6BD9-CBAC-57A4EFD57094}"/>
              </a:ext>
            </a:extLst>
          </p:cNvPr>
          <p:cNvGrpSpPr/>
          <p:nvPr/>
        </p:nvGrpSpPr>
        <p:grpSpPr>
          <a:xfrm>
            <a:off x="5672581" y="4450660"/>
            <a:ext cx="3254633" cy="2140634"/>
            <a:chOff x="396866" y="1598339"/>
            <a:chExt cx="5699134" cy="452812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2A2361D-F44B-C683-27B9-94B9F40A4D35}"/>
                </a:ext>
              </a:extLst>
            </p:cNvPr>
            <p:cNvPicPr>
              <a:picLocks/>
            </p:cNvPicPr>
            <p:nvPr/>
          </p:nvPicPr>
          <p:blipFill>
            <a:blip r:embed="rId6"/>
            <a:srcRect b="6381"/>
            <a:stretch>
              <a:fillRect/>
            </a:stretch>
          </p:blipFill>
          <p:spPr>
            <a:xfrm>
              <a:off x="396866" y="1598339"/>
              <a:ext cx="5699134" cy="452812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6665318-488A-F2D6-7C19-10C397B346DF}"/>
                </a:ext>
              </a:extLst>
            </p:cNvPr>
            <p:cNvSpPr/>
            <p:nvPr/>
          </p:nvSpPr>
          <p:spPr>
            <a:xfrm>
              <a:off x="396866" y="5818691"/>
              <a:ext cx="3469456" cy="307777"/>
            </a:xfrm>
            <a:prstGeom prst="rect">
              <a:avLst/>
            </a:prstGeom>
            <a:solidFill>
              <a:srgbClr val="FFFF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0" dirty="0">
                  <a:solidFill>
                    <a:prstClr val="black"/>
                  </a:solidFill>
                  <a:latin typeface="Arial"/>
                  <a:cs typeface="Arial"/>
                </a:rPr>
                <a:t>https://www.jlab.org/Hall-B/clas12-web/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04D4A793-8F66-20BC-B10A-18500E9B31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4460" y="1264843"/>
            <a:ext cx="3780460" cy="31056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5D7CD3-95BF-1563-4731-60D72D93A548}"/>
              </a:ext>
            </a:extLst>
          </p:cNvPr>
          <p:cNvSpPr txBox="1"/>
          <p:nvPr/>
        </p:nvSpPr>
        <p:spPr>
          <a:xfrm>
            <a:off x="3154071" y="1884366"/>
            <a:ext cx="47801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EIC</a:t>
            </a:r>
          </a:p>
        </p:txBody>
      </p:sp>
    </p:spTree>
    <p:extLst>
      <p:ext uri="{BB962C8B-B14F-4D97-AF65-F5344CB8AC3E}">
        <p14:creationId xmlns:p14="http://schemas.microsoft.com/office/powerpoint/2010/main" val="12182057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63773-0DBE-DED3-0BB9-E8A12A3EB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025" y="209535"/>
            <a:ext cx="9288965" cy="487490"/>
          </a:xfrm>
        </p:spPr>
        <p:txBody>
          <a:bodyPr/>
          <a:lstStyle/>
          <a:p>
            <a:r>
              <a:rPr lang="en-US" sz="3000" dirty="0">
                <a:solidFill>
                  <a:srgbClr val="D720D4"/>
                </a:solidFill>
              </a:rPr>
              <a:t>Fracture Functions </a:t>
            </a:r>
            <a:r>
              <a:rPr lang="en-US" sz="3000" dirty="0"/>
              <a:t>to describe Target Region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30BCFF-182D-C78A-7E02-5F935E3AB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03" y="1460080"/>
            <a:ext cx="2069891" cy="196892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5F7642AB-30C4-0382-0C78-5F871DDC5631}"/>
              </a:ext>
            </a:extLst>
          </p:cNvPr>
          <p:cNvSpPr txBox="1"/>
          <p:nvPr/>
        </p:nvSpPr>
        <p:spPr>
          <a:xfrm>
            <a:off x="4888810" y="4417586"/>
            <a:ext cx="2191626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en-US" sz="500" dirty="0" err="1">
                <a:latin typeface="Arial" panose="020B0604020202020204" pitchFamily="34" charset="0"/>
                <a:cs typeface="Arial" panose="020B0604020202020204" pitchFamily="34" charset="0"/>
              </a:rPr>
              <a:t>Anselmino</a:t>
            </a:r>
            <a:r>
              <a:rPr lang="en-US" sz="500" dirty="0">
                <a:latin typeface="Arial" panose="020B0604020202020204" pitchFamily="34" charset="0"/>
                <a:cs typeface="Arial" panose="020B0604020202020204" pitchFamily="34" charset="0"/>
              </a:rPr>
              <a:t> et al., Phys. Lett. B. 699 (2011), 108, [hep-</a:t>
            </a:r>
            <a:r>
              <a:rPr lang="en-US" sz="500" dirty="0" err="1"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en-US" sz="500" dirty="0">
                <a:latin typeface="Arial" panose="020B0604020202020204" pitchFamily="34" charset="0"/>
                <a:cs typeface="Arial" panose="020B0604020202020204" pitchFamily="34" charset="0"/>
              </a:rPr>
              <a:t>] 1102.4214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9701CA48-623A-C198-FD38-58EDC0555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706" y="3907948"/>
            <a:ext cx="3390869" cy="5942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C408B8D-F0E0-BF3B-F6E6-C0FB9EE50AF7}"/>
                  </a:ext>
                </a:extLst>
              </p:cNvPr>
              <p:cNvSpPr txBox="1"/>
              <p:nvPr/>
            </p:nvSpPr>
            <p:spPr>
              <a:xfrm>
                <a:off x="4969215" y="3540999"/>
                <a:ext cx="3529584" cy="37420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342900" lvl="1"/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1350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  <m:sup/>
                      <m:e>
                        <m:nary>
                          <m:naryPr>
                            <m:ctrlPr>
                              <a:rPr lang="en-US" sz="135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135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sz="1350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sz="135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p>
                          <m:e>
                            <m:r>
                              <a:rPr lang="en-US" sz="135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sz="1350" i="1">
                                <a:latin typeface="Cambria Math" panose="02040503050406030204" pitchFamily="18" charset="0"/>
                              </a:rPr>
                              <m:t>𝜁</m:t>
                            </m:r>
                            <m:r>
                              <a:rPr lang="en-US" sz="135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1350" i="1">
                                <a:latin typeface="Cambria Math" panose="02040503050406030204" pitchFamily="18" charset="0"/>
                              </a:rPr>
                              <m:t>𝜁</m:t>
                            </m:r>
                            <m:r>
                              <a:rPr lang="en-US" sz="135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sz="1350" b="1" i="1">
                                    <a:solidFill>
                                      <a:srgbClr val="F400E3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1350" b="1" i="1">
                                        <a:solidFill>
                                          <a:srgbClr val="F400E3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350" b="1" i="1">
                                        <a:solidFill>
                                          <a:srgbClr val="F400E3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𝒖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1350" b="1" i="1">
                                    <a:solidFill>
                                      <a:srgbClr val="F400E3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1350" b="1" i="1">
                                    <a:solidFill>
                                      <a:srgbClr val="F400E3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350" b="1" i="1">
                                    <a:solidFill>
                                      <a:srgbClr val="F400E3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en-US" sz="1350" b="1" i="1">
                                    <a:solidFill>
                                      <a:srgbClr val="F400E3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1350" b="1" i="1">
                                    <a:solidFill>
                                      <a:srgbClr val="F400E3"/>
                                    </a:solidFill>
                                    <a:latin typeface="Cambria Math" panose="02040503050406030204" pitchFamily="18" charset="0"/>
                                  </a:rPr>
                                  <m:t>𝜻</m:t>
                                </m:r>
                              </m:e>
                            </m:d>
                            <m:r>
                              <a:rPr lang="en-US" sz="1350" b="1" i="1">
                                <a:solidFill>
                                  <a:srgbClr val="F400E3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135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d>
                              <m:dPr>
                                <m:ctrlPr>
                                  <a:rPr lang="en-US" sz="135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350" i="1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sz="135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sSub>
                              <m:sSubPr>
                                <m:ctrlPr>
                                  <a:rPr lang="en-US" sz="1350" b="1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350" b="1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𝒇</m:t>
                                </m:r>
                              </m:e>
                              <m:sub>
                                <m:r>
                                  <a:rPr lang="en-US" sz="1350" b="1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1350" b="1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350" b="1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d>
                          </m:e>
                        </m:nary>
                      </m:e>
                    </m:nary>
                  </m:oMath>
                </a14:m>
                <a:r>
                  <a:rPr lang="en-US" sz="900" dirty="0"/>
                  <a:t>  </a:t>
                </a: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C408B8D-F0E0-BF3B-F6E6-C0FB9EE50A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9215" y="3540999"/>
                <a:ext cx="3529584" cy="37420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56FE8E89-9FFD-7E5C-EE41-B8D463DEB43E}"/>
                  </a:ext>
                </a:extLst>
              </p:cNvPr>
              <p:cNvSpPr txBox="1"/>
              <p:nvPr/>
            </p:nvSpPr>
            <p:spPr>
              <a:xfrm>
                <a:off x="4981455" y="4037814"/>
                <a:ext cx="3529584" cy="37420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342900" lvl="1"/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1350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  <m:sup/>
                      <m:e>
                        <m:nary>
                          <m:naryPr>
                            <m:ctrlPr>
                              <a:rPr lang="en-US" sz="135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135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sz="1350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sz="135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p>
                          <m:e>
                            <m:r>
                              <a:rPr lang="en-US" sz="135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sz="1350" i="1">
                                <a:latin typeface="Cambria Math" panose="02040503050406030204" pitchFamily="18" charset="0"/>
                              </a:rPr>
                              <m:t>𝜁</m:t>
                            </m:r>
                            <m:r>
                              <a:rPr lang="en-US" sz="135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1350" i="1">
                                <a:latin typeface="Cambria Math" panose="02040503050406030204" pitchFamily="18" charset="0"/>
                              </a:rPr>
                              <m:t>𝜁</m:t>
                            </m:r>
                            <m:r>
                              <a:rPr lang="en-US" sz="135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sz="1350" b="1" i="1">
                                    <a:solidFill>
                                      <a:srgbClr val="F400E3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1350" b="1" i="1">
                                        <a:solidFill>
                                          <a:srgbClr val="F400E3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350" b="1" i="1">
                                        <a:solidFill>
                                          <a:srgbClr val="F400E3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𝒍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1350" b="1" i="1">
                                    <a:solidFill>
                                      <a:srgbClr val="F400E3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en-US" sz="1350" b="1" i="1">
                                    <a:solidFill>
                                      <a:srgbClr val="F400E3"/>
                                    </a:solidFill>
                                    <a:latin typeface="Cambria Math" panose="02040503050406030204" pitchFamily="18" charset="0"/>
                                  </a:rPr>
                                  <m:t>𝑳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1350" b="1" i="1">
                                    <a:solidFill>
                                      <a:srgbClr val="F400E3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350" b="1" i="1">
                                    <a:solidFill>
                                      <a:srgbClr val="F400E3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en-US" sz="1350" b="1" i="1">
                                    <a:solidFill>
                                      <a:srgbClr val="F400E3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1350" b="1" i="1">
                                    <a:solidFill>
                                      <a:srgbClr val="F400E3"/>
                                    </a:solidFill>
                                    <a:latin typeface="Cambria Math" panose="02040503050406030204" pitchFamily="18" charset="0"/>
                                  </a:rPr>
                                  <m:t>𝜻</m:t>
                                </m:r>
                              </m:e>
                            </m:d>
                            <m:r>
                              <a:rPr lang="en-US" sz="1350" b="1" i="1">
                                <a:solidFill>
                                  <a:srgbClr val="F400E3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135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d>
                              <m:dPr>
                                <m:ctrlPr>
                                  <a:rPr lang="en-US" sz="135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350" i="1"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sz="135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sSub>
                              <m:sSubPr>
                                <m:ctrlPr>
                                  <a:rPr lang="en-US" sz="1350" b="1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350" b="1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𝒈</m:t>
                                </m:r>
                              </m:e>
                              <m:sub>
                                <m:r>
                                  <a:rPr lang="en-US" sz="1350" b="1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en-US" sz="1350" b="1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𝑳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1350" b="1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350" b="1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d>
                          </m:e>
                        </m:nary>
                      </m:e>
                    </m:nary>
                  </m:oMath>
                </a14:m>
                <a:r>
                  <a:rPr lang="en-US" sz="900" dirty="0"/>
                  <a:t>  </a:t>
                </a: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56FE8E89-9FFD-7E5C-EE41-B8D463DEB4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1455" y="4037814"/>
                <a:ext cx="3529584" cy="37420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96F49B9F-18F5-2712-29FE-CA4ABC037A59}"/>
                  </a:ext>
                </a:extLst>
              </p:cNvPr>
              <p:cNvSpPr txBox="1"/>
              <p:nvPr/>
            </p:nvSpPr>
            <p:spPr>
              <a:xfrm>
                <a:off x="2679459" y="1282492"/>
                <a:ext cx="10551560" cy="16804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500" dirty="0"/>
                  <a:t>probability for the target (</a:t>
                </a:r>
                <a14:m>
                  <m:oMath xmlns:m="http://schemas.openxmlformats.org/officeDocument/2006/math">
                    <m:r>
                      <a:rPr lang="en-US" sz="150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15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500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1500" dirty="0"/>
                  <a:t>) remnant to form a hadron </a:t>
                </a:r>
                <a:r>
                  <a:rPr lang="en-US" sz="1500" i="1" dirty="0"/>
                  <a:t>given </a:t>
                </a:r>
                <a:r>
                  <a:rPr lang="en-US" sz="1500" dirty="0"/>
                  <a:t>ejected quark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endParaRPr lang="en-US" sz="1500" b="1" dirty="0"/>
              </a:p>
              <a:p>
                <a:pPr lvl="1"/>
                <a:r>
                  <a:rPr lang="en-US" sz="1500" dirty="0"/>
                  <a:t>No hard/soft energy scale separation</a:t>
                </a:r>
              </a:p>
              <a:p>
                <a:endParaRPr lang="en-US" sz="1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dirty="0"/>
                  <a:t>Direct relationship to traditional</a:t>
                </a:r>
                <a:r>
                  <a:rPr lang="en-US" sz="1800" dirty="0">
                    <a:solidFill>
                      <a:srgbClr val="00B0F0"/>
                    </a:solidFill>
                  </a:rPr>
                  <a:t> </a:t>
                </a:r>
                <a:r>
                  <a:rPr lang="en-US" sz="1800" b="1" dirty="0">
                    <a:solidFill>
                      <a:srgbClr val="00B0F0"/>
                    </a:solidFill>
                  </a:rPr>
                  <a:t>PDFs </a:t>
                </a:r>
                <a:r>
                  <a:rPr lang="en-US" sz="1800" dirty="0"/>
                  <a:t>by integrating </a:t>
                </a:r>
                <a:br>
                  <a:rPr lang="en-US" sz="1800" dirty="0"/>
                </a:br>
                <a:r>
                  <a:rPr lang="en-US" sz="1800" dirty="0"/>
                  <a:t>over fractional longitudinal nucleon momentum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𝜁</m:t>
                    </m:r>
                  </m:oMath>
                </a14:m>
                <a:endParaRPr lang="en-US" sz="1800" b="1" dirty="0">
                  <a:solidFill>
                    <a:srgbClr val="00B0F0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96F49B9F-18F5-2712-29FE-CA4ABC037A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9459" y="1282492"/>
                <a:ext cx="10551560" cy="1680460"/>
              </a:xfrm>
              <a:prstGeom prst="rect">
                <a:avLst/>
              </a:prstGeom>
              <a:blipFill>
                <a:blip r:embed="rId6"/>
                <a:stretch>
                  <a:fillRect l="-481" t="-7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6" name="Picture 55">
            <a:extLst>
              <a:ext uri="{FF2B5EF4-FFF2-40B4-BE49-F238E27FC236}">
                <a16:creationId xmlns:a16="http://schemas.microsoft.com/office/drawing/2014/main" id="{5B17DD7D-F333-D32D-4C8F-6B39E82B63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9858" y="2761681"/>
            <a:ext cx="4109369" cy="555320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E5445CA6-5228-E581-9348-79DD50DE2778}"/>
              </a:ext>
            </a:extLst>
          </p:cNvPr>
          <p:cNvSpPr/>
          <p:nvPr/>
        </p:nvSpPr>
        <p:spPr>
          <a:xfrm>
            <a:off x="5409694" y="2898914"/>
            <a:ext cx="1149858" cy="288036"/>
          </a:xfrm>
          <a:prstGeom prst="rect">
            <a:avLst/>
          </a:prstGeom>
          <a:noFill/>
          <a:ln w="19050" cap="flat" cmpd="sng" algn="ctr">
            <a:solidFill>
              <a:srgbClr val="F400E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0" name="Picture 59" descr="A black background with white squares&#10;&#10;Description automatically generated">
            <a:extLst>
              <a:ext uri="{FF2B5EF4-FFF2-40B4-BE49-F238E27FC236}">
                <a16:creationId xmlns:a16="http://schemas.microsoft.com/office/drawing/2014/main" id="{5C350960-43BA-66B4-436A-71AF045E99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3025" y="4646242"/>
            <a:ext cx="5041367" cy="222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6280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F8CA61-552D-8D8E-4891-7D84BBBAD6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E40077F-7F45-496D-81FA-2072F5FBB6A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39811" y="260749"/>
                <a:ext cx="8464378" cy="487490"/>
              </a:xfrm>
            </p:spPr>
            <p:txBody>
              <a:bodyPr/>
              <a:lstStyle/>
              <a:p>
                <a:r>
                  <a:rPr lang="en-US" dirty="0"/>
                  <a:t>Precision x-sections available from Belle for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𝝅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𝑲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en-US" dirty="0"/>
                  <a:t> and more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E40077F-7F45-496D-81FA-2072F5FBB6A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39811" y="260749"/>
                <a:ext cx="8464378" cy="487490"/>
              </a:xfrm>
              <a:blipFill>
                <a:blip r:embed="rId7"/>
                <a:stretch>
                  <a:fillRect l="-2096" t="-85000" b="-10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9" descr="C:\Users\rcseidl\Documents\BELLE\ulispov\projects\belle_onehadron_thrust.png">
            <a:extLst>
              <a:ext uri="{FF2B5EF4-FFF2-40B4-BE49-F238E27FC236}">
                <a16:creationId xmlns:a16="http://schemas.microsoft.com/office/drawing/2014/main" id="{11B0051B-F1BB-8E70-75CC-944FBF77D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53" y="1517352"/>
            <a:ext cx="2438970" cy="182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C:\Users\rcseidl\Documents\BELLE\ulispov\projects\belle_twohadron_kt.png">
            <a:extLst>
              <a:ext uri="{FF2B5EF4-FFF2-40B4-BE49-F238E27FC236}">
                <a16:creationId xmlns:a16="http://schemas.microsoft.com/office/drawing/2014/main" id="{000F75BB-98DB-666E-E0BE-4A13F18B5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00" y="1214565"/>
            <a:ext cx="2603200" cy="19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belle_jets_dihadron.png">
            <a:extLst>
              <a:ext uri="{FF2B5EF4-FFF2-40B4-BE49-F238E27FC236}">
                <a16:creationId xmlns:a16="http://schemas.microsoft.com/office/drawing/2014/main" id="{15186F87-4597-0DEF-9D66-C1FAE9CD74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807" y="3881945"/>
            <a:ext cx="3003379" cy="225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CC18A6-3739-96E9-86C1-D19B7DB3DD8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6" y="1163605"/>
            <a:ext cx="1202495" cy="3254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4DA58C0-EBC2-B0F8-0DCB-4B821FE6FB00}"/>
                  </a:ext>
                </a:extLst>
              </p:cNvPr>
              <p:cNvSpPr txBox="1"/>
              <p:nvPr/>
            </p:nvSpPr>
            <p:spPr>
              <a:xfrm>
                <a:off x="1144970" y="906816"/>
                <a:ext cx="2879891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dirty="0"/>
                  <a:t>Single hadron cross</a:t>
                </a:r>
                <a:r>
                  <a:rPr lang="en-US" sz="1800" baseline="0" dirty="0"/>
                  <a:t> sections</a:t>
                </a:r>
                <a:r>
                  <a:rPr lang="en-US" sz="1800" dirty="0"/>
                  <a:t>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h𝑋</m:t>
                      </m:r>
                    </m:oMath>
                  </m:oMathPara>
                </a14:m>
                <a:endParaRPr lang="en-US" sz="1800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3434369-9036-E9BA-C0D7-C8C3285ECF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4970" y="906816"/>
                <a:ext cx="2879891" cy="923330"/>
              </a:xfrm>
              <a:prstGeom prst="rect">
                <a:avLst/>
              </a:prstGeom>
              <a:blipFill>
                <a:blip r:embed="rId12"/>
                <a:stretch>
                  <a:fillRect l="-1322" t="-2740" r="-13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 2">
            <a:extLst>
              <a:ext uri="{FF2B5EF4-FFF2-40B4-BE49-F238E27FC236}">
                <a16:creationId xmlns:a16="http://schemas.microsoft.com/office/drawing/2014/main" id="{D214FD56-1EDD-07F7-BA6B-5A7BA8ECA0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7384" y="1690158"/>
            <a:ext cx="1920240" cy="438582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en-US" sz="1200" b="1" dirty="0">
                <a:latin typeface="Arial" panose="020B0604020202020204" pitchFamily="34" charset="0"/>
                <a:hlinkClick r:id="rId13"/>
              </a:rPr>
              <a:t>PRL111 (2013) 062002</a:t>
            </a:r>
            <a:r>
              <a:rPr lang="en-US" altLang="en-US" sz="1200" dirty="0">
                <a:latin typeface="Arial" panose="020B0604020202020204" pitchFamily="34" charset="0"/>
                <a:hlinkClick r:id="rId14"/>
              </a:rPr>
              <a:t> </a:t>
            </a:r>
            <a:endParaRPr lang="en-US" altLang="en-US" sz="1200" dirty="0">
              <a:latin typeface="Arial" panose="020B0604020202020204" pitchFamily="34" charset="0"/>
            </a:endParaRPr>
          </a:p>
          <a:p>
            <a:pPr eaLnBrk="0" hangingPunct="0"/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  <a:hlinkClick r:id="rId15"/>
              </a:rPr>
              <a:t>PRD101(2020) 092004</a:t>
            </a:r>
            <a:endParaRPr lang="en-US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B8056DE-0152-3C70-C7BB-3FE4BFA8E4A6}"/>
                  </a:ext>
                </a:extLst>
              </p:cNvPr>
              <p:cNvSpPr txBox="1"/>
              <p:nvPr/>
            </p:nvSpPr>
            <p:spPr>
              <a:xfrm>
                <a:off x="5754029" y="1011415"/>
                <a:ext cx="3585854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Transverse momentum dependent asymmetries</a:t>
                </a:r>
                <a:endParaRPr lang="en-US" sz="1400" baseline="0" dirty="0"/>
              </a:p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→(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)(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1400" b="0" dirty="0"/>
                  <a:t>,</a:t>
                </a:r>
              </a:p>
              <a:p>
                <a:endParaRPr lang="en-US" sz="1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9B63F0A-8A85-D4C7-9A1A-85FEFDEDE2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4029" y="1011415"/>
                <a:ext cx="3585854" cy="954107"/>
              </a:xfrm>
              <a:prstGeom prst="rect">
                <a:avLst/>
              </a:prstGeom>
              <a:blipFill>
                <a:blip r:embed="rId16"/>
                <a:stretch>
                  <a:fillRect t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2245CA19-FDCC-C95E-1451-C7F473674F5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40" y="3118191"/>
            <a:ext cx="1201143" cy="2434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556A8E8-A66F-17AB-4AD1-2AF4D341B09B}"/>
                  </a:ext>
                </a:extLst>
              </p:cNvPr>
              <p:cNvSpPr txBox="1"/>
              <p:nvPr/>
            </p:nvSpPr>
            <p:spPr>
              <a:xfrm>
                <a:off x="3766318" y="3121183"/>
                <a:ext cx="2047420" cy="1048942"/>
              </a:xfrm>
              <a:prstGeom prst="rect">
                <a:avLst/>
              </a:prstGeom>
              <a:solidFill>
                <a:srgbClr val="92D050">
                  <a:alpha val="37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Unpol SIDIS, pp: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𝑑𝑧</m:t>
                        </m:r>
                      </m:den>
                    </m:f>
                  </m:oMath>
                </a14:m>
                <a:endParaRPr lang="en-US" sz="1400" b="0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→(</m:t>
                      </m:r>
                      <m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)(</m:t>
                      </m:r>
                      <m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and scale dependence</a:t>
                </a:r>
              </a:p>
              <a:p>
                <a:endParaRPr lang="en-US" sz="1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76E2DD4-93D2-198D-7DB4-71A567ADF2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6318" y="3121183"/>
                <a:ext cx="2047420" cy="104894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E6F195D7-F443-BF2D-448D-3D2929AB2D6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318" y="5615155"/>
            <a:ext cx="1252542" cy="33899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A3777F2-07AF-A0B2-F2BA-460BDC0B2601}"/>
              </a:ext>
            </a:extLst>
          </p:cNvPr>
          <p:cNvSpPr txBox="1"/>
          <p:nvPr/>
        </p:nvSpPr>
        <p:spPr>
          <a:xfrm>
            <a:off x="3500637" y="6457708"/>
            <a:ext cx="3084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1200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Transverse momentum dependence underway</a:t>
            </a:r>
          </a:p>
        </p:txBody>
      </p:sp>
      <p:sp>
        <p:nvSpPr>
          <p:cNvPr id="23" name="Rectangle 1 1">
            <a:extLst>
              <a:ext uri="{FF2B5EF4-FFF2-40B4-BE49-F238E27FC236}">
                <a16:creationId xmlns:a16="http://schemas.microsoft.com/office/drawing/2014/main" id="{78FCE6E6-E6D8-A783-AA8F-F3D2A68E25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6965" y="6087340"/>
            <a:ext cx="1920240" cy="438582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en-US" sz="1200" b="1" dirty="0">
                <a:latin typeface="Arial" panose="020B0604020202020204" pitchFamily="34" charset="0"/>
              </a:rPr>
              <a:t> </a:t>
            </a:r>
            <a:r>
              <a:rPr lang="en-US" altLang="en-US" sz="1200" b="1" dirty="0">
                <a:latin typeface="Arial" panose="020B0604020202020204" pitchFamily="34" charset="0"/>
                <a:hlinkClick r:id="rId19"/>
              </a:rPr>
              <a:t>PRD92 (2015)  092007</a:t>
            </a:r>
            <a:endParaRPr lang="en-US" altLang="en-US" sz="1200" b="1" dirty="0">
              <a:latin typeface="Arial" panose="020B0604020202020204" pitchFamily="34" charset="0"/>
            </a:endParaRPr>
          </a:p>
          <a:p>
            <a:pPr eaLnBrk="0" hangingPunct="0"/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  <a:hlinkClick r:id="rId15"/>
              </a:rPr>
              <a:t> PRD101(2020) 092004</a:t>
            </a:r>
            <a:endParaRPr lang="en-US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622AB1F-162E-4468-401F-A516DD407C51}"/>
              </a:ext>
            </a:extLst>
          </p:cNvPr>
          <p:cNvSpPr txBox="1"/>
          <p:nvPr/>
        </p:nvSpPr>
        <p:spPr>
          <a:xfrm>
            <a:off x="6422571" y="4675340"/>
            <a:ext cx="2277259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</a:p>
          <a:p>
            <a:r>
              <a:rPr lang="en-US" altLang="ja-JP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  <a:hlinkClick r:id="rId20"/>
              </a:rPr>
              <a:t>PRL 122 (2019), 042001</a:t>
            </a:r>
            <a:endParaRPr lang="en-US" altLang="ja-JP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40E3413-C096-424A-F77B-D0CA59FCA705}"/>
                  </a:ext>
                </a:extLst>
              </p:cNvPr>
              <p:cNvSpPr txBox="1"/>
              <p:nvPr/>
            </p:nvSpPr>
            <p:spPr>
              <a:xfrm>
                <a:off x="6342393" y="3958777"/>
                <a:ext cx="2697790" cy="926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/>
                  <a:t>Polarizing </a:t>
                </a:r>
                <a:r>
                  <a:rPr lang="en-US" sz="1800" dirty="0">
                    <a:latin typeface="Symbol" panose="05050102010706020507" pitchFamily="18" charset="2"/>
                  </a:rPr>
                  <a:t>L</a:t>
                </a:r>
                <a:r>
                  <a:rPr lang="en-US" sz="1800" dirty="0"/>
                  <a:t> fragmentation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⊥</m:t>
                          </m:r>
                        </m:sup>
                      </m:sSubSup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1675EAE-BD72-2399-8F6D-48022346FD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2393" y="3958777"/>
                <a:ext cx="2697790" cy="926600"/>
              </a:xfrm>
              <a:prstGeom prst="rect">
                <a:avLst/>
              </a:prstGeom>
              <a:blipFill>
                <a:blip r:embed="rId21"/>
                <a:stretch>
                  <a:fillRect l="-1878" t="-4054" r="-9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1 1">
            <a:extLst>
              <a:ext uri="{FF2B5EF4-FFF2-40B4-BE49-F238E27FC236}">
                <a16:creationId xmlns:a16="http://schemas.microsoft.com/office/drawing/2014/main" id="{0EB40F0E-868D-F76A-F2B4-55CBACF18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9371" y="3704861"/>
            <a:ext cx="1920240" cy="253916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en-US" sz="1200" b="1" dirty="0">
                <a:latin typeface="Arial" panose="020B0604020202020204" pitchFamily="34" charset="0"/>
                <a:hlinkClick r:id="rId22"/>
              </a:rPr>
              <a:t>PRD 99 (2019) 112006</a:t>
            </a:r>
            <a:r>
              <a:rPr lang="en-US" altLang="en-US" sz="1200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11BF239-5377-4141-A5BA-466A013FCE50}"/>
              </a:ext>
            </a:extLst>
          </p:cNvPr>
          <p:cNvSpPr/>
          <p:nvPr/>
        </p:nvSpPr>
        <p:spPr>
          <a:xfrm>
            <a:off x="794084" y="3067736"/>
            <a:ext cx="5548309" cy="3790264"/>
          </a:xfrm>
          <a:prstGeom prst="rect">
            <a:avLst/>
          </a:prstGeom>
          <a:noFill/>
          <a:ln w="476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9" descr="belle_jets_samehemi.png">
            <a:extLst>
              <a:ext uri="{FF2B5EF4-FFF2-40B4-BE49-F238E27FC236}">
                <a16:creationId xmlns:a16="http://schemas.microsoft.com/office/drawing/2014/main" id="{916A2F58-5AE7-4DC5-9E87-EF591A5A211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26" y="3276571"/>
            <a:ext cx="2801764" cy="2101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B28B420-C053-4FA6-CCF6-8A617349DC4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66" y="5546964"/>
            <a:ext cx="2057672" cy="404219"/>
          </a:xfrm>
          <a:prstGeom prst="rect">
            <a:avLst/>
          </a:prstGeom>
        </p:spPr>
      </p:pic>
      <p:sp>
        <p:nvSpPr>
          <p:cNvPr id="31" name="Rectangle 1 5">
            <a:extLst>
              <a:ext uri="{FF2B5EF4-FFF2-40B4-BE49-F238E27FC236}">
                <a16:creationId xmlns:a16="http://schemas.microsoft.com/office/drawing/2014/main" id="{E7BE6FF2-CB47-A0CE-1D08-CC23B28081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5646" y="6361568"/>
            <a:ext cx="1920240" cy="253916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en-US" sz="1200" b="1" dirty="0">
                <a:latin typeface="Arial" panose="020B0604020202020204" pitchFamily="34" charset="0"/>
                <a:hlinkClick r:id="rId25"/>
              </a:rPr>
              <a:t>PRD96 (2017) 032005</a:t>
            </a:r>
            <a:endParaRPr lang="en-US" altLang="en-US" sz="12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4890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ADEC7-692E-39A1-3EC0-354DD3732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11502"/>
            <a:ext cx="9143999" cy="487490"/>
          </a:xfrm>
        </p:spPr>
        <p:txBody>
          <a:bodyPr/>
          <a:lstStyle/>
          <a:p>
            <a:pPr algn="ctr"/>
            <a:r>
              <a:rPr lang="en-US" sz="3000" dirty="0"/>
              <a:t>First observation of correlations between Current and target region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8AC189-5D04-3358-A461-ECD7E5A7F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8C231-DA1E-46E5-85A2-3E9D3FEB04B8}" type="slidenum">
              <a:rPr lang="en-US" smtClean="0"/>
              <a:t>42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5BC3717-C182-42F6-3A74-494E5F31E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9161" y="5126256"/>
            <a:ext cx="1915945" cy="17392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022136-A6D9-F063-B988-345B29F9FA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1990" y="1171819"/>
            <a:ext cx="4208719" cy="26949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445A3DE-CF18-CEB5-3896-54189E4673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2965" y="3957099"/>
            <a:ext cx="4056580" cy="8338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37AFBCE-4C76-363F-0A7A-333150E5750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64868" y="1311963"/>
            <a:ext cx="3215195" cy="23639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2">
                <a:extLst>
                  <a:ext uri="{FF2B5EF4-FFF2-40B4-BE49-F238E27FC236}">
                    <a16:creationId xmlns:a16="http://schemas.microsoft.com/office/drawing/2014/main" id="{17322F37-4A21-D0F7-B5FC-2BDA2A2ED14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4125" y="4527235"/>
                <a:ext cx="4598840" cy="369464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2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685800" indent="-22860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PingFangSC-Regular" charset="-122"/>
                  <a:buChar char="－"/>
                  <a:defRPr sz="20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1143000" indent="-22860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charset="0"/>
                  <a:buChar char="•"/>
                  <a:defRPr sz="18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657350" indent="-2857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PingFangSC-Regular" charset="-122"/>
                  <a:buChar char="－"/>
                  <a:defRPr sz="16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2057400" indent="-22860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charset="0"/>
                  <a:buChar char="•"/>
                  <a:defRPr sz="14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700" dirty="0"/>
                  <a:t>“back-to-back” configuration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17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700" dirty="0"/>
                  <a:t> in the CFR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17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7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700" dirty="0"/>
                  <a:t>in TFR </a:t>
                </a:r>
                <a:r>
                  <a:rPr lang="en-US" sz="1700" dirty="0">
                    <a:sym typeface="Wingdings" pitchFamily="2" charset="2"/>
                  </a:rPr>
                  <a:t></a:t>
                </a:r>
                <a:r>
                  <a:rPr lang="en-US" sz="1700" dirty="0"/>
                  <a:t>convolution of a </a:t>
                </a:r>
                <a:r>
                  <a:rPr lang="en-US" sz="1700" dirty="0">
                    <a:solidFill>
                      <a:srgbClr val="FF0000"/>
                    </a:solidFill>
                  </a:rPr>
                  <a:t>fracture function </a:t>
                </a:r>
                <a:r>
                  <a:rPr lang="en-US" sz="1700" dirty="0"/>
                  <a:t>and a</a:t>
                </a:r>
                <a:r>
                  <a:rPr lang="en-US" sz="1700" dirty="0">
                    <a:solidFill>
                      <a:srgbClr val="0000E2"/>
                    </a:solidFill>
                  </a:rPr>
                  <a:t> fragmentation function</a:t>
                </a:r>
                <a:r>
                  <a:rPr lang="en-US" sz="1700" dirty="0"/>
                  <a:t>.</a:t>
                </a:r>
              </a:p>
              <a:p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Unique access to longitudinally polarized quarks in unpolarized nucleons… no corresponding PDF! </a:t>
                </a:r>
              </a:p>
              <a:p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Make use of different asymmetries in CFR and TFR to distinguish regions </a:t>
                </a:r>
                <a:endParaRPr lang="en-US" sz="1700" dirty="0"/>
              </a:p>
            </p:txBody>
          </p:sp>
        </mc:Choice>
        <mc:Fallback xmlns="">
          <p:sp>
            <p:nvSpPr>
              <p:cNvPr id="19" name="Content Placeholder 2">
                <a:extLst>
                  <a:ext uri="{FF2B5EF4-FFF2-40B4-BE49-F238E27FC236}">
                    <a16:creationId xmlns:a16="http://schemas.microsoft.com/office/drawing/2014/main" id="{17322F37-4A21-D0F7-B5FC-2BDA2A2ED1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125" y="4527235"/>
                <a:ext cx="4598840" cy="3694647"/>
              </a:xfrm>
              <a:prstGeom prst="rect">
                <a:avLst/>
              </a:prstGeom>
              <a:blipFill>
                <a:blip r:embed="rId7"/>
                <a:stretch>
                  <a:fillRect l="-551" t="-1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Oval 21">
            <a:extLst>
              <a:ext uri="{FF2B5EF4-FFF2-40B4-BE49-F238E27FC236}">
                <a16:creationId xmlns:a16="http://schemas.microsoft.com/office/drawing/2014/main" id="{9E038F83-91E9-1C61-FD3E-EB9036DAE1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2748" y="6028677"/>
            <a:ext cx="313602" cy="319676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164337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1ABAF9-2890-E5F4-D5CB-73FC1E033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24917-ED0E-6D0D-F821-4B63477F3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8" y="408633"/>
            <a:ext cx="8835081" cy="487490"/>
          </a:xfrm>
        </p:spPr>
        <p:txBody>
          <a:bodyPr/>
          <a:lstStyle/>
          <a:p>
            <a:r>
              <a:rPr lang="en-US" sz="3400" b="1" dirty="0"/>
              <a:t>Fracture Functions</a:t>
            </a:r>
            <a:endParaRPr lang="en-US" sz="3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10">
                <a:extLst>
                  <a:ext uri="{FF2B5EF4-FFF2-40B4-BE49-F238E27FC236}">
                    <a16:creationId xmlns:a16="http://schemas.microsoft.com/office/drawing/2014/main" id="{1C218A61-829B-EC23-A873-28E1B9902C5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8918" y="1158285"/>
                <a:ext cx="8631716" cy="4993659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/>
                  <a:t>First observation of correlations between Current and target region</a:t>
                </a:r>
              </a:p>
              <a:p>
                <a:r>
                  <a:rPr lang="en-US" sz="2000" dirty="0"/>
                  <a:t>Visible separation between TFR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en-US" sz="2000" dirty="0"/>
                  <a:t>) and CFR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2000" dirty="0"/>
                  <a:t>)</a:t>
                </a:r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11" name="Content Placeholder 10">
                <a:extLst>
                  <a:ext uri="{FF2B5EF4-FFF2-40B4-BE49-F238E27FC236}">
                    <a16:creationId xmlns:a16="http://schemas.microsoft.com/office/drawing/2014/main" id="{2C02C1DA-D48E-20EA-2346-EB8C4E5E5A6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8918" y="1158285"/>
                <a:ext cx="8631716" cy="4993659"/>
              </a:xfrm>
              <a:blipFill>
                <a:blip r:embed="rId4"/>
                <a:stretch>
                  <a:fillRect l="-587" t="-12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9CF64E-7FBC-DF1F-571F-B1D10737B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8C231-DA1E-46E5-85A2-3E9D3FEB04B8}" type="slidenum">
              <a:rPr lang="en-US" smtClean="0"/>
              <a:t>43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8835BEB-5ABF-1179-E1C1-693BAD16061D}"/>
              </a:ext>
            </a:extLst>
          </p:cNvPr>
          <p:cNvGrpSpPr/>
          <p:nvPr/>
        </p:nvGrpSpPr>
        <p:grpSpPr>
          <a:xfrm>
            <a:off x="4825338" y="1434065"/>
            <a:ext cx="4309578" cy="2711290"/>
            <a:chOff x="863929" y="1888919"/>
            <a:chExt cx="4309578" cy="271129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50ADD23-73BA-3567-0A48-138E01000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3929" y="2436242"/>
              <a:ext cx="3311731" cy="2163967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B1BB2D5-86D7-5F5B-E930-84EE932E9226}"/>
                </a:ext>
              </a:extLst>
            </p:cNvPr>
            <p:cNvSpPr/>
            <p:nvPr/>
          </p:nvSpPr>
          <p:spPr>
            <a:xfrm>
              <a:off x="2014933" y="2680752"/>
              <a:ext cx="301752" cy="301752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e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FA2061E-286B-72B6-68B4-EE4677A7D009}"/>
                </a:ext>
              </a:extLst>
            </p:cNvPr>
            <p:cNvSpPr/>
            <p:nvPr/>
          </p:nvSpPr>
          <p:spPr>
            <a:xfrm>
              <a:off x="2417163" y="2646015"/>
              <a:ext cx="301752" cy="301752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p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827201D4-A787-6064-7E79-A22A98CEB221}"/>
                </a:ext>
              </a:extLst>
            </p:cNvPr>
            <p:cNvCxnSpPr>
              <a:cxnSpLocks/>
            </p:cNvCxnSpPr>
            <p:nvPr/>
          </p:nvCxnSpPr>
          <p:spPr>
            <a:xfrm>
              <a:off x="2051696" y="2644960"/>
              <a:ext cx="28460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D54C5EC-D678-E552-86EF-726125846AF6}"/>
                </a:ext>
              </a:extLst>
            </p:cNvPr>
            <p:cNvSpPr/>
            <p:nvPr/>
          </p:nvSpPr>
          <p:spPr>
            <a:xfrm>
              <a:off x="2836143" y="3235249"/>
              <a:ext cx="603503" cy="720090"/>
            </a:xfrm>
            <a:prstGeom prst="rect">
              <a:avLst/>
            </a:prstGeom>
            <a:solidFill>
              <a:srgbClr val="FF0000">
                <a:alpha val="25098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F88FC10-82AC-3583-CD6C-FA5F582F9AD8}"/>
                </a:ext>
              </a:extLst>
            </p:cNvPr>
            <p:cNvSpPr/>
            <p:nvPr/>
          </p:nvSpPr>
          <p:spPr>
            <a:xfrm>
              <a:off x="2051696" y="3154949"/>
              <a:ext cx="762557" cy="445771"/>
            </a:xfrm>
            <a:prstGeom prst="rect">
              <a:avLst/>
            </a:prstGeom>
            <a:solidFill>
              <a:srgbClr val="1D38FF">
                <a:alpha val="25098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BD75D7F3-A27D-8F36-ED9E-C2D2A2FAA0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86576" y="2799157"/>
              <a:ext cx="835147" cy="272833"/>
            </a:xfrm>
            <a:prstGeom prst="straightConnector1">
              <a:avLst/>
            </a:prstGeom>
            <a:ln>
              <a:solidFill>
                <a:srgbClr val="1D38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Content Placeholder 2">
                  <a:extLst>
                    <a:ext uri="{FF2B5EF4-FFF2-40B4-BE49-F238E27FC236}">
                      <a16:creationId xmlns:a16="http://schemas.microsoft.com/office/drawing/2014/main" id="{32134E05-C46F-4204-096E-455F0640518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296044" y="2362966"/>
                  <a:ext cx="1877463" cy="536647"/>
                </a:xfrm>
                <a:prstGeom prst="rect">
                  <a:avLst/>
                </a:prstGeom>
              </p:spPr>
              <p:txBody>
                <a:bodyPr vert="horz" lIns="68580" tIns="34290" rIns="68580" bIns="34290" rtlCol="0">
                  <a:norm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:r>
                    <a:rPr lang="en-US" sz="1350" dirty="0"/>
                    <a:t>No Collins mechanism in </a:t>
                  </a:r>
                  <a:r>
                    <a:rPr lang="en-US" sz="1350" b="1" dirty="0">
                      <a:solidFill>
                        <a:srgbClr val="1D38FF"/>
                      </a:solidFill>
                    </a:rPr>
                    <a:t>TFR </a:t>
                  </a:r>
                  <a:r>
                    <a:rPr lang="en-US" sz="1350" dirty="0">
                      <a:sym typeface="Wingdings" panose="05000000000000000000" pitchFamily="2" charset="2"/>
                    </a:rPr>
                    <a:t>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135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Sup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𝐹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𝑈𝐿</m:t>
                          </m:r>
                        </m:sub>
                        <m:sup>
                          <m:func>
                            <m:funcPr>
                              <m:ctrlPr>
                                <a:rPr lang="en-US" sz="135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35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135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2</m:t>
                              </m:r>
                              <m:r>
                                <a:rPr lang="en-US" sz="135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𝜙</m:t>
                              </m:r>
                            </m:e>
                          </m:func>
                        </m:sup>
                      </m:sSubSup>
                      <m:r>
                        <a:rPr lang="en-US" sz="1350" i="1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≈0</m:t>
                      </m:r>
                    </m:oMath>
                  </a14:m>
                  <a:r>
                    <a:rPr lang="en-US" sz="1350" b="1" dirty="0">
                      <a:solidFill>
                        <a:srgbClr val="1D38FF"/>
                      </a:solidFill>
                    </a:rPr>
                    <a:t> </a:t>
                  </a:r>
                  <a:endParaRPr lang="en-US" sz="1350" dirty="0"/>
                </a:p>
              </p:txBody>
            </p:sp>
          </mc:Choice>
          <mc:Fallback xmlns="">
            <p:sp>
              <p:nvSpPr>
                <p:cNvPr id="37" name="Content Placeholder 2">
                  <a:extLst>
                    <a:ext uri="{FF2B5EF4-FFF2-40B4-BE49-F238E27FC236}">
                      <a16:creationId xmlns:a16="http://schemas.microsoft.com/office/drawing/2014/main" id="{56B3B95A-DAF6-3FE4-A3FB-BE1992CF4C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96044" y="2362966"/>
                  <a:ext cx="1877463" cy="536647"/>
                </a:xfrm>
                <a:prstGeom prst="rect">
                  <a:avLst/>
                </a:prstGeom>
                <a:blipFill>
                  <a:blip r:embed="rId8"/>
                  <a:stretch>
                    <a:fillRect l="-2013" t="-9302" r="-2013" b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536FCF0-EF5D-EF9D-803F-DF9A32ED3CC2}"/>
                </a:ext>
              </a:extLst>
            </p:cNvPr>
            <p:cNvSpPr/>
            <p:nvPr/>
          </p:nvSpPr>
          <p:spPr>
            <a:xfrm>
              <a:off x="2471552" y="1888919"/>
              <a:ext cx="96487" cy="1261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4" name="Google Shape;537;p39">
            <a:extLst>
              <a:ext uri="{FF2B5EF4-FFF2-40B4-BE49-F238E27FC236}">
                <a16:creationId xmlns:a16="http://schemas.microsoft.com/office/drawing/2014/main" id="{D2CA8613-7CDE-22D7-1279-806CA082B15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11588" y="3953824"/>
            <a:ext cx="3272826" cy="4638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6" name="Google Shape;538;p39">
            <a:extLst>
              <a:ext uri="{FF2B5EF4-FFF2-40B4-BE49-F238E27FC236}">
                <a16:creationId xmlns:a16="http://schemas.microsoft.com/office/drawing/2014/main" id="{1FF58F61-6F02-969F-33AE-6C90D5D902AE}"/>
              </a:ext>
            </a:extLst>
          </p:cNvPr>
          <p:cNvSpPr/>
          <p:nvPr/>
        </p:nvSpPr>
        <p:spPr>
          <a:xfrm>
            <a:off x="5637863" y="3857965"/>
            <a:ext cx="3435300" cy="6747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009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EAC7802-9197-F244-45C0-0673020B1A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73737" y="5076222"/>
            <a:ext cx="1915945" cy="17392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01D875F-2FB3-8AB9-8D41-FA63148B75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93568" y="1998623"/>
            <a:ext cx="3364083" cy="21541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13D2D9-94FB-20FF-C29A-A7ACB51DC95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1002" y="3778259"/>
            <a:ext cx="4056580" cy="8338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433DECE-8F9D-4077-9156-25072634D829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-289621" y="2246085"/>
            <a:ext cx="1608868" cy="1182915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F816ADE-CD83-DEB1-19A7-2B4C30919FB2}"/>
              </a:ext>
            </a:extLst>
          </p:cNvPr>
          <p:cNvSpPr txBox="1">
            <a:spLocks/>
          </p:cNvSpPr>
          <p:nvPr/>
        </p:nvSpPr>
        <p:spPr>
          <a:xfrm>
            <a:off x="-1971924" y="3852391"/>
            <a:ext cx="3943847" cy="36946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57350" indent="-2857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dirty="0"/>
              <a:t>When two hadrons are produced “back-to-back”</a:t>
            </a:r>
            <a:r>
              <a:rPr lang="en-US" sz="1700" baseline="30000" dirty="0"/>
              <a:t>1,2</a:t>
            </a:r>
            <a:r>
              <a:rPr lang="en-US" sz="1700" dirty="0"/>
              <a:t> with one in the CFR and one in the TFR the structure function contains a convolution of a </a:t>
            </a:r>
            <a:r>
              <a:rPr lang="en-US" sz="1700" dirty="0">
                <a:solidFill>
                  <a:srgbClr val="FF0000"/>
                </a:solidFill>
              </a:rPr>
              <a:t>fracture function </a:t>
            </a:r>
            <a:r>
              <a:rPr lang="en-US" sz="1700" dirty="0"/>
              <a:t>and a</a:t>
            </a:r>
            <a:r>
              <a:rPr lang="en-US" sz="1700" dirty="0">
                <a:solidFill>
                  <a:srgbClr val="0000E2"/>
                </a:solidFill>
              </a:rPr>
              <a:t> fragmentation function</a:t>
            </a:r>
            <a:r>
              <a:rPr lang="en-US" sz="1700" dirty="0"/>
              <a:t>.</a:t>
            </a:r>
          </a:p>
          <a:p>
            <a:r>
              <a:rPr lang="en-US" sz="1700" dirty="0"/>
              <a:t>Leading twist beam(target)-spin asymmetry.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434027-E433-F938-1634-09C46FC67963}"/>
              </a:ext>
            </a:extLst>
          </p:cNvPr>
          <p:cNvSpPr txBox="1"/>
          <p:nvPr/>
        </p:nvSpPr>
        <p:spPr>
          <a:xfrm>
            <a:off x="5332343" y="6297269"/>
            <a:ext cx="5061899" cy="338554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l"/>
            <a:r>
              <a:rPr lang="en-US" sz="1600" dirty="0">
                <a:effectLst/>
                <a:latin typeface="Helvetica" pitchFamily="2" charset="0"/>
              </a:rPr>
              <a:t>First measurement sensitive to TMD Fracture Functions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5896CC0-8AA4-9C69-D79A-59DA2A1EC6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5068" y="5995905"/>
            <a:ext cx="313602" cy="319676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52B28D-2CE6-2A47-87F4-387BFDC8C2C2}"/>
              </a:ext>
            </a:extLst>
          </p:cNvPr>
          <p:cNvSpPr txBox="1"/>
          <p:nvPr/>
        </p:nvSpPr>
        <p:spPr>
          <a:xfrm>
            <a:off x="-122635" y="5995905"/>
            <a:ext cx="3780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Unique access to longitudinally polarized quarks in unpolarized nucleons… no corresponding PDF! Reverse situation in target-spin asymmetry (which uniquely has no depolarization, similar to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Sivers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ABD95E7A-602E-E21E-D6B3-EAAE4013AB31}"/>
              </a:ext>
            </a:extLst>
          </p:cNvPr>
          <p:cNvSpPr txBox="1">
            <a:spLocks/>
          </p:cNvSpPr>
          <p:nvPr/>
        </p:nvSpPr>
        <p:spPr>
          <a:xfrm>
            <a:off x="2570462" y="4572529"/>
            <a:ext cx="3217770" cy="569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57350" indent="-2857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dirty="0"/>
              <a:t>Leading twist beam(target)-spin asymmetry.</a:t>
            </a:r>
          </a:p>
        </p:txBody>
      </p:sp>
    </p:spTree>
    <p:extLst>
      <p:ext uri="{BB962C8B-B14F-4D97-AF65-F5344CB8AC3E}">
        <p14:creationId xmlns:p14="http://schemas.microsoft.com/office/powerpoint/2010/main" val="41329088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571D65-C384-641A-2AE4-7A74695FF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A99A1A9-367A-0F99-B705-3FB1DAB8FC7C}"/>
              </a:ext>
            </a:extLst>
          </p:cNvPr>
          <p:cNvSpPr/>
          <p:nvPr/>
        </p:nvSpPr>
        <p:spPr>
          <a:xfrm>
            <a:off x="89210" y="4125951"/>
            <a:ext cx="9054789" cy="2732049"/>
          </a:xfrm>
          <a:prstGeom prst="rect">
            <a:avLst/>
          </a:prstGeom>
          <a:solidFill>
            <a:schemeClr val="accent1">
              <a:alpha val="21732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AE1B05-7A82-E44D-2C3C-681766061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190" y="4227162"/>
            <a:ext cx="3677584" cy="25874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2852A4-F88C-6066-6FBF-AF46AA7F2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8" y="408633"/>
            <a:ext cx="8835081" cy="487490"/>
          </a:xfrm>
        </p:spPr>
        <p:txBody>
          <a:bodyPr/>
          <a:lstStyle/>
          <a:p>
            <a:r>
              <a:rPr lang="en-US" sz="3400" dirty="0"/>
              <a:t>Preliminary Analysis: </a:t>
            </a:r>
            <a:r>
              <a:rPr lang="en-US" sz="3400" b="1" dirty="0"/>
              <a:t>Fracture Functions</a:t>
            </a:r>
            <a:endParaRPr lang="en-US" sz="3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10">
                <a:extLst>
                  <a:ext uri="{FF2B5EF4-FFF2-40B4-BE49-F238E27FC236}">
                    <a16:creationId xmlns:a16="http://schemas.microsoft.com/office/drawing/2014/main" id="{70B0D2CC-2397-5321-7E4F-0E1369EE95D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8918" y="1158285"/>
                <a:ext cx="8631716" cy="4993659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/>
                  <a:t>First observation of correlations between Current and target region</a:t>
                </a:r>
              </a:p>
              <a:p>
                <a:r>
                  <a:rPr lang="en-US" sz="2000" dirty="0"/>
                  <a:t>Visible separation between TFR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en-US" sz="2000" dirty="0"/>
                  <a:t>) and CFR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2000" dirty="0"/>
                  <a:t>)</a:t>
                </a:r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11" name="Content Placeholder 10">
                <a:extLst>
                  <a:ext uri="{FF2B5EF4-FFF2-40B4-BE49-F238E27FC236}">
                    <a16:creationId xmlns:a16="http://schemas.microsoft.com/office/drawing/2014/main" id="{2C02C1DA-D48E-20EA-2346-EB8C4E5E5A6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8918" y="1158285"/>
                <a:ext cx="8631716" cy="4993659"/>
              </a:xfrm>
              <a:blipFill>
                <a:blip r:embed="rId4"/>
                <a:stretch>
                  <a:fillRect l="-587" t="-12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CDA740-DDF1-CF5C-1351-6D3311C08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8C231-DA1E-46E5-85A2-3E9D3FEB04B8}" type="slidenum">
              <a:rPr lang="en-US" smtClean="0"/>
              <a:t>44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ontent Placeholder 2">
                <a:extLst>
                  <a:ext uri="{FF2B5EF4-FFF2-40B4-BE49-F238E27FC236}">
                    <a16:creationId xmlns:a16="http://schemas.microsoft.com/office/drawing/2014/main" id="{89EEF3BB-84D9-DF47-CDB4-9B183390EA6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83803" y="4743575"/>
                <a:ext cx="2057400" cy="1429947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1350" dirty="0"/>
                  <a:t>TFR Access to helicity distribution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endParaRPr lang="en-US" sz="1350" dirty="0"/>
              </a:p>
              <a:p>
                <a:pPr marL="0" indent="0">
                  <a:buNone/>
                </a:pPr>
                <a:endParaRPr lang="en-US" sz="1350" dirty="0"/>
              </a:p>
              <a:p>
                <a:pPr marL="0" indent="0">
                  <a:buNone/>
                </a:pPr>
                <a:endParaRPr lang="en-US" sz="1350" dirty="0"/>
              </a:p>
              <a:p>
                <a:pPr marL="0" indent="0">
                  <a:buNone/>
                </a:pPr>
                <a:endParaRPr lang="en-US" sz="1350" dirty="0"/>
              </a:p>
              <a:p>
                <a:pPr marL="0" indent="0">
                  <a:buNone/>
                </a:pPr>
                <a:endParaRPr lang="en-US" sz="1350" dirty="0"/>
              </a:p>
            </p:txBody>
          </p:sp>
        </mc:Choice>
        <mc:Fallback xmlns="">
          <p:sp>
            <p:nvSpPr>
              <p:cNvPr id="42" name="Content Placeholder 2">
                <a:extLst>
                  <a:ext uri="{FF2B5EF4-FFF2-40B4-BE49-F238E27FC236}">
                    <a16:creationId xmlns:a16="http://schemas.microsoft.com/office/drawing/2014/main" id="{541F412D-2D74-527E-99C1-E8D8882AC1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3803" y="4743575"/>
                <a:ext cx="2057400" cy="1429947"/>
              </a:xfrm>
              <a:prstGeom prst="rect">
                <a:avLst/>
              </a:prstGeom>
              <a:blipFill>
                <a:blip r:embed="rId5"/>
                <a:stretch>
                  <a:fillRect l="-1840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Oval 48">
            <a:extLst>
              <a:ext uri="{FF2B5EF4-FFF2-40B4-BE49-F238E27FC236}">
                <a16:creationId xmlns:a16="http://schemas.microsoft.com/office/drawing/2014/main" id="{BE7B6485-1DCB-B462-C16C-663077AE0DAE}"/>
              </a:ext>
            </a:extLst>
          </p:cNvPr>
          <p:cNvSpPr/>
          <p:nvPr/>
        </p:nvSpPr>
        <p:spPr>
          <a:xfrm>
            <a:off x="1911907" y="4789922"/>
            <a:ext cx="301752" cy="30175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e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C2E4F8B5-4AA6-B6BC-3A98-A558C93085AF}"/>
              </a:ext>
            </a:extLst>
          </p:cNvPr>
          <p:cNvSpPr/>
          <p:nvPr/>
        </p:nvSpPr>
        <p:spPr>
          <a:xfrm>
            <a:off x="2289099" y="4789922"/>
            <a:ext cx="301752" cy="30175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p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5C36DEC-5AA9-9F4C-E728-389700EB568F}"/>
              </a:ext>
            </a:extLst>
          </p:cNvPr>
          <p:cNvCxnSpPr>
            <a:cxnSpLocks/>
          </p:cNvCxnSpPr>
          <p:nvPr/>
        </p:nvCxnSpPr>
        <p:spPr>
          <a:xfrm>
            <a:off x="2306245" y="4769348"/>
            <a:ext cx="28460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BE29681-4053-4D93-0962-7E2CE230DBCB}"/>
              </a:ext>
            </a:extLst>
          </p:cNvPr>
          <p:cNvCxnSpPr>
            <a:cxnSpLocks/>
          </p:cNvCxnSpPr>
          <p:nvPr/>
        </p:nvCxnSpPr>
        <p:spPr>
          <a:xfrm>
            <a:off x="1939340" y="4769348"/>
            <a:ext cx="28460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>
            <a:extLst>
              <a:ext uri="{FF2B5EF4-FFF2-40B4-BE49-F238E27FC236}">
                <a16:creationId xmlns:a16="http://schemas.microsoft.com/office/drawing/2014/main" id="{4C524E3D-AC27-ED2F-B732-5951566FE6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1891" y="5362831"/>
            <a:ext cx="1838325" cy="43815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671E1B2-47D5-A2F8-E901-CF9FA0EA1D21}"/>
              </a:ext>
            </a:extLst>
          </p:cNvPr>
          <p:cNvGrpSpPr/>
          <p:nvPr/>
        </p:nvGrpSpPr>
        <p:grpSpPr>
          <a:xfrm>
            <a:off x="4825338" y="1434065"/>
            <a:ext cx="4309578" cy="2711290"/>
            <a:chOff x="863929" y="1888919"/>
            <a:chExt cx="4309578" cy="271129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12E271F-2221-6AB7-C206-98B81F178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3929" y="2436242"/>
              <a:ext cx="3311731" cy="2163967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2106BAA-18FD-917F-64D3-57D3869E18D2}"/>
                </a:ext>
              </a:extLst>
            </p:cNvPr>
            <p:cNvSpPr/>
            <p:nvPr/>
          </p:nvSpPr>
          <p:spPr>
            <a:xfrm>
              <a:off x="2014933" y="2680752"/>
              <a:ext cx="301752" cy="301752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e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3421DAF-FF9A-053E-DEB7-B1A73537F549}"/>
                </a:ext>
              </a:extLst>
            </p:cNvPr>
            <p:cNvSpPr/>
            <p:nvPr/>
          </p:nvSpPr>
          <p:spPr>
            <a:xfrm>
              <a:off x="2417163" y="2646015"/>
              <a:ext cx="301752" cy="301752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50" dirty="0"/>
                <a:t>p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0979730D-4215-3C5B-1046-E8D57F147669}"/>
                </a:ext>
              </a:extLst>
            </p:cNvPr>
            <p:cNvCxnSpPr>
              <a:cxnSpLocks/>
            </p:cNvCxnSpPr>
            <p:nvPr/>
          </p:nvCxnSpPr>
          <p:spPr>
            <a:xfrm>
              <a:off x="2051696" y="2644960"/>
              <a:ext cx="28460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1A99EBF-1D27-C955-5AE5-6A2F82C4DB4E}"/>
                </a:ext>
              </a:extLst>
            </p:cNvPr>
            <p:cNvSpPr/>
            <p:nvPr/>
          </p:nvSpPr>
          <p:spPr>
            <a:xfrm>
              <a:off x="2836143" y="3235249"/>
              <a:ext cx="603503" cy="720090"/>
            </a:xfrm>
            <a:prstGeom prst="rect">
              <a:avLst/>
            </a:prstGeom>
            <a:solidFill>
              <a:srgbClr val="FF0000">
                <a:alpha val="25098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0F80DDE-07A4-EA81-8E91-BB826BA80A14}"/>
                </a:ext>
              </a:extLst>
            </p:cNvPr>
            <p:cNvSpPr/>
            <p:nvPr/>
          </p:nvSpPr>
          <p:spPr>
            <a:xfrm>
              <a:off x="2051696" y="3154949"/>
              <a:ext cx="762557" cy="445771"/>
            </a:xfrm>
            <a:prstGeom prst="rect">
              <a:avLst/>
            </a:prstGeom>
            <a:solidFill>
              <a:srgbClr val="1D38FF">
                <a:alpha val="25098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4EDCD24E-5FA1-4D34-08FB-B8976B0D79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86576" y="2799157"/>
              <a:ext cx="835147" cy="272833"/>
            </a:xfrm>
            <a:prstGeom prst="straightConnector1">
              <a:avLst/>
            </a:prstGeom>
            <a:ln>
              <a:solidFill>
                <a:srgbClr val="1D38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Content Placeholder 2">
                  <a:extLst>
                    <a:ext uri="{FF2B5EF4-FFF2-40B4-BE49-F238E27FC236}">
                      <a16:creationId xmlns:a16="http://schemas.microsoft.com/office/drawing/2014/main" id="{330C1E09-2ABC-BB27-ADD1-28A4E82FB0D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296044" y="2362966"/>
                  <a:ext cx="1877463" cy="536647"/>
                </a:xfrm>
                <a:prstGeom prst="rect">
                  <a:avLst/>
                </a:prstGeom>
              </p:spPr>
              <p:txBody>
                <a:bodyPr vert="horz" lIns="68580" tIns="34290" rIns="68580" bIns="34290" rtlCol="0">
                  <a:norm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:r>
                    <a:rPr lang="en-US" sz="1350" dirty="0"/>
                    <a:t>No Collins mechanism in </a:t>
                  </a:r>
                  <a:r>
                    <a:rPr lang="en-US" sz="1350" b="1" dirty="0">
                      <a:solidFill>
                        <a:srgbClr val="1D38FF"/>
                      </a:solidFill>
                    </a:rPr>
                    <a:t>TFR </a:t>
                  </a:r>
                  <a:r>
                    <a:rPr lang="en-US" sz="1350" dirty="0">
                      <a:sym typeface="Wingdings" panose="05000000000000000000" pitchFamily="2" charset="2"/>
                    </a:rPr>
                    <a:t>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135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Sup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𝐹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𝑈𝐿</m:t>
                          </m:r>
                        </m:sub>
                        <m:sup>
                          <m:func>
                            <m:funcPr>
                              <m:ctrlPr>
                                <a:rPr lang="en-US" sz="135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350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135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2</m:t>
                              </m:r>
                              <m:r>
                                <a:rPr lang="en-US" sz="1350" i="1">
                                  <a:latin typeface="Cambria Math" panose="02040503050406030204" pitchFamily="18" charset="0"/>
                                  <a:sym typeface="Wingdings" panose="05000000000000000000" pitchFamily="2" charset="2"/>
                                </a:rPr>
                                <m:t>𝜙</m:t>
                              </m:r>
                            </m:e>
                          </m:func>
                        </m:sup>
                      </m:sSubSup>
                      <m:r>
                        <a:rPr lang="en-US" sz="1350" i="1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≈0</m:t>
                      </m:r>
                    </m:oMath>
                  </a14:m>
                  <a:r>
                    <a:rPr lang="en-US" sz="1350" b="1" dirty="0">
                      <a:solidFill>
                        <a:srgbClr val="1D38FF"/>
                      </a:solidFill>
                    </a:rPr>
                    <a:t> </a:t>
                  </a:r>
                  <a:endParaRPr lang="en-US" sz="1350" dirty="0"/>
                </a:p>
              </p:txBody>
            </p:sp>
          </mc:Choice>
          <mc:Fallback xmlns="">
            <p:sp>
              <p:nvSpPr>
                <p:cNvPr id="37" name="Content Placeholder 2">
                  <a:extLst>
                    <a:ext uri="{FF2B5EF4-FFF2-40B4-BE49-F238E27FC236}">
                      <a16:creationId xmlns:a16="http://schemas.microsoft.com/office/drawing/2014/main" id="{56B3B95A-DAF6-3FE4-A3FB-BE1992CF4C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96044" y="2362966"/>
                  <a:ext cx="1877463" cy="536647"/>
                </a:xfrm>
                <a:prstGeom prst="rect">
                  <a:avLst/>
                </a:prstGeom>
                <a:blipFill>
                  <a:blip r:embed="rId8"/>
                  <a:stretch>
                    <a:fillRect l="-2013" t="-9302" r="-2013" b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2FBA66B-0EF7-55B1-ACC5-D3DF7DFF86CE}"/>
                </a:ext>
              </a:extLst>
            </p:cNvPr>
            <p:cNvSpPr/>
            <p:nvPr/>
          </p:nvSpPr>
          <p:spPr>
            <a:xfrm>
              <a:off x="2471552" y="1888919"/>
              <a:ext cx="96487" cy="1261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C688D604-0732-AC5B-166A-17A5A196E4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5138" y="1953012"/>
            <a:ext cx="3148445" cy="20096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401641-8A5F-E917-3E26-DF173F04DC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8377" y="2225898"/>
            <a:ext cx="1252973" cy="13083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ABFCB7-E792-99F3-DAB9-090901BB60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09479" y="4859299"/>
            <a:ext cx="1410224" cy="131422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BD82557-1767-8E2E-8DB0-959DD51D617E}"/>
              </a:ext>
            </a:extLst>
          </p:cNvPr>
          <p:cNvSpPr txBox="1"/>
          <p:nvPr/>
        </p:nvSpPr>
        <p:spPr>
          <a:xfrm>
            <a:off x="4547382" y="5945871"/>
            <a:ext cx="2316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Integral relation holds!</a:t>
            </a:r>
          </a:p>
        </p:txBody>
      </p:sp>
      <p:pic>
        <p:nvPicPr>
          <p:cNvPr id="4" name="Google Shape;537;p39">
            <a:extLst>
              <a:ext uri="{FF2B5EF4-FFF2-40B4-BE49-F238E27FC236}">
                <a16:creationId xmlns:a16="http://schemas.microsoft.com/office/drawing/2014/main" id="{6022FFBE-E821-2E96-7B44-2D480DF8586C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711588" y="3953824"/>
            <a:ext cx="3272826" cy="4638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6" name="Google Shape;538;p39">
            <a:extLst>
              <a:ext uri="{FF2B5EF4-FFF2-40B4-BE49-F238E27FC236}">
                <a16:creationId xmlns:a16="http://schemas.microsoft.com/office/drawing/2014/main" id="{04EFFF7E-0984-BF2E-2CA3-B83B57A4AB91}"/>
              </a:ext>
            </a:extLst>
          </p:cNvPr>
          <p:cNvSpPr/>
          <p:nvPr/>
        </p:nvSpPr>
        <p:spPr>
          <a:xfrm>
            <a:off x="5637863" y="3857965"/>
            <a:ext cx="3435300" cy="6747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009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18515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23D85-2D9A-D6F0-1FAA-775606AE2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266507"/>
            <a:ext cx="8464378" cy="487490"/>
          </a:xfrm>
        </p:spPr>
        <p:txBody>
          <a:bodyPr/>
          <a:lstStyle/>
          <a:p>
            <a:r>
              <a:rPr lang="en-US" dirty="0"/>
              <a:t>Azimuthal Asymmetries in back-to-back jets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7B1429-B804-7E9B-CBF6-4B0EB7BFB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C248BBD-C170-28BB-5C6D-A0BC98163692}"/>
              </a:ext>
            </a:extLst>
          </p:cNvPr>
          <p:cNvSpPr txBox="1">
            <a:spLocks/>
          </p:cNvSpPr>
          <p:nvPr/>
        </p:nvSpPr>
        <p:spPr>
          <a:xfrm>
            <a:off x="59011" y="1652776"/>
            <a:ext cx="4296421" cy="482093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57350" indent="-2857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New suggestion: Measure </a:t>
            </a:r>
            <a:r>
              <a:rPr lang="en-US" dirty="0" err="1"/>
              <a:t>Colllins</a:t>
            </a:r>
            <a:r>
              <a:rPr lang="en-US" dirty="0"/>
              <a:t>-like back-to-back azimuthal correlations for jets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>
                <a:sym typeface="Wingdings" pitchFamily="2" charset="2"/>
              </a:rPr>
              <a:t></a:t>
            </a:r>
            <a:r>
              <a:rPr lang="en-US" b="1" dirty="0">
                <a:solidFill>
                  <a:srgbClr val="FF0000"/>
                </a:solidFill>
                <a:sym typeface="Wingdings" pitchFamily="2" charset="2"/>
              </a:rPr>
              <a:t>Sensitive to </a:t>
            </a:r>
            <a:r>
              <a:rPr lang="en-US" b="1" dirty="0" err="1">
                <a:solidFill>
                  <a:srgbClr val="FF0000"/>
                </a:solidFill>
                <a:sym typeface="Wingdings" pitchFamily="2" charset="2"/>
              </a:rPr>
              <a:t>transversity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r>
              <a:rPr lang="en-US" dirty="0"/>
              <a:t>Current Belle II projections for acceptance effects encouraging </a:t>
            </a:r>
          </a:p>
          <a:p>
            <a:r>
              <a:rPr lang="en-US" dirty="0"/>
              <a:t>Charm contributions will be important</a:t>
            </a:r>
          </a:p>
          <a:p>
            <a:r>
              <a:rPr lang="en-US" dirty="0"/>
              <a:t>Analysis about to enter Collaboration Review</a:t>
            </a:r>
          </a:p>
        </p:txBody>
      </p:sp>
      <p:pic>
        <p:nvPicPr>
          <p:cNvPr id="12" name="Google Shape;416;p40">
            <a:extLst>
              <a:ext uri="{FF2B5EF4-FFF2-40B4-BE49-F238E27FC236}">
                <a16:creationId xmlns:a16="http://schemas.microsoft.com/office/drawing/2014/main" id="{F61638C4-7AB8-B247-6410-5587AD34764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b="16412"/>
          <a:stretch/>
        </p:blipFill>
        <p:spPr>
          <a:xfrm>
            <a:off x="5211965" y="1403776"/>
            <a:ext cx="3348075" cy="2025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419;p40">
            <a:extLst>
              <a:ext uri="{FF2B5EF4-FFF2-40B4-BE49-F238E27FC236}">
                <a16:creationId xmlns:a16="http://schemas.microsoft.com/office/drawing/2014/main" id="{05A96AA6-2D26-EC91-30CD-EAD31C843E6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2040" b="51888"/>
          <a:stretch/>
        </p:blipFill>
        <p:spPr>
          <a:xfrm>
            <a:off x="5750381" y="4383107"/>
            <a:ext cx="2719850" cy="1837787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FB1A2F5-3720-94A5-3011-12B4C0F32EBD}"/>
              </a:ext>
            </a:extLst>
          </p:cNvPr>
          <p:cNvSpPr txBox="1"/>
          <p:nvPr/>
        </p:nvSpPr>
        <p:spPr>
          <a:xfrm>
            <a:off x="4702528" y="3434576"/>
            <a:ext cx="44414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The time-reversal odd side of a jet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i="1" dirty="0" err="1"/>
              <a:t>Fund.Res</a:t>
            </a:r>
            <a:r>
              <a:rPr lang="en-US" sz="1400" i="1" dirty="0"/>
              <a:t>.</a:t>
            </a:r>
            <a:r>
              <a:rPr lang="en-US" sz="1400" dirty="0"/>
              <a:t> 3 (2023) 346-350, e-Print: </a:t>
            </a:r>
            <a:r>
              <a:rPr lang="en-US" sz="1400" dirty="0">
                <a:hlinkClick r:id="rId4"/>
              </a:rPr>
              <a:t>2104.03328</a:t>
            </a:r>
            <a:r>
              <a:rPr lang="en-US" sz="1400" dirty="0"/>
              <a:t> [hep-</a:t>
            </a:r>
            <a:r>
              <a:rPr lang="en-US" sz="1400" dirty="0" err="1"/>
              <a:t>ph</a:t>
            </a:r>
            <a:r>
              <a:rPr lang="en-US" sz="1400" dirty="0"/>
              <a:t>]</a:t>
            </a:r>
          </a:p>
          <a:p>
            <a:endParaRPr lang="en-US" sz="1400" b="1" dirty="0"/>
          </a:p>
          <a:p>
            <a:endParaRPr lang="en-US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F6A923-C2F9-E3B3-2B57-17E9DB7227ED}"/>
              </a:ext>
            </a:extLst>
          </p:cNvPr>
          <p:cNvSpPr txBox="1"/>
          <p:nvPr/>
        </p:nvSpPr>
        <p:spPr>
          <a:xfrm>
            <a:off x="5551982" y="6499819"/>
            <a:ext cx="1334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S. Schneider</a:t>
            </a:r>
          </a:p>
        </p:txBody>
      </p:sp>
    </p:spTree>
    <p:extLst>
      <p:ext uri="{BB962C8B-B14F-4D97-AF65-F5344CB8AC3E}">
        <p14:creationId xmlns:p14="http://schemas.microsoft.com/office/powerpoint/2010/main" val="22211692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E8B6E1-F4A1-1D7D-4472-1DF090300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8B061-71FD-9C53-8C5F-F71F9F118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287523"/>
            <a:ext cx="8464378" cy="487490"/>
          </a:xfrm>
        </p:spPr>
        <p:txBody>
          <a:bodyPr>
            <a:normAutofit fontScale="90000"/>
          </a:bodyPr>
          <a:lstStyle/>
          <a:p>
            <a:r>
              <a:rPr lang="en-US" dirty="0"/>
              <a:t>Next Generation B factory </a:t>
            </a:r>
            <a:r>
              <a:rPr lang="en-US" dirty="0" err="1"/>
              <a:t>SuperKEKB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2598EBA-C43C-2EBE-1031-40D79B05D3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4" name="comp-lumi-1.png" descr="comp-lumi-1.png">
            <a:extLst>
              <a:ext uri="{FF2B5EF4-FFF2-40B4-BE49-F238E27FC236}">
                <a16:creationId xmlns:a16="http://schemas.microsoft.com/office/drawing/2014/main" id="{DC6FDA3D-BF80-8852-4FDD-B463D6879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28" y="1394626"/>
            <a:ext cx="3678875" cy="2529189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5" name="Oval">
            <a:extLst>
              <a:ext uri="{FF2B5EF4-FFF2-40B4-BE49-F238E27FC236}">
                <a16:creationId xmlns:a16="http://schemas.microsoft.com/office/drawing/2014/main" id="{330A8536-3809-9CF2-0D10-6D840A9BD6FE}"/>
              </a:ext>
            </a:extLst>
          </p:cNvPr>
          <p:cNvSpPr/>
          <p:nvPr/>
        </p:nvSpPr>
        <p:spPr>
          <a:xfrm>
            <a:off x="2742284" y="1727002"/>
            <a:ext cx="1162222" cy="542955"/>
          </a:xfrm>
          <a:prstGeom prst="ellipse">
            <a:avLst/>
          </a:prstGeom>
          <a:ln w="38100">
            <a:solidFill>
              <a:schemeClr val="accent1">
                <a:lumOff val="-13575"/>
              </a:schemeClr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5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4D16BF-86EE-49BD-7D14-EF3E81A0AFF9}"/>
              </a:ext>
            </a:extLst>
          </p:cNvPr>
          <p:cNvSpPr txBox="1"/>
          <p:nvPr/>
        </p:nvSpPr>
        <p:spPr>
          <a:xfrm>
            <a:off x="6691854" y="4197350"/>
            <a:ext cx="18415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350" dirty="0">
                <a:solidFill>
                  <a:prstClr val="black"/>
                </a:solidFill>
                <a:latin typeface="Calibri"/>
              </a:rPr>
              <a:t>“</a:t>
            </a:r>
            <a:r>
              <a:rPr lang="en-US" sz="1350" dirty="0" err="1">
                <a:solidFill>
                  <a:prstClr val="black"/>
                </a:solidFill>
                <a:latin typeface="Calibri"/>
              </a:rPr>
              <a:t>nano</a:t>
            </a:r>
            <a:r>
              <a:rPr lang="en-US" sz="1350" dirty="0">
                <a:solidFill>
                  <a:prstClr val="black"/>
                </a:solidFill>
                <a:latin typeface="Calibri"/>
              </a:rPr>
              <a:t>-beams” are the key; vertical beam size is </a:t>
            </a:r>
            <a:r>
              <a:rPr lang="en-US" sz="1350" dirty="0">
                <a:solidFill>
                  <a:srgbClr val="FF0000"/>
                </a:solidFill>
                <a:latin typeface="Calibri"/>
              </a:rPr>
              <a:t>50nm</a:t>
            </a:r>
            <a:r>
              <a:rPr lang="en-US" sz="1350" dirty="0">
                <a:solidFill>
                  <a:prstClr val="black"/>
                </a:solidFill>
                <a:latin typeface="Calibri"/>
              </a:rPr>
              <a:t> at the IP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F9E313-C395-6AD7-596E-FC8795747913}"/>
              </a:ext>
            </a:extLst>
          </p:cNvPr>
          <p:cNvSpPr txBox="1"/>
          <p:nvPr/>
        </p:nvSpPr>
        <p:spPr>
          <a:xfrm>
            <a:off x="4537212" y="4131796"/>
            <a:ext cx="1705210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US" sz="1350" dirty="0">
                <a:solidFill>
                  <a:prstClr val="black"/>
                </a:solidFill>
                <a:latin typeface="Calibri"/>
              </a:rPr>
              <a:t>Beam currents </a:t>
            </a:r>
            <a:r>
              <a:rPr lang="en-US" sz="1350" i="1" dirty="0">
                <a:solidFill>
                  <a:prstClr val="black"/>
                </a:solidFill>
                <a:latin typeface="Calibri"/>
              </a:rPr>
              <a:t>only</a:t>
            </a:r>
            <a:r>
              <a:rPr lang="en-US" sz="1350" dirty="0">
                <a:solidFill>
                  <a:prstClr val="black"/>
                </a:solidFill>
                <a:latin typeface="Calibri"/>
              </a:rPr>
              <a:t> a </a:t>
            </a:r>
          </a:p>
          <a:p>
            <a:pPr defTabSz="342900"/>
            <a:r>
              <a:rPr lang="en-US" sz="1350" dirty="0">
                <a:solidFill>
                  <a:prstClr val="black"/>
                </a:solidFill>
                <a:latin typeface="Calibri"/>
              </a:rPr>
              <a:t>factor of two higher </a:t>
            </a:r>
          </a:p>
          <a:p>
            <a:pPr defTabSz="342900"/>
            <a:r>
              <a:rPr lang="en-US" sz="1350" dirty="0">
                <a:solidFill>
                  <a:prstClr val="black"/>
                </a:solidFill>
                <a:latin typeface="Calibri"/>
              </a:rPr>
              <a:t>than KEKB (~PEPII)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BA07FA-D26E-1AAC-EA7C-186F15D556E9}"/>
              </a:ext>
            </a:extLst>
          </p:cNvPr>
          <p:cNvSpPr txBox="1"/>
          <p:nvPr/>
        </p:nvSpPr>
        <p:spPr>
          <a:xfrm>
            <a:off x="4679743" y="3029865"/>
            <a:ext cx="4033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Close to Belle </a:t>
            </a:r>
            <a:r>
              <a:rPr lang="en-US" dirty="0" err="1"/>
              <a:t>lumi</a:t>
            </a:r>
            <a:r>
              <a:rPr lang="en-US" dirty="0"/>
              <a:t> before long shutdown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7D62313-E99F-2C1C-D5E9-A8AFE311E43B}"/>
              </a:ext>
            </a:extLst>
          </p:cNvPr>
          <p:cNvCxnSpPr/>
          <p:nvPr/>
        </p:nvCxnSpPr>
        <p:spPr>
          <a:xfrm>
            <a:off x="5389817" y="3405332"/>
            <a:ext cx="0" cy="4728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6997C6C-BE9B-F8FB-EBA1-EE6D153BBCB6}"/>
                  </a:ext>
                </a:extLst>
              </p:cNvPr>
              <p:cNvSpPr txBox="1"/>
              <p:nvPr/>
            </p:nvSpPr>
            <p:spPr>
              <a:xfrm>
                <a:off x="-273065" y="4489586"/>
                <a:ext cx="9417065" cy="45243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Belle II already delivered world record luminosity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FF0000"/>
                    </a:solidFill>
                  </a:rPr>
                  <a:t>Belle II aims to have significantly higher luminosity, current record: 4.7x10</a:t>
                </a:r>
                <a:r>
                  <a:rPr lang="en-US" baseline="30000" dirty="0">
                    <a:solidFill>
                      <a:srgbClr val="FF0000"/>
                    </a:solidFill>
                  </a:rPr>
                  <a:t>34</a:t>
                </a:r>
                <a:r>
                  <a:rPr lang="en-US" dirty="0">
                    <a:solidFill>
                      <a:srgbClr val="FF0000"/>
                    </a:solidFill>
                  </a:rPr>
                  <a:t>cm</a:t>
                </a:r>
                <a:r>
                  <a:rPr lang="en-US" baseline="30000" dirty="0">
                    <a:solidFill>
                      <a:srgbClr val="FF0000"/>
                    </a:solidFill>
                  </a:rPr>
                  <a:t>−2</a:t>
                </a:r>
                <a:r>
                  <a:rPr lang="en-US" dirty="0">
                    <a:solidFill>
                      <a:srgbClr val="FF0000"/>
                    </a:solidFill>
                  </a:rPr>
                  <a:t>s</a:t>
                </a:r>
                <a:r>
                  <a:rPr lang="en-US" baseline="30000" dirty="0">
                    <a:solidFill>
                      <a:srgbClr val="FF0000"/>
                    </a:solidFill>
                  </a:rPr>
                  <a:t>−1</a:t>
                </a:r>
                <a:r>
                  <a:rPr lang="en-US" dirty="0">
                    <a:solidFill>
                      <a:srgbClr val="FF0000"/>
                    </a:solidFill>
                  </a:rPr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FF000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hlinkClick r:id="rId3"/>
                  </a:rPr>
                  <a:t>Physics see: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hlinkClick r:id="rId3"/>
                  </a:rPr>
                  <a:t>“Opportunities for precision QCD physics in hadronization at Belle II -- a snowmass whitepaper</a:t>
                </a:r>
                <a:r>
                  <a:rPr lang="en-US" dirty="0"/>
                  <a:t>”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Hadronization studies 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FFs of complex states, Model </a:t>
                </a:r>
                <a:r>
                  <a:rPr lang="en-US" dirty="0" err="1"/>
                  <a:t>indendent</a:t>
                </a:r>
                <a:r>
                  <a:rPr lang="en-US" dirty="0"/>
                  <a:t> measurements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g-2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endParaRPr lang="en-US" dirty="0"/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Energy-Energy-Correlation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More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Chiral Belle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FF000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6997C6C-BE9B-F8FB-EBA1-EE6D153BBC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73065" y="4489586"/>
                <a:ext cx="9417065" cy="4524315"/>
              </a:xfrm>
              <a:prstGeom prst="rect">
                <a:avLst/>
              </a:prstGeom>
              <a:blipFill>
                <a:blip r:embed="rId4"/>
                <a:stretch>
                  <a:fillRect l="-404" t="-5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30" name="Picture 6">
            <a:extLst>
              <a:ext uri="{FF2B5EF4-FFF2-40B4-BE49-F238E27FC236}">
                <a16:creationId xmlns:a16="http://schemas.microsoft.com/office/drawing/2014/main" id="{1FA4C415-7D26-A7FC-EAAF-07858DC8BE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57" t="11471" r="11064" b="31417"/>
          <a:stretch/>
        </p:blipFill>
        <p:spPr bwMode="auto">
          <a:xfrm>
            <a:off x="4735202" y="900953"/>
            <a:ext cx="3913304" cy="313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F0CA415-992C-1779-C8F8-0EA56D6C9957}"/>
                  </a:ext>
                </a:extLst>
              </p:cNvPr>
              <p:cNvSpPr txBox="1"/>
              <p:nvPr/>
            </p:nvSpPr>
            <p:spPr>
              <a:xfrm>
                <a:off x="-654518" y="6737684"/>
                <a:ext cx="6649641" cy="13159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FF0000"/>
                    </a:solidFill>
                  </a:rPr>
                  <a:t>Future P5 recommendation: FCC-</a:t>
                </a:r>
                <a:r>
                  <a:rPr lang="en-US" dirty="0" err="1">
                    <a:solidFill>
                      <a:srgbClr val="FF0000"/>
                    </a:solidFill>
                  </a:rPr>
                  <a:t>ee</a:t>
                </a:r>
                <a:r>
                  <a:rPr lang="en-US" dirty="0">
                    <a:solidFill>
                      <a:srgbClr val="FF0000"/>
                    </a:solidFill>
                  </a:rPr>
                  <a:t> or muon collider up to 10 </a:t>
                </a:r>
                <a:r>
                  <a:rPr lang="en-US" dirty="0" err="1">
                    <a:solidFill>
                      <a:srgbClr val="FF0000"/>
                    </a:solidFill>
                  </a:rPr>
                  <a:t>TeV</a:t>
                </a:r>
                <a:endParaRPr lang="en-US" dirty="0">
                  <a:solidFill>
                    <a:srgbClr val="FF0000"/>
                  </a:solidFill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- dependence, dataset of 10s of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br>
                  <a:rPr lang="en-US" i="1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no precision measurement outside the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resonance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F0CA415-992C-1779-C8F8-0EA56D6C99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54518" y="6737684"/>
                <a:ext cx="6649641" cy="1315938"/>
              </a:xfrm>
              <a:prstGeom prst="rect">
                <a:avLst/>
              </a:prstGeom>
              <a:blipFill>
                <a:blip r:embed="rId6"/>
                <a:stretch>
                  <a:fillRect l="-573" t="-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16862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E2456-A016-E2E3-136C-C8974F1BC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x at </a:t>
            </a:r>
            <a:r>
              <a:rPr lang="en-US" dirty="0" err="1"/>
              <a:t>Jlab</a:t>
            </a:r>
            <a:r>
              <a:rPr lang="en-US" dirty="0"/>
              <a:t> 22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2288C5-62CC-73DE-333D-B15D7BC564B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25302" y="5691530"/>
                <a:ext cx="8347995" cy="1054444"/>
              </a:xfrm>
            </p:spPr>
            <p:txBody>
              <a:bodyPr>
                <a:normAutofit fontScale="92500" lnSpcReduction="10000"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doubling beam energy significantly increases phase space</a:t>
                </a:r>
              </a:p>
              <a:p>
                <a:r>
                  <a:rPr lang="en-US" dirty="0"/>
                  <a:t>Pin down valence structure of the proton</a:t>
                </a:r>
              </a:p>
              <a:p>
                <a:r>
                  <a:rPr lang="en-US" dirty="0"/>
                  <a:t>Integration in global analyses (e.g. strange distributions, CS Kernel)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22288C5-62CC-73DE-333D-B15D7BC564B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5302" y="5691530"/>
                <a:ext cx="8347995" cy="1054444"/>
              </a:xfrm>
              <a:blipFill>
                <a:blip r:embed="rId2"/>
                <a:stretch>
                  <a:fillRect l="-608" t="-8333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DE29DA-986F-6146-A854-650EB2DF4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90D53F-747C-74B5-DC90-AC6F96FBA6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908" b="5101"/>
          <a:stretch/>
        </p:blipFill>
        <p:spPr>
          <a:xfrm>
            <a:off x="1177915" y="1166471"/>
            <a:ext cx="6457385" cy="18772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C4B21D-0A77-9F61-C000-18832B4E6C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950" b="23027"/>
          <a:stretch/>
        </p:blipFill>
        <p:spPr>
          <a:xfrm>
            <a:off x="1177915" y="3163324"/>
            <a:ext cx="6411883" cy="18772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80F986-7A86-814A-21D7-768100157C1F}"/>
              </a:ext>
            </a:extLst>
          </p:cNvPr>
          <p:cNvSpPr txBox="1"/>
          <p:nvPr/>
        </p:nvSpPr>
        <p:spPr>
          <a:xfrm>
            <a:off x="5732519" y="5375222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200" dirty="0"/>
              <a:t>e-Print: </a:t>
            </a:r>
            <a:r>
              <a:rPr lang="en-US" sz="1200" dirty="0">
                <a:hlinkClick r:id="rId5"/>
              </a:rPr>
              <a:t>2306.09360</a:t>
            </a:r>
            <a:r>
              <a:rPr lang="en-US" sz="1200" dirty="0"/>
              <a:t> [</a:t>
            </a:r>
            <a:r>
              <a:rPr lang="en-US" sz="1200" dirty="0" err="1"/>
              <a:t>nucl</a:t>
            </a:r>
            <a:r>
              <a:rPr lang="en-US" sz="1200" dirty="0"/>
              <a:t>-ex]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21D25C-A2F8-9A2F-A6C0-5BB673F155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7645" y="4920517"/>
            <a:ext cx="4586501" cy="6730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0C084E8-5EEC-B34C-1E8C-D3EE0289B29C}"/>
              </a:ext>
            </a:extLst>
          </p:cNvPr>
          <p:cNvSpPr txBox="1"/>
          <p:nvPr/>
        </p:nvSpPr>
        <p:spPr>
          <a:xfrm>
            <a:off x="248130" y="4775953"/>
            <a:ext cx="23593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P.Schweitzer</a:t>
            </a:r>
            <a:r>
              <a:rPr lang="en-US" sz="1200" dirty="0"/>
              <a:t> et al. arXiv:1210.1267</a:t>
            </a:r>
          </a:p>
        </p:txBody>
      </p:sp>
    </p:spTree>
    <p:extLst>
      <p:ext uri="{BB962C8B-B14F-4D97-AF65-F5344CB8AC3E}">
        <p14:creationId xmlns:p14="http://schemas.microsoft.com/office/powerpoint/2010/main" val="35160496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7AB2D-866B-85D6-9174-A19F842CA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AE0B0B-8ACC-7975-0C2C-5944AA52FB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812780-3CE9-F3F0-1009-4F00CFDA8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6B1373-E658-2E81-288B-26AB8E8DE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33115" y="1015711"/>
            <a:ext cx="7772400" cy="4902590"/>
          </a:xfrm>
          <a:prstGeom prst="rect">
            <a:avLst/>
          </a:prstGeom>
        </p:spPr>
      </p:pic>
      <p:pic>
        <p:nvPicPr>
          <p:cNvPr id="7" name="Picture 29" descr="Screen Shot 2023-08-21 at 4.12.05 PM.png">
            <a:extLst>
              <a:ext uri="{FF2B5EF4-FFF2-40B4-BE49-F238E27FC236}">
                <a16:creationId xmlns:a16="http://schemas.microsoft.com/office/drawing/2014/main" id="{D11FFB23-BD91-72DF-0286-5A744DD212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227" y="3213011"/>
            <a:ext cx="4352853" cy="255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51407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A5240-0062-6783-4612-4C483838F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CF422-5310-12F9-7116-2F916CB675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A5694D-9360-2B39-666B-A45FC231A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BD8278-D5A8-9A5B-F09A-3EA6A0A39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51852"/>
            <a:ext cx="7772400" cy="495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434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B5F80-A03F-7A93-DC89-961CBD293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9421"/>
            <a:ext cx="8464378" cy="487490"/>
          </a:xfrm>
        </p:spPr>
        <p:txBody>
          <a:bodyPr/>
          <a:lstStyle/>
          <a:p>
            <a:r>
              <a:rPr lang="en-US" dirty="0"/>
              <a:t>Case in point: </a:t>
            </a:r>
            <a:br>
              <a:rPr lang="en-US" dirty="0"/>
            </a:br>
            <a:r>
              <a:rPr lang="en-US" dirty="0"/>
              <a:t>Pion Beam Spin Asymmetries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FF1DA3-46E3-275A-5C84-EA4A9DC8E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35" y="1062168"/>
            <a:ext cx="5435941" cy="24392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72B57B7-FB0A-6F7C-F0AE-2133E5A4829F}"/>
              </a:ext>
            </a:extLst>
          </p:cNvPr>
          <p:cNvSpPr txBox="1"/>
          <p:nvPr/>
        </p:nvSpPr>
        <p:spPr>
          <a:xfrm>
            <a:off x="3196403" y="1078420"/>
            <a:ext cx="2355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Phys.Rev.Lett</a:t>
            </a:r>
            <a:r>
              <a:rPr lang="en-US" sz="1000" dirty="0"/>
              <a:t>. 128 (2022) 6, 062005</a:t>
            </a:r>
          </a:p>
          <a:p>
            <a:endParaRPr lang="en-US" sz="1000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8B68B90-BD57-AABD-60CF-16628FFB966F}"/>
              </a:ext>
            </a:extLst>
          </p:cNvPr>
          <p:cNvGrpSpPr/>
          <p:nvPr/>
        </p:nvGrpSpPr>
        <p:grpSpPr>
          <a:xfrm>
            <a:off x="7665101" y="-43106"/>
            <a:ext cx="1438286" cy="765053"/>
            <a:chOff x="6737414" y="1939797"/>
            <a:chExt cx="1438286" cy="765053"/>
          </a:xfrm>
        </p:grpSpPr>
        <p:sp>
          <p:nvSpPr>
            <p:cNvPr id="39" name="CustomShape 4">
              <a:extLst>
                <a:ext uri="{FF2B5EF4-FFF2-40B4-BE49-F238E27FC236}">
                  <a16:creationId xmlns:a16="http://schemas.microsoft.com/office/drawing/2014/main" id="{E7BE7CD0-DDE6-2C67-4DD8-9B0264ECA81C}"/>
                </a:ext>
              </a:extLst>
            </p:cNvPr>
            <p:cNvSpPr/>
            <p:nvPr/>
          </p:nvSpPr>
          <p:spPr>
            <a:xfrm>
              <a:off x="6737414" y="2372570"/>
              <a:ext cx="332280" cy="332280"/>
            </a:xfrm>
            <a:prstGeom prst="ellipse">
              <a:avLst/>
            </a:prstGeom>
            <a:solidFill>
              <a:srgbClr val="A3238E"/>
            </a:solidFill>
            <a:ln w="190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40" name="Line 6">
              <a:extLst>
                <a:ext uri="{FF2B5EF4-FFF2-40B4-BE49-F238E27FC236}">
                  <a16:creationId xmlns:a16="http://schemas.microsoft.com/office/drawing/2014/main" id="{8D26C648-1922-1297-5F82-155F5A288998}"/>
                </a:ext>
              </a:extLst>
            </p:cNvPr>
            <p:cNvSpPr/>
            <p:nvPr/>
          </p:nvSpPr>
          <p:spPr>
            <a:xfrm flipV="1">
              <a:off x="7081936" y="2140027"/>
              <a:ext cx="544920" cy="332281"/>
            </a:xfrm>
            <a:prstGeom prst="line">
              <a:avLst/>
            </a:prstGeom>
            <a:ln w="38160">
              <a:solidFill>
                <a:srgbClr val="000000"/>
              </a:solidFill>
              <a:round/>
              <a:headEnd type="oval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DB44825A-C645-3EC7-FF10-2349BD23A42E}"/>
                </a:ext>
              </a:extLst>
            </p:cNvPr>
            <p:cNvPicPr/>
            <p:nvPr/>
          </p:nvPicPr>
          <p:blipFill>
            <a:blip r:embed="rId4"/>
            <a:srcRect t="22705"/>
            <a:stretch/>
          </p:blipFill>
          <p:spPr>
            <a:xfrm rot="16200000">
              <a:off x="7678360" y="2193057"/>
              <a:ext cx="750600" cy="244080"/>
            </a:xfrm>
            <a:prstGeom prst="rect">
              <a:avLst/>
            </a:prstGeom>
            <a:ln>
              <a:noFill/>
            </a:ln>
          </p:spPr>
        </p:pic>
        <p:sp>
          <p:nvSpPr>
            <p:cNvPr id="42" name="CustomShape 4">
              <a:extLst>
                <a:ext uri="{FF2B5EF4-FFF2-40B4-BE49-F238E27FC236}">
                  <a16:creationId xmlns:a16="http://schemas.microsoft.com/office/drawing/2014/main" id="{4DA35A27-DE66-0454-C835-53DF35D8FF01}"/>
                </a:ext>
              </a:extLst>
            </p:cNvPr>
            <p:cNvSpPr/>
            <p:nvPr/>
          </p:nvSpPr>
          <p:spPr>
            <a:xfrm>
              <a:off x="7569660" y="1989917"/>
              <a:ext cx="332280" cy="332280"/>
            </a:xfrm>
            <a:prstGeom prst="ellipse">
              <a:avLst/>
            </a:prstGeom>
            <a:solidFill>
              <a:srgbClr val="A3238E"/>
            </a:solidFill>
            <a:ln w="190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43" name="Line 6">
              <a:extLst>
                <a:ext uri="{FF2B5EF4-FFF2-40B4-BE49-F238E27FC236}">
                  <a16:creationId xmlns:a16="http://schemas.microsoft.com/office/drawing/2014/main" id="{4595A78D-029A-E571-F898-910C87BF8BBE}"/>
                </a:ext>
              </a:extLst>
            </p:cNvPr>
            <p:cNvSpPr/>
            <p:nvPr/>
          </p:nvSpPr>
          <p:spPr>
            <a:xfrm flipV="1">
              <a:off x="7730142" y="2031868"/>
              <a:ext cx="3720" cy="248377"/>
            </a:xfrm>
            <a:prstGeom prst="line">
              <a:avLst/>
            </a:prstGeom>
            <a:ln w="38160">
              <a:solidFill>
                <a:srgbClr val="000000"/>
              </a:solidFill>
              <a:round/>
              <a:headEnd type="oval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44" name="Line 6">
              <a:extLst>
                <a:ext uri="{FF2B5EF4-FFF2-40B4-BE49-F238E27FC236}">
                  <a16:creationId xmlns:a16="http://schemas.microsoft.com/office/drawing/2014/main" id="{701698C2-7717-4E81-2F61-86F19EEC9042}"/>
                </a:ext>
              </a:extLst>
            </p:cNvPr>
            <p:cNvSpPr/>
            <p:nvPr/>
          </p:nvSpPr>
          <p:spPr>
            <a:xfrm>
              <a:off x="7099374" y="2569748"/>
              <a:ext cx="695217" cy="12489"/>
            </a:xfrm>
            <a:prstGeom prst="line">
              <a:avLst/>
            </a:prstGeom>
            <a:ln w="38100">
              <a:solidFill>
                <a:srgbClr val="000000"/>
              </a:solidFill>
              <a:prstDash val="sysDot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45" name="Line 6">
              <a:extLst>
                <a:ext uri="{FF2B5EF4-FFF2-40B4-BE49-F238E27FC236}">
                  <a16:creationId xmlns:a16="http://schemas.microsoft.com/office/drawing/2014/main" id="{9750B465-6FB6-5960-0211-782FB050484D}"/>
                </a:ext>
              </a:extLst>
            </p:cNvPr>
            <p:cNvSpPr/>
            <p:nvPr/>
          </p:nvSpPr>
          <p:spPr>
            <a:xfrm flipV="1">
              <a:off x="7794593" y="2322195"/>
              <a:ext cx="0" cy="247553"/>
            </a:xfrm>
            <a:prstGeom prst="line">
              <a:avLst/>
            </a:prstGeom>
            <a:ln w="38100">
              <a:solidFill>
                <a:srgbClr val="000000"/>
              </a:solidFill>
              <a:prstDash val="sysDot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46" name="Line 6">
              <a:extLst>
                <a:ext uri="{FF2B5EF4-FFF2-40B4-BE49-F238E27FC236}">
                  <a16:creationId xmlns:a16="http://schemas.microsoft.com/office/drawing/2014/main" id="{53E9E287-6C8B-F858-FB8D-6468079379FC}"/>
                </a:ext>
              </a:extLst>
            </p:cNvPr>
            <p:cNvSpPr/>
            <p:nvPr/>
          </p:nvSpPr>
          <p:spPr>
            <a:xfrm flipV="1">
              <a:off x="7099374" y="2558011"/>
              <a:ext cx="560257" cy="11738"/>
            </a:xfrm>
            <a:prstGeom prst="line">
              <a:avLst/>
            </a:prstGeom>
            <a:ln w="38100">
              <a:solidFill>
                <a:srgbClr val="000000"/>
              </a:solidFill>
              <a:prstDash val="sysDot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402F42E-80C1-F0E0-B66E-45EDB57817BD}"/>
              </a:ext>
            </a:extLst>
          </p:cNvPr>
          <p:cNvSpPr txBox="1"/>
          <p:nvPr/>
        </p:nvSpPr>
        <p:spPr>
          <a:xfrm>
            <a:off x="462580" y="3296404"/>
            <a:ext cx="1088613" cy="2282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twist-3 chiral odd pdf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9E8399-0F76-9C0E-3415-7F75F448C629}"/>
              </a:ext>
            </a:extLst>
          </p:cNvPr>
          <p:cNvSpPr txBox="1"/>
          <p:nvPr/>
        </p:nvSpPr>
        <p:spPr>
          <a:xfrm>
            <a:off x="2371172" y="3218572"/>
            <a:ext cx="906666" cy="2282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unpolarized PDF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FD3B47-016A-307F-1116-2B0F0BFFC826}"/>
              </a:ext>
            </a:extLst>
          </p:cNvPr>
          <p:cNvSpPr txBox="1"/>
          <p:nvPr/>
        </p:nvSpPr>
        <p:spPr>
          <a:xfrm>
            <a:off x="4113512" y="3325955"/>
            <a:ext cx="938452" cy="2282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twist-3 t-odd PDF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0D5035-44CC-1486-1CC1-929AB6EC74AB}"/>
              </a:ext>
            </a:extLst>
          </p:cNvPr>
          <p:cNvSpPr txBox="1"/>
          <p:nvPr/>
        </p:nvSpPr>
        <p:spPr>
          <a:xfrm>
            <a:off x="6078285" y="3182255"/>
            <a:ext cx="755409" cy="2282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Boer-Mulders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F805E04-2165-DF06-665A-989FD02F6ECD}"/>
              </a:ext>
            </a:extLst>
          </p:cNvPr>
          <p:cNvCxnSpPr>
            <a:cxnSpLocks/>
          </p:cNvCxnSpPr>
          <p:nvPr/>
        </p:nvCxnSpPr>
        <p:spPr>
          <a:xfrm>
            <a:off x="1950199" y="3447146"/>
            <a:ext cx="156673" cy="3345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EF739B67-996D-87D7-2BBC-17DEEAD517CD}"/>
              </a:ext>
            </a:extLst>
          </p:cNvPr>
          <p:cNvCxnSpPr>
            <a:cxnSpLocks/>
          </p:cNvCxnSpPr>
          <p:nvPr/>
        </p:nvCxnSpPr>
        <p:spPr>
          <a:xfrm>
            <a:off x="2819709" y="3443493"/>
            <a:ext cx="301374" cy="3381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782BA09-28A2-A8C4-F9AB-4F18993A7A22}"/>
              </a:ext>
            </a:extLst>
          </p:cNvPr>
          <p:cNvCxnSpPr/>
          <p:nvPr/>
        </p:nvCxnSpPr>
        <p:spPr>
          <a:xfrm>
            <a:off x="4160582" y="3470749"/>
            <a:ext cx="65665" cy="2874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039F633E-933C-F488-B58F-81AF582D1B77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5879176" y="3410553"/>
            <a:ext cx="576814" cy="4311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ED8568B2-6490-2283-5238-6733B7A733BE}"/>
              </a:ext>
            </a:extLst>
          </p:cNvPr>
          <p:cNvSpPr txBox="1"/>
          <p:nvPr/>
        </p:nvSpPr>
        <p:spPr>
          <a:xfrm>
            <a:off x="1807535" y="4367870"/>
            <a:ext cx="598672" cy="2282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2D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Collins FF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60FB366-4148-BA23-8B03-172048F89384}"/>
              </a:ext>
            </a:extLst>
          </p:cNvPr>
          <p:cNvSpPr txBox="1"/>
          <p:nvPr/>
        </p:nvSpPr>
        <p:spPr>
          <a:xfrm>
            <a:off x="2837405" y="4368126"/>
            <a:ext cx="588806" cy="2282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2D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twist-3 FF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AFCF105-A5F4-7E7B-055E-AB2034D05773}"/>
              </a:ext>
            </a:extLst>
          </p:cNvPr>
          <p:cNvSpPr txBox="1"/>
          <p:nvPr/>
        </p:nvSpPr>
        <p:spPr>
          <a:xfrm>
            <a:off x="3747803" y="4357133"/>
            <a:ext cx="825557" cy="2282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2D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unpolarized FF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9725E35A-C7FC-CAD0-02B1-B601F0B4F9CA}"/>
              </a:ext>
            </a:extLst>
          </p:cNvPr>
          <p:cNvCxnSpPr>
            <a:cxnSpLocks/>
          </p:cNvCxnSpPr>
          <p:nvPr/>
        </p:nvCxnSpPr>
        <p:spPr>
          <a:xfrm flipV="1">
            <a:off x="2195982" y="4138698"/>
            <a:ext cx="13532" cy="237640"/>
          </a:xfrm>
          <a:prstGeom prst="straightConnector1">
            <a:avLst/>
          </a:prstGeom>
          <a:ln>
            <a:solidFill>
              <a:srgbClr val="002DE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1B639F4-EDAD-B5F1-6A09-57B0FD344F05}"/>
              </a:ext>
            </a:extLst>
          </p:cNvPr>
          <p:cNvCxnSpPr>
            <a:cxnSpLocks/>
            <a:stCxn id="52" idx="0"/>
          </p:cNvCxnSpPr>
          <p:nvPr/>
        </p:nvCxnSpPr>
        <p:spPr>
          <a:xfrm flipV="1">
            <a:off x="3131809" y="4022838"/>
            <a:ext cx="22396" cy="345289"/>
          </a:xfrm>
          <a:prstGeom prst="straightConnector1">
            <a:avLst/>
          </a:prstGeom>
          <a:ln>
            <a:solidFill>
              <a:srgbClr val="002DE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E967E6F7-CEEA-F3E7-64B1-4590D94040FC}"/>
              </a:ext>
            </a:extLst>
          </p:cNvPr>
          <p:cNvCxnSpPr/>
          <p:nvPr/>
        </p:nvCxnSpPr>
        <p:spPr>
          <a:xfrm flipV="1">
            <a:off x="4270182" y="4126137"/>
            <a:ext cx="131275" cy="241989"/>
          </a:xfrm>
          <a:prstGeom prst="straightConnector1">
            <a:avLst/>
          </a:prstGeom>
          <a:ln>
            <a:solidFill>
              <a:srgbClr val="002DE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219B7F25-257B-6FF7-AA2D-4F0F514DF215}"/>
              </a:ext>
            </a:extLst>
          </p:cNvPr>
          <p:cNvCxnSpPr/>
          <p:nvPr/>
        </p:nvCxnSpPr>
        <p:spPr>
          <a:xfrm flipV="1">
            <a:off x="5197028" y="4022838"/>
            <a:ext cx="85098" cy="345289"/>
          </a:xfrm>
          <a:prstGeom prst="straightConnector1">
            <a:avLst/>
          </a:prstGeom>
          <a:ln>
            <a:solidFill>
              <a:srgbClr val="002DE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366547AE-8F87-F284-2648-FD24605D41AC}"/>
                  </a:ext>
                </a:extLst>
              </p:cNvPr>
              <p:cNvSpPr txBox="1"/>
              <p:nvPr/>
            </p:nvSpPr>
            <p:spPr>
              <a:xfrm>
                <a:off x="274589" y="3595635"/>
                <a:ext cx="6135590" cy="7249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𝐿𝑈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</m:e>
                          </m:d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𝐺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⊥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] 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den>
                          </m:f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p>
                          </m:sSubSup>
                          <m:acc>
                            <m:accPr>
                              <m:chr m:val="̃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366547AE-8F87-F284-2648-FD24605D41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589" y="3595635"/>
                <a:ext cx="6135590" cy="72494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86670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6960D659-9002-54FA-3062-BF4D06CE9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937" y="1150855"/>
            <a:ext cx="1824516" cy="17458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659851-C717-1484-76F9-EA2EB9CF7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175" y="211577"/>
            <a:ext cx="8879553" cy="487490"/>
          </a:xfrm>
        </p:spPr>
        <p:txBody>
          <a:bodyPr/>
          <a:lstStyle/>
          <a:p>
            <a:r>
              <a:rPr lang="en-US" sz="3200" dirty="0"/>
              <a:t>Target Fragmentation </a:t>
            </a:r>
            <a:r>
              <a:rPr lang="en-US" sz="3200" dirty="0">
                <a:sym typeface="Wingdings" pitchFamily="2" charset="2"/>
              </a:rPr>
              <a:t> Fracture Functions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BB9C8-AB5B-DFC6-61E9-EFE954840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919" y="1371601"/>
            <a:ext cx="3121795" cy="5201130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Correlations between CFR-TFR allows to extract fracture functions coupled to FFs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FB2DD3-8FB3-2BB3-4267-1E9665A56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69583" y="3376867"/>
            <a:ext cx="536158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0F38AFE-DEFB-60B3-5DCC-F2AF890CAD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910401" y="3124043"/>
            <a:ext cx="3121795" cy="203544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D52A3DC-1755-573F-B8DC-BA84041F47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004509" y="1072392"/>
            <a:ext cx="3027687" cy="196181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6647F62-EEEA-B030-E02B-AA965724C3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5234" y="3317972"/>
            <a:ext cx="1252973" cy="1308387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60FDDA6-D1FB-3405-D8AB-4783E6ECDC0D}"/>
              </a:ext>
            </a:extLst>
          </p:cNvPr>
          <p:cNvCxnSpPr>
            <a:cxnSpLocks/>
          </p:cNvCxnSpPr>
          <p:nvPr/>
        </p:nvCxnSpPr>
        <p:spPr>
          <a:xfrm>
            <a:off x="4922874" y="2307265"/>
            <a:ext cx="1247895" cy="3465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40542D9-74FD-8E64-A0ED-5AE22D974C5F}"/>
                  </a:ext>
                </a:extLst>
              </p:cNvPr>
              <p:cNvSpPr txBox="1"/>
              <p:nvPr/>
            </p:nvSpPr>
            <p:spPr>
              <a:xfrm>
                <a:off x="6948622" y="1162225"/>
                <a:ext cx="17776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Sum rule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40542D9-74FD-8E64-A0ED-5AE22D974C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8622" y="1162225"/>
                <a:ext cx="1777603" cy="369332"/>
              </a:xfrm>
              <a:prstGeom prst="rect">
                <a:avLst/>
              </a:prstGeom>
              <a:blipFill>
                <a:blip r:embed="rId6"/>
                <a:stretch>
                  <a:fillRect l="-3571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" name="Picture 42">
            <a:extLst>
              <a:ext uri="{FF2B5EF4-FFF2-40B4-BE49-F238E27FC236}">
                <a16:creationId xmlns:a16="http://schemas.microsoft.com/office/drawing/2014/main" id="{8316D197-5B8F-9EB6-6371-649F5F62145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045244" y="5075025"/>
            <a:ext cx="2795132" cy="179510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9CDEBDF-CF77-8896-998E-B414F851CB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7643" y="5586721"/>
            <a:ext cx="2015226" cy="271350"/>
          </a:xfrm>
          <a:prstGeom prst="rect">
            <a:avLst/>
          </a:prstGeom>
        </p:spPr>
      </p:pic>
      <p:sp>
        <p:nvSpPr>
          <p:cNvPr id="45" name="Oval 44">
            <a:extLst>
              <a:ext uri="{FF2B5EF4-FFF2-40B4-BE49-F238E27FC236}">
                <a16:creationId xmlns:a16="http://schemas.microsoft.com/office/drawing/2014/main" id="{E5D523A0-7EE5-59CF-5B63-9CC85FE3F7C0}"/>
              </a:ext>
            </a:extLst>
          </p:cNvPr>
          <p:cNvSpPr/>
          <p:nvPr/>
        </p:nvSpPr>
        <p:spPr>
          <a:xfrm>
            <a:off x="2802085" y="5249184"/>
            <a:ext cx="204463" cy="199889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027CFC25-B8DA-DB17-987D-EEE0677FCD2A}"/>
              </a:ext>
            </a:extLst>
          </p:cNvPr>
          <p:cNvSpPr/>
          <p:nvPr/>
        </p:nvSpPr>
        <p:spPr>
          <a:xfrm>
            <a:off x="7838045" y="5858071"/>
            <a:ext cx="444849" cy="455965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26568B1F-362F-C7E6-4BA1-0030507DCE3D}"/>
              </a:ext>
            </a:extLst>
          </p:cNvPr>
          <p:cNvCxnSpPr>
            <a:cxnSpLocks/>
            <a:endCxn id="46" idx="6"/>
          </p:cNvCxnSpPr>
          <p:nvPr/>
        </p:nvCxnSpPr>
        <p:spPr>
          <a:xfrm>
            <a:off x="6267668" y="5942637"/>
            <a:ext cx="2015226" cy="143417"/>
          </a:xfrm>
          <a:prstGeom prst="straightConnector1">
            <a:avLst/>
          </a:prstGeom>
          <a:ln w="635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Oval 47">
            <a:extLst>
              <a:ext uri="{FF2B5EF4-FFF2-40B4-BE49-F238E27FC236}">
                <a16:creationId xmlns:a16="http://schemas.microsoft.com/office/drawing/2014/main" id="{7F4F2FF7-57A1-0003-D523-0AEE9107B286}"/>
              </a:ext>
            </a:extLst>
          </p:cNvPr>
          <p:cNvSpPr/>
          <p:nvPr/>
        </p:nvSpPr>
        <p:spPr>
          <a:xfrm>
            <a:off x="6397174" y="5179482"/>
            <a:ext cx="444849" cy="354157"/>
          </a:xfrm>
          <a:prstGeom prst="ellipse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4EC19E01-CE08-1D7B-8246-95C1F5A6CAB5}"/>
              </a:ext>
            </a:extLst>
          </p:cNvPr>
          <p:cNvSpPr/>
          <p:nvPr/>
        </p:nvSpPr>
        <p:spPr>
          <a:xfrm>
            <a:off x="6828856" y="5497134"/>
            <a:ext cx="941768" cy="576947"/>
          </a:xfrm>
          <a:prstGeom prst="ellipse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pic>
        <p:nvPicPr>
          <p:cNvPr id="15362" name="Picture 2" descr="CFNS Adhoc Workshop: Target Fragmentation Physics with EIC (28-30 September  2020): Overview · Indico">
            <a:extLst>
              <a:ext uri="{FF2B5EF4-FFF2-40B4-BE49-F238E27FC236}">
                <a16:creationId xmlns:a16="http://schemas.microsoft.com/office/drawing/2014/main" id="{9FD73D95-7023-5A14-EE8B-7770D7A73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67" y="1403128"/>
            <a:ext cx="2503824" cy="200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2840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787B10-2D0B-7479-D0CD-BF8859B0F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4DF9027C-5D88-4127-C89C-B995C37CEB0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𝑋</m:t>
                      </m:r>
                    </m:oMath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br>
                  <a:rPr lang="en-US" sz="2400"/>
                </a:br>
                <a:endParaRPr lang="en-US" sz="2400"/>
              </a:p>
            </p:txBody>
          </p:sp>
        </mc:Choice>
        <mc:Fallback xmlns="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4DF9027C-5D88-4127-C89C-B995C37CEB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17949" b="-35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BE272309-5164-D0AA-92C7-8B361983B40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en-US"/>
                  <a:t> Large asymmetries observed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/>
                  <a:t> </a:t>
                </a:r>
                <a:r>
                  <a:rPr lang="en-US" err="1"/>
                  <a:t>dihadrons</a:t>
                </a:r>
                <a:r>
                  <a:rPr lang="en-US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/>
                  <a:t> larger than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/>
                  <a:t> </a:t>
                </a:r>
                <a:r>
                  <a:rPr lang="en-US" err="1"/>
                  <a:t>dihadrons</a:t>
                </a:r>
                <a:r>
                  <a:rPr lang="en-US"/>
                  <a:t>!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/>
                  <a:t> Correlations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/>
                  <a:t> appear absent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⊥</m:t>
                        </m:r>
                      </m:sup>
                    </m:sSubSup>
                  </m:oMath>
                </a14:m>
                <a:r>
                  <a:rPr lang="en-US"/>
                  <a:t> </a:t>
                </a:r>
                <a:r>
                  <a:rPr lang="en-US" err="1"/>
                  <a:t>DiFF</a:t>
                </a:r>
                <a:r>
                  <a:rPr lang="en-US"/>
                  <a:t> (left plot) yet large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⊥</m:t>
                        </m:r>
                      </m:sup>
                    </m:sSubSup>
                  </m:oMath>
                </a14:m>
                <a:r>
                  <a:rPr lang="en-US"/>
                  <a:t> (right plot)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/>
                  <a:t> Access to new flavor dependence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⊥</m:t>
                        </m:r>
                      </m:sup>
                    </m:sSubSup>
                  </m:oMath>
                </a14:m>
                <a:r>
                  <a:rPr lang="en-US"/>
                  <a:t> 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/>
                  <a:t> Access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/>
                  <a:t> vector meson contributions to single hadron SIDIS  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BE272309-5164-D0AA-92C7-8B361983B40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00" t="-1269" r="-3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6ACCE1-D4D9-8D68-1472-79F312509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IWHSS 2025 – QCD'N 2025 - San Sebastián, Spain – September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B308D3-6366-E9A9-8A74-C34E1F8FC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174793F8-3CA8-DA8D-249F-AE5BF04CC544}"/>
                  </a:ext>
                </a:extLst>
              </p:cNvPr>
              <p:cNvSpPr/>
              <p:nvPr/>
            </p:nvSpPr>
            <p:spPr>
              <a:xfrm>
                <a:off x="7793182" y="975014"/>
                <a:ext cx="1233055" cy="594292"/>
              </a:xfrm>
              <a:prstGeom prst="roundRect">
                <a:avLst>
                  <a:gd name="adj" fmla="val 42311"/>
                </a:avLst>
              </a:pr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700" i="1"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sz="27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7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700" i="1">
                              <a:latin typeface="Cambria Math" panose="02040503050406030204" pitchFamily="18" charset="0"/>
                            </a:rPr>
                            <m:t>𝐿𝑈</m:t>
                          </m:r>
                        </m:sub>
                      </m:sSub>
                    </m:oMath>
                  </m:oMathPara>
                </a14:m>
                <a:endParaRPr lang="en-US" sz="2700"/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174793F8-3CA8-DA8D-249F-AE5BF04CC5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3182" y="975014"/>
                <a:ext cx="1233055" cy="594292"/>
              </a:xfrm>
              <a:prstGeom prst="roundRect">
                <a:avLst>
                  <a:gd name="adj" fmla="val 42311"/>
                </a:avLst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Publications | Jefferson Lab">
            <a:extLst>
              <a:ext uri="{FF2B5EF4-FFF2-40B4-BE49-F238E27FC236}">
                <a16:creationId xmlns:a16="http://schemas.microsoft.com/office/drawing/2014/main" id="{44ABEBE5-1228-6AE8-124F-414388C9DF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3384" y="968548"/>
            <a:ext cx="1179152" cy="6303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ECFFC6-08E0-EE17-78B0-11494AE8E6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161" y="1763683"/>
            <a:ext cx="2556033" cy="20088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2F3F1D-2B2F-0179-0F63-43B5372BB4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1063" y="1808613"/>
            <a:ext cx="2386014" cy="19827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3939E77-9F9C-B11D-23B2-236918EAC8D1}"/>
                  </a:ext>
                </a:extLst>
              </p:cNvPr>
              <p:cNvSpPr txBox="1"/>
              <p:nvPr/>
            </p:nvSpPr>
            <p:spPr>
              <a:xfrm>
                <a:off x="1264444" y="3304424"/>
                <a:ext cx="1311244" cy="209866"/>
              </a:xfrm>
              <a:prstGeom prst="rect">
                <a:avLst/>
              </a:prstGeom>
              <a:solidFill>
                <a:srgbClr val="FF0101">
                  <a:alpha val="1176"/>
                </a:srgbClr>
              </a:solidFill>
              <a:effectLst>
                <a:glow rad="63500">
                  <a:srgbClr val="FF0000">
                    <a:alpha val="6000"/>
                  </a:srgbClr>
                </a:glow>
              </a:effectLst>
            </p:spPr>
            <p:txBody>
              <a:bodyPr wrap="square" lIns="0" tIns="0" rIns="0" b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i="1">
                          <a:latin typeface="Cambria Math" panose="02040503050406030204" pitchFamily="18" charset="0"/>
                        </a:rPr>
                        <m:t>𝑒</m:t>
                      </m:r>
                      <m:d>
                        <m:d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bSup>
                        <m:sSubSup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⊥</m:t>
                          </m:r>
                        </m:sup>
                      </m:sSubSup>
                      <m:r>
                        <a:rPr lang="en-US" sz="135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en-US" sz="135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35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3939E77-9F9C-B11D-23B2-236918EAC8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444" y="3304424"/>
                <a:ext cx="1311244" cy="209866"/>
              </a:xfrm>
              <a:prstGeom prst="rect">
                <a:avLst/>
              </a:prstGeom>
              <a:blipFill>
                <a:blip r:embed="rId9"/>
                <a:stretch>
                  <a:fillRect b="-7143"/>
                </a:stretch>
              </a:blipFill>
              <a:effectLst>
                <a:glow rad="63500">
                  <a:srgbClr val="FF0000">
                    <a:alpha val="6000"/>
                  </a:srgbClr>
                </a:glo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72BF377-AA0A-1A2A-69B2-15ED60A41914}"/>
                  </a:ext>
                </a:extLst>
              </p:cNvPr>
              <p:cNvSpPr txBox="1"/>
              <p:nvPr/>
            </p:nvSpPr>
            <p:spPr>
              <a:xfrm>
                <a:off x="3220212" y="2085671"/>
                <a:ext cx="1311244" cy="209866"/>
              </a:xfrm>
              <a:prstGeom prst="rect">
                <a:avLst/>
              </a:prstGeom>
              <a:solidFill>
                <a:srgbClr val="FF0101">
                  <a:alpha val="1176"/>
                </a:srgb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p:spPr>
            <p:txBody>
              <a:bodyPr wrap="square" lIns="0" tIns="0" rIns="0" bIns="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350"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1350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</m:d>
                      <m:sSubSup>
                        <m:sSubSup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⊥</m:t>
                          </m:r>
                        </m:sup>
                      </m:sSubSup>
                      <m:r>
                        <a:rPr lang="en-US" sz="135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en-US" sz="135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35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72BF377-AA0A-1A2A-69B2-15ED60A419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0212" y="2085671"/>
                <a:ext cx="1311244" cy="209866"/>
              </a:xfrm>
              <a:prstGeom prst="rect">
                <a:avLst/>
              </a:prstGeom>
              <a:blipFill>
                <a:blip r:embed="rId10"/>
                <a:stretch>
                  <a:fillRect b="-3448"/>
                </a:stretch>
              </a:blip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9CED39D0-96AE-2214-32CE-645CA4FD194E}"/>
              </a:ext>
            </a:extLst>
          </p:cNvPr>
          <p:cNvSpPr txBox="1"/>
          <p:nvPr/>
        </p:nvSpPr>
        <p:spPr>
          <a:xfrm>
            <a:off x="37378" y="5695547"/>
            <a:ext cx="2205461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>
                <a:solidFill>
                  <a:schemeClr val="bg1"/>
                </a:solidFill>
                <a:latin typeface="Univers Condensed Light" panose="020B0306020202040204" pitchFamily="34" charset="0"/>
              </a:rPr>
              <a:t>C. Pecar (Duke)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C79376C-996A-70C8-63EA-E2F073D3451F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r="34205"/>
          <a:stretch/>
        </p:blipFill>
        <p:spPr>
          <a:xfrm>
            <a:off x="5519836" y="1744805"/>
            <a:ext cx="3468074" cy="14154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01E8C32-E227-8A56-015E-A8C0FFB98E5F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66744"/>
          <a:stretch/>
        </p:blipFill>
        <p:spPr>
          <a:xfrm>
            <a:off x="7253873" y="3161978"/>
            <a:ext cx="1752967" cy="141548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0C90C90-B8C7-B4DD-F307-3047FFFF3BCF}"/>
              </a:ext>
            </a:extLst>
          </p:cNvPr>
          <p:cNvSpPr/>
          <p:nvPr/>
        </p:nvSpPr>
        <p:spPr>
          <a:xfrm>
            <a:off x="6257925" y="1703784"/>
            <a:ext cx="2614613" cy="1346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33FDA78-065B-C195-3CF0-2F67E76094F2}"/>
              </a:ext>
            </a:extLst>
          </p:cNvPr>
          <p:cNvSpPr/>
          <p:nvPr/>
        </p:nvSpPr>
        <p:spPr>
          <a:xfrm>
            <a:off x="7883128" y="3160288"/>
            <a:ext cx="849521" cy="95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60CBF8B-6FBD-C7AA-B6B3-2624D46A3294}"/>
              </a:ext>
            </a:extLst>
          </p:cNvPr>
          <p:cNvSpPr/>
          <p:nvPr/>
        </p:nvSpPr>
        <p:spPr>
          <a:xfrm>
            <a:off x="7067832" y="3139541"/>
            <a:ext cx="849521" cy="95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B683D45-7D77-195A-DCB7-6C2A2681A5EC}"/>
              </a:ext>
            </a:extLst>
          </p:cNvPr>
          <p:cNvSpPr txBox="1"/>
          <p:nvPr/>
        </p:nvSpPr>
        <p:spPr>
          <a:xfrm>
            <a:off x="5477753" y="3223140"/>
            <a:ext cx="1671486" cy="30008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350">
                <a:latin typeface="Univers Light" panose="020B0403020202020204" pitchFamily="34" charset="0"/>
              </a:rPr>
              <a:t>Invariant Masses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BAB6802-93EB-C395-C5EB-77697E10552F}"/>
                  </a:ext>
                </a:extLst>
              </p:cNvPr>
              <p:cNvSpPr txBox="1"/>
              <p:nvPr/>
            </p:nvSpPr>
            <p:spPr>
              <a:xfrm>
                <a:off x="6257925" y="1926132"/>
                <a:ext cx="85215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240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BAB6802-93EB-C395-C5EB-77697E1055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7925" y="1926132"/>
                <a:ext cx="852156" cy="369332"/>
              </a:xfrm>
              <a:prstGeom prst="rect">
                <a:avLst/>
              </a:prstGeom>
              <a:blipFill>
                <a:blip r:embed="rId12"/>
                <a:stretch>
                  <a:fillRect l="-7353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4C80547-F4D8-4659-9E5C-81A53720D97D}"/>
                  </a:ext>
                </a:extLst>
              </p:cNvPr>
              <p:cNvSpPr txBox="1"/>
              <p:nvPr/>
            </p:nvSpPr>
            <p:spPr>
              <a:xfrm>
                <a:off x="8018987" y="1911629"/>
                <a:ext cx="85215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240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4C80547-F4D8-4659-9E5C-81A53720D9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8987" y="1911629"/>
                <a:ext cx="852156" cy="369332"/>
              </a:xfrm>
              <a:prstGeom prst="rect">
                <a:avLst/>
              </a:prstGeom>
              <a:blipFill>
                <a:blip r:embed="rId13"/>
                <a:stretch>
                  <a:fillRect l="-4412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E88D288-2DC5-7BC9-814B-A5CBFE690B83}"/>
                  </a:ext>
                </a:extLst>
              </p:cNvPr>
              <p:cNvSpPr txBox="1"/>
              <p:nvPr/>
            </p:nvSpPr>
            <p:spPr>
              <a:xfrm>
                <a:off x="7939985" y="3353269"/>
                <a:ext cx="88312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240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E88D288-2DC5-7BC9-814B-A5CBFE690B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9985" y="3353269"/>
                <a:ext cx="883127" cy="369332"/>
              </a:xfrm>
              <a:prstGeom prst="rect">
                <a:avLst/>
              </a:prstGeom>
              <a:blipFill>
                <a:blip r:embed="rId14"/>
                <a:stretch>
                  <a:fillRect l="-5634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867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8900B6-6C5A-9E0E-E0FB-65992F461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08604502-0BA7-6B46-7878-B4BFAE0ADF3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08604502-0BA7-6B46-7878-B4BFAE0ADF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5128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11345BDC-3A12-8893-F870-0B1E2B07982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𝐿𝐿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const</m:t>
                        </m:r>
                      </m:sup>
                    </m:sSubSup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𝐿𝐿</m:t>
                        </m:r>
                      </m:sub>
                      <m:sup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sub>
                            </m:sSub>
                          </m:e>
                        </m:func>
                      </m:sup>
                    </m:sSubSup>
                  </m:oMath>
                </a14:m>
                <a:r>
                  <a:rPr lang="en-US"/>
                  <a:t> sensitive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acc>
                      <m:accPr>
                        <m:chr m:val="̃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/>
                  <a:t> probe of twist-3 DiFF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US"/>
                  <a:t> size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en-US"/>
                  <a:t> Preliminary results indicate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US"/>
                  <a:t> is roughly one order of magnitude smaller than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/>
                  <a:t> 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11345BDC-3A12-8893-F870-0B1E2B0798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00" t="-254" r="-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1570F8-6027-40EE-6B17-262D7E252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IWHSS 2025 – QCD'N 2025 - San Sebastián, Spain – September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99779E-DEAB-BE03-A144-CE547FD9D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009E8F68-A348-9537-345D-40B5C8A90F2F}"/>
                  </a:ext>
                </a:extLst>
              </p:cNvPr>
              <p:cNvSpPr/>
              <p:nvPr/>
            </p:nvSpPr>
            <p:spPr>
              <a:xfrm>
                <a:off x="7793182" y="975014"/>
                <a:ext cx="1233055" cy="594292"/>
              </a:xfrm>
              <a:prstGeom prst="roundRect">
                <a:avLst>
                  <a:gd name="adj" fmla="val 42311"/>
                </a:avLst>
              </a:prstGeom>
              <a:solidFill>
                <a:srgbClr val="9900FF">
                  <a:alpha val="50000"/>
                </a:srgb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700" i="1"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sz="27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7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700" i="1">
                              <a:latin typeface="Cambria Math" panose="02040503050406030204" pitchFamily="18" charset="0"/>
                            </a:rPr>
                            <m:t>𝐿𝐿</m:t>
                          </m:r>
                        </m:sub>
                      </m:sSub>
                    </m:oMath>
                  </m:oMathPara>
                </a14:m>
                <a:endParaRPr lang="en-US" sz="2700"/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009E8F68-A348-9537-345D-40B5C8A90F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3182" y="975014"/>
                <a:ext cx="1233055" cy="594292"/>
              </a:xfrm>
              <a:prstGeom prst="roundRect">
                <a:avLst>
                  <a:gd name="adj" fmla="val 42311"/>
                </a:avLst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Publications | Jefferson Lab">
            <a:extLst>
              <a:ext uri="{FF2B5EF4-FFF2-40B4-BE49-F238E27FC236}">
                <a16:creationId xmlns:a16="http://schemas.microsoft.com/office/drawing/2014/main" id="{29F19C8C-8E0A-A8DF-ABD8-5BC1030A62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3384" y="968548"/>
            <a:ext cx="1179152" cy="6303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B10F8E-49E9-DCB2-2E74-E0E2427851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927" y="1763683"/>
            <a:ext cx="8161867" cy="27530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8F33A2-050E-4DB5-474D-E1CBEFFE067C}"/>
              </a:ext>
            </a:extLst>
          </p:cNvPr>
          <p:cNvSpPr txBox="1"/>
          <p:nvPr/>
        </p:nvSpPr>
        <p:spPr>
          <a:xfrm>
            <a:off x="37378" y="5695547"/>
            <a:ext cx="2205461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>
                <a:solidFill>
                  <a:schemeClr val="bg1"/>
                </a:solidFill>
                <a:latin typeface="Univers Condensed Light" panose="020B0306020202040204" pitchFamily="34" charset="0"/>
              </a:rPr>
              <a:t>N. </a:t>
            </a:r>
            <a:r>
              <a:rPr lang="en-US" sz="1350" err="1">
                <a:solidFill>
                  <a:schemeClr val="bg1"/>
                </a:solidFill>
                <a:latin typeface="Univers Condensed Light" panose="020B0306020202040204" pitchFamily="34" charset="0"/>
              </a:rPr>
              <a:t>Wickramaarachchi</a:t>
            </a:r>
            <a:r>
              <a:rPr lang="en-US" sz="1350">
                <a:solidFill>
                  <a:schemeClr val="bg1"/>
                </a:solidFill>
                <a:latin typeface="Univers Condensed Light" panose="020B0306020202040204" pitchFamily="34" charset="0"/>
              </a:rPr>
              <a:t> (Duke)</a:t>
            </a:r>
          </a:p>
        </p:txBody>
      </p:sp>
    </p:spTree>
    <p:extLst>
      <p:ext uri="{BB962C8B-B14F-4D97-AF65-F5344CB8AC3E}">
        <p14:creationId xmlns:p14="http://schemas.microsoft.com/office/powerpoint/2010/main" val="366922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B7986-B276-821C-4B09-ED8E2EFCC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8B14A65C-E172-52E1-A245-58EE32FC1A8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8B14A65C-E172-52E1-A245-58EE32FC1A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5128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EFD7B75-F4B5-8570-6172-704E50F7CD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/>
              <a:t> </a:t>
            </a:r>
            <a:r>
              <a:rPr lang="en-US" b="1"/>
              <a:t>Run Group H: </a:t>
            </a:r>
            <a:r>
              <a:rPr lang="en-US"/>
              <a:t>1</a:t>
            </a:r>
            <a:r>
              <a:rPr lang="en-US" baseline="30000"/>
              <a:t>st</a:t>
            </a:r>
            <a:r>
              <a:rPr lang="en-US"/>
              <a:t> transversely polarized target experiment at CLAS12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 Recently approved with rating </a:t>
            </a:r>
            <a:r>
              <a:rPr lang="en-US" b="1"/>
              <a:t>A </a:t>
            </a:r>
            <a:r>
              <a:rPr lang="en-US"/>
              <a:t>by the Program Advisory Committee (PAC) – awaiting beam-time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 Recent projections from the JAM group show </a:t>
            </a:r>
            <a:r>
              <a:rPr lang="en-US" b="1"/>
              <a:t>RG-H </a:t>
            </a:r>
            <a:r>
              <a:rPr lang="en-US"/>
              <a:t>will be </a:t>
            </a:r>
            <a:r>
              <a:rPr lang="en-US" i="1" u="sng"/>
              <a:t>competitive</a:t>
            </a:r>
            <a:r>
              <a:rPr lang="en-US"/>
              <a:t> with lattice efforts to constrain the tensor charge [8]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3BD50A-D755-6831-76AB-01A549759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IWHSS 2025 – QCD'N 2025 - San Sebastián, Spain – September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7A7A4C-4FF9-8CD2-8C3B-EEFF469C0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EA764825-3CAB-2792-8B6D-67F942DD823F}"/>
                  </a:ext>
                </a:extLst>
              </p:cNvPr>
              <p:cNvSpPr/>
              <p:nvPr/>
            </p:nvSpPr>
            <p:spPr>
              <a:xfrm>
                <a:off x="7793182" y="975014"/>
                <a:ext cx="1233055" cy="594292"/>
              </a:xfrm>
              <a:prstGeom prst="roundRect">
                <a:avLst>
                  <a:gd name="adj" fmla="val 42311"/>
                </a:avLst>
              </a:prstGeom>
              <a:solidFill>
                <a:srgbClr val="FF0000">
                  <a:alpha val="50000"/>
                </a:srgb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700" i="1"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lang="en-US" sz="27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7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700" i="1">
                              <a:latin typeface="Cambria Math" panose="02040503050406030204" pitchFamily="18" charset="0"/>
                            </a:rPr>
                            <m:t>𝑈𝑇</m:t>
                          </m:r>
                        </m:sub>
                      </m:sSub>
                    </m:oMath>
                  </m:oMathPara>
                </a14:m>
                <a:endParaRPr lang="en-US" sz="2700"/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EA764825-3CAB-2792-8B6D-67F942DD82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3182" y="975014"/>
                <a:ext cx="1233055" cy="594292"/>
              </a:xfrm>
              <a:prstGeom prst="roundRect">
                <a:avLst>
                  <a:gd name="adj" fmla="val 42311"/>
                </a:avLst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Publications | Jefferson Lab">
            <a:extLst>
              <a:ext uri="{FF2B5EF4-FFF2-40B4-BE49-F238E27FC236}">
                <a16:creationId xmlns:a16="http://schemas.microsoft.com/office/drawing/2014/main" id="{E208504C-2C51-3CCD-B6BE-850581022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3384" y="968548"/>
            <a:ext cx="1179152" cy="6303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CEEF8F-EDB7-4FAF-55D4-19A6D318BF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961" y="1769364"/>
            <a:ext cx="2741771" cy="16901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F50484-79BE-19F8-1424-6FD0C19F45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961" y="3639812"/>
            <a:ext cx="2741771" cy="16953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C5A1F38-1472-195A-687A-B4BDC12EBC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6007" y="3639812"/>
            <a:ext cx="4398389" cy="181711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6213E02-B863-2054-8467-E8A7E5DC5F59}"/>
              </a:ext>
            </a:extLst>
          </p:cNvPr>
          <p:cNvSpPr txBox="1"/>
          <p:nvPr/>
        </p:nvSpPr>
        <p:spPr>
          <a:xfrm>
            <a:off x="37378" y="5695547"/>
            <a:ext cx="2205461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>
                <a:solidFill>
                  <a:schemeClr val="bg1"/>
                </a:solidFill>
                <a:latin typeface="Univers Condensed Light" panose="020B0306020202040204" pitchFamily="34" charset="0"/>
              </a:rPr>
              <a:t>M. McEneaney (Duke)</a:t>
            </a:r>
          </a:p>
        </p:txBody>
      </p:sp>
    </p:spTree>
    <p:extLst>
      <p:ext uri="{BB962C8B-B14F-4D97-AF65-F5344CB8AC3E}">
        <p14:creationId xmlns:p14="http://schemas.microsoft.com/office/powerpoint/2010/main" val="324734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31F3BA-62A3-7A32-3C16-C2684F8B9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85AC493-E564-27C3-9E50-158E1831B1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932763" y="3508456"/>
            <a:ext cx="2211238" cy="22112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8CCC043-9CF8-20EF-679A-F0D7973E67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295097" y="1096417"/>
            <a:ext cx="3162853" cy="19767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E127018-CD4E-18AA-572C-CB78ECDCBBC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32245" y="1096417"/>
            <a:ext cx="3162853" cy="19767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7E07C4-3445-2891-FB59-A748B7D44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 with Theory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11B65AA-3E66-ACE3-1836-68580B5B6E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66" y="3130227"/>
            <a:ext cx="8464378" cy="4993659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Lambda also Spin transfer to Lambda</a:t>
            </a:r>
          </a:p>
          <a:p>
            <a:r>
              <a:rPr lang="en-US" dirty="0"/>
              <a:t>Also additional vector in final state</a:t>
            </a:r>
          </a:p>
          <a:p>
            <a:r>
              <a:rPr lang="en-US" dirty="0">
                <a:sym typeface="Wingdings" pitchFamily="2" charset="2"/>
              </a:rPr>
              <a:t>azimuthal </a:t>
            </a:r>
            <a:r>
              <a:rPr lang="en-US" dirty="0" err="1">
                <a:sym typeface="Wingdings" pitchFamily="2" charset="2"/>
              </a:rPr>
              <a:t>asymmetires</a:t>
            </a:r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Future: More lambda program at CLAS…</a:t>
            </a:r>
            <a:endParaRPr lang="en-US" dirty="0"/>
          </a:p>
        </p:txBody>
      </p:sp>
      <p:sp>
        <p:nvSpPr>
          <p:cNvPr id="3" name="Footer Placeholder 6">
            <a:extLst>
              <a:ext uri="{FF2B5EF4-FFF2-40B4-BE49-F238E27FC236}">
                <a16:creationId xmlns:a16="http://schemas.microsoft.com/office/drawing/2014/main" id="{82B19729-5294-4B1D-9C71-6BACC6CBF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 McEneaney, Duke University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B64F7-ACB3-B253-F8A1-3E3799126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5BA23-BF12-0D43-A897-69449BA35745}" type="slidenum">
              <a:rPr lang="en-US" sz="135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fld>
            <a:endParaRPr lang="en-US" sz="13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7EED1181-664D-8E40-4863-495595A13553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-595084" y="2927604"/>
            <a:ext cx="2057400" cy="274637"/>
          </a:xfrm>
        </p:spPr>
        <p:txBody>
          <a:bodyPr/>
          <a:lstStyle/>
          <a:p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Sep. 2025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9B4CC6-2E4B-7E94-9CB3-774333B9FF88}"/>
              </a:ext>
            </a:extLst>
          </p:cNvPr>
          <p:cNvSpPr txBox="1"/>
          <p:nvPr/>
        </p:nvSpPr>
        <p:spPr>
          <a:xfrm>
            <a:off x="6457950" y="857251"/>
            <a:ext cx="268605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Predictions by X. Zhao et al., cf., Zhao et al., </a:t>
            </a:r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PRL 134, 231901 (2025) </a:t>
            </a:r>
            <a:endParaRPr 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18EB9DB-F992-FB92-88B9-7E889090EAC0}"/>
                  </a:ext>
                </a:extLst>
              </p:cNvPr>
              <p:cNvSpPr txBox="1"/>
              <p:nvPr/>
            </p:nvSpPr>
            <p:spPr>
              <a:xfrm>
                <a:off x="7010527" y="1912680"/>
                <a:ext cx="2055707" cy="15465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en-US" sz="13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CFR predictions come from pQCD fits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13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data</a:t>
                </a:r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en-US" sz="13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TFR predictions come from a spectator quark-diquark model calculation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18EB9DB-F992-FB92-88B9-7E889090EA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527" y="1912680"/>
                <a:ext cx="2055707" cy="1546577"/>
              </a:xfrm>
              <a:prstGeom prst="rect">
                <a:avLst/>
              </a:prstGeom>
              <a:blipFill>
                <a:blip r:embed="rId6"/>
                <a:stretch>
                  <a:fillRect l="-617" t="-813"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C871E61E-F554-4FFC-CA68-A4C07BCA3D46}"/>
              </a:ext>
            </a:extLst>
          </p:cNvPr>
          <p:cNvSpPr txBox="1"/>
          <p:nvPr/>
        </p:nvSpPr>
        <p:spPr>
          <a:xfrm>
            <a:off x="422031" y="6189785"/>
            <a:ext cx="1885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Also </a:t>
            </a:r>
            <a:r>
              <a:rPr lang="en-US" dirty="0" err="1"/>
              <a:t>Stringspinner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0978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3256E-6EF0-8635-E4B6-487168699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 and long term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605DB-EF51-F67F-108A-72E54AA936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91B5B6-9725-7134-769F-6CB387FA8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55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5600A6C-02EF-B485-0C9B-0195DF005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3382"/>
            <a:ext cx="3956312" cy="310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9AED08A-8C4C-E938-5B03-61CBB4033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690" y="2186668"/>
            <a:ext cx="5146230" cy="2484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051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849FA-35C4-398C-55DB-F00DCFE6F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Hadron FFs from Belle</a:t>
            </a:r>
          </a:p>
        </p:txBody>
      </p:sp>
      <p:pic>
        <p:nvPicPr>
          <p:cNvPr id="5" name="Picture 9" descr="C:\Users\rcseidl\Documents\BELLE\ulispov\projects\belle_onehadron_thrust.png">
            <a:extLst>
              <a:ext uri="{FF2B5EF4-FFF2-40B4-BE49-F238E27FC236}">
                <a16:creationId xmlns:a16="http://schemas.microsoft.com/office/drawing/2014/main" id="{8EE8E66C-CF5F-6EE6-2ED3-47CC1B3F3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53" y="1517352"/>
            <a:ext cx="2438970" cy="182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C:\Users\rcseidl\Documents\BELLE\ulispov\projects\belle_twohadron_kt.png">
            <a:extLst>
              <a:ext uri="{FF2B5EF4-FFF2-40B4-BE49-F238E27FC236}">
                <a16:creationId xmlns:a16="http://schemas.microsoft.com/office/drawing/2014/main" id="{D39F0CEC-B71C-36E5-770C-4F3B823F0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00" y="1214565"/>
            <a:ext cx="2603200" cy="19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belle_jets_dihadron.png">
            <a:extLst>
              <a:ext uri="{FF2B5EF4-FFF2-40B4-BE49-F238E27FC236}">
                <a16:creationId xmlns:a16="http://schemas.microsoft.com/office/drawing/2014/main" id="{EA88211D-40FD-BA27-FC8C-6839B0FDCD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807" y="3881945"/>
            <a:ext cx="3003379" cy="225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E247E3-254B-C604-CF1D-5DB3D11E025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6" y="1163605"/>
            <a:ext cx="1202495" cy="3254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3434369-9036-E9BA-C0D7-C8C3285ECFE0}"/>
                  </a:ext>
                </a:extLst>
              </p:cNvPr>
              <p:cNvSpPr txBox="1"/>
              <p:nvPr/>
            </p:nvSpPr>
            <p:spPr>
              <a:xfrm>
                <a:off x="1144970" y="906816"/>
                <a:ext cx="2879891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dirty="0"/>
                  <a:t>Single hadron cross</a:t>
                </a:r>
                <a:r>
                  <a:rPr lang="en-US" sz="1800" baseline="0" dirty="0"/>
                  <a:t> sections</a:t>
                </a:r>
                <a:r>
                  <a:rPr lang="en-US" sz="1800" dirty="0"/>
                  <a:t>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h𝑋</m:t>
                      </m:r>
                    </m:oMath>
                  </m:oMathPara>
                </a14:m>
                <a:endParaRPr lang="en-US" sz="1800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3434369-9036-E9BA-C0D7-C8C3285ECF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4970" y="906816"/>
                <a:ext cx="2879891" cy="923330"/>
              </a:xfrm>
              <a:prstGeom prst="rect">
                <a:avLst/>
              </a:prstGeom>
              <a:blipFill>
                <a:blip r:embed="rId11"/>
                <a:stretch>
                  <a:fillRect l="-1322" t="-2740" r="-13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 2">
            <a:extLst>
              <a:ext uri="{FF2B5EF4-FFF2-40B4-BE49-F238E27FC236}">
                <a16:creationId xmlns:a16="http://schemas.microsoft.com/office/drawing/2014/main" id="{5D837513-2429-D42D-63A4-300DA9F161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7384" y="1690158"/>
            <a:ext cx="1920240" cy="438582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en-US" sz="1200" b="1" dirty="0">
                <a:latin typeface="Arial" panose="020B0604020202020204" pitchFamily="34" charset="0"/>
                <a:hlinkClick r:id="rId12"/>
              </a:rPr>
              <a:t>PRL111 (2013) 062002</a:t>
            </a:r>
            <a:r>
              <a:rPr lang="en-US" altLang="en-US" sz="1200" dirty="0">
                <a:latin typeface="Arial" panose="020B0604020202020204" pitchFamily="34" charset="0"/>
                <a:hlinkClick r:id="rId13"/>
              </a:rPr>
              <a:t> </a:t>
            </a:r>
            <a:endParaRPr lang="en-US" altLang="en-US" sz="1200" dirty="0">
              <a:latin typeface="Arial" panose="020B0604020202020204" pitchFamily="34" charset="0"/>
            </a:endParaRPr>
          </a:p>
          <a:p>
            <a:pPr eaLnBrk="0" hangingPunct="0"/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PRD101(2020) 092004</a:t>
            </a:r>
            <a:endParaRPr lang="en-US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9B63F0A-8A85-D4C7-9A1A-85FEFDEDE255}"/>
                  </a:ext>
                </a:extLst>
              </p:cNvPr>
              <p:cNvSpPr txBox="1"/>
              <p:nvPr/>
            </p:nvSpPr>
            <p:spPr>
              <a:xfrm>
                <a:off x="5754029" y="1011415"/>
                <a:ext cx="3585854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Transverse momentum dependent asymmetries</a:t>
                </a:r>
                <a:endParaRPr lang="en-US" sz="1400" baseline="0" dirty="0"/>
              </a:p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→(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)(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1400" b="0" dirty="0"/>
                  <a:t>,</a:t>
                </a:r>
              </a:p>
              <a:p>
                <a:endParaRPr lang="en-US" sz="1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9B63F0A-8A85-D4C7-9A1A-85FEFDEDE2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4029" y="1011415"/>
                <a:ext cx="3585854" cy="954107"/>
              </a:xfrm>
              <a:prstGeom prst="rect">
                <a:avLst/>
              </a:prstGeom>
              <a:blipFill>
                <a:blip r:embed="rId15"/>
                <a:stretch>
                  <a:fillRect t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B74F5333-8327-BACD-ADB3-83D70D2CC9F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40" y="3118191"/>
            <a:ext cx="1201143" cy="2434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76E2DD4-93D2-198D-7DB4-71A567ADF2C0}"/>
                  </a:ext>
                </a:extLst>
              </p:cNvPr>
              <p:cNvSpPr txBox="1"/>
              <p:nvPr/>
            </p:nvSpPr>
            <p:spPr>
              <a:xfrm>
                <a:off x="3766318" y="3121183"/>
                <a:ext cx="2047420" cy="1048942"/>
              </a:xfrm>
              <a:prstGeom prst="rect">
                <a:avLst/>
              </a:prstGeom>
              <a:solidFill>
                <a:srgbClr val="92D050">
                  <a:alpha val="37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/>
                  <a:t>Unpol SIDIS, pp: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𝑑𝑧</m:t>
                        </m:r>
                      </m:den>
                    </m:f>
                  </m:oMath>
                </a14:m>
                <a:endParaRPr lang="en-US" sz="1400" b="0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→(</m:t>
                      </m:r>
                      <m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)(</m:t>
                      </m:r>
                      <m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and scale dependence</a:t>
                </a:r>
              </a:p>
              <a:p>
                <a:endParaRPr lang="en-US" sz="1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76E2DD4-93D2-198D-7DB4-71A567ADF2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6318" y="3121183"/>
                <a:ext cx="2047420" cy="104894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386E9645-DF66-460D-8D55-3EF3855F409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318" y="5615155"/>
            <a:ext cx="1252542" cy="33899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A29C31E-9AE7-2D78-7E84-8AA141E2E178}"/>
              </a:ext>
            </a:extLst>
          </p:cNvPr>
          <p:cNvSpPr txBox="1"/>
          <p:nvPr/>
        </p:nvSpPr>
        <p:spPr>
          <a:xfrm>
            <a:off x="3500637" y="6457708"/>
            <a:ext cx="3084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1200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Transverse momentum dependence underway</a:t>
            </a:r>
          </a:p>
        </p:txBody>
      </p:sp>
      <p:sp>
        <p:nvSpPr>
          <p:cNvPr id="23" name="Rectangle 1 1">
            <a:extLst>
              <a:ext uri="{FF2B5EF4-FFF2-40B4-BE49-F238E27FC236}">
                <a16:creationId xmlns:a16="http://schemas.microsoft.com/office/drawing/2014/main" id="{5E978FDD-6FC9-4FB0-1E0A-5F500D8759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6965" y="6087340"/>
            <a:ext cx="1920240" cy="438582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en-US" sz="1200" b="1" dirty="0">
                <a:latin typeface="Arial" panose="020B0604020202020204" pitchFamily="34" charset="0"/>
              </a:rPr>
              <a:t> </a:t>
            </a:r>
            <a:r>
              <a:rPr lang="en-US" altLang="en-US" sz="1200" b="1" dirty="0">
                <a:latin typeface="Arial" panose="020B0604020202020204" pitchFamily="34" charset="0"/>
                <a:hlinkClick r:id="rId18"/>
              </a:rPr>
              <a:t>PRD92 (2015)  092007</a:t>
            </a:r>
            <a:endParaRPr lang="en-US" altLang="en-US" sz="1200" b="1" dirty="0">
              <a:latin typeface="Arial" panose="020B0604020202020204" pitchFamily="34" charset="0"/>
            </a:endParaRPr>
          </a:p>
          <a:p>
            <a:pPr eaLnBrk="0" hangingPunct="0"/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 PRD101(2020) 092004</a:t>
            </a:r>
            <a:endParaRPr lang="en-US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F4AF6FF-57F4-7285-C7C9-FA3771C44504}"/>
              </a:ext>
            </a:extLst>
          </p:cNvPr>
          <p:cNvSpPr txBox="1"/>
          <p:nvPr/>
        </p:nvSpPr>
        <p:spPr>
          <a:xfrm>
            <a:off x="6422571" y="4675340"/>
            <a:ext cx="2277259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</a:p>
          <a:p>
            <a:r>
              <a:rPr lang="en-US" altLang="ja-JP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  <a:hlinkClick r:id="rId19"/>
              </a:rPr>
              <a:t>PRL 122 (2019), 042001</a:t>
            </a:r>
            <a:endParaRPr lang="en-US" altLang="ja-JP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1675EAE-BD72-2399-8F6D-48022346FDB5}"/>
                  </a:ext>
                </a:extLst>
              </p:cNvPr>
              <p:cNvSpPr txBox="1"/>
              <p:nvPr/>
            </p:nvSpPr>
            <p:spPr>
              <a:xfrm>
                <a:off x="6342393" y="3958777"/>
                <a:ext cx="2697790" cy="926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/>
                  <a:t>Polarizing </a:t>
                </a:r>
                <a:r>
                  <a:rPr lang="en-US" sz="1800" dirty="0">
                    <a:latin typeface="Symbol" panose="05050102010706020507" pitchFamily="18" charset="2"/>
                  </a:rPr>
                  <a:t>L</a:t>
                </a:r>
                <a:r>
                  <a:rPr lang="en-US" sz="1800" dirty="0"/>
                  <a:t> fragmentation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⊥</m:t>
                          </m:r>
                        </m:sup>
                      </m:sSubSup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8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1675EAE-BD72-2399-8F6D-48022346FD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2393" y="3958777"/>
                <a:ext cx="2697790" cy="926600"/>
              </a:xfrm>
              <a:prstGeom prst="rect">
                <a:avLst/>
              </a:prstGeom>
              <a:blipFill>
                <a:blip r:embed="rId20"/>
                <a:stretch>
                  <a:fillRect l="-1878" t="-4054" r="-9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1 1">
            <a:extLst>
              <a:ext uri="{FF2B5EF4-FFF2-40B4-BE49-F238E27FC236}">
                <a16:creationId xmlns:a16="http://schemas.microsoft.com/office/drawing/2014/main" id="{EA22436B-72C7-F85F-41A6-F9535FEA99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9371" y="3704861"/>
            <a:ext cx="1920240" cy="253916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en-US" sz="1200" b="1" dirty="0">
                <a:latin typeface="Arial" panose="020B0604020202020204" pitchFamily="34" charset="0"/>
                <a:hlinkClick r:id="rId21"/>
              </a:rPr>
              <a:t>PRD 99 (2019) 112006</a:t>
            </a:r>
            <a:r>
              <a:rPr lang="en-US" altLang="en-US" sz="1200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25DB71-BDF6-BFC6-A13B-91787EA67806}"/>
              </a:ext>
            </a:extLst>
          </p:cNvPr>
          <p:cNvSpPr/>
          <p:nvPr/>
        </p:nvSpPr>
        <p:spPr>
          <a:xfrm>
            <a:off x="794084" y="3067736"/>
            <a:ext cx="5548309" cy="3790264"/>
          </a:xfrm>
          <a:prstGeom prst="rect">
            <a:avLst/>
          </a:prstGeom>
          <a:noFill/>
          <a:ln w="476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9" descr="belle_jets_samehemi.png">
            <a:extLst>
              <a:ext uri="{FF2B5EF4-FFF2-40B4-BE49-F238E27FC236}">
                <a16:creationId xmlns:a16="http://schemas.microsoft.com/office/drawing/2014/main" id="{0273D10E-CFB9-4A29-0393-77375F54DBB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26" y="3276571"/>
            <a:ext cx="2801764" cy="2101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0D9594A-45A0-29BB-FA07-8071C042941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66" y="5546964"/>
            <a:ext cx="2057672" cy="404219"/>
          </a:xfrm>
          <a:prstGeom prst="rect">
            <a:avLst/>
          </a:prstGeom>
        </p:spPr>
      </p:pic>
      <p:sp>
        <p:nvSpPr>
          <p:cNvPr id="31" name="Rectangle 1 5">
            <a:extLst>
              <a:ext uri="{FF2B5EF4-FFF2-40B4-BE49-F238E27FC236}">
                <a16:creationId xmlns:a16="http://schemas.microsoft.com/office/drawing/2014/main" id="{ACD1899C-1DAC-5F01-7D30-2EFDA560AF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5646" y="6361568"/>
            <a:ext cx="1920240" cy="253916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en-US" sz="1200" b="1" dirty="0">
                <a:latin typeface="Arial" panose="020B0604020202020204" pitchFamily="34" charset="0"/>
                <a:hlinkClick r:id="rId24"/>
              </a:rPr>
              <a:t>PRD96 (2017) 032005</a:t>
            </a:r>
            <a:endParaRPr lang="en-US" altLang="en-US" sz="12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3756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849FA-35C4-398C-55DB-F00DCFE6F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Polarized FFs from Belle</a:t>
            </a:r>
          </a:p>
        </p:txBody>
      </p:sp>
      <p:pic>
        <p:nvPicPr>
          <p:cNvPr id="13" name="Content Placeholder 12" descr="A diagram of a mathematical equation&#10;&#10;Description automatically generated">
            <a:extLst>
              <a:ext uri="{FF2B5EF4-FFF2-40B4-BE49-F238E27FC236}">
                <a16:creationId xmlns:a16="http://schemas.microsoft.com/office/drawing/2014/main" id="{D6998082-7775-7B64-898C-3B3DBFEC8B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34407" y="1060233"/>
            <a:ext cx="5292419" cy="341345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F1580D-AAAB-54BD-F96D-C3EF717E8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4EC65E8-263D-798B-3583-52622609EFB9}"/>
                  </a:ext>
                </a:extLst>
              </p:cNvPr>
              <p:cNvSpPr txBox="1"/>
              <p:nvPr/>
            </p:nvSpPr>
            <p:spPr>
              <a:xfrm>
                <a:off x="2836167" y="4473687"/>
                <a:ext cx="3317447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dirty="0"/>
                  <a:t>Azimuthal</a:t>
                </a:r>
                <a:r>
                  <a:rPr lang="en-US" sz="1800" baseline="0" dirty="0"/>
                  <a:t> asymmetries:</a:t>
                </a:r>
              </a:p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→(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)(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1800" b="0" dirty="0"/>
                  <a:t>,</a:t>
                </a:r>
              </a:p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800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∝</m:t>
                        </m:r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b>
                        <m:r>
                          <a:rPr lang="en-US" sz="1800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acc>
                      <m:accPr>
                        <m:chr m:val="̅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800" b="0" i="0" smtClean="0">
                                <a:latin typeface="Cambria Math" panose="02040503050406030204" pitchFamily="18" charset="0"/>
                              </a:rPr>
                              <m:t>D</m:t>
                            </m:r>
                          </m:e>
                          <m:sub>
                            <m:r>
                              <a:rPr lang="en-US" sz="1800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8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8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acc>
                      <m:accPr>
                        <m:chr m:val="̅"/>
                        <m:ctrlPr>
                          <a:rPr lang="en-US" sz="18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18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sz="18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func>
                      <m:func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4EC65E8-263D-798B-3583-52622609EF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6167" y="4473687"/>
                <a:ext cx="3317447" cy="923330"/>
              </a:xfrm>
              <a:prstGeom prst="rect">
                <a:avLst/>
              </a:prstGeom>
              <a:blipFill>
                <a:blip r:embed="rId4"/>
                <a:stretch>
                  <a:fillRect t="-4110" b="-5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 4">
                <a:extLst>
                  <a:ext uri="{FF2B5EF4-FFF2-40B4-BE49-F238E27FC236}">
                    <a16:creationId xmlns:a16="http://schemas.microsoft.com/office/drawing/2014/main" id="{2AFF42F5-9EE9-32D5-CF92-FE1ECF6E07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55370" y="5497222"/>
                <a:ext cx="2771476" cy="81208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50000"/>
                </a:schemeClr>
              </a:solidFill>
              <a:ln>
                <a:noFill/>
              </a:ln>
              <a:effectLst/>
            </p:spPr>
            <p:txBody>
              <a:bodyPr vert="horz" wrap="square" lIns="68580" tIns="34290" rIns="68580" bIns="3429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altLang="en-US" sz="1200" b="1" dirty="0">
                    <a:latin typeface="Arial" panose="020B0604020202020204" pitchFamily="34" charset="0"/>
                    <a:hlinkClick r:id="rId5"/>
                  </a:rPr>
                  <a:t>PRL 96 (2006) 232002</a:t>
                </a:r>
                <a:endParaRPr lang="en-US" altLang="en-US" sz="1200" b="1" dirty="0">
                  <a:latin typeface="Arial" panose="020B0604020202020204" pitchFamily="34" charset="0"/>
                  <a:hlinkClick r:id="" action="ppaction://noaction"/>
                </a:endParaRPr>
              </a:p>
              <a:p>
                <a:pPr eaLnBrk="0" hangingPunct="0"/>
                <a:r>
                  <a:rPr lang="en-US" altLang="en-US" sz="1200" b="1" dirty="0">
                    <a:latin typeface="Arial" panose="020B0604020202020204" pitchFamily="34" charset="0"/>
                    <a:hlinkClick r:id="" action="ppaction://noaction"/>
                  </a:rPr>
                  <a:t>PRD 78 (2008) 032011</a:t>
                </a:r>
                <a:endParaRPr lang="en-US" altLang="en-US" sz="1200" b="1" dirty="0">
                  <a:latin typeface="Arial" panose="020B0604020202020204" pitchFamily="34" charset="0"/>
                </a:endParaRPr>
              </a:p>
              <a:p>
                <a:pPr eaLnBrk="0" hangingPunct="0"/>
                <a:r>
                  <a:rPr lang="en-US" sz="1200" b="1" i="1" u="sng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PRD</a:t>
                </a:r>
                <a:r>
                  <a:rPr lang="en-US" sz="1200" b="1" u="sng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 (2019) 9, 092008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1" i="1" u="sng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200" b="1" i="1" u="sng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𝒑</m:t>
                        </m:r>
                      </m:e>
                      <m:sub>
                        <m:r>
                          <a:rPr lang="en-US" sz="1200" b="1" i="1" u="sng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𝑻</m:t>
                        </m:r>
                      </m:sub>
                    </m:sSub>
                    <m:r>
                      <a:rPr lang="en-US" sz="1200" b="1" i="1" u="sng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sSup>
                      <m:sSupPr>
                        <m:ctrlPr>
                          <a:rPr lang="en-US" sz="1200" b="1" i="1" u="sng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1200" b="1" i="1" u="sng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sz="1200" b="1" i="1" u="sng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p>
                    <m:r>
                      <a:rPr lang="en-US" sz="1200" b="1" i="1" u="sng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1200" b="1" i="1" u="sng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𝜼</m:t>
                    </m:r>
                    <m:r>
                      <a:rPr lang="en-US" sz="1200" b="1" i="1" u="sng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1200" b="1" u="sng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eaLnBrk="0" hangingPunct="0"/>
                <a:endParaRPr lang="en-US" altLang="en-US" sz="1200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 4">
                <a:extLst>
                  <a:ext uri="{FF2B5EF4-FFF2-40B4-BE49-F238E27FC236}">
                    <a16:creationId xmlns:a16="http://schemas.microsoft.com/office/drawing/2014/main" id="{2AFF42F5-9EE9-32D5-CF92-FE1ECF6E07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55370" y="5497222"/>
                <a:ext cx="2771476" cy="812082"/>
              </a:xfrm>
              <a:prstGeom prst="rect">
                <a:avLst/>
              </a:prstGeom>
              <a:blipFill>
                <a:blip r:embed="rId6"/>
                <a:stretch>
                  <a:fillRect l="-913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5D073A2D-9465-8528-B56D-B1215637647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174" y="3729631"/>
            <a:ext cx="1121143" cy="27542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C153E4-ECC5-47DE-C691-69A3F3C051CB}"/>
              </a:ext>
            </a:extLst>
          </p:cNvPr>
          <p:cNvSpPr txBox="1">
            <a:spLocks/>
          </p:cNvSpPr>
          <p:nvPr/>
        </p:nvSpPr>
        <p:spPr>
          <a:xfrm>
            <a:off x="199027" y="6260357"/>
            <a:ext cx="8464378" cy="49936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57350" indent="-2857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Statistics Hungry, only possible at B-factories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5228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361A5A-F501-C429-E81C-4D865C042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C8BC64E7-D011-0D73-702E-8177DAF27F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733" t="50195" r="733" b="1944"/>
          <a:stretch/>
        </p:blipFill>
        <p:spPr>
          <a:xfrm>
            <a:off x="4572000" y="4106064"/>
            <a:ext cx="3017419" cy="1601795"/>
          </a:xfrm>
          <a:prstGeom prst="rect">
            <a:avLst/>
          </a:prstGeom>
        </p:spPr>
      </p:pic>
      <p:pic>
        <p:nvPicPr>
          <p:cNvPr id="12" name="Picture 11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1E3DE1B2-92F2-77D7-F5B6-7F6D5F51BA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1" b="51223"/>
          <a:stretch/>
        </p:blipFill>
        <p:spPr>
          <a:xfrm>
            <a:off x="1554581" y="4589768"/>
            <a:ext cx="2887256" cy="1601795"/>
          </a:xfrm>
          <a:prstGeom prst="rect">
            <a:avLst/>
          </a:prstGeom>
        </p:spPr>
      </p:pic>
      <p:pic>
        <p:nvPicPr>
          <p:cNvPr id="21" name="Picture 20" descr="A diagram of a rectangular object with a straight line and arrows&#10;&#10;Description automatically generated with medium confidence">
            <a:extLst>
              <a:ext uri="{FF2B5EF4-FFF2-40B4-BE49-F238E27FC236}">
                <a16:creationId xmlns:a16="http://schemas.microsoft.com/office/drawing/2014/main" id="{6425DA72-1A02-9ED2-9D0D-918A0A7E39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62" t="19218"/>
          <a:stretch/>
        </p:blipFill>
        <p:spPr>
          <a:xfrm>
            <a:off x="5701795" y="1570726"/>
            <a:ext cx="3017419" cy="12655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0E0A1A4-0140-134A-28AF-75829E82E0F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Measurement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dirty="0"/>
                  <a:t> polarization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0E0A1A4-0140-134A-28AF-75829E82E0F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t="-36585" b="-487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C46DC3B-FEE6-EA9D-8BB9-FC41368EB2C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617940"/>
                <a:ext cx="3943350" cy="3917156"/>
              </a:xfrm>
            </p:spPr>
            <p:txBody>
              <a:bodyPr/>
              <a:lstStyle/>
              <a:p>
                <a:pPr>
                  <a:lnSpc>
                    <a:spcPct val="100000"/>
                  </a:lnSpc>
                </a:pPr>
                <a:r>
                  <a:rPr lang="en-US" dirty="0"/>
                  <a:t>Observed non-zero polarization in 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dirty="0"/>
                  <a:t>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Λ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at Belle  </a:t>
                </a:r>
                <a:endParaRPr lang="en-US" b="1" i="1" dirty="0">
                  <a:solidFill>
                    <a:schemeClr val="accent2">
                      <a:lumMod val="75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nor/>
                        </m:rPr>
                        <a:rPr lang="en-US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m:t>hadronization</m:t>
                      </m:r>
                      <m:r>
                        <m:rPr>
                          <m:nor/>
                        </m:rPr>
                        <a:rPr lang="en-US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m:t> </m:t>
                      </m:r>
                      <m:r>
                        <m:rPr>
                          <m:nor/>
                        </m:rPr>
                        <a:rPr lang="en-US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m:t>effect</m:t>
                      </m:r>
                    </m:oMath>
                  </m:oMathPara>
                </a14:m>
                <a:endParaRPr lang="en-US" dirty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sz="1800" b="1" dirty="0"/>
                  <a:t>Nonzero transverse polarization observed for </a:t>
                </a:r>
                <a14:m>
                  <m:oMath xmlns:m="http://schemas.openxmlformats.org/officeDocument/2006/math">
                    <m:r>
                      <a:rPr lang="en-US" sz="1800" b="1">
                        <a:latin typeface="Cambria Math" panose="02040503050406030204" pitchFamily="18" charset="0"/>
                      </a:rPr>
                      <m:t>𝚲</m:t>
                    </m:r>
                  </m:oMath>
                </a14:m>
                <a:r>
                  <a:rPr lang="en-US" sz="1800" b="1" dirty="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8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b="1">
                            <a:latin typeface="Cambria Math" panose="02040503050406030204" pitchFamily="18" charset="0"/>
                          </a:rPr>
                          <m:t>𝚲</m:t>
                        </m:r>
                      </m:e>
                    </m:acc>
                  </m:oMath>
                </a14:m>
                <a:r>
                  <a:rPr lang="en-US" sz="1800" b="1" dirty="0"/>
                  <a:t> as function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sz="1800" b="1" i="1">
                            <a:latin typeface="Cambria Math" panose="02040503050406030204" pitchFamily="18" charset="0"/>
                          </a:rPr>
                          <m:t>𝒉</m:t>
                        </m:r>
                      </m:sub>
                    </m:sSub>
                  </m:oMath>
                </a14:m>
                <a:r>
                  <a:rPr lang="en-US" sz="1800" b="1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1" i="1" dirty="0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en-US" sz="1800" b="1" i="1" dirty="0">
                            <a:latin typeface="Cambria Math" panose="02040503050406030204" pitchFamily="18" charset="0"/>
                          </a:rPr>
                          <m:t>𝑻</m:t>
                        </m:r>
                      </m:sub>
                    </m:sSub>
                  </m:oMath>
                </a14:m>
                <a:endParaRPr lang="en-US" b="1" dirty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b="1" dirty="0"/>
                  <a:t>Investigate feed-down contributions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𝜮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b="1" dirty="0"/>
                  <a:t> and charm decays </a:t>
                </a:r>
                <a:endParaRPr lang="en-US" b="1" dirty="0">
                  <a:highlight>
                    <a:srgbClr val="FFFF00"/>
                  </a:highlight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C46DC3B-FEE6-EA9D-8BB9-FC41368EB2C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617940"/>
                <a:ext cx="3943350" cy="3917156"/>
              </a:xfrm>
              <a:blipFill>
                <a:blip r:embed="rId5"/>
                <a:stretch>
                  <a:fillRect l="-1286" t="-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6B260E-D23B-293F-54B1-4BBB27D26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A8CE-4878-254C-9288-3244DE0733CE}" type="slidenum">
              <a:rPr lang="en-US" smtClean="0"/>
              <a:t>58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CFDFECF-7315-F2C4-5875-3130CE9D81AB}"/>
                  </a:ext>
                </a:extLst>
              </p:cNvPr>
              <p:cNvSpPr txBox="1"/>
              <p:nvPr/>
            </p:nvSpPr>
            <p:spPr>
              <a:xfrm>
                <a:off x="5478133" y="1592202"/>
                <a:ext cx="2518251" cy="3057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1350" i="1">
                              <a:solidFill>
                                <a:srgbClr val="01206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350" i="1">
                              <a:solidFill>
                                <a:srgbClr val="01206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  <m:r>
                        <a:rPr lang="en-US" sz="1350" i="1" dirty="0">
                          <a:solidFill>
                            <a:srgbClr val="01206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1350" i="1" dirty="0">
                              <a:solidFill>
                                <a:srgbClr val="01206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350" i="1" dirty="0">
                              <a:solidFill>
                                <a:srgbClr val="01206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acc>
                      <m:r>
                        <a:rPr lang="en-US" sz="1350" i="1" dirty="0">
                          <a:solidFill>
                            <a:srgbClr val="01206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sz="1350" i="1" dirty="0">
                              <a:solidFill>
                                <a:srgbClr val="01206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1350" i="1" dirty="0">
                                  <a:solidFill>
                                    <a:srgbClr val="01206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350" i="1" dirty="0">
                                  <a:solidFill>
                                    <a:srgbClr val="01206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n-US" sz="1350" dirty="0">
                              <a:solidFill>
                                <a:srgbClr val="01206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sub>
                      </m:sSub>
                    </m:oMath>
                  </m:oMathPara>
                </a14:m>
                <a:endParaRPr lang="en-US" sz="1350" dirty="0">
                  <a:solidFill>
                    <a:srgbClr val="012069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CFDFECF-7315-F2C4-5875-3130CE9D81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8133" y="1592202"/>
                <a:ext cx="2518251" cy="305725"/>
              </a:xfrm>
              <a:prstGeom prst="rect">
                <a:avLst/>
              </a:prstGeom>
              <a:blipFill>
                <a:blip r:embed="rId6"/>
                <a:stretch>
                  <a:fillRect t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AA0CF17D-D551-E4C5-6647-107A36152850}"/>
              </a:ext>
            </a:extLst>
          </p:cNvPr>
          <p:cNvSpPr txBox="1"/>
          <p:nvPr/>
        </p:nvSpPr>
        <p:spPr>
          <a:xfrm>
            <a:off x="6721047" y="1296208"/>
            <a:ext cx="24159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None/>
            </a:pP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Phys. Rev. Lett. 122, 042001 (2019)</a:t>
            </a:r>
            <a:endParaRPr 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949DC37-C849-98FB-E618-ADBA951F3688}"/>
                  </a:ext>
                </a:extLst>
              </p:cNvPr>
              <p:cNvSpPr txBox="1"/>
              <p:nvPr/>
            </p:nvSpPr>
            <p:spPr>
              <a:xfrm>
                <a:off x="7224422" y="969668"/>
                <a:ext cx="1409224" cy="325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1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𝑧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5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h</m:t>
                        </m:r>
                      </m:sub>
                    </m:sSub>
                    <m:r>
                      <a:rPr lang="en-US" sz="1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=2</m:t>
                    </m:r>
                    <m:sSub>
                      <m:sSubPr>
                        <m:ctrlPr>
                          <a:rPr lang="en-US" sz="1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1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5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h</m:t>
                        </m:r>
                      </m:sub>
                    </m:sSub>
                    <m:r>
                      <a:rPr lang="en-US" sz="1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1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1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en-US" sz="1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 </m:t>
                        </m:r>
                      </m:e>
                    </m:rad>
                  </m:oMath>
                </a14:m>
                <a:r>
                  <a:rPr lang="en-US" sz="1500" dirty="0">
                    <a:solidFill>
                      <a:schemeClr val="bg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:endParaRPr lang="en-US" sz="15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949DC37-C849-98FB-E618-ADBA951F36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4422" y="969668"/>
                <a:ext cx="1409224" cy="325667"/>
              </a:xfrm>
              <a:prstGeom prst="rect">
                <a:avLst/>
              </a:prstGeom>
              <a:blipFill>
                <a:blip r:embed="rId8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65774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E5893-542A-1AE7-4EA9-868692B3E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prism&#10;&#10;Description automatically generated">
            <a:extLst>
              <a:ext uri="{FF2B5EF4-FFF2-40B4-BE49-F238E27FC236}">
                <a16:creationId xmlns:a16="http://schemas.microsoft.com/office/drawing/2014/main" id="{8A557E07-DEC3-D781-700D-64C2F9481D9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t="2737" r="948" b="7320"/>
          <a:stretch/>
        </p:blipFill>
        <p:spPr>
          <a:xfrm>
            <a:off x="5542513" y="1550124"/>
            <a:ext cx="3091133" cy="12224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6432CAD-3DB3-1EEB-F3D6-F03C1AA9EEE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Measurement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dirty="0"/>
                  <a:t> polarization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6432CAD-3DB3-1EEB-F3D6-F03C1AA9EEE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t="-36585" b="-487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6A6CB31-4F2A-8ACC-A29C-E551A78068A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617940"/>
                <a:ext cx="3943350" cy="3917156"/>
              </a:xfrm>
            </p:spPr>
            <p:txBody>
              <a:bodyPr>
                <a:normAutofit fontScale="92500"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dirty="0"/>
                  <a:t>Observed non-zero polarization in 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dirty="0"/>
                  <a:t>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Λ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at Belle  </a:t>
                </a:r>
                <a:endParaRPr lang="en-US" b="1" i="1" dirty="0">
                  <a:solidFill>
                    <a:schemeClr val="accent2">
                      <a:lumMod val="75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nor/>
                        </m:rPr>
                        <a:rPr lang="en-US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m:t>hadronization</m:t>
                      </m:r>
                      <m:r>
                        <m:rPr>
                          <m:nor/>
                        </m:rPr>
                        <a:rPr lang="en-US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m:t> </m:t>
                      </m:r>
                      <m:r>
                        <m:rPr>
                          <m:nor/>
                        </m:rPr>
                        <a:rPr lang="en-US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m:t>effect</m:t>
                      </m:r>
                    </m:oMath>
                  </m:oMathPara>
                </a14:m>
                <a:endParaRPr lang="en-US" dirty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sz="1800" dirty="0"/>
                  <a:t>Nonzero transverse polarization observed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sz="1800" dirty="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180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</m:acc>
                  </m:oMath>
                </a14:m>
                <a:r>
                  <a:rPr lang="en-US" sz="1800" dirty="0"/>
                  <a:t> as function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 lang="en-US" sz="1800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dirty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800" i="1" dirty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en-US" dirty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dirty="0"/>
                  <a:t>Investigate feed-down contributions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/>
                  <a:t> and charm decays 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1800" b="1" dirty="0"/>
                  <a:t>Polarization measurement also with respect to hadron in opposite hemisphere 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en-US" dirty="0">
                  <a:highlight>
                    <a:srgbClr val="FFFF00"/>
                  </a:highlight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6A6CB31-4F2A-8ACC-A29C-E551A78068A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617940"/>
                <a:ext cx="3943350" cy="3917156"/>
              </a:xfrm>
              <a:blipFill>
                <a:blip r:embed="rId4"/>
                <a:stretch>
                  <a:fillRect l="-965" t="-971" r="-1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F561A5-11DD-AE72-E4A9-90738FAB7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A8CE-4878-254C-9288-3244DE0733CE}" type="slidenum">
              <a:rPr lang="en-US" smtClean="0"/>
              <a:t>59</a:t>
            </a:fld>
            <a:endParaRPr lang="en-US"/>
          </a:p>
        </p:txBody>
      </p:sp>
      <p:pic>
        <p:nvPicPr>
          <p:cNvPr id="9" name="Picture 8" descr="A graph of a graph of a graph of a graph of a graph of a graph of a graph of a graph of a graph of a graph of a graph of a graph of a graph of&#10;&#10;Description automatically generated">
            <a:extLst>
              <a:ext uri="{FF2B5EF4-FFF2-40B4-BE49-F238E27FC236}">
                <a16:creationId xmlns:a16="http://schemas.microsoft.com/office/drawing/2014/main" id="{E014B8C3-3FDB-8A25-ECA3-A7BF7DA1288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rcRect l="-168" t="49532" b="25144"/>
          <a:stretch/>
        </p:blipFill>
        <p:spPr>
          <a:xfrm>
            <a:off x="4829229" y="4163436"/>
            <a:ext cx="3270718" cy="15101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183EFB4-D964-DCB6-D026-3CAF40F20419}"/>
                  </a:ext>
                </a:extLst>
              </p:cNvPr>
              <p:cNvSpPr txBox="1"/>
              <p:nvPr/>
            </p:nvSpPr>
            <p:spPr>
              <a:xfrm>
                <a:off x="5478133" y="1592202"/>
                <a:ext cx="2518251" cy="3057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1350" i="1">
                              <a:solidFill>
                                <a:srgbClr val="01206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350" i="1">
                              <a:solidFill>
                                <a:srgbClr val="01206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  <m:r>
                        <a:rPr lang="en-US" sz="1350" i="1" dirty="0">
                          <a:solidFill>
                            <a:srgbClr val="01206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1350" i="1" dirty="0">
                              <a:solidFill>
                                <a:srgbClr val="01206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350" i="1" dirty="0">
                              <a:solidFill>
                                <a:srgbClr val="01206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acc>
                      <m:r>
                        <a:rPr lang="en-US" sz="1350" i="1" dirty="0">
                          <a:solidFill>
                            <a:srgbClr val="01206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sz="1350" i="1" dirty="0">
                              <a:solidFill>
                                <a:srgbClr val="01206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1350" i="1" dirty="0">
                                  <a:solidFill>
                                    <a:srgbClr val="01206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350" i="1" dirty="0">
                                  <a:solidFill>
                                    <a:srgbClr val="01206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n-US" sz="1350" dirty="0">
                              <a:solidFill>
                                <a:srgbClr val="01206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sub>
                      </m:sSub>
                    </m:oMath>
                  </m:oMathPara>
                </a14:m>
                <a:endParaRPr lang="en-US" sz="1350" dirty="0">
                  <a:solidFill>
                    <a:srgbClr val="012069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183EFB4-D964-DCB6-D026-3CAF40F204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8133" y="1592202"/>
                <a:ext cx="2518251" cy="305725"/>
              </a:xfrm>
              <a:prstGeom prst="rect">
                <a:avLst/>
              </a:prstGeom>
              <a:blipFill>
                <a:blip r:embed="rId6"/>
                <a:stretch>
                  <a:fillRect t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A graph of a graph of a graph of a graph of a graph of a graph of a graph of a graph of a graph of a graph of a graph of a graph of a graph of&#10;&#10;Description automatically generated">
            <a:extLst>
              <a:ext uri="{FF2B5EF4-FFF2-40B4-BE49-F238E27FC236}">
                <a16:creationId xmlns:a16="http://schemas.microsoft.com/office/drawing/2014/main" id="{6ECC3E9B-670E-0C0F-EEF3-674838EEBA0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rcRect t="1086" b="74707"/>
          <a:stretch/>
        </p:blipFill>
        <p:spPr>
          <a:xfrm>
            <a:off x="4829230" y="2772540"/>
            <a:ext cx="3257441" cy="144018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A511453-3D63-69D7-4564-7B8511E40D2C}"/>
              </a:ext>
            </a:extLst>
          </p:cNvPr>
          <p:cNvSpPr txBox="1"/>
          <p:nvPr/>
        </p:nvSpPr>
        <p:spPr>
          <a:xfrm>
            <a:off x="6721047" y="1296208"/>
            <a:ext cx="24159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None/>
            </a:pP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Phys. Rev. Lett. 122, 042001 (2019)</a:t>
            </a:r>
            <a:endParaRPr 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13A49DA-21BC-DBE0-E8B8-D32D52AF4753}"/>
                  </a:ext>
                </a:extLst>
              </p:cNvPr>
              <p:cNvSpPr txBox="1"/>
              <p:nvPr/>
            </p:nvSpPr>
            <p:spPr>
              <a:xfrm>
                <a:off x="7224422" y="969668"/>
                <a:ext cx="1409224" cy="325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1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𝑧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5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h</m:t>
                        </m:r>
                      </m:sub>
                    </m:sSub>
                    <m:r>
                      <a:rPr lang="en-US" sz="1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=2</m:t>
                    </m:r>
                    <m:sSub>
                      <m:sSubPr>
                        <m:ctrlPr>
                          <a:rPr lang="en-US" sz="1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1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5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h</m:t>
                        </m:r>
                      </m:sub>
                    </m:sSub>
                    <m:r>
                      <a:rPr lang="en-US" sz="1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1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1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en-US" sz="1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 </m:t>
                        </m:r>
                      </m:e>
                    </m:rad>
                  </m:oMath>
                </a14:m>
                <a:r>
                  <a:rPr lang="en-US" sz="1500" dirty="0">
                    <a:solidFill>
                      <a:schemeClr val="bg1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:endParaRPr lang="en-US" sz="15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13A49DA-21BC-DBE0-E8B8-D32D52AF47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4422" y="969668"/>
                <a:ext cx="1409224" cy="325667"/>
              </a:xfrm>
              <a:prstGeom prst="rect">
                <a:avLst/>
              </a:prstGeom>
              <a:blipFill>
                <a:blip r:embed="rId8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13341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AB9390-29CA-583D-5D98-D471037F80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33023-B366-C7E1-F747-975428A4F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9421"/>
            <a:ext cx="8464378" cy="487490"/>
          </a:xfrm>
        </p:spPr>
        <p:txBody>
          <a:bodyPr/>
          <a:lstStyle/>
          <a:p>
            <a:r>
              <a:rPr lang="en-US" dirty="0"/>
              <a:t>Case in point: </a:t>
            </a:r>
            <a:br>
              <a:rPr lang="en-US" dirty="0"/>
            </a:br>
            <a:r>
              <a:rPr lang="en-US" dirty="0"/>
              <a:t>Single Pion Beam Spin Asymmetries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9F539D-0976-93E1-FB1E-2B41F8C36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02856" y="6183611"/>
            <a:ext cx="429614" cy="242499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135448-2AB2-DF9E-88EF-7519C53E3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35" y="1062168"/>
            <a:ext cx="5435941" cy="24392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FE5D38D-7412-5DCF-93A3-66A1C2A764C7}"/>
              </a:ext>
            </a:extLst>
          </p:cNvPr>
          <p:cNvSpPr txBox="1"/>
          <p:nvPr/>
        </p:nvSpPr>
        <p:spPr>
          <a:xfrm>
            <a:off x="3196403" y="1078420"/>
            <a:ext cx="2355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Phys.Rev.Lett</a:t>
            </a:r>
            <a:r>
              <a:rPr lang="en-US" sz="1000" dirty="0"/>
              <a:t>. 128 (2022) 6, 062005</a:t>
            </a:r>
          </a:p>
          <a:p>
            <a:endParaRPr lang="en-US" sz="1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30079D-CADA-7CF1-3183-743E21D88DF3}"/>
              </a:ext>
            </a:extLst>
          </p:cNvPr>
          <p:cNvSpPr txBox="1"/>
          <p:nvPr/>
        </p:nvSpPr>
        <p:spPr>
          <a:xfrm>
            <a:off x="1334758" y="3227316"/>
            <a:ext cx="1088613" cy="2282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twist-3 chiral odd pdf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25EAF8-C271-C1D2-493D-5C3041B835B6}"/>
              </a:ext>
            </a:extLst>
          </p:cNvPr>
          <p:cNvSpPr txBox="1"/>
          <p:nvPr/>
        </p:nvSpPr>
        <p:spPr>
          <a:xfrm>
            <a:off x="2371172" y="3218572"/>
            <a:ext cx="906666" cy="2282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unpolarized PDF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39D89D-EA45-D797-4373-2D8FC1F2B10B}"/>
              </a:ext>
            </a:extLst>
          </p:cNvPr>
          <p:cNvSpPr txBox="1"/>
          <p:nvPr/>
        </p:nvSpPr>
        <p:spPr>
          <a:xfrm>
            <a:off x="3610600" y="3222737"/>
            <a:ext cx="938452" cy="2282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twist-3 t-odd PDF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1F8D8C-BACD-0188-9A78-192C35D33932}"/>
              </a:ext>
            </a:extLst>
          </p:cNvPr>
          <p:cNvSpPr txBox="1"/>
          <p:nvPr/>
        </p:nvSpPr>
        <p:spPr>
          <a:xfrm>
            <a:off x="4763958" y="3214488"/>
            <a:ext cx="755409" cy="2282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Boer-Mulders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DFC4018-4E5E-185A-831A-AEE5885B9DB4}"/>
              </a:ext>
            </a:extLst>
          </p:cNvPr>
          <p:cNvCxnSpPr>
            <a:cxnSpLocks/>
          </p:cNvCxnSpPr>
          <p:nvPr/>
        </p:nvCxnSpPr>
        <p:spPr>
          <a:xfrm>
            <a:off x="1950199" y="3447146"/>
            <a:ext cx="156673" cy="3345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0351691-D396-6DFE-48C8-C8CAB7B4E39C}"/>
              </a:ext>
            </a:extLst>
          </p:cNvPr>
          <p:cNvCxnSpPr/>
          <p:nvPr/>
        </p:nvCxnSpPr>
        <p:spPr>
          <a:xfrm>
            <a:off x="2819709" y="3443493"/>
            <a:ext cx="25287" cy="3203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49C707C-2FC1-73BC-29DA-100096DB04A2}"/>
              </a:ext>
            </a:extLst>
          </p:cNvPr>
          <p:cNvCxnSpPr/>
          <p:nvPr/>
        </p:nvCxnSpPr>
        <p:spPr>
          <a:xfrm>
            <a:off x="4160582" y="3470749"/>
            <a:ext cx="65665" cy="2874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8F788DF-AF5C-25C1-B186-E6413FD0B023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5011288" y="3442786"/>
            <a:ext cx="130375" cy="3244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9CC7FE0-DBDC-8C4C-E22C-23560C94F27C}"/>
              </a:ext>
            </a:extLst>
          </p:cNvPr>
          <p:cNvSpPr txBox="1"/>
          <p:nvPr/>
        </p:nvSpPr>
        <p:spPr>
          <a:xfrm>
            <a:off x="1807535" y="4367870"/>
            <a:ext cx="598672" cy="2282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2D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Collins FF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AB88D4-2B6C-8C44-D8A5-77FBB9081161}"/>
              </a:ext>
            </a:extLst>
          </p:cNvPr>
          <p:cNvSpPr txBox="1"/>
          <p:nvPr/>
        </p:nvSpPr>
        <p:spPr>
          <a:xfrm>
            <a:off x="2837405" y="4368126"/>
            <a:ext cx="588806" cy="2282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2D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twist-3 FF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B153E90-04C1-AC2D-8800-54FFDFCECD94}"/>
              </a:ext>
            </a:extLst>
          </p:cNvPr>
          <p:cNvSpPr txBox="1"/>
          <p:nvPr/>
        </p:nvSpPr>
        <p:spPr>
          <a:xfrm>
            <a:off x="3747803" y="4357133"/>
            <a:ext cx="825557" cy="2282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2D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unpolarized FF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FD46288-9F79-733B-F783-0DFA3F74B511}"/>
              </a:ext>
            </a:extLst>
          </p:cNvPr>
          <p:cNvCxnSpPr>
            <a:cxnSpLocks/>
          </p:cNvCxnSpPr>
          <p:nvPr/>
        </p:nvCxnSpPr>
        <p:spPr>
          <a:xfrm flipV="1">
            <a:off x="2195982" y="4138698"/>
            <a:ext cx="13532" cy="237640"/>
          </a:xfrm>
          <a:prstGeom prst="straightConnector1">
            <a:avLst/>
          </a:prstGeom>
          <a:ln>
            <a:solidFill>
              <a:srgbClr val="002DE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7808C0E-D4CB-3C4F-FAFB-7B387704B53F}"/>
              </a:ext>
            </a:extLst>
          </p:cNvPr>
          <p:cNvCxnSpPr>
            <a:cxnSpLocks/>
            <a:stCxn id="23" idx="0"/>
          </p:cNvCxnSpPr>
          <p:nvPr/>
        </p:nvCxnSpPr>
        <p:spPr>
          <a:xfrm flipV="1">
            <a:off x="3131809" y="4022838"/>
            <a:ext cx="22396" cy="345289"/>
          </a:xfrm>
          <a:prstGeom prst="straightConnector1">
            <a:avLst/>
          </a:prstGeom>
          <a:ln>
            <a:solidFill>
              <a:srgbClr val="002DE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B4F1593-67F1-309F-D378-2D716DED7014}"/>
              </a:ext>
            </a:extLst>
          </p:cNvPr>
          <p:cNvCxnSpPr/>
          <p:nvPr/>
        </p:nvCxnSpPr>
        <p:spPr>
          <a:xfrm flipV="1">
            <a:off x="4270182" y="4126137"/>
            <a:ext cx="131275" cy="241989"/>
          </a:xfrm>
          <a:prstGeom prst="straightConnector1">
            <a:avLst/>
          </a:prstGeom>
          <a:ln>
            <a:solidFill>
              <a:srgbClr val="002DE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49C889B-53A1-3310-3FCF-C353A29D3B81}"/>
              </a:ext>
            </a:extLst>
          </p:cNvPr>
          <p:cNvCxnSpPr/>
          <p:nvPr/>
        </p:nvCxnSpPr>
        <p:spPr>
          <a:xfrm flipV="1">
            <a:off x="5197028" y="4022838"/>
            <a:ext cx="85098" cy="345289"/>
          </a:xfrm>
          <a:prstGeom prst="straightConnector1">
            <a:avLst/>
          </a:prstGeom>
          <a:ln>
            <a:solidFill>
              <a:srgbClr val="002DE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CC8F249-4190-BAF7-AA10-A97A5DC7253D}"/>
              </a:ext>
            </a:extLst>
          </p:cNvPr>
          <p:cNvGrpSpPr/>
          <p:nvPr/>
        </p:nvGrpSpPr>
        <p:grpSpPr>
          <a:xfrm>
            <a:off x="7665101" y="-43106"/>
            <a:ext cx="1438286" cy="765053"/>
            <a:chOff x="6737414" y="1939797"/>
            <a:chExt cx="1438286" cy="765053"/>
          </a:xfrm>
        </p:grpSpPr>
        <p:sp>
          <p:nvSpPr>
            <p:cNvPr id="39" name="CustomShape 4">
              <a:extLst>
                <a:ext uri="{FF2B5EF4-FFF2-40B4-BE49-F238E27FC236}">
                  <a16:creationId xmlns:a16="http://schemas.microsoft.com/office/drawing/2014/main" id="{B03A90EF-70F5-7762-A5F4-6CCD019B07C7}"/>
                </a:ext>
              </a:extLst>
            </p:cNvPr>
            <p:cNvSpPr/>
            <p:nvPr/>
          </p:nvSpPr>
          <p:spPr>
            <a:xfrm>
              <a:off x="6737414" y="2372570"/>
              <a:ext cx="332280" cy="332280"/>
            </a:xfrm>
            <a:prstGeom prst="ellipse">
              <a:avLst/>
            </a:prstGeom>
            <a:solidFill>
              <a:srgbClr val="A3238E"/>
            </a:solidFill>
            <a:ln w="190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40" name="Line 6">
              <a:extLst>
                <a:ext uri="{FF2B5EF4-FFF2-40B4-BE49-F238E27FC236}">
                  <a16:creationId xmlns:a16="http://schemas.microsoft.com/office/drawing/2014/main" id="{6BF58C68-DD9B-4225-48D8-774003517CC3}"/>
                </a:ext>
              </a:extLst>
            </p:cNvPr>
            <p:cNvSpPr/>
            <p:nvPr/>
          </p:nvSpPr>
          <p:spPr>
            <a:xfrm flipV="1">
              <a:off x="7081936" y="2140027"/>
              <a:ext cx="544920" cy="332281"/>
            </a:xfrm>
            <a:prstGeom prst="line">
              <a:avLst/>
            </a:prstGeom>
            <a:ln w="38160">
              <a:solidFill>
                <a:srgbClr val="000000"/>
              </a:solidFill>
              <a:round/>
              <a:headEnd type="oval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6AB3C8D4-23C0-AA57-5B2E-2FAD867BE1E9}"/>
                </a:ext>
              </a:extLst>
            </p:cNvPr>
            <p:cNvPicPr/>
            <p:nvPr/>
          </p:nvPicPr>
          <p:blipFill>
            <a:blip r:embed="rId4"/>
            <a:srcRect t="22705"/>
            <a:stretch/>
          </p:blipFill>
          <p:spPr>
            <a:xfrm rot="16200000">
              <a:off x="7678360" y="2193057"/>
              <a:ext cx="750600" cy="244080"/>
            </a:xfrm>
            <a:prstGeom prst="rect">
              <a:avLst/>
            </a:prstGeom>
            <a:ln>
              <a:noFill/>
            </a:ln>
          </p:spPr>
        </p:pic>
        <p:sp>
          <p:nvSpPr>
            <p:cNvPr id="42" name="CustomShape 4">
              <a:extLst>
                <a:ext uri="{FF2B5EF4-FFF2-40B4-BE49-F238E27FC236}">
                  <a16:creationId xmlns:a16="http://schemas.microsoft.com/office/drawing/2014/main" id="{4C31AEF8-4110-069F-842E-E05872A8C0CA}"/>
                </a:ext>
              </a:extLst>
            </p:cNvPr>
            <p:cNvSpPr/>
            <p:nvPr/>
          </p:nvSpPr>
          <p:spPr>
            <a:xfrm>
              <a:off x="7569660" y="1989917"/>
              <a:ext cx="332280" cy="332280"/>
            </a:xfrm>
            <a:prstGeom prst="ellipse">
              <a:avLst/>
            </a:prstGeom>
            <a:solidFill>
              <a:srgbClr val="A3238E"/>
            </a:solidFill>
            <a:ln w="190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43" name="Line 6">
              <a:extLst>
                <a:ext uri="{FF2B5EF4-FFF2-40B4-BE49-F238E27FC236}">
                  <a16:creationId xmlns:a16="http://schemas.microsoft.com/office/drawing/2014/main" id="{4CCD5443-1D5E-0DD1-2DFC-7664324DA11E}"/>
                </a:ext>
              </a:extLst>
            </p:cNvPr>
            <p:cNvSpPr/>
            <p:nvPr/>
          </p:nvSpPr>
          <p:spPr>
            <a:xfrm flipV="1">
              <a:off x="7730142" y="2031868"/>
              <a:ext cx="3720" cy="248377"/>
            </a:xfrm>
            <a:prstGeom prst="line">
              <a:avLst/>
            </a:prstGeom>
            <a:ln w="38160">
              <a:solidFill>
                <a:srgbClr val="000000"/>
              </a:solidFill>
              <a:round/>
              <a:headEnd type="oval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44" name="Line 6">
              <a:extLst>
                <a:ext uri="{FF2B5EF4-FFF2-40B4-BE49-F238E27FC236}">
                  <a16:creationId xmlns:a16="http://schemas.microsoft.com/office/drawing/2014/main" id="{02324549-1A9A-2AFF-ACDF-FADF9D4BBCE4}"/>
                </a:ext>
              </a:extLst>
            </p:cNvPr>
            <p:cNvSpPr/>
            <p:nvPr/>
          </p:nvSpPr>
          <p:spPr>
            <a:xfrm>
              <a:off x="7099374" y="2569748"/>
              <a:ext cx="695217" cy="12489"/>
            </a:xfrm>
            <a:prstGeom prst="line">
              <a:avLst/>
            </a:prstGeom>
            <a:ln w="38100">
              <a:solidFill>
                <a:srgbClr val="000000"/>
              </a:solidFill>
              <a:prstDash val="sysDot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45" name="Line 6">
              <a:extLst>
                <a:ext uri="{FF2B5EF4-FFF2-40B4-BE49-F238E27FC236}">
                  <a16:creationId xmlns:a16="http://schemas.microsoft.com/office/drawing/2014/main" id="{8DFFEABB-1A5E-161D-B3F5-3E828DF2E415}"/>
                </a:ext>
              </a:extLst>
            </p:cNvPr>
            <p:cNvSpPr/>
            <p:nvPr/>
          </p:nvSpPr>
          <p:spPr>
            <a:xfrm flipV="1">
              <a:off x="7794593" y="2322195"/>
              <a:ext cx="0" cy="247553"/>
            </a:xfrm>
            <a:prstGeom prst="line">
              <a:avLst/>
            </a:prstGeom>
            <a:ln w="38100">
              <a:solidFill>
                <a:srgbClr val="000000"/>
              </a:solidFill>
              <a:prstDash val="sysDot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46" name="Line 6">
              <a:extLst>
                <a:ext uri="{FF2B5EF4-FFF2-40B4-BE49-F238E27FC236}">
                  <a16:creationId xmlns:a16="http://schemas.microsoft.com/office/drawing/2014/main" id="{2A4C6C57-3C43-FD65-2824-C3B881369572}"/>
                </a:ext>
              </a:extLst>
            </p:cNvPr>
            <p:cNvSpPr/>
            <p:nvPr/>
          </p:nvSpPr>
          <p:spPr>
            <a:xfrm flipV="1">
              <a:off x="7099374" y="2558011"/>
              <a:ext cx="560257" cy="11738"/>
            </a:xfrm>
            <a:prstGeom prst="line">
              <a:avLst/>
            </a:prstGeom>
            <a:ln w="38100">
              <a:solidFill>
                <a:srgbClr val="000000"/>
              </a:solidFill>
              <a:prstDash val="sysDot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</p:grpSp>
      <p:pic>
        <p:nvPicPr>
          <p:cNvPr id="8" name="Picture 8">
            <a:extLst>
              <a:ext uri="{FF2B5EF4-FFF2-40B4-BE49-F238E27FC236}">
                <a16:creationId xmlns:a16="http://schemas.microsoft.com/office/drawing/2014/main" id="{ED07E0D2-416C-217E-6056-18104793F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734256" y="5954583"/>
            <a:ext cx="699583" cy="29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320A8D4B-5839-D1D8-C578-6AC2C21841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8" t="46903" r="44908" b="44620"/>
          <a:stretch/>
        </p:blipFill>
        <p:spPr bwMode="auto">
          <a:xfrm rot="16200000">
            <a:off x="1400094" y="6047166"/>
            <a:ext cx="699576" cy="21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>
            <a:extLst>
              <a:ext uri="{FF2B5EF4-FFF2-40B4-BE49-F238E27FC236}">
                <a16:creationId xmlns:a16="http://schemas.microsoft.com/office/drawing/2014/main" id="{9581B3CB-7A04-5E11-D049-547DD0C362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53" r="44908" b="45696"/>
          <a:stretch/>
        </p:blipFill>
        <p:spPr bwMode="auto">
          <a:xfrm rot="16200000">
            <a:off x="2651130" y="6112858"/>
            <a:ext cx="842844" cy="22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D5BEFCE3-E7F5-8BB9-18DB-84CAF8ED2F4C}"/>
              </a:ext>
            </a:extLst>
          </p:cNvPr>
          <p:cNvSpPr txBox="1"/>
          <p:nvPr/>
        </p:nvSpPr>
        <p:spPr>
          <a:xfrm>
            <a:off x="2398770" y="5695148"/>
            <a:ext cx="3154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+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10C5AFD4-068D-92FD-1D52-E973506845A7}"/>
              </a:ext>
            </a:extLst>
          </p:cNvPr>
          <p:cNvSpPr/>
          <p:nvPr/>
        </p:nvSpPr>
        <p:spPr>
          <a:xfrm>
            <a:off x="1561587" y="5674077"/>
            <a:ext cx="809585" cy="91239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28973D95-1DC2-82DE-C000-BDFCA5152E14}"/>
              </a:ext>
            </a:extLst>
          </p:cNvPr>
          <p:cNvSpPr/>
          <p:nvPr/>
        </p:nvSpPr>
        <p:spPr>
          <a:xfrm>
            <a:off x="2775320" y="5662945"/>
            <a:ext cx="607088" cy="9174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862858F-512F-A544-F834-F17A33F1D242}"/>
              </a:ext>
            </a:extLst>
          </p:cNvPr>
          <p:cNvSpPr txBox="1"/>
          <p:nvPr/>
        </p:nvSpPr>
        <p:spPr>
          <a:xfrm>
            <a:off x="292960" y="4807790"/>
            <a:ext cx="51715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ym typeface="Wingdings" pitchFamily="2" charset="2"/>
              </a:rPr>
              <a:t>“pure” Twist3 PDF e(x)</a:t>
            </a:r>
            <a:r>
              <a:rPr lang="en-US" dirty="0">
                <a:sym typeface="Wingdings" pitchFamily="2" charset="2"/>
              </a:rPr>
              <a:t> : Interference of quark-gluon amplitudes</a:t>
            </a:r>
          </a:p>
          <a:p>
            <a:pPr lvl="1"/>
            <a:r>
              <a:rPr lang="en-US" dirty="0">
                <a:sym typeface="Wingdings" pitchFamily="2" charset="2"/>
              </a:rPr>
              <a:t>Go beyond the </a:t>
            </a:r>
            <a:r>
              <a:rPr lang="en-US" dirty="0" err="1">
                <a:sym typeface="Wingdings" pitchFamily="2" charset="2"/>
              </a:rPr>
              <a:t>parton</a:t>
            </a:r>
            <a:r>
              <a:rPr lang="en-US" dirty="0">
                <a:sym typeface="Wingdings" pitchFamily="2" charset="2"/>
              </a:rPr>
              <a:t> picture!</a:t>
            </a:r>
          </a:p>
          <a:p>
            <a:endParaRPr lang="en-US" dirty="0"/>
          </a:p>
        </p:txBody>
      </p:sp>
      <p:sp>
        <p:nvSpPr>
          <p:cNvPr id="59" name="TextShape 11">
            <a:extLst>
              <a:ext uri="{FF2B5EF4-FFF2-40B4-BE49-F238E27FC236}">
                <a16:creationId xmlns:a16="http://schemas.microsoft.com/office/drawing/2014/main" id="{647CDF32-33E0-7610-DF21-B322C87B7820}"/>
              </a:ext>
            </a:extLst>
          </p:cNvPr>
          <p:cNvSpPr txBox="1"/>
          <p:nvPr/>
        </p:nvSpPr>
        <p:spPr>
          <a:xfrm>
            <a:off x="5754731" y="5759300"/>
            <a:ext cx="3389269" cy="2317223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pPr marL="391867" lvl="1" indent="-195934">
              <a:spcBef>
                <a:spcPts val="514"/>
              </a:spcBef>
              <a:spcAft>
                <a:spcPts val="5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400" spc="-1" dirty="0">
                <a:latin typeface="Arial"/>
                <a:ea typeface="Droid Sans Fallback"/>
              </a:rPr>
              <a:t>First moment: “Boer-Mulders Force”: Transverse force exerted by color field on q</a:t>
            </a:r>
            <a:r>
              <a:rPr lang="en-US" sz="1400" spc="-1" dirty="0">
                <a:latin typeface="Arial"/>
                <a:ea typeface="Arial"/>
              </a:rPr>
              <a:t>↑ after scattering, in an unpolarized nucleon</a:t>
            </a:r>
            <a:endParaRPr lang="en-US" sz="1400" spc="-1" dirty="0">
              <a:latin typeface="Arial"/>
            </a:endParaRPr>
          </a:p>
        </p:txBody>
      </p:sp>
      <p:pic>
        <p:nvPicPr>
          <p:cNvPr id="60" name="Picture 59" descr="A diagram of a planet with arrows pointing upwards&#10;&#10;Description automatically generated">
            <a:extLst>
              <a:ext uri="{FF2B5EF4-FFF2-40B4-BE49-F238E27FC236}">
                <a16:creationId xmlns:a16="http://schemas.microsoft.com/office/drawing/2014/main" id="{953ED2D8-E784-ECDF-D085-21D1E4C3C7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1983" y="3933097"/>
            <a:ext cx="3102489" cy="1570716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FE3F9715-068B-A0E4-C566-C337751D6A20}"/>
              </a:ext>
            </a:extLst>
          </p:cNvPr>
          <p:cNvSpPr txBox="1"/>
          <p:nvPr/>
        </p:nvSpPr>
        <p:spPr>
          <a:xfrm>
            <a:off x="2232988" y="5253709"/>
            <a:ext cx="3097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-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81A3AED-510D-D288-B020-F92A2DEEE1CE}"/>
              </a:ext>
            </a:extLst>
          </p:cNvPr>
          <p:cNvSpPr txBox="1"/>
          <p:nvPr/>
        </p:nvSpPr>
        <p:spPr>
          <a:xfrm>
            <a:off x="3382204" y="5295922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+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5492605-5445-B638-3CCC-5F3E2721479A}"/>
                  </a:ext>
                </a:extLst>
              </p:cNvPr>
              <p:cNvSpPr txBox="1"/>
              <p:nvPr/>
            </p:nvSpPr>
            <p:spPr>
              <a:xfrm>
                <a:off x="274589" y="3595635"/>
                <a:ext cx="6135590" cy="7249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𝐿𝑈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</m:e>
                          </m:d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𝒙𝒆</m:t>
                          </m:r>
                          <m:sSubSup>
                            <m:sSubSupPr>
                              <m:ctrlP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𝑯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  <m:sup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𝐺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⊥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] 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den>
                          </m:f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p>
                          </m:sSubSup>
                          <m:acc>
                            <m:accPr>
                              <m:chr m:val="̃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5492605-5445-B638-3CCC-5F3E272147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589" y="3595635"/>
                <a:ext cx="6135590" cy="72494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17256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08427A-6DBF-2599-D252-2B49A98CBE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505C31E-DF59-8FED-B9AF-D88A444BD42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1144696"/>
                <a:ext cx="9144000" cy="377190"/>
              </a:xfrm>
            </p:spPr>
            <p:txBody>
              <a:bodyPr anchor="ctr">
                <a:noAutofit/>
              </a:bodyPr>
              <a:lstStyle/>
              <a:p>
                <a:r>
                  <a:rPr lang="en-US" dirty="0"/>
                  <a:t>Entanglement via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ΛΛ</m:t>
                    </m:r>
                  </m:oMath>
                </a14:m>
                <a:r>
                  <a:rPr lang="en-US" dirty="0"/>
                  <a:t> spin correlations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505C31E-DF59-8FED-B9AF-D88A444BD42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1144696"/>
                <a:ext cx="9144000" cy="377190"/>
              </a:xfrm>
              <a:blipFill>
                <a:blip r:embed="rId3"/>
                <a:stretch>
                  <a:fillRect l="-1806" t="-58065" b="-74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99ABE73B-CE3C-2B73-DF11-885FCF26D4B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29438" y="1684260"/>
                <a:ext cx="5020625" cy="4029044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1800" b="1" dirty="0"/>
                  <a:t>Entanglement as a probe to hadronization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dirty="0"/>
                  <a:t>Experimentally track entangled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s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acc>
                  </m:oMath>
                </a14:m>
                <a:r>
                  <a:rPr lang="en-US" dirty="0"/>
                  <a:t> quark into hadrons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dirty="0"/>
                  <a:t>Theoretical framework: </a:t>
                </a:r>
              </a:p>
              <a:p>
                <a:pPr lvl="2">
                  <a:lnSpc>
                    <a:spcPct val="100000"/>
                  </a:lnSpc>
                </a:pPr>
                <a:r>
                  <a:rPr lang="en-US" dirty="0"/>
                  <a:t>Quantum simulations to validate entanglement observable </a:t>
                </a:r>
              </a:p>
              <a:p>
                <a:pPr lvl="2">
                  <a:lnSpc>
                    <a:spcPct val="100000"/>
                  </a:lnSpc>
                </a:pPr>
                <a:r>
                  <a:rPr lang="en-US" dirty="0"/>
                  <a:t>Real time dynamics modeled via 1+1D four-flavor Schwinger model with string-breaking dynamics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US" b="1" dirty="0"/>
                  <a:t>Experimental: </a:t>
                </a:r>
              </a:p>
              <a:p>
                <a:pPr lvl="2">
                  <a:lnSpc>
                    <a:spcPct val="100000"/>
                  </a:lnSpc>
                </a:pPr>
                <a:r>
                  <a:rPr lang="en-US" sz="1800" dirty="0"/>
                  <a:t>Spin correlation extracted from the correlation of relative spin projections </a:t>
                </a:r>
              </a:p>
              <a:p>
                <a:pPr marL="685800" lvl="2" indent="0">
                  <a:lnSpc>
                    <a:spcPct val="1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∝1+</m:t>
                      </m:r>
                      <m:sSup>
                        <m:sSupPr>
                          <m:ctrlP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8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  <m:r>
                            <a:rPr lang="en-US" sz="18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sz="18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sub>
                      </m:sSub>
                      <m:func>
                        <m:funcPr>
                          <m:ctrlP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𝑎𝑏</m:t>
                              </m:r>
                            </m:sub>
                          </m:sSub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1800" dirty="0"/>
              </a:p>
              <a:p>
                <a:pPr lvl="2">
                  <a:lnSpc>
                    <a:spcPct val="100000"/>
                  </a:lnSpc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99ABE73B-CE3C-2B73-DF11-885FCF26D4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9438" y="1684260"/>
                <a:ext cx="5020625" cy="4029044"/>
              </a:xfrm>
              <a:blipFill>
                <a:blip r:embed="rId4"/>
                <a:stretch>
                  <a:fillRect l="-504" t="-6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A9D9A7BE-1045-7C87-6741-6464084C94D3}"/>
              </a:ext>
            </a:extLst>
          </p:cNvPr>
          <p:cNvSpPr txBox="1"/>
          <p:nvPr/>
        </p:nvSpPr>
        <p:spPr>
          <a:xfrm>
            <a:off x="6115987" y="1521886"/>
            <a:ext cx="29845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1"/>
            <a:r>
              <a:rPr lang="en-US" sz="135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Phys. Rev. D 106, L031501 (2022)</a:t>
            </a:r>
            <a:endParaRPr lang="en-US" sz="135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/>
            <a:r>
              <a:rPr lang="en-US" sz="135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Phys. Rev. D 109, 116003 (2024) </a:t>
            </a:r>
            <a:endParaRPr lang="en-US" sz="135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856E63-BDD0-B5F7-7908-FFD6ECF88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A8CE-4878-254C-9288-3244DE0733CE}" type="slidenum">
              <a:rPr lang="en-US" smtClean="0"/>
              <a:t>60</a:t>
            </a:fld>
            <a:endParaRPr lang="en-US"/>
          </a:p>
        </p:txBody>
      </p:sp>
      <p:pic>
        <p:nvPicPr>
          <p:cNvPr id="19" name="Picture 18" descr="A diagram of a graph&#10;&#10;Description automatically generated">
            <a:extLst>
              <a:ext uri="{FF2B5EF4-FFF2-40B4-BE49-F238E27FC236}">
                <a16:creationId xmlns:a16="http://schemas.microsoft.com/office/drawing/2014/main" id="{BE8EFF1B-1F56-1BD1-2237-FFB7C04A2C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7874" y="2406277"/>
            <a:ext cx="3750424" cy="292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2507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CB4769-250D-117B-0486-8F4724923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diagram of a graph&#10;&#10;Description automatically generated">
            <a:extLst>
              <a:ext uri="{FF2B5EF4-FFF2-40B4-BE49-F238E27FC236}">
                <a16:creationId xmlns:a16="http://schemas.microsoft.com/office/drawing/2014/main" id="{E9413D9D-0532-F144-4283-2DD14DC9F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6751" y="3488914"/>
            <a:ext cx="3981117" cy="22492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EF6283F-01F4-7A3D-1D06-BD8EDBD2DD1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Entanglement via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ΛΛ</m:t>
                    </m:r>
                  </m:oMath>
                </a14:m>
                <a:r>
                  <a:rPr lang="en-US" dirty="0"/>
                  <a:t> spin correlations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EF6283F-01F4-7A3D-1D06-BD8EDBD2DD1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t="-36585" b="-487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327C7C5-4A64-558A-98D2-81ACE82ABE9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6132" y="1702830"/>
                <a:ext cx="4126424" cy="3452341"/>
              </a:xfrm>
            </p:spPr>
            <p:txBody>
              <a:bodyPr/>
              <a:lstStyle/>
              <a:p>
                <a:r>
                  <a:rPr lang="en-US" dirty="0"/>
                  <a:t>Past particle correlation measurements have been carried out at a wide variety of collisions</a:t>
                </a:r>
              </a:p>
              <a:p>
                <a:r>
                  <a:rPr lang="en-US" dirty="0"/>
                  <a:t>Limited by low statistics for spin analyses</a:t>
                </a:r>
              </a:p>
              <a:p>
                <a:r>
                  <a:rPr lang="en-US" dirty="0"/>
                  <a:t>Recently,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dirty="0"/>
                  <a:t> hyperon pair spin-spin correlation in </a:t>
                </a:r>
                <a:r>
                  <a:rPr lang="en-US" i="1" dirty="0"/>
                  <a:t>pp</a:t>
                </a:r>
                <a:r>
                  <a:rPr lang="en-US" dirty="0"/>
                  <a:t> collisions measurement at STAR</a:t>
                </a:r>
              </a:p>
              <a:p>
                <a:pPr marL="342900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327C7C5-4A64-558A-98D2-81ACE82ABE9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6132" y="1702830"/>
                <a:ext cx="4126424" cy="3452341"/>
              </a:xfrm>
              <a:blipFill>
                <a:blip r:embed="rId4"/>
                <a:stretch>
                  <a:fillRect l="-1227" t="-1825" r="-9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5A42C6-2E05-29E8-0126-F4CBAB4BA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A8CE-4878-254C-9288-3244DE0733CE}" type="slidenum">
              <a:rPr lang="en-US" smtClean="0"/>
              <a:t>61</a:t>
            </a:fld>
            <a:endParaRPr lang="en-US"/>
          </a:p>
        </p:txBody>
      </p:sp>
      <p:pic>
        <p:nvPicPr>
          <p:cNvPr id="6" name="Picture 5" descr="A diagram of a mathematical equation&#10;&#10;Description automatically generated">
            <a:extLst>
              <a:ext uri="{FF2B5EF4-FFF2-40B4-BE49-F238E27FC236}">
                <a16:creationId xmlns:a16="http://schemas.microsoft.com/office/drawing/2014/main" id="{FE62E93B-62AB-DDBB-DFAB-7BE4AD7C97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5115" y="1671516"/>
            <a:ext cx="3702753" cy="19025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A3B374-B9BC-940D-9F97-3D5ED9379D06}"/>
              </a:ext>
            </a:extLst>
          </p:cNvPr>
          <p:cNvSpPr txBox="1"/>
          <p:nvPr/>
        </p:nvSpPr>
        <p:spPr>
          <a:xfrm>
            <a:off x="4982253" y="1527016"/>
            <a:ext cx="41547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6"/>
              </a:rPr>
              <a:t>Preliminary results from Quark Matter 2025,  Jan Vanek</a:t>
            </a:r>
            <a:endParaRPr lang="en-US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15553A-0364-AFCC-F806-BDEF7EDD975A}"/>
              </a:ext>
            </a:extLst>
          </p:cNvPr>
          <p:cNvSpPr txBox="1"/>
          <p:nvPr/>
        </p:nvSpPr>
        <p:spPr>
          <a:xfrm>
            <a:off x="421652" y="3786950"/>
            <a:ext cx="4385099" cy="2054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500" dirty="0">
                <a:solidFill>
                  <a:srgbClr val="012169"/>
                </a:solidFill>
              </a:rPr>
              <a:t>Λ</a:t>
            </a:r>
            <a:r>
              <a:rPr lang="en-US" sz="1500" dirty="0">
                <a:solidFill>
                  <a:srgbClr val="012169"/>
                </a:solidFill>
              </a:rPr>
              <a:t> particle correlation measurement examples: </a:t>
            </a:r>
          </a:p>
          <a:p>
            <a:r>
              <a:rPr lang="en-US" sz="1200" dirty="0">
                <a:hlinkClick r:id="rId7"/>
              </a:rPr>
              <a:t>DELPHI Collaboration, Phys. Lett. B 318 249-262 (1993)</a:t>
            </a:r>
          </a:p>
          <a:p>
            <a:r>
              <a:rPr lang="en-US" sz="1200" dirty="0">
                <a:hlinkClick r:id="rId8"/>
              </a:rPr>
              <a:t>OPAL Collaboration, Phys. Lett. B 384 377-387 (1996) </a:t>
            </a:r>
            <a:endParaRPr lang="en-US" sz="1200" dirty="0"/>
          </a:p>
          <a:p>
            <a:r>
              <a:rPr lang="en-US" sz="1200" dirty="0">
                <a:hlinkClick r:id="rId9"/>
              </a:rPr>
              <a:t>ALEPH Collaboration, Phys. Lett. B. 475 395-406 (1999) </a:t>
            </a:r>
            <a:endParaRPr lang="en-US" sz="1200" dirty="0"/>
          </a:p>
          <a:p>
            <a:r>
              <a:rPr lang="en-US" sz="1200" dirty="0">
                <a:hlinkClick r:id="rId10"/>
              </a:rPr>
              <a:t>NA49 Collaboration, Nucl. Phys. A 715 55-64 (2002)</a:t>
            </a:r>
            <a:endParaRPr lang="en-US" sz="1200" dirty="0"/>
          </a:p>
          <a:p>
            <a:r>
              <a:rPr lang="en-US" sz="1200" dirty="0">
                <a:hlinkClick r:id="rId11"/>
              </a:rPr>
              <a:t>SELEX Experiment, J. Phys.: Conf. Ser. 295 012089 (2011)</a:t>
            </a:r>
            <a:endParaRPr lang="en-US" sz="1200" dirty="0"/>
          </a:p>
          <a:p>
            <a:r>
              <a:rPr lang="en-US" sz="1200" dirty="0">
                <a:hlinkClick r:id="rId12"/>
              </a:rPr>
              <a:t>STAR Collaboration, Phys. Rev. Lett. 114 022301 (2015) </a:t>
            </a:r>
            <a:endParaRPr lang="en-US" sz="1200" dirty="0"/>
          </a:p>
          <a:p>
            <a:r>
              <a:rPr lang="en-US" sz="1350" dirty="0">
                <a:solidFill>
                  <a:srgbClr val="222222"/>
                </a:solidFill>
                <a:latin typeface="-apple-system"/>
                <a:hlinkClick r:id="rId13"/>
              </a:rPr>
              <a:t>BESIII Collaboration. Nat Commun 16, 4948 (2025)</a:t>
            </a:r>
            <a:endParaRPr lang="en-US" sz="1350" dirty="0">
              <a:solidFill>
                <a:srgbClr val="222222"/>
              </a:solidFill>
              <a:latin typeface="-apple-system"/>
            </a:endParaRPr>
          </a:p>
          <a:p>
            <a:r>
              <a:rPr lang="en-US" sz="1350" dirty="0">
                <a:solidFill>
                  <a:srgbClr val="222222"/>
                </a:solidFill>
                <a:latin typeface="-apple-system"/>
              </a:rPr>
              <a:t>. . .  </a:t>
            </a:r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97956676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6B1BF5-1980-FEAD-9E97-B6DCCCA88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DA420-A922-1EB6-BFEB-17832FE80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3431"/>
            <a:ext cx="9144000" cy="377190"/>
          </a:xfrm>
        </p:spPr>
        <p:txBody>
          <a:bodyPr anchor="ctr">
            <a:normAutofit fontScale="90000"/>
          </a:bodyPr>
          <a:lstStyle/>
          <a:p>
            <a:r>
              <a:rPr lang="en-US" dirty="0"/>
              <a:t>Longitudinal spin transfer via </a:t>
            </a:r>
            <a:r>
              <a:rPr lang="en-US" dirty="0" err="1"/>
              <a:t>dihadron</a:t>
            </a:r>
            <a:r>
              <a:rPr lang="en-US" dirty="0"/>
              <a:t> polarization</a:t>
            </a:r>
          </a:p>
        </p:txBody>
      </p:sp>
      <p:pic>
        <p:nvPicPr>
          <p:cNvPr id="3" name="Picture 2" descr="A diagram of a complex equation&#10;&#10;Description automatically generated with medium confidence">
            <a:extLst>
              <a:ext uri="{FF2B5EF4-FFF2-40B4-BE49-F238E27FC236}">
                <a16:creationId xmlns:a16="http://schemas.microsoft.com/office/drawing/2014/main" id="{D7FA31C4-54AC-BB0A-E1E0-4375C2AA8E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237" b="6216"/>
          <a:stretch/>
        </p:blipFill>
        <p:spPr>
          <a:xfrm>
            <a:off x="5496753" y="1546943"/>
            <a:ext cx="2448811" cy="1417520"/>
          </a:xfrm>
          <a:prstGeom prst="rect">
            <a:avLst/>
          </a:prstGeom>
        </p:spPr>
      </p:pic>
      <p:pic>
        <p:nvPicPr>
          <p:cNvPr id="9" name="Picture 8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D27259C9-A627-E98D-AEDD-2BFB0E3256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680" r="2580"/>
          <a:stretch/>
        </p:blipFill>
        <p:spPr>
          <a:xfrm>
            <a:off x="3906786" y="3045255"/>
            <a:ext cx="4817851" cy="19317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DD8D99A-2639-0F9A-73A2-CEDEE595AF23}"/>
              </a:ext>
            </a:extLst>
          </p:cNvPr>
          <p:cNvSpPr txBox="1"/>
          <p:nvPr/>
        </p:nvSpPr>
        <p:spPr>
          <a:xfrm>
            <a:off x="345218" y="1558246"/>
            <a:ext cx="4572000" cy="987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120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Helicity correlation of two produced </a:t>
            </a:r>
            <a:r>
              <a:rPr lang="en-US" dirty="0" err="1">
                <a:solidFill>
                  <a:srgbClr val="0120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partons</a:t>
            </a:r>
            <a:endParaRPr lang="en-US" dirty="0">
              <a:solidFill>
                <a:srgbClr val="0120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120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Alternative approach to traditional methods using polarized beams and targets</a:t>
            </a:r>
          </a:p>
        </p:txBody>
      </p:sp>
      <p:pic>
        <p:nvPicPr>
          <p:cNvPr id="13" name="Picture 12" descr="A table with red and white text&#10;&#10;Description automatically generated">
            <a:extLst>
              <a:ext uri="{FF2B5EF4-FFF2-40B4-BE49-F238E27FC236}">
                <a16:creationId xmlns:a16="http://schemas.microsoft.com/office/drawing/2014/main" id="{51623ECE-9ACB-B06D-5A02-C4F7D000A5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956" y="2575301"/>
            <a:ext cx="3458239" cy="2413806"/>
          </a:xfrm>
          <a:prstGeom prst="rect">
            <a:avLst/>
          </a:prstGeo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12ABB653-2C10-BE3F-2385-F99CB2A18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A8CE-4878-254C-9288-3244DE0733CE}" type="slidenum">
              <a:rPr lang="en-US" smtClean="0"/>
              <a:t>62</a:t>
            </a:fld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28C970-C69C-6AE1-FE3A-D6F131B6FABA}"/>
              </a:ext>
            </a:extLst>
          </p:cNvPr>
          <p:cNvSpPr txBox="1"/>
          <p:nvPr/>
        </p:nvSpPr>
        <p:spPr>
          <a:xfrm>
            <a:off x="7066487" y="2142023"/>
            <a:ext cx="180288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Image by S.Y. Wei, DIS24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127815-BFEE-B056-FEDA-D09162B7167F}"/>
              </a:ext>
            </a:extLst>
          </p:cNvPr>
          <p:cNvSpPr txBox="1"/>
          <p:nvPr/>
        </p:nvSpPr>
        <p:spPr>
          <a:xfrm>
            <a:off x="4335771" y="2803321"/>
            <a:ext cx="4501847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 err="1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Phys.Lett.B</a:t>
            </a:r>
            <a:r>
              <a:rPr lang="en-US" sz="135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 839, 137821 (2023) </a:t>
            </a:r>
            <a:endParaRPr lang="en-US" sz="135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752AACB-FEDD-A3FF-99A2-EA75637669A9}"/>
              </a:ext>
            </a:extLst>
          </p:cNvPr>
          <p:cNvSpPr/>
          <p:nvPr/>
        </p:nvSpPr>
        <p:spPr>
          <a:xfrm>
            <a:off x="1793875" y="3901109"/>
            <a:ext cx="1057275" cy="466725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92B451-86C1-6F5F-2553-3943082F5343}"/>
              </a:ext>
            </a:extLst>
          </p:cNvPr>
          <p:cNvSpPr txBox="1"/>
          <p:nvPr/>
        </p:nvSpPr>
        <p:spPr>
          <a:xfrm>
            <a:off x="198747" y="4913332"/>
            <a:ext cx="28176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Image from </a:t>
            </a: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arXiv:2304.03302v1</a:t>
            </a:r>
            <a:endParaRPr lang="en-US" sz="12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598695-354E-7C70-1C4F-E037AE4CAC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0739" y="5095460"/>
            <a:ext cx="5189306" cy="586817"/>
          </a:xfrm>
          <a:prstGeom prst="rect">
            <a:avLst/>
          </a:prstGeom>
        </p:spPr>
      </p:pic>
      <p:pic>
        <p:nvPicPr>
          <p:cNvPr id="6" name="Picture 5" descr="A black text with a line&#10;&#10;Description automatically generated with medium confidence">
            <a:extLst>
              <a:ext uri="{FF2B5EF4-FFF2-40B4-BE49-F238E27FC236}">
                <a16:creationId xmlns:a16="http://schemas.microsoft.com/office/drawing/2014/main" id="{CF4BA6CC-A243-08BA-51F1-B5D1994F19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9969" y="5107707"/>
            <a:ext cx="1329050" cy="51349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24CCC0C-0757-5F4D-E4C3-1C6D5EF83838}"/>
              </a:ext>
            </a:extLst>
          </p:cNvPr>
          <p:cNvSpPr/>
          <p:nvPr/>
        </p:nvSpPr>
        <p:spPr>
          <a:xfrm>
            <a:off x="6721158" y="5131093"/>
            <a:ext cx="414635" cy="4667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61443170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2D39F6-C62D-5942-A0C5-04FF0B246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616CF-19FD-97E2-B632-EF6402E8A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3431"/>
            <a:ext cx="9144000" cy="377190"/>
          </a:xfrm>
        </p:spPr>
        <p:txBody>
          <a:bodyPr anchor="ctr">
            <a:normAutofit fontScale="90000"/>
          </a:bodyPr>
          <a:lstStyle/>
          <a:p>
            <a:r>
              <a:rPr lang="en-US" dirty="0"/>
              <a:t>Longitudinal spin transfer via </a:t>
            </a:r>
            <a:r>
              <a:rPr lang="en-US" dirty="0" err="1"/>
              <a:t>dihadron</a:t>
            </a:r>
            <a:r>
              <a:rPr lang="en-US" dirty="0"/>
              <a:t> polarization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8049B90-F58B-D94C-37B8-FAAFEF60FAC4}"/>
                  </a:ext>
                </a:extLst>
              </p:cNvPr>
              <p:cNvSpPr txBox="1"/>
              <p:nvPr/>
            </p:nvSpPr>
            <p:spPr>
              <a:xfrm>
                <a:off x="151044" y="2162027"/>
                <a:ext cx="5070014" cy="38446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14313" indent="-214313">
                  <a:spcBef>
                    <a:spcPts val="450"/>
                  </a:spcBef>
                  <a:spcAft>
                    <a:spcPts val="450"/>
                  </a:spcAft>
                  <a:buFont typeface="Arial" panose="020B0604020202020204" pitchFamily="34" charset="0"/>
                  <a:buChar char="•"/>
                </a:pPr>
                <a:r>
                  <a:rPr lang="en-US" b="1" dirty="0">
                    <a:solidFill>
                      <a:srgbClr val="01216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Experimental considerations: </a:t>
                </a:r>
              </a:p>
              <a:p>
                <a:pPr marL="557213" lvl="1" indent="-214313">
                  <a:spcBef>
                    <a:spcPts val="450"/>
                  </a:spcBef>
                  <a:spcAft>
                    <a:spcPts val="45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1216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Contributions from longitudinal polarization not exactly zero (but expected to be small) </a:t>
                </a:r>
              </a:p>
              <a:p>
                <a:pPr marL="214313" indent="-214313">
                  <a:spcBef>
                    <a:spcPts val="450"/>
                  </a:spcBef>
                  <a:spcAft>
                    <a:spcPts val="450"/>
                  </a:spcAft>
                  <a:buFont typeface="Arial" panose="020B0604020202020204" pitchFamily="34" charset="0"/>
                  <a:buChar char="•"/>
                </a:pPr>
                <a:r>
                  <a:rPr lang="en-US" b="1" dirty="0">
                    <a:solidFill>
                      <a:srgbClr val="01216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Other possible future measurement </a:t>
                </a:r>
                <a:endParaRPr lang="en-US" b="1" dirty="0">
                  <a:solidFill>
                    <a:srgbClr val="012169"/>
                  </a:solidFill>
                  <a:latin typeface="Aptos" panose="020B0004020202020204" pitchFamily="34" charset="0"/>
                </a:endParaRPr>
              </a:p>
              <a:p>
                <a:pPr marL="557213" lvl="1" indent="-214313">
                  <a:spcBef>
                    <a:spcPts val="450"/>
                  </a:spcBef>
                  <a:spcAft>
                    <a:spcPts val="45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12169"/>
                    </a:solidFill>
                    <a:latin typeface="Aptos" panose="020B0004020202020204" pitchFamily="34" charset="0"/>
                    <a:cs typeface="Calibri" panose="020F0502020204030204" pitchFamily="34" charset="0"/>
                  </a:rPr>
                  <a:t>Transverse spin correlation of two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solidFill>
                          <a:srgbClr val="012169"/>
                        </a:solidFill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dirty="0">
                    <a:solidFill>
                      <a:srgbClr val="012169"/>
                    </a:solidFill>
                  </a:rPr>
                  <a:t> hyperons sensitive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solidFill>
                              <a:srgbClr val="01216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rgbClr val="012169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i="1" dirty="0">
                            <a:solidFill>
                              <a:srgbClr val="012169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i="1" dirty="0">
                            <a:solidFill>
                              <a:srgbClr val="012169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en-US" dirty="0">
                  <a:solidFill>
                    <a:srgbClr val="012169"/>
                  </a:solidFill>
                </a:endParaRPr>
              </a:p>
              <a:p>
                <a:pPr marL="557213" lvl="1" indent="-214313">
                  <a:spcBef>
                    <a:spcPts val="450"/>
                  </a:spcBef>
                  <a:spcAft>
                    <a:spcPts val="450"/>
                  </a:spcAft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12169"/>
                    </a:solidFill>
                  </a:rPr>
                  <a:t>Measurement of transverse spin correlation of two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solidFill>
                          <a:srgbClr val="012169"/>
                        </a:solidFill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dirty="0">
                    <a:solidFill>
                      <a:srgbClr val="012169"/>
                    </a:solidFill>
                  </a:rPr>
                  <a:t> hyperons normal to the hadron production plane (defined by thrust axis)</a:t>
                </a:r>
              </a:p>
              <a:p>
                <a:pPr marL="557213" lvl="1" indent="-214313">
                  <a:spcBef>
                    <a:spcPts val="450"/>
                  </a:spcBef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012069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>
                  <a:spcBef>
                    <a:spcPts val="450"/>
                  </a:spcBef>
                </a:pPr>
                <a:endParaRPr lang="en-US" dirty="0">
                  <a:solidFill>
                    <a:srgbClr val="012069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8049B90-F58B-D94C-37B8-FAAFEF60FA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044" y="2162027"/>
                <a:ext cx="5070014" cy="3844642"/>
              </a:xfrm>
              <a:prstGeom prst="rect">
                <a:avLst/>
              </a:prstGeom>
              <a:blipFill>
                <a:blip r:embed="rId3"/>
                <a:stretch>
                  <a:fillRect l="-1003" t="-660" r="-20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F63386E-CE67-9181-ECFB-7CD50F902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A8CE-4878-254C-9288-3244DE0733CE}" type="slidenum">
              <a:rPr lang="en-US" smtClean="0"/>
              <a:t>63</a:t>
            </a:fld>
            <a:endParaRPr lang="en-US"/>
          </a:p>
        </p:txBody>
      </p:sp>
      <p:pic>
        <p:nvPicPr>
          <p:cNvPr id="7" name="Picture 6" descr="A table with red and white text&#10;&#10;Description automatically generated">
            <a:extLst>
              <a:ext uri="{FF2B5EF4-FFF2-40B4-BE49-F238E27FC236}">
                <a16:creationId xmlns:a16="http://schemas.microsoft.com/office/drawing/2014/main" id="{FF6D0B78-FF3B-4A93-1BFD-DD5F02210E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7354" y="2375663"/>
            <a:ext cx="3458239" cy="2413806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CBF2C3F-3C09-4EB3-71EC-6019A9F077C8}"/>
              </a:ext>
            </a:extLst>
          </p:cNvPr>
          <p:cNvSpPr/>
          <p:nvPr/>
        </p:nvSpPr>
        <p:spPr>
          <a:xfrm>
            <a:off x="7740370" y="4351912"/>
            <a:ext cx="1145222" cy="437558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5694B3-123A-0112-3FF4-78B04849877D}"/>
              </a:ext>
            </a:extLst>
          </p:cNvPr>
          <p:cNvSpPr txBox="1"/>
          <p:nvPr/>
        </p:nvSpPr>
        <p:spPr>
          <a:xfrm>
            <a:off x="6659703" y="4765657"/>
            <a:ext cx="28176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Image from </a:t>
            </a: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arXiv:2304.03302v1</a:t>
            </a:r>
            <a:endParaRPr lang="en-US" sz="12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34AF65-24CE-61DE-8A3E-5D0941BF5774}"/>
              </a:ext>
            </a:extLst>
          </p:cNvPr>
          <p:cNvSpPr txBox="1"/>
          <p:nvPr/>
        </p:nvSpPr>
        <p:spPr>
          <a:xfrm>
            <a:off x="3923627" y="3239869"/>
            <a:ext cx="4961964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b="1" dirty="0">
                <a:solidFill>
                  <a:srgbClr val="012169"/>
                </a:solidFill>
                <a:latin typeface="Aptos" panose="020B0004020202020204" pitchFamily="34" charset="0"/>
                <a:hlinkClick r:id="rId6"/>
              </a:rPr>
              <a:t>2410.20917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44400220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72173-CF87-A027-AB82-2978BA8543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8A20CC83-86F9-598F-6F10-C166612B35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335"/>
          <a:stretch/>
        </p:blipFill>
        <p:spPr>
          <a:xfrm>
            <a:off x="4378779" y="2792162"/>
            <a:ext cx="4069897" cy="29156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6D2EC85-0157-00DF-0C5D-233BC21F5F4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1150202"/>
                <a:ext cx="9144000" cy="377190"/>
              </a:xfrm>
            </p:spPr>
            <p:txBody>
              <a:bodyPr anchor="ctr">
                <a:noAutofit/>
              </a:bodyPr>
              <a:lstStyle/>
              <a:p>
                <a:r>
                  <a:rPr lang="en-US" dirty="0"/>
                  <a:t>Transverse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dirty="0"/>
                  <a:t> polarization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6D2EC85-0157-00DF-0C5D-233BC21F5F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1150202"/>
                <a:ext cx="9144000" cy="377190"/>
              </a:xfrm>
              <a:blipFill>
                <a:blip r:embed="rId4"/>
                <a:stretch>
                  <a:fillRect l="-1806" t="-54839" b="-74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2942F869-BEF0-64E5-43E3-E330B02B0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A8CE-4878-254C-9288-3244DE0733CE}" type="slidenum">
              <a:rPr lang="en-US" smtClean="0"/>
              <a:t>64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1FFE3FC-DCE8-8A67-5FB0-65177C1DC345}"/>
                  </a:ext>
                </a:extLst>
              </p:cNvPr>
              <p:cNvSpPr txBox="1"/>
              <p:nvPr/>
            </p:nvSpPr>
            <p:spPr>
              <a:xfrm>
                <a:off x="377509" y="1559726"/>
                <a:ext cx="8278399" cy="16301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57175" indent="-257175">
                  <a:spcBef>
                    <a:spcPts val="375"/>
                  </a:spcBef>
                  <a:buFont typeface="Arial" panose="020B0604020202020204" pitchFamily="34" charset="0"/>
                  <a:buChar char="•"/>
                </a:pPr>
                <a:r>
                  <a:rPr lang="en-US" sz="1725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Measurement sensitive to </a:t>
                </a:r>
                <a:r>
                  <a:rPr lang="en-US" sz="1725" b="1" dirty="0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polarizing transverse-momentum dependent (TMD) fragmentation functions (FF)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725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725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en-US" sz="1725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1725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sub>
                      <m:sup>
                        <m:r>
                          <a:rPr lang="en-US" sz="1725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  <m:r>
                          <a:rPr lang="en-US" sz="1725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𝜦</m:t>
                        </m:r>
                        <m:r>
                          <a:rPr lang="en-US" sz="1725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a:rPr lang="en-US" sz="1725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𝒒</m:t>
                        </m:r>
                      </m:sup>
                    </m:sSubSup>
                    <m:r>
                      <a:rPr lang="en-US" sz="1725" b="1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725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725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  <m:r>
                          <a:rPr lang="en-US" sz="1725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sz="1725" b="1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725" b="1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𝒌</m:t>
                            </m:r>
                          </m:e>
                          <m:sub>
                            <m:r>
                              <a:rPr lang="en-US" sz="1725" b="1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⊥</m:t>
                            </m:r>
                          </m:sub>
                          <m:sup>
                            <m:r>
                              <a:rPr lang="en-US" sz="1725" b="1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sz="1725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n-US" sz="1725" b="1" dirty="0">
                  <a:solidFill>
                    <a:srgbClr val="012069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57175" indent="-257175">
                  <a:spcBef>
                    <a:spcPts val="375"/>
                  </a:spcBef>
                  <a:buFont typeface="Arial" panose="020B0604020202020204" pitchFamily="34" charset="0"/>
                  <a:buChar char="•"/>
                </a:pPr>
                <a:r>
                  <a:rPr lang="en-US" sz="1725" dirty="0">
                    <a:solidFill>
                      <a:srgbClr val="01206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Belle measurement data accurate enough for </a:t>
                </a:r>
                <a:r>
                  <a:rPr lang="en-US" sz="1725" b="1" dirty="0">
                    <a:solidFill>
                      <a:srgbClr val="01206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phenomenological studies to extract FF</a:t>
                </a:r>
              </a:p>
              <a:p>
                <a:pPr lvl="1"/>
                <a:r>
                  <a:rPr lang="en-US" sz="1350" dirty="0">
                    <a:solidFill>
                      <a:srgbClr val="01206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Phys. Rev. D 102, 054001 (2020)</a:t>
                </a:r>
              </a:p>
              <a:p>
                <a:pPr lvl="1"/>
                <a:r>
                  <a:rPr lang="en-US" sz="1350" dirty="0">
                    <a:solidFill>
                      <a:srgbClr val="01206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Phys. Rev. D 102, 096007 (2020)</a:t>
                </a:r>
              </a:p>
              <a:p>
                <a:pPr lvl="1"/>
                <a:r>
                  <a:rPr lang="en-US" sz="1350" dirty="0">
                    <a:solidFill>
                      <a:srgbClr val="01206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Phys. Lett. B 809, 135756 (2020) + . . .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1FFE3FC-DCE8-8A67-5FB0-65177C1DC3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509" y="1559726"/>
                <a:ext cx="8278399" cy="1630126"/>
              </a:xfrm>
              <a:prstGeom prst="rect">
                <a:avLst/>
              </a:prstGeom>
              <a:blipFill>
                <a:blip r:embed="rId5"/>
                <a:stretch>
                  <a:fillRect l="-306" t="-1538" b="-2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999FEF7B-7FFE-9F49-7EED-AC6FF9524EEA}"/>
              </a:ext>
            </a:extLst>
          </p:cNvPr>
          <p:cNvSpPr txBox="1"/>
          <p:nvPr/>
        </p:nvSpPr>
        <p:spPr>
          <a:xfrm>
            <a:off x="4463261" y="5179890"/>
            <a:ext cx="2387515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Phys. Rev. D 105, 094033 (2022)</a:t>
            </a:r>
            <a:endParaRPr lang="en-US" sz="135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3AC7FFF-7C73-5D43-B9CD-2CA133A74BF0}"/>
                  </a:ext>
                </a:extLst>
              </p:cNvPr>
              <p:cNvSpPr txBox="1"/>
              <p:nvPr/>
            </p:nvSpPr>
            <p:spPr>
              <a:xfrm>
                <a:off x="4034157" y="2518707"/>
                <a:ext cx="4561318" cy="6001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57175" indent="-257175">
                  <a:spcBef>
                    <a:spcPts val="375"/>
                  </a:spcBef>
                  <a:buFont typeface="Arial" panose="020B0604020202020204" pitchFamily="34" charset="0"/>
                  <a:buChar char="•"/>
                </a:pPr>
                <a:r>
                  <a:rPr lang="en-US" sz="1650" dirty="0">
                    <a:solidFill>
                      <a:srgbClr val="01206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Used for </a:t>
                </a:r>
                <a14:m>
                  <m:oMath xmlns:m="http://schemas.openxmlformats.org/officeDocument/2006/math">
                    <m:r>
                      <a:rPr lang="en-US" sz="1650" b="1" i="1">
                        <a:solidFill>
                          <a:srgbClr val="012069"/>
                        </a:solidFill>
                        <a:latin typeface="Cambria Math" panose="02040503050406030204" pitchFamily="18" charset="0"/>
                      </a:rPr>
                      <m:t>𝜦</m:t>
                    </m:r>
                  </m:oMath>
                </a14:m>
                <a:r>
                  <a:rPr lang="en-US" sz="1650" b="1" dirty="0">
                    <a:solidFill>
                      <a:srgbClr val="012069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polarization predictions in </a:t>
                </a:r>
                <a14:m>
                  <m:oMath xmlns:m="http://schemas.openxmlformats.org/officeDocument/2006/math">
                    <m:r>
                      <a:rPr lang="en-US" sz="1650" b="1" i="1">
                        <a:solidFill>
                          <a:srgbClr val="012069"/>
                        </a:solidFill>
                        <a:latin typeface="Cambria Math" panose="02040503050406030204" pitchFamily="18" charset="0"/>
                      </a:rPr>
                      <m:t>𝒆𝒑</m:t>
                    </m:r>
                    <m:r>
                      <a:rPr lang="en-US" sz="1650" b="1" i="1">
                        <a:solidFill>
                          <a:srgbClr val="012069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1650" b="1">
                        <a:solidFill>
                          <a:srgbClr val="012069"/>
                        </a:solidFill>
                        <a:latin typeface="Cambria Math" panose="02040503050406030204" pitchFamily="18" charset="0"/>
                      </a:rPr>
                      <m:t>𝚲</m:t>
                    </m:r>
                    <m:r>
                      <a:rPr lang="en-US" sz="1650" b="1" i="1">
                        <a:solidFill>
                          <a:srgbClr val="012069"/>
                        </a:solidFill>
                        <a:latin typeface="Cambria Math" panose="02040503050406030204" pitchFamily="18" charset="0"/>
                      </a:rPr>
                      <m:t>𝑿</m:t>
                    </m:r>
                    <m:r>
                      <a:rPr lang="en-US" sz="1650">
                        <a:solidFill>
                          <a:srgbClr val="012069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sz="1650" dirty="0">
                  <a:solidFill>
                    <a:srgbClr val="012069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3AC7FFF-7C73-5D43-B9CD-2CA133A74B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4157" y="2518707"/>
                <a:ext cx="4561318" cy="600164"/>
              </a:xfrm>
              <a:prstGeom prst="rect">
                <a:avLst/>
              </a:prstGeom>
              <a:blipFill>
                <a:blip r:embed="rId7"/>
                <a:stretch>
                  <a:fillRect l="-556" t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 descr="A diagram of a scientific experiment&#10;&#10;Description automatically generated with medium confidence">
            <a:extLst>
              <a:ext uri="{FF2B5EF4-FFF2-40B4-BE49-F238E27FC236}">
                <a16:creationId xmlns:a16="http://schemas.microsoft.com/office/drawing/2014/main" id="{A34D2C96-765C-C064-63DE-D43C18FA83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509" y="3128640"/>
            <a:ext cx="3639839" cy="2547887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612A8A8F-8CD1-CC61-9187-13BB7437AE7A}"/>
              </a:ext>
            </a:extLst>
          </p:cNvPr>
          <p:cNvSpPr/>
          <p:nvPr/>
        </p:nvSpPr>
        <p:spPr>
          <a:xfrm>
            <a:off x="864021" y="4963644"/>
            <a:ext cx="1028700" cy="670876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B44593-DA2D-C512-B863-58789076FDF3}"/>
              </a:ext>
            </a:extLst>
          </p:cNvPr>
          <p:cNvSpPr txBox="1"/>
          <p:nvPr/>
        </p:nvSpPr>
        <p:spPr>
          <a:xfrm>
            <a:off x="1754328" y="5644441"/>
            <a:ext cx="28176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Image from </a:t>
            </a: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arXiv:2304.03302v1</a:t>
            </a:r>
            <a:endParaRPr lang="en-US" sz="1200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49288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 Λ transverse polarization measured by ATLAS compared to measurements from lower center-of-mass energy experiments. HERA-B data are taken from Ref. [5], NA48 from Ref. [4], E799 data from Ref. [3], and M2 from Ref. [2]. The HERA-B results are transformed to positive values of xF using Eq. (1). ">
            <a:extLst>
              <a:ext uri="{FF2B5EF4-FFF2-40B4-BE49-F238E27FC236}">
                <a16:creationId xmlns:a16="http://schemas.microsoft.com/office/drawing/2014/main" id="{85B7D56D-9D46-1571-05DF-51110CAF6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127" y="1020655"/>
            <a:ext cx="3322673" cy="238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CN" dirty="0"/>
              <a:t>Polarized Hyperon Production 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0" y="1518026"/>
                <a:ext cx="5963894" cy="5041725"/>
              </a:xfrm>
            </p:spPr>
            <p:txBody>
              <a:bodyPr>
                <a:noAutofit/>
              </a:bodyPr>
              <a:lstStyle/>
              <a:p>
                <a:r>
                  <a:rPr lang="en-US" altLang="zh-CN" dirty="0"/>
                  <a:t>Large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>
                        <a:latin typeface="Cambria Math" charset="0"/>
                      </a:rPr>
                      <m:t>Λ</m:t>
                    </m:r>
                  </m:oMath>
                </a14:m>
                <a:r>
                  <a:rPr lang="en-US" altLang="zh-CN" dirty="0"/>
                  <a:t> transverse polarization in </a:t>
                </a:r>
                <a:r>
                  <a:rPr lang="en-US" altLang="zh-CN" dirty="0" err="1"/>
                  <a:t>unpolarized</a:t>
                </a:r>
                <a:r>
                  <a:rPr lang="en-US" altLang="zh-CN" dirty="0"/>
                  <a:t> pp collision</a:t>
                </a:r>
              </a:p>
              <a:p>
                <a:r>
                  <a:rPr lang="en-US" altLang="zh-CN" dirty="0"/>
                  <a:t>Caused by </a:t>
                </a:r>
                <a:r>
                  <a:rPr kumimoji="1" lang="en-US" altLang="zh-CN" dirty="0"/>
                  <a:t>polarizing FF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kumimoji="1" lang="en-US" altLang="zh-CN" i="1">
                            <a:latin typeface="Cambria Math" charset="0"/>
                          </a:rPr>
                          <m:t>𝐷</m:t>
                        </m:r>
                      </m:e>
                      <m:sub>
                        <m:r>
                          <a:rPr kumimoji="1" lang="en-US" altLang="zh-CN" i="1">
                            <a:latin typeface="Cambria Math" charset="0"/>
                          </a:rPr>
                          <m:t>1</m:t>
                        </m:r>
                        <m:r>
                          <a:rPr kumimoji="1" lang="en-US" altLang="zh-CN" i="1">
                            <a:latin typeface="Cambria Math" charset="0"/>
                          </a:rPr>
                          <m:t>𝑇</m:t>
                        </m:r>
                      </m:sub>
                      <m:sup>
                        <m:r>
                          <a:rPr kumimoji="1" lang="en-US" altLang="zh-CN" i="1">
                            <a:latin typeface="Cambria Math" charset="0"/>
                          </a:rPr>
                          <m:t>⊥</m:t>
                        </m:r>
                      </m:sup>
                    </m:sSubSup>
                    <m:d>
                      <m:dPr>
                        <m:ctrlPr>
                          <a:rPr kumimoji="1"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i="1">
                            <a:latin typeface="Cambria Math" charset="0"/>
                          </a:rPr>
                          <m:t>𝑧</m:t>
                        </m:r>
                        <m:r>
                          <a:rPr kumimoji="1" lang="en-US" altLang="zh-CN" i="1">
                            <a:latin typeface="Cambria Math" charset="0"/>
                          </a:rPr>
                          <m:t>,</m:t>
                        </m:r>
                        <m:sSubSup>
                          <m:sSubSupPr>
                            <m:ctrlPr>
                              <a:rPr kumimoji="1" lang="en-US" altLang="zh-CN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i="1" dirty="0"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kumimoji="1" lang="en-US" altLang="zh-CN" i="1">
                                <a:latin typeface="Cambria Math" charset="0"/>
                              </a:rPr>
                              <m:t>⊥</m:t>
                            </m:r>
                          </m:sub>
                          <m:sup>
                            <m:r>
                              <a:rPr kumimoji="1" lang="en-US" altLang="zh-CN" i="1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kumimoji="1" lang="en-US" altLang="zh-CN">
                        <a:latin typeface="Cambria Math" charset="0"/>
                      </a:rPr>
                      <m:t>?</m:t>
                    </m:r>
                  </m:oMath>
                </a14:m>
                <a:endParaRPr kumimoji="1" lang="en-US" altLang="zh-CN" dirty="0"/>
              </a:p>
              <a:p>
                <a:r>
                  <a:rPr kumimoji="1" lang="en-US" altLang="zh-CN" dirty="0"/>
                  <a:t>Polarizing FF is chiral-even, has been proposed</a:t>
                </a:r>
                <a:br>
                  <a:rPr kumimoji="1" lang="en-US" altLang="zh-CN" dirty="0"/>
                </a:br>
                <a:r>
                  <a:rPr kumimoji="1" lang="en-US" altLang="zh-CN" dirty="0"/>
                  <a:t> as a test of universality.</a:t>
                </a:r>
              </a:p>
              <a:p>
                <a:r>
                  <a:rPr lang="en-US" altLang="zh-CN" dirty="0"/>
                  <a:t>FF counterpart of the </a:t>
                </a:r>
                <a:r>
                  <a:rPr lang="en-US" altLang="zh-CN" dirty="0" err="1"/>
                  <a:t>Sivers</a:t>
                </a:r>
                <a:r>
                  <a:rPr lang="en-US" altLang="zh-CN" dirty="0"/>
                  <a:t> function.</a:t>
                </a:r>
              </a:p>
              <a:p>
                <a:r>
                  <a:rPr lang="en-US" altLang="zh-CN" dirty="0"/>
                  <a:t>OPAL experiment at LEP has studied transverse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>
                        <a:latin typeface="Cambria Math" charset="0"/>
                      </a:rPr>
                      <m:t>Λ</m:t>
                    </m:r>
                  </m:oMath>
                </a14:m>
                <a:br>
                  <a:rPr lang="en-US" altLang="zh-CN" dirty="0"/>
                </a:br>
                <a:r>
                  <a:rPr lang="en-US" altLang="zh-CN" dirty="0"/>
                  <a:t>polarization, no significant signal was observed.</a:t>
                </a:r>
              </a:p>
              <a:p>
                <a:r>
                  <a:rPr lang="en-US" altLang="zh-CN" dirty="0">
                    <a:solidFill>
                      <a:srgbClr val="FF0000"/>
                    </a:solidFill>
                  </a:rPr>
                  <a:t>First Observation at Belle !</a:t>
                </a:r>
              </a:p>
              <a:p>
                <a:pPr marL="0" indent="0">
                  <a:buNone/>
                </a:pPr>
                <a:r>
                  <a:rPr lang="en-US" altLang="zh-CN" dirty="0">
                    <a:solidFill>
                      <a:srgbClr val="FF0000"/>
                    </a:solidFill>
                    <a:sym typeface="Wingdings" pitchFamily="2" charset="2"/>
                  </a:rPr>
                  <a:t>Extraction of PFF (Cagliari, UCLA)</a:t>
                </a:r>
                <a:endParaRPr lang="en-US" altLang="zh-CN" dirty="0">
                  <a:solidFill>
                    <a:srgbClr val="FF0000"/>
                  </a:solidFill>
                </a:endParaRPr>
              </a:p>
              <a:p>
                <a:endParaRPr lang="en-US" altLang="zh-CN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518026"/>
                <a:ext cx="5963894" cy="5041725"/>
              </a:xfrm>
              <a:blipFill>
                <a:blip r:embed="rId3"/>
                <a:stretch>
                  <a:fillRect l="-1489" t="-1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C69F5-E9A6-9448-A7CF-F04DE3C2E5A3}" type="slidenum">
              <a:rPr kumimoji="1" lang="zh-CN" altLang="en-US" smtClean="0"/>
              <a:t>65</a:t>
            </a:fld>
            <a:endParaRPr kumimoji="1"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680321" y="3003135"/>
            <a:ext cx="2546486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13" b="1" dirty="0">
                <a:solidFill>
                  <a:srgbClr val="FF0000"/>
                </a:solidFill>
              </a:rPr>
              <a:t>PRL105,202001</a:t>
            </a:r>
            <a:r>
              <a:rPr kumimoji="1" lang="zh-CN" altLang="en-US" sz="1013" b="1" dirty="0">
                <a:solidFill>
                  <a:srgbClr val="FF0000"/>
                </a:solidFill>
              </a:rPr>
              <a:t>（</a:t>
            </a:r>
            <a:r>
              <a:rPr kumimoji="1" lang="en-US" altLang="zh-CN" sz="1013" b="1" dirty="0">
                <a:solidFill>
                  <a:srgbClr val="FF0000"/>
                </a:solidFill>
              </a:rPr>
              <a:t>2010</a:t>
            </a:r>
            <a:r>
              <a:rPr kumimoji="1" lang="zh-CN" altLang="en-US" sz="1013" b="1" dirty="0">
                <a:solidFill>
                  <a:srgbClr val="FF0000"/>
                </a:solidFill>
              </a:rPr>
              <a:t>）</a:t>
            </a:r>
          </a:p>
        </p:txBody>
      </p:sp>
      <p:sp>
        <p:nvSpPr>
          <p:cNvPr id="11" name="矩形 10"/>
          <p:cNvSpPr/>
          <p:nvPr/>
        </p:nvSpPr>
        <p:spPr>
          <a:xfrm>
            <a:off x="1715629" y="4953662"/>
            <a:ext cx="1803699" cy="248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altLang="zh-CN" sz="1013" b="1" dirty="0" err="1">
                <a:solidFill>
                  <a:srgbClr val="FF0000"/>
                </a:solidFill>
                <a:latin typeface=""/>
              </a:rPr>
              <a:t>Eur</a:t>
            </a:r>
            <a:r>
              <a:rPr lang="tr-TR" altLang="zh-CN" sz="1013" b="1" dirty="0">
                <a:solidFill>
                  <a:srgbClr val="FF0000"/>
                </a:solidFill>
                <a:latin typeface=""/>
              </a:rPr>
              <a:t>. </a:t>
            </a:r>
            <a:r>
              <a:rPr lang="tr-TR" altLang="zh-CN" sz="1013" b="1" dirty="0" err="1">
                <a:solidFill>
                  <a:srgbClr val="FF0000"/>
                </a:solidFill>
                <a:latin typeface=""/>
              </a:rPr>
              <a:t>Phys</a:t>
            </a:r>
            <a:r>
              <a:rPr lang="tr-TR" altLang="zh-CN" sz="1013" b="1" dirty="0">
                <a:solidFill>
                  <a:srgbClr val="FF0000"/>
                </a:solidFill>
                <a:latin typeface=""/>
              </a:rPr>
              <a:t>. J. C2, 49 (1998)</a:t>
            </a:r>
            <a:endParaRPr lang="zh-CN" altLang="en-US" sz="1013" b="1" dirty="0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265907" y="1847876"/>
            <a:ext cx="2699281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13" b="1" dirty="0">
                <a:solidFill>
                  <a:srgbClr val="FF0000"/>
                </a:solidFill>
              </a:rPr>
              <a:t>PRL36,</a:t>
            </a:r>
            <a:r>
              <a:rPr kumimoji="1" lang="zh-CN" altLang="en-US" sz="1013" b="1" dirty="0">
                <a:solidFill>
                  <a:srgbClr val="FF0000"/>
                </a:solidFill>
              </a:rPr>
              <a:t> </a:t>
            </a:r>
            <a:r>
              <a:rPr kumimoji="1" lang="en-US" altLang="zh-CN" sz="1013" b="1" dirty="0">
                <a:solidFill>
                  <a:srgbClr val="FF0000"/>
                </a:solidFill>
              </a:rPr>
              <a:t>1113 (1976); PRL41,</a:t>
            </a:r>
            <a:r>
              <a:rPr kumimoji="1" lang="zh-CN" altLang="en-US" sz="1013" b="1" dirty="0">
                <a:solidFill>
                  <a:srgbClr val="FF0000"/>
                </a:solidFill>
              </a:rPr>
              <a:t> </a:t>
            </a:r>
            <a:r>
              <a:rPr kumimoji="1" lang="en-US" altLang="zh-CN" sz="1013" b="1" dirty="0">
                <a:solidFill>
                  <a:srgbClr val="FF0000"/>
                </a:solidFill>
              </a:rPr>
              <a:t>607 (1978)</a:t>
            </a:r>
            <a:endParaRPr kumimoji="1" lang="zh-CN" altLang="en-US" sz="1013" b="1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D06AA5-E729-E6EA-FFA4-3F963BFA97AD}"/>
              </a:ext>
            </a:extLst>
          </p:cNvPr>
          <p:cNvSpPr txBox="1"/>
          <p:nvPr/>
        </p:nvSpPr>
        <p:spPr>
          <a:xfrm>
            <a:off x="7150737" y="3269172"/>
            <a:ext cx="16225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PRD 91, 032004 (2015)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9BAA56-6A5B-2CD2-0835-2ADD565A7D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3538" y="3532204"/>
            <a:ext cx="3605126" cy="17668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AFA991-33F9-0A45-7A80-415EACE9AA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3066" y="5152014"/>
            <a:ext cx="2250609" cy="17544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B5FB61-BE3D-5324-047E-966F9016A6B2}"/>
              </a:ext>
            </a:extLst>
          </p:cNvPr>
          <p:cNvSpPr txBox="1"/>
          <p:nvPr/>
        </p:nvSpPr>
        <p:spPr>
          <a:xfrm>
            <a:off x="6303066" y="6619018"/>
            <a:ext cx="20794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PRD 105 (2022) 9, 094033</a:t>
            </a:r>
          </a:p>
        </p:txBody>
      </p:sp>
    </p:spTree>
    <p:extLst>
      <p:ext uri="{BB962C8B-B14F-4D97-AF65-F5344CB8AC3E}">
        <p14:creationId xmlns:p14="http://schemas.microsoft.com/office/powerpoint/2010/main" val="65941408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92401CE-DCB9-5D44-867A-97CC8D6126C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0901" y="263572"/>
                <a:ext cx="8947970" cy="487490"/>
              </a:xfrm>
            </p:spPr>
            <p:txBody>
              <a:bodyPr/>
              <a:lstStyle/>
              <a:p>
                <a:r>
                  <a:rPr lang="en-US" sz="3200" dirty="0"/>
                  <a:t>Belle II Makes Precision </a:t>
                </a:r>
                <a14:m>
                  <m:oMath xmlns:m="http://schemas.openxmlformats.org/officeDocument/2006/math">
                    <m:r>
                      <a:rPr lang="en-US" sz="3200" b="1" i="0" smtClean="0">
                        <a:latin typeface="Cambria Math" panose="02040503050406030204" pitchFamily="18" charset="0"/>
                      </a:rPr>
                      <m:t>𝚲</m:t>
                    </m:r>
                  </m:oMath>
                </a14:m>
                <a:r>
                  <a:rPr lang="en-US" sz="3200" dirty="0"/>
                  <a:t> program possible!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92401CE-DCB9-5D44-867A-97CC8D6126C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0901" y="263572"/>
                <a:ext cx="8947970" cy="487490"/>
              </a:xfrm>
              <a:blipFill>
                <a:blip r:embed="rId2"/>
                <a:stretch>
                  <a:fillRect l="-1700" t="-27500" r="-142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B283BC7-A9E0-5342-985A-9E1365905F8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-89970" y="3916828"/>
                <a:ext cx="5478596" cy="3443366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>
                    <a:solidFill>
                      <a:srgbClr val="AE0A24"/>
                    </a:solidFill>
                  </a:rPr>
                  <a:t>Opportunities at Belle II:</a:t>
                </a:r>
              </a:p>
              <a:p>
                <a:pPr lvl="1"/>
                <a:r>
                  <a:rPr lang="en-US" sz="1600" dirty="0"/>
                  <a:t>Feed down correction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1600" dirty="0"/>
                  <a:t> dependence and associated production</a:t>
                </a:r>
              </a:p>
              <a:p>
                <a:pPr lvl="2"/>
                <a:r>
                  <a:rPr lang="en-US" sz="1600" dirty="0"/>
                  <a:t>(currently only for z dependence, introduces large uncertainties)</a:t>
                </a:r>
              </a:p>
              <a:p>
                <a:pPr lvl="2"/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↑</m:t>
                        </m:r>
                      </m:sup>
                    </m:sSup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60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↑</m:t>
                        </m:r>
                      </m:sup>
                    </m:sSup>
                  </m:oMath>
                </a14:m>
                <a:r>
                  <a:rPr lang="en-US" sz="1600" dirty="0"/>
                  <a:t> correlations </a:t>
                </a:r>
                <a:r>
                  <a:rPr lang="en-US" sz="1600" dirty="0">
                    <a:solidFill>
                      <a:srgbClr val="FF0000"/>
                    </a:solidFill>
                    <a:sym typeface="Wingdings" pitchFamily="2" charset="2"/>
                  </a:rPr>
                  <a:t>Entanglement studies</a:t>
                </a:r>
                <a:endParaRPr lang="en-US" sz="1600" dirty="0">
                  <a:solidFill>
                    <a:srgbClr val="FF0000"/>
                  </a:solidFill>
                </a:endParaRPr>
              </a:p>
              <a:p>
                <a:pPr lvl="2"/>
                <a:r>
                  <a:rPr lang="en-US" sz="1600" dirty="0"/>
                  <a:t>Extension to tensor polarized FFs: e-Print: 2206.11742 [hep-</a:t>
                </a:r>
                <a:r>
                  <a:rPr lang="en-US" sz="1600" dirty="0" err="1"/>
                  <a:t>ph</a:t>
                </a:r>
                <a:r>
                  <a:rPr lang="en-US" sz="1600" dirty="0"/>
                  <a:t>]</a:t>
                </a:r>
              </a:p>
              <a:p>
                <a:pPr lvl="2"/>
                <a:r>
                  <a:rPr lang="en-US" sz="1600" dirty="0"/>
                  <a:t>….</a:t>
                </a:r>
              </a:p>
              <a:p>
                <a:pPr lvl="1"/>
                <a:r>
                  <a:rPr lang="en-US" sz="1800" dirty="0"/>
                  <a:t>Explore 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1800" dirty="0"/>
                  <a:t> region (not shown here) with higher statistics and better tracking resolution</a:t>
                </a:r>
              </a:p>
              <a:p>
                <a:pPr marL="171450" lvl="1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B283BC7-A9E0-5342-985A-9E1365905F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89970" y="3916828"/>
                <a:ext cx="5478596" cy="3443366"/>
              </a:xfrm>
              <a:blipFill>
                <a:blip r:embed="rId3"/>
                <a:stretch>
                  <a:fillRect l="-924" t="-1838" r="-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C54C61-0FD0-2442-8F29-BFD3A7E3C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B661E-1FC1-E94E-A9F0-EAC9927ACDDF}" type="slidenum">
              <a:rPr lang="en-US" smtClean="0"/>
              <a:t>66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C8BA3F-4166-A75D-3345-F8BEE23DB2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194" y="1118785"/>
            <a:ext cx="4834028" cy="25662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8804CF-9969-FA2F-C412-CA42DCB1560A}"/>
              </a:ext>
            </a:extLst>
          </p:cNvPr>
          <p:cNvSpPr txBox="1"/>
          <p:nvPr/>
        </p:nvSpPr>
        <p:spPr>
          <a:xfrm>
            <a:off x="3976058" y="3549105"/>
            <a:ext cx="1749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PRL122 (2019) 4, 042001</a:t>
            </a:r>
          </a:p>
          <a:p>
            <a:endParaRPr lang="en-US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B37D68-95DF-B678-C1D4-BC2317ACC1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3171" y="1210835"/>
            <a:ext cx="1802888" cy="15107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7D539D8-502B-24B1-D0F1-85046733C086}"/>
                  </a:ext>
                </a:extLst>
              </p:cNvPr>
              <p:cNvSpPr txBox="1"/>
              <p:nvPr/>
            </p:nvSpPr>
            <p:spPr>
              <a:xfrm>
                <a:off x="5196099" y="2691829"/>
                <a:ext cx="180966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Example,</a:t>
                </a:r>
                <a:br>
                  <a:rPr lang="en-US" sz="1400" dirty="0"/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sz="1400" dirty="0"/>
                  <a:t> </a:t>
                </a:r>
                <a:r>
                  <a:rPr lang="en-US" sz="1400" dirty="0" err="1"/>
                  <a:t>feeddown</a:t>
                </a:r>
                <a:r>
                  <a:rPr lang="en-US" sz="1400" dirty="0"/>
                  <a:t> at the EIC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7D539D8-502B-24B1-D0F1-85046733C0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6099" y="2691829"/>
                <a:ext cx="1809663" cy="523220"/>
              </a:xfrm>
              <a:prstGeom prst="rect">
                <a:avLst/>
              </a:prstGeom>
              <a:blipFill>
                <a:blip r:embed="rId6"/>
                <a:stretch>
                  <a:fillRect l="-694" t="-2439" b="-14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F4CA7977-FB0B-5A31-3031-4FDB14B98B1F}"/>
              </a:ext>
            </a:extLst>
          </p:cNvPr>
          <p:cNvGrpSpPr/>
          <p:nvPr/>
        </p:nvGrpSpPr>
        <p:grpSpPr>
          <a:xfrm>
            <a:off x="7205995" y="1080417"/>
            <a:ext cx="1955255" cy="4697165"/>
            <a:chOff x="2353982" y="796085"/>
            <a:chExt cx="2295022" cy="4994275"/>
          </a:xfrm>
        </p:grpSpPr>
        <p:pic>
          <p:nvPicPr>
            <p:cNvPr id="12" name="Content Placeholder 6">
              <a:extLst>
                <a:ext uri="{FF2B5EF4-FFF2-40B4-BE49-F238E27FC236}">
                  <a16:creationId xmlns:a16="http://schemas.microsoft.com/office/drawing/2014/main" id="{2FC3794B-66EC-AE62-4233-785C401CF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6799" r="551" b="28635"/>
            <a:stretch/>
          </p:blipFill>
          <p:spPr>
            <a:xfrm>
              <a:off x="4464107" y="796085"/>
              <a:ext cx="184897" cy="3564160"/>
            </a:xfrm>
            <a:prstGeom prst="rect">
              <a:avLst/>
            </a:prstGeom>
          </p:spPr>
        </p:pic>
        <p:pic>
          <p:nvPicPr>
            <p:cNvPr id="13" name="Content Placeholder 6">
              <a:extLst>
                <a:ext uri="{FF2B5EF4-FFF2-40B4-BE49-F238E27FC236}">
                  <a16:creationId xmlns:a16="http://schemas.microsoft.com/office/drawing/2014/main" id="{787D9D00-5F9E-2A6E-3949-E583BFC713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92080"/>
            <a:stretch/>
          </p:blipFill>
          <p:spPr>
            <a:xfrm>
              <a:off x="2353982" y="796085"/>
              <a:ext cx="552847" cy="4994275"/>
            </a:xfrm>
            <a:prstGeom prst="rect">
              <a:avLst/>
            </a:prstGeom>
          </p:spPr>
        </p:pic>
        <p:pic>
          <p:nvPicPr>
            <p:cNvPr id="14" name="Content Placeholder 6">
              <a:extLst>
                <a:ext uri="{FF2B5EF4-FFF2-40B4-BE49-F238E27FC236}">
                  <a16:creationId xmlns:a16="http://schemas.microsoft.com/office/drawing/2014/main" id="{AF8215C6-F8B6-8D40-C813-D4DA8FC63C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9980" r="47407"/>
            <a:stretch/>
          </p:blipFill>
          <p:spPr>
            <a:xfrm>
              <a:off x="2906829" y="796085"/>
              <a:ext cx="1578544" cy="499427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BC8F8CDF-A9AD-12BF-B2EC-35ED14EF33C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58480" y="4674408"/>
                <a:ext cx="3821262" cy="255683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2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685800" indent="-22860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PingFangSC-Regular" charset="-122"/>
                  <a:buChar char="－"/>
                  <a:defRPr sz="20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1143000" indent="-22860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charset="0"/>
                  <a:buChar char="•"/>
                  <a:defRPr sz="18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657350" indent="-2857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PingFangSC-Regular" charset="-122"/>
                  <a:buChar char="－"/>
                  <a:defRPr sz="16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2057400" indent="-22860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charset="0"/>
                  <a:buChar char="•"/>
                  <a:defRPr sz="14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>
                    <a:solidFill>
                      <a:srgbClr val="AE0A24"/>
                    </a:solidFill>
                  </a:rPr>
                  <a:t>Complementary Statistics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solidFill>
                          <a:srgbClr val="AE0A24"/>
                        </a:solidFill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dirty="0"/>
                  <a:t> program at the EIC</a:t>
                </a:r>
              </a:p>
              <a:p>
                <a:pPr lvl="1"/>
                <a:r>
                  <a:rPr lang="en-US" dirty="0"/>
                  <a:t>Universality test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dirty="0"/>
                  <a:t> FFs to extract polarized PDFs</a:t>
                </a:r>
              </a:p>
              <a:p>
                <a:pPr lvl="1"/>
                <a:r>
                  <a:rPr lang="en-US" dirty="0"/>
                  <a:t>Flavor separation</a:t>
                </a:r>
              </a:p>
              <a:p>
                <a:pPr lvl="1"/>
                <a:r>
                  <a:rPr lang="en-US" dirty="0"/>
                  <a:t>…</a:t>
                </a:r>
              </a:p>
            </p:txBody>
          </p:sp>
        </mc:Choice>
        <mc:Fallback xmlns="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BC8F8CDF-A9AD-12BF-B2EC-35ED14EF33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8480" y="4674408"/>
                <a:ext cx="3821262" cy="2556831"/>
              </a:xfrm>
              <a:prstGeom prst="rect">
                <a:avLst/>
              </a:prstGeom>
              <a:blipFill>
                <a:blip r:embed="rId8"/>
                <a:stretch>
                  <a:fillRect l="-1661" t="-1485" r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C5C18CF2-507D-2DDA-FB75-F058CEEE2961}"/>
              </a:ext>
            </a:extLst>
          </p:cNvPr>
          <p:cNvSpPr txBox="1"/>
          <p:nvPr/>
        </p:nvSpPr>
        <p:spPr>
          <a:xfrm>
            <a:off x="8247494" y="2953439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EIC</a:t>
            </a:r>
          </a:p>
        </p:txBody>
      </p:sp>
    </p:spTree>
    <p:extLst>
      <p:ext uri="{BB962C8B-B14F-4D97-AF65-F5344CB8AC3E}">
        <p14:creationId xmlns:p14="http://schemas.microsoft.com/office/powerpoint/2010/main" val="112268562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D279D4-CC84-4882-98A1-7EA739926E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74991-7BBF-D95F-E187-323249BBB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CLAS12 pion BSAs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97033A6-6BC2-B1EA-AF86-F94CD47AC7B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199637" y="1354089"/>
                <a:ext cx="1573659" cy="4993659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Also </a:t>
                </a:r>
                <a:r>
                  <a:rPr lang="en-US" dirty="0" err="1"/>
                  <a:t>MultiD</a:t>
                </a:r>
                <a:r>
                  <a:rPr lang="en-US" dirty="0"/>
                  <a:t> binning,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97033A6-6BC2-B1EA-AF86-F94CD47AC7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199637" y="1354089"/>
                <a:ext cx="1573659" cy="4993659"/>
              </a:xfrm>
              <a:blipFill>
                <a:blip r:embed="rId2"/>
                <a:stretch>
                  <a:fillRect l="-4000" t="-1269" r="-5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AAF06CCB-3EF3-99F9-0C46-65291C143E1B}"/>
              </a:ext>
            </a:extLst>
          </p:cNvPr>
          <p:cNvSpPr txBox="1"/>
          <p:nvPr/>
        </p:nvSpPr>
        <p:spPr>
          <a:xfrm>
            <a:off x="5519367" y="1143007"/>
            <a:ext cx="2355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Phys.Rev.Lett</a:t>
            </a:r>
            <a:r>
              <a:rPr lang="en-US" sz="1000" dirty="0"/>
              <a:t>. 128 (2022) 6, 062005</a:t>
            </a:r>
          </a:p>
          <a:p>
            <a:endParaRPr lang="en-US" sz="1000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D737121-4DCF-4BFB-5D6F-F257CD5ADE1F}"/>
              </a:ext>
            </a:extLst>
          </p:cNvPr>
          <p:cNvGrpSpPr/>
          <p:nvPr/>
        </p:nvGrpSpPr>
        <p:grpSpPr>
          <a:xfrm>
            <a:off x="6800455" y="71144"/>
            <a:ext cx="1438286" cy="765053"/>
            <a:chOff x="6737414" y="1939797"/>
            <a:chExt cx="1438286" cy="765053"/>
          </a:xfrm>
        </p:grpSpPr>
        <p:sp>
          <p:nvSpPr>
            <p:cNvPr id="39" name="CustomShape 4">
              <a:extLst>
                <a:ext uri="{FF2B5EF4-FFF2-40B4-BE49-F238E27FC236}">
                  <a16:creationId xmlns:a16="http://schemas.microsoft.com/office/drawing/2014/main" id="{7914820F-F3EB-9AF7-F402-65642FD2883E}"/>
                </a:ext>
              </a:extLst>
            </p:cNvPr>
            <p:cNvSpPr/>
            <p:nvPr/>
          </p:nvSpPr>
          <p:spPr>
            <a:xfrm>
              <a:off x="6737414" y="2372570"/>
              <a:ext cx="332280" cy="332280"/>
            </a:xfrm>
            <a:prstGeom prst="ellipse">
              <a:avLst/>
            </a:prstGeom>
            <a:solidFill>
              <a:srgbClr val="A3238E"/>
            </a:solidFill>
            <a:ln w="190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40" name="Line 6">
              <a:extLst>
                <a:ext uri="{FF2B5EF4-FFF2-40B4-BE49-F238E27FC236}">
                  <a16:creationId xmlns:a16="http://schemas.microsoft.com/office/drawing/2014/main" id="{7424716D-D3FE-C78C-4D90-54041FEE8807}"/>
                </a:ext>
              </a:extLst>
            </p:cNvPr>
            <p:cNvSpPr/>
            <p:nvPr/>
          </p:nvSpPr>
          <p:spPr>
            <a:xfrm flipV="1">
              <a:off x="7081936" y="2140027"/>
              <a:ext cx="544920" cy="332281"/>
            </a:xfrm>
            <a:prstGeom prst="line">
              <a:avLst/>
            </a:prstGeom>
            <a:ln w="38160">
              <a:solidFill>
                <a:srgbClr val="000000"/>
              </a:solidFill>
              <a:round/>
              <a:headEnd type="oval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6556A212-9321-B654-6D92-871DE13C5A8F}"/>
                </a:ext>
              </a:extLst>
            </p:cNvPr>
            <p:cNvPicPr/>
            <p:nvPr/>
          </p:nvPicPr>
          <p:blipFill>
            <a:blip r:embed="rId3"/>
            <a:srcRect t="22705"/>
            <a:stretch/>
          </p:blipFill>
          <p:spPr>
            <a:xfrm rot="16200000">
              <a:off x="7678360" y="2193057"/>
              <a:ext cx="750600" cy="244080"/>
            </a:xfrm>
            <a:prstGeom prst="rect">
              <a:avLst/>
            </a:prstGeom>
            <a:ln>
              <a:noFill/>
            </a:ln>
          </p:spPr>
        </p:pic>
        <p:sp>
          <p:nvSpPr>
            <p:cNvPr id="42" name="CustomShape 4">
              <a:extLst>
                <a:ext uri="{FF2B5EF4-FFF2-40B4-BE49-F238E27FC236}">
                  <a16:creationId xmlns:a16="http://schemas.microsoft.com/office/drawing/2014/main" id="{6C672AA8-5B44-068A-786F-2568FCD494AB}"/>
                </a:ext>
              </a:extLst>
            </p:cNvPr>
            <p:cNvSpPr/>
            <p:nvPr/>
          </p:nvSpPr>
          <p:spPr>
            <a:xfrm>
              <a:off x="7569660" y="1989917"/>
              <a:ext cx="332280" cy="332280"/>
            </a:xfrm>
            <a:prstGeom prst="ellipse">
              <a:avLst/>
            </a:prstGeom>
            <a:solidFill>
              <a:srgbClr val="A3238E"/>
            </a:solidFill>
            <a:ln w="190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43" name="Line 6">
              <a:extLst>
                <a:ext uri="{FF2B5EF4-FFF2-40B4-BE49-F238E27FC236}">
                  <a16:creationId xmlns:a16="http://schemas.microsoft.com/office/drawing/2014/main" id="{4DDB8F6A-4409-F83C-0644-6C1530EA04AD}"/>
                </a:ext>
              </a:extLst>
            </p:cNvPr>
            <p:cNvSpPr/>
            <p:nvPr/>
          </p:nvSpPr>
          <p:spPr>
            <a:xfrm flipV="1">
              <a:off x="7730142" y="2031868"/>
              <a:ext cx="3720" cy="248377"/>
            </a:xfrm>
            <a:prstGeom prst="line">
              <a:avLst/>
            </a:prstGeom>
            <a:ln w="38160">
              <a:solidFill>
                <a:srgbClr val="000000"/>
              </a:solidFill>
              <a:round/>
              <a:headEnd type="oval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44" name="Line 6">
              <a:extLst>
                <a:ext uri="{FF2B5EF4-FFF2-40B4-BE49-F238E27FC236}">
                  <a16:creationId xmlns:a16="http://schemas.microsoft.com/office/drawing/2014/main" id="{FFC5B15D-0A40-FE39-21D8-0D93AC494678}"/>
                </a:ext>
              </a:extLst>
            </p:cNvPr>
            <p:cNvSpPr/>
            <p:nvPr/>
          </p:nvSpPr>
          <p:spPr>
            <a:xfrm>
              <a:off x="7099374" y="2569748"/>
              <a:ext cx="695217" cy="12489"/>
            </a:xfrm>
            <a:prstGeom prst="line">
              <a:avLst/>
            </a:prstGeom>
            <a:ln w="38100">
              <a:solidFill>
                <a:srgbClr val="000000"/>
              </a:solidFill>
              <a:prstDash val="sysDot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45" name="Line 6">
              <a:extLst>
                <a:ext uri="{FF2B5EF4-FFF2-40B4-BE49-F238E27FC236}">
                  <a16:creationId xmlns:a16="http://schemas.microsoft.com/office/drawing/2014/main" id="{B92552D4-EBCC-A912-B60F-648060304F8F}"/>
                </a:ext>
              </a:extLst>
            </p:cNvPr>
            <p:cNvSpPr/>
            <p:nvPr/>
          </p:nvSpPr>
          <p:spPr>
            <a:xfrm flipV="1">
              <a:off x="7794593" y="2322195"/>
              <a:ext cx="0" cy="247553"/>
            </a:xfrm>
            <a:prstGeom prst="line">
              <a:avLst/>
            </a:prstGeom>
            <a:ln w="38100">
              <a:solidFill>
                <a:srgbClr val="000000"/>
              </a:solidFill>
              <a:prstDash val="sysDot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46" name="Line 6">
              <a:extLst>
                <a:ext uri="{FF2B5EF4-FFF2-40B4-BE49-F238E27FC236}">
                  <a16:creationId xmlns:a16="http://schemas.microsoft.com/office/drawing/2014/main" id="{9EFEF4B2-2BB0-1D5C-9F7C-4E9F7899DCBF}"/>
                </a:ext>
              </a:extLst>
            </p:cNvPr>
            <p:cNvSpPr/>
            <p:nvPr/>
          </p:nvSpPr>
          <p:spPr>
            <a:xfrm flipV="1">
              <a:off x="7099374" y="2558011"/>
              <a:ext cx="560257" cy="11738"/>
            </a:xfrm>
            <a:prstGeom prst="line">
              <a:avLst/>
            </a:prstGeom>
            <a:ln w="38100">
              <a:solidFill>
                <a:srgbClr val="000000"/>
              </a:solidFill>
              <a:prstDash val="sysDot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30">
            <a:extLst>
              <a:ext uri="{FF2B5EF4-FFF2-40B4-BE49-F238E27FC236}">
                <a16:creationId xmlns:a16="http://schemas.microsoft.com/office/drawing/2014/main" id="{5A87E8E9-F2D6-DC24-65F3-0D99E84FB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57602" y="1543117"/>
            <a:ext cx="3485075" cy="348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35">
            <a:extLst>
              <a:ext uri="{FF2B5EF4-FFF2-40B4-BE49-F238E27FC236}">
                <a16:creationId xmlns:a16="http://schemas.microsoft.com/office/drawing/2014/main" id="{56BB4DC9-70A4-4DDD-5DF0-73EA62DB3EEE}"/>
              </a:ext>
            </a:extLst>
          </p:cNvPr>
          <p:cNvGrpSpPr>
            <a:grpSpLocks/>
          </p:cNvGrpSpPr>
          <p:nvPr/>
        </p:nvGrpSpPr>
        <p:grpSpPr bwMode="auto">
          <a:xfrm>
            <a:off x="773078" y="4023122"/>
            <a:ext cx="3024187" cy="1033463"/>
            <a:chOff x="113" y="2280"/>
            <a:chExt cx="1905" cy="651"/>
          </a:xfrm>
        </p:grpSpPr>
        <p:sp>
          <p:nvSpPr>
            <p:cNvPr id="7" name="Text Box 11">
              <a:extLst>
                <a:ext uri="{FF2B5EF4-FFF2-40B4-BE49-F238E27FC236}">
                  <a16:creationId xmlns:a16="http://schemas.microsoft.com/office/drawing/2014/main" id="{B56F68FA-113A-0953-8861-826789F7FA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1" y="2568"/>
              <a:ext cx="1282" cy="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200" b="0" dirty="0" err="1">
                  <a:solidFill>
                    <a:schemeClr val="accent5">
                      <a:lumMod val="75000"/>
                    </a:schemeClr>
                  </a:solidFill>
                </a:rPr>
                <a:t>model</a:t>
              </a:r>
              <a:r>
                <a:rPr lang="de-DE" sz="1200" b="0" dirty="0">
                  <a:solidFill>
                    <a:schemeClr val="accent5">
                      <a:lumMod val="75000"/>
                    </a:schemeClr>
                  </a:solidFill>
                </a:rPr>
                <a:t> 1 (Mao et al., EPJ C 73)</a:t>
              </a:r>
            </a:p>
            <a:p>
              <a:endParaRPr lang="de-DE" sz="500" b="0" dirty="0">
                <a:solidFill>
                  <a:schemeClr val="accent1"/>
                </a:solidFill>
              </a:endParaRPr>
            </a:p>
            <a:p>
              <a:r>
                <a:rPr lang="de-DE" sz="1200" b="0" dirty="0" err="1">
                  <a:solidFill>
                    <a:srgbClr val="FF0000"/>
                  </a:solidFill>
                </a:rPr>
                <a:t>model</a:t>
              </a:r>
              <a:r>
                <a:rPr lang="de-DE" sz="1200" b="0" dirty="0">
                  <a:solidFill>
                    <a:srgbClr val="FF0000"/>
                  </a:solidFill>
                </a:rPr>
                <a:t> 2 (Mao et al., EPJ C 74)</a:t>
              </a:r>
              <a:endParaRPr lang="de-DE" sz="500" b="0" dirty="0">
                <a:solidFill>
                  <a:srgbClr val="FF0000"/>
                </a:solidFill>
              </a:endParaRPr>
            </a:p>
          </p:txBody>
        </p:sp>
        <p:sp>
          <p:nvSpPr>
            <p:cNvPr id="53" name="Line 12">
              <a:extLst>
                <a:ext uri="{FF2B5EF4-FFF2-40B4-BE49-F238E27FC236}">
                  <a16:creationId xmlns:a16="http://schemas.microsoft.com/office/drawing/2014/main" id="{1A1E2712-2907-1806-FF45-109E5E293D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" y="2658"/>
              <a:ext cx="318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4" name="Line 15">
              <a:extLst>
                <a:ext uri="{FF2B5EF4-FFF2-40B4-BE49-F238E27FC236}">
                  <a16:creationId xmlns:a16="http://schemas.microsoft.com/office/drawing/2014/main" id="{A2FBD309-B82B-0B5F-0C22-DB9C13A468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3" y="2839"/>
              <a:ext cx="318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5" name="Rectangle 17">
              <a:extLst>
                <a:ext uri="{FF2B5EF4-FFF2-40B4-BE49-F238E27FC236}">
                  <a16:creationId xmlns:a16="http://schemas.microsoft.com/office/drawing/2014/main" id="{8F959C7D-6DA5-CEB2-C0E1-B650F6AE45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" y="2296"/>
              <a:ext cx="1905" cy="635"/>
            </a:xfrm>
            <a:prstGeom prst="rect">
              <a:avLst/>
            </a:prstGeom>
            <a:noFill/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6" name="Text Box 8">
              <a:extLst>
                <a:ext uri="{FF2B5EF4-FFF2-40B4-BE49-F238E27FC236}">
                  <a16:creationId xmlns:a16="http://schemas.microsoft.com/office/drawing/2014/main" id="{59DEAC2F-B052-2C42-8ADD-142A7BFA94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2" y="2280"/>
              <a:ext cx="33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l-GR" sz="2400"/>
                <a:t>π</a:t>
              </a:r>
              <a:r>
                <a:rPr lang="de-DE" sz="2400" baseline="30000">
                  <a:ea typeface="Arial Unicode MS" pitchFamily="34" charset="-128"/>
                  <a:cs typeface="Arial Unicode MS" pitchFamily="34" charset="-128"/>
                </a:rPr>
                <a:t>+</a:t>
              </a:r>
            </a:p>
          </p:txBody>
        </p:sp>
        <p:sp>
          <p:nvSpPr>
            <p:cNvPr id="57" name="Text Box 11">
              <a:extLst>
                <a:ext uri="{FF2B5EF4-FFF2-40B4-BE49-F238E27FC236}">
                  <a16:creationId xmlns:a16="http://schemas.microsoft.com/office/drawing/2014/main" id="{998AD155-582C-C9AA-891B-E725BCA042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7" y="2280"/>
              <a:ext cx="33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2400"/>
                <a:t>K</a:t>
              </a:r>
              <a:r>
                <a:rPr lang="de-DE" sz="2400" baseline="30000">
                  <a:ea typeface="Arial Unicode MS" pitchFamily="34" charset="-128"/>
                  <a:cs typeface="Arial Unicode MS" pitchFamily="34" charset="-128"/>
                </a:rPr>
                <a:t>+</a:t>
              </a:r>
            </a:p>
          </p:txBody>
        </p:sp>
        <p:sp>
          <p:nvSpPr>
            <p:cNvPr id="58" name="Rectangle 36">
              <a:extLst>
                <a:ext uri="{FF2B5EF4-FFF2-40B4-BE49-F238E27FC236}">
                  <a16:creationId xmlns:a16="http://schemas.microsoft.com/office/drawing/2014/main" id="{C4C25049-D996-3323-AC88-A7FA710AEA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" y="2386"/>
              <a:ext cx="91" cy="91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9" name="Rectangle 37">
              <a:extLst>
                <a:ext uri="{FF2B5EF4-FFF2-40B4-BE49-F238E27FC236}">
                  <a16:creationId xmlns:a16="http://schemas.microsoft.com/office/drawing/2014/main" id="{06E57FB8-D055-C545-A8EE-8EA8B89111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1" y="2394"/>
              <a:ext cx="91" cy="91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A98E1037-1153-C207-6324-DC5F3EC5B4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919" y="1683226"/>
            <a:ext cx="4127450" cy="2280717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91C663CA-8000-D4BF-FC63-34DE01794DFF}"/>
              </a:ext>
            </a:extLst>
          </p:cNvPr>
          <p:cNvSpPr txBox="1"/>
          <p:nvPr/>
        </p:nvSpPr>
        <p:spPr>
          <a:xfrm>
            <a:off x="6884194" y="3349409"/>
            <a:ext cx="2259806" cy="133882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latin typeface="Helvetica" pitchFamily="2" charset="0"/>
              </a:rPr>
              <a:t>Certain regions of multidimensional analysis agree well with predictions while others clearly diverge (typically low P</a:t>
            </a:r>
            <a:r>
              <a:rPr lang="en-US" sz="1350" baseline="-25000" dirty="0">
                <a:latin typeface="Helvetica" pitchFamily="2" charset="0"/>
              </a:rPr>
              <a:t>T</a:t>
            </a:r>
            <a:r>
              <a:rPr lang="en-US" sz="1350" dirty="0">
                <a:latin typeface="Helvetica" pitchFamily="2" charset="0"/>
              </a:rPr>
              <a:t> and high z). 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BE9BF323-85E0-8C94-8030-0D49300769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5440" y="2007779"/>
            <a:ext cx="1182434" cy="1175901"/>
          </a:xfrm>
          <a:prstGeom prst="rect">
            <a:avLst/>
          </a:prstGeom>
        </p:spPr>
      </p:pic>
      <p:sp>
        <p:nvSpPr>
          <p:cNvPr id="63" name="Content Placeholder 6">
            <a:extLst>
              <a:ext uri="{FF2B5EF4-FFF2-40B4-BE49-F238E27FC236}">
                <a16:creationId xmlns:a16="http://schemas.microsoft.com/office/drawing/2014/main" id="{74735E84-3EBD-E5E8-4B74-116B632F0A35}"/>
              </a:ext>
            </a:extLst>
          </p:cNvPr>
          <p:cNvSpPr txBox="1">
            <a:spLocks/>
          </p:cNvSpPr>
          <p:nvPr/>
        </p:nvSpPr>
        <p:spPr>
          <a:xfrm>
            <a:off x="503229" y="5314883"/>
            <a:ext cx="8464378" cy="4993659"/>
          </a:xfrm>
          <a:prstGeom prst="rect">
            <a:avLst/>
          </a:prstGeom>
        </p:spPr>
        <p:txBody>
          <a:bodyPr vert="horz" lIns="0" tIns="34290" rIns="0" bIns="34290" rtlCol="0" anchor="t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57350" indent="-2857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ea typeface="Calibri"/>
                <a:cs typeface="Calibri"/>
              </a:rPr>
              <a:t> Issues in the interpretation</a:t>
            </a:r>
          </a:p>
          <a:p>
            <a:pPr lvl="1"/>
            <a:r>
              <a:rPr lang="en-US" dirty="0">
                <a:ea typeface="Calibri"/>
                <a:cs typeface="Calibri"/>
              </a:rPr>
              <a:t>Four different terms contributing (all poorly known)</a:t>
            </a:r>
          </a:p>
          <a:p>
            <a:pPr lvl="1"/>
            <a:r>
              <a:rPr lang="en-US" dirty="0">
                <a:ea typeface="Calibri"/>
                <a:cs typeface="Calibri"/>
              </a:rPr>
              <a:t>Background processes from exclusive VMs and target FF</a:t>
            </a:r>
          </a:p>
          <a:p>
            <a:r>
              <a:rPr lang="en-US" dirty="0">
                <a:solidFill>
                  <a:srgbClr val="FF0000"/>
                </a:solidFill>
                <a:ea typeface="Calibri"/>
                <a:cs typeface="Calibri"/>
              </a:rPr>
              <a:t>Use final state with more degrees of freedom </a:t>
            </a:r>
            <a:r>
              <a:rPr lang="en-US" dirty="0">
                <a:solidFill>
                  <a:srgbClr val="FF0000"/>
                </a:solidFill>
                <a:ea typeface="Calibri"/>
                <a:cs typeface="Calibri"/>
                <a:sym typeface="Wingdings" pitchFamily="2" charset="2"/>
              </a:rPr>
              <a:t> more targeted</a:t>
            </a:r>
            <a:endParaRPr lang="en-US" dirty="0">
              <a:solidFill>
                <a:srgbClr val="FF000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197292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5CA1C-6889-C116-0353-ADA0F78E6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266507"/>
            <a:ext cx="8464378" cy="487490"/>
          </a:xfrm>
        </p:spPr>
        <p:txBody>
          <a:bodyPr/>
          <a:lstStyle/>
          <a:p>
            <a:r>
              <a:rPr lang="en-US" dirty="0"/>
              <a:t>EIC kinematic </a:t>
            </a:r>
            <a:r>
              <a:rPr lang="en-US" dirty="0" err="1"/>
              <a:t>leverarm</a:t>
            </a:r>
            <a:r>
              <a:rPr lang="en-US" dirty="0"/>
              <a:t> provides Insight into 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371FD-E045-CBE0-A32D-B3D1A61DF5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CS kernel  sensitive to vacuum structure [Vladimirov 2020]</a:t>
            </a:r>
          </a:p>
          <a:p>
            <a:r>
              <a:rPr lang="en-US" dirty="0"/>
              <a:t>Significant uncertainties on extractions</a:t>
            </a:r>
          </a:p>
          <a:p>
            <a:r>
              <a:rPr lang="en-US" dirty="0"/>
              <a:t>Disagreement in different extractions and with lattice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914BAA-78E3-7E84-B158-1E9B6AD7C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68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2107884-5882-E208-9D22-0D2F939FBB8F}"/>
              </a:ext>
            </a:extLst>
          </p:cNvPr>
          <p:cNvSpPr txBox="1">
            <a:spLocks/>
          </p:cNvSpPr>
          <p:nvPr/>
        </p:nvSpPr>
        <p:spPr>
          <a:xfrm>
            <a:off x="308919" y="1354089"/>
            <a:ext cx="2693925" cy="49936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57350" indent="-2857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D5EA47-D778-ECD1-4FAB-25BF1CACC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644" y="2489637"/>
            <a:ext cx="4902657" cy="40449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F7E0EF-A705-9F49-39B7-09C5F7BE7543}"/>
              </a:ext>
            </a:extLst>
          </p:cNvPr>
          <p:cNvSpPr txBox="1"/>
          <p:nvPr/>
        </p:nvSpPr>
        <p:spPr>
          <a:xfrm>
            <a:off x="3644936" y="6309523"/>
            <a:ext cx="5497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Bermudez-Martinez, Vladimirov , arxiv:2206.01105</a:t>
            </a:r>
          </a:p>
        </p:txBody>
      </p:sp>
    </p:spTree>
    <p:extLst>
      <p:ext uri="{BB962C8B-B14F-4D97-AF65-F5344CB8AC3E}">
        <p14:creationId xmlns:p14="http://schemas.microsoft.com/office/powerpoint/2010/main" val="419608659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373D9-0D00-E1B3-44EB-FAF37B43A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323257"/>
            <a:ext cx="8464378" cy="487490"/>
          </a:xfrm>
        </p:spPr>
        <p:txBody>
          <a:bodyPr/>
          <a:lstStyle/>
          <a:p>
            <a:r>
              <a:rPr lang="en-US" sz="3000" dirty="0"/>
              <a:t>EIC kinematic </a:t>
            </a:r>
            <a:r>
              <a:rPr lang="en-US" sz="3000" dirty="0" err="1"/>
              <a:t>leverarm</a:t>
            </a:r>
            <a:r>
              <a:rPr lang="en-US" sz="3000" dirty="0"/>
              <a:t> provides Insight into 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E57A2-D83C-595B-4DEA-DF23AC3002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9F61E8-03E0-21FB-F78B-CA915E074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05D690-A5A6-C074-2529-72B592BBC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029" y="1455707"/>
            <a:ext cx="4332735" cy="49936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E8EB87-F7F2-176C-9EAA-443A5098E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9395" y="2529079"/>
            <a:ext cx="4086533" cy="28469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52A67E-1C8B-D37C-6622-62EBECE1CB52}"/>
              </a:ext>
            </a:extLst>
          </p:cNvPr>
          <p:cNvSpPr txBox="1"/>
          <p:nvPr/>
        </p:nvSpPr>
        <p:spPr>
          <a:xfrm>
            <a:off x="5711868" y="5507817"/>
            <a:ext cx="1823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EIC Yellow Report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D3C4D8A-A5C9-522D-0659-6689CB38F2BB}"/>
                  </a:ext>
                </a:extLst>
              </p:cNvPr>
              <p:cNvSpPr txBox="1"/>
              <p:nvPr/>
            </p:nvSpPr>
            <p:spPr>
              <a:xfrm>
                <a:off x="308919" y="6264700"/>
                <a:ext cx="661065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Ecce projections for Collins asymmetries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10 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 at each energy </a:t>
                </a:r>
                <a:br>
                  <a:rPr lang="en-US" dirty="0"/>
                </a:br>
                <a:r>
                  <a:rPr lang="en-US" dirty="0"/>
                  <a:t>(NIMA 1049 (2023) 168017)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D3C4D8A-A5C9-522D-0659-6689CB38F2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919" y="6264700"/>
                <a:ext cx="6610656" cy="646331"/>
              </a:xfrm>
              <a:prstGeom prst="rect">
                <a:avLst/>
              </a:prstGeom>
              <a:blipFill>
                <a:blip r:embed="rId4"/>
                <a:stretch>
                  <a:fillRect l="-768"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8916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21891C-D1F1-85AF-34D9-74011B8C61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372B0-037B-DDE9-E5B1-FCBAD4800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9421"/>
            <a:ext cx="8464378" cy="487490"/>
          </a:xfrm>
        </p:spPr>
        <p:txBody>
          <a:bodyPr/>
          <a:lstStyle/>
          <a:p>
            <a:r>
              <a:rPr lang="en-US" dirty="0"/>
              <a:t>Case in point: </a:t>
            </a:r>
            <a:br>
              <a:rPr lang="en-US" dirty="0"/>
            </a:br>
            <a:r>
              <a:rPr lang="en-US" dirty="0"/>
              <a:t>Single Pion Beam Spin Asymmetries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89A68-D9BE-2625-1884-6AFAB65AA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02856" y="6183611"/>
            <a:ext cx="429614" cy="242499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8D86F7-8D81-17FA-7343-62D8EEA0F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35" y="1062168"/>
            <a:ext cx="5435941" cy="24392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F23FE37-9721-DCF3-EE8D-19D204DDDE50}"/>
              </a:ext>
            </a:extLst>
          </p:cNvPr>
          <p:cNvSpPr txBox="1"/>
          <p:nvPr/>
        </p:nvSpPr>
        <p:spPr>
          <a:xfrm>
            <a:off x="3196403" y="1078420"/>
            <a:ext cx="23553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Phys.Rev.Lett</a:t>
            </a:r>
            <a:r>
              <a:rPr lang="en-US" sz="1000" dirty="0"/>
              <a:t>. 128 (2022) 6, 062005</a:t>
            </a:r>
          </a:p>
          <a:p>
            <a:endParaRPr lang="en-US" sz="1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6BE100-1807-4D5C-B4DA-00A3E796249B}"/>
              </a:ext>
            </a:extLst>
          </p:cNvPr>
          <p:cNvSpPr txBox="1"/>
          <p:nvPr/>
        </p:nvSpPr>
        <p:spPr>
          <a:xfrm>
            <a:off x="1334758" y="3227316"/>
            <a:ext cx="1088613" cy="2282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twist-3 chiral odd pdf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B43B31-0CA9-5993-B159-9F7770C2631D}"/>
              </a:ext>
            </a:extLst>
          </p:cNvPr>
          <p:cNvSpPr txBox="1"/>
          <p:nvPr/>
        </p:nvSpPr>
        <p:spPr>
          <a:xfrm>
            <a:off x="2371172" y="3218572"/>
            <a:ext cx="906666" cy="2282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unpolarized PDF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EEB07D-EC53-33CB-0BAA-2F31E6BBEC7A}"/>
              </a:ext>
            </a:extLst>
          </p:cNvPr>
          <p:cNvSpPr txBox="1"/>
          <p:nvPr/>
        </p:nvSpPr>
        <p:spPr>
          <a:xfrm>
            <a:off x="3610600" y="3222737"/>
            <a:ext cx="938452" cy="2282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twist-3 t-odd PDF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73B369-F0B8-32F0-D2E3-1FB22F16A3C9}"/>
              </a:ext>
            </a:extLst>
          </p:cNvPr>
          <p:cNvSpPr txBox="1"/>
          <p:nvPr/>
        </p:nvSpPr>
        <p:spPr>
          <a:xfrm>
            <a:off x="4763958" y="3214488"/>
            <a:ext cx="755409" cy="2282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Boer-Mulders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592E7AC-5516-8B53-5E48-362DED48C754}"/>
              </a:ext>
            </a:extLst>
          </p:cNvPr>
          <p:cNvCxnSpPr>
            <a:cxnSpLocks/>
          </p:cNvCxnSpPr>
          <p:nvPr/>
        </p:nvCxnSpPr>
        <p:spPr>
          <a:xfrm>
            <a:off x="1950199" y="3447146"/>
            <a:ext cx="156673" cy="3345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BB6BD1F-9EBC-83B2-C80C-0D59D99E8E45}"/>
              </a:ext>
            </a:extLst>
          </p:cNvPr>
          <p:cNvCxnSpPr/>
          <p:nvPr/>
        </p:nvCxnSpPr>
        <p:spPr>
          <a:xfrm>
            <a:off x="2819709" y="3443493"/>
            <a:ext cx="25287" cy="3203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22BC3DC-BCCF-90E0-B5E6-8B075440EBCA}"/>
              </a:ext>
            </a:extLst>
          </p:cNvPr>
          <p:cNvCxnSpPr/>
          <p:nvPr/>
        </p:nvCxnSpPr>
        <p:spPr>
          <a:xfrm>
            <a:off x="4160582" y="3470749"/>
            <a:ext cx="65665" cy="2874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A46857D-47C4-AB7B-AB6B-E18849C7F935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5011288" y="3442786"/>
            <a:ext cx="130375" cy="3244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4F1E17F-AA8E-2628-D044-047C3E1C7829}"/>
              </a:ext>
            </a:extLst>
          </p:cNvPr>
          <p:cNvSpPr txBox="1"/>
          <p:nvPr/>
        </p:nvSpPr>
        <p:spPr>
          <a:xfrm>
            <a:off x="1807535" y="4367870"/>
            <a:ext cx="598672" cy="2282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2D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Collins FF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28C969-72B8-CAA9-A196-88DC8AD83020}"/>
              </a:ext>
            </a:extLst>
          </p:cNvPr>
          <p:cNvSpPr txBox="1"/>
          <p:nvPr/>
        </p:nvSpPr>
        <p:spPr>
          <a:xfrm>
            <a:off x="2837405" y="4368126"/>
            <a:ext cx="588806" cy="2282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2D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twist-3 FF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BB7677F-9698-858A-3EC0-D8895E77802A}"/>
              </a:ext>
            </a:extLst>
          </p:cNvPr>
          <p:cNvSpPr txBox="1"/>
          <p:nvPr/>
        </p:nvSpPr>
        <p:spPr>
          <a:xfrm>
            <a:off x="3747803" y="4357133"/>
            <a:ext cx="825557" cy="2282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2D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unpolarized FF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6E268F0-1547-E9BB-5B77-0DE4DBD1586E}"/>
              </a:ext>
            </a:extLst>
          </p:cNvPr>
          <p:cNvCxnSpPr>
            <a:cxnSpLocks/>
          </p:cNvCxnSpPr>
          <p:nvPr/>
        </p:nvCxnSpPr>
        <p:spPr>
          <a:xfrm flipV="1">
            <a:off x="2195982" y="4138698"/>
            <a:ext cx="13532" cy="237640"/>
          </a:xfrm>
          <a:prstGeom prst="straightConnector1">
            <a:avLst/>
          </a:prstGeom>
          <a:ln>
            <a:solidFill>
              <a:srgbClr val="002DE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20CF77C-3C95-3373-DAC2-CA4B52CDB8A8}"/>
              </a:ext>
            </a:extLst>
          </p:cNvPr>
          <p:cNvCxnSpPr>
            <a:cxnSpLocks/>
            <a:stCxn id="23" idx="0"/>
          </p:cNvCxnSpPr>
          <p:nvPr/>
        </p:nvCxnSpPr>
        <p:spPr>
          <a:xfrm flipV="1">
            <a:off x="3131809" y="4022838"/>
            <a:ext cx="22396" cy="345289"/>
          </a:xfrm>
          <a:prstGeom prst="straightConnector1">
            <a:avLst/>
          </a:prstGeom>
          <a:ln>
            <a:solidFill>
              <a:srgbClr val="002DE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BD7897A-1B60-3B0F-25D7-A1F81800463D}"/>
              </a:ext>
            </a:extLst>
          </p:cNvPr>
          <p:cNvCxnSpPr/>
          <p:nvPr/>
        </p:nvCxnSpPr>
        <p:spPr>
          <a:xfrm flipV="1">
            <a:off x="4270182" y="4126137"/>
            <a:ext cx="131275" cy="241989"/>
          </a:xfrm>
          <a:prstGeom prst="straightConnector1">
            <a:avLst/>
          </a:prstGeom>
          <a:ln>
            <a:solidFill>
              <a:srgbClr val="002DE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7B56908-7C70-0F1D-7319-FF7B8563D952}"/>
              </a:ext>
            </a:extLst>
          </p:cNvPr>
          <p:cNvCxnSpPr/>
          <p:nvPr/>
        </p:nvCxnSpPr>
        <p:spPr>
          <a:xfrm flipV="1">
            <a:off x="5197028" y="4022838"/>
            <a:ext cx="85098" cy="345289"/>
          </a:xfrm>
          <a:prstGeom prst="straightConnector1">
            <a:avLst/>
          </a:prstGeom>
          <a:ln>
            <a:solidFill>
              <a:srgbClr val="002DE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B39BF7B-5067-F765-9F8E-B19BAFCB44F6}"/>
              </a:ext>
            </a:extLst>
          </p:cNvPr>
          <p:cNvGrpSpPr/>
          <p:nvPr/>
        </p:nvGrpSpPr>
        <p:grpSpPr>
          <a:xfrm>
            <a:off x="7665101" y="-43106"/>
            <a:ext cx="1438286" cy="765053"/>
            <a:chOff x="6737414" y="1939797"/>
            <a:chExt cx="1438286" cy="765053"/>
          </a:xfrm>
        </p:grpSpPr>
        <p:sp>
          <p:nvSpPr>
            <p:cNvPr id="39" name="CustomShape 4">
              <a:extLst>
                <a:ext uri="{FF2B5EF4-FFF2-40B4-BE49-F238E27FC236}">
                  <a16:creationId xmlns:a16="http://schemas.microsoft.com/office/drawing/2014/main" id="{120050C5-1D70-BB63-DD42-E38782594AF3}"/>
                </a:ext>
              </a:extLst>
            </p:cNvPr>
            <p:cNvSpPr/>
            <p:nvPr/>
          </p:nvSpPr>
          <p:spPr>
            <a:xfrm>
              <a:off x="6737414" y="2372570"/>
              <a:ext cx="332280" cy="332280"/>
            </a:xfrm>
            <a:prstGeom prst="ellipse">
              <a:avLst/>
            </a:prstGeom>
            <a:solidFill>
              <a:srgbClr val="A3238E"/>
            </a:solidFill>
            <a:ln w="190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40" name="Line 6">
              <a:extLst>
                <a:ext uri="{FF2B5EF4-FFF2-40B4-BE49-F238E27FC236}">
                  <a16:creationId xmlns:a16="http://schemas.microsoft.com/office/drawing/2014/main" id="{5FBB922C-AFAE-D24A-A47D-13297FAC5D8B}"/>
                </a:ext>
              </a:extLst>
            </p:cNvPr>
            <p:cNvSpPr/>
            <p:nvPr/>
          </p:nvSpPr>
          <p:spPr>
            <a:xfrm flipV="1">
              <a:off x="7081936" y="2140027"/>
              <a:ext cx="544920" cy="332281"/>
            </a:xfrm>
            <a:prstGeom prst="line">
              <a:avLst/>
            </a:prstGeom>
            <a:ln w="38160">
              <a:solidFill>
                <a:srgbClr val="000000"/>
              </a:solidFill>
              <a:round/>
              <a:headEnd type="oval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E4949886-687D-75EB-4F9F-F5F1FEA3F35E}"/>
                </a:ext>
              </a:extLst>
            </p:cNvPr>
            <p:cNvPicPr/>
            <p:nvPr/>
          </p:nvPicPr>
          <p:blipFill>
            <a:blip r:embed="rId4"/>
            <a:srcRect t="22705"/>
            <a:stretch/>
          </p:blipFill>
          <p:spPr>
            <a:xfrm rot="16200000">
              <a:off x="7678360" y="2193057"/>
              <a:ext cx="750600" cy="244080"/>
            </a:xfrm>
            <a:prstGeom prst="rect">
              <a:avLst/>
            </a:prstGeom>
            <a:ln>
              <a:noFill/>
            </a:ln>
          </p:spPr>
        </p:pic>
        <p:sp>
          <p:nvSpPr>
            <p:cNvPr id="42" name="CustomShape 4">
              <a:extLst>
                <a:ext uri="{FF2B5EF4-FFF2-40B4-BE49-F238E27FC236}">
                  <a16:creationId xmlns:a16="http://schemas.microsoft.com/office/drawing/2014/main" id="{5801EC60-7B00-B745-E955-DD08A7804461}"/>
                </a:ext>
              </a:extLst>
            </p:cNvPr>
            <p:cNvSpPr/>
            <p:nvPr/>
          </p:nvSpPr>
          <p:spPr>
            <a:xfrm>
              <a:off x="7569660" y="1989917"/>
              <a:ext cx="332280" cy="332280"/>
            </a:xfrm>
            <a:prstGeom prst="ellipse">
              <a:avLst/>
            </a:prstGeom>
            <a:solidFill>
              <a:srgbClr val="A3238E"/>
            </a:solidFill>
            <a:ln w="1908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43" name="Line 6">
              <a:extLst>
                <a:ext uri="{FF2B5EF4-FFF2-40B4-BE49-F238E27FC236}">
                  <a16:creationId xmlns:a16="http://schemas.microsoft.com/office/drawing/2014/main" id="{9FADD415-8044-BB6B-9A5B-D9115BB1E6E3}"/>
                </a:ext>
              </a:extLst>
            </p:cNvPr>
            <p:cNvSpPr/>
            <p:nvPr/>
          </p:nvSpPr>
          <p:spPr>
            <a:xfrm flipV="1">
              <a:off x="7730142" y="2031868"/>
              <a:ext cx="3720" cy="248377"/>
            </a:xfrm>
            <a:prstGeom prst="line">
              <a:avLst/>
            </a:prstGeom>
            <a:ln w="38160">
              <a:solidFill>
                <a:srgbClr val="000000"/>
              </a:solidFill>
              <a:round/>
              <a:headEnd type="oval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44" name="Line 6">
              <a:extLst>
                <a:ext uri="{FF2B5EF4-FFF2-40B4-BE49-F238E27FC236}">
                  <a16:creationId xmlns:a16="http://schemas.microsoft.com/office/drawing/2014/main" id="{878D0890-4331-672B-8118-573B7F811CA7}"/>
                </a:ext>
              </a:extLst>
            </p:cNvPr>
            <p:cNvSpPr/>
            <p:nvPr/>
          </p:nvSpPr>
          <p:spPr>
            <a:xfrm>
              <a:off x="7099374" y="2569748"/>
              <a:ext cx="695217" cy="12489"/>
            </a:xfrm>
            <a:prstGeom prst="line">
              <a:avLst/>
            </a:prstGeom>
            <a:ln w="38100">
              <a:solidFill>
                <a:srgbClr val="000000"/>
              </a:solidFill>
              <a:prstDash val="sysDot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45" name="Line 6">
              <a:extLst>
                <a:ext uri="{FF2B5EF4-FFF2-40B4-BE49-F238E27FC236}">
                  <a16:creationId xmlns:a16="http://schemas.microsoft.com/office/drawing/2014/main" id="{3D312B2D-0176-630D-FF4C-038C07ABF80A}"/>
                </a:ext>
              </a:extLst>
            </p:cNvPr>
            <p:cNvSpPr/>
            <p:nvPr/>
          </p:nvSpPr>
          <p:spPr>
            <a:xfrm flipV="1">
              <a:off x="7794593" y="2322195"/>
              <a:ext cx="0" cy="247553"/>
            </a:xfrm>
            <a:prstGeom prst="line">
              <a:avLst/>
            </a:prstGeom>
            <a:ln w="38100">
              <a:solidFill>
                <a:srgbClr val="000000"/>
              </a:solidFill>
              <a:prstDash val="sysDot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46" name="Line 6">
              <a:extLst>
                <a:ext uri="{FF2B5EF4-FFF2-40B4-BE49-F238E27FC236}">
                  <a16:creationId xmlns:a16="http://schemas.microsoft.com/office/drawing/2014/main" id="{43EE381C-2BA5-0711-02C4-0DF5DAC65241}"/>
                </a:ext>
              </a:extLst>
            </p:cNvPr>
            <p:cNvSpPr/>
            <p:nvPr/>
          </p:nvSpPr>
          <p:spPr>
            <a:xfrm flipV="1">
              <a:off x="7099374" y="2558011"/>
              <a:ext cx="560257" cy="11738"/>
            </a:xfrm>
            <a:prstGeom prst="line">
              <a:avLst/>
            </a:prstGeom>
            <a:ln w="38100">
              <a:solidFill>
                <a:srgbClr val="000000"/>
              </a:solidFill>
              <a:prstDash val="sysDot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</p:grpSp>
      <p:pic>
        <p:nvPicPr>
          <p:cNvPr id="8" name="Picture 8">
            <a:extLst>
              <a:ext uri="{FF2B5EF4-FFF2-40B4-BE49-F238E27FC236}">
                <a16:creationId xmlns:a16="http://schemas.microsoft.com/office/drawing/2014/main" id="{033D2BB5-CF4F-C4EC-7C1E-BA6B422DD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734256" y="5954583"/>
            <a:ext cx="699583" cy="29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B02AEB63-F592-87AD-AF2C-448E8B947E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8" t="46903" r="44908" b="44620"/>
          <a:stretch/>
        </p:blipFill>
        <p:spPr bwMode="auto">
          <a:xfrm rot="16200000">
            <a:off x="1400094" y="6047166"/>
            <a:ext cx="699576" cy="21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>
            <a:extLst>
              <a:ext uri="{FF2B5EF4-FFF2-40B4-BE49-F238E27FC236}">
                <a16:creationId xmlns:a16="http://schemas.microsoft.com/office/drawing/2014/main" id="{800B74F2-9B58-9004-ECC6-E94E5BCF3F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53" r="44908" b="45696"/>
          <a:stretch/>
        </p:blipFill>
        <p:spPr bwMode="auto">
          <a:xfrm rot="16200000">
            <a:off x="2651130" y="6112858"/>
            <a:ext cx="842844" cy="22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F36D0BB-5A05-3529-25D1-0D07A0ACCAA9}"/>
              </a:ext>
            </a:extLst>
          </p:cNvPr>
          <p:cNvSpPr txBox="1"/>
          <p:nvPr/>
        </p:nvSpPr>
        <p:spPr>
          <a:xfrm>
            <a:off x="2398770" y="5695148"/>
            <a:ext cx="3154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+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5251BFBA-0CEF-3020-9D66-99F8F21F27C5}"/>
              </a:ext>
            </a:extLst>
          </p:cNvPr>
          <p:cNvSpPr/>
          <p:nvPr/>
        </p:nvSpPr>
        <p:spPr>
          <a:xfrm>
            <a:off x="1561587" y="5674077"/>
            <a:ext cx="809585" cy="91239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D0DADB63-4387-74DE-DADB-4C4A840AD0D5}"/>
              </a:ext>
            </a:extLst>
          </p:cNvPr>
          <p:cNvSpPr/>
          <p:nvPr/>
        </p:nvSpPr>
        <p:spPr>
          <a:xfrm>
            <a:off x="2775320" y="5662945"/>
            <a:ext cx="607088" cy="9174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77EA96A-A9C8-680F-4AC8-46799971E7D9}"/>
              </a:ext>
            </a:extLst>
          </p:cNvPr>
          <p:cNvSpPr txBox="1"/>
          <p:nvPr/>
        </p:nvSpPr>
        <p:spPr>
          <a:xfrm>
            <a:off x="292960" y="4807790"/>
            <a:ext cx="51715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ym typeface="Wingdings" pitchFamily="2" charset="2"/>
              </a:rPr>
              <a:t>“pure” Twist3 PDF e(x)</a:t>
            </a:r>
            <a:r>
              <a:rPr lang="en-US" dirty="0">
                <a:sym typeface="Wingdings" pitchFamily="2" charset="2"/>
              </a:rPr>
              <a:t> : Interference of quark-gluon amplitudes</a:t>
            </a:r>
          </a:p>
          <a:p>
            <a:pPr lvl="1"/>
            <a:r>
              <a:rPr lang="en-US" dirty="0">
                <a:sym typeface="Wingdings" pitchFamily="2" charset="2"/>
              </a:rPr>
              <a:t>Go beyond the </a:t>
            </a:r>
            <a:r>
              <a:rPr lang="en-US" dirty="0" err="1">
                <a:sym typeface="Wingdings" pitchFamily="2" charset="2"/>
              </a:rPr>
              <a:t>parton</a:t>
            </a:r>
            <a:r>
              <a:rPr lang="en-US" dirty="0">
                <a:sym typeface="Wingdings" pitchFamily="2" charset="2"/>
              </a:rPr>
              <a:t> picture!</a:t>
            </a:r>
          </a:p>
          <a:p>
            <a:endParaRPr lang="en-US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55DFC2F-3673-7E27-47CD-A7E35B6D0126}"/>
              </a:ext>
            </a:extLst>
          </p:cNvPr>
          <p:cNvSpPr txBox="1"/>
          <p:nvPr/>
        </p:nvSpPr>
        <p:spPr>
          <a:xfrm>
            <a:off x="2232988" y="5253709"/>
            <a:ext cx="3097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-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2C8D93D-9139-5007-EF2C-E213213A72E2}"/>
              </a:ext>
            </a:extLst>
          </p:cNvPr>
          <p:cNvSpPr txBox="1"/>
          <p:nvPr/>
        </p:nvSpPr>
        <p:spPr>
          <a:xfrm>
            <a:off x="3382204" y="5295922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+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38990B-7072-D723-372C-81ECA254DD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9738" y="4091172"/>
            <a:ext cx="3281085" cy="20924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40212F-A323-FE33-A3F3-14404ED496AF}"/>
              </a:ext>
            </a:extLst>
          </p:cNvPr>
          <p:cNvSpPr txBox="1"/>
          <p:nvPr/>
        </p:nvSpPr>
        <p:spPr>
          <a:xfrm>
            <a:off x="6709795" y="6005321"/>
            <a:ext cx="2431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Jaffe, Ji, </a:t>
            </a:r>
            <a:r>
              <a:rPr lang="en-US" dirty="0" err="1"/>
              <a:t>Nucl</a:t>
            </a:r>
            <a:r>
              <a:rPr lang="en-US" dirty="0"/>
              <a:t>. </a:t>
            </a:r>
            <a:r>
              <a:rPr lang="en-US" dirty="0" err="1"/>
              <a:t>Phys.B</a:t>
            </a:r>
            <a:r>
              <a:rPr lang="en-US" dirty="0"/>
              <a:t> 35,557,1990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0E36F9B-D2CB-0727-48A3-35224446A045}"/>
                  </a:ext>
                </a:extLst>
              </p:cNvPr>
              <p:cNvSpPr txBox="1"/>
              <p:nvPr/>
            </p:nvSpPr>
            <p:spPr>
              <a:xfrm>
                <a:off x="274589" y="3595635"/>
                <a:ext cx="6135590" cy="7249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𝐿𝑈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</m:e>
                          </m:d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𝒙𝒆</m:t>
                          </m:r>
                          <m:sSubSup>
                            <m:sSubSupPr>
                              <m:ctrlP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𝑯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  <m:sup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𝐺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⊥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] 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den>
                          </m:f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⊥</m:t>
                              </m:r>
                            </m:sup>
                          </m:sSubSup>
                          <m:acc>
                            <m:accPr>
                              <m:chr m:val="̃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0E36F9B-D2CB-0727-48A3-35224446A0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589" y="3595635"/>
                <a:ext cx="6135590" cy="72494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194239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70C77-C287-465E-AC8F-22C171333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Di-hadrons to access saturation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A765628-7079-B4E1-8BF7-75790634E4E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5778" y="5508978"/>
                <a:ext cx="8547519" cy="838770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Signals in di-hadron correlation and broadening large</a:t>
                </a:r>
              </a:p>
              <a:p>
                <a:pPr marL="0" indent="0">
                  <a:buNone/>
                </a:pPr>
                <a:r>
                  <a:rPr lang="en-US" dirty="0">
                    <a:sym typeface="Wingdings" pitchFamily="2" charset="2"/>
                  </a:rPr>
                  <a:t>First hint with limited datasets? (projections here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10 </m:t>
                    </m:r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𝑓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𝑏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−1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A765628-7079-B4E1-8BF7-75790634E4E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5778" y="5508978"/>
                <a:ext cx="8547519" cy="838770"/>
              </a:xfrm>
              <a:blipFill>
                <a:blip r:embed="rId2"/>
                <a:stretch>
                  <a:fillRect l="-890" t="-7463" b="-10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377810-FE97-C156-5581-BB2ECB57D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1BC6CD-40CF-1D2E-8DE9-EBD18530B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01261"/>
            <a:ext cx="4780991" cy="34554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A89D7F-1F24-7D6B-3BE8-334A2ED9D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3523" y="2209969"/>
            <a:ext cx="3939774" cy="280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79918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14F26C7-3DCB-C8C0-D932-67422715ECC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Impact Twist-3 PDF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14F26C7-3DCB-C8C0-D932-67422715ECC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249" t="-41026" b="-56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297E2-AC95-A371-CFCF-FFCBB0A618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5A3408-A14C-A040-174C-746784CAE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B3373D2-9BFF-CCBB-EA3F-CD57D40BCDD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82608" y="4836668"/>
                <a:ext cx="8393893" cy="256110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2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685800" indent="-22860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PingFangSC-Regular" charset="-122"/>
                  <a:buChar char="－"/>
                  <a:defRPr sz="20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1143000" indent="-22860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charset="0"/>
                  <a:buChar char="•"/>
                  <a:defRPr sz="18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657350" indent="-2857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PingFangSC-Regular" charset="-122"/>
                  <a:buChar char="－"/>
                  <a:defRPr sz="16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2057400" indent="-22860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charset="0"/>
                  <a:buChar char="•"/>
                  <a:defRPr sz="14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𝐿𝑇</m:t>
                        </m:r>
                      </m:sub>
                    </m:sSub>
                  </m:oMath>
                </a14:m>
                <a:r>
                  <a:rPr lang="en-US" dirty="0"/>
                  <a:t> (here projection with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100 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𝑓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B3373D2-9BFF-CCBB-EA3F-CD57D40BCD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2608" y="4836668"/>
                <a:ext cx="8393893" cy="2561104"/>
              </a:xfrm>
              <a:prstGeom prst="rect">
                <a:avLst/>
              </a:prstGeom>
              <a:blipFill>
                <a:blip r:embed="rId3"/>
                <a:stretch>
                  <a:fillRect l="-755" t="-24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D76472E0-734B-F65D-C80B-1559C1118C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982" y="2334702"/>
            <a:ext cx="6243649" cy="218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77708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7B03F7B-C663-9AB7-B92D-7C1BCFC8B6E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b="0" dirty="0"/>
                  <a:t>PDF in SIDIS </a:t>
                </a:r>
                <a14:m>
                  <m:oMath xmlns:m="http://schemas.openxmlformats.org/officeDocument/2006/math">
                    <m:r>
                      <a:rPr lang="en-US" b="0" i="1">
                        <a:latin typeface="Cambria Math" panose="02040503050406030204" pitchFamily="18" charset="0"/>
                      </a:rPr>
                      <m:t>⇔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𝐹𝐹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baseline="30000" dirty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7B03F7B-C663-9AB7-B92D-7C1BCFC8B6E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249" t="-41026" b="-56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191B2-B590-9C5A-8D01-3938B9CBC4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0C493-0DEC-F3FB-40E4-2B2619875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72</a:t>
            </a:fld>
            <a:endParaRPr lang="en-US" dirty="0"/>
          </a:p>
        </p:txBody>
      </p:sp>
      <p:pic>
        <p:nvPicPr>
          <p:cNvPr id="5" name="gnome-feyn-SIDIS.pdf">
            <a:extLst>
              <a:ext uri="{FF2B5EF4-FFF2-40B4-BE49-F238E27FC236}">
                <a16:creationId xmlns:a16="http://schemas.microsoft.com/office/drawing/2014/main" id="{6C580043-363E-453E-C694-819342F00152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47" b="100000" l="10896" r="9273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9032" y="2313011"/>
            <a:ext cx="1801557" cy="83582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4FF73B9-9DB8-73CB-50F9-B80F2ADE9AE6}"/>
              </a:ext>
            </a:extLst>
          </p:cNvPr>
          <p:cNvSpPr txBox="1">
            <a:spLocks/>
          </p:cNvSpPr>
          <p:nvPr/>
        </p:nvSpPr>
        <p:spPr>
          <a:xfrm>
            <a:off x="1752257" y="976538"/>
            <a:ext cx="5797296" cy="8915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endParaRPr lang="en-US" baseline="30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4645933C-12A2-0667-9F2B-FB748679F93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08750" y="2122349"/>
                <a:ext cx="5797296" cy="232648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20000"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2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685800" indent="-22860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PingFangSC-Regular" charset="-122"/>
                  <a:buChar char="－"/>
                  <a:defRPr sz="20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1143000" indent="-22860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charset="0"/>
                  <a:buChar char="•"/>
                  <a:defRPr sz="18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657350" indent="-2857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PingFangSC-Regular" charset="-122"/>
                  <a:buChar char="－"/>
                  <a:defRPr sz="16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2057400" indent="-22860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charset="0"/>
                  <a:buChar char="•"/>
                  <a:defRPr sz="1400" kern="1200" baseline="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E.g. </a:t>
                </a:r>
                <a:r>
                  <a:rPr lang="en-US" dirty="0" err="1"/>
                  <a:t>Sivers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⇔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↑</m:t>
                        </m:r>
                      </m:sup>
                    </m:sSup>
                  </m:oMath>
                </a14:m>
                <a:r>
                  <a:rPr lang="en-US" dirty="0"/>
                  <a:t> production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br>
                  <a:rPr lang="en-US" dirty="0"/>
                </a:br>
                <a:br>
                  <a:rPr lang="en-US" dirty="0"/>
                </a:br>
                <a:br>
                  <a:rPr lang="en-US" dirty="0"/>
                </a:br>
                <a:endParaRPr lang="en-US" dirty="0"/>
              </a:p>
              <a:p>
                <a:pPr lvl="1"/>
                <a:r>
                  <a:rPr lang="en-US" dirty="0"/>
                  <a:t>GPDs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en-US" dirty="0"/>
                  <a:t> GDAs</a:t>
                </a:r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4645933C-12A2-0667-9F2B-FB748679F9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750" y="2122349"/>
                <a:ext cx="5797296" cy="2326487"/>
              </a:xfrm>
              <a:prstGeom prst="rect">
                <a:avLst/>
              </a:prstGeom>
              <a:blipFill>
                <a:blip r:embed="rId5"/>
                <a:stretch>
                  <a:fillRect l="-875" t="-48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998F48E8-80F3-36BE-2EE2-774E44745FA8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F631CF-0144-4DB0-AB30-B9537289F130}" type="slidenum">
              <a:rPr lang="en-US" smtClean="0"/>
              <a:pPr/>
              <a:t>72</a:t>
            </a:fld>
            <a:endParaRPr lang="en-US"/>
          </a:p>
        </p:txBody>
      </p:sp>
      <p:grpSp>
        <p:nvGrpSpPr>
          <p:cNvPr id="9" name="Group 11">
            <a:extLst>
              <a:ext uri="{FF2B5EF4-FFF2-40B4-BE49-F238E27FC236}">
                <a16:creationId xmlns:a16="http://schemas.microsoft.com/office/drawing/2014/main" id="{E526DC29-B279-AFA9-FE9E-A192C14341E8}"/>
              </a:ext>
            </a:extLst>
          </p:cNvPr>
          <p:cNvGrpSpPr>
            <a:grpSpLocks/>
          </p:cNvGrpSpPr>
          <p:nvPr/>
        </p:nvGrpSpPr>
        <p:grpSpPr bwMode="auto">
          <a:xfrm>
            <a:off x="3555218" y="2743613"/>
            <a:ext cx="503181" cy="567894"/>
            <a:chOff x="4256" y="341"/>
            <a:chExt cx="1478" cy="1821"/>
          </a:xfrm>
        </p:grpSpPr>
        <p:sp>
          <p:nvSpPr>
            <p:cNvPr id="10" name="Text Box 12">
              <a:extLst>
                <a:ext uri="{FF2B5EF4-FFF2-40B4-BE49-F238E27FC236}">
                  <a16:creationId xmlns:a16="http://schemas.microsoft.com/office/drawing/2014/main" id="{E4C17ECC-3B1D-72E3-2F10-ED72FEFF87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32" y="648"/>
              <a:ext cx="401" cy="9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/>
            <a:p>
              <a:endParaRPr lang="en-US" sz="1500"/>
            </a:p>
          </p:txBody>
        </p:sp>
        <p:pic>
          <p:nvPicPr>
            <p:cNvPr id="11" name="Picture 13" descr="dis3">
              <a:extLst>
                <a:ext uri="{FF2B5EF4-FFF2-40B4-BE49-F238E27FC236}">
                  <a16:creationId xmlns:a16="http://schemas.microsoft.com/office/drawing/2014/main" id="{78E1BB9F-11F2-DBD2-8CD7-2C4D157906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7708" l="906" r="9619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6" y="341"/>
              <a:ext cx="1478" cy="1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gnome-feyn-ee.pdf">
            <a:extLst>
              <a:ext uri="{FF2B5EF4-FFF2-40B4-BE49-F238E27FC236}">
                <a16:creationId xmlns:a16="http://schemas.microsoft.com/office/drawing/2014/main" id="{C018C791-F2E0-FD3E-8C86-542ADBBA3980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100000" l="3250" r="9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83890" y="2086424"/>
            <a:ext cx="1130986" cy="127362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D481B10-B487-5617-5887-7204BE4F7E6F}"/>
              </a:ext>
            </a:extLst>
          </p:cNvPr>
          <p:cNvSpPr txBox="1"/>
          <p:nvPr/>
        </p:nvSpPr>
        <p:spPr>
          <a:xfrm>
            <a:off x="2860906" y="3360052"/>
            <a:ext cx="123065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/>
              <a:t>Spacelike</a:t>
            </a:r>
            <a:r>
              <a:rPr lang="en-US" sz="1350" dirty="0"/>
              <a:t> SIDIS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EB6B72-C835-84E0-7C13-1728947282D9}"/>
              </a:ext>
            </a:extLst>
          </p:cNvPr>
          <p:cNvSpPr txBox="1"/>
          <p:nvPr/>
        </p:nvSpPr>
        <p:spPr>
          <a:xfrm>
            <a:off x="6079484" y="3400554"/>
            <a:ext cx="103509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/>
              <a:t>Timelike</a:t>
            </a:r>
            <a:r>
              <a:rPr lang="en-US" sz="1350" dirty="0"/>
              <a:t> SIA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A3DA6C-CFC0-6D27-000A-5864925F02A3}"/>
              </a:ext>
            </a:extLst>
          </p:cNvPr>
          <p:cNvSpPr txBox="1"/>
          <p:nvPr/>
        </p:nvSpPr>
        <p:spPr>
          <a:xfrm>
            <a:off x="4518518" y="2923635"/>
            <a:ext cx="17616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/>
              <a:t>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0531B9-F950-2867-74EA-CD65B2318048}"/>
              </a:ext>
            </a:extLst>
          </p:cNvPr>
          <p:cNvSpPr txBox="1"/>
          <p:nvPr/>
        </p:nvSpPr>
        <p:spPr>
          <a:xfrm>
            <a:off x="7048264" y="2583713"/>
            <a:ext cx="27443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/>
              <a:t>X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D8A39B1-B8F5-8E84-E687-F49158D75201}"/>
              </a:ext>
            </a:extLst>
          </p:cNvPr>
          <p:cNvCxnSpPr/>
          <p:nvPr/>
        </p:nvCxnSpPr>
        <p:spPr>
          <a:xfrm>
            <a:off x="4939707" y="2620813"/>
            <a:ext cx="807908" cy="0"/>
          </a:xfrm>
          <a:prstGeom prst="straightConnector1">
            <a:avLst/>
          </a:prstGeom>
          <a:ln w="3492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11">
            <a:extLst>
              <a:ext uri="{FF2B5EF4-FFF2-40B4-BE49-F238E27FC236}">
                <a16:creationId xmlns:a16="http://schemas.microsoft.com/office/drawing/2014/main" id="{EDA02FEE-372D-7447-9B5B-463E97DB1340}"/>
              </a:ext>
            </a:extLst>
          </p:cNvPr>
          <p:cNvGrpSpPr>
            <a:grpSpLocks/>
          </p:cNvGrpSpPr>
          <p:nvPr/>
        </p:nvGrpSpPr>
        <p:grpSpPr bwMode="auto">
          <a:xfrm>
            <a:off x="6927238" y="2682696"/>
            <a:ext cx="503181" cy="567894"/>
            <a:chOff x="4256" y="341"/>
            <a:chExt cx="1478" cy="1821"/>
          </a:xfrm>
        </p:grpSpPr>
        <p:sp>
          <p:nvSpPr>
            <p:cNvPr id="19" name="Text Box 12">
              <a:extLst>
                <a:ext uri="{FF2B5EF4-FFF2-40B4-BE49-F238E27FC236}">
                  <a16:creationId xmlns:a16="http://schemas.microsoft.com/office/drawing/2014/main" id="{A3592DF9-F8A8-88D0-20B6-BC92565AF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32" y="648"/>
              <a:ext cx="401" cy="9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>
              <a:spAutoFit/>
            </a:bodyPr>
            <a:lstStyle/>
            <a:p>
              <a:endParaRPr lang="en-US" sz="1500"/>
            </a:p>
          </p:txBody>
        </p:sp>
        <p:pic>
          <p:nvPicPr>
            <p:cNvPr id="20" name="Picture 13" descr="dis3">
              <a:extLst>
                <a:ext uri="{FF2B5EF4-FFF2-40B4-BE49-F238E27FC236}">
                  <a16:creationId xmlns:a16="http://schemas.microsoft.com/office/drawing/2014/main" id="{322C8017-33A1-3269-1587-60F832A6F9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7708" l="906" r="9619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6" y="341"/>
              <a:ext cx="1478" cy="1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77EF5AF-FCCD-D29D-41DE-36A192B13A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19730" y="4386065"/>
            <a:ext cx="1801557" cy="13932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FA8D9B1-B892-75B1-26A3-4A5B8369F7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23276" y="4386763"/>
            <a:ext cx="1813716" cy="142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1800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6E52-F3F3-414F-B388-F1EA118B1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299" y="326528"/>
            <a:ext cx="8835081" cy="487490"/>
          </a:xfrm>
        </p:spPr>
        <p:txBody>
          <a:bodyPr/>
          <a:lstStyle/>
          <a:p>
            <a:r>
              <a:rPr lang="en-US" sz="2800" dirty="0"/>
              <a:t>Tentative Timelines relevant for TMD program shown here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6A9EE4-620E-364C-80AD-E39C5F98595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7190" y="1217305"/>
                <a:ext cx="3569897" cy="499365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u="sng" dirty="0"/>
                  <a:t>CLAS12 in Hall B</a:t>
                </a:r>
              </a:p>
              <a:p>
                <a:r>
                  <a:rPr lang="en-US" dirty="0">
                    <a:solidFill>
                      <a:srgbClr val="0070C0"/>
                    </a:solidFill>
                  </a:rPr>
                  <a:t>2018-2020: unpolarized proton/deuterium target – long. polarized beam</a:t>
                </a:r>
              </a:p>
              <a:p>
                <a:pPr marL="457200" lvl="1" indent="0">
                  <a:buNone/>
                </a:pPr>
                <a:endParaRPr lang="en-US" dirty="0">
                  <a:solidFill>
                    <a:srgbClr val="0070C0"/>
                  </a:solidFill>
                </a:endParaRPr>
              </a:p>
              <a:p>
                <a:pPr marL="0" indent="0">
                  <a:buNone/>
                </a:pPr>
                <a:endParaRPr lang="en-US" dirty="0">
                  <a:solidFill>
                    <a:srgbClr val="0070C0"/>
                  </a:solidFill>
                </a:endParaRPr>
              </a:p>
              <a:p>
                <a:r>
                  <a:rPr lang="en-US" dirty="0">
                    <a:solidFill>
                      <a:srgbClr val="0070C0"/>
                    </a:solidFill>
                  </a:rPr>
                  <a:t>2022/23 longitudinally polarized proton/deuterium long target </a:t>
                </a:r>
                <a:r>
                  <a:rPr lang="en-US" dirty="0">
                    <a:solidFill>
                      <a:srgbClr val="0070C0"/>
                    </a:solidFill>
                    <a:sym typeface="Wingdings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≈5 % </m:t>
                    </m:r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produced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Future Polarized He3 (long/trans)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6A9EE4-620E-364C-80AD-E39C5F98595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7190" y="1217305"/>
                <a:ext cx="3569897" cy="4993659"/>
              </a:xfrm>
              <a:blipFill>
                <a:blip r:embed="rId2"/>
                <a:stretch>
                  <a:fillRect l="-2128" t="-1523" b="-12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6585CE-2B1C-B345-875D-FC7533068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73</a:t>
            </a:fld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C7343E9-E514-EA40-8715-963A05C30FD4}"/>
              </a:ext>
            </a:extLst>
          </p:cNvPr>
          <p:cNvCxnSpPr/>
          <p:nvPr/>
        </p:nvCxnSpPr>
        <p:spPr>
          <a:xfrm>
            <a:off x="4026309" y="1140540"/>
            <a:ext cx="0" cy="5147187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2835DC5-B39B-CF46-8ED5-4021716C899B}"/>
              </a:ext>
            </a:extLst>
          </p:cNvPr>
          <p:cNvSpPr txBox="1">
            <a:spLocks/>
          </p:cNvSpPr>
          <p:nvPr/>
        </p:nvSpPr>
        <p:spPr>
          <a:xfrm>
            <a:off x="4822732" y="1217305"/>
            <a:ext cx="3569897" cy="49936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u="sng" dirty="0"/>
              <a:t>Hall A</a:t>
            </a:r>
          </a:p>
          <a:p>
            <a:endParaRPr lang="en-US" dirty="0"/>
          </a:p>
          <a:p>
            <a:r>
              <a:rPr lang="en-US" dirty="0"/>
              <a:t>2028 </a:t>
            </a:r>
            <a:r>
              <a:rPr lang="en-US" dirty="0" err="1"/>
              <a:t>SoLID</a:t>
            </a:r>
            <a:r>
              <a:rPr lang="en-US" dirty="0"/>
              <a:t> with He3/proton target (long/transverse)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8E0113-DAF5-2246-1846-5016ADB2E665}"/>
              </a:ext>
            </a:extLst>
          </p:cNvPr>
          <p:cNvSpPr txBox="1"/>
          <p:nvPr/>
        </p:nvSpPr>
        <p:spPr>
          <a:xfrm>
            <a:off x="4954772" y="3965944"/>
            <a:ext cx="24625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See talk by Chao Peng</a:t>
            </a:r>
          </a:p>
        </p:txBody>
      </p:sp>
    </p:spTree>
    <p:extLst>
      <p:ext uri="{BB962C8B-B14F-4D97-AF65-F5344CB8AC3E}">
        <p14:creationId xmlns:p14="http://schemas.microsoft.com/office/powerpoint/2010/main" val="96779816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A95C5B-EBFB-4452-1A80-2EEAFD77C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328597"/>
            <a:ext cx="8464378" cy="487490"/>
          </a:xfrm>
        </p:spPr>
        <p:txBody>
          <a:bodyPr/>
          <a:lstStyle/>
          <a:p>
            <a:r>
              <a:rPr lang="en-US" dirty="0"/>
              <a:t>Compare Partial Wave Decomposition in MC and Data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5F96873-FE40-C0CA-EAA8-A6AA425069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Comparing to Polarized Lund model here (</a:t>
            </a:r>
            <a:r>
              <a:rPr lang="en-US" sz="1700" dirty="0" err="1"/>
              <a:t>StringSpinner</a:t>
            </a:r>
            <a:r>
              <a:rPr lang="en-US" sz="1700" dirty="0"/>
              <a:t>, A. </a:t>
            </a:r>
            <a:r>
              <a:rPr lang="en-US" sz="1700" dirty="0" err="1"/>
              <a:t>Kerbizi</a:t>
            </a:r>
            <a:r>
              <a:rPr lang="en-US" sz="1700" dirty="0"/>
              <a:t> et al, </a:t>
            </a:r>
            <a:r>
              <a:rPr lang="en-US" sz="1700" i="1" dirty="0" err="1"/>
              <a:t>Comput.Phys.Commun</a:t>
            </a:r>
            <a:r>
              <a:rPr lang="en-US" sz="1700" i="1" dirty="0"/>
              <a:t>.</a:t>
            </a:r>
            <a:r>
              <a:rPr lang="en-US" sz="1700" dirty="0"/>
              <a:t> 272 (2022)</a:t>
            </a:r>
            <a:r>
              <a:rPr lang="en-US" dirty="0"/>
              <a:t>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F7E5DD-CD4C-1332-52E1-A317B2CC5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05E5C-5932-0441-A66A-70A5B6B81F33}" type="slidenum">
              <a:rPr lang="en-US" smtClean="0"/>
              <a:t>74</a:t>
            </a:fld>
            <a:endParaRPr lang="en-US"/>
          </a:p>
        </p:txBody>
      </p:sp>
      <p:pic>
        <p:nvPicPr>
          <p:cNvPr id="6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8D44DEF6-2489-FF4D-1AA1-5963CEE7A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919" y="2141734"/>
            <a:ext cx="4047087" cy="4154822"/>
          </a:xfrm>
          <a:prstGeom prst="rect">
            <a:avLst/>
          </a:prstGeom>
        </p:spPr>
      </p:pic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CD8E6E5E-F6EA-38D5-BEFE-E57518242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6693" y="2415078"/>
            <a:ext cx="3475830" cy="3576579"/>
          </a:xfrm>
          <a:prstGeom prst="rect">
            <a:avLst/>
          </a:prstGeom>
        </p:spPr>
      </p:pic>
      <p:pic>
        <p:nvPicPr>
          <p:cNvPr id="9" name="Picture 2" descr="The string fragmentation model of quark generation [58] | Download  Scientific Diagram">
            <a:extLst>
              <a:ext uri="{FF2B5EF4-FFF2-40B4-BE49-F238E27FC236}">
                <a16:creationId xmlns:a16="http://schemas.microsoft.com/office/drawing/2014/main" id="{F67F4D12-9D39-87FC-96F0-E2E59C077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188" y="1076080"/>
            <a:ext cx="1732411" cy="116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56852C-D45F-87AD-9516-6078D6A82E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2501" y="2813010"/>
            <a:ext cx="1795629" cy="123198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D192DFD-156F-CA9D-C50A-D1ED9D76B640}"/>
                  </a:ext>
                </a:extLst>
              </p:cNvPr>
              <p:cNvSpPr txBox="1"/>
              <p:nvPr/>
            </p:nvSpPr>
            <p:spPr>
              <a:xfrm>
                <a:off x="308919" y="6347748"/>
                <a:ext cx="860190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New version of string+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b="0" dirty="0"/>
                  <a:t> model shown at SPIN (</a:t>
                </a:r>
                <a:r>
                  <a:rPr lang="en-US" b="0" dirty="0" err="1"/>
                  <a:t>Kerbizi</a:t>
                </a:r>
                <a:r>
                  <a:rPr lang="en-US" b="0" dirty="0"/>
                  <a:t>) with improved VM treatment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D192DFD-156F-CA9D-C50A-D1ED9D76B6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919" y="6347748"/>
                <a:ext cx="8601907" cy="646331"/>
              </a:xfrm>
              <a:prstGeom prst="rect">
                <a:avLst/>
              </a:prstGeom>
              <a:blipFill>
                <a:blip r:embed="rId6"/>
                <a:stretch>
                  <a:fillRect l="-442" t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A blue and white logo&#10;&#10;Description automatically generated">
            <a:extLst>
              <a:ext uri="{FF2B5EF4-FFF2-40B4-BE49-F238E27FC236}">
                <a16:creationId xmlns:a16="http://schemas.microsoft.com/office/drawing/2014/main" id="{872A0A65-6CA6-A2AF-3456-80BE8E8B25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143" y="5821005"/>
            <a:ext cx="684307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59404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92486-AC8C-7DF5-15CD-B2BB260F5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BAA71F-7BB5-4E81-CD4D-336101497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FC2140-4081-9686-552E-91D880B58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6424C7-E0D8-452C-DD4E-44FBA0864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726754"/>
            <a:ext cx="7772400" cy="540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79757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9BFE9-CBE3-6042-AF37-542F40E8E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Longitudinal target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422846-46DE-16D3-49A3-4DB4E61A1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919" y="1354090"/>
            <a:ext cx="8464378" cy="588016"/>
          </a:xfrm>
        </p:spPr>
        <p:txBody>
          <a:bodyPr/>
          <a:lstStyle/>
          <a:p>
            <a:r>
              <a:rPr lang="en-US" dirty="0"/>
              <a:t>Results represent 5% proton target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E9BF74-FF4B-9736-8188-3649BC463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42194" y="5170607"/>
            <a:ext cx="536158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76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DE0874-DDD0-699F-F382-0FDEC1FAB6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11"/>
          <a:stretch/>
        </p:blipFill>
        <p:spPr>
          <a:xfrm>
            <a:off x="3233942" y="1835412"/>
            <a:ext cx="3058046" cy="20905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0FD6F7-8DB6-C3E7-D912-60F1E3206F6C}"/>
              </a:ext>
            </a:extLst>
          </p:cNvPr>
          <p:cNvSpPr txBox="1"/>
          <p:nvPr/>
        </p:nvSpPr>
        <p:spPr>
          <a:xfrm>
            <a:off x="3973195" y="4827640"/>
            <a:ext cx="4231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Convolution over transverse momentum space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6A787B-FA10-3CF6-3876-9908CD868A38}"/>
              </a:ext>
            </a:extLst>
          </p:cNvPr>
          <p:cNvSpPr/>
          <p:nvPr/>
        </p:nvSpPr>
        <p:spPr>
          <a:xfrm>
            <a:off x="3233942" y="4187085"/>
            <a:ext cx="5106890" cy="564540"/>
          </a:xfrm>
          <a:prstGeom prst="rect">
            <a:avLst/>
          </a:prstGeom>
          <a:solidFill>
            <a:srgbClr val="70AD47">
              <a:alpha val="14902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BE41CDC-FADA-41B8-69B5-9FB768C6FC7F}"/>
                  </a:ext>
                </a:extLst>
              </p:cNvPr>
              <p:cNvSpPr txBox="1"/>
              <p:nvPr/>
            </p:nvSpPr>
            <p:spPr>
              <a:xfrm>
                <a:off x="3517321" y="4118320"/>
                <a:ext cx="511447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𝐿𝐿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⊗</m:t>
                      </m:r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BE41CDC-FADA-41B8-69B5-9FB768C6FC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7321" y="4118320"/>
                <a:ext cx="5114477" cy="492443"/>
              </a:xfrm>
              <a:prstGeom prst="rect">
                <a:avLst/>
              </a:prstGeom>
              <a:blipFill>
                <a:blip r:embed="rId3"/>
                <a:stretch>
                  <a:fillRect b="-256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blue and white logo&#10;&#10;Description automatically generated">
            <a:extLst>
              <a:ext uri="{FF2B5EF4-FFF2-40B4-BE49-F238E27FC236}">
                <a16:creationId xmlns:a16="http://schemas.microsoft.com/office/drawing/2014/main" id="{75A80D31-FE86-1242-426C-44B4B36ADA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937" y="2203249"/>
            <a:ext cx="1102976" cy="9850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BA4828-108E-18C3-8A73-0309621C9483}"/>
              </a:ext>
            </a:extLst>
          </p:cNvPr>
          <p:cNvSpPr txBox="1"/>
          <p:nvPr/>
        </p:nvSpPr>
        <p:spPr>
          <a:xfrm>
            <a:off x="7125445" y="1835412"/>
            <a:ext cx="173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Harut</a:t>
            </a:r>
            <a:r>
              <a:rPr lang="en-US" dirty="0"/>
              <a:t> Avakian at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6B58D5B-A3FB-868B-EEB9-61DC51DB30F9}"/>
              </a:ext>
            </a:extLst>
          </p:cNvPr>
          <p:cNvSpPr txBox="1">
            <a:spLocks/>
          </p:cNvSpPr>
          <p:nvPr/>
        </p:nvSpPr>
        <p:spPr>
          <a:xfrm>
            <a:off x="530776" y="5861351"/>
            <a:ext cx="8464378" cy="588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57350" indent="-2857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Rich program underway</a:t>
            </a:r>
          </a:p>
        </p:txBody>
      </p:sp>
    </p:spTree>
    <p:extLst>
      <p:ext uri="{BB962C8B-B14F-4D97-AF65-F5344CB8AC3E}">
        <p14:creationId xmlns:p14="http://schemas.microsoft.com/office/powerpoint/2010/main" val="161398410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740705"/>
          </a:xfrm>
        </p:spPr>
        <p:txBody>
          <a:bodyPr>
            <a:noAutofit/>
          </a:bodyPr>
          <a:lstStyle/>
          <a:p>
            <a:pPr algn="ctr"/>
            <a:r>
              <a:rPr lang="en-US" sz="2800" b="0" dirty="0">
                <a:solidFill>
                  <a:schemeClr val="accent1"/>
                </a:solidFill>
                <a:latin typeface="Century Gothic" panose="020B0502020202020204" pitchFamily="34" charset="0"/>
              </a:rPr>
              <a:t>Notional CEBAF &amp; upgrade schedule (FY24 – FY42)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EA6F1217-9C69-AD4E-81C7-864747CB5A11}"/>
              </a:ext>
            </a:extLst>
          </p:cNvPr>
          <p:cNvSpPr txBox="1">
            <a:spLocks/>
          </p:cNvSpPr>
          <p:nvPr/>
        </p:nvSpPr>
        <p:spPr>
          <a:xfrm>
            <a:off x="5790431" y="6552012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77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8B3D93-B0DB-22D2-468E-0005BA769AAC}"/>
              </a:ext>
            </a:extLst>
          </p:cNvPr>
          <p:cNvSpPr txBox="1"/>
          <p:nvPr/>
        </p:nvSpPr>
        <p:spPr>
          <a:xfrm>
            <a:off x="2242290" y="1853708"/>
            <a:ext cx="46177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400" b="1" dirty="0">
              <a:solidFill>
                <a:srgbClr val="0D36B6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39CF61B-0BE1-1B44-286B-8FD143ED8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211" y="1051169"/>
            <a:ext cx="8529578" cy="1605078"/>
          </a:xfrm>
        </p:spPr>
        <p:txBody>
          <a:bodyPr>
            <a:noAutofit/>
          </a:bodyPr>
          <a:lstStyle/>
          <a:p>
            <a:r>
              <a:rPr lang="en-US" sz="1600" dirty="0">
                <a:latin typeface="Century Gothic" panose="020B0502020202020204" pitchFamily="34" charset="0"/>
              </a:rPr>
              <a:t>Accelerator and engineering team have worked up an early schedule and cost estimate</a:t>
            </a:r>
          </a:p>
          <a:p>
            <a:pPr lvl="1">
              <a:lnSpc>
                <a:spcPct val="120000"/>
              </a:lnSpc>
            </a:pPr>
            <a:r>
              <a:rPr lang="en-US" sz="1600" dirty="0">
                <a:latin typeface="Century Gothic" panose="020B0502020202020204" pitchFamily="34" charset="0"/>
              </a:rPr>
              <a:t>Schedule assumptions based on a notional timing of when funds might be available (near EIC ramp down based on EIC V3 profile)</a:t>
            </a:r>
          </a:p>
          <a:p>
            <a:pPr lvl="1">
              <a:lnSpc>
                <a:spcPct val="120000"/>
              </a:lnSpc>
            </a:pPr>
            <a:r>
              <a:rPr lang="en-US" sz="1600" dirty="0">
                <a:latin typeface="Century Gothic" panose="020B0502020202020204" pitchFamily="34" charset="0"/>
              </a:rPr>
              <a:t>For completeness, Moller and </a:t>
            </a:r>
            <a:r>
              <a:rPr lang="en-US" sz="1600" dirty="0" err="1">
                <a:latin typeface="Century Gothic" panose="020B0502020202020204" pitchFamily="34" charset="0"/>
              </a:rPr>
              <a:t>SoLID</a:t>
            </a:r>
            <a:r>
              <a:rPr lang="en-US" sz="1600" dirty="0">
                <a:latin typeface="Century Gothic" panose="020B0502020202020204" pitchFamily="34" charset="0"/>
              </a:rPr>
              <a:t> (part of 12 GeV program) are shown; positron source development also  shown</a:t>
            </a:r>
          </a:p>
        </p:txBody>
      </p:sp>
      <p:pic>
        <p:nvPicPr>
          <p:cNvPr id="8" name="Picture 7" descr="Timeline&#10;&#10;Description automatically generated">
            <a:extLst>
              <a:ext uri="{FF2B5EF4-FFF2-40B4-BE49-F238E27FC236}">
                <a16:creationId xmlns:a16="http://schemas.microsoft.com/office/drawing/2014/main" id="{FA62EB41-7F90-2C2B-890F-7D2261F5B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77" y="2933318"/>
            <a:ext cx="8938745" cy="2766324"/>
          </a:xfrm>
          <a:prstGeom prst="rect">
            <a:avLst/>
          </a:prstGeom>
        </p:spPr>
      </p:pic>
      <p:pic>
        <p:nvPicPr>
          <p:cNvPr id="2" name="Picture 1" descr="A blue and white logo&#10;&#10;Description automatically generated">
            <a:extLst>
              <a:ext uri="{FF2B5EF4-FFF2-40B4-BE49-F238E27FC236}">
                <a16:creationId xmlns:a16="http://schemas.microsoft.com/office/drawing/2014/main" id="{21087638-3EB7-3394-7D64-7A213811EF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290" y="5915676"/>
            <a:ext cx="888530" cy="7934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B6A33C-3493-0BEB-007C-5F15ACDD3554}"/>
              </a:ext>
            </a:extLst>
          </p:cNvPr>
          <p:cNvSpPr txBox="1"/>
          <p:nvPr/>
        </p:nvSpPr>
        <p:spPr>
          <a:xfrm>
            <a:off x="606056" y="6085558"/>
            <a:ext cx="1395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Tia Keppel at</a:t>
            </a:r>
          </a:p>
        </p:txBody>
      </p:sp>
    </p:spTree>
    <p:extLst>
      <p:ext uri="{BB962C8B-B14F-4D97-AF65-F5344CB8AC3E}">
        <p14:creationId xmlns:p14="http://schemas.microsoft.com/office/powerpoint/2010/main" val="304311672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5AA6A-1B38-76B9-12A2-9939028F1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quark-gluon interactions?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547ED21-9CA2-3D7F-0FD8-98C06495491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1999" y="1696580"/>
                <a:ext cx="4336598" cy="2883451"/>
              </a:xfrm>
            </p:spPr>
            <p:txBody>
              <a:bodyPr>
                <a:normAutofit/>
              </a:bodyPr>
              <a:lstStyle/>
              <a:p>
                <a:r>
                  <a:rPr lang="en-US" sz="1950" dirty="0"/>
                  <a:t>Consider coherent quark gluon pair </a:t>
                </a:r>
              </a:p>
              <a:p>
                <a:r>
                  <a:rPr lang="en-US" sz="1950" dirty="0"/>
                  <a:t>Cross-section suppressed with </a:t>
                </a:r>
                <a14:m>
                  <m:oMath xmlns:m="http://schemas.openxmlformats.org/officeDocument/2006/math">
                    <m:r>
                      <a:rPr lang="en-US" sz="1950" i="1">
                        <a:latin typeface="Cambria Math" panose="02040503050406030204" pitchFamily="18" charset="0"/>
                      </a:rPr>
                      <m:t>1/</m:t>
                    </m:r>
                    <m:sSup>
                      <m:sSupPr>
                        <m:ctrlPr>
                          <a:rPr lang="en-US" sz="195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95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195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950" dirty="0"/>
                  <a:t> </a:t>
                </a:r>
                <a:r>
                  <a:rPr lang="en-US" sz="1950" dirty="0">
                    <a:sym typeface="Wingdings" pitchFamily="2" charset="2"/>
                  </a:rPr>
                  <a:t>very hard to measure due to uncertainty of overall cross-section</a:t>
                </a:r>
              </a:p>
              <a:p>
                <a:endParaRPr lang="en-US" sz="1950" dirty="0">
                  <a:sym typeface="Wingdings" pitchFamily="2" charset="2"/>
                </a:endParaRPr>
              </a:p>
              <a:p>
                <a:r>
                  <a:rPr lang="en-US" sz="1950" dirty="0">
                    <a:solidFill>
                      <a:srgbClr val="FF0000"/>
                    </a:solidFill>
                    <a:sym typeface="Wingdings" pitchFamily="2" charset="2"/>
                  </a:rPr>
                  <a:t>But: (QED) What about polarized interference pattern?</a:t>
                </a:r>
                <a:endParaRPr lang="en-US" sz="1950" dirty="0">
                  <a:solidFill>
                    <a:srgbClr val="FF0000"/>
                  </a:solidFill>
                </a:endParaRPr>
              </a:p>
              <a:p>
                <a:endParaRPr lang="en-US" sz="195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547ED21-9CA2-3D7F-0FD8-98C06495491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1999" y="1696580"/>
                <a:ext cx="4336598" cy="2883451"/>
              </a:xfrm>
              <a:blipFill>
                <a:blip r:embed="rId3"/>
                <a:stretch>
                  <a:fillRect l="-1170" t="-1754" r="-2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74DDDB-27E3-09C8-468A-0D9D1B03F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9441" y="5773227"/>
            <a:ext cx="242085" cy="227523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78</a:t>
            </a:fld>
            <a:endParaRPr lang="en-US" dirty="0"/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993AEC46-8C52-BD4B-115D-A91CE5F4D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84969">
            <a:off x="1634007" y="2894168"/>
            <a:ext cx="1963143" cy="38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3855772-3999-19A5-5A5B-7FE0D5FFD88C}"/>
              </a:ext>
            </a:extLst>
          </p:cNvPr>
          <p:cNvSpPr/>
          <p:nvPr/>
        </p:nvSpPr>
        <p:spPr>
          <a:xfrm>
            <a:off x="677514" y="3985949"/>
            <a:ext cx="3200747" cy="131310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/>
              <a:t>Proton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E2CF7672-003D-2013-7BC6-4FD115E264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53" r="44908" b="45696"/>
          <a:stretch/>
        </p:blipFill>
        <p:spPr bwMode="auto">
          <a:xfrm rot="16979576">
            <a:off x="620629" y="3254466"/>
            <a:ext cx="2578640" cy="21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nterference pattern produced by laser light">
            <a:extLst>
              <a:ext uri="{FF2B5EF4-FFF2-40B4-BE49-F238E27FC236}">
                <a16:creationId xmlns:a16="http://schemas.microsoft.com/office/drawing/2014/main" id="{C26A596D-BB5D-FF02-7AAE-E62396FFF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508" y="4685577"/>
            <a:ext cx="4336598" cy="111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CBEB3D9-2399-D045-1E69-30C945025C98}"/>
              </a:ext>
            </a:extLst>
          </p:cNvPr>
          <p:cNvCxnSpPr/>
          <p:nvPr/>
        </p:nvCxnSpPr>
        <p:spPr>
          <a:xfrm>
            <a:off x="2040038" y="4548017"/>
            <a:ext cx="685800" cy="685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B485E7D-DB9B-1A65-A3A3-3ED88C382C21}"/>
              </a:ext>
            </a:extLst>
          </p:cNvPr>
          <p:cNvCxnSpPr>
            <a:cxnSpLocks/>
          </p:cNvCxnSpPr>
          <p:nvPr/>
        </p:nvCxnSpPr>
        <p:spPr>
          <a:xfrm flipH="1">
            <a:off x="112853" y="4433828"/>
            <a:ext cx="683165" cy="0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B010B40-ADFC-B2BC-2892-D1EF2B2A04CC}"/>
              </a:ext>
            </a:extLst>
          </p:cNvPr>
          <p:cNvCxnSpPr>
            <a:cxnSpLocks/>
          </p:cNvCxnSpPr>
          <p:nvPr/>
        </p:nvCxnSpPr>
        <p:spPr>
          <a:xfrm flipH="1">
            <a:off x="112853" y="4685577"/>
            <a:ext cx="683165" cy="0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B3B9BE1-578C-7870-0F39-05C76ADE5CA6}"/>
              </a:ext>
            </a:extLst>
          </p:cNvPr>
          <p:cNvCxnSpPr>
            <a:cxnSpLocks/>
          </p:cNvCxnSpPr>
          <p:nvPr/>
        </p:nvCxnSpPr>
        <p:spPr>
          <a:xfrm flipH="1">
            <a:off x="112853" y="4897849"/>
            <a:ext cx="683165" cy="0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435521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97A55-DFEB-08F8-CB2D-D54A5500F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Di-hadrons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9E42B-F303-7FBA-DD26-CF726D5DB4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More targeted</a:t>
            </a:r>
          </a:p>
          <a:p>
            <a:r>
              <a:rPr lang="en-US" dirty="0"/>
              <a:t>More complete picture of what happens</a:t>
            </a:r>
          </a:p>
          <a:p>
            <a:pPr lvl="1"/>
            <a:r>
              <a:rPr lang="en-US" dirty="0"/>
              <a:t>Connection to MC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2AF51E-67D5-3B1E-A558-5C607CAEB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D123AB-548F-88C7-E531-9F96C86E1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226" y="0"/>
            <a:ext cx="64155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708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73715-6E9F-93C7-1BFE-5DB2F19ED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F305A-2A47-67E2-302C-F6CC652C7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54115"/>
            <a:ext cx="8103870" cy="532316"/>
          </a:xfrm>
        </p:spPr>
        <p:txBody>
          <a:bodyPr/>
          <a:lstStyle/>
          <a:p>
            <a:r>
              <a:rPr lang="en-US" dirty="0">
                <a:ea typeface="Calibri Light"/>
                <a:cs typeface="Calibri Light"/>
              </a:rPr>
              <a:t>Better: </a:t>
            </a:r>
            <a:br>
              <a:rPr lang="en-US" dirty="0">
                <a:ea typeface="Calibri Light"/>
                <a:cs typeface="Calibri Light"/>
              </a:rPr>
            </a:br>
            <a:r>
              <a:rPr lang="en-US" dirty="0" err="1">
                <a:ea typeface="Calibri Light"/>
                <a:cs typeface="Calibri Light"/>
              </a:rPr>
              <a:t>Dihadron</a:t>
            </a:r>
            <a:r>
              <a:rPr lang="en-US" dirty="0">
                <a:ea typeface="Calibri Light"/>
                <a:cs typeface="Calibri Light"/>
              </a:rPr>
              <a:t> Fragmentation Functions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329AACAE-C84C-AB76-5C4C-703DA674F7C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71450" y="1140458"/>
                <a:ext cx="8855375" cy="2812681"/>
              </a:xfrm>
            </p:spPr>
            <p:txBody>
              <a:bodyPr vert="horz" lIns="0" tIns="34290" rIns="0" bIns="34290" rtlCol="0" anchor="t">
                <a:normAutofit/>
              </a:bodyPr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>
                    <a:ea typeface="Calibri"/>
                    <a:cs typeface="Calibri"/>
                  </a:rPr>
                  <a:t> Correlations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</a:rPr>
                          <m:t>𝑅</m:t>
                        </m:r>
                      </m:sub>
                    </m:sSub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</a:rPr>
                          <m:t>h</m:t>
                        </m:r>
                      </m:sub>
                    </m:sSub>
                  </m:oMath>
                </a14:m>
                <a:r>
                  <a:rPr lang="en-US" dirty="0">
                    <a:ea typeface="Calibri"/>
                    <a:cs typeface="Calibri"/>
                  </a:rPr>
                  <a:t> access quark polarization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FF0000"/>
                  </a:solidFill>
                  <a:ea typeface="Calibri"/>
                  <a:cs typeface="Calibri"/>
                  <a:sym typeface="Wingdings" pitchFamily="2" charset="2"/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FF0000"/>
                  </a:solidFill>
                  <a:ea typeface="Calibri"/>
                  <a:cs typeface="Calibri"/>
                </a:endParaRPr>
              </a:p>
            </p:txBody>
          </p:sp>
        </mc:Choice>
        <mc:Fallback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329AACAE-C84C-AB76-5C4C-703DA674F7C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1450" y="1140458"/>
                <a:ext cx="8855375" cy="2812681"/>
              </a:xfrm>
              <a:blipFill>
                <a:blip r:embed="rId2"/>
                <a:stretch>
                  <a:fillRect l="-1862" t="-2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BF3F8D-37CD-9C9F-DB10-C71514061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95294" y="4307525"/>
            <a:ext cx="536158" cy="303364"/>
          </a:xfrm>
        </p:spPr>
        <p:txBody>
          <a:bodyPr/>
          <a:lstStyle/>
          <a:p>
            <a:fld id="{4CE482DC-2269-4F26-9D2A-7E44B1A4CD85}" type="slidenum">
              <a:rPr lang="en-US" dirty="0"/>
              <a:t>8</a:t>
            </a:fld>
            <a:endParaRPr lang="en-US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80E02A85-69C9-A54D-401B-3FAE6901EF2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55792" y="2051611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6DECCE2-43A9-7B6E-5C21-30641CFB0BAF}"/>
                  </a:ext>
                </a:extLst>
              </p:cNvPr>
              <p:cNvSpPr txBox="1"/>
              <p:nvPr/>
            </p:nvSpPr>
            <p:spPr>
              <a:xfrm>
                <a:off x="275188" y="1816354"/>
                <a:ext cx="1898473" cy="5578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Univers Light" panose="020B0403020202020204" pitchFamily="34" charset="0"/>
                  </a:rPr>
                  <a:t>Unpolarized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6DECCE2-43A9-7B6E-5C21-30641CFB0B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188" y="1816354"/>
                <a:ext cx="1898473" cy="557845"/>
              </a:xfrm>
              <a:prstGeom prst="rect">
                <a:avLst/>
              </a:prstGeom>
              <a:blipFill>
                <a:blip r:embed="rId3"/>
                <a:stretch>
                  <a:fillRect t="-13636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3D67D3D-591C-FA99-3135-FBD886B44EAC}"/>
                  </a:ext>
                </a:extLst>
              </p:cNvPr>
              <p:cNvSpPr txBox="1"/>
              <p:nvPr/>
            </p:nvSpPr>
            <p:spPr>
              <a:xfrm>
                <a:off x="171450" y="2650036"/>
                <a:ext cx="2105948" cy="5578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Univers Light" panose="020B0403020202020204" pitchFamily="34" charset="0"/>
                  </a:rPr>
                  <a:t>Helicity-dependent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⊥</m:t>
                          </m:r>
                        </m:sup>
                      </m:sSubSup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3D67D3D-591C-FA99-3135-FBD886B44E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50" y="2650036"/>
                <a:ext cx="2105948" cy="557845"/>
              </a:xfrm>
              <a:prstGeom prst="rect">
                <a:avLst/>
              </a:prstGeom>
              <a:blipFill>
                <a:blip r:embed="rId4"/>
                <a:stretch>
                  <a:fillRect l="-1796" t="-11111" r="-1796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5D4F75F-315D-B1E3-23DB-43F24C3F6E84}"/>
                  </a:ext>
                </a:extLst>
              </p:cNvPr>
              <p:cNvSpPr txBox="1"/>
              <p:nvPr/>
            </p:nvSpPr>
            <p:spPr>
              <a:xfrm>
                <a:off x="171451" y="3466164"/>
                <a:ext cx="2105947" cy="57926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𝑞𝑇</m:t>
                        </m:r>
                      </m:sub>
                    </m:sSub>
                  </m:oMath>
                </a14:m>
                <a:r>
                  <a:rPr 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Univers Light" panose="020B0403020202020204" pitchFamily="34" charset="0"/>
                  </a:rPr>
                  <a:t>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Univers Light" panose="020B0403020202020204" pitchFamily="34" charset="0"/>
                  </a:rPr>
                  <a:t>-dependent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⊥</m:t>
                          </m:r>
                        </m:sup>
                      </m:sSubSup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5D4F75F-315D-B1E3-23DB-43F24C3F6E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51" y="3466164"/>
                <a:ext cx="2105947" cy="579261"/>
              </a:xfrm>
              <a:prstGeom prst="rect">
                <a:avLst/>
              </a:prstGeom>
              <a:blipFill>
                <a:blip r:embed="rId5"/>
                <a:stretch>
                  <a:fillRect t="-13043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90" name="Group 1089">
            <a:extLst>
              <a:ext uri="{FF2B5EF4-FFF2-40B4-BE49-F238E27FC236}">
                <a16:creationId xmlns:a16="http://schemas.microsoft.com/office/drawing/2014/main" id="{C5CD131A-7325-2785-150F-B85CB3D34807}"/>
              </a:ext>
            </a:extLst>
          </p:cNvPr>
          <p:cNvGrpSpPr/>
          <p:nvPr/>
        </p:nvGrpSpPr>
        <p:grpSpPr>
          <a:xfrm>
            <a:off x="2380623" y="3422789"/>
            <a:ext cx="2624006" cy="764390"/>
            <a:chOff x="3333088" y="5039271"/>
            <a:chExt cx="3498674" cy="1019186"/>
          </a:xfrm>
        </p:grpSpPr>
        <p:grpSp>
          <p:nvGrpSpPr>
            <p:cNvPr id="1066" name="Group 1065">
              <a:extLst>
                <a:ext uri="{FF2B5EF4-FFF2-40B4-BE49-F238E27FC236}">
                  <a16:creationId xmlns:a16="http://schemas.microsoft.com/office/drawing/2014/main" id="{3254AE17-20CF-DEE8-7AF3-0F8F6031707A}"/>
                </a:ext>
              </a:extLst>
            </p:cNvPr>
            <p:cNvGrpSpPr/>
            <p:nvPr/>
          </p:nvGrpSpPr>
          <p:grpSpPr>
            <a:xfrm>
              <a:off x="4100945" y="5125639"/>
              <a:ext cx="576158" cy="776438"/>
              <a:chOff x="4100945" y="5125639"/>
              <a:chExt cx="576158" cy="776438"/>
            </a:xfrm>
          </p:grpSpPr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6F0747A2-382E-F654-245F-DC2A3DE7761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00945" y="5401664"/>
                <a:ext cx="574361" cy="12168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CD77031E-C916-5B32-0730-FD7D7B1E9C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00945" y="5520544"/>
                <a:ext cx="576158" cy="10706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27" name="TextBox 1026">
                    <a:extLst>
                      <a:ext uri="{FF2B5EF4-FFF2-40B4-BE49-F238E27FC236}">
                        <a16:creationId xmlns:a16="http://schemas.microsoft.com/office/drawing/2014/main" id="{738ACB42-A96B-17B3-D97F-C54D192D260E}"/>
                      </a:ext>
                    </a:extLst>
                  </p:cNvPr>
                  <p:cNvSpPr txBox="1"/>
                  <p:nvPr/>
                </p:nvSpPr>
                <p:spPr>
                  <a:xfrm>
                    <a:off x="4278283" y="5125639"/>
                    <a:ext cx="28204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1350"/>
                  </a:p>
                </p:txBody>
              </p:sp>
            </mc:Choice>
            <mc:Fallback xmlns="">
              <p:sp>
                <p:nvSpPr>
                  <p:cNvPr id="1027" name="TextBox 1026">
                    <a:extLst>
                      <a:ext uri="{FF2B5EF4-FFF2-40B4-BE49-F238E27FC236}">
                        <a16:creationId xmlns:a16="http://schemas.microsoft.com/office/drawing/2014/main" id="{738ACB42-A96B-17B3-D97F-C54D192D260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78283" y="5125639"/>
                    <a:ext cx="282044" cy="27699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6667" r="-5556" b="-1764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28" name="TextBox 1027">
                    <a:extLst>
                      <a:ext uri="{FF2B5EF4-FFF2-40B4-BE49-F238E27FC236}">
                        <a16:creationId xmlns:a16="http://schemas.microsoft.com/office/drawing/2014/main" id="{E7F52B34-E0E6-2462-B3CE-EDBF3E3DFCB8}"/>
                      </a:ext>
                    </a:extLst>
                  </p:cNvPr>
                  <p:cNvSpPr txBox="1"/>
                  <p:nvPr/>
                </p:nvSpPr>
                <p:spPr>
                  <a:xfrm>
                    <a:off x="4296335" y="5625078"/>
                    <a:ext cx="287429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1350"/>
                  </a:p>
                </p:txBody>
              </p:sp>
            </mc:Choice>
            <mc:Fallback xmlns="">
              <p:sp>
                <p:nvSpPr>
                  <p:cNvPr id="1028" name="TextBox 1027">
                    <a:extLst>
                      <a:ext uri="{FF2B5EF4-FFF2-40B4-BE49-F238E27FC236}">
                        <a16:creationId xmlns:a16="http://schemas.microsoft.com/office/drawing/2014/main" id="{E7F52B34-E0E6-2462-B3CE-EDBF3E3DFCB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96335" y="5625078"/>
                    <a:ext cx="287429" cy="27699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6667" r="-5556" b="-1176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9" name="TextBox 1028">
                  <a:extLst>
                    <a:ext uri="{FF2B5EF4-FFF2-40B4-BE49-F238E27FC236}">
                      <a16:creationId xmlns:a16="http://schemas.microsoft.com/office/drawing/2014/main" id="{16F7B6E2-4D73-43DE-0638-9D595DA7D0F0}"/>
                    </a:ext>
                  </a:extLst>
                </p:cNvPr>
                <p:cNvSpPr txBox="1"/>
                <p:nvPr/>
              </p:nvSpPr>
              <p:spPr>
                <a:xfrm>
                  <a:off x="4675306" y="5348080"/>
                  <a:ext cx="931166" cy="4001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−</m:t>
                        </m:r>
                      </m:oMath>
                    </m:oMathPara>
                  </a14:m>
                  <a:endParaRPr lang="en-US" sz="1350"/>
                </a:p>
              </p:txBody>
            </p:sp>
          </mc:Choice>
          <mc:Fallback xmlns="">
            <p:sp>
              <p:nvSpPr>
                <p:cNvPr id="1029" name="TextBox 1028">
                  <a:extLst>
                    <a:ext uri="{FF2B5EF4-FFF2-40B4-BE49-F238E27FC236}">
                      <a16:creationId xmlns:a16="http://schemas.microsoft.com/office/drawing/2014/main" id="{16F7B6E2-4D73-43DE-0638-9D595DA7D0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5306" y="5348080"/>
                  <a:ext cx="931166" cy="40010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67" name="Group 1066">
              <a:extLst>
                <a:ext uri="{FF2B5EF4-FFF2-40B4-BE49-F238E27FC236}">
                  <a16:creationId xmlns:a16="http://schemas.microsoft.com/office/drawing/2014/main" id="{62984084-C7B1-0281-DFE1-4CDC7FC024E9}"/>
                </a:ext>
              </a:extLst>
            </p:cNvPr>
            <p:cNvGrpSpPr/>
            <p:nvPr/>
          </p:nvGrpSpPr>
          <p:grpSpPr>
            <a:xfrm>
              <a:off x="6255604" y="5144526"/>
              <a:ext cx="576158" cy="776438"/>
              <a:chOff x="4100945" y="5125639"/>
              <a:chExt cx="576158" cy="776438"/>
            </a:xfrm>
          </p:grpSpPr>
          <p:cxnSp>
            <p:nvCxnSpPr>
              <p:cNvPr id="1068" name="Straight Arrow Connector 1067">
                <a:extLst>
                  <a:ext uri="{FF2B5EF4-FFF2-40B4-BE49-F238E27FC236}">
                    <a16:creationId xmlns:a16="http://schemas.microsoft.com/office/drawing/2014/main" id="{6CCFB3D8-779C-2A03-E7D3-3ED6D311B99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00945" y="5401664"/>
                <a:ext cx="574361" cy="12168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69" name="Straight Arrow Connector 1068">
                <a:extLst>
                  <a:ext uri="{FF2B5EF4-FFF2-40B4-BE49-F238E27FC236}">
                    <a16:creationId xmlns:a16="http://schemas.microsoft.com/office/drawing/2014/main" id="{4F836560-2D2E-F968-D316-6CEDFE8810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00945" y="5520544"/>
                <a:ext cx="576158" cy="10706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70" name="TextBox 1069">
                    <a:extLst>
                      <a:ext uri="{FF2B5EF4-FFF2-40B4-BE49-F238E27FC236}">
                        <a16:creationId xmlns:a16="http://schemas.microsoft.com/office/drawing/2014/main" id="{37FDC38D-25E0-44F1-F582-6FD9641A1DC7}"/>
                      </a:ext>
                    </a:extLst>
                  </p:cNvPr>
                  <p:cNvSpPr txBox="1"/>
                  <p:nvPr/>
                </p:nvSpPr>
                <p:spPr>
                  <a:xfrm>
                    <a:off x="4278283" y="5125639"/>
                    <a:ext cx="28204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1350"/>
                  </a:p>
                </p:txBody>
              </p:sp>
            </mc:Choice>
            <mc:Fallback xmlns="">
              <p:sp>
                <p:nvSpPr>
                  <p:cNvPr id="1070" name="TextBox 1069">
                    <a:extLst>
                      <a:ext uri="{FF2B5EF4-FFF2-40B4-BE49-F238E27FC236}">
                        <a16:creationId xmlns:a16="http://schemas.microsoft.com/office/drawing/2014/main" id="{37FDC38D-25E0-44F1-F582-6FD9641A1DC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78283" y="5125639"/>
                    <a:ext cx="282044" cy="27699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16667" r="-5556" b="-1111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71" name="TextBox 1070">
                    <a:extLst>
                      <a:ext uri="{FF2B5EF4-FFF2-40B4-BE49-F238E27FC236}">
                        <a16:creationId xmlns:a16="http://schemas.microsoft.com/office/drawing/2014/main" id="{80105C17-3333-4FA9-5303-AFFAD2D6B49A}"/>
                      </a:ext>
                    </a:extLst>
                  </p:cNvPr>
                  <p:cNvSpPr txBox="1"/>
                  <p:nvPr/>
                </p:nvSpPr>
                <p:spPr>
                  <a:xfrm>
                    <a:off x="4296335" y="5625078"/>
                    <a:ext cx="287429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1350"/>
                  </a:p>
                </p:txBody>
              </p:sp>
            </mc:Choice>
            <mc:Fallback xmlns="">
              <p:sp>
                <p:nvSpPr>
                  <p:cNvPr id="1071" name="TextBox 1070">
                    <a:extLst>
                      <a:ext uri="{FF2B5EF4-FFF2-40B4-BE49-F238E27FC236}">
                        <a16:creationId xmlns:a16="http://schemas.microsoft.com/office/drawing/2014/main" id="{80105C17-3333-4FA9-5303-AFFAD2D6B49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96335" y="5625078"/>
                    <a:ext cx="287429" cy="27699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23529" r="-5882" b="-1764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B81B8B67-4932-4A95-E4F8-1F95796544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3088" y="5039272"/>
              <a:ext cx="1019185" cy="1019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2D078525-90C8-47A3-0962-7879C37A78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443163" y="5039271"/>
              <a:ext cx="1019184" cy="1019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89" name="Group 1088">
            <a:extLst>
              <a:ext uri="{FF2B5EF4-FFF2-40B4-BE49-F238E27FC236}">
                <a16:creationId xmlns:a16="http://schemas.microsoft.com/office/drawing/2014/main" id="{8B9B5147-0961-CCB3-A7D2-E7794221739D}"/>
              </a:ext>
            </a:extLst>
          </p:cNvPr>
          <p:cNvGrpSpPr/>
          <p:nvPr/>
        </p:nvGrpSpPr>
        <p:grpSpPr>
          <a:xfrm>
            <a:off x="2379276" y="2529165"/>
            <a:ext cx="2624006" cy="764389"/>
            <a:chOff x="3333088" y="3791788"/>
            <a:chExt cx="3498674" cy="1019185"/>
          </a:xfrm>
        </p:grpSpPr>
        <p:grpSp>
          <p:nvGrpSpPr>
            <p:cNvPr id="1072" name="Group 1071">
              <a:extLst>
                <a:ext uri="{FF2B5EF4-FFF2-40B4-BE49-F238E27FC236}">
                  <a16:creationId xmlns:a16="http://schemas.microsoft.com/office/drawing/2014/main" id="{122161AC-BD98-3C5A-2072-E76590315AD6}"/>
                </a:ext>
              </a:extLst>
            </p:cNvPr>
            <p:cNvGrpSpPr/>
            <p:nvPr/>
          </p:nvGrpSpPr>
          <p:grpSpPr>
            <a:xfrm>
              <a:off x="4100945" y="3898981"/>
              <a:ext cx="576158" cy="776438"/>
              <a:chOff x="4100945" y="5125639"/>
              <a:chExt cx="576158" cy="776438"/>
            </a:xfrm>
          </p:grpSpPr>
          <p:cxnSp>
            <p:nvCxnSpPr>
              <p:cNvPr id="1073" name="Straight Arrow Connector 1072">
                <a:extLst>
                  <a:ext uri="{FF2B5EF4-FFF2-40B4-BE49-F238E27FC236}">
                    <a16:creationId xmlns:a16="http://schemas.microsoft.com/office/drawing/2014/main" id="{5D0F3106-2F86-19DD-09BA-0D65E3255AE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00945" y="5401664"/>
                <a:ext cx="574361" cy="12168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74" name="Straight Arrow Connector 1073">
                <a:extLst>
                  <a:ext uri="{FF2B5EF4-FFF2-40B4-BE49-F238E27FC236}">
                    <a16:creationId xmlns:a16="http://schemas.microsoft.com/office/drawing/2014/main" id="{D1AE93EB-DE8C-419A-AC64-65376AAF3E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00945" y="5520544"/>
                <a:ext cx="576158" cy="10706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75" name="TextBox 1074">
                    <a:extLst>
                      <a:ext uri="{FF2B5EF4-FFF2-40B4-BE49-F238E27FC236}">
                        <a16:creationId xmlns:a16="http://schemas.microsoft.com/office/drawing/2014/main" id="{5B6C0BCD-17FC-3940-1106-0E7804183D27}"/>
                      </a:ext>
                    </a:extLst>
                  </p:cNvPr>
                  <p:cNvSpPr txBox="1"/>
                  <p:nvPr/>
                </p:nvSpPr>
                <p:spPr>
                  <a:xfrm>
                    <a:off x="4278283" y="5125639"/>
                    <a:ext cx="28204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1350"/>
                  </a:p>
                </p:txBody>
              </p:sp>
            </mc:Choice>
            <mc:Fallback xmlns="">
              <p:sp>
                <p:nvSpPr>
                  <p:cNvPr id="1075" name="TextBox 1074">
                    <a:extLst>
                      <a:ext uri="{FF2B5EF4-FFF2-40B4-BE49-F238E27FC236}">
                        <a16:creationId xmlns:a16="http://schemas.microsoft.com/office/drawing/2014/main" id="{5B6C0BCD-17FC-3940-1106-0E7804183D2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78283" y="5125639"/>
                    <a:ext cx="282044" cy="27699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6667" r="-5556" b="-1764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76" name="TextBox 1075">
                    <a:extLst>
                      <a:ext uri="{FF2B5EF4-FFF2-40B4-BE49-F238E27FC236}">
                        <a16:creationId xmlns:a16="http://schemas.microsoft.com/office/drawing/2014/main" id="{364F7209-BFCA-1346-879F-8F68FFE57493}"/>
                      </a:ext>
                    </a:extLst>
                  </p:cNvPr>
                  <p:cNvSpPr txBox="1"/>
                  <p:nvPr/>
                </p:nvSpPr>
                <p:spPr>
                  <a:xfrm>
                    <a:off x="4296335" y="5625078"/>
                    <a:ext cx="287429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1350"/>
                  </a:p>
                </p:txBody>
              </p:sp>
            </mc:Choice>
            <mc:Fallback xmlns="">
              <p:sp>
                <p:nvSpPr>
                  <p:cNvPr id="1076" name="TextBox 1075">
                    <a:extLst>
                      <a:ext uri="{FF2B5EF4-FFF2-40B4-BE49-F238E27FC236}">
                        <a16:creationId xmlns:a16="http://schemas.microsoft.com/office/drawing/2014/main" id="{364F7209-BFCA-1346-879F-8F68FFE5749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96335" y="5625078"/>
                    <a:ext cx="287429" cy="276999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16667" r="-5556" b="-1176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7" name="TextBox 1076">
                  <a:extLst>
                    <a:ext uri="{FF2B5EF4-FFF2-40B4-BE49-F238E27FC236}">
                      <a16:creationId xmlns:a16="http://schemas.microsoft.com/office/drawing/2014/main" id="{CED3BC47-E22D-0270-FBF0-CA23116A4554}"/>
                    </a:ext>
                  </a:extLst>
                </p:cNvPr>
                <p:cNvSpPr txBox="1"/>
                <p:nvPr/>
              </p:nvSpPr>
              <p:spPr>
                <a:xfrm>
                  <a:off x="4675306" y="4121423"/>
                  <a:ext cx="931166" cy="4001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−</m:t>
                        </m:r>
                      </m:oMath>
                    </m:oMathPara>
                  </a14:m>
                  <a:endParaRPr lang="en-US" sz="1350"/>
                </a:p>
              </p:txBody>
            </p:sp>
          </mc:Choice>
          <mc:Fallback xmlns="">
            <p:sp>
              <p:nvSpPr>
                <p:cNvPr id="1077" name="TextBox 1076">
                  <a:extLst>
                    <a:ext uri="{FF2B5EF4-FFF2-40B4-BE49-F238E27FC236}">
                      <a16:creationId xmlns:a16="http://schemas.microsoft.com/office/drawing/2014/main" id="{CED3BC47-E22D-0270-FBF0-CA23116A45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5306" y="4121423"/>
                  <a:ext cx="931166" cy="40010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78" name="Group 1077">
              <a:extLst>
                <a:ext uri="{FF2B5EF4-FFF2-40B4-BE49-F238E27FC236}">
                  <a16:creationId xmlns:a16="http://schemas.microsoft.com/office/drawing/2014/main" id="{E95A3C51-6F32-6DE9-095C-37C850A36819}"/>
                </a:ext>
              </a:extLst>
            </p:cNvPr>
            <p:cNvGrpSpPr/>
            <p:nvPr/>
          </p:nvGrpSpPr>
          <p:grpSpPr>
            <a:xfrm>
              <a:off x="6255604" y="3917868"/>
              <a:ext cx="576158" cy="776438"/>
              <a:chOff x="4100945" y="5125639"/>
              <a:chExt cx="576158" cy="776438"/>
            </a:xfrm>
          </p:grpSpPr>
          <p:cxnSp>
            <p:nvCxnSpPr>
              <p:cNvPr id="1079" name="Straight Arrow Connector 1078">
                <a:extLst>
                  <a:ext uri="{FF2B5EF4-FFF2-40B4-BE49-F238E27FC236}">
                    <a16:creationId xmlns:a16="http://schemas.microsoft.com/office/drawing/2014/main" id="{F752A64E-2B3D-9F97-C93F-598B5710E06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00945" y="5401664"/>
                <a:ext cx="574361" cy="12168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80" name="Straight Arrow Connector 1079">
                <a:extLst>
                  <a:ext uri="{FF2B5EF4-FFF2-40B4-BE49-F238E27FC236}">
                    <a16:creationId xmlns:a16="http://schemas.microsoft.com/office/drawing/2014/main" id="{F4DE681E-99CB-8E34-DEAD-5EFB5948E2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00945" y="5520544"/>
                <a:ext cx="576158" cy="10706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81" name="TextBox 1080">
                    <a:extLst>
                      <a:ext uri="{FF2B5EF4-FFF2-40B4-BE49-F238E27FC236}">
                        <a16:creationId xmlns:a16="http://schemas.microsoft.com/office/drawing/2014/main" id="{DFC34ACD-A2A3-421B-21CE-74032ED792FC}"/>
                      </a:ext>
                    </a:extLst>
                  </p:cNvPr>
                  <p:cNvSpPr txBox="1"/>
                  <p:nvPr/>
                </p:nvSpPr>
                <p:spPr>
                  <a:xfrm>
                    <a:off x="4278283" y="5125639"/>
                    <a:ext cx="28204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1350"/>
                  </a:p>
                </p:txBody>
              </p:sp>
            </mc:Choice>
            <mc:Fallback xmlns="">
              <p:sp>
                <p:nvSpPr>
                  <p:cNvPr id="1081" name="TextBox 1080">
                    <a:extLst>
                      <a:ext uri="{FF2B5EF4-FFF2-40B4-BE49-F238E27FC236}">
                        <a16:creationId xmlns:a16="http://schemas.microsoft.com/office/drawing/2014/main" id="{DFC34ACD-A2A3-421B-21CE-74032ED792F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78283" y="5125639"/>
                    <a:ext cx="282044" cy="276999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16667" r="-5556" b="-1111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82" name="TextBox 1081">
                    <a:extLst>
                      <a:ext uri="{FF2B5EF4-FFF2-40B4-BE49-F238E27FC236}">
                        <a16:creationId xmlns:a16="http://schemas.microsoft.com/office/drawing/2014/main" id="{E4D9FD66-D3B5-F8EB-E00F-80D74186E908}"/>
                      </a:ext>
                    </a:extLst>
                  </p:cNvPr>
                  <p:cNvSpPr txBox="1"/>
                  <p:nvPr/>
                </p:nvSpPr>
                <p:spPr>
                  <a:xfrm>
                    <a:off x="4296335" y="5625078"/>
                    <a:ext cx="287429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1350"/>
                  </a:p>
                </p:txBody>
              </p:sp>
            </mc:Choice>
            <mc:Fallback xmlns="">
              <p:sp>
                <p:nvSpPr>
                  <p:cNvPr id="1082" name="TextBox 1081">
                    <a:extLst>
                      <a:ext uri="{FF2B5EF4-FFF2-40B4-BE49-F238E27FC236}">
                        <a16:creationId xmlns:a16="http://schemas.microsoft.com/office/drawing/2014/main" id="{E4D9FD66-D3B5-F8EB-E00F-80D74186E90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96335" y="5625078"/>
                    <a:ext cx="287429" cy="276999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16667" r="-5556" b="-1764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26" name="Picture 6">
              <a:extLst>
                <a:ext uri="{FF2B5EF4-FFF2-40B4-BE49-F238E27FC236}">
                  <a16:creationId xmlns:a16="http://schemas.microsoft.com/office/drawing/2014/main" id="{088DC4FF-675B-80BC-20D6-870964118D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333088" y="3791788"/>
              <a:ext cx="1019185" cy="1019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6">
              <a:extLst>
                <a:ext uri="{FF2B5EF4-FFF2-40B4-BE49-F238E27FC236}">
                  <a16:creationId xmlns:a16="http://schemas.microsoft.com/office/drawing/2014/main" id="{60EF9364-B73E-638C-412C-0FAC708617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5443163" y="3791787"/>
              <a:ext cx="1019184" cy="1019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83" name="Picture 8" descr="Generated image">
            <a:extLst>
              <a:ext uri="{FF2B5EF4-FFF2-40B4-BE49-F238E27FC236}">
                <a16:creationId xmlns:a16="http://schemas.microsoft.com/office/drawing/2014/main" id="{028C1E09-2A78-8ADD-2073-33410C5A5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638" y="1728579"/>
            <a:ext cx="764389" cy="76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84" name="Group 1083">
            <a:extLst>
              <a:ext uri="{FF2B5EF4-FFF2-40B4-BE49-F238E27FC236}">
                <a16:creationId xmlns:a16="http://schemas.microsoft.com/office/drawing/2014/main" id="{08E23D89-F9EB-0E56-346F-FBF97145A1EB}"/>
              </a:ext>
            </a:extLst>
          </p:cNvPr>
          <p:cNvGrpSpPr/>
          <p:nvPr/>
        </p:nvGrpSpPr>
        <p:grpSpPr>
          <a:xfrm>
            <a:off x="2997984" y="1781405"/>
            <a:ext cx="432119" cy="582329"/>
            <a:chOff x="4100945" y="5125639"/>
            <a:chExt cx="576158" cy="776438"/>
          </a:xfrm>
        </p:grpSpPr>
        <p:cxnSp>
          <p:nvCxnSpPr>
            <p:cNvPr id="1085" name="Straight Arrow Connector 1084">
              <a:extLst>
                <a:ext uri="{FF2B5EF4-FFF2-40B4-BE49-F238E27FC236}">
                  <a16:creationId xmlns:a16="http://schemas.microsoft.com/office/drawing/2014/main" id="{96ED69C9-BEA5-926F-216A-F4D24799B7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00945" y="5401664"/>
              <a:ext cx="574361" cy="12168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86" name="Straight Arrow Connector 1085">
              <a:extLst>
                <a:ext uri="{FF2B5EF4-FFF2-40B4-BE49-F238E27FC236}">
                  <a16:creationId xmlns:a16="http://schemas.microsoft.com/office/drawing/2014/main" id="{98BACBAC-8985-22E6-F409-031FE7C522B5}"/>
                </a:ext>
              </a:extLst>
            </p:cNvPr>
            <p:cNvCxnSpPr>
              <a:cxnSpLocks/>
            </p:cNvCxnSpPr>
            <p:nvPr/>
          </p:nvCxnSpPr>
          <p:spPr>
            <a:xfrm>
              <a:off x="4100945" y="5520544"/>
              <a:ext cx="576158" cy="10706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7" name="TextBox 1086">
                  <a:extLst>
                    <a:ext uri="{FF2B5EF4-FFF2-40B4-BE49-F238E27FC236}">
                      <a16:creationId xmlns:a16="http://schemas.microsoft.com/office/drawing/2014/main" id="{DBB06F21-ACED-80A8-6DA8-B56FE348FDA6}"/>
                    </a:ext>
                  </a:extLst>
                </p:cNvPr>
                <p:cNvSpPr txBox="1"/>
                <p:nvPr/>
              </p:nvSpPr>
              <p:spPr>
                <a:xfrm>
                  <a:off x="4278283" y="5125639"/>
                  <a:ext cx="28204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35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350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135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350"/>
                </a:p>
              </p:txBody>
            </p:sp>
          </mc:Choice>
          <mc:Fallback xmlns="">
            <p:sp>
              <p:nvSpPr>
                <p:cNvPr id="1087" name="TextBox 1086">
                  <a:extLst>
                    <a:ext uri="{FF2B5EF4-FFF2-40B4-BE49-F238E27FC236}">
                      <a16:creationId xmlns:a16="http://schemas.microsoft.com/office/drawing/2014/main" id="{DBB06F21-ACED-80A8-6DA8-B56FE348FD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78283" y="5125639"/>
                  <a:ext cx="282044" cy="276999"/>
                </a:xfrm>
                <a:prstGeom prst="rect">
                  <a:avLst/>
                </a:prstGeom>
                <a:blipFill>
                  <a:blip r:embed="rId14"/>
                  <a:stretch>
                    <a:fillRect l="-16667" r="-5556" b="-176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8" name="TextBox 1087">
                  <a:extLst>
                    <a:ext uri="{FF2B5EF4-FFF2-40B4-BE49-F238E27FC236}">
                      <a16:creationId xmlns:a16="http://schemas.microsoft.com/office/drawing/2014/main" id="{0F8814DF-9B3D-7256-37E7-1BC715AF1C1D}"/>
                    </a:ext>
                  </a:extLst>
                </p:cNvPr>
                <p:cNvSpPr txBox="1"/>
                <p:nvPr/>
              </p:nvSpPr>
              <p:spPr>
                <a:xfrm>
                  <a:off x="4296335" y="5625078"/>
                  <a:ext cx="28742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35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350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135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350"/>
                </a:p>
              </p:txBody>
            </p:sp>
          </mc:Choice>
          <mc:Fallback xmlns="">
            <p:sp>
              <p:nvSpPr>
                <p:cNvPr id="1088" name="TextBox 1087">
                  <a:extLst>
                    <a:ext uri="{FF2B5EF4-FFF2-40B4-BE49-F238E27FC236}">
                      <a16:creationId xmlns:a16="http://schemas.microsoft.com/office/drawing/2014/main" id="{0F8814DF-9B3D-7256-37E7-1BC715AF1C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96335" y="5625078"/>
                  <a:ext cx="287429" cy="276999"/>
                </a:xfrm>
                <a:prstGeom prst="rect">
                  <a:avLst/>
                </a:prstGeom>
                <a:blipFill>
                  <a:blip r:embed="rId18"/>
                  <a:stretch>
                    <a:fillRect l="-15789"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" name="Picture 4">
            <a:extLst>
              <a:ext uri="{FF2B5EF4-FFF2-40B4-BE49-F238E27FC236}">
                <a16:creationId xmlns:a16="http://schemas.microsoft.com/office/drawing/2014/main" id="{C77FD3D4-5C89-1406-0FEA-9EE1CCFC94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42"/>
          <a:stretch>
            <a:fillRect/>
          </a:stretch>
        </p:blipFill>
        <p:spPr bwMode="auto">
          <a:xfrm>
            <a:off x="4771691" y="1748235"/>
            <a:ext cx="4391498" cy="132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9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1EE13-23C3-0A9C-3DF5-5E5117CCB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Regions &amp; complications? Role of MC in hadronization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F58B6-5485-D3FB-EA1C-22E37E4D35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Maybe more complicated, in particular at low energy</a:t>
            </a:r>
          </a:p>
          <a:p>
            <a:endParaRPr lang="en-US" dirty="0"/>
          </a:p>
          <a:p>
            <a:r>
              <a:rPr lang="en-US" dirty="0"/>
              <a:t>Hadronization studies necessary to separate effects, correct for acceptance</a:t>
            </a:r>
          </a:p>
          <a:p>
            <a:r>
              <a:rPr lang="en-US" dirty="0"/>
              <a:t>(i.e. first show raw process then </a:t>
            </a:r>
            <a:r>
              <a:rPr lang="en-US"/>
              <a:t>with acceptance), ISR?</a:t>
            </a:r>
            <a:endParaRPr lang="en-US" dirty="0"/>
          </a:p>
          <a:p>
            <a:endParaRPr lang="en-US" dirty="0"/>
          </a:p>
          <a:p>
            <a:r>
              <a:rPr lang="en-US" dirty="0"/>
              <a:t>Role of MC</a:t>
            </a:r>
          </a:p>
          <a:p>
            <a:endParaRPr lang="en-US" dirty="0"/>
          </a:p>
          <a:p>
            <a:r>
              <a:rPr lang="en-US" dirty="0" err="1"/>
              <a:t>Jlab</a:t>
            </a:r>
            <a:r>
              <a:rPr lang="en-US" dirty="0"/>
              <a:t> (now) (compass </a:t>
            </a:r>
            <a:r>
              <a:rPr lang="en-US" dirty="0">
                <a:sym typeface="Wingdings" pitchFamily="2" charset="2"/>
              </a:rPr>
              <a:t>See Fulvio’s talk) EIC</a:t>
            </a:r>
          </a:p>
          <a:p>
            <a:r>
              <a:rPr lang="en-US" dirty="0">
                <a:sym typeface="Wingdings" pitchFamily="2" charset="2"/>
              </a:rPr>
              <a:t>(e.g. show </a:t>
            </a:r>
            <a:r>
              <a:rPr lang="en-US" dirty="0" err="1">
                <a:sym typeface="Wingdings" pitchFamily="2" charset="2"/>
              </a:rPr>
              <a:t>transversity</a:t>
            </a:r>
            <a:r>
              <a:rPr lang="en-US" dirty="0">
                <a:sym typeface="Wingdings" pitchFamily="2" charset="2"/>
              </a:rPr>
              <a:t> impact as interplay between EIC and </a:t>
            </a:r>
            <a:r>
              <a:rPr lang="en-US" dirty="0" err="1">
                <a:sym typeface="Wingdings" pitchFamily="2" charset="2"/>
              </a:rPr>
              <a:t>Jlab</a:t>
            </a:r>
            <a:r>
              <a:rPr lang="en-US" dirty="0">
                <a:sym typeface="Wingdings" pitchFamily="2" charset="2"/>
              </a:rPr>
              <a:t>)</a:t>
            </a:r>
          </a:p>
          <a:p>
            <a:endParaRPr lang="en-US" dirty="0">
              <a:sym typeface="Wingdings" pitchFamily="2" charset="2"/>
            </a:endParaRP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Timeline from now to EIC…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A17EAA-5E15-0116-A222-D99E51876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62620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262696" y="260855"/>
            <a:ext cx="8881303" cy="487490"/>
          </a:xfrm>
        </p:spPr>
        <p:txBody>
          <a:bodyPr>
            <a:noAutofit/>
          </a:bodyPr>
          <a:lstStyle/>
          <a:p>
            <a:r>
              <a:rPr lang="en-US" sz="3200" dirty="0"/>
              <a:t>SIDIS is a premier tool to probe the quark and gluon degrees of freedom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4102253" y="7372673"/>
            <a:ext cx="536158" cy="303364"/>
          </a:xfrm>
        </p:spPr>
        <p:txBody>
          <a:bodyPr/>
          <a:lstStyle/>
          <a:p>
            <a:fld id="{F69A625F-2022-A646-80CB-FAA2050203D0}" type="slidenum">
              <a:rPr lang="en-US" altLang="en-US"/>
              <a:pPr/>
              <a:t>81</a:t>
            </a:fld>
            <a:endParaRPr lang="en-US" altLang="en-US"/>
          </a:p>
        </p:txBody>
      </p:sp>
      <p:sp>
        <p:nvSpPr>
          <p:cNvPr id="19" name="Line 246"/>
          <p:cNvSpPr>
            <a:spLocks noChangeShapeType="1"/>
          </p:cNvSpPr>
          <p:nvPr/>
        </p:nvSpPr>
        <p:spPr bwMode="auto">
          <a:xfrm>
            <a:off x="3193180" y="2618157"/>
            <a:ext cx="368230" cy="628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0" name="Line 247"/>
          <p:cNvSpPr>
            <a:spLocks noChangeShapeType="1"/>
          </p:cNvSpPr>
          <p:nvPr/>
        </p:nvSpPr>
        <p:spPr bwMode="auto">
          <a:xfrm>
            <a:off x="3239209" y="2618157"/>
            <a:ext cx="368230" cy="514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1" name="Line 248"/>
          <p:cNvSpPr>
            <a:spLocks noChangeShapeType="1"/>
          </p:cNvSpPr>
          <p:nvPr/>
        </p:nvSpPr>
        <p:spPr bwMode="auto">
          <a:xfrm>
            <a:off x="3239209" y="2561007"/>
            <a:ext cx="414259" cy="400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2" name="Text Box 249"/>
          <p:cNvSpPr txBox="1">
            <a:spLocks noChangeArrowheads="1"/>
          </p:cNvSpPr>
          <p:nvPr/>
        </p:nvSpPr>
        <p:spPr bwMode="auto">
          <a:xfrm>
            <a:off x="3607438" y="3028924"/>
            <a:ext cx="322202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350"/>
              <a:t>X’</a:t>
            </a:r>
          </a:p>
        </p:txBody>
      </p:sp>
      <p:sp>
        <p:nvSpPr>
          <p:cNvPr id="23" name="Line 250"/>
          <p:cNvSpPr>
            <a:spLocks noChangeShapeType="1"/>
          </p:cNvSpPr>
          <p:nvPr/>
        </p:nvSpPr>
        <p:spPr bwMode="auto">
          <a:xfrm>
            <a:off x="3147150" y="2483617"/>
            <a:ext cx="322202" cy="46315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5" name="Line 255"/>
          <p:cNvSpPr>
            <a:spLocks noChangeShapeType="1"/>
          </p:cNvSpPr>
          <p:nvPr/>
        </p:nvSpPr>
        <p:spPr bwMode="auto">
          <a:xfrm>
            <a:off x="891740" y="2812985"/>
            <a:ext cx="92057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6" name="Line 256"/>
          <p:cNvSpPr>
            <a:spLocks noChangeShapeType="1"/>
          </p:cNvSpPr>
          <p:nvPr/>
        </p:nvSpPr>
        <p:spPr bwMode="auto">
          <a:xfrm>
            <a:off x="947127" y="2969957"/>
            <a:ext cx="142689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7" name="Line 257"/>
          <p:cNvSpPr>
            <a:spLocks noChangeShapeType="1"/>
          </p:cNvSpPr>
          <p:nvPr/>
        </p:nvSpPr>
        <p:spPr bwMode="auto">
          <a:xfrm>
            <a:off x="947127" y="3150081"/>
            <a:ext cx="142689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8" name="Line 258"/>
          <p:cNvSpPr>
            <a:spLocks noChangeShapeType="1"/>
          </p:cNvSpPr>
          <p:nvPr/>
        </p:nvSpPr>
        <p:spPr bwMode="auto">
          <a:xfrm>
            <a:off x="2337079" y="1793607"/>
            <a:ext cx="368230" cy="285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9" name="Line 259"/>
          <p:cNvSpPr>
            <a:spLocks noChangeShapeType="1"/>
          </p:cNvSpPr>
          <p:nvPr/>
        </p:nvSpPr>
        <p:spPr bwMode="auto">
          <a:xfrm flipV="1">
            <a:off x="2364662" y="2618157"/>
            <a:ext cx="368230" cy="28575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0" name="Line 260"/>
          <p:cNvSpPr>
            <a:spLocks noChangeShapeType="1"/>
          </p:cNvSpPr>
          <p:nvPr/>
        </p:nvSpPr>
        <p:spPr bwMode="auto">
          <a:xfrm>
            <a:off x="925419" y="3028923"/>
            <a:ext cx="190861" cy="13618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1" name="Line 261"/>
          <p:cNvSpPr>
            <a:spLocks noChangeShapeType="1"/>
          </p:cNvSpPr>
          <p:nvPr/>
        </p:nvSpPr>
        <p:spPr bwMode="auto">
          <a:xfrm>
            <a:off x="498809" y="1571168"/>
            <a:ext cx="1865853" cy="211673"/>
          </a:xfrm>
          <a:prstGeom prst="line">
            <a:avLst/>
          </a:prstGeom>
          <a:noFill/>
          <a:ln w="22225">
            <a:solidFill>
              <a:srgbClr val="00B0F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4" name="Oval 264"/>
          <p:cNvSpPr>
            <a:spLocks noChangeArrowheads="1"/>
          </p:cNvSpPr>
          <p:nvPr/>
        </p:nvSpPr>
        <p:spPr bwMode="auto">
          <a:xfrm>
            <a:off x="1570221" y="2446694"/>
            <a:ext cx="916799" cy="998153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dirty="0">
                <a:solidFill>
                  <a:schemeClr val="bg1"/>
                </a:solidFill>
              </a:rPr>
              <a:t>PDF</a:t>
            </a:r>
          </a:p>
        </p:txBody>
      </p:sp>
      <p:sp>
        <p:nvSpPr>
          <p:cNvPr id="35" name="Oval 266"/>
          <p:cNvSpPr>
            <a:spLocks noChangeArrowheads="1"/>
          </p:cNvSpPr>
          <p:nvPr/>
        </p:nvSpPr>
        <p:spPr bwMode="auto">
          <a:xfrm>
            <a:off x="2647312" y="2093537"/>
            <a:ext cx="568718" cy="663176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37" name="Text Box 268"/>
          <p:cNvSpPr txBox="1">
            <a:spLocks noChangeArrowheads="1"/>
          </p:cNvSpPr>
          <p:nvPr/>
        </p:nvSpPr>
        <p:spPr bwMode="auto">
          <a:xfrm>
            <a:off x="2771029" y="2199484"/>
            <a:ext cx="32220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n-US" sz="2400" dirty="0">
                <a:solidFill>
                  <a:schemeClr val="bg1"/>
                </a:solidFill>
              </a:rPr>
              <a:t>σ</a:t>
            </a:r>
          </a:p>
        </p:txBody>
      </p:sp>
      <p:sp>
        <p:nvSpPr>
          <p:cNvPr id="38" name="Line 269"/>
          <p:cNvSpPr>
            <a:spLocks noChangeShapeType="1"/>
          </p:cNvSpPr>
          <p:nvPr/>
        </p:nvSpPr>
        <p:spPr bwMode="auto">
          <a:xfrm flipH="1">
            <a:off x="2917007" y="2275257"/>
            <a:ext cx="46029" cy="5715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9" name="Line 270"/>
          <p:cNvSpPr>
            <a:spLocks noChangeShapeType="1"/>
          </p:cNvSpPr>
          <p:nvPr/>
        </p:nvSpPr>
        <p:spPr bwMode="auto">
          <a:xfrm flipH="1" flipV="1">
            <a:off x="2963035" y="2275257"/>
            <a:ext cx="46029" cy="5715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pic>
        <p:nvPicPr>
          <p:cNvPr id="47" name="Picture 46" descr="proton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5" y="1907585"/>
            <a:ext cx="989617" cy="16939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itle 1"/>
          <p:cNvSpPr txBox="1">
            <a:spLocks/>
          </p:cNvSpPr>
          <p:nvPr/>
        </p:nvSpPr>
        <p:spPr>
          <a:xfrm>
            <a:off x="1431736" y="1001954"/>
            <a:ext cx="6400800" cy="569214"/>
          </a:xfrm>
          <a:prstGeom prst="rect">
            <a:avLst/>
          </a:prstGeom>
        </p:spPr>
        <p:txBody>
          <a:bodyPr vert="horz" anchor="b">
            <a:normAutofit fontScale="975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75" dirty="0"/>
          </a:p>
        </p:txBody>
      </p:sp>
      <p:sp>
        <p:nvSpPr>
          <p:cNvPr id="46" name="Line 261">
            <a:extLst>
              <a:ext uri="{FF2B5EF4-FFF2-40B4-BE49-F238E27FC236}">
                <a16:creationId xmlns:a16="http://schemas.microsoft.com/office/drawing/2014/main" id="{E1B6D39B-B180-544C-B547-1556D5996F3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37080" y="1159448"/>
            <a:ext cx="3039483" cy="609711"/>
          </a:xfrm>
          <a:prstGeom prst="line">
            <a:avLst/>
          </a:prstGeom>
          <a:noFill/>
          <a:ln w="22225">
            <a:solidFill>
              <a:srgbClr val="00B0F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52" name="Line 259">
            <a:extLst>
              <a:ext uri="{FF2B5EF4-FFF2-40B4-BE49-F238E27FC236}">
                <a16:creationId xmlns:a16="http://schemas.microsoft.com/office/drawing/2014/main" id="{DF3527F6-24E6-D04B-8161-E9A0409F1C3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09006" y="2128855"/>
            <a:ext cx="254250" cy="116778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F74FC06-754D-7240-A006-BDF9804B5669}"/>
              </a:ext>
            </a:extLst>
          </p:cNvPr>
          <p:cNvGrpSpPr/>
          <p:nvPr/>
        </p:nvGrpSpPr>
        <p:grpSpPr>
          <a:xfrm>
            <a:off x="2893229" y="1314952"/>
            <a:ext cx="2759505" cy="1408041"/>
            <a:chOff x="3491803" y="2286927"/>
            <a:chExt cx="1150718" cy="746575"/>
          </a:xfrm>
        </p:grpSpPr>
        <p:sp>
          <p:nvSpPr>
            <p:cNvPr id="14" name="Line 241"/>
            <p:cNvSpPr>
              <a:spLocks noChangeShapeType="1"/>
            </p:cNvSpPr>
            <p:nvPr/>
          </p:nvSpPr>
          <p:spPr bwMode="auto">
            <a:xfrm>
              <a:off x="4090177" y="2629826"/>
              <a:ext cx="36823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5" name="Line 242"/>
            <p:cNvSpPr>
              <a:spLocks noChangeShapeType="1"/>
            </p:cNvSpPr>
            <p:nvPr/>
          </p:nvSpPr>
          <p:spPr bwMode="auto">
            <a:xfrm>
              <a:off x="4044146" y="2515526"/>
              <a:ext cx="230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6" name="Line 243"/>
            <p:cNvSpPr>
              <a:spLocks noChangeShapeType="1"/>
            </p:cNvSpPr>
            <p:nvPr/>
          </p:nvSpPr>
          <p:spPr bwMode="auto">
            <a:xfrm>
              <a:off x="4136206" y="2801276"/>
              <a:ext cx="184115" cy="171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7" name="Line 244"/>
            <p:cNvSpPr>
              <a:spLocks noChangeShapeType="1"/>
            </p:cNvSpPr>
            <p:nvPr/>
          </p:nvSpPr>
          <p:spPr bwMode="auto">
            <a:xfrm>
              <a:off x="4090177" y="2858426"/>
              <a:ext cx="138086" cy="128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18" name="Text Box 245"/>
            <p:cNvSpPr txBox="1">
              <a:spLocks noChangeArrowheads="1"/>
            </p:cNvSpPr>
            <p:nvPr/>
          </p:nvSpPr>
          <p:spPr bwMode="auto">
            <a:xfrm>
              <a:off x="4366348" y="2286927"/>
              <a:ext cx="276173" cy="3000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350"/>
                <a:t>h</a:t>
              </a:r>
            </a:p>
          </p:txBody>
        </p:sp>
        <p:sp>
          <p:nvSpPr>
            <p:cNvPr id="33" name="Text Box 263"/>
            <p:cNvSpPr txBox="1">
              <a:spLocks noChangeArrowheads="1"/>
            </p:cNvSpPr>
            <p:nvPr/>
          </p:nvSpPr>
          <p:spPr bwMode="auto">
            <a:xfrm>
              <a:off x="3491803" y="2526243"/>
              <a:ext cx="184115" cy="3000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350" dirty="0"/>
                <a:t>q</a:t>
              </a:r>
            </a:p>
          </p:txBody>
        </p:sp>
        <p:sp>
          <p:nvSpPr>
            <p:cNvPr id="36" name="Oval 267"/>
            <p:cNvSpPr>
              <a:spLocks noChangeArrowheads="1"/>
            </p:cNvSpPr>
            <p:nvPr/>
          </p:nvSpPr>
          <p:spPr bwMode="auto">
            <a:xfrm>
              <a:off x="3767974" y="2403452"/>
              <a:ext cx="368230" cy="630050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40" name="Line 271"/>
            <p:cNvSpPr>
              <a:spLocks noChangeShapeType="1"/>
            </p:cNvSpPr>
            <p:nvPr/>
          </p:nvSpPr>
          <p:spPr bwMode="auto">
            <a:xfrm>
              <a:off x="4090177" y="2515526"/>
              <a:ext cx="36823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41" name="Text Box 272"/>
            <p:cNvSpPr txBox="1">
              <a:spLocks noChangeArrowheads="1"/>
            </p:cNvSpPr>
            <p:nvPr/>
          </p:nvSpPr>
          <p:spPr bwMode="auto">
            <a:xfrm>
              <a:off x="3833234" y="2548925"/>
              <a:ext cx="414259" cy="2447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400" dirty="0" err="1">
                  <a:solidFill>
                    <a:schemeClr val="bg1"/>
                  </a:solidFill>
                </a:rPr>
                <a:t>FF</a:t>
              </a:r>
              <a:r>
                <a:rPr lang="en-US" altLang="en-US" sz="2400" baseline="-25000" dirty="0" err="1">
                  <a:solidFill>
                    <a:schemeClr val="bg1"/>
                  </a:solidFill>
                </a:rPr>
                <a:t>q</a:t>
              </a:r>
              <a:endParaRPr lang="en-US" altLang="en-US" sz="240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53" name="Line 259">
              <a:extLst>
                <a:ext uri="{FF2B5EF4-FFF2-40B4-BE49-F238E27FC236}">
                  <a16:creationId xmlns:a16="http://schemas.microsoft.com/office/drawing/2014/main" id="{3807414D-D448-5343-BB49-A7F368BC28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38537" y="2842589"/>
              <a:ext cx="123341" cy="53029"/>
            </a:xfrm>
            <a:prstGeom prst="line">
              <a:avLst/>
            </a:prstGeom>
            <a:noFill/>
            <a:ln w="317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sp>
        <p:nvSpPr>
          <p:cNvPr id="54" name="Line 259">
            <a:extLst>
              <a:ext uri="{FF2B5EF4-FFF2-40B4-BE49-F238E27FC236}">
                <a16:creationId xmlns:a16="http://schemas.microsoft.com/office/drawing/2014/main" id="{9E0C2027-70B1-6647-9612-04E37860E42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74019" y="2732457"/>
            <a:ext cx="220300" cy="161056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AFF1D4DB-1CFA-E68F-0B28-4619962C08D0}"/>
              </a:ext>
            </a:extLst>
          </p:cNvPr>
          <p:cNvSpPr txBox="1">
            <a:spLocks/>
          </p:cNvSpPr>
          <p:nvPr/>
        </p:nvSpPr>
        <p:spPr>
          <a:xfrm>
            <a:off x="1812316" y="3750244"/>
            <a:ext cx="9485296" cy="5060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57350" indent="-2857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70C0"/>
                </a:solidFill>
              </a:rPr>
              <a:t>3D Spin-Momentum Structure</a:t>
            </a:r>
          </a:p>
          <a:p>
            <a:r>
              <a:rPr lang="en-US" dirty="0">
                <a:solidFill>
                  <a:srgbClr val="0070C0"/>
                </a:solidFill>
              </a:rPr>
              <a:t>Sea Quark Polarization</a:t>
            </a:r>
          </a:p>
          <a:p>
            <a:r>
              <a:rPr lang="en-US" dirty="0">
                <a:solidFill>
                  <a:srgbClr val="0070C0"/>
                </a:solidFill>
              </a:rPr>
              <a:t>Saturation Effects </a:t>
            </a:r>
          </a:p>
          <a:p>
            <a:endParaRPr lang="en-US" dirty="0"/>
          </a:p>
          <a:p>
            <a:r>
              <a:rPr lang="en-US" dirty="0">
                <a:solidFill>
                  <a:srgbClr val="00B050"/>
                </a:solidFill>
              </a:rPr>
              <a:t>Fragmentation Functions</a:t>
            </a:r>
          </a:p>
          <a:p>
            <a:r>
              <a:rPr lang="en-US" dirty="0">
                <a:solidFill>
                  <a:srgbClr val="00B050"/>
                </a:solidFill>
              </a:rPr>
              <a:t>Passage of color  through nuclear matter  (</a:t>
            </a:r>
            <a:r>
              <a:rPr lang="en-US" dirty="0" err="1">
                <a:solidFill>
                  <a:srgbClr val="00B050"/>
                </a:solidFill>
              </a:rPr>
              <a:t>nFFs</a:t>
            </a:r>
            <a:r>
              <a:rPr lang="en-US" dirty="0">
                <a:solidFill>
                  <a:srgbClr val="00B050"/>
                </a:solidFill>
              </a:rPr>
              <a:t>)</a:t>
            </a:r>
          </a:p>
          <a:p>
            <a:endParaRPr lang="en-US" dirty="0">
              <a:solidFill>
                <a:srgbClr val="00B05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53761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3441E1-2D1D-0A11-AB90-7C7E26904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08E35-FADF-0E68-972B-9A91E1A93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SIDIS cross-section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528F441-05D5-394F-8FBC-2CA2CEBC198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32086" y="5784022"/>
                <a:ext cx="8316097" cy="840083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dirty="0"/>
                  <a:t>Disentangling the different contributions is not trivial</a:t>
                </a:r>
              </a:p>
              <a:p>
                <a:r>
                  <a:rPr lang="en-US" dirty="0"/>
                  <a:t>Ratio of T to L flux </a:t>
                </a:r>
              </a:p>
              <a:p>
                <a:pPr lvl="1"/>
                <a:r>
                  <a:rPr lang="en-US" dirty="0"/>
                  <a:t>At fixed x e.g. change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8DD8E0C-0E36-B49A-72D3-A3DD54BC489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2086" y="5784022"/>
                <a:ext cx="8316097" cy="840083"/>
              </a:xfrm>
              <a:blipFill>
                <a:blip r:embed="rId2"/>
                <a:stretch>
                  <a:fillRect l="-457" t="-13433" b="-164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E47AC4-04A0-972E-F42C-89954561B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82</a:t>
            </a:fld>
            <a:endParaRPr lang="en-US" dirty="0"/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9C240712-D992-2DE4-B2C2-E0D9C9A9E8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86" y="1073977"/>
            <a:ext cx="7318321" cy="471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E00623-2FA8-AB7E-3BCF-A281EAEC92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6807" y="6091611"/>
            <a:ext cx="2835016" cy="751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F72E21-B8D9-F8CA-5A49-6781A681A0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6848" y="6060936"/>
            <a:ext cx="1384300" cy="812800"/>
          </a:xfrm>
          <a:prstGeom prst="rect">
            <a:avLst/>
          </a:prstGeom>
        </p:spPr>
      </p:pic>
      <p:pic>
        <p:nvPicPr>
          <p:cNvPr id="8" name="Picture 14" descr="azimuthal_angles_uli">
            <a:extLst>
              <a:ext uri="{FF2B5EF4-FFF2-40B4-BE49-F238E27FC236}">
                <a16:creationId xmlns:a16="http://schemas.microsoft.com/office/drawing/2014/main" id="{32C0C27E-AA81-37AF-AC09-5D71484B6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231" y="0"/>
            <a:ext cx="1775952" cy="1715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721252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2346A7-BE87-1E4D-7C5D-C5BA15FBF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84324-4E56-6C20-C5E5-E308C9464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SIDIS X-section in the Parton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4CABA4-C4A2-CFFB-E3AA-A0F126BF2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642" y="1015959"/>
            <a:ext cx="8464378" cy="153135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Massive simplification, Nontrivial assumptions for validity </a:t>
            </a:r>
          </a:p>
          <a:p>
            <a:pPr lvl="1"/>
            <a:r>
              <a:rPr lang="en-US" dirty="0"/>
              <a:t>Power corrections, decays, </a:t>
            </a:r>
            <a:r>
              <a:rPr lang="en-US" dirty="0" err="1"/>
              <a:t>targetFF</a:t>
            </a:r>
            <a:r>
              <a:rPr lang="en-US" dirty="0"/>
              <a:t>, …</a:t>
            </a:r>
          </a:p>
          <a:p>
            <a:pPr lvl="1"/>
            <a:r>
              <a:rPr lang="en-US" dirty="0"/>
              <a:t>Open questions </a:t>
            </a:r>
          </a:p>
          <a:p>
            <a:pPr lvl="2"/>
            <a:r>
              <a:rPr lang="en-US" dirty="0"/>
              <a:t>transverse momentum spectrum</a:t>
            </a:r>
          </a:p>
          <a:p>
            <a:pPr lvl="2"/>
            <a:r>
              <a:rPr lang="en-US" dirty="0"/>
              <a:t>TMD evolution</a:t>
            </a:r>
          </a:p>
          <a:p>
            <a:pPr lvl="2"/>
            <a:r>
              <a:rPr lang="en-US" dirty="0"/>
              <a:t>…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94D32A-1E21-AECA-8B8F-6D7F79ACD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83</a:t>
            </a:fld>
            <a:endParaRPr lang="en-US" dirty="0"/>
          </a:p>
        </p:txBody>
      </p:sp>
      <p:pic>
        <p:nvPicPr>
          <p:cNvPr id="6" name="Picture 14" descr="azimuthal_angles_uli">
            <a:extLst>
              <a:ext uri="{FF2B5EF4-FFF2-40B4-BE49-F238E27FC236}">
                <a16:creationId xmlns:a16="http://schemas.microsoft.com/office/drawing/2014/main" id="{7B0AF6E8-AF67-B7C9-71DD-825B7E840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296" y="5534157"/>
            <a:ext cx="1332894" cy="128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2AC16D7-BB38-F221-B710-62CF3BE59664}"/>
              </a:ext>
            </a:extLst>
          </p:cNvPr>
          <p:cNvSpPr/>
          <p:nvPr/>
        </p:nvSpPr>
        <p:spPr>
          <a:xfrm>
            <a:off x="1226345" y="6243626"/>
            <a:ext cx="6858000" cy="3768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6098F6-56A4-1560-8E67-4BFC58D289AA}"/>
              </a:ext>
            </a:extLst>
          </p:cNvPr>
          <p:cNvSpPr/>
          <p:nvPr/>
        </p:nvSpPr>
        <p:spPr>
          <a:xfrm>
            <a:off x="1143001" y="2562809"/>
            <a:ext cx="2171700" cy="365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505293E-4E80-DE1F-120D-A64EF4E2EFFA}"/>
              </a:ext>
            </a:extLst>
          </p:cNvPr>
          <p:cNvSpPr txBox="1">
            <a:spLocks/>
          </p:cNvSpPr>
          <p:nvPr/>
        </p:nvSpPr>
        <p:spPr>
          <a:xfrm>
            <a:off x="685800" y="829639"/>
            <a:ext cx="6400800" cy="5692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3D06AC3-03F8-1179-F159-53CAC6497CFB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2D25FF5-C987-43E3-B588-382CEF0A4B54}" type="slidenum">
              <a:rPr lang="en-US" smtClean="0"/>
              <a:pPr/>
              <a:t>83</a:t>
            </a:fld>
            <a:endParaRPr lang="en-US"/>
          </a:p>
        </p:txBody>
      </p:sp>
      <p:graphicFrame>
        <p:nvGraphicFramePr>
          <p:cNvPr id="11" name="Object 3">
            <a:extLst>
              <a:ext uri="{FF2B5EF4-FFF2-40B4-BE49-F238E27FC236}">
                <a16:creationId xmlns:a16="http://schemas.microsoft.com/office/drawing/2014/main" id="{2564651B-C837-863C-D756-DAADBFBB17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3121784"/>
              </p:ext>
            </p:extLst>
          </p:nvPr>
        </p:nvGraphicFramePr>
        <p:xfrm>
          <a:off x="3714751" y="4660691"/>
          <a:ext cx="1652588" cy="11037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6088943" imgH="4066896" progId="Word.Document.8">
                  <p:embed/>
                </p:oleObj>
              </mc:Choice>
              <mc:Fallback>
                <p:oleObj name="Document" r:id="rId3" imgW="6088943" imgH="4066896" progId="Word.Document.8">
                  <p:embed/>
                  <p:pic>
                    <p:nvPicPr>
                      <p:cNvPr id="11" name="Object 3">
                        <a:extLst>
                          <a:ext uri="{FF2B5EF4-FFF2-40B4-BE49-F238E27FC236}">
                            <a16:creationId xmlns:a16="http://schemas.microsoft.com/office/drawing/2014/main" id="{C2566DE0-AF45-25E1-6AE6-C496B827DCE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4751" y="4660691"/>
                        <a:ext cx="1652588" cy="11037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4">
            <a:extLst>
              <a:ext uri="{FF2B5EF4-FFF2-40B4-BE49-F238E27FC236}">
                <a16:creationId xmlns:a16="http://schemas.microsoft.com/office/drawing/2014/main" id="{3F666AAE-80B7-AB38-586A-BEC214E4F3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6301" y="4220160"/>
            <a:ext cx="857250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endParaRPr lang="en-US" sz="1500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4448926E-575E-3A1B-5F4C-AEF43EE9D0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1" y="707209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1350"/>
          </a:p>
        </p:txBody>
      </p:sp>
      <p:graphicFrame>
        <p:nvGraphicFramePr>
          <p:cNvPr id="14" name="Object 6">
            <a:extLst>
              <a:ext uri="{FF2B5EF4-FFF2-40B4-BE49-F238E27FC236}">
                <a16:creationId xmlns:a16="http://schemas.microsoft.com/office/drawing/2014/main" id="{9F3FC3E6-DE1E-038E-E942-85904189E2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7743308"/>
              </p:ext>
            </p:extLst>
          </p:nvPr>
        </p:nvGraphicFramePr>
        <p:xfrm>
          <a:off x="3600451" y="2448509"/>
          <a:ext cx="1095375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028520" imgH="444240" progId="Equation.3">
                  <p:embed/>
                </p:oleObj>
              </mc:Choice>
              <mc:Fallback>
                <p:oleObj name="Equation" r:id="rId5" imgW="1028520" imgH="444240" progId="Equation.3">
                  <p:embed/>
                  <p:pic>
                    <p:nvPicPr>
                      <p:cNvPr id="14" name="Object 6">
                        <a:extLst>
                          <a:ext uri="{FF2B5EF4-FFF2-40B4-BE49-F238E27FC236}">
                            <a16:creationId xmlns:a16="http://schemas.microsoft.com/office/drawing/2014/main" id="{17C8EDC9-67DC-F89C-2E25-C04AA62B9CC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0451" y="2448509"/>
                        <a:ext cx="1095375" cy="476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7">
            <a:extLst>
              <a:ext uri="{FF2B5EF4-FFF2-40B4-BE49-F238E27FC236}">
                <a16:creationId xmlns:a16="http://schemas.microsoft.com/office/drawing/2014/main" id="{820E1CF2-1B0F-109A-D8D0-551E88EC9A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8657" y="1864582"/>
            <a:ext cx="21352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>
              <a:buFontTx/>
              <a:buNone/>
            </a:pPr>
            <a:r>
              <a:rPr lang="en-US" sz="900">
                <a:latin typeface="Times New Roman" pitchFamily="18" charset="0"/>
                <a:cs typeface="Times New Roman" pitchFamily="18" charset="0"/>
              </a:rPr>
              <a:t> </a:t>
            </a:r>
            <a:endParaRPr lang="en-US">
              <a:latin typeface="Times New Roman" pitchFamily="18" charset="0"/>
            </a:endParaRP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7B2B630D-0B4A-479C-2C49-3CBB4A96A3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1" y="2163430"/>
            <a:ext cx="502061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>
              <a:buFontTx/>
              <a:buNone/>
            </a:pPr>
            <a:r>
              <a:rPr lang="en-US" sz="900">
                <a:latin typeface="Times New Roman" pitchFamily="18" charset="0"/>
                <a:cs typeface="Times New Roman" pitchFamily="18" charset="0"/>
              </a:rPr>
              <a:t>           </a:t>
            </a:r>
            <a:endParaRPr lang="en-US">
              <a:latin typeface="Times New Roman" pitchFamily="18" charset="0"/>
            </a:endParaRPr>
          </a:p>
        </p:txBody>
      </p:sp>
      <p:graphicFrame>
        <p:nvGraphicFramePr>
          <p:cNvPr id="17" name="Object 9">
            <a:extLst>
              <a:ext uri="{FF2B5EF4-FFF2-40B4-BE49-F238E27FC236}">
                <a16:creationId xmlns:a16="http://schemas.microsoft.com/office/drawing/2014/main" id="{13850FAB-7C0A-C57B-CE4D-66A6AD8DA6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8434458"/>
              </p:ext>
            </p:extLst>
          </p:nvPr>
        </p:nvGraphicFramePr>
        <p:xfrm>
          <a:off x="3575450" y="3020009"/>
          <a:ext cx="2164556" cy="3583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133360" imgH="355320" progId="Equation.3">
                  <p:embed/>
                </p:oleObj>
              </mc:Choice>
              <mc:Fallback>
                <p:oleObj name="Equation" r:id="rId7" imgW="2133360" imgH="355320" progId="Equation.3">
                  <p:embed/>
                  <p:pic>
                    <p:nvPicPr>
                      <p:cNvPr id="17" name="Object 9">
                        <a:extLst>
                          <a:ext uri="{FF2B5EF4-FFF2-40B4-BE49-F238E27FC236}">
                            <a16:creationId xmlns:a16="http://schemas.microsoft.com/office/drawing/2014/main" id="{24D86115-8C78-4C4C-F15E-3E440D4CD6A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5450" y="3020009"/>
                        <a:ext cx="2164556" cy="35837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1">
            <a:extLst>
              <a:ext uri="{FF2B5EF4-FFF2-40B4-BE49-F238E27FC236}">
                <a16:creationId xmlns:a16="http://schemas.microsoft.com/office/drawing/2014/main" id="{5B88F3BE-A68E-8068-E398-14594874AA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7944127"/>
              </p:ext>
            </p:extLst>
          </p:nvPr>
        </p:nvGraphicFramePr>
        <p:xfrm>
          <a:off x="1143001" y="2852133"/>
          <a:ext cx="85725" cy="164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14151" imgH="215619" progId="Equation.3">
                  <p:embed/>
                </p:oleObj>
              </mc:Choice>
              <mc:Fallback>
                <p:oleObj name="Equation" r:id="rId9" imgW="114151" imgH="215619" progId="Equation.3">
                  <p:embed/>
                  <p:pic>
                    <p:nvPicPr>
                      <p:cNvPr id="18" name="Object 11">
                        <a:extLst>
                          <a:ext uri="{FF2B5EF4-FFF2-40B4-BE49-F238E27FC236}">
                            <a16:creationId xmlns:a16="http://schemas.microsoft.com/office/drawing/2014/main" id="{739EA583-A3BF-46AC-827E-83A0416C411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1" y="2852133"/>
                        <a:ext cx="85725" cy="16430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2">
            <a:extLst>
              <a:ext uri="{FF2B5EF4-FFF2-40B4-BE49-F238E27FC236}">
                <a16:creationId xmlns:a16="http://schemas.microsoft.com/office/drawing/2014/main" id="{9EF3A8FA-BB71-C362-F9B6-28830C0B27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2" y="2812818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1350"/>
          </a:p>
        </p:txBody>
      </p:sp>
      <p:graphicFrame>
        <p:nvGraphicFramePr>
          <p:cNvPr id="20" name="Object 13">
            <a:extLst>
              <a:ext uri="{FF2B5EF4-FFF2-40B4-BE49-F238E27FC236}">
                <a16:creationId xmlns:a16="http://schemas.microsoft.com/office/drawing/2014/main" id="{47D9746E-89EF-1054-4A48-5924474719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8932172"/>
              </p:ext>
            </p:extLst>
          </p:nvPr>
        </p:nvGraphicFramePr>
        <p:xfrm>
          <a:off x="3606406" y="3316475"/>
          <a:ext cx="3188494" cy="12513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3530520" imgH="1384200" progId="Equation.DSMT4">
                  <p:embed/>
                </p:oleObj>
              </mc:Choice>
              <mc:Fallback>
                <p:oleObj name="Equation" r:id="rId11" imgW="3530520" imgH="1384200" progId="Equation.DSMT4">
                  <p:embed/>
                  <p:pic>
                    <p:nvPicPr>
                      <p:cNvPr id="20" name="Object 13">
                        <a:extLst>
                          <a:ext uri="{FF2B5EF4-FFF2-40B4-BE49-F238E27FC236}">
                            <a16:creationId xmlns:a16="http://schemas.microsoft.com/office/drawing/2014/main" id="{316B3869-419F-3A3C-784F-A5226676933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6406" y="3316475"/>
                        <a:ext cx="3188494" cy="125134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14">
            <a:extLst>
              <a:ext uri="{FF2B5EF4-FFF2-40B4-BE49-F238E27FC236}">
                <a16:creationId xmlns:a16="http://schemas.microsoft.com/office/drawing/2014/main" id="{41FB0C75-DF62-3C02-CA81-64839DFD85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4452" y="3841518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1350"/>
          </a:p>
        </p:txBody>
      </p:sp>
      <p:graphicFrame>
        <p:nvGraphicFramePr>
          <p:cNvPr id="22" name="Object 15">
            <a:extLst>
              <a:ext uri="{FF2B5EF4-FFF2-40B4-BE49-F238E27FC236}">
                <a16:creationId xmlns:a16="http://schemas.microsoft.com/office/drawing/2014/main" id="{68E0AA19-BCAF-95A8-118F-AFF209C860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3559548"/>
              </p:ext>
            </p:extLst>
          </p:nvPr>
        </p:nvGraphicFramePr>
        <p:xfrm>
          <a:off x="1143001" y="4059426"/>
          <a:ext cx="85725" cy="164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14151" imgH="215619" progId="Equation.3">
                  <p:embed/>
                </p:oleObj>
              </mc:Choice>
              <mc:Fallback>
                <p:oleObj name="Equation" r:id="rId13" imgW="114151" imgH="215619" progId="Equation.3">
                  <p:embed/>
                  <p:pic>
                    <p:nvPicPr>
                      <p:cNvPr id="22" name="Object 15">
                        <a:extLst>
                          <a:ext uri="{FF2B5EF4-FFF2-40B4-BE49-F238E27FC236}">
                            <a16:creationId xmlns:a16="http://schemas.microsoft.com/office/drawing/2014/main" id="{01CEDD0D-EB55-0B1B-45B3-1176E6A84F2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1" y="4059426"/>
                        <a:ext cx="85725" cy="16430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16">
            <a:extLst>
              <a:ext uri="{FF2B5EF4-FFF2-40B4-BE49-F238E27FC236}">
                <a16:creationId xmlns:a16="http://schemas.microsoft.com/office/drawing/2014/main" id="{5FAC4EFF-D218-E2DF-2925-B8AB511BD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4452" y="4070118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1350"/>
          </a:p>
        </p:txBody>
      </p:sp>
      <p:graphicFrame>
        <p:nvGraphicFramePr>
          <p:cNvPr id="24" name="Object 17">
            <a:extLst>
              <a:ext uri="{FF2B5EF4-FFF2-40B4-BE49-F238E27FC236}">
                <a16:creationId xmlns:a16="http://schemas.microsoft.com/office/drawing/2014/main" id="{6254752D-8A41-CBCC-BEF3-C43A4F611F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70768"/>
              </p:ext>
            </p:extLst>
          </p:nvPr>
        </p:nvGraphicFramePr>
        <p:xfrm>
          <a:off x="1143001" y="4223733"/>
          <a:ext cx="85725" cy="164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14151" imgH="215619" progId="Equation.3">
                  <p:embed/>
                </p:oleObj>
              </mc:Choice>
              <mc:Fallback>
                <p:oleObj name="Equation" r:id="rId14" imgW="114151" imgH="215619" progId="Equation.3">
                  <p:embed/>
                  <p:pic>
                    <p:nvPicPr>
                      <p:cNvPr id="24" name="Object 17">
                        <a:extLst>
                          <a:ext uri="{FF2B5EF4-FFF2-40B4-BE49-F238E27FC236}">
                            <a16:creationId xmlns:a16="http://schemas.microsoft.com/office/drawing/2014/main" id="{B6492348-DE51-0CBB-3F86-3EAB2757508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1" y="4223733"/>
                        <a:ext cx="85725" cy="16430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18">
            <a:extLst>
              <a:ext uri="{FF2B5EF4-FFF2-40B4-BE49-F238E27FC236}">
                <a16:creationId xmlns:a16="http://schemas.microsoft.com/office/drawing/2014/main" id="{45E7B0F0-E861-8F26-42BE-C4BBB01272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4357" y="4375611"/>
            <a:ext cx="44435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>
              <a:buFontTx/>
              <a:buNone/>
            </a:pPr>
            <a:r>
              <a:rPr lang="en-US" sz="900">
                <a:latin typeface="Times New Roman" pitchFamily="18" charset="0"/>
                <a:cs typeface="Times New Roman" pitchFamily="18" charset="0"/>
              </a:rPr>
              <a:t>         </a:t>
            </a:r>
            <a:endParaRPr lang="en-US">
              <a:latin typeface="Times New Roman" pitchFamily="18" charset="0"/>
            </a:endParaRPr>
          </a:p>
        </p:txBody>
      </p:sp>
      <p:graphicFrame>
        <p:nvGraphicFramePr>
          <p:cNvPr id="26" name="Object 19">
            <a:extLst>
              <a:ext uri="{FF2B5EF4-FFF2-40B4-BE49-F238E27FC236}">
                <a16:creationId xmlns:a16="http://schemas.microsoft.com/office/drawing/2014/main" id="{5814153D-01A9-AC5B-8C11-66B012E378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0350433"/>
              </p:ext>
            </p:extLst>
          </p:nvPr>
        </p:nvGraphicFramePr>
        <p:xfrm>
          <a:off x="3554018" y="4563060"/>
          <a:ext cx="3349228" cy="16085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3809880" imgH="1828800" progId="Equation.3">
                  <p:embed/>
                </p:oleObj>
              </mc:Choice>
              <mc:Fallback>
                <p:oleObj name="Equation" r:id="rId15" imgW="3809880" imgH="1828800" progId="Equation.3">
                  <p:embed/>
                  <p:pic>
                    <p:nvPicPr>
                      <p:cNvPr id="26" name="Object 19">
                        <a:extLst>
                          <a:ext uri="{FF2B5EF4-FFF2-40B4-BE49-F238E27FC236}">
                            <a16:creationId xmlns:a16="http://schemas.microsoft.com/office/drawing/2014/main" id="{10962C1D-1446-483C-E3A8-0DF83B9B6EC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4018" y="4563060"/>
                        <a:ext cx="3349228" cy="160853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20">
            <a:extLst>
              <a:ext uri="{FF2B5EF4-FFF2-40B4-BE49-F238E27FC236}">
                <a16:creationId xmlns:a16="http://schemas.microsoft.com/office/drawing/2014/main" id="{6374F943-A4B1-0AF4-F3EB-E9B6BCA3A5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2" y="5780951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>
              <a:buFontTx/>
              <a:buNone/>
            </a:pPr>
            <a:endParaRPr lang="en-US">
              <a:latin typeface="Times New Roman" pitchFamily="18" charset="0"/>
            </a:endParaRPr>
          </a:p>
        </p:txBody>
      </p:sp>
      <p:pic>
        <p:nvPicPr>
          <p:cNvPr id="28" name="Picture 21" descr="distrib">
            <a:extLst>
              <a:ext uri="{FF2B5EF4-FFF2-40B4-BE49-F238E27FC236}">
                <a16:creationId xmlns:a16="http://schemas.microsoft.com/office/drawing/2014/main" id="{2D8AB4F5-3395-15DE-44EC-01C990368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69" r="72693" b="90530"/>
          <a:stretch>
            <a:fillRect/>
          </a:stretch>
        </p:blipFill>
        <p:spPr bwMode="auto">
          <a:xfrm>
            <a:off x="1943101" y="3020009"/>
            <a:ext cx="1028700" cy="23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2" descr="distrib">
            <a:extLst>
              <a:ext uri="{FF2B5EF4-FFF2-40B4-BE49-F238E27FC236}">
                <a16:creationId xmlns:a16="http://schemas.microsoft.com/office/drawing/2014/main" id="{E8FDC817-58F4-BBF1-2FE4-39025995A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23" t="69313" r="50769" b="14145"/>
          <a:stretch>
            <a:fillRect/>
          </a:stretch>
        </p:blipFill>
        <p:spPr bwMode="auto">
          <a:xfrm>
            <a:off x="1943101" y="3420060"/>
            <a:ext cx="1543050" cy="37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3" descr="distrib">
            <a:extLst>
              <a:ext uri="{FF2B5EF4-FFF2-40B4-BE49-F238E27FC236}">
                <a16:creationId xmlns:a16="http://schemas.microsoft.com/office/drawing/2014/main" id="{7AC97A6D-5DB3-1653-FE6C-CF721D9D0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23" t="89116" r="49615" b="-5658"/>
          <a:stretch>
            <a:fillRect/>
          </a:stretch>
        </p:blipFill>
        <p:spPr bwMode="auto">
          <a:xfrm>
            <a:off x="1943101" y="3820109"/>
            <a:ext cx="1543050" cy="36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4" descr="distrib">
            <a:extLst>
              <a:ext uri="{FF2B5EF4-FFF2-40B4-BE49-F238E27FC236}">
                <a16:creationId xmlns:a16="http://schemas.microsoft.com/office/drawing/2014/main" id="{33E2EE76-180F-9A12-57E0-C8AA8F283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69" t="29706" r="51923" b="56581"/>
          <a:stretch>
            <a:fillRect/>
          </a:stretch>
        </p:blipFill>
        <p:spPr bwMode="auto">
          <a:xfrm>
            <a:off x="1943101" y="4220160"/>
            <a:ext cx="1485900" cy="30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5" descr="distrib">
            <a:extLst>
              <a:ext uri="{FF2B5EF4-FFF2-40B4-BE49-F238E27FC236}">
                <a16:creationId xmlns:a16="http://schemas.microsoft.com/office/drawing/2014/main" id="{A69712D4-8F85-AE98-9797-C8A72E71D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16" t="46680" r="51923" b="29706"/>
          <a:stretch>
            <a:fillRect/>
          </a:stretch>
        </p:blipFill>
        <p:spPr bwMode="auto">
          <a:xfrm>
            <a:off x="2000251" y="4448760"/>
            <a:ext cx="1428750" cy="52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6" descr="distrib">
            <a:extLst>
              <a:ext uri="{FF2B5EF4-FFF2-40B4-BE49-F238E27FC236}">
                <a16:creationId xmlns:a16="http://schemas.microsoft.com/office/drawing/2014/main" id="{3628EACB-19C9-981B-088B-396A012A4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3" t="82043" r="-5769"/>
          <a:stretch>
            <a:fillRect/>
          </a:stretch>
        </p:blipFill>
        <p:spPr bwMode="auto">
          <a:xfrm>
            <a:off x="1828801" y="4905959"/>
            <a:ext cx="1485900" cy="40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7" descr="distrib">
            <a:extLst>
              <a:ext uri="{FF2B5EF4-FFF2-40B4-BE49-F238E27FC236}">
                <a16:creationId xmlns:a16="http://schemas.microsoft.com/office/drawing/2014/main" id="{F2CB3E8D-5022-E767-F863-548CCDB03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69" t="11316" r="46153" b="74971"/>
          <a:stretch>
            <a:fillRect/>
          </a:stretch>
        </p:blipFill>
        <p:spPr bwMode="auto">
          <a:xfrm>
            <a:off x="1943101" y="5420309"/>
            <a:ext cx="1600200" cy="3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8" descr="distrib">
            <a:extLst>
              <a:ext uri="{FF2B5EF4-FFF2-40B4-BE49-F238E27FC236}">
                <a16:creationId xmlns:a16="http://schemas.microsoft.com/office/drawing/2014/main" id="{BDC17C48-8727-C201-D2F6-00290CF0E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6" t="7072" r="-4616" b="74971"/>
          <a:stretch>
            <a:fillRect/>
          </a:stretch>
        </p:blipFill>
        <p:spPr bwMode="auto">
          <a:xfrm>
            <a:off x="1885951" y="5763210"/>
            <a:ext cx="1371600" cy="38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29">
            <a:extLst>
              <a:ext uri="{FF2B5EF4-FFF2-40B4-BE49-F238E27FC236}">
                <a16:creationId xmlns:a16="http://schemas.microsoft.com/office/drawing/2014/main" id="{C851C7B5-CF74-12E6-6F66-770E88B5BA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8085" y="3745278"/>
            <a:ext cx="3286815" cy="2014532"/>
          </a:xfrm>
          <a:prstGeom prst="rect">
            <a:avLst/>
          </a:prstGeom>
          <a:noFill/>
          <a:ln w="254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1350"/>
          </a:p>
        </p:txBody>
      </p:sp>
      <p:sp>
        <p:nvSpPr>
          <p:cNvPr id="37" name="Rectangle 30">
            <a:extLst>
              <a:ext uri="{FF2B5EF4-FFF2-40B4-BE49-F238E27FC236}">
                <a16:creationId xmlns:a16="http://schemas.microsoft.com/office/drawing/2014/main" id="{699E759C-B73D-6DE4-973C-0AD4BD848A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1" y="5847678"/>
            <a:ext cx="3543300" cy="300082"/>
          </a:xfrm>
          <a:prstGeom prst="rect">
            <a:avLst/>
          </a:prstGeom>
          <a:noFill/>
          <a:ln w="25400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sz="1350"/>
          </a:p>
        </p:txBody>
      </p:sp>
      <p:sp>
        <p:nvSpPr>
          <p:cNvPr id="38" name="Text Box 31">
            <a:extLst>
              <a:ext uri="{FF2B5EF4-FFF2-40B4-BE49-F238E27FC236}">
                <a16:creationId xmlns:a16="http://schemas.microsoft.com/office/drawing/2014/main" id="{BFA0C28B-9D4C-0C84-44BF-1E2C4951A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5151" y="3339097"/>
            <a:ext cx="10287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en-US" sz="1200"/>
              <a:t>Unpolarized</a:t>
            </a:r>
          </a:p>
        </p:txBody>
      </p:sp>
      <p:sp>
        <p:nvSpPr>
          <p:cNvPr id="39" name="Text Box 32">
            <a:extLst>
              <a:ext uri="{FF2B5EF4-FFF2-40B4-BE49-F238E27FC236}">
                <a16:creationId xmlns:a16="http://schemas.microsoft.com/office/drawing/2014/main" id="{2C09DBFB-9316-E4FB-E4D6-94B5897667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2301" y="4334460"/>
            <a:ext cx="8001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en-US" sz="1200">
                <a:solidFill>
                  <a:srgbClr val="FF3300"/>
                </a:solidFill>
              </a:rPr>
              <a:t>Polarized target</a:t>
            </a:r>
          </a:p>
        </p:txBody>
      </p:sp>
      <p:sp>
        <p:nvSpPr>
          <p:cNvPr id="40" name="Text Box 33">
            <a:extLst>
              <a:ext uri="{FF2B5EF4-FFF2-40B4-BE49-F238E27FC236}">
                <a16:creationId xmlns:a16="http://schemas.microsoft.com/office/drawing/2014/main" id="{D91456EB-B151-77E7-35BE-AA5768F0AC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2301" y="5477459"/>
            <a:ext cx="8572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en-US" sz="1200">
                <a:solidFill>
                  <a:schemeClr val="accent1"/>
                </a:solidFill>
              </a:rPr>
              <a:t>Polarzied beam and target</a:t>
            </a:r>
          </a:p>
        </p:txBody>
      </p:sp>
      <p:sp>
        <p:nvSpPr>
          <p:cNvPr id="41" name="Rectangle 34">
            <a:extLst>
              <a:ext uri="{FF2B5EF4-FFF2-40B4-BE49-F238E27FC236}">
                <a16:creationId xmlns:a16="http://schemas.microsoft.com/office/drawing/2014/main" id="{2B1C85CF-5010-53EC-8DC1-6917E9C5B2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1" y="3034295"/>
            <a:ext cx="3415013" cy="671513"/>
          </a:xfrm>
          <a:prstGeom prst="rect">
            <a:avLst/>
          </a:prstGeom>
          <a:noFill/>
          <a:ln w="25400" algn="ctr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1350"/>
          </a:p>
        </p:txBody>
      </p:sp>
      <p:sp>
        <p:nvSpPr>
          <p:cNvPr id="42" name="Text Box 35">
            <a:extLst>
              <a:ext uri="{FF2B5EF4-FFF2-40B4-BE49-F238E27FC236}">
                <a16:creationId xmlns:a16="http://schemas.microsoft.com/office/drawing/2014/main" id="{AE8C5ACC-7F88-E745-14C8-369CB7EAF6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3051" y="6163259"/>
            <a:ext cx="61150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en-US" i="1"/>
              <a:t>S</a:t>
            </a:r>
            <a:r>
              <a:rPr lang="en-US" i="1" baseline="-25000"/>
              <a:t>L</a:t>
            </a:r>
            <a:r>
              <a:rPr lang="en-US"/>
              <a:t> and </a:t>
            </a:r>
            <a:r>
              <a:rPr lang="en-US" i="1"/>
              <a:t>S</a:t>
            </a:r>
            <a:r>
              <a:rPr lang="en-US" i="1" baseline="-25000"/>
              <a:t>T</a:t>
            </a:r>
            <a:r>
              <a:rPr lang="en-US"/>
              <a:t>: Target Polarizations;</a:t>
            </a:r>
            <a:r>
              <a:rPr lang="en-US">
                <a:solidFill>
                  <a:schemeClr val="accent1"/>
                </a:solidFill>
              </a:rPr>
              <a:t> </a:t>
            </a:r>
            <a:r>
              <a:rPr lang="el-GR" i="1">
                <a:solidFill>
                  <a:srgbClr val="FF3300"/>
                </a:solidFill>
                <a:cs typeface="Arial" pitchFamily="34" charset="0"/>
              </a:rPr>
              <a:t>λ</a:t>
            </a:r>
            <a:r>
              <a:rPr lang="en-US" i="1">
                <a:solidFill>
                  <a:srgbClr val="FF3300"/>
                </a:solidFill>
                <a:cs typeface="Arial" pitchFamily="34" charset="0"/>
              </a:rPr>
              <a:t>e</a:t>
            </a:r>
            <a:r>
              <a:rPr lang="en-US">
                <a:solidFill>
                  <a:srgbClr val="FF3300"/>
                </a:solidFill>
                <a:cs typeface="Arial" pitchFamily="34" charset="0"/>
              </a:rPr>
              <a:t>: Beam Polarization</a:t>
            </a:r>
            <a:endParaRPr lang="el-GR">
              <a:solidFill>
                <a:srgbClr val="FF3300"/>
              </a:solidFill>
              <a:cs typeface="Arial" pitchFamily="34" charset="0"/>
            </a:endParaRPr>
          </a:p>
        </p:txBody>
      </p:sp>
      <p:sp>
        <p:nvSpPr>
          <p:cNvPr id="43" name="Text Box 36">
            <a:extLst>
              <a:ext uri="{FF2B5EF4-FFF2-40B4-BE49-F238E27FC236}">
                <a16:creationId xmlns:a16="http://schemas.microsoft.com/office/drawing/2014/main" id="{2FB3D5CF-916A-052E-1E21-EB0B7AA04D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1" y="4563059"/>
            <a:ext cx="10287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en-US" sz="1050" b="1">
                <a:solidFill>
                  <a:srgbClr val="FF3300"/>
                </a:solidFill>
              </a:rPr>
              <a:t>Sivers</a:t>
            </a:r>
          </a:p>
        </p:txBody>
      </p:sp>
      <p:sp>
        <p:nvSpPr>
          <p:cNvPr id="44" name="Text Box 39">
            <a:extLst>
              <a:ext uri="{FF2B5EF4-FFF2-40B4-BE49-F238E27FC236}">
                <a16:creationId xmlns:a16="http://schemas.microsoft.com/office/drawing/2014/main" id="{581B9392-2B29-9644-EA1D-78ADE79BF3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1475" y="4220159"/>
            <a:ext cx="971741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Tx/>
              <a:buNone/>
            </a:pPr>
            <a:r>
              <a:rPr lang="en-US" sz="1050" b="1" dirty="0" err="1"/>
              <a:t>Transversity</a:t>
            </a:r>
            <a:endParaRPr lang="en-US" sz="1050" b="1" dirty="0"/>
          </a:p>
        </p:txBody>
      </p:sp>
      <p:sp>
        <p:nvSpPr>
          <p:cNvPr id="45" name="Text Box 40">
            <a:extLst>
              <a:ext uri="{FF2B5EF4-FFF2-40B4-BE49-F238E27FC236}">
                <a16:creationId xmlns:a16="http://schemas.microsoft.com/office/drawing/2014/main" id="{E1196E30-87B2-8F2E-899D-E0B2AE1FC5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6597" y="3420059"/>
            <a:ext cx="1043877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Tx/>
              <a:buNone/>
            </a:pPr>
            <a:r>
              <a:rPr lang="en-US" sz="1050" b="1">
                <a:solidFill>
                  <a:srgbClr val="990000"/>
                </a:solidFill>
              </a:rPr>
              <a:t>Boer-Mulders</a:t>
            </a:r>
          </a:p>
        </p:txBody>
      </p:sp>
      <p:sp>
        <p:nvSpPr>
          <p:cNvPr id="46" name="Text Box 39">
            <a:extLst>
              <a:ext uri="{FF2B5EF4-FFF2-40B4-BE49-F238E27FC236}">
                <a16:creationId xmlns:a16="http://schemas.microsoft.com/office/drawing/2014/main" id="{276896C3-1416-CCC5-CB80-CF63955636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3427" y="4994066"/>
            <a:ext cx="941284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Tx/>
              <a:buNone/>
            </a:pPr>
            <a:r>
              <a:rPr lang="en-US" sz="1050" b="1" dirty="0" err="1"/>
              <a:t>Pretzelosity</a:t>
            </a:r>
            <a:endParaRPr lang="en-US" sz="1050" b="1" dirty="0"/>
          </a:p>
        </p:txBody>
      </p:sp>
      <p:sp>
        <p:nvSpPr>
          <p:cNvPr id="47" name="Text Box 39">
            <a:extLst>
              <a:ext uri="{FF2B5EF4-FFF2-40B4-BE49-F238E27FC236}">
                <a16:creationId xmlns:a16="http://schemas.microsoft.com/office/drawing/2014/main" id="{D650760B-7A87-F2C6-ED6C-375AA9C9E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5489" y="5865752"/>
            <a:ext cx="963726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Tx/>
              <a:buNone/>
            </a:pPr>
            <a:r>
              <a:rPr lang="en-US" sz="1050" b="1" dirty="0"/>
              <a:t>Worm Gear</a:t>
            </a:r>
          </a:p>
        </p:txBody>
      </p:sp>
      <p:sp>
        <p:nvSpPr>
          <p:cNvPr id="48" name="Text Box 39">
            <a:extLst>
              <a:ext uri="{FF2B5EF4-FFF2-40B4-BE49-F238E27FC236}">
                <a16:creationId xmlns:a16="http://schemas.microsoft.com/office/drawing/2014/main" id="{BBF81843-A3BB-A401-8D62-640864823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2886" y="3820110"/>
            <a:ext cx="963726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Tx/>
              <a:buNone/>
            </a:pPr>
            <a:r>
              <a:rPr lang="en-US" sz="1050" b="1" dirty="0"/>
              <a:t>Worm Gear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3C43253-9FC2-13F5-8593-A09CE0496799}"/>
              </a:ext>
            </a:extLst>
          </p:cNvPr>
          <p:cNvSpPr txBox="1"/>
          <p:nvPr/>
        </p:nvSpPr>
        <p:spPr>
          <a:xfrm>
            <a:off x="1302113" y="6391325"/>
            <a:ext cx="554190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x: momentum fraction carried by struck quark, z: fractional energy of hadron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B1B172-E61C-8288-4E0E-AF9843BA579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86599" y="1008837"/>
            <a:ext cx="2097345" cy="1680878"/>
          </a:xfrm>
          <a:prstGeom prst="rect">
            <a:avLst/>
          </a:prstGeom>
        </p:spPr>
      </p:pic>
      <p:pic>
        <p:nvPicPr>
          <p:cNvPr id="50" name="Picture 16">
            <a:extLst>
              <a:ext uri="{FF2B5EF4-FFF2-40B4-BE49-F238E27FC236}">
                <a16:creationId xmlns:a16="http://schemas.microsoft.com/office/drawing/2014/main" id="{ED0BE28E-FBA1-F0BD-DFC0-CD11BBE79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5"/>
          <a:stretch>
            <a:fillRect/>
          </a:stretch>
        </p:blipFill>
        <p:spPr bwMode="auto">
          <a:xfrm>
            <a:off x="8473731" y="2762185"/>
            <a:ext cx="661559" cy="75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478200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A52F8-E094-95A4-5E68-69285A6AA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Validations of Theory Framework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3F8DD-F4BA-1FEE-647E-3A1AAAD213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919" y="1354089"/>
            <a:ext cx="4454046" cy="4993659"/>
          </a:xfrm>
        </p:spPr>
        <p:txBody>
          <a:bodyPr>
            <a:normAutofit/>
          </a:bodyPr>
          <a:lstStyle/>
          <a:p>
            <a:r>
              <a:rPr lang="en-US" dirty="0"/>
              <a:t>TMD extraction is non-trivial</a:t>
            </a:r>
          </a:p>
          <a:p>
            <a:r>
              <a:rPr lang="en-US" dirty="0"/>
              <a:t>Higher Twist Contributions</a:t>
            </a:r>
          </a:p>
          <a:p>
            <a:r>
              <a:rPr lang="en-US" dirty="0"/>
              <a:t>Overlap of regions that are not captured by factorized TMD picture</a:t>
            </a:r>
          </a:p>
          <a:p>
            <a:r>
              <a:rPr lang="en-US" dirty="0"/>
              <a:t>VM Meson decays</a:t>
            </a:r>
          </a:p>
          <a:p>
            <a:r>
              <a:rPr lang="en-US" dirty="0"/>
              <a:t>Radiative corrections</a:t>
            </a:r>
          </a:p>
          <a:p>
            <a:r>
              <a:rPr lang="en-US" dirty="0"/>
              <a:t>Evolution (CS Kernel)</a:t>
            </a:r>
          </a:p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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EIC will be critical test of our understanding (high </a:t>
            </a:r>
            <a:r>
              <a:rPr lang="en-US" dirty="0" err="1">
                <a:solidFill>
                  <a:srgbClr val="FF0000"/>
                </a:solidFill>
                <a:sym typeface="Wingdings" pitchFamily="2" charset="2"/>
              </a:rPr>
              <a:t>lumi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, </a:t>
            </a:r>
            <a:r>
              <a:rPr lang="en-US" dirty="0" err="1">
                <a:solidFill>
                  <a:srgbClr val="FF0000"/>
                </a:solidFill>
                <a:sym typeface="Wingdings" pitchFamily="2" charset="2"/>
              </a:rPr>
              <a:t>leverarm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 in kinematics to disentangle various contributions)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356276-4319-E46A-95EC-C2A8FDBCE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24233A-477E-620D-3BF3-FAD6311DB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1355" y="2597222"/>
            <a:ext cx="2821326" cy="1800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61879C-405A-42D3-AF4B-6AADD629BF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759" b="-3"/>
          <a:stretch/>
        </p:blipFill>
        <p:spPr>
          <a:xfrm>
            <a:off x="5763609" y="4622965"/>
            <a:ext cx="2795481" cy="1629068"/>
          </a:xfrm>
          <a:prstGeom prst="rect">
            <a:avLst/>
          </a:prstGeom>
          <a:noFill/>
        </p:spPr>
      </p:pic>
      <p:pic>
        <p:nvPicPr>
          <p:cNvPr id="7" name="Picture 29" descr="Screen Shot 2023-08-21 at 4.12.05 PM.png">
            <a:extLst>
              <a:ext uri="{FF2B5EF4-FFF2-40B4-BE49-F238E27FC236}">
                <a16:creationId xmlns:a16="http://schemas.microsoft.com/office/drawing/2014/main" id="{40ECCE6A-C7CB-E73E-99CD-DA03A1F4F2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867" y="1011203"/>
            <a:ext cx="2705214" cy="1586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5162C2C-3EF7-22ED-9A79-03D025FDA5E8}"/>
              </a:ext>
            </a:extLst>
          </p:cNvPr>
          <p:cNvSpPr txBox="1">
            <a:spLocks/>
          </p:cNvSpPr>
          <p:nvPr/>
        </p:nvSpPr>
        <p:spPr>
          <a:xfrm>
            <a:off x="461319" y="2714400"/>
            <a:ext cx="3765488" cy="49936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57350" indent="-2857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87EE08-242C-A3BE-22CB-6669A174A34A}"/>
              </a:ext>
            </a:extLst>
          </p:cNvPr>
          <p:cNvSpPr txBox="1"/>
          <p:nvPr/>
        </p:nvSpPr>
        <p:spPr>
          <a:xfrm>
            <a:off x="5562864" y="6324064"/>
            <a:ext cx="3418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Expect corrections in powers </a:t>
            </a:r>
            <a:r>
              <a:rPr lang="en-US" sz="1400" dirty="0" err="1"/>
              <a:t>ofδ</a:t>
            </a:r>
            <a:r>
              <a:rPr lang="en-US" sz="1400" dirty="0"/>
              <a:t> ∼ </a:t>
            </a:r>
            <a:r>
              <a:rPr lang="en-US" sz="1400" dirty="0" err="1"/>
              <a:t>PhT</a:t>
            </a:r>
            <a:r>
              <a:rPr lang="en-US" sz="1400" dirty="0"/>
              <a:t> /z/Q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2F1DE3-5AA8-3C52-389B-F16932F79192}"/>
              </a:ext>
            </a:extLst>
          </p:cNvPr>
          <p:cNvSpPr txBox="1"/>
          <p:nvPr/>
        </p:nvSpPr>
        <p:spPr>
          <a:xfrm>
            <a:off x="6265333" y="4298321"/>
            <a:ext cx="2228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MAP extraction of FFs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C5B850-310E-9C8F-9838-9A537BA4A4E1}"/>
              </a:ext>
            </a:extLst>
          </p:cNvPr>
          <p:cNvSpPr txBox="1"/>
          <p:nvPr/>
        </p:nvSpPr>
        <p:spPr>
          <a:xfrm>
            <a:off x="5322029" y="6593324"/>
            <a:ext cx="38999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Plots from A. </a:t>
            </a:r>
            <a:r>
              <a:rPr lang="en-US" sz="1200" dirty="0" err="1"/>
              <a:t>Bacchetta’s</a:t>
            </a:r>
            <a:r>
              <a:rPr lang="en-US" sz="1200" dirty="0"/>
              <a:t> talk at </a:t>
            </a:r>
            <a:r>
              <a:rPr lang="en-US" sz="1200" dirty="0" err="1"/>
              <a:t>ePIC</a:t>
            </a:r>
            <a:r>
              <a:rPr lang="en-US" sz="1200" dirty="0"/>
              <a:t> Collaboration meeting</a:t>
            </a:r>
          </a:p>
        </p:txBody>
      </p:sp>
    </p:spTree>
    <p:extLst>
      <p:ext uri="{BB962C8B-B14F-4D97-AF65-F5344CB8AC3E}">
        <p14:creationId xmlns:p14="http://schemas.microsoft.com/office/powerpoint/2010/main" val="224590140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0D4735-BB66-9ADC-500C-87AA5A4A4B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A140662-FA07-08F6-9C8B-330A1338A81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62697" y="266507"/>
                <a:ext cx="8464378" cy="487490"/>
              </a:xfrm>
            </p:spPr>
            <p:txBody>
              <a:bodyPr/>
              <a:lstStyle/>
              <a:p>
                <a:r>
                  <a:rPr lang="en-US" dirty="0"/>
                  <a:t>Statistical uncertainty scaling factor for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𝟏𝟖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𝟐𝟕𝟓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665A520-5A48-2FFF-FE64-838184EA1B6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62697" y="266507"/>
                <a:ext cx="8464378" cy="487490"/>
              </a:xfrm>
              <a:blipFill>
                <a:blip r:embed="rId2"/>
                <a:stretch>
                  <a:fillRect l="-2096" t="-89744" b="-105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ACFD09-ACFA-C9A6-D5E6-C8896080D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6A0B63-C4BF-B912-BB6A-E0B37B7E6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90700" y="626319"/>
            <a:ext cx="5430762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30A6189-3047-8C63-D802-AE75AA911352}"/>
              </a:ext>
            </a:extLst>
          </p:cNvPr>
          <p:cNvSpPr txBox="1"/>
          <p:nvPr/>
        </p:nvSpPr>
        <p:spPr>
          <a:xfrm>
            <a:off x="969287" y="6488668"/>
            <a:ext cx="1866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from C. </a:t>
            </a:r>
            <a:r>
              <a:rPr lang="en-US" dirty="0" err="1"/>
              <a:t>Dilks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020ED1A-46E7-0948-49B2-B859ABABDFE5}"/>
                  </a:ext>
                </a:extLst>
              </p:cNvPr>
              <p:cNvSpPr txBox="1"/>
              <p:nvPr/>
            </p:nvSpPr>
            <p:spPr>
              <a:xfrm>
                <a:off x="7293935" y="5333396"/>
                <a:ext cx="733406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Cambria Math" panose="02040503050406030204" pitchFamily="18" charset="0"/>
                  </a:rPr>
                  <a:t>W/A</a:t>
                </a:r>
                <a:endParaRPr lang="en-US" b="0" dirty="0"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F346EDE-7ACC-F227-E44A-02961777FE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3935" y="5333396"/>
                <a:ext cx="733406" cy="923330"/>
              </a:xfrm>
              <a:prstGeom prst="rect">
                <a:avLst/>
              </a:prstGeom>
              <a:blipFill>
                <a:blip r:embed="rId4"/>
                <a:stretch>
                  <a:fillRect l="-6780" t="-4110" b="-6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DA3D37A-9F3A-C4D2-DB4B-6B146E9360D9}"/>
                  </a:ext>
                </a:extLst>
              </p:cNvPr>
              <p:cNvSpPr txBox="1"/>
              <p:nvPr/>
            </p:nvSpPr>
            <p:spPr>
              <a:xfrm>
                <a:off x="5051584" y="5421902"/>
                <a:ext cx="1302664" cy="12029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Cambria Math" panose="02040503050406030204" pitchFamily="18" charset="0"/>
                  </a:rPr>
                  <a:t>C/A</a:t>
                </a:r>
                <a:endParaRPr lang="en-US" b="0" dirty="0"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Cambria Math" panose="02040503050406030204" pitchFamily="18" charset="0"/>
                  </a:rPr>
                  <a:t>WG (LT)</a:t>
                </a:r>
                <a:endParaRPr lang="en-US" b="0" dirty="0"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⊥</m:t>
                        </m:r>
                      </m:sup>
                    </m:sSubSup>
                  </m:oMath>
                </a14:m>
                <a:endParaRPr lang="en-US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D91404E-77E1-50A1-AF9E-870A30CC20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1584" y="5421902"/>
                <a:ext cx="1302664" cy="1202958"/>
              </a:xfrm>
              <a:prstGeom prst="rect">
                <a:avLst/>
              </a:prstGeom>
              <a:blipFill>
                <a:blip r:embed="rId5"/>
                <a:stretch>
                  <a:fillRect l="-3846" t="-2083" r="-28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326288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038EC8-1486-C9A0-12F1-3AF15E182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9C11CBA-3DEF-8765-6638-16A1E92AF70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08919" y="218995"/>
                <a:ext cx="8464378" cy="48749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𝑯</m:t>
                    </m:r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Double Tagging at the EIC allows clean neutron measurement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B62CF33-33C1-532A-CD17-EFA3EE1916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08919" y="218995"/>
                <a:ext cx="8464378" cy="487490"/>
              </a:xfrm>
              <a:blipFill>
                <a:blip r:embed="rId2"/>
                <a:stretch>
                  <a:fillRect l="-2249" t="-87179" r="-1649" b="-105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ECE118-E7CB-33E4-5F2F-2FB053F5AB2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Neutron is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87%</m:t>
                    </m:r>
                  </m:oMath>
                </a14:m>
                <a:r>
                  <a:rPr lang="en-US" dirty="0"/>
                  <a:t> polarized</a:t>
                </a:r>
              </a:p>
              <a:p>
                <a:r>
                  <a:rPr lang="en-US" dirty="0"/>
                  <a:t>Double tagged events thus</a:t>
                </a:r>
                <a:br>
                  <a:rPr lang="en-US" dirty="0"/>
                </a:br>
                <a:r>
                  <a:rPr lang="en-US" dirty="0"/>
                  <a:t>provide access to polarized </a:t>
                </a:r>
                <a:br>
                  <a:rPr lang="en-US" dirty="0"/>
                </a:br>
                <a:r>
                  <a:rPr lang="en-US" dirty="0"/>
                  <a:t>neutron beam</a:t>
                </a:r>
              </a:p>
              <a:p>
                <a:r>
                  <a:rPr lang="en-US" dirty="0"/>
                  <a:t>Reconstruction of initial neutron </a:t>
                </a:r>
                <a:br>
                  <a:rPr lang="en-US" dirty="0"/>
                </a:br>
                <a:r>
                  <a:rPr lang="en-US" dirty="0"/>
                  <a:t>momentum from tagged protons allows reduction of uncertainties</a:t>
                </a:r>
                <a:br>
                  <a:rPr lang="en-US" dirty="0"/>
                </a:br>
                <a:r>
                  <a:rPr lang="en-US" dirty="0"/>
                  <a:t>from nuclear corrections </a:t>
                </a:r>
                <a:br>
                  <a:rPr lang="en-US" dirty="0"/>
                </a:b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4803C96-91CD-9CF2-8E86-A1A3DCB62B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00" t="-1269" r="-1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3147B8-1E09-FC4F-D7C5-330E870AD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86</a:t>
            </a:fld>
            <a:endParaRPr lang="en-US" dirty="0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001BCA58-D3F9-1D2D-FB1B-1AAC61C122A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04113EE9-693D-7F53-6712-600DDF5312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C04ADD93-8B20-CFB9-F383-432D726490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4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ECFE3B-FE88-5A2E-B976-58FA111F67EC}"/>
              </a:ext>
            </a:extLst>
          </p:cNvPr>
          <p:cNvSpPr txBox="1"/>
          <p:nvPr/>
        </p:nvSpPr>
        <p:spPr>
          <a:xfrm>
            <a:off x="0" y="6449367"/>
            <a:ext cx="4250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Friščić</a:t>
            </a:r>
            <a:r>
              <a:rPr lang="en-US" dirty="0"/>
              <a:t>, I, Nguyen, D, </a:t>
            </a:r>
            <a:r>
              <a:rPr lang="en-US" dirty="0" err="1"/>
              <a:t>Pybus</a:t>
            </a:r>
            <a:r>
              <a:rPr lang="en-US" dirty="0"/>
              <a:t>, JR, Jentsch et al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F980461-84C0-7600-AD9A-E3C6CCBA41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919" y="3748926"/>
            <a:ext cx="3865595" cy="26586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A50318-CE2B-989D-A39A-1DD3938DEB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5469" y="3748926"/>
            <a:ext cx="4233499" cy="28053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FED52C-5F48-26D0-7B14-A9E61BDD6D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6800" y="1289273"/>
            <a:ext cx="3530839" cy="139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05031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3CF25-DB6D-E3DC-35B0-0F9980A9B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103" y="297039"/>
            <a:ext cx="8464378" cy="487490"/>
          </a:xfrm>
        </p:spPr>
        <p:txBody>
          <a:bodyPr/>
          <a:lstStyle/>
          <a:p>
            <a:r>
              <a:rPr lang="en-US" dirty="0"/>
              <a:t>Example: </a:t>
            </a:r>
            <a:r>
              <a:rPr lang="en-US" dirty="0" err="1"/>
              <a:t>transversity</a:t>
            </a:r>
            <a:r>
              <a:rPr lang="en-US" dirty="0"/>
              <a:t> extraction from </a:t>
            </a:r>
            <a:r>
              <a:rPr lang="en-US" dirty="0" err="1"/>
              <a:t>Jlab</a:t>
            </a:r>
            <a:r>
              <a:rPr lang="en-US" dirty="0"/>
              <a:t> and the EIC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611CC3D-A087-6421-494C-9A53B194B9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3637" y="3559436"/>
            <a:ext cx="6178655" cy="257443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20A9AB-8B35-BE4B-2108-6F3C749BC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87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6D6231-73D5-275B-2E65-A9BF27A2BBFD}"/>
              </a:ext>
            </a:extLst>
          </p:cNvPr>
          <p:cNvSpPr txBox="1"/>
          <p:nvPr/>
        </p:nvSpPr>
        <p:spPr>
          <a:xfrm>
            <a:off x="524107" y="6299200"/>
            <a:ext cx="31108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Phys.Lett.B</a:t>
            </a:r>
            <a:r>
              <a:rPr lang="en-US" dirty="0"/>
              <a:t> 816 (2021) 136255</a:t>
            </a:r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9D96C8-AEB7-45C6-E56F-9ADA324AADBE}"/>
              </a:ext>
            </a:extLst>
          </p:cNvPr>
          <p:cNvSpPr txBox="1"/>
          <p:nvPr/>
        </p:nvSpPr>
        <p:spPr>
          <a:xfrm>
            <a:off x="4012364" y="5875877"/>
            <a:ext cx="3823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But careful with parametrization bias…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8D7722-AB61-3170-CE8B-48E9C6ECB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532" y="1219130"/>
            <a:ext cx="2850664" cy="22576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3965BB-EDE8-FC2A-17F9-42A272D634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964" y="1144638"/>
            <a:ext cx="3391785" cy="205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49809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1A584-51D1-D96F-EA86-0330C7809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Kinematic comparisons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289C5-BE6B-D16A-6367-32AAD6B5D5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E87D8D-BE09-BEA2-54F5-7C10D0E7A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791CC-D532-2543-AEEA-0E4B21093406}" type="datetime1">
              <a:rPr lang="en-US" smtClean="0"/>
              <a:t>9/20/25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5ADC94-CD32-F581-3E71-319851C4C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05E5C-5932-0441-A66A-70A5B6B81F33}" type="slidenum">
              <a:rPr lang="en-US" smtClean="0"/>
              <a:t>88</a:t>
            </a:fld>
            <a:endParaRPr lang="en-US"/>
          </a:p>
        </p:txBody>
      </p:sp>
      <p:pic>
        <p:nvPicPr>
          <p:cNvPr id="6" name="Picture 16" descr="Screen Shot 2022-10-27 at 2.00.54 PM.png">
            <a:extLst>
              <a:ext uri="{FF2B5EF4-FFF2-40B4-BE49-F238E27FC236}">
                <a16:creationId xmlns:a16="http://schemas.microsoft.com/office/drawing/2014/main" id="{08B9538D-3A52-C13F-A7F8-1356B3FF6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751" y="4499375"/>
            <a:ext cx="2143279" cy="1904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B349FE-4EA3-EEA3-904F-D28497D7B9A0}"/>
              </a:ext>
            </a:extLst>
          </p:cNvPr>
          <p:cNvSpPr txBox="1"/>
          <p:nvPr/>
        </p:nvSpPr>
        <p:spPr>
          <a:xfrm>
            <a:off x="6599159" y="3480200"/>
            <a:ext cx="11208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Plot by H. Avakian</a:t>
            </a:r>
          </a:p>
        </p:txBody>
      </p:sp>
      <p:pic>
        <p:nvPicPr>
          <p:cNvPr id="8" name="Picture 12" descr="Screen Shot 2015-09-02 at 1.35.14 AM.png">
            <a:extLst>
              <a:ext uri="{FF2B5EF4-FFF2-40B4-BE49-F238E27FC236}">
                <a16:creationId xmlns:a16="http://schemas.microsoft.com/office/drawing/2014/main" id="{EBDC5B55-D0E1-3A61-3D69-3953004F16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850" y="1820873"/>
            <a:ext cx="3632200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3 1">
            <a:extLst>
              <a:ext uri="{FF2B5EF4-FFF2-40B4-BE49-F238E27FC236}">
                <a16:creationId xmlns:a16="http://schemas.microsoft.com/office/drawing/2014/main" id="{EBBDA555-42AF-CF00-3DF8-E5702C7E5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500" y="2800360"/>
            <a:ext cx="6477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/>
              <a:t>JLab12</a:t>
            </a: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CB5A02F3-8352-3429-9C9C-C62EEDB63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2466985"/>
            <a:ext cx="129222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/>
              <a:t>HERMES/JLab24</a:t>
            </a: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19A8804C-0E9C-AE5F-0D7C-DC487CDADC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7025" y="2089160"/>
            <a:ext cx="892175" cy="26193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050" dirty="0"/>
              <a:t>COMPASS</a:t>
            </a:r>
          </a:p>
        </p:txBody>
      </p:sp>
      <p:pic>
        <p:nvPicPr>
          <p:cNvPr id="12" name="Picture 74" descr="Screen Shot 2018-12-06 at 8.50.35 AM.png">
            <a:extLst>
              <a:ext uri="{FF2B5EF4-FFF2-40B4-BE49-F238E27FC236}">
                <a16:creationId xmlns:a16="http://schemas.microsoft.com/office/drawing/2014/main" id="{A704B220-ACBD-BD09-0D41-E5D2949CA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79" y="4734667"/>
            <a:ext cx="3709434" cy="1758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3 2">
            <a:extLst>
              <a:ext uri="{FF2B5EF4-FFF2-40B4-BE49-F238E27FC236}">
                <a16:creationId xmlns:a16="http://schemas.microsoft.com/office/drawing/2014/main" id="{435F6021-AD85-68D2-23EE-E72DFBE28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6970" y="4852194"/>
            <a:ext cx="1309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JLab7/9/11</a:t>
            </a:r>
          </a:p>
        </p:txBody>
      </p:sp>
      <p:pic>
        <p:nvPicPr>
          <p:cNvPr id="14" name="Picture 7">
            <a:extLst>
              <a:ext uri="{FF2B5EF4-FFF2-40B4-BE49-F238E27FC236}">
                <a16:creationId xmlns:a16="http://schemas.microsoft.com/office/drawing/2014/main" id="{B1FEA043-263D-645F-08A8-EE3739F3D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6" y="1635919"/>
            <a:ext cx="3976687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50EE16E-DBCF-C3DA-A2CB-0C0337C2AB7A}"/>
              </a:ext>
            </a:extLst>
          </p:cNvPr>
          <p:cNvSpPr txBox="1"/>
          <p:nvPr/>
        </p:nvSpPr>
        <p:spPr>
          <a:xfrm>
            <a:off x="5682818" y="6276679"/>
            <a:ext cx="3103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NB: Kinematic slice heavily biased towards </a:t>
            </a:r>
            <a:r>
              <a:rPr lang="en-US" sz="1200" dirty="0" err="1"/>
              <a:t>Jlab</a:t>
            </a:r>
            <a:endParaRPr lang="en-US" sz="1200" dirty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6207211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9B894DF-A4F5-80A3-011B-37AFF135742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08855" y="273347"/>
                <a:ext cx="8464378" cy="487490"/>
              </a:xfrm>
            </p:spPr>
            <p:txBody>
              <a:bodyPr/>
              <a:lstStyle/>
              <a:p>
                <a:r>
                  <a:rPr lang="en-US" sz="2800" dirty="0"/>
                  <a:t>Order of magnitude in luminosity depending on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</m:rad>
                  </m:oMath>
                </a14:m>
                <a:r>
                  <a:rPr lang="en-US" sz="2800" dirty="0"/>
                  <a:t> (beware of projections with fixed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∫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𝑳</m:t>
                    </m:r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9B894DF-A4F5-80A3-011B-37AFF135742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08855" y="273347"/>
                <a:ext cx="8464378" cy="487490"/>
              </a:xfrm>
              <a:blipFill>
                <a:blip r:embed="rId2"/>
                <a:stretch>
                  <a:fillRect l="-1499" t="-57500" b="-7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AF6401C0-C6DF-6970-CB7F-6B6E6F734F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2617432"/>
            <a:ext cx="6543452" cy="384990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DAA498-1615-07A0-2628-4EB581445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89</a:t>
            </a:fld>
            <a:endParaRPr lang="en-US" dirty="0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159F1003-F37C-9CBE-BA17-F538DB8FE84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17672B9D-9357-5414-BD87-913F4D537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0" y="1101725"/>
            <a:ext cx="3976687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3690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DFA175-7CEC-B6A4-5AC0-45F8173A2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A543B-B0EE-9DA7-0DC9-A0967B2B5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54115"/>
            <a:ext cx="8103870" cy="532316"/>
          </a:xfrm>
        </p:spPr>
        <p:txBody>
          <a:bodyPr/>
          <a:lstStyle/>
          <a:p>
            <a:r>
              <a:rPr lang="en-US" dirty="0">
                <a:ea typeface="Calibri Light"/>
                <a:cs typeface="Calibri Light"/>
              </a:rPr>
              <a:t>Better: </a:t>
            </a:r>
            <a:br>
              <a:rPr lang="en-US" dirty="0">
                <a:ea typeface="Calibri Light"/>
                <a:cs typeface="Calibri Light"/>
              </a:rPr>
            </a:br>
            <a:r>
              <a:rPr lang="en-US" dirty="0" err="1">
                <a:ea typeface="Calibri Light"/>
                <a:cs typeface="Calibri Light"/>
              </a:rPr>
              <a:t>Dihadron</a:t>
            </a:r>
            <a:r>
              <a:rPr lang="en-US" dirty="0">
                <a:ea typeface="Calibri Light"/>
                <a:cs typeface="Calibri Light"/>
              </a:rPr>
              <a:t> Fragmentation Functions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A7961BDE-6249-3E61-BDA2-71DD247E691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71450" y="1140458"/>
                <a:ext cx="8855375" cy="2812681"/>
              </a:xfrm>
            </p:spPr>
            <p:txBody>
              <a:bodyPr vert="horz" lIns="0" tIns="34290" rIns="0" bIns="34290" rtlCol="0" anchor="t">
                <a:normAutofit/>
              </a:bodyPr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 err="1">
                    <a:ea typeface="Calibri"/>
                    <a:cs typeface="Calibri"/>
                  </a:rPr>
                  <a:t>DiFF’s</a:t>
                </a:r>
                <a:r>
                  <a:rPr lang="en-US" dirty="0">
                    <a:ea typeface="Calibri"/>
                    <a:cs typeface="Calibri"/>
                  </a:rPr>
                  <a:t> expand into </a:t>
                </a:r>
                <a:r>
                  <a:rPr lang="en-US" i="1" dirty="0">
                    <a:ea typeface="Calibri"/>
                    <a:cs typeface="Calibri"/>
                  </a:rPr>
                  <a:t>partial waves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b="0" i="1" smtClean="0">
                            <a:latin typeface="Cambria Math" panose="02040503050406030204" pitchFamily="18" charset="0"/>
                            <a:ea typeface="Calibri"/>
                            <a:cs typeface="Calibri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libri"/>
                            <a:cs typeface="Calibri"/>
                          </a:rPr>
                          <m:t>ℓ,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libri"/>
                            <a:cs typeface="Calibri"/>
                          </a:rPr>
                          <m:t>𝑚</m:t>
                        </m:r>
                      </m:e>
                    </m:d>
                  </m:oMath>
                </a14:m>
                <a:r>
                  <a:rPr lang="en-US" dirty="0">
                    <a:ea typeface="Calibri"/>
                    <a:cs typeface="Calibri"/>
                  </a:rPr>
                  <a:t> </a:t>
                </a:r>
                <a:r>
                  <a:rPr lang="en-US" dirty="0" err="1">
                    <a:ea typeface="Calibri"/>
                    <a:cs typeface="Calibri"/>
                  </a:rPr>
                  <a:t>w.r.t</a:t>
                </a:r>
                <a:r>
                  <a:rPr lang="en-US" dirty="0">
                    <a:ea typeface="Calibri"/>
                    <a:cs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libri"/>
                        <a:cs typeface="Calibri"/>
                      </a:rPr>
                      <m:t>𝜃</m:t>
                    </m:r>
                  </m:oMath>
                </a14:m>
                <a:r>
                  <a:rPr lang="en-US" dirty="0">
                    <a:ea typeface="Calibri"/>
                    <a:cs typeface="Calibri"/>
                  </a:rPr>
                  <a:t> </a:t>
                </a:r>
                <a:r>
                  <a:rPr lang="en-US" dirty="0">
                    <a:ea typeface="Calibri"/>
                    <a:cs typeface="Calibri"/>
                    <a:sym typeface="Wingdings" pitchFamily="2" charset="2"/>
                  </a:rPr>
                  <a:t></a:t>
                </a:r>
                <a:r>
                  <a:rPr lang="en-US" dirty="0">
                    <a:solidFill>
                      <a:srgbClr val="FF0000"/>
                    </a:solidFill>
                    <a:ea typeface="Calibri"/>
                    <a:cs typeface="Calibri"/>
                    <a:sym typeface="Wingdings" pitchFamily="2" charset="2"/>
                  </a:rPr>
                  <a:t>Connect to MCEGs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FF0000"/>
                    </a:solidFill>
                    <a:ea typeface="Calibri"/>
                    <a:cs typeface="Calibri"/>
                    <a:sym typeface="Wingdings" pitchFamily="2" charset="2"/>
                  </a:rPr>
                  <a:t>Complete set of spin orbit correlations in hadronization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432FF"/>
                    </a:solidFill>
                    <a:ea typeface="Calibri"/>
                    <a:cs typeface="Calibri"/>
                    <a:sym typeface="Wingdings" pitchFamily="2" charset="2"/>
                  </a:rPr>
                  <a:t>Different Partial Wave contribute to </a:t>
                </a:r>
                <a:br>
                  <a:rPr lang="en-US" dirty="0">
                    <a:solidFill>
                      <a:srgbClr val="0432FF"/>
                    </a:solidFill>
                    <a:ea typeface="Calibri"/>
                    <a:cs typeface="Calibri"/>
                    <a:sym typeface="Wingdings" pitchFamily="2" charset="2"/>
                  </a:rPr>
                </a:br>
                <a:r>
                  <a:rPr lang="en-US" dirty="0">
                    <a:solidFill>
                      <a:srgbClr val="0432FF"/>
                    </a:solidFill>
                    <a:ea typeface="Calibri"/>
                    <a:cs typeface="Calibri"/>
                    <a:sym typeface="Wingdings" pitchFamily="2" charset="2"/>
                  </a:rPr>
                  <a:t>different Interference terms on the </a:t>
                </a:r>
                <a:br>
                  <a:rPr lang="en-US" dirty="0">
                    <a:solidFill>
                      <a:srgbClr val="0432FF"/>
                    </a:solidFill>
                    <a:ea typeface="Calibri"/>
                    <a:cs typeface="Calibri"/>
                    <a:sym typeface="Wingdings" pitchFamily="2" charset="2"/>
                  </a:rPr>
                </a:br>
                <a:r>
                  <a:rPr lang="en-US" dirty="0">
                    <a:solidFill>
                      <a:srgbClr val="0432FF"/>
                    </a:solidFill>
                    <a:ea typeface="Calibri"/>
                    <a:cs typeface="Calibri"/>
                    <a:sym typeface="Wingdings" pitchFamily="2" charset="2"/>
                  </a:rPr>
                  <a:t>QCD amplitude level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FF0000"/>
                  </a:solidFill>
                  <a:ea typeface="Calibri"/>
                  <a:cs typeface="Calibri"/>
                  <a:sym typeface="Wingdings" pitchFamily="2" charset="2"/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rgbClr val="FF0000"/>
                  </a:solidFill>
                  <a:ea typeface="Calibri"/>
                  <a:cs typeface="Calibri"/>
                </a:endParaRPr>
              </a:p>
            </p:txBody>
          </p:sp>
        </mc:Choice>
        <mc:Fallback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A7961BDE-6249-3E61-BDA2-71DD247E691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1450" y="1140458"/>
                <a:ext cx="8855375" cy="2812681"/>
              </a:xfrm>
              <a:blipFill>
                <a:blip r:embed="rId2"/>
                <a:stretch>
                  <a:fillRect l="-1862" t="-2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D02560-F8D9-487E-AEE7-7D42EF007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dirty="0"/>
              <a:t>9</a:t>
            </a:fld>
            <a:endParaRPr lang="en-US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7C47B13C-32F9-661C-6BDF-F45FC2F4E0B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87305" y="4211422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C6078BC-8B64-741F-5EE2-A27F0BAB9974}"/>
                  </a:ext>
                </a:extLst>
              </p:cNvPr>
              <p:cNvSpPr txBox="1"/>
              <p:nvPr/>
            </p:nvSpPr>
            <p:spPr>
              <a:xfrm>
                <a:off x="406701" y="3976165"/>
                <a:ext cx="1898473" cy="5578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Univers Light" panose="020B0403020202020204" pitchFamily="34" charset="0"/>
                  </a:rPr>
                  <a:t>Unpolarized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6DECCE2-43A9-7B6E-5C21-30641CFB0B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701" y="3976165"/>
                <a:ext cx="1898473" cy="557845"/>
              </a:xfrm>
              <a:prstGeom prst="rect">
                <a:avLst/>
              </a:prstGeom>
              <a:blipFill>
                <a:blip r:embed="rId3"/>
                <a:stretch>
                  <a:fillRect t="-10870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9753F6E-374C-EBE7-705A-261E6929FF20}"/>
                  </a:ext>
                </a:extLst>
              </p:cNvPr>
              <p:cNvSpPr txBox="1"/>
              <p:nvPr/>
            </p:nvSpPr>
            <p:spPr>
              <a:xfrm>
                <a:off x="302963" y="4809847"/>
                <a:ext cx="2105948" cy="5578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Univers Light" panose="020B0403020202020204" pitchFamily="34" charset="0"/>
                  </a:rPr>
                  <a:t>Helicity-dependent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⊥</m:t>
                          </m:r>
                        </m:sup>
                      </m:sSubSup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3D67D3D-591C-FA99-3135-FBD886B44E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963" y="4809847"/>
                <a:ext cx="2105948" cy="557845"/>
              </a:xfrm>
              <a:prstGeom prst="rect">
                <a:avLst/>
              </a:prstGeom>
              <a:blipFill>
                <a:blip r:embed="rId4"/>
                <a:stretch>
                  <a:fillRect l="-2410" t="-13333" r="-1807" b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CA42485-F5A1-C68B-DE3C-D4921F4E6AF2}"/>
                  </a:ext>
                </a:extLst>
              </p:cNvPr>
              <p:cNvSpPr txBox="1"/>
              <p:nvPr/>
            </p:nvSpPr>
            <p:spPr>
              <a:xfrm>
                <a:off x="302964" y="5625975"/>
                <a:ext cx="2105947" cy="57926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𝑞𝑇</m:t>
                        </m:r>
                      </m:sub>
                    </m:sSub>
                  </m:oMath>
                </a14:m>
                <a:r>
                  <a:rPr 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Univers Light" panose="020B0403020202020204" pitchFamily="34" charset="0"/>
                  </a:rPr>
                  <a:t>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Univers Light" panose="020B0403020202020204" pitchFamily="34" charset="0"/>
                  </a:rPr>
                  <a:t>-dependent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⊥</m:t>
                          </m:r>
                        </m:sup>
                      </m:sSubSup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5D4F75F-315D-B1E3-23DB-43F24C3F6E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964" y="5625975"/>
                <a:ext cx="2105947" cy="579261"/>
              </a:xfrm>
              <a:prstGeom prst="rect">
                <a:avLst/>
              </a:prstGeom>
              <a:blipFill>
                <a:blip r:embed="rId5"/>
                <a:stretch>
                  <a:fillRect t="-13043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90" name="Group 1089">
            <a:extLst>
              <a:ext uri="{FF2B5EF4-FFF2-40B4-BE49-F238E27FC236}">
                <a16:creationId xmlns:a16="http://schemas.microsoft.com/office/drawing/2014/main" id="{ADCE73F2-BC0F-9955-E387-C6D567C8A038}"/>
              </a:ext>
            </a:extLst>
          </p:cNvPr>
          <p:cNvGrpSpPr/>
          <p:nvPr/>
        </p:nvGrpSpPr>
        <p:grpSpPr>
          <a:xfrm>
            <a:off x="2512136" y="5582600"/>
            <a:ext cx="2624006" cy="764390"/>
            <a:chOff x="3333088" y="5039271"/>
            <a:chExt cx="3498674" cy="1019186"/>
          </a:xfrm>
        </p:grpSpPr>
        <p:grpSp>
          <p:nvGrpSpPr>
            <p:cNvPr id="1066" name="Group 1065">
              <a:extLst>
                <a:ext uri="{FF2B5EF4-FFF2-40B4-BE49-F238E27FC236}">
                  <a16:creationId xmlns:a16="http://schemas.microsoft.com/office/drawing/2014/main" id="{E521597B-E4CB-6901-02D0-98979873BAEA}"/>
                </a:ext>
              </a:extLst>
            </p:cNvPr>
            <p:cNvGrpSpPr/>
            <p:nvPr/>
          </p:nvGrpSpPr>
          <p:grpSpPr>
            <a:xfrm>
              <a:off x="4100945" y="5125639"/>
              <a:ext cx="576158" cy="776438"/>
              <a:chOff x="4100945" y="5125639"/>
              <a:chExt cx="576158" cy="776438"/>
            </a:xfrm>
          </p:grpSpPr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1D7E6752-5029-025D-6185-90A038CE4D7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00945" y="5401664"/>
                <a:ext cx="574361" cy="12168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5C7AC0F8-563B-866F-CA28-8DCC1D7BDE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00945" y="5520544"/>
                <a:ext cx="576158" cy="10706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27" name="TextBox 1026">
                    <a:extLst>
                      <a:ext uri="{FF2B5EF4-FFF2-40B4-BE49-F238E27FC236}">
                        <a16:creationId xmlns:a16="http://schemas.microsoft.com/office/drawing/2014/main" id="{4AA4F2F8-667B-F9A6-D41F-635EF564068B}"/>
                      </a:ext>
                    </a:extLst>
                  </p:cNvPr>
                  <p:cNvSpPr txBox="1"/>
                  <p:nvPr/>
                </p:nvSpPr>
                <p:spPr>
                  <a:xfrm>
                    <a:off x="4278283" y="5125639"/>
                    <a:ext cx="28204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1350"/>
                  </a:p>
                </p:txBody>
              </p:sp>
            </mc:Choice>
            <mc:Fallback xmlns="">
              <p:sp>
                <p:nvSpPr>
                  <p:cNvPr id="1027" name="TextBox 1026">
                    <a:extLst>
                      <a:ext uri="{FF2B5EF4-FFF2-40B4-BE49-F238E27FC236}">
                        <a16:creationId xmlns:a16="http://schemas.microsoft.com/office/drawing/2014/main" id="{738ACB42-A96B-17B3-D97F-C54D192D260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78283" y="5125639"/>
                    <a:ext cx="282044" cy="27699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6667" r="-5556" b="-1764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28" name="TextBox 1027">
                    <a:extLst>
                      <a:ext uri="{FF2B5EF4-FFF2-40B4-BE49-F238E27FC236}">
                        <a16:creationId xmlns:a16="http://schemas.microsoft.com/office/drawing/2014/main" id="{F48CF2C3-CAE5-1DEF-F78E-1E1A86C41FAF}"/>
                      </a:ext>
                    </a:extLst>
                  </p:cNvPr>
                  <p:cNvSpPr txBox="1"/>
                  <p:nvPr/>
                </p:nvSpPr>
                <p:spPr>
                  <a:xfrm>
                    <a:off x="4296335" y="5625078"/>
                    <a:ext cx="287429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1350"/>
                  </a:p>
                </p:txBody>
              </p:sp>
            </mc:Choice>
            <mc:Fallback xmlns="">
              <p:sp>
                <p:nvSpPr>
                  <p:cNvPr id="1028" name="TextBox 1027">
                    <a:extLst>
                      <a:ext uri="{FF2B5EF4-FFF2-40B4-BE49-F238E27FC236}">
                        <a16:creationId xmlns:a16="http://schemas.microsoft.com/office/drawing/2014/main" id="{E7F52B34-E0E6-2462-B3CE-EDBF3E3DFCB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96335" y="5625078"/>
                    <a:ext cx="287429" cy="27699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6667" r="-5556" b="-1176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9" name="TextBox 1028">
                  <a:extLst>
                    <a:ext uri="{FF2B5EF4-FFF2-40B4-BE49-F238E27FC236}">
                      <a16:creationId xmlns:a16="http://schemas.microsoft.com/office/drawing/2014/main" id="{71F59E27-629B-D676-5290-5942AC541923}"/>
                    </a:ext>
                  </a:extLst>
                </p:cNvPr>
                <p:cNvSpPr txBox="1"/>
                <p:nvPr/>
              </p:nvSpPr>
              <p:spPr>
                <a:xfrm>
                  <a:off x="4675306" y="5348080"/>
                  <a:ext cx="931166" cy="4001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−</m:t>
                        </m:r>
                      </m:oMath>
                    </m:oMathPara>
                  </a14:m>
                  <a:endParaRPr lang="en-US" sz="1350"/>
                </a:p>
              </p:txBody>
            </p:sp>
          </mc:Choice>
          <mc:Fallback xmlns="">
            <p:sp>
              <p:nvSpPr>
                <p:cNvPr id="1029" name="TextBox 1028">
                  <a:extLst>
                    <a:ext uri="{FF2B5EF4-FFF2-40B4-BE49-F238E27FC236}">
                      <a16:creationId xmlns:a16="http://schemas.microsoft.com/office/drawing/2014/main" id="{16F7B6E2-4D73-43DE-0638-9D595DA7D0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5306" y="5348080"/>
                  <a:ext cx="931166" cy="40010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67" name="Group 1066">
              <a:extLst>
                <a:ext uri="{FF2B5EF4-FFF2-40B4-BE49-F238E27FC236}">
                  <a16:creationId xmlns:a16="http://schemas.microsoft.com/office/drawing/2014/main" id="{8A7E6F98-A6F4-47A9-5B26-7868E265CC97}"/>
                </a:ext>
              </a:extLst>
            </p:cNvPr>
            <p:cNvGrpSpPr/>
            <p:nvPr/>
          </p:nvGrpSpPr>
          <p:grpSpPr>
            <a:xfrm>
              <a:off x="6255604" y="5144526"/>
              <a:ext cx="576158" cy="776438"/>
              <a:chOff x="4100945" y="5125639"/>
              <a:chExt cx="576158" cy="776438"/>
            </a:xfrm>
          </p:grpSpPr>
          <p:cxnSp>
            <p:nvCxnSpPr>
              <p:cNvPr id="1068" name="Straight Arrow Connector 1067">
                <a:extLst>
                  <a:ext uri="{FF2B5EF4-FFF2-40B4-BE49-F238E27FC236}">
                    <a16:creationId xmlns:a16="http://schemas.microsoft.com/office/drawing/2014/main" id="{78CB9DB2-5D4C-1B5E-028A-C9F4289EC65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00945" y="5401664"/>
                <a:ext cx="574361" cy="12168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69" name="Straight Arrow Connector 1068">
                <a:extLst>
                  <a:ext uri="{FF2B5EF4-FFF2-40B4-BE49-F238E27FC236}">
                    <a16:creationId xmlns:a16="http://schemas.microsoft.com/office/drawing/2014/main" id="{415E552B-A055-2E24-59F9-29F7E87859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00945" y="5520544"/>
                <a:ext cx="576158" cy="10706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70" name="TextBox 1069">
                    <a:extLst>
                      <a:ext uri="{FF2B5EF4-FFF2-40B4-BE49-F238E27FC236}">
                        <a16:creationId xmlns:a16="http://schemas.microsoft.com/office/drawing/2014/main" id="{0145E6DA-63FC-0C1E-AB2A-305A08760B65}"/>
                      </a:ext>
                    </a:extLst>
                  </p:cNvPr>
                  <p:cNvSpPr txBox="1"/>
                  <p:nvPr/>
                </p:nvSpPr>
                <p:spPr>
                  <a:xfrm>
                    <a:off x="4278283" y="5125639"/>
                    <a:ext cx="28204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1350"/>
                  </a:p>
                </p:txBody>
              </p:sp>
            </mc:Choice>
            <mc:Fallback xmlns="">
              <p:sp>
                <p:nvSpPr>
                  <p:cNvPr id="1070" name="TextBox 1069">
                    <a:extLst>
                      <a:ext uri="{FF2B5EF4-FFF2-40B4-BE49-F238E27FC236}">
                        <a16:creationId xmlns:a16="http://schemas.microsoft.com/office/drawing/2014/main" id="{37FDC38D-25E0-44F1-F582-6FD9641A1DC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78283" y="5125639"/>
                    <a:ext cx="282044" cy="27699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16667" r="-5556" b="-1111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71" name="TextBox 1070">
                    <a:extLst>
                      <a:ext uri="{FF2B5EF4-FFF2-40B4-BE49-F238E27FC236}">
                        <a16:creationId xmlns:a16="http://schemas.microsoft.com/office/drawing/2014/main" id="{CA7D38CC-7832-10A7-A294-2CBD8ACBF65D}"/>
                      </a:ext>
                    </a:extLst>
                  </p:cNvPr>
                  <p:cNvSpPr txBox="1"/>
                  <p:nvPr/>
                </p:nvSpPr>
                <p:spPr>
                  <a:xfrm>
                    <a:off x="4296335" y="5625078"/>
                    <a:ext cx="287429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1350"/>
                  </a:p>
                </p:txBody>
              </p:sp>
            </mc:Choice>
            <mc:Fallback xmlns="">
              <p:sp>
                <p:nvSpPr>
                  <p:cNvPr id="1071" name="TextBox 1070">
                    <a:extLst>
                      <a:ext uri="{FF2B5EF4-FFF2-40B4-BE49-F238E27FC236}">
                        <a16:creationId xmlns:a16="http://schemas.microsoft.com/office/drawing/2014/main" id="{80105C17-3333-4FA9-5303-AFFAD2D6B49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96335" y="5625078"/>
                    <a:ext cx="287429" cy="27699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23529" r="-5882" b="-1764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F18CF5D9-2EBF-2642-3867-099AE1C4D0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3088" y="5039272"/>
              <a:ext cx="1019185" cy="1019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C98DC859-A68B-4373-AFBA-7B8274E0AF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443163" y="5039271"/>
              <a:ext cx="1019184" cy="1019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89" name="Group 1088">
            <a:extLst>
              <a:ext uri="{FF2B5EF4-FFF2-40B4-BE49-F238E27FC236}">
                <a16:creationId xmlns:a16="http://schemas.microsoft.com/office/drawing/2014/main" id="{A50D3465-DE64-2008-1616-DCF7F4EADEE4}"/>
              </a:ext>
            </a:extLst>
          </p:cNvPr>
          <p:cNvGrpSpPr/>
          <p:nvPr/>
        </p:nvGrpSpPr>
        <p:grpSpPr>
          <a:xfrm>
            <a:off x="2510789" y="4688976"/>
            <a:ext cx="2624006" cy="764389"/>
            <a:chOff x="3333088" y="3791788"/>
            <a:chExt cx="3498674" cy="1019185"/>
          </a:xfrm>
        </p:grpSpPr>
        <p:grpSp>
          <p:nvGrpSpPr>
            <p:cNvPr id="1072" name="Group 1071">
              <a:extLst>
                <a:ext uri="{FF2B5EF4-FFF2-40B4-BE49-F238E27FC236}">
                  <a16:creationId xmlns:a16="http://schemas.microsoft.com/office/drawing/2014/main" id="{27A246D2-E9D3-4EE3-C80F-1E92FB373E69}"/>
                </a:ext>
              </a:extLst>
            </p:cNvPr>
            <p:cNvGrpSpPr/>
            <p:nvPr/>
          </p:nvGrpSpPr>
          <p:grpSpPr>
            <a:xfrm>
              <a:off x="4100945" y="3898981"/>
              <a:ext cx="576158" cy="776438"/>
              <a:chOff x="4100945" y="5125639"/>
              <a:chExt cx="576158" cy="776438"/>
            </a:xfrm>
          </p:grpSpPr>
          <p:cxnSp>
            <p:nvCxnSpPr>
              <p:cNvPr id="1073" name="Straight Arrow Connector 1072">
                <a:extLst>
                  <a:ext uri="{FF2B5EF4-FFF2-40B4-BE49-F238E27FC236}">
                    <a16:creationId xmlns:a16="http://schemas.microsoft.com/office/drawing/2014/main" id="{5C243CB7-E992-CED0-F4BF-A0906EA080B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00945" y="5401664"/>
                <a:ext cx="574361" cy="12168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74" name="Straight Arrow Connector 1073">
                <a:extLst>
                  <a:ext uri="{FF2B5EF4-FFF2-40B4-BE49-F238E27FC236}">
                    <a16:creationId xmlns:a16="http://schemas.microsoft.com/office/drawing/2014/main" id="{BA88CE0A-5943-8BF6-FE5B-3A2A894832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00945" y="5520544"/>
                <a:ext cx="576158" cy="10706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75" name="TextBox 1074">
                    <a:extLst>
                      <a:ext uri="{FF2B5EF4-FFF2-40B4-BE49-F238E27FC236}">
                        <a16:creationId xmlns:a16="http://schemas.microsoft.com/office/drawing/2014/main" id="{AEF39D59-A17E-A096-5163-E0E484C16BAD}"/>
                      </a:ext>
                    </a:extLst>
                  </p:cNvPr>
                  <p:cNvSpPr txBox="1"/>
                  <p:nvPr/>
                </p:nvSpPr>
                <p:spPr>
                  <a:xfrm>
                    <a:off x="4278283" y="5125639"/>
                    <a:ext cx="28204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1350"/>
                  </a:p>
                </p:txBody>
              </p:sp>
            </mc:Choice>
            <mc:Fallback xmlns="">
              <p:sp>
                <p:nvSpPr>
                  <p:cNvPr id="1075" name="TextBox 1074">
                    <a:extLst>
                      <a:ext uri="{FF2B5EF4-FFF2-40B4-BE49-F238E27FC236}">
                        <a16:creationId xmlns:a16="http://schemas.microsoft.com/office/drawing/2014/main" id="{5B6C0BCD-17FC-3940-1106-0E7804183D2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78283" y="5125639"/>
                    <a:ext cx="282044" cy="27699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6667" r="-5556" b="-1764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76" name="TextBox 1075">
                    <a:extLst>
                      <a:ext uri="{FF2B5EF4-FFF2-40B4-BE49-F238E27FC236}">
                        <a16:creationId xmlns:a16="http://schemas.microsoft.com/office/drawing/2014/main" id="{3980BF86-FFE2-E341-7663-4BBE34DC6EB4}"/>
                      </a:ext>
                    </a:extLst>
                  </p:cNvPr>
                  <p:cNvSpPr txBox="1"/>
                  <p:nvPr/>
                </p:nvSpPr>
                <p:spPr>
                  <a:xfrm>
                    <a:off x="4296335" y="5625078"/>
                    <a:ext cx="287429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1350"/>
                  </a:p>
                </p:txBody>
              </p:sp>
            </mc:Choice>
            <mc:Fallback xmlns="">
              <p:sp>
                <p:nvSpPr>
                  <p:cNvPr id="1076" name="TextBox 1075">
                    <a:extLst>
                      <a:ext uri="{FF2B5EF4-FFF2-40B4-BE49-F238E27FC236}">
                        <a16:creationId xmlns:a16="http://schemas.microsoft.com/office/drawing/2014/main" id="{364F7209-BFCA-1346-879F-8F68FFE5749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96335" y="5625078"/>
                    <a:ext cx="287429" cy="276999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16667" r="-5556" b="-1176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7" name="TextBox 1076">
                  <a:extLst>
                    <a:ext uri="{FF2B5EF4-FFF2-40B4-BE49-F238E27FC236}">
                      <a16:creationId xmlns:a16="http://schemas.microsoft.com/office/drawing/2014/main" id="{F40681AD-3986-9235-F72B-08F3DED343B5}"/>
                    </a:ext>
                  </a:extLst>
                </p:cNvPr>
                <p:cNvSpPr txBox="1"/>
                <p:nvPr/>
              </p:nvSpPr>
              <p:spPr>
                <a:xfrm>
                  <a:off x="4675306" y="4121423"/>
                  <a:ext cx="931166" cy="4001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50" i="1">
                            <a:latin typeface="Cambria Math" panose="02040503050406030204" pitchFamily="18" charset="0"/>
                          </a:rPr>
                          <m:t>−</m:t>
                        </m:r>
                      </m:oMath>
                    </m:oMathPara>
                  </a14:m>
                  <a:endParaRPr lang="en-US" sz="1350"/>
                </a:p>
              </p:txBody>
            </p:sp>
          </mc:Choice>
          <mc:Fallback xmlns="">
            <p:sp>
              <p:nvSpPr>
                <p:cNvPr id="1077" name="TextBox 1076">
                  <a:extLst>
                    <a:ext uri="{FF2B5EF4-FFF2-40B4-BE49-F238E27FC236}">
                      <a16:creationId xmlns:a16="http://schemas.microsoft.com/office/drawing/2014/main" id="{CED3BC47-E22D-0270-FBF0-CA23116A45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75306" y="4121423"/>
                  <a:ext cx="931166" cy="40010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78" name="Group 1077">
              <a:extLst>
                <a:ext uri="{FF2B5EF4-FFF2-40B4-BE49-F238E27FC236}">
                  <a16:creationId xmlns:a16="http://schemas.microsoft.com/office/drawing/2014/main" id="{099929EE-A865-15C9-077B-E30F4889FCA6}"/>
                </a:ext>
              </a:extLst>
            </p:cNvPr>
            <p:cNvGrpSpPr/>
            <p:nvPr/>
          </p:nvGrpSpPr>
          <p:grpSpPr>
            <a:xfrm>
              <a:off x="6255604" y="3917868"/>
              <a:ext cx="576158" cy="776438"/>
              <a:chOff x="4100945" y="5125639"/>
              <a:chExt cx="576158" cy="776438"/>
            </a:xfrm>
          </p:grpSpPr>
          <p:cxnSp>
            <p:nvCxnSpPr>
              <p:cNvPr id="1079" name="Straight Arrow Connector 1078">
                <a:extLst>
                  <a:ext uri="{FF2B5EF4-FFF2-40B4-BE49-F238E27FC236}">
                    <a16:creationId xmlns:a16="http://schemas.microsoft.com/office/drawing/2014/main" id="{5A880BA2-A3C2-4A1D-B076-5096C87A2C8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00945" y="5401664"/>
                <a:ext cx="574361" cy="12168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80" name="Straight Arrow Connector 1079">
                <a:extLst>
                  <a:ext uri="{FF2B5EF4-FFF2-40B4-BE49-F238E27FC236}">
                    <a16:creationId xmlns:a16="http://schemas.microsoft.com/office/drawing/2014/main" id="{F39E3EE7-1CA5-B920-CBC6-19B2C0E534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00945" y="5520544"/>
                <a:ext cx="576158" cy="10706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81" name="TextBox 1080">
                    <a:extLst>
                      <a:ext uri="{FF2B5EF4-FFF2-40B4-BE49-F238E27FC236}">
                        <a16:creationId xmlns:a16="http://schemas.microsoft.com/office/drawing/2014/main" id="{10A9FEEA-BE3B-7DA3-F31E-05A6E20AE2D9}"/>
                      </a:ext>
                    </a:extLst>
                  </p:cNvPr>
                  <p:cNvSpPr txBox="1"/>
                  <p:nvPr/>
                </p:nvSpPr>
                <p:spPr>
                  <a:xfrm>
                    <a:off x="4278283" y="5125639"/>
                    <a:ext cx="28204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1350"/>
                  </a:p>
                </p:txBody>
              </p:sp>
            </mc:Choice>
            <mc:Fallback xmlns="">
              <p:sp>
                <p:nvSpPr>
                  <p:cNvPr id="1081" name="TextBox 1080">
                    <a:extLst>
                      <a:ext uri="{FF2B5EF4-FFF2-40B4-BE49-F238E27FC236}">
                        <a16:creationId xmlns:a16="http://schemas.microsoft.com/office/drawing/2014/main" id="{DFC34ACD-A2A3-421B-21CE-74032ED792F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78283" y="5125639"/>
                    <a:ext cx="282044" cy="276999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16667" r="-5556" b="-1111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82" name="TextBox 1081">
                    <a:extLst>
                      <a:ext uri="{FF2B5EF4-FFF2-40B4-BE49-F238E27FC236}">
                        <a16:creationId xmlns:a16="http://schemas.microsoft.com/office/drawing/2014/main" id="{B9DFEB6A-09C0-927A-0606-699119B13265}"/>
                      </a:ext>
                    </a:extLst>
                  </p:cNvPr>
                  <p:cNvSpPr txBox="1"/>
                  <p:nvPr/>
                </p:nvSpPr>
                <p:spPr>
                  <a:xfrm>
                    <a:off x="4296335" y="5625078"/>
                    <a:ext cx="287429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1350"/>
                  </a:p>
                </p:txBody>
              </p:sp>
            </mc:Choice>
            <mc:Fallback xmlns="">
              <p:sp>
                <p:nvSpPr>
                  <p:cNvPr id="1082" name="TextBox 1081">
                    <a:extLst>
                      <a:ext uri="{FF2B5EF4-FFF2-40B4-BE49-F238E27FC236}">
                        <a16:creationId xmlns:a16="http://schemas.microsoft.com/office/drawing/2014/main" id="{E4D9FD66-D3B5-F8EB-E00F-80D74186E90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96335" y="5625078"/>
                    <a:ext cx="287429" cy="276999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16667" r="-5556" b="-1764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26" name="Picture 6">
              <a:extLst>
                <a:ext uri="{FF2B5EF4-FFF2-40B4-BE49-F238E27FC236}">
                  <a16:creationId xmlns:a16="http://schemas.microsoft.com/office/drawing/2014/main" id="{86635808-1321-6C3E-0437-7E337633B4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333088" y="3791788"/>
              <a:ext cx="1019185" cy="1019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6">
              <a:extLst>
                <a:ext uri="{FF2B5EF4-FFF2-40B4-BE49-F238E27FC236}">
                  <a16:creationId xmlns:a16="http://schemas.microsoft.com/office/drawing/2014/main" id="{A84DD882-8881-C9F7-663B-28953711D8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5443163" y="3791787"/>
              <a:ext cx="1019184" cy="1019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83" name="Picture 8" descr="Generated image">
            <a:extLst>
              <a:ext uri="{FF2B5EF4-FFF2-40B4-BE49-F238E27FC236}">
                <a16:creationId xmlns:a16="http://schemas.microsoft.com/office/drawing/2014/main" id="{F65B0360-AC9E-914C-31CC-12930189C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151" y="3888390"/>
            <a:ext cx="764389" cy="76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84" name="Group 1083">
            <a:extLst>
              <a:ext uri="{FF2B5EF4-FFF2-40B4-BE49-F238E27FC236}">
                <a16:creationId xmlns:a16="http://schemas.microsoft.com/office/drawing/2014/main" id="{FA03199F-9F86-D585-18D1-0BAE7412B2F4}"/>
              </a:ext>
            </a:extLst>
          </p:cNvPr>
          <p:cNvGrpSpPr/>
          <p:nvPr/>
        </p:nvGrpSpPr>
        <p:grpSpPr>
          <a:xfrm>
            <a:off x="3129497" y="3941216"/>
            <a:ext cx="432119" cy="582329"/>
            <a:chOff x="4100945" y="5125639"/>
            <a:chExt cx="576158" cy="776438"/>
          </a:xfrm>
        </p:grpSpPr>
        <p:cxnSp>
          <p:nvCxnSpPr>
            <p:cNvPr id="1085" name="Straight Arrow Connector 1084">
              <a:extLst>
                <a:ext uri="{FF2B5EF4-FFF2-40B4-BE49-F238E27FC236}">
                  <a16:creationId xmlns:a16="http://schemas.microsoft.com/office/drawing/2014/main" id="{563470C1-BF39-87EB-2413-469DB919CC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00945" y="5401664"/>
              <a:ext cx="574361" cy="12168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86" name="Straight Arrow Connector 1085">
              <a:extLst>
                <a:ext uri="{FF2B5EF4-FFF2-40B4-BE49-F238E27FC236}">
                  <a16:creationId xmlns:a16="http://schemas.microsoft.com/office/drawing/2014/main" id="{1925FF08-9950-FE4A-216C-42C3DD443D96}"/>
                </a:ext>
              </a:extLst>
            </p:cNvPr>
            <p:cNvCxnSpPr>
              <a:cxnSpLocks/>
            </p:cNvCxnSpPr>
            <p:nvPr/>
          </p:nvCxnSpPr>
          <p:spPr>
            <a:xfrm>
              <a:off x="4100945" y="5520544"/>
              <a:ext cx="576158" cy="10706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7" name="TextBox 1086">
                  <a:extLst>
                    <a:ext uri="{FF2B5EF4-FFF2-40B4-BE49-F238E27FC236}">
                      <a16:creationId xmlns:a16="http://schemas.microsoft.com/office/drawing/2014/main" id="{EF2375E6-FD87-2AED-200B-7BA1BA6C89E4}"/>
                    </a:ext>
                  </a:extLst>
                </p:cNvPr>
                <p:cNvSpPr txBox="1"/>
                <p:nvPr/>
              </p:nvSpPr>
              <p:spPr>
                <a:xfrm>
                  <a:off x="4278283" y="5125639"/>
                  <a:ext cx="28204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35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350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135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350"/>
                </a:p>
              </p:txBody>
            </p:sp>
          </mc:Choice>
          <mc:Fallback xmlns="">
            <p:sp>
              <p:nvSpPr>
                <p:cNvPr id="1087" name="TextBox 1086">
                  <a:extLst>
                    <a:ext uri="{FF2B5EF4-FFF2-40B4-BE49-F238E27FC236}">
                      <a16:creationId xmlns:a16="http://schemas.microsoft.com/office/drawing/2014/main" id="{DBB06F21-ACED-80A8-6DA8-B56FE348FD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78283" y="5125639"/>
                  <a:ext cx="282044" cy="276999"/>
                </a:xfrm>
                <a:prstGeom prst="rect">
                  <a:avLst/>
                </a:prstGeom>
                <a:blipFill>
                  <a:blip r:embed="rId14"/>
                  <a:stretch>
                    <a:fillRect l="-16667" r="-5556" b="-176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8" name="TextBox 1087">
                  <a:extLst>
                    <a:ext uri="{FF2B5EF4-FFF2-40B4-BE49-F238E27FC236}">
                      <a16:creationId xmlns:a16="http://schemas.microsoft.com/office/drawing/2014/main" id="{DABF2B35-E821-4718-E0A7-EC927FAE02FC}"/>
                    </a:ext>
                  </a:extLst>
                </p:cNvPr>
                <p:cNvSpPr txBox="1"/>
                <p:nvPr/>
              </p:nvSpPr>
              <p:spPr>
                <a:xfrm>
                  <a:off x="4296335" y="5625078"/>
                  <a:ext cx="28742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35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350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135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350"/>
                </a:p>
              </p:txBody>
            </p:sp>
          </mc:Choice>
          <mc:Fallback xmlns="">
            <p:sp>
              <p:nvSpPr>
                <p:cNvPr id="1088" name="TextBox 1087">
                  <a:extLst>
                    <a:ext uri="{FF2B5EF4-FFF2-40B4-BE49-F238E27FC236}">
                      <a16:creationId xmlns:a16="http://schemas.microsoft.com/office/drawing/2014/main" id="{0F8814DF-9B3D-7256-37E7-1BC715AF1C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96335" y="5625078"/>
                  <a:ext cx="287429" cy="276999"/>
                </a:xfrm>
                <a:prstGeom prst="rect">
                  <a:avLst/>
                </a:prstGeom>
                <a:blipFill>
                  <a:blip r:embed="rId18"/>
                  <a:stretch>
                    <a:fillRect l="-15789"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176F645-C79B-656B-A036-4DCCE647EF12}"/>
              </a:ext>
            </a:extLst>
          </p:cNvPr>
          <p:cNvSpPr txBox="1"/>
          <p:nvPr/>
        </p:nvSpPr>
        <p:spPr>
          <a:xfrm>
            <a:off x="5890667" y="5435956"/>
            <a:ext cx="28054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2-Point Correlations </a:t>
            </a:r>
          </a:p>
          <a:p>
            <a:r>
              <a:rPr lang="en-US" dirty="0"/>
              <a:t>In phase space</a:t>
            </a:r>
          </a:p>
          <a:p>
            <a:r>
              <a:rPr lang="en-US" dirty="0">
                <a:sym typeface="Wingdings" pitchFamily="2" charset="2"/>
              </a:rPr>
              <a:t>insight into hadronization</a:t>
            </a:r>
          </a:p>
          <a:p>
            <a:r>
              <a:rPr lang="en-US" dirty="0">
                <a:sym typeface="Wingdings" pitchFamily="2" charset="2"/>
              </a:rPr>
              <a:t>connection to models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B9171A-C3FF-B8D9-59DD-31087C73F0C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919490" y="5077532"/>
            <a:ext cx="1107335" cy="896722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25ED0A4B-3E28-E90E-FFF6-E4E6F675A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985" y="2774312"/>
            <a:ext cx="3818977" cy="218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80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62EB7-6B40-7EFA-C469-1C21B5005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Wide Coverage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50351CD-E575-780F-6BB0-0161566457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6322" y="1354138"/>
            <a:ext cx="8169443" cy="49942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24E1A1-7D51-B053-1D90-0222108F5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90</a:t>
            </a:fld>
            <a:endParaRPr lang="en-US" dirty="0"/>
          </a:p>
        </p:txBody>
      </p:sp>
      <p:pic>
        <p:nvPicPr>
          <p:cNvPr id="1026" name="Picture 2" descr="Distribution of positive charged pions in eta, lab momentum space for different bins in x,Q2. Only pions with z&gt;0.2 are selected. PID ranges are indicated. Different datasets are color coded and the z axis is scaled in each panel separately.">
            <a:extLst>
              <a:ext uri="{FF2B5EF4-FFF2-40B4-BE49-F238E27FC236}">
                <a16:creationId xmlns:a16="http://schemas.microsoft.com/office/drawing/2014/main" id="{4E3A2EDB-66EA-5B76-9020-9F6E194E9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7750"/>
            <a:ext cx="9144000" cy="560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659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9.73"/>
  <p:tag name="ORIGINALWIDTH" val="788.1515"/>
  <p:tag name="LATEXADDIN" val="\documentclass{article}&#10;\usepackage{amsmath}&#10;\usepackage[usenames,dvipsnames]{color}&#10;\pagestyle{empty}&#10;\begin{document}&#10;\begin{equation}&#10;D_{1,{\color{red} q}}^{{\color{blue}h}}({\color {OliveGreen} z},{\color{Orange}k_T},Q^2) \nonumber&#10;\end{equation}&#10;\end{document}"/>
  <p:tag name="IGUANATEXSIZE" val="20"/>
  <p:tag name="IGUANATEXCURSOR" val="22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0.7274"/>
  <p:tag name="ORIGINALWIDTH" val="735.658"/>
  <p:tag name="LATEXADDIN" val="\documentclass{article}&#10;\usepackage{amsmath}&#10;\usepackage[usenames,dvipsnames]{color}&#10;\pagestyle{empty}&#10;\begin{document}&#10;\begin{equation}&#10;H_{1,{\color{red} q}}^{{\color{Purple}\perp}{\color{blue}(1)h}}({\color {OliveGreen} z},Q^2) \nonumber&#10;\end{equation}&#10;\end{document}"/>
  <p:tag name="IGUANATEXSIZE" val="20"/>
  <p:tag name="IGUANATEXCURSOR" val="22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9.73"/>
  <p:tag name="ORIGINALWIDTH" val="590.1762"/>
  <p:tag name="LATEXADDIN" val="\documentclass{article}&#10;\usepackage{amsmath}&#10;\usepackage[usenames,dvipsnames]{color}&#10;\pagestyle{empty}&#10;\begin{document}&#10;\begin{equation}&#10;D_{1,{\color{red} q}}^{{\color{blue}h}}({\color {OliveGreen} z},Q^2) \nonumber&#10;\end{equation}&#10;\end{document}"/>
  <p:tag name="IGUANATEXSIZE" val="20"/>
  <p:tag name="IGUANATEXCURSOR" val="2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9.73"/>
  <p:tag name="ORIGINALWIDTH" val="788.1515"/>
  <p:tag name="LATEXADDIN" val="\documentclass{article}&#10;\usepackage{amsmath}&#10;\usepackage[usenames,dvipsnames]{color}&#10;\pagestyle{empty}&#10;\begin{document}&#10;\begin{equation}&#10;D_{1,{\color{red} q}}^{{\color{blue}h}}({\color {OliveGreen} z},{\color{Orange}k_T},Q^2) \nonumber&#10;\end{equation}&#10;\end{document}"/>
  <p:tag name="IGUANATEXSIZE" val="20"/>
  <p:tag name="IGUANATEXCURSOR" val="22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9.73"/>
  <p:tag name="ORIGINALWIDTH" val="590.1762"/>
  <p:tag name="LATEXADDIN" val="\documentclass{article}&#10;\usepackage{amsmath}&#10;\usepackage[usenames,dvipsnames]{color}&#10;\pagestyle{empty}&#10;\begin{document}&#10;\begin{equation}&#10;D_{1,{\color{red} q}}^{{\color{blue}h}}({\color {OliveGreen} z},Q^2) \nonumber&#10;\end{equation}&#10;\end{document}"/>
  <p:tag name="IGUANATEXSIZE" val="20"/>
  <p:tag name="IGUANATEXCURSOR" val="2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5.7293"/>
  <p:tag name="ORIGINALWIDTH" val="843.6446"/>
  <p:tag name="LATEXADDIN" val="\documentclass{article}&#10;\usepackage{amsmath}&#10;\usepackage[usenames,dvipsnames]{color}&#10;\pagestyle{empty}&#10;\begin{document}&#10;\begin{equation}&#10;D_{1,{\color{red} q}}^{{\color{blue}h_1h_2}}({\color {OliveGreen} z,m},Q^2) \nonumber&#10;\end{equation}&#10;\end{document}"/>
  <p:tag name="IGUANATEXSIZE" val="20"/>
  <p:tag name="IGUANATEXCURSOR" val="17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9.73"/>
  <p:tag name="ORIGINALWIDTH" val="590.1762"/>
  <p:tag name="LATEXADDIN" val="\documentclass{article}&#10;\usepackage{amsmath}&#10;\usepackage[usenames,dvipsnames]{color}&#10;\pagestyle{empty}&#10;\begin{document}&#10;\begin{equation}&#10;D_{1,{\color{red} q}}^{{\color{blue}h}}({\color {OliveGreen} z},Q^2) \nonumber&#10;\end{equation}&#10;\end{document}"/>
  <p:tag name="IGUANATEXSIZE" val="20"/>
  <p:tag name="IGUANATEXCURSOR" val="2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9.73"/>
  <p:tag name="ORIGINALWIDTH" val="788.1515"/>
  <p:tag name="LATEXADDIN" val="\documentclass{article}&#10;\usepackage{amsmath}&#10;\usepackage[usenames,dvipsnames]{color}&#10;\pagestyle{empty}&#10;\begin{document}&#10;\begin{equation}&#10;D_{1,{\color{red} q}}^{{\color{blue}h}}({\color {OliveGreen} z},{\color{Orange}k_T},Q^2) \nonumber&#10;\end{equation}&#10;\end{document}"/>
  <p:tag name="IGUANATEXSIZE" val="20"/>
  <p:tag name="IGUANATEXCURSOR" val="22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9.73"/>
  <p:tag name="ORIGINALWIDTH" val="590.1762"/>
  <p:tag name="LATEXADDIN" val="\documentclass{article}&#10;\usepackage{amsmath}&#10;\usepackage[usenames,dvipsnames]{color}&#10;\pagestyle{empty}&#10;\begin{document}&#10;\begin{equation}&#10;D_{1,{\color{red} q}}^{{\color{blue}h}}({\color {OliveGreen} z},Q^2) \nonumber&#10;\end{equation}&#10;\end{document}"/>
  <p:tag name="IGUANATEXSIZE" val="20"/>
  <p:tag name="IGUANATEXCURSOR" val="24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5.7293"/>
  <p:tag name="ORIGINALWIDTH" val="843.6446"/>
  <p:tag name="LATEXADDIN" val="\documentclass{article}&#10;\usepackage{amsmath}&#10;\usepackage[usenames,dvipsnames]{color}&#10;\pagestyle{empty}&#10;\begin{document}&#10;\begin{equation}&#10;D_{1,{\color{red} q}}^{{\color{blue}h_1h_2}}({\color {OliveGreen} z,m},Q^2) \nonumber&#10;\end{equation}&#10;\end{document}"/>
  <p:tag name="IGUANATEXSIZE" val="20"/>
  <p:tag name="IGUANATEXCURSOR" val="17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145338</TotalTime>
  <Words>5573</Words>
  <Application>Microsoft Macintosh PowerPoint</Application>
  <PresentationFormat>On-screen Show (4:3)</PresentationFormat>
  <Paragraphs>979</Paragraphs>
  <Slides>90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90</vt:i4>
      </vt:variant>
    </vt:vector>
  </HeadingPairs>
  <TitlesOfParts>
    <vt:vector size="111" baseType="lpstr">
      <vt:lpstr>Arial Unicode MS</vt:lpstr>
      <vt:lpstr>-apple-system</vt:lpstr>
      <vt:lpstr>.PingFangSC-Regular</vt:lpstr>
      <vt:lpstr>Aptos</vt:lpstr>
      <vt:lpstr>Arial</vt:lpstr>
      <vt:lpstr>Calibri</vt:lpstr>
      <vt:lpstr>Calibri Light</vt:lpstr>
      <vt:lpstr>Cambria Math</vt:lpstr>
      <vt:lpstr>Century Gothic</vt:lpstr>
      <vt:lpstr>Gill Sans MT Ext Condensed Bold</vt:lpstr>
      <vt:lpstr>Helvetica</vt:lpstr>
      <vt:lpstr>Liberation Sans</vt:lpstr>
      <vt:lpstr>PingFangSC-Regular</vt:lpstr>
      <vt:lpstr>Symbol</vt:lpstr>
      <vt:lpstr>Times New Roman</vt:lpstr>
      <vt:lpstr>Univers Condensed Light</vt:lpstr>
      <vt:lpstr>Univers Light</vt:lpstr>
      <vt:lpstr>Wingdings</vt:lpstr>
      <vt:lpstr>Office Theme</vt:lpstr>
      <vt:lpstr>Equation</vt:lpstr>
      <vt:lpstr>Document</vt:lpstr>
      <vt:lpstr> Hadronization and SIDIS </vt:lpstr>
      <vt:lpstr>Deep Inelastic Scattering and Hadronization</vt:lpstr>
      <vt:lpstr>Deep Inelastic Scattering and Hadronization</vt:lpstr>
      <vt:lpstr>Present and Future: Jlab and EIC </vt:lpstr>
      <vt:lpstr>Case in point:  Pion Beam Spin Asymmetries</vt:lpstr>
      <vt:lpstr>Case in point:  Single Pion Beam Spin Asymmetries</vt:lpstr>
      <vt:lpstr>Case in point:  Single Pion Beam Spin Asymmetries</vt:lpstr>
      <vt:lpstr>Better:  Dihadron Fragmentation Functions</vt:lpstr>
      <vt:lpstr>Better:  Dihadron Fragmentation Functions</vt:lpstr>
      <vt:lpstr>Better: di-hadrons</vt:lpstr>
      <vt:lpstr>First Measurement of G_1^⊥ no 1h equivalent</vt:lpstr>
      <vt:lpstr>Flavor dependence of Different Partial Waves</vt:lpstr>
      <vt:lpstr>Reproduction in Event Generator Models</vt:lpstr>
      <vt:lpstr>Large Kaon Asymmetries Currently not understood </vt:lpstr>
      <vt:lpstr>New: Longitudinal Target SSAs</vt:lpstr>
      <vt:lpstr>Access to Twist3 FFs in  Longitudinal Double Spin Asymmetries</vt:lpstr>
      <vt:lpstr>Tranversely Polarized Target ≈2029</vt:lpstr>
      <vt:lpstr>Polarized Λ’s as a tool to Learn about Spin Structure</vt:lpstr>
      <vt:lpstr>Studying Hadronization in e^+ e^-</vt:lpstr>
      <vt:lpstr>Polarized FFs from Belle</vt:lpstr>
      <vt:lpstr>Examples: Single/Di-hadron Multiplicities, Polarization and back-to-back Correlations to access Fragmentation Studies</vt:lpstr>
      <vt:lpstr>Current Program at Belle II - Λ</vt:lpstr>
      <vt:lpstr>Brand New Opportunities at Belle II: Precision Jet Physics in e^+ e^-</vt:lpstr>
      <vt:lpstr>SIDIS at the EIC</vt:lpstr>
      <vt:lpstr>SIDIS physics at an EIC: Coverage</vt:lpstr>
      <vt:lpstr>Depolarization Factors </vt:lpstr>
      <vt:lpstr>Longitudinal double spin asymmetries </vt:lpstr>
      <vt:lpstr>Example: Transversity Extraction from Di-hadrons</vt:lpstr>
      <vt:lpstr>Precision Λ physics at the EIC</vt:lpstr>
      <vt:lpstr>Early Running Constraints</vt:lpstr>
      <vt:lpstr>Transverse Single Spin Asymmetries  at 10 fb^(-1)</vt:lpstr>
      <vt:lpstr>(n)FFs</vt:lpstr>
      <vt:lpstr>Unpolarized (n)(TMD) PDFs</vt:lpstr>
      <vt:lpstr>Summary &amp; Conclusion</vt:lpstr>
      <vt:lpstr>PowerPoint Presentation</vt:lpstr>
      <vt:lpstr>Transverse Single Spin Asymmetries  at 10 fb^(-1)</vt:lpstr>
      <vt:lpstr>Background from Exclusive Vector Meson Production</vt:lpstr>
      <vt:lpstr>Background from Exclusive Vector Meson Production</vt:lpstr>
      <vt:lpstr>Theoretical Analysis Inconclusive: Too many unknown ingredients</vt:lpstr>
      <vt:lpstr>Fracture Functions to describe Target Region</vt:lpstr>
      <vt:lpstr>Precision x-sections available from Belle for π, K, p and more</vt:lpstr>
      <vt:lpstr>First observation of correlations between Current and target region </vt:lpstr>
      <vt:lpstr>Fracture Functions</vt:lpstr>
      <vt:lpstr>Preliminary Analysis: Fracture Functions</vt:lpstr>
      <vt:lpstr>Azimuthal Asymmetries in back-to-back jets</vt:lpstr>
      <vt:lpstr>Next Generation B factory SuperKEKB</vt:lpstr>
      <vt:lpstr>High x at Jlab 22</vt:lpstr>
      <vt:lpstr>PowerPoint Presentation</vt:lpstr>
      <vt:lpstr>PowerPoint Presentation</vt:lpstr>
      <vt:lpstr>Target Fragmentation  Fracture Functions</vt:lpstr>
      <vt:lpstr>e^- p→e^- KπX e^- p→e^- K^+ K^- X </vt:lpstr>
      <vt:lpstr>e^- p→e^- π^+ π^- X</vt:lpstr>
      <vt:lpstr>e^- p→e^- π^+ π^- X</vt:lpstr>
      <vt:lpstr>Comparison with Theory</vt:lpstr>
      <vt:lpstr>Short and long term goals</vt:lpstr>
      <vt:lpstr>Single Hadron FFs from Belle</vt:lpstr>
      <vt:lpstr>Polarized FFs from Belle</vt:lpstr>
      <vt:lpstr>Measurement of Λ polarization</vt:lpstr>
      <vt:lpstr>Measurement of Λ polarization</vt:lpstr>
      <vt:lpstr>Entanglement via ΛΛ spin correlations </vt:lpstr>
      <vt:lpstr>Entanglement via ΛΛ spin correlations </vt:lpstr>
      <vt:lpstr>Longitudinal spin transfer via dihadron polarization</vt:lpstr>
      <vt:lpstr>Longitudinal spin transfer via dihadron polarization</vt:lpstr>
      <vt:lpstr>Transverse Λ polarization</vt:lpstr>
      <vt:lpstr>Polarized Hyperon Production </vt:lpstr>
      <vt:lpstr>Belle II Makes Precision Λ program possible!</vt:lpstr>
      <vt:lpstr>CLAS12 pion BSAs</vt:lpstr>
      <vt:lpstr>EIC kinematic leverarm provides Insight into Evolution</vt:lpstr>
      <vt:lpstr>EIC kinematic leverarm provides Insight into Evolution</vt:lpstr>
      <vt:lpstr>Di-hadrons to access saturation</vt:lpstr>
      <vt:lpstr>Impact Twist-3 PDF g_T</vt:lpstr>
      <vt:lpstr>PDF in SIDIS ⇔FF in  e^+ e^- </vt:lpstr>
      <vt:lpstr>Tentative Timelines relevant for TMD program shown here</vt:lpstr>
      <vt:lpstr>Compare Partial Wave Decomposition in MC and Data</vt:lpstr>
      <vt:lpstr>PowerPoint Presentation</vt:lpstr>
      <vt:lpstr>Longitudinal target results</vt:lpstr>
      <vt:lpstr>Notional CEBAF &amp; upgrade schedule (FY24 – FY42)</vt:lpstr>
      <vt:lpstr>What about quark-gluon interactions?</vt:lpstr>
      <vt:lpstr>Di-hadrons</vt:lpstr>
      <vt:lpstr>Regions &amp; complications? Role of MC in hadronization</vt:lpstr>
      <vt:lpstr>SIDIS is a premier tool to probe the quark and gluon degrees of freedom</vt:lpstr>
      <vt:lpstr>SIDIS cross-section</vt:lpstr>
      <vt:lpstr>SIDIS X-section in the Parton Model</vt:lpstr>
      <vt:lpstr>Validations of Theory Framework</vt:lpstr>
      <vt:lpstr>Statistical uncertainty scaling factor for 18x275</vt:lpstr>
      <vt:lpstr>He^3  Double Tagging at the EIC allows clean neutron measurement</vt:lpstr>
      <vt:lpstr>Example: transversity extraction from Jlab and the EIC</vt:lpstr>
      <vt:lpstr>Kinematic comparisons</vt:lpstr>
      <vt:lpstr>Order of magnitude in luminosity depending on √s (beware of projections with fixed ∫L)</vt:lpstr>
      <vt:lpstr>Wide Coverage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Anselm Vossen, Ph.D.</cp:lastModifiedBy>
  <cp:revision>1193</cp:revision>
  <cp:lastPrinted>2018-10-15T14:48:16Z</cp:lastPrinted>
  <dcterms:created xsi:type="dcterms:W3CDTF">2017-10-25T13:41:42Z</dcterms:created>
  <dcterms:modified xsi:type="dcterms:W3CDTF">2025-09-22T03:23:00Z</dcterms:modified>
</cp:coreProperties>
</file>