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</p:sldMasterIdLst>
  <p:notesMasterIdLst>
    <p:notesMasterId r:id="rId40"/>
  </p:notesMasterIdLst>
  <p:handoutMasterIdLst>
    <p:handoutMasterId r:id="rId41"/>
  </p:handoutMasterIdLst>
  <p:sldIdLst>
    <p:sldId id="10352" r:id="rId2"/>
    <p:sldId id="10159" r:id="rId3"/>
    <p:sldId id="10433" r:id="rId4"/>
    <p:sldId id="10393" r:id="rId5"/>
    <p:sldId id="10394" r:id="rId6"/>
    <p:sldId id="10395" r:id="rId7"/>
    <p:sldId id="10407" r:id="rId8"/>
    <p:sldId id="10413" r:id="rId9"/>
    <p:sldId id="10434" r:id="rId10"/>
    <p:sldId id="10432" r:id="rId11"/>
    <p:sldId id="10431" r:id="rId12"/>
    <p:sldId id="10414" r:id="rId13"/>
    <p:sldId id="10416" r:id="rId14"/>
    <p:sldId id="10411" r:id="rId15"/>
    <p:sldId id="10438" r:id="rId16"/>
    <p:sldId id="10435" r:id="rId17"/>
    <p:sldId id="10415" r:id="rId18"/>
    <p:sldId id="10424" r:id="rId19"/>
    <p:sldId id="10417" r:id="rId20"/>
    <p:sldId id="10425" r:id="rId21"/>
    <p:sldId id="10405" r:id="rId22"/>
    <p:sldId id="10422" r:id="rId23"/>
    <p:sldId id="10419" r:id="rId24"/>
    <p:sldId id="10420" r:id="rId25"/>
    <p:sldId id="10436" r:id="rId26"/>
    <p:sldId id="10440" r:id="rId27"/>
    <p:sldId id="10443" r:id="rId28"/>
    <p:sldId id="10446" r:id="rId29"/>
    <p:sldId id="10444" r:id="rId30"/>
    <p:sldId id="10445" r:id="rId31"/>
    <p:sldId id="10441" r:id="rId32"/>
    <p:sldId id="10442" r:id="rId33"/>
    <p:sldId id="10439" r:id="rId34"/>
    <p:sldId id="10399" r:id="rId35"/>
    <p:sldId id="10447" r:id="rId36"/>
    <p:sldId id="10437" r:id="rId37"/>
    <p:sldId id="10390" r:id="rId38"/>
    <p:sldId id="10430" r:id="rId39"/>
  </p:sldIdLst>
  <p:sldSz cx="12192000" cy="6858000"/>
  <p:notesSz cx="7104063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5" userDrawn="1">
          <p15:clr>
            <a:srgbClr val="A4A3A4"/>
          </p15:clr>
        </p15:guide>
        <p15:guide id="2" pos="6494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347" userDrawn="1">
          <p15:clr>
            <a:srgbClr val="A4A3A4"/>
          </p15:clr>
        </p15:guide>
        <p15:guide id="5" pos="7491" userDrawn="1">
          <p15:clr>
            <a:srgbClr val="A4A3A4"/>
          </p15:clr>
        </p15:guide>
        <p15:guide id="6" orient="horz" pos="1525" userDrawn="1">
          <p15:clr>
            <a:srgbClr val="A4A3A4"/>
          </p15:clr>
        </p15:guide>
        <p15:guide id="8" pos="6924" userDrawn="1">
          <p15:clr>
            <a:srgbClr val="A4A3A4"/>
          </p15:clr>
        </p15:guide>
        <p15:guide id="9" pos="5518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  <p15:guide id="11" orient="horz" pos="1434" userDrawn="1">
          <p15:clr>
            <a:srgbClr val="A4A3A4"/>
          </p15:clr>
        </p15:guide>
        <p15:guide id="12" orient="horz" pos="35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10" initials="W" lastIdx="1" clrIdx="0"/>
  <p:cmAuthor id="2" name="ruanshuang@impcas.ac.cn" initials="r" lastIdx="1" clrIdx="1">
    <p:extLst>
      <p:ext uri="{19B8F6BF-5375-455C-9EA6-DF929625EA0E}">
        <p15:presenceInfo xmlns:p15="http://schemas.microsoft.com/office/powerpoint/2012/main" userId="0591fb9f167602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70C0"/>
    <a:srgbClr val="044592"/>
    <a:srgbClr val="003399"/>
    <a:srgbClr val="4472C4"/>
    <a:srgbClr val="B4C7E7"/>
    <a:srgbClr val="FFFFFF"/>
    <a:srgbClr val="C00000"/>
    <a:srgbClr val="00B0F0"/>
    <a:srgbClr val="447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8" autoAdjust="0"/>
    <p:restoredTop sz="84091" autoAdjust="0"/>
  </p:normalViewPr>
  <p:slideViewPr>
    <p:cSldViewPr showGuides="1">
      <p:cViewPr varScale="1">
        <p:scale>
          <a:sx n="74" d="100"/>
          <a:sy n="74" d="100"/>
        </p:scale>
        <p:origin x="657" y="39"/>
      </p:cViewPr>
      <p:guideLst>
        <p:guide orient="horz" pos="1185"/>
        <p:guide pos="6494"/>
        <p:guide pos="3840"/>
        <p:guide pos="347"/>
        <p:guide pos="7491"/>
        <p:guide orient="horz" pos="1525"/>
        <p:guide pos="6924"/>
        <p:guide pos="5518"/>
        <p:guide orient="horz" pos="2160"/>
        <p:guide orient="horz" pos="1434"/>
        <p:guide orient="horz" pos="356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3168" y="6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 fontAlgn="auto">
              <a:defRPr sz="1200" noProof="1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203" y="1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710B18A9-64E7-413A-B7E4-CBB5C3BD7665}" type="datetimeFigureOut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2025/9/26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755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 fontAlgn="auto">
              <a:defRPr sz="1200" noProof="1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203" y="9720755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510B0215-FFB8-4F95-9933-7C0B686A029D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 fontAlgn="auto">
              <a:defRPr sz="1200" noProof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203" y="1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 fontAlgn="auto">
              <a:defRPr sz="1200" noProof="1"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EFB9E11-458D-45CD-8A55-802FB8850380}" type="datetimeFigureOut">
              <a:rPr lang="zh-CN" altLang="en-US" smtClean="0"/>
              <a:t>2025/9/25</a:t>
            </a:fld>
            <a:endParaRPr lang="zh-CN" altLang="en-US" dirty="0"/>
          </a:p>
        </p:txBody>
      </p:sp>
      <p:sp>
        <p:nvSpPr>
          <p:cNvPr id="5124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87" tIns="47393" rIns="94787" bIns="47393" numCol="1" anchor="t" anchorCtr="0" compatLnSpc="1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 fontAlgn="auto">
              <a:defRPr sz="1200" noProof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203" y="9720755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 fontAlgn="auto">
              <a:defRPr sz="1200" noProof="1"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51ED31F-5D06-4226-8E7F-6AC14E7C562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12973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8936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9153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6585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656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2543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2375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2173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1682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814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3905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15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316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4101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6486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1665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0814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2323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8897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8811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76443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64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842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69884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59359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25982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41238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3320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7895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01999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2197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5326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3165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19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9828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4806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586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265" y="1977620"/>
            <a:ext cx="862693" cy="8626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265" y="2972982"/>
            <a:ext cx="862693" cy="862693"/>
          </a:xfrm>
          <a:prstGeom prst="rect">
            <a:avLst/>
          </a:prstGeom>
        </p:spPr>
      </p:pic>
      <p:sp>
        <p:nvSpPr>
          <p:cNvPr id="31" name="文本框 30"/>
          <p:cNvSpPr txBox="1"/>
          <p:nvPr userDrawn="1"/>
        </p:nvSpPr>
        <p:spPr>
          <a:xfrm>
            <a:off x="1882862" y="222430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</a:p>
        </p:txBody>
      </p:sp>
      <p:sp>
        <p:nvSpPr>
          <p:cNvPr id="32" name="文本框 31"/>
          <p:cNvSpPr txBox="1"/>
          <p:nvPr userDrawn="1"/>
        </p:nvSpPr>
        <p:spPr>
          <a:xfrm>
            <a:off x="1882862" y="321966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265" y="3968344"/>
            <a:ext cx="862693" cy="862693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882862" y="421502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0594155" y="2301129"/>
            <a:ext cx="1083180" cy="2206398"/>
            <a:chOff x="2745555" y="2306444"/>
            <a:chExt cx="1083180" cy="2206398"/>
          </a:xfrm>
        </p:grpSpPr>
        <p:cxnSp>
          <p:nvCxnSpPr>
            <p:cNvPr id="14" name="直线连接符 13"/>
            <p:cNvCxnSpPr/>
            <p:nvPr userDrawn="1"/>
          </p:nvCxnSpPr>
          <p:spPr>
            <a:xfrm>
              <a:off x="2745555" y="2414281"/>
              <a:ext cx="975343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符 19"/>
            <p:cNvCxnSpPr/>
            <p:nvPr userDrawn="1"/>
          </p:nvCxnSpPr>
          <p:spPr>
            <a:xfrm>
              <a:off x="2745555" y="3409643"/>
              <a:ext cx="975343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 userDrawn="1"/>
          </p:nvSpPr>
          <p:spPr>
            <a:xfrm>
              <a:off x="3613061" y="2306444"/>
              <a:ext cx="215674" cy="2156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 userDrawn="1"/>
          </p:nvSpPr>
          <p:spPr>
            <a:xfrm>
              <a:off x="3613061" y="3301806"/>
              <a:ext cx="215674" cy="2156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6" name="直线连接符 15"/>
            <p:cNvCxnSpPr/>
            <p:nvPr userDrawn="1"/>
          </p:nvCxnSpPr>
          <p:spPr>
            <a:xfrm>
              <a:off x="2745555" y="4405005"/>
              <a:ext cx="975343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 userDrawn="1"/>
          </p:nvSpPr>
          <p:spPr>
            <a:xfrm>
              <a:off x="3613061" y="4297168"/>
              <a:ext cx="215674" cy="2156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5946B602-7C4A-4C85-9BB4-B048BAE82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pPr/>
              <a:t>‹#›</a:t>
            </a:fld>
            <a:endParaRPr kumimoji="1" lang="zh-CN" altLang="en-US" sz="20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DBF5F83E-F7A5-496E-8100-7C4E9A52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pPr/>
              <a:t>‹#›</a:t>
            </a:fld>
            <a:endParaRPr kumimoji="1" lang="zh-CN" altLang="en-US" sz="200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052" y="530087"/>
            <a:ext cx="10349948" cy="67586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E75BC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E74FA11-A799-4E73-B827-C7A5108898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5000">
                <a:srgbClr val="FFFFFF">
                  <a:alpha val="0"/>
                </a:srgbClr>
              </a:gs>
              <a:gs pos="47000">
                <a:srgbClr val="FFFFFF">
                  <a:alpha val="76000"/>
                </a:srgbClr>
              </a:gs>
              <a:gs pos="66000">
                <a:srgbClr val="FFFFFF">
                  <a:shade val="100000"/>
                  <a:satMod val="115000"/>
                </a:srgbClr>
              </a:gs>
              <a:gs pos="57000">
                <a:srgbClr val="FFFFFF">
                  <a:shade val="100000"/>
                  <a:satMod val="115000"/>
                  <a:alpha val="96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ctrTitle"/>
          </p:nvPr>
        </p:nvSpPr>
        <p:spPr>
          <a:xfrm>
            <a:off x="1436688" y="54429"/>
            <a:ext cx="9144000" cy="1066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985963"/>
            <a:ext cx="9144000" cy="1066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059239"/>
            <a:ext cx="9144000" cy="512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pPr/>
              <a:t>‹#›</a:t>
            </a:fld>
            <a:endParaRPr kumimoji="1" lang="zh-CN" altLang="en-US" sz="200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42BF8969-D1AA-4176-82F2-CA1908D0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pPr/>
              <a:t>‹#›</a:t>
            </a:fld>
            <a:endParaRPr kumimoji="1" lang="zh-CN" altLang="en-US" sz="20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D3DC0133-4620-4E5C-9CEF-554E866D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pPr/>
              <a:t>‹#›</a:t>
            </a:fld>
            <a:endParaRPr kumimoji="1" lang="zh-CN" altLang="en-US" sz="20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0.emf"/><Relationship Id="rId10" Type="http://schemas.openxmlformats.org/officeDocument/2006/relationships/image" Target="../media/image35.jpeg"/><Relationship Id="rId4" Type="http://schemas.microsoft.com/office/2007/relationships/hdphoto" Target="../media/hdphoto1.wdp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emf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tiff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10.emf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1.xml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10.emf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9.emf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0.emf"/><Relationship Id="rId4" Type="http://schemas.openxmlformats.org/officeDocument/2006/relationships/image" Target="../media/image64.png"/><Relationship Id="rId9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0.em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gif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10.emf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png"/><Relationship Id="rId1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10.emf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5.png"/><Relationship Id="rId5" Type="http://schemas.openxmlformats.org/officeDocument/2006/relationships/image" Target="../media/image88.wmf"/><Relationship Id="rId10" Type="http://schemas.openxmlformats.org/officeDocument/2006/relationships/image" Target="../media/image9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10.emf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0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.emf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5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0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>
            <a:extLst>
              <a:ext uri="{FF2B5EF4-FFF2-40B4-BE49-F238E27FC236}">
                <a16:creationId xmlns:a16="http://schemas.microsoft.com/office/drawing/2014/main" id="{8816AD54-0AF4-41C1-BB97-6263398194AD}"/>
              </a:ext>
            </a:extLst>
          </p:cNvPr>
          <p:cNvSpPr txBox="1">
            <a:spLocks/>
          </p:cNvSpPr>
          <p:nvPr/>
        </p:nvSpPr>
        <p:spPr>
          <a:xfrm>
            <a:off x="1033834" y="2509627"/>
            <a:ext cx="10124332" cy="1838746"/>
          </a:xfrm>
          <a:prstGeom prst="rect">
            <a:avLst/>
          </a:prstGeom>
          <a:solidFill>
            <a:srgbClr val="0070C0"/>
          </a:solidFill>
        </p:spPr>
        <p:txBody>
          <a:bodyPr wrap="square" tIns="108000" bIns="108000" anchor="ctr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HIAF to </a:t>
            </a:r>
            <a:r>
              <a:rPr lang="en-US" altLang="zh-C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EicC</a:t>
            </a:r>
            <a:endParaRPr lang="en-US" altLang="zh-C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facility under construction and its future</a:t>
            </a:r>
            <a:endParaRPr lang="zh-CN" altLang="zh-CN" sz="4000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5BC90B6-9C98-4C28-9504-42C87B05A30E}"/>
              </a:ext>
            </a:extLst>
          </p:cNvPr>
          <p:cNvSpPr/>
          <p:nvPr/>
        </p:nvSpPr>
        <p:spPr>
          <a:xfrm>
            <a:off x="3322163" y="4797425"/>
            <a:ext cx="5547673" cy="1601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Jiancheng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Yang and </a:t>
            </a:r>
            <a:r>
              <a:rPr lang="en-US" altLang="zh-CN" sz="2400" b="1" u="sng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Lijun Mao</a:t>
            </a:r>
          </a:p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altLang="zh-C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on behalf of HIAF design group at IMP CAS</a:t>
            </a:r>
          </a:p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altLang="zh-C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2025/09/26, Qingdao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AF69EE1-3356-4018-9C7E-2AA90DECA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568" y="245341"/>
            <a:ext cx="4610100" cy="89535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6631FE-5A03-ABFA-80C4-DF8D143C5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577"/>
            <a:ext cx="3611724" cy="133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4F4D9A1-8E3B-253C-DD3A-0A52F8AF8DAE}"/>
              </a:ext>
            </a:extLst>
          </p:cNvPr>
          <p:cNvCxnSpPr>
            <a:cxnSpLocks/>
          </p:cNvCxnSpPr>
          <p:nvPr/>
        </p:nvCxnSpPr>
        <p:spPr>
          <a:xfrm>
            <a:off x="836650" y="4620812"/>
            <a:ext cx="10518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17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FFF69CB-6D1D-466D-B62A-0F6D4903710B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HIAF introduction</a:t>
            </a: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10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DE872D-B2BC-0339-C11E-B23E38B7CA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422" y="2026049"/>
            <a:ext cx="10527156" cy="453529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33BEF09-8B0E-48AD-90B4-3D19B9730F1D}"/>
              </a:ext>
            </a:extLst>
          </p:cNvPr>
          <p:cNvSpPr/>
          <p:nvPr/>
        </p:nvSpPr>
        <p:spPr>
          <a:xfrm>
            <a:off x="832422" y="1027025"/>
            <a:ext cx="105213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30000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Budget </a:t>
            </a:r>
            <a:r>
              <a:rPr lang="en-US" altLang="zh-CN" sz="2200" b="1" dirty="0">
                <a:solidFill>
                  <a:srgbClr val="C00000"/>
                </a:solidFill>
                <a:latin typeface="Times New Roman"/>
              </a:rPr>
              <a:t>~3 billion CNY </a:t>
            </a: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(including civil construction), start from </a:t>
            </a:r>
            <a:r>
              <a:rPr lang="en-US" altLang="zh-CN" sz="2200" b="1" dirty="0">
                <a:solidFill>
                  <a:srgbClr val="C00000"/>
                </a:solidFill>
                <a:latin typeface="Times New Roman"/>
              </a:rPr>
              <a:t>Dec. 2018</a:t>
            </a: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, installation finished in </a:t>
            </a:r>
            <a:r>
              <a:rPr lang="en-US" altLang="zh-CN" sz="2200" b="1" dirty="0">
                <a:solidFill>
                  <a:srgbClr val="C00000"/>
                </a:solidFill>
                <a:latin typeface="Times New Roman"/>
              </a:rPr>
              <a:t>Sept. 2025</a:t>
            </a: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, located in </a:t>
            </a:r>
            <a:r>
              <a:rPr lang="en-US" altLang="zh-CN" sz="2200" b="1" dirty="0">
                <a:solidFill>
                  <a:srgbClr val="C00000"/>
                </a:solidFill>
                <a:latin typeface="Times New Roman"/>
              </a:rPr>
              <a:t>Huizhou</a:t>
            </a: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308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FFF69CB-6D1D-466D-B62A-0F6D4903710B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HIAF introduction</a:t>
            </a: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11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33BEF09-8B0E-48AD-90B4-3D19B9730F1D}"/>
              </a:ext>
            </a:extLst>
          </p:cNvPr>
          <p:cNvSpPr/>
          <p:nvPr/>
        </p:nvSpPr>
        <p:spPr>
          <a:xfrm>
            <a:off x="832422" y="1027025"/>
            <a:ext cx="105213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30000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Budget </a:t>
            </a:r>
            <a:r>
              <a:rPr lang="en-US" altLang="zh-CN" sz="2200" b="1" dirty="0">
                <a:solidFill>
                  <a:srgbClr val="C00000"/>
                </a:solidFill>
                <a:latin typeface="Times New Roman"/>
              </a:rPr>
              <a:t>~3 billion CNY </a:t>
            </a: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(including civil construction), start from </a:t>
            </a:r>
            <a:r>
              <a:rPr lang="en-US" altLang="zh-CN" sz="2200" b="1" dirty="0">
                <a:solidFill>
                  <a:srgbClr val="C00000"/>
                </a:solidFill>
                <a:latin typeface="Times New Roman"/>
              </a:rPr>
              <a:t>Dec. 2018</a:t>
            </a: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, installation finished in </a:t>
            </a:r>
            <a:r>
              <a:rPr lang="en-US" altLang="zh-CN" sz="2200" b="1" dirty="0">
                <a:solidFill>
                  <a:srgbClr val="C00000"/>
                </a:solidFill>
                <a:latin typeface="Times New Roman"/>
              </a:rPr>
              <a:t>Sept. 2025</a:t>
            </a: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, located in </a:t>
            </a:r>
            <a:r>
              <a:rPr lang="en-US" altLang="zh-CN" sz="2200" b="1" dirty="0">
                <a:solidFill>
                  <a:srgbClr val="C00000"/>
                </a:solidFill>
                <a:latin typeface="Times New Roman"/>
              </a:rPr>
              <a:t>Huizhou</a:t>
            </a: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D0355C-026B-0632-52F8-BDE44FCEEB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2566594"/>
            <a:ext cx="5220581" cy="303539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6DE39C3-6431-0964-B05A-E5D326CEC9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020" y="2566594"/>
            <a:ext cx="5220580" cy="298569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5" name="矩形: 剪去对角 24">
            <a:extLst>
              <a:ext uri="{FF2B5EF4-FFF2-40B4-BE49-F238E27FC236}">
                <a16:creationId xmlns:a16="http://schemas.microsoft.com/office/drawing/2014/main" id="{2B760FE7-4E98-80C2-2124-3A83CB627C53}"/>
              </a:ext>
            </a:extLst>
          </p:cNvPr>
          <p:cNvSpPr/>
          <p:nvPr/>
        </p:nvSpPr>
        <p:spPr>
          <a:xfrm>
            <a:off x="2351584" y="3212976"/>
            <a:ext cx="2124236" cy="432048"/>
          </a:xfrm>
          <a:prstGeom prst="snip2DiagRect">
            <a:avLst>
              <a:gd name="adj1" fmla="val 0"/>
              <a:gd name="adj2" fmla="val 42825"/>
            </a:avLst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燕尾形 26">
            <a:extLst>
              <a:ext uri="{FF2B5EF4-FFF2-40B4-BE49-F238E27FC236}">
                <a16:creationId xmlns:a16="http://schemas.microsoft.com/office/drawing/2014/main" id="{7B595B76-70F8-FE3A-F08C-254D6F215111}"/>
              </a:ext>
            </a:extLst>
          </p:cNvPr>
          <p:cNvSpPr/>
          <p:nvPr/>
        </p:nvSpPr>
        <p:spPr>
          <a:xfrm rot="948893">
            <a:off x="4796910" y="3733695"/>
            <a:ext cx="1988990" cy="373938"/>
          </a:xfrm>
          <a:prstGeom prst="notchedRightArrow">
            <a:avLst>
              <a:gd name="adj1" fmla="val 50000"/>
              <a:gd name="adj2" fmla="val 80914"/>
            </a:avLst>
          </a:prstGeom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851D2DE-1F87-EB1C-7BD6-DEE6D846D995}"/>
              </a:ext>
            </a:extLst>
          </p:cNvPr>
          <p:cNvSpPr txBox="1"/>
          <p:nvPr/>
        </p:nvSpPr>
        <p:spPr>
          <a:xfrm>
            <a:off x="479376" y="5798162"/>
            <a:ext cx="5220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C00000"/>
                </a:solidFill>
                <a:latin typeface="Times New Roman"/>
              </a:rPr>
              <a:t>December. 2018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1D3619F-3FFC-E3E6-6A51-42B347CED7F4}"/>
              </a:ext>
            </a:extLst>
          </p:cNvPr>
          <p:cNvSpPr txBox="1"/>
          <p:nvPr/>
        </p:nvSpPr>
        <p:spPr>
          <a:xfrm>
            <a:off x="6276020" y="5798162"/>
            <a:ext cx="5220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C00000"/>
                </a:solidFill>
                <a:latin typeface="Times New Roman"/>
              </a:rPr>
              <a:t>September. 2025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587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97C59B0-CF60-4204-8C3B-4A238616BD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268760"/>
            <a:ext cx="8367770" cy="55994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FFF69CB-6D1D-466D-B62A-0F6D4903710B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HIAF introduction</a:t>
            </a: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12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B64D1F8-15F5-4D82-872F-9F7F364AB4AB}"/>
              </a:ext>
            </a:extLst>
          </p:cNvPr>
          <p:cNvSpPr/>
          <p:nvPr/>
        </p:nvSpPr>
        <p:spPr>
          <a:xfrm>
            <a:off x="550862" y="944724"/>
            <a:ext cx="115218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30000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HIAF </a:t>
            </a:r>
            <a:r>
              <a:rPr lang="en-US" altLang="zh-CN" sz="2200" dirty="0">
                <a:solidFill>
                  <a:srgbClr val="0000FF"/>
                </a:solidFill>
                <a:latin typeface="Times New Roman"/>
              </a:rPr>
              <a:t>= </a:t>
            </a:r>
            <a:r>
              <a:rPr lang="en-US" altLang="zh-CN" sz="2200" b="1" dirty="0">
                <a:latin typeface="Times New Roman"/>
              </a:rPr>
              <a:t>4</a:t>
            </a:r>
            <a:r>
              <a:rPr lang="en-US" altLang="zh-CN" sz="2200" b="1" baseline="30000" dirty="0">
                <a:latin typeface="Times New Roman"/>
              </a:rPr>
              <a:t>th</a:t>
            </a:r>
            <a:r>
              <a:rPr lang="en-US" altLang="zh-CN" sz="2200" b="1" dirty="0">
                <a:latin typeface="Times New Roman"/>
              </a:rPr>
              <a:t> SECR + superconducting Linac + Fast ramping rate synchrotron+ Terminals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8FBBF2-3F4F-4050-9EAE-70DF026A87A1}"/>
              </a:ext>
            </a:extLst>
          </p:cNvPr>
          <p:cNvSpPr/>
          <p:nvPr/>
        </p:nvSpPr>
        <p:spPr>
          <a:xfrm>
            <a:off x="1679990" y="3369563"/>
            <a:ext cx="94609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solidFill>
                  <a:srgbClr val="FF33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BRing</a:t>
            </a:r>
            <a:r>
              <a:rPr lang="en-US" altLang="zh-CN" sz="1950" dirty="0">
                <a:solidFill>
                  <a:srgbClr val="FF33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endParaRPr lang="zh-CN" altLang="en-US" sz="1950" dirty="0">
              <a:solidFill>
                <a:srgbClr val="FF33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Text Box 211">
            <a:extLst>
              <a:ext uri="{FF2B5EF4-FFF2-40B4-BE49-F238E27FC236}">
                <a16:creationId xmlns:a16="http://schemas.microsoft.com/office/drawing/2014/main" id="{753407AB-95C6-4D21-A83B-1D4178554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122" y="5146263"/>
            <a:ext cx="2642992" cy="1015663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itchFamily="18" charset="0"/>
              </a:rPr>
              <a:t>iLinac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:</a:t>
            </a:r>
            <a:r>
              <a:rPr lang="en-US" altLang="zh-CN" b="1" kern="0" dirty="0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zh-CN" sz="14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Superconducting </a:t>
            </a:r>
            <a:r>
              <a:rPr lang="en-US" altLang="zh-CN" sz="1400" b="1" kern="0" dirty="0" err="1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linac</a:t>
            </a:r>
            <a:endParaRPr lang="en-US" altLang="zh-CN" sz="1400" b="1" kern="0" dirty="0">
              <a:solidFill>
                <a:srgbClr val="003366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Length:100 m</a:t>
            </a:r>
          </a:p>
          <a:p>
            <a:pPr>
              <a:defRPr/>
            </a:pPr>
            <a:r>
              <a:rPr lang="en-US" altLang="zh-CN" sz="14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Energy: 17-22 MeV/u(U</a:t>
            </a:r>
            <a:r>
              <a:rPr lang="en-US" altLang="zh-CN" sz="1400" b="1" kern="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35+-45+</a:t>
            </a:r>
            <a:r>
              <a:rPr lang="en-US" altLang="zh-CN" sz="14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 Box 211">
            <a:extLst>
              <a:ext uri="{FF2B5EF4-FFF2-40B4-BE49-F238E27FC236}">
                <a16:creationId xmlns:a16="http://schemas.microsoft.com/office/drawing/2014/main" id="{599E819B-374E-4F45-AB34-845B40303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2395" y="3164716"/>
            <a:ext cx="2170393" cy="1769715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SRing</a:t>
            </a:r>
            <a:r>
              <a:rPr lang="en-US" altLang="zh-CN" b="1" kern="0" dirty="0">
                <a:solidFill>
                  <a:srgbClr val="FF0000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r>
              <a:rPr lang="en-US" altLang="zh-CN" sz="16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Spectrometer ring</a:t>
            </a:r>
          </a:p>
          <a:p>
            <a:pPr>
              <a:defRPr/>
            </a:pPr>
            <a:r>
              <a:rPr lang="en-US" altLang="zh-CN" sz="14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Circumference: 273m</a:t>
            </a:r>
          </a:p>
          <a:p>
            <a:pPr>
              <a:defRPr/>
            </a:pPr>
            <a:r>
              <a:rPr lang="en-US" altLang="zh-CN" sz="14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Rigidity: 13-15 Tm</a:t>
            </a:r>
          </a:p>
          <a:p>
            <a:pPr>
              <a:spcBef>
                <a:spcPts val="600"/>
              </a:spcBef>
              <a:defRPr/>
            </a:pPr>
            <a:r>
              <a:rPr lang="en-US" altLang="zh-CN" sz="140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Electron/Stochastic cooling </a:t>
            </a:r>
          </a:p>
          <a:p>
            <a:pPr>
              <a:spcBef>
                <a:spcPts val="0"/>
              </a:spcBef>
              <a:defRPr/>
            </a:pPr>
            <a:r>
              <a:rPr lang="en-US" altLang="zh-CN" sz="140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TOF detectors</a:t>
            </a:r>
          </a:p>
          <a:p>
            <a:pPr>
              <a:spcBef>
                <a:spcPts val="0"/>
              </a:spcBef>
              <a:defRPr/>
            </a:pPr>
            <a:r>
              <a:rPr lang="en-US" altLang="zh-CN" sz="140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operation modes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7BE967-D51D-4DDA-9D63-CC19EF4A83CA}"/>
              </a:ext>
            </a:extLst>
          </p:cNvPr>
          <p:cNvSpPr/>
          <p:nvPr/>
        </p:nvSpPr>
        <p:spPr>
          <a:xfrm>
            <a:off x="3155406" y="2399576"/>
            <a:ext cx="176743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30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4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60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5755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2906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057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208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3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L: 180m, B</a:t>
            </a:r>
            <a:r>
              <a:rPr lang="el-GR" altLang="zh-CN" sz="13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ρ</a:t>
            </a:r>
            <a:r>
              <a:rPr lang="en-US" altLang="zh-CN" sz="13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: 25 Tm</a:t>
            </a:r>
            <a:endParaRPr lang="zh-CN" altLang="en-US" sz="1300" b="1" dirty="0">
              <a:solidFill>
                <a:srgbClr val="0000FF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211">
            <a:extLst>
              <a:ext uri="{FF2B5EF4-FFF2-40B4-BE49-F238E27FC236}">
                <a16:creationId xmlns:a16="http://schemas.microsoft.com/office/drawing/2014/main" id="{08FB0832-9D8D-445E-92FC-9B74B6D51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597" y="3821558"/>
            <a:ext cx="2599839" cy="1492716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179388"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Fast cycle ring</a:t>
            </a:r>
            <a:endParaRPr lang="zh-CN" altLang="en-US" sz="1600" b="1" kern="0" dirty="0">
              <a:solidFill>
                <a:srgbClr val="002060"/>
              </a:solidFill>
              <a:latin typeface="Times New Roman" panose="02020603050405020304" pitchFamily="18" charset="0"/>
              <a:ea typeface="仿宋_GB2312" pitchFamily="49" charset="-122"/>
              <a:cs typeface="Times New Roman" panose="02020603050405020304" pitchFamily="18" charset="0"/>
            </a:endParaRPr>
          </a:p>
          <a:p>
            <a:pPr indent="179388">
              <a:defRPr/>
            </a:pPr>
            <a:r>
              <a:rPr lang="en-US" altLang="zh-CN" sz="1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Circumference: 570 m</a:t>
            </a:r>
          </a:p>
          <a:p>
            <a:pPr indent="179388">
              <a:defRPr/>
            </a:pPr>
            <a:r>
              <a:rPr lang="en-US" altLang="zh-CN" sz="1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Rigidity: 34 Tm</a:t>
            </a:r>
          </a:p>
          <a:p>
            <a:pPr>
              <a:spcBef>
                <a:spcPts val="600"/>
              </a:spcBef>
              <a:defRPr/>
            </a:pPr>
            <a:r>
              <a:rPr lang="en-US" altLang="zh-CN" sz="140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Large acceptance (250/120)</a:t>
            </a:r>
          </a:p>
          <a:p>
            <a:pPr>
              <a:spcBef>
                <a:spcPts val="0"/>
              </a:spcBef>
              <a:defRPr/>
            </a:pPr>
            <a:r>
              <a:rPr lang="en-US" altLang="zh-CN" sz="140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Two planes painting injection</a:t>
            </a:r>
          </a:p>
          <a:p>
            <a:pPr>
              <a:defRPr/>
            </a:pPr>
            <a:r>
              <a:rPr lang="en-US" altLang="zh-CN" sz="140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Fast ramping rate</a:t>
            </a:r>
            <a:r>
              <a:rPr lang="zh-CN" altLang="en-US" sz="140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（</a:t>
            </a:r>
            <a:r>
              <a:rPr lang="en-US" altLang="zh-CN" sz="140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3-10Hz</a:t>
            </a:r>
            <a:r>
              <a:rPr lang="zh-CN" altLang="en-US" sz="1400" kern="0" dirty="0">
                <a:solidFill>
                  <a:srgbClr val="00B05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）</a:t>
            </a:r>
            <a:endParaRPr lang="en-US" altLang="zh-CN" sz="1600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F07AE0-8196-41DE-9163-484E0E3D2CA2}"/>
              </a:ext>
            </a:extLst>
          </p:cNvPr>
          <p:cNvSpPr/>
          <p:nvPr/>
        </p:nvSpPr>
        <p:spPr>
          <a:xfrm>
            <a:off x="2793012" y="1581547"/>
            <a:ext cx="27927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itchFamily="18" charset="0"/>
              </a:rPr>
              <a:t>HFRS:</a:t>
            </a:r>
            <a:r>
              <a:rPr lang="en-US" altLang="zh-CN" sz="16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Radioactive beam line</a:t>
            </a:r>
            <a:endParaRPr lang="en-US" altLang="zh-CN" sz="1600" b="1" kern="0" dirty="0">
              <a:solidFill>
                <a:srgbClr val="00B0F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D9C1880-1793-4885-9B23-DE96EFB4FCE6}"/>
              </a:ext>
            </a:extLst>
          </p:cNvPr>
          <p:cNvSpPr/>
          <p:nvPr/>
        </p:nvSpPr>
        <p:spPr>
          <a:xfrm>
            <a:off x="6967484" y="5269373"/>
            <a:ext cx="15343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itchFamily="18" charset="0"/>
              </a:rPr>
              <a:t>SECR:</a:t>
            </a:r>
            <a:r>
              <a:rPr lang="en-US" altLang="zh-CN" sz="16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zh-CN" sz="14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Superconducting </a:t>
            </a:r>
          </a:p>
          <a:p>
            <a:pPr>
              <a:defRPr/>
            </a:pPr>
            <a:r>
              <a:rPr lang="en-US" altLang="zh-CN" sz="1400" b="1" kern="0" dirty="0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ECR source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5409F0F-229F-4ED7-8769-059E7A3B1C8B}"/>
              </a:ext>
            </a:extLst>
          </p:cNvPr>
          <p:cNvSpPr txBox="1"/>
          <p:nvPr/>
        </p:nvSpPr>
        <p:spPr>
          <a:xfrm>
            <a:off x="8175619" y="1750824"/>
            <a:ext cx="4016381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energy nuclear structure terminal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energy experimental terminal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energy fragment separator HFRS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spectrometer ring SRing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ion recombination terminal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Radioactive ion beam physics terminal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2385FE6-9448-43BC-AF0A-802E54FEF97C}"/>
              </a:ext>
            </a:extLst>
          </p:cNvPr>
          <p:cNvSpPr txBox="1"/>
          <p:nvPr/>
        </p:nvSpPr>
        <p:spPr>
          <a:xfrm>
            <a:off x="3136314" y="6443868"/>
            <a:ext cx="312906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1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C6443BF-0345-4585-BAF5-BE0E41EA8E7F}"/>
              </a:ext>
            </a:extLst>
          </p:cNvPr>
          <p:cNvSpPr txBox="1"/>
          <p:nvPr/>
        </p:nvSpPr>
        <p:spPr>
          <a:xfrm>
            <a:off x="1215276" y="1721788"/>
            <a:ext cx="312906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0C4FDCA-DBA6-419F-8A22-85390627FF9F}"/>
              </a:ext>
            </a:extLst>
          </p:cNvPr>
          <p:cNvSpPr txBox="1"/>
          <p:nvPr/>
        </p:nvSpPr>
        <p:spPr>
          <a:xfrm>
            <a:off x="3844805" y="1898868"/>
            <a:ext cx="312906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3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27169EB-C635-4991-A0B4-513028573ED8}"/>
              </a:ext>
            </a:extLst>
          </p:cNvPr>
          <p:cNvSpPr txBox="1"/>
          <p:nvPr/>
        </p:nvSpPr>
        <p:spPr>
          <a:xfrm>
            <a:off x="5814817" y="2487855"/>
            <a:ext cx="312906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4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81C3875-FA86-4B8A-BE2E-EB07EA04C54D}"/>
              </a:ext>
            </a:extLst>
          </p:cNvPr>
          <p:cNvSpPr txBox="1"/>
          <p:nvPr/>
        </p:nvSpPr>
        <p:spPr>
          <a:xfrm>
            <a:off x="6994398" y="2455374"/>
            <a:ext cx="312906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5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FDB3FFD-B0DC-428E-8906-23FAB37C9C62}"/>
              </a:ext>
            </a:extLst>
          </p:cNvPr>
          <p:cNvSpPr txBox="1"/>
          <p:nvPr/>
        </p:nvSpPr>
        <p:spPr>
          <a:xfrm>
            <a:off x="6293332" y="1496771"/>
            <a:ext cx="312906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91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13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B64D1F8-15F5-4D82-872F-9F7F364AB4AB}"/>
              </a:ext>
            </a:extLst>
          </p:cNvPr>
          <p:cNvSpPr/>
          <p:nvPr/>
        </p:nvSpPr>
        <p:spPr>
          <a:xfrm>
            <a:off x="550863" y="1027025"/>
            <a:ext cx="109817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30000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HIAF beam parameters: </a:t>
            </a:r>
            <a:r>
              <a:rPr lang="en-US" altLang="zh-CN" sz="2200" dirty="0">
                <a:latin typeface="Times New Roman"/>
              </a:rPr>
              <a:t>the highest heavy ion bunches in the world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F9DE893-E3B2-4E88-AC53-A052EB747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311714"/>
              </p:ext>
            </p:extLst>
          </p:nvPr>
        </p:nvGraphicFramePr>
        <p:xfrm>
          <a:off x="227348" y="1547912"/>
          <a:ext cx="11305259" cy="48084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9137">
                  <a:extLst>
                    <a:ext uri="{9D8B030D-6E8A-4147-A177-3AD203B41FA5}">
                      <a16:colId xmlns:a16="http://schemas.microsoft.com/office/drawing/2014/main" val="270776942"/>
                    </a:ext>
                  </a:extLst>
                </a:gridCol>
                <a:gridCol w="1467687">
                  <a:extLst>
                    <a:ext uri="{9D8B030D-6E8A-4147-A177-3AD203B41FA5}">
                      <a16:colId xmlns:a16="http://schemas.microsoft.com/office/drawing/2014/main" val="1916857829"/>
                    </a:ext>
                  </a:extLst>
                </a:gridCol>
                <a:gridCol w="1467687">
                  <a:extLst>
                    <a:ext uri="{9D8B030D-6E8A-4147-A177-3AD203B41FA5}">
                      <a16:colId xmlns:a16="http://schemas.microsoft.com/office/drawing/2014/main" val="652317088"/>
                    </a:ext>
                  </a:extLst>
                </a:gridCol>
                <a:gridCol w="1467687">
                  <a:extLst>
                    <a:ext uri="{9D8B030D-6E8A-4147-A177-3AD203B41FA5}">
                      <a16:colId xmlns:a16="http://schemas.microsoft.com/office/drawing/2014/main" val="2255231576"/>
                    </a:ext>
                  </a:extLst>
                </a:gridCol>
                <a:gridCol w="1467687">
                  <a:extLst>
                    <a:ext uri="{9D8B030D-6E8A-4147-A177-3AD203B41FA5}">
                      <a16:colId xmlns:a16="http://schemas.microsoft.com/office/drawing/2014/main" val="3264985099"/>
                    </a:ext>
                  </a:extLst>
                </a:gridCol>
                <a:gridCol w="1467687">
                  <a:extLst>
                    <a:ext uri="{9D8B030D-6E8A-4147-A177-3AD203B41FA5}">
                      <a16:colId xmlns:a16="http://schemas.microsoft.com/office/drawing/2014/main" val="594458721"/>
                    </a:ext>
                  </a:extLst>
                </a:gridCol>
                <a:gridCol w="1467687">
                  <a:extLst>
                    <a:ext uri="{9D8B030D-6E8A-4147-A177-3AD203B41FA5}">
                      <a16:colId xmlns:a16="http://schemas.microsoft.com/office/drawing/2014/main" val="4085038106"/>
                    </a:ext>
                  </a:extLst>
                </a:gridCol>
              </a:tblGrid>
              <a:tr h="5802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zh-CN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SECR</a:t>
                      </a:r>
                      <a:endParaRPr lang="zh-CN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>
                          <a:solidFill>
                            <a:schemeClr val="bg1"/>
                          </a:solidFill>
                          <a:effectLst/>
                        </a:rPr>
                        <a:t>iLinac</a:t>
                      </a:r>
                      <a:endParaRPr lang="zh-CN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BRing</a:t>
                      </a:r>
                      <a:endParaRPr lang="zh-CN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HFRS</a:t>
                      </a:r>
                      <a:endParaRPr lang="zh-CN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>
                          <a:solidFill>
                            <a:schemeClr val="bg1"/>
                          </a:solidFill>
                          <a:effectLst/>
                        </a:rPr>
                        <a:t>SRing</a:t>
                      </a:r>
                      <a:endParaRPr lang="zh-CN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FAIR</a:t>
                      </a:r>
                      <a:endParaRPr lang="zh-CN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496145"/>
                  </a:ext>
                </a:extLst>
              </a:tr>
              <a:tr h="6615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Length / circumference (m)</a:t>
                      </a:r>
                      <a:endParaRPr lang="zh-CN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 dirty="0">
                          <a:solidFill>
                            <a:srgbClr val="0000FF"/>
                          </a:solidFill>
                          <a:effectLst/>
                        </a:rPr>
                        <a:t>---</a:t>
                      </a:r>
                      <a:endParaRPr lang="zh-C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 dirty="0">
                          <a:solidFill>
                            <a:srgbClr val="0000FF"/>
                          </a:solidFill>
                          <a:effectLst/>
                        </a:rPr>
                        <a:t>114</a:t>
                      </a:r>
                      <a:endParaRPr lang="zh-C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 dirty="0">
                          <a:solidFill>
                            <a:srgbClr val="0000FF"/>
                          </a:solidFill>
                          <a:effectLst/>
                          <a:latin typeface="Calibri" panose="020F0502020204030204"/>
                          <a:ea typeface="宋体"/>
                          <a:cs typeface="+mn-cs"/>
                        </a:rPr>
                        <a:t>569</a:t>
                      </a:r>
                      <a:endParaRPr lang="zh-CN" altLang="en-US" sz="1800" kern="800" dirty="0">
                        <a:solidFill>
                          <a:srgbClr val="0000FF"/>
                        </a:solidFill>
                        <a:effectLst/>
                        <a:latin typeface="Calibri" panose="020F0502020204030204"/>
                        <a:ea typeface="宋体"/>
                        <a:cs typeface="+mn-cs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 dirty="0">
                          <a:solidFill>
                            <a:srgbClr val="0000FF"/>
                          </a:solidFill>
                          <a:effectLst/>
                          <a:latin typeface="Calibri" panose="020F0502020204030204"/>
                          <a:ea typeface="宋体"/>
                          <a:cs typeface="+mn-cs"/>
                        </a:rPr>
                        <a:t>192</a:t>
                      </a:r>
                      <a:endParaRPr lang="zh-CN" altLang="en-US" sz="1800" kern="800" dirty="0">
                        <a:solidFill>
                          <a:srgbClr val="0000FF"/>
                        </a:solidFill>
                        <a:effectLst/>
                        <a:latin typeface="Calibri" panose="020F0502020204030204"/>
                        <a:ea typeface="宋体"/>
                        <a:cs typeface="+mn-cs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 dirty="0">
                          <a:solidFill>
                            <a:srgbClr val="0000FF"/>
                          </a:solidFill>
                          <a:effectLst/>
                          <a:latin typeface="Calibri" panose="020F0502020204030204"/>
                          <a:ea typeface="宋体"/>
                          <a:cs typeface="+mn-cs"/>
                        </a:rPr>
                        <a:t>277</a:t>
                      </a:r>
                      <a:endParaRPr lang="zh-CN" altLang="en-US" sz="1800" kern="800" dirty="0">
                        <a:solidFill>
                          <a:srgbClr val="0000FF"/>
                        </a:solidFill>
                        <a:effectLst/>
                        <a:latin typeface="Calibri" panose="020F0502020204030204"/>
                        <a:ea typeface="宋体"/>
                        <a:cs typeface="+mn-cs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1" kern="800" dirty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  <a:ea typeface="宋体"/>
                          <a:cs typeface="+mn-cs"/>
                        </a:rPr>
                        <a:t>1080</a:t>
                      </a:r>
                      <a:endParaRPr lang="zh-CN" altLang="en-US" sz="2000" b="1" kern="800" dirty="0">
                        <a:solidFill>
                          <a:schemeClr val="bg1"/>
                        </a:solidFill>
                        <a:effectLst/>
                        <a:latin typeface="Calibri" panose="020F0502020204030204"/>
                        <a:ea typeface="宋体"/>
                        <a:cs typeface="+mn-cs"/>
                      </a:endParaRPr>
                    </a:p>
                  </a:txBody>
                  <a:tcPr marL="36195" marR="36195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531362"/>
                  </a:ext>
                </a:extLst>
              </a:tr>
              <a:tr h="6615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Final energy of U (MeV/u)</a:t>
                      </a:r>
                      <a:endParaRPr lang="zh-CN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 dirty="0">
                          <a:solidFill>
                            <a:srgbClr val="0000FF"/>
                          </a:solidFill>
                          <a:effectLst/>
                        </a:rPr>
                        <a:t>0.014 (U</a:t>
                      </a:r>
                      <a:r>
                        <a:rPr lang="en-GB" sz="1800" kern="800" baseline="30000" dirty="0">
                          <a:solidFill>
                            <a:srgbClr val="0000FF"/>
                          </a:solidFill>
                          <a:effectLst/>
                        </a:rPr>
                        <a:t>35+</a:t>
                      </a:r>
                      <a:r>
                        <a:rPr lang="en-GB" sz="1800" dirty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zh-C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 dirty="0">
                          <a:solidFill>
                            <a:srgbClr val="0000FF"/>
                          </a:solidFill>
                          <a:effectLst/>
                        </a:rPr>
                        <a:t>17 (U</a:t>
                      </a:r>
                      <a:r>
                        <a:rPr lang="en-GB" sz="1800" kern="800" baseline="30000" dirty="0">
                          <a:solidFill>
                            <a:srgbClr val="0000FF"/>
                          </a:solidFill>
                          <a:effectLst/>
                        </a:rPr>
                        <a:t>35+</a:t>
                      </a:r>
                      <a:r>
                        <a:rPr lang="en-GB" sz="1800" dirty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zh-C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0" kern="800" dirty="0">
                          <a:solidFill>
                            <a:srgbClr val="0000FF"/>
                          </a:solidFill>
                          <a:effectLst/>
                        </a:rPr>
                        <a:t>83</a:t>
                      </a:r>
                      <a:r>
                        <a:rPr lang="en-US" sz="1800" b="0" kern="800" dirty="0">
                          <a:solidFill>
                            <a:srgbClr val="0000FF"/>
                          </a:solidFill>
                          <a:effectLst/>
                        </a:rPr>
                        <a:t>5</a:t>
                      </a:r>
                      <a:r>
                        <a:rPr lang="en-GB" sz="1800" b="0" kern="800" dirty="0">
                          <a:solidFill>
                            <a:srgbClr val="0000FF"/>
                          </a:solidFill>
                          <a:effectLst/>
                        </a:rPr>
                        <a:t> (U</a:t>
                      </a:r>
                      <a:r>
                        <a:rPr lang="en-GB" sz="1800" b="0" kern="800" baseline="30000" dirty="0">
                          <a:solidFill>
                            <a:srgbClr val="0000FF"/>
                          </a:solidFill>
                          <a:effectLst/>
                        </a:rPr>
                        <a:t>35+</a:t>
                      </a:r>
                      <a:r>
                        <a:rPr lang="en-GB" sz="1800" b="0" dirty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zh-CN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0" kern="800" dirty="0">
                          <a:solidFill>
                            <a:srgbClr val="0000FF"/>
                          </a:solidFill>
                          <a:effectLst/>
                        </a:rPr>
                        <a:t>8</a:t>
                      </a:r>
                      <a:r>
                        <a:rPr lang="en-GB" sz="1800" b="0" dirty="0">
                          <a:solidFill>
                            <a:srgbClr val="0000FF"/>
                          </a:solidFill>
                          <a:effectLst/>
                        </a:rPr>
                        <a:t>00 (</a:t>
                      </a:r>
                      <a:r>
                        <a:rPr lang="en-GB" sz="1800" b="0" kern="800" dirty="0">
                          <a:solidFill>
                            <a:srgbClr val="0000FF"/>
                          </a:solidFill>
                          <a:effectLst/>
                        </a:rPr>
                        <a:t>U</a:t>
                      </a:r>
                      <a:r>
                        <a:rPr lang="en-GB" sz="1800" b="0" kern="800" baseline="30000" dirty="0">
                          <a:solidFill>
                            <a:srgbClr val="0000FF"/>
                          </a:solidFill>
                          <a:effectLst/>
                        </a:rPr>
                        <a:t>92+</a:t>
                      </a:r>
                      <a:r>
                        <a:rPr lang="en-GB" sz="1800" b="0" dirty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zh-CN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0" kern="800" dirty="0">
                          <a:solidFill>
                            <a:srgbClr val="0000FF"/>
                          </a:solidFill>
                          <a:effectLst/>
                        </a:rPr>
                        <a:t>8</a:t>
                      </a:r>
                      <a:r>
                        <a:rPr lang="en-GB" sz="1800" b="0" dirty="0">
                          <a:solidFill>
                            <a:srgbClr val="0000FF"/>
                          </a:solidFill>
                          <a:effectLst/>
                        </a:rPr>
                        <a:t>00 (</a:t>
                      </a:r>
                      <a:r>
                        <a:rPr lang="en-GB" sz="1800" b="0" kern="800" dirty="0">
                          <a:solidFill>
                            <a:srgbClr val="0000FF"/>
                          </a:solidFill>
                          <a:effectLst/>
                        </a:rPr>
                        <a:t>U</a:t>
                      </a:r>
                      <a:r>
                        <a:rPr lang="en-GB" sz="1800" b="0" kern="800" baseline="30000" dirty="0">
                          <a:solidFill>
                            <a:srgbClr val="0000FF"/>
                          </a:solidFill>
                          <a:effectLst/>
                        </a:rPr>
                        <a:t>92+</a:t>
                      </a:r>
                      <a:r>
                        <a:rPr lang="en-GB" sz="1800" b="0" dirty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zh-CN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000" b="1" dirty="0">
                          <a:solidFill>
                            <a:schemeClr val="bg1"/>
                          </a:solidFill>
                          <a:effectLst/>
                        </a:rPr>
                        <a:t>2700 (</a:t>
                      </a:r>
                      <a:r>
                        <a:rPr lang="en-GB" altLang="zh-CN" sz="2000" b="1" kern="800" dirty="0">
                          <a:solidFill>
                            <a:schemeClr val="bg1"/>
                          </a:solidFill>
                          <a:effectLst/>
                        </a:rPr>
                        <a:t>U</a:t>
                      </a:r>
                      <a:r>
                        <a:rPr lang="en-GB" altLang="zh-CN" sz="2000" b="1" kern="800" baseline="30000" dirty="0">
                          <a:solidFill>
                            <a:schemeClr val="bg1"/>
                          </a:solidFill>
                          <a:effectLst/>
                        </a:rPr>
                        <a:t>28+</a:t>
                      </a:r>
                      <a:r>
                        <a:rPr lang="en-GB" altLang="zh-CN" sz="2000" b="1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zh-CN" altLang="zh-C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303464"/>
                  </a:ext>
                </a:extLst>
              </a:tr>
              <a:tr h="6615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Max. magnetic rigidity (Tm)</a:t>
                      </a:r>
                      <a:endParaRPr lang="zh-CN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solidFill>
                            <a:srgbClr val="0000FF"/>
                          </a:solidFill>
                          <a:effectLst/>
                        </a:rPr>
                        <a:t>---</a:t>
                      </a:r>
                      <a:endParaRPr lang="zh-CN" sz="18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 dirty="0">
                          <a:solidFill>
                            <a:srgbClr val="0000FF"/>
                          </a:solidFill>
                          <a:effectLst/>
                        </a:rPr>
                        <a:t>---</a:t>
                      </a:r>
                      <a:endParaRPr lang="zh-C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endParaRPr lang="zh-CN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0" kern="800" dirty="0">
                          <a:solidFill>
                            <a:srgbClr val="0000FF"/>
                          </a:solidFill>
                          <a:effectLst/>
                        </a:rPr>
                        <a:t>25</a:t>
                      </a:r>
                      <a:endParaRPr lang="zh-CN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0" kern="800" dirty="0">
                          <a:solidFill>
                            <a:srgbClr val="0000FF"/>
                          </a:solidFill>
                          <a:effectLst/>
                        </a:rPr>
                        <a:t>1</a:t>
                      </a:r>
                      <a:r>
                        <a:rPr lang="en-GB" sz="1800" b="0" dirty="0">
                          <a:solidFill>
                            <a:srgbClr val="0000FF"/>
                          </a:solidFill>
                          <a:effectLst/>
                        </a:rPr>
                        <a:t>5</a:t>
                      </a:r>
                      <a:endParaRPr lang="zh-CN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100</a:t>
                      </a:r>
                      <a:endParaRPr lang="zh-C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919574"/>
                  </a:ext>
                </a:extLst>
              </a:tr>
              <a:tr h="112168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Max. beam intensity of U</a:t>
                      </a:r>
                      <a:endParaRPr lang="zh-CN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0" kern="800" dirty="0">
                          <a:solidFill>
                            <a:srgbClr val="3333FF"/>
                          </a:solidFill>
                          <a:effectLst/>
                        </a:rPr>
                        <a:t>50 </a:t>
                      </a:r>
                      <a:r>
                        <a:rPr lang="en-GB" sz="1800" b="0" kern="800" dirty="0" err="1">
                          <a:solidFill>
                            <a:srgbClr val="3333FF"/>
                          </a:solidFill>
                          <a:effectLst/>
                        </a:rPr>
                        <a:t>pμA</a:t>
                      </a:r>
                      <a:r>
                        <a:rPr lang="en-GB" sz="1800" b="0" kern="800" dirty="0">
                          <a:solidFill>
                            <a:srgbClr val="3333FF"/>
                          </a:solidFill>
                          <a:effectLst/>
                        </a:rPr>
                        <a:t> (U</a:t>
                      </a:r>
                      <a:r>
                        <a:rPr lang="en-GB" sz="1800" b="0" kern="800" baseline="30000" dirty="0">
                          <a:solidFill>
                            <a:srgbClr val="3333FF"/>
                          </a:solidFill>
                          <a:effectLst/>
                        </a:rPr>
                        <a:t>35+</a:t>
                      </a:r>
                      <a:r>
                        <a:rPr lang="en-GB" sz="1800" b="0" dirty="0">
                          <a:solidFill>
                            <a:srgbClr val="3333FF"/>
                          </a:solidFill>
                          <a:effectLst/>
                        </a:rPr>
                        <a:t>)</a:t>
                      </a:r>
                      <a:endParaRPr lang="zh-CN" sz="1800" b="0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0" kern="800" dirty="0">
                          <a:solidFill>
                            <a:srgbClr val="3333FF"/>
                          </a:solidFill>
                          <a:effectLst/>
                        </a:rPr>
                        <a:t>28 </a:t>
                      </a:r>
                      <a:r>
                        <a:rPr lang="en-GB" sz="1800" b="0" kern="800" dirty="0" err="1">
                          <a:solidFill>
                            <a:srgbClr val="3333FF"/>
                          </a:solidFill>
                          <a:effectLst/>
                        </a:rPr>
                        <a:t>pμA</a:t>
                      </a:r>
                      <a:r>
                        <a:rPr lang="en-GB" sz="1800" b="0" kern="800" dirty="0">
                          <a:solidFill>
                            <a:srgbClr val="3333FF"/>
                          </a:solidFill>
                          <a:effectLst/>
                        </a:rPr>
                        <a:t> (U</a:t>
                      </a:r>
                      <a:r>
                        <a:rPr lang="en-GB" sz="1800" b="0" kern="800" baseline="30000" dirty="0">
                          <a:solidFill>
                            <a:srgbClr val="3333FF"/>
                          </a:solidFill>
                          <a:effectLst/>
                        </a:rPr>
                        <a:t>35+</a:t>
                      </a:r>
                      <a:r>
                        <a:rPr lang="en-GB" sz="1800" b="0" dirty="0">
                          <a:solidFill>
                            <a:srgbClr val="3333FF"/>
                          </a:solidFill>
                          <a:effectLst/>
                        </a:rPr>
                        <a:t>)</a:t>
                      </a:r>
                      <a:endParaRPr lang="zh-CN" sz="1800" b="0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rgbClr val="FF0000"/>
                          </a:solidFill>
                          <a:effectLst/>
                          <a:sym typeface="Symbol" panose="05050102010706020507" pitchFamily="18" charset="2"/>
                        </a:rPr>
                        <a:t>1</a:t>
                      </a:r>
                      <a:r>
                        <a:rPr lang="en-GB" sz="1800" b="1" kern="80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GB" sz="1800" b="1" kern="800" baseline="30000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r>
                        <a:rPr lang="en-GB" sz="1800" b="1" kern="800" dirty="0">
                          <a:solidFill>
                            <a:srgbClr val="FF0000"/>
                          </a:solidFill>
                          <a:effectLst/>
                        </a:rPr>
                        <a:t>ppp</a:t>
                      </a: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rgbClr val="FF0000"/>
                          </a:solidFill>
                          <a:effectLst/>
                        </a:rPr>
                        <a:t>(U</a:t>
                      </a:r>
                      <a:r>
                        <a:rPr lang="en-GB" sz="1800" b="1" kern="800" baseline="30000" dirty="0">
                          <a:solidFill>
                            <a:srgbClr val="FF0000"/>
                          </a:solidFill>
                          <a:effectLst/>
                        </a:rPr>
                        <a:t>35+</a:t>
                      </a:r>
                      <a:r>
                        <a:rPr lang="en-GB" sz="1800" b="1" kern="8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GB" sz="1800" b="1" kern="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</a:rPr>
                        <a:t> -------</a:t>
                      </a:r>
                      <a:endParaRPr lang="zh-CN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rgbClr val="FF0000"/>
                          </a:solidFill>
                          <a:effectLst/>
                        </a:rPr>
                        <a:t>(2~4)</a:t>
                      </a:r>
                      <a:r>
                        <a:rPr lang="en-GB" altLang="zh-CN" sz="1800" b="1" kern="800" dirty="0">
                          <a:solidFill>
                            <a:srgbClr val="FF0000"/>
                          </a:solidFill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GB" sz="1800" b="1" kern="80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GB" sz="1800" b="1" kern="800" baseline="30000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r>
                        <a:rPr lang="en-GB" sz="1800" b="1" kern="800" dirty="0">
                          <a:solidFill>
                            <a:srgbClr val="FF0000"/>
                          </a:solidFill>
                          <a:effectLst/>
                        </a:rPr>
                        <a:t>ppp (U</a:t>
                      </a:r>
                      <a:r>
                        <a:rPr lang="en-GB" sz="1800" b="1" kern="800" baseline="30000" dirty="0">
                          <a:solidFill>
                            <a:srgbClr val="FF0000"/>
                          </a:solidFill>
                          <a:effectLst/>
                        </a:rPr>
                        <a:t>92+</a:t>
                      </a:r>
                      <a:r>
                        <a:rPr lang="en-GB" sz="1800" b="1" kern="8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zh-CN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altLang="zh-CN" sz="2000" b="1" kern="800" dirty="0">
                          <a:solidFill>
                            <a:schemeClr val="bg1"/>
                          </a:solidFill>
                          <a:effectLst/>
                          <a:sym typeface="Symbol" panose="05050102010706020507" pitchFamily="18" charset="2"/>
                        </a:rPr>
                        <a:t>4</a:t>
                      </a:r>
                      <a:r>
                        <a:rPr lang="en-GB" altLang="zh-CN" sz="2000" b="1" kern="8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r>
                        <a:rPr lang="en-GB" altLang="zh-CN" sz="2000" b="1" kern="800" baseline="30000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r>
                        <a:rPr lang="en-GB" altLang="zh-CN" sz="2000" b="1" kern="800" dirty="0">
                          <a:solidFill>
                            <a:schemeClr val="bg1"/>
                          </a:solidFill>
                          <a:effectLst/>
                        </a:rPr>
                        <a:t>ppp</a:t>
                      </a: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altLang="zh-CN" sz="2000" b="1" kern="800" dirty="0">
                          <a:solidFill>
                            <a:schemeClr val="bg1"/>
                          </a:solidFill>
                          <a:effectLst/>
                        </a:rPr>
                        <a:t>(U</a:t>
                      </a:r>
                      <a:r>
                        <a:rPr lang="en-GB" altLang="zh-CN" sz="2000" b="1" kern="800" baseline="30000" dirty="0">
                          <a:solidFill>
                            <a:schemeClr val="bg1"/>
                          </a:solidFill>
                          <a:effectLst/>
                        </a:rPr>
                        <a:t>28+</a:t>
                      </a:r>
                      <a:r>
                        <a:rPr lang="en-GB" altLang="zh-CN" sz="2000" b="1" kern="8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GB" altLang="zh-CN" sz="2000" b="1" kern="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37291"/>
                  </a:ext>
                </a:extLst>
              </a:tr>
              <a:tr h="112168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chemeClr val="bg1"/>
                          </a:solidFill>
                          <a:effectLst/>
                        </a:rPr>
                        <a:t>Operation mode</a:t>
                      </a:r>
                      <a:endParaRPr lang="zh-CN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>
                          <a:solidFill>
                            <a:srgbClr val="0000FF"/>
                          </a:solidFill>
                          <a:effectLst/>
                        </a:rPr>
                        <a:t>DC</a:t>
                      </a:r>
                      <a:endParaRPr lang="zh-CN" sz="18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 dirty="0">
                          <a:solidFill>
                            <a:srgbClr val="0000FF"/>
                          </a:solidFill>
                          <a:effectLst/>
                        </a:rPr>
                        <a:t>CW or pulse</a:t>
                      </a:r>
                      <a:endParaRPr lang="zh-C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rgbClr val="FF0000"/>
                          </a:solidFill>
                          <a:effectLst/>
                        </a:rPr>
                        <a:t>fast ramping (12T/s, 3Hz)</a:t>
                      </a:r>
                      <a:endParaRPr lang="zh-CN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800" dirty="0">
                          <a:solidFill>
                            <a:srgbClr val="0000FF"/>
                          </a:solidFill>
                          <a:effectLst/>
                        </a:rPr>
                        <a:t>Momentum-resolution 1100</a:t>
                      </a:r>
                      <a:endParaRPr lang="zh-C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kern="800" dirty="0">
                          <a:solidFill>
                            <a:srgbClr val="0000FF"/>
                          </a:solidFill>
                          <a:effectLst/>
                        </a:rPr>
                        <a:t>DC, </a:t>
                      </a:r>
                      <a:r>
                        <a:rPr lang="en-GB" sz="1800" b="1" kern="8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deceleration</a:t>
                      </a:r>
                      <a:endParaRPr lang="zh-CN" sz="1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</a:t>
                      </a:r>
                      <a:endParaRPr lang="zh-C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6195" marR="36195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647084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32DB04F2-1F37-098B-3A12-C0910AAE8CAA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HIAF introduction</a:t>
            </a:r>
          </a:p>
        </p:txBody>
      </p:sp>
    </p:spTree>
    <p:extLst>
      <p:ext uri="{BB962C8B-B14F-4D97-AF65-F5344CB8AC3E}">
        <p14:creationId xmlns:p14="http://schemas.microsoft.com/office/powerpoint/2010/main" val="1210075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14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0EBF85C-030B-1764-8F0A-BC23E473C421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HIAF introduction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814ED37-18AC-B68E-9C19-9A933A27FCF7}"/>
              </a:ext>
            </a:extLst>
          </p:cNvPr>
          <p:cNvGrpSpPr/>
          <p:nvPr/>
        </p:nvGrpSpPr>
        <p:grpSpPr>
          <a:xfrm>
            <a:off x="6528321" y="1612386"/>
            <a:ext cx="5363642" cy="4710897"/>
            <a:chOff x="2531604" y="893293"/>
            <a:chExt cx="6731794" cy="5845476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0EDE3C0B-8640-C8D8-2B75-83B889868807}"/>
                </a:ext>
              </a:extLst>
            </p:cNvPr>
            <p:cNvGrpSpPr/>
            <p:nvPr/>
          </p:nvGrpSpPr>
          <p:grpSpPr>
            <a:xfrm>
              <a:off x="2531604" y="893293"/>
              <a:ext cx="6731794" cy="5845476"/>
              <a:chOff x="2531604" y="893293"/>
              <a:chExt cx="6731794" cy="584547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15B8552A-1D95-A7E3-543F-8430B30AE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1604" y="893293"/>
                <a:ext cx="6731794" cy="5845476"/>
              </a:xfrm>
              <a:prstGeom prst="rect">
                <a:avLst/>
              </a:prstGeom>
            </p:spPr>
          </p:pic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158EC2AA-0C0C-FF5F-6806-8DB08A230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7424" y="1360447"/>
                <a:ext cx="2956728" cy="455282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7C658638-1BA4-4374-D8CB-A89DD4F381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6861" y="1360447"/>
                <a:ext cx="2950776" cy="45365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F0DC0FC-C454-3099-B992-976CDBD5DE44}"/>
                  </a:ext>
                </a:extLst>
              </p:cNvPr>
              <p:cNvSpPr txBox="1"/>
              <p:nvPr/>
            </p:nvSpPr>
            <p:spPr>
              <a:xfrm rot="3220090">
                <a:off x="4542575" y="1533130"/>
                <a:ext cx="713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 MJ</a:t>
                </a:r>
                <a:endParaRPr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E0E38A1-E3A2-D34E-AF6C-76D845541144}"/>
                  </a:ext>
                </a:extLst>
              </p:cNvPr>
              <p:cNvSpPr txBox="1"/>
              <p:nvPr/>
            </p:nvSpPr>
            <p:spPr>
              <a:xfrm rot="3220090">
                <a:off x="6076327" y="1530955"/>
                <a:ext cx="5790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MJ</a:t>
                </a:r>
                <a:endParaRPr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BC5289A-F64D-F2E3-98AB-6AC6C74E7AA6}"/>
                  </a:ext>
                </a:extLst>
              </p:cNvPr>
              <p:cNvSpPr txBox="1"/>
              <p:nvPr/>
            </p:nvSpPr>
            <p:spPr>
              <a:xfrm>
                <a:off x="7342249" y="2065495"/>
                <a:ext cx="1429674" cy="64923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energy per pulse</a:t>
                </a:r>
                <a:endParaRPr lang="zh-CN" altLang="en-US" sz="1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A9343EF5-FF1C-1CF3-1794-304CA6E638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71964" y="2714728"/>
                <a:ext cx="1570284" cy="5590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DC945C81-71DD-1D89-2A08-DEFFA06D62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01640" y="2714728"/>
                <a:ext cx="140609" cy="7507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3504BD26-5AD1-4F9D-F844-EEEE5DCF00B8}"/>
                </a:ext>
              </a:extLst>
            </p:cNvPr>
            <p:cNvSpPr/>
            <p:nvPr/>
          </p:nvSpPr>
          <p:spPr>
            <a:xfrm>
              <a:off x="4418479" y="3273741"/>
              <a:ext cx="529794" cy="127138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星形: 五角 2">
              <a:extLst>
                <a:ext uri="{FF2B5EF4-FFF2-40B4-BE49-F238E27FC236}">
                  <a16:creationId xmlns:a16="http://schemas.microsoft.com/office/drawing/2014/main" id="{69FC16FC-FA9C-EA6B-86AD-9C3401DC3D9A}"/>
                </a:ext>
              </a:extLst>
            </p:cNvPr>
            <p:cNvSpPr/>
            <p:nvPr/>
          </p:nvSpPr>
          <p:spPr>
            <a:xfrm>
              <a:off x="5958840" y="4064760"/>
              <a:ext cx="432048" cy="467154"/>
            </a:xfrm>
            <a:prstGeom prst="star5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7589B932-5C83-BB1E-146C-D1AE4681B6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90" y="1761183"/>
            <a:ext cx="5148573" cy="4413301"/>
          </a:xfrm>
          <a:prstGeom prst="rect">
            <a:avLst/>
          </a:prstGeom>
        </p:spPr>
      </p:pic>
      <p:sp>
        <p:nvSpPr>
          <p:cNvPr id="10" name="星形: 四角 9">
            <a:extLst>
              <a:ext uri="{FF2B5EF4-FFF2-40B4-BE49-F238E27FC236}">
                <a16:creationId xmlns:a16="http://schemas.microsoft.com/office/drawing/2014/main" id="{40C6F358-ABAD-7B04-E093-A3DA7FA63237}"/>
              </a:ext>
            </a:extLst>
          </p:cNvPr>
          <p:cNvSpPr/>
          <p:nvPr/>
        </p:nvSpPr>
        <p:spPr>
          <a:xfrm>
            <a:off x="4363519" y="4350215"/>
            <a:ext cx="296609" cy="29660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7A4D577-8387-79A9-7F2E-5B76892CB4BF}"/>
              </a:ext>
            </a:extLst>
          </p:cNvPr>
          <p:cNvSpPr txBox="1"/>
          <p:nvPr/>
        </p:nvSpPr>
        <p:spPr>
          <a:xfrm>
            <a:off x="4298876" y="4619768"/>
            <a:ext cx="6732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HIAF</a:t>
            </a:r>
            <a:endParaRPr lang="zh-CN" alt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2C9E910-82A1-D0A1-87D7-BF99F40EAEDA}"/>
              </a:ext>
            </a:extLst>
          </p:cNvPr>
          <p:cNvSpPr/>
          <p:nvPr/>
        </p:nvSpPr>
        <p:spPr>
          <a:xfrm>
            <a:off x="550863" y="1027025"/>
            <a:ext cx="109817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30000"/>
            </a:pPr>
            <a:r>
              <a:rPr lang="en-US" altLang="zh-CN" sz="2200" dirty="0">
                <a:latin typeface="Times New Roman"/>
              </a:rPr>
              <a:t>the average beam power is not competitive, the stopping power in materials is enough for high energy intensity physics.  </a:t>
            </a:r>
          </a:p>
        </p:txBody>
      </p:sp>
    </p:spTree>
    <p:extLst>
      <p:ext uri="{BB962C8B-B14F-4D97-AF65-F5344CB8AC3E}">
        <p14:creationId xmlns:p14="http://schemas.microsoft.com/office/powerpoint/2010/main" val="2583442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3BBDE6A-4F2A-F444-85E0-A61BDCC957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047" y="3789040"/>
            <a:ext cx="3198940" cy="220548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FFF69CB-6D1D-466D-B62A-0F6D4903710B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HIAF introduction</a:t>
            </a: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15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03D9CB4-4E15-649E-DEC8-3EA3781527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157" y="3789040"/>
            <a:ext cx="8005707" cy="220548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7B39E01-5797-7199-FFE8-A7B32CEB9421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068" y="1291126"/>
            <a:ext cx="2815923" cy="203525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C0DB3F-41AF-35BC-6CB4-70592E5133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6830" y="1282640"/>
            <a:ext cx="2939308" cy="20522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5F7778-896E-4B5C-04C3-B0C101F1CE7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922" y="1285801"/>
            <a:ext cx="2728942" cy="204590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D23D71-7700-BAB8-45A5-680B77A8E7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047" y="1271316"/>
            <a:ext cx="2458853" cy="204590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743774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DC1AF40-9B2E-4703-ACA1-6A3704982543}"/>
              </a:ext>
            </a:extLst>
          </p:cNvPr>
          <p:cNvSpPr/>
          <p:nvPr/>
        </p:nvSpPr>
        <p:spPr>
          <a:xfrm>
            <a:off x="938427" y="2456892"/>
            <a:ext cx="10315146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motivation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Introduction of HIAF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 of HIAF accelerators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From HIAF to </a:t>
            </a:r>
            <a:r>
              <a:rPr lang="en-US" altLang="zh-CN" sz="2800" b="1" kern="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collision, polarization and cooling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2FE1A48-23ED-4E78-B463-DAD2AE91F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68" y="-17425"/>
            <a:ext cx="12237720" cy="1875837"/>
          </a:xfrm>
          <a:prstGeom prst="rect">
            <a:avLst/>
          </a:prstGeom>
        </p:spPr>
      </p:pic>
      <p:sp>
        <p:nvSpPr>
          <p:cNvPr id="12" name="副标题 2">
            <a:extLst>
              <a:ext uri="{FF2B5EF4-FFF2-40B4-BE49-F238E27FC236}">
                <a16:creationId xmlns:a16="http://schemas.microsoft.com/office/drawing/2014/main" id="{23760CB1-18B0-4271-9EED-B1E86DD1D306}"/>
              </a:ext>
            </a:extLst>
          </p:cNvPr>
          <p:cNvSpPr txBox="1">
            <a:spLocks/>
          </p:cNvSpPr>
          <p:nvPr/>
        </p:nvSpPr>
        <p:spPr>
          <a:xfrm>
            <a:off x="1451484" y="501374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</a:rPr>
              <a:t>Outline</a:t>
            </a:r>
            <a:endParaRPr lang="zh-CN" altLang="zh-CN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DFF076-FE93-415E-864C-567EEDFBC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1699148"/>
            <a:ext cx="12237720" cy="1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61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8A55707-27BD-43B8-AE11-A9D2B21085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2604" y="4083004"/>
            <a:ext cx="6034151" cy="218231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FFF69CB-6D1D-466D-B62A-0F6D4903710B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</a:t>
            </a: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17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B64D1F8-15F5-4D82-872F-9F7F364AB4AB}"/>
              </a:ext>
            </a:extLst>
          </p:cNvPr>
          <p:cNvSpPr/>
          <p:nvPr/>
        </p:nvSpPr>
        <p:spPr>
          <a:xfrm>
            <a:off x="125988" y="1027025"/>
            <a:ext cx="7230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Times New Roman"/>
              </a:rPr>
              <a:t>4</a:t>
            </a:r>
            <a:r>
              <a:rPr lang="en-US" altLang="zh-CN" sz="2400" b="1" baseline="30000" dirty="0">
                <a:solidFill>
                  <a:srgbClr val="0000FF"/>
                </a:solidFill>
                <a:latin typeface="Times New Roman"/>
              </a:rPr>
              <a:t>th</a:t>
            </a:r>
            <a:r>
              <a:rPr lang="en-US" altLang="zh-CN" sz="2400" b="1" dirty="0">
                <a:solidFill>
                  <a:srgbClr val="0000FF"/>
                </a:solidFill>
                <a:latin typeface="Times New Roman"/>
              </a:rPr>
              <a:t> SECR: </a:t>
            </a:r>
            <a:r>
              <a:rPr lang="en-US" altLang="zh-CN" sz="2400" b="1" dirty="0">
                <a:latin typeface="Times New Roman"/>
              </a:rPr>
              <a:t>state of the art ECRIS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2C430E-081F-4973-9879-A827B780DA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88" y="2888940"/>
            <a:ext cx="6218839" cy="376325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B59C320-7727-4EA7-80A0-C8F929B165B1}"/>
              </a:ext>
            </a:extLst>
          </p:cNvPr>
          <p:cNvSpPr txBox="1"/>
          <p:nvPr/>
        </p:nvSpPr>
        <p:spPr>
          <a:xfrm>
            <a:off x="357137" y="1667001"/>
            <a:ext cx="598769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/>
              </a:rPr>
              <a:t>The goal of the stored particle number in HIAF needs a powerful ion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/>
              </a:rPr>
              <a:t>1 </a:t>
            </a:r>
            <a:r>
              <a:rPr lang="en-US" altLang="zh-CN" sz="2200" dirty="0" err="1">
                <a:latin typeface="Times New Roman"/>
              </a:rPr>
              <a:t>emA</a:t>
            </a:r>
            <a:r>
              <a:rPr lang="en-US" altLang="zh-CN" sz="2200" dirty="0">
                <a:latin typeface="Times New Roman"/>
              </a:rPr>
              <a:t> U</a:t>
            </a:r>
            <a:r>
              <a:rPr lang="en-US" altLang="zh-CN" sz="2200" baseline="30000" dirty="0">
                <a:latin typeface="Times New Roman"/>
              </a:rPr>
              <a:t>35+</a:t>
            </a:r>
            <a:r>
              <a:rPr lang="en-US" altLang="zh-CN" sz="2200" dirty="0">
                <a:latin typeface="Times New Roman"/>
              </a:rPr>
              <a:t> is required</a:t>
            </a:r>
            <a:endParaRPr lang="zh-CN" altLang="en-US" sz="22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02AE755-C646-424C-94CB-7F078235DA68}"/>
              </a:ext>
            </a:extLst>
          </p:cNvPr>
          <p:cNvSpPr txBox="1"/>
          <p:nvPr/>
        </p:nvSpPr>
        <p:spPr>
          <a:xfrm>
            <a:off x="8337034" y="6265315"/>
            <a:ext cx="2506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800" b="1" dirty="0">
                <a:solidFill>
                  <a:schemeClr val="accent1"/>
                </a:solidFill>
                <a:latin typeface="Times New Roman"/>
              </a:rPr>
              <a:t>---L. Sun, ICIS’23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3D3CC14-A869-43EA-9ECC-4FBC0BB1C9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191" y="927572"/>
            <a:ext cx="5268672" cy="306439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A055178-FF84-46BF-9991-58F9C280A60A}"/>
              </a:ext>
            </a:extLst>
          </p:cNvPr>
          <p:cNvSpPr txBox="1"/>
          <p:nvPr/>
        </p:nvSpPr>
        <p:spPr>
          <a:xfrm>
            <a:off x="11019676" y="2105643"/>
            <a:ext cx="1193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/>
              </a:rPr>
              <a:t>45GHz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1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18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B64D1F8-15F5-4D82-872F-9F7F364AB4AB}"/>
              </a:ext>
            </a:extLst>
          </p:cNvPr>
          <p:cNvSpPr/>
          <p:nvPr/>
        </p:nvSpPr>
        <p:spPr>
          <a:xfrm>
            <a:off x="125988" y="1027025"/>
            <a:ext cx="7230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Times New Roman"/>
              </a:rPr>
              <a:t>4</a:t>
            </a:r>
            <a:r>
              <a:rPr lang="en-US" altLang="zh-CN" sz="2400" b="1" baseline="30000" dirty="0">
                <a:solidFill>
                  <a:srgbClr val="0000FF"/>
                </a:solidFill>
                <a:latin typeface="Times New Roman"/>
              </a:rPr>
              <a:t>th</a:t>
            </a:r>
            <a:r>
              <a:rPr lang="en-US" altLang="zh-CN" sz="2400" b="1" dirty="0">
                <a:solidFill>
                  <a:srgbClr val="0000FF"/>
                </a:solidFill>
                <a:latin typeface="Times New Roman"/>
              </a:rPr>
              <a:t> SECR: </a:t>
            </a:r>
            <a:r>
              <a:rPr lang="en-US" altLang="zh-CN" sz="2400" dirty="0">
                <a:latin typeface="Times New Roman"/>
              </a:rPr>
              <a:t>state of the art ECRIS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2C430E-081F-4973-9879-A827B780DA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88" y="2888940"/>
            <a:ext cx="6218839" cy="376325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B59C320-7727-4EA7-80A0-C8F929B165B1}"/>
              </a:ext>
            </a:extLst>
          </p:cNvPr>
          <p:cNvSpPr txBox="1"/>
          <p:nvPr/>
        </p:nvSpPr>
        <p:spPr>
          <a:xfrm>
            <a:off x="357137" y="1667001"/>
            <a:ext cx="598769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/>
              </a:rPr>
              <a:t>The goal of the stored particle number in HIAF needs a powerful ion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/>
              </a:rPr>
              <a:t>1 </a:t>
            </a:r>
            <a:r>
              <a:rPr lang="en-US" altLang="zh-CN" sz="2200" dirty="0" err="1">
                <a:latin typeface="Times New Roman"/>
              </a:rPr>
              <a:t>emA</a:t>
            </a:r>
            <a:r>
              <a:rPr lang="en-US" altLang="zh-CN" sz="2200" dirty="0">
                <a:latin typeface="Times New Roman"/>
              </a:rPr>
              <a:t> U</a:t>
            </a:r>
            <a:r>
              <a:rPr lang="en-US" altLang="zh-CN" sz="2200" baseline="30000" dirty="0">
                <a:latin typeface="Times New Roman"/>
              </a:rPr>
              <a:t>35+</a:t>
            </a:r>
            <a:r>
              <a:rPr lang="en-US" altLang="zh-CN" sz="2200" dirty="0">
                <a:latin typeface="Times New Roman"/>
              </a:rPr>
              <a:t> is required</a:t>
            </a:r>
            <a:endParaRPr lang="zh-CN" altLang="en-US" sz="22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02AE755-C646-424C-94CB-7F078235DA68}"/>
              </a:ext>
            </a:extLst>
          </p:cNvPr>
          <p:cNvSpPr txBox="1"/>
          <p:nvPr/>
        </p:nvSpPr>
        <p:spPr>
          <a:xfrm>
            <a:off x="8337034" y="6265315"/>
            <a:ext cx="2506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800" b="1" dirty="0">
                <a:solidFill>
                  <a:schemeClr val="accent1"/>
                </a:solidFill>
                <a:latin typeface="Times New Roman"/>
              </a:rPr>
              <a:t>---L. Sun, ICIS’23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3D3CC14-A869-43EA-9ECC-4FBC0BB1C9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191" y="927572"/>
            <a:ext cx="5268672" cy="306439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A055178-FF84-46BF-9991-58F9C280A60A}"/>
              </a:ext>
            </a:extLst>
          </p:cNvPr>
          <p:cNvSpPr txBox="1"/>
          <p:nvPr/>
        </p:nvSpPr>
        <p:spPr>
          <a:xfrm>
            <a:off x="11019676" y="2105643"/>
            <a:ext cx="1193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/>
              </a:rPr>
              <a:t>45GHz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7B6D2E4-299C-40B8-A04B-B935C66721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2850" y="4143044"/>
            <a:ext cx="2683772" cy="20330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6D1177D-93E9-4759-B5C8-E71A8B9DE3A3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2303" y="4143044"/>
            <a:ext cx="3338087" cy="2077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B2DB3F3-72BF-4865-BBAF-906BE816ECEE}"/>
              </a:ext>
            </a:extLst>
          </p:cNvPr>
          <p:cNvSpPr txBox="1"/>
          <p:nvPr/>
        </p:nvSpPr>
        <p:spPr bwMode="auto">
          <a:xfrm>
            <a:off x="9725290" y="4501601"/>
            <a:ext cx="2445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1.016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emA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 O</a:t>
            </a:r>
            <a:r>
              <a:rPr kumimoji="0" lang="en-US" altLang="zh-CN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6+</a:t>
            </a:r>
            <a:endParaRPr kumimoji="0" lang="zh-CN" altLang="en-US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441BB01-E891-84F2-AEA9-5ABDF34F5BAF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</a:t>
            </a:r>
          </a:p>
        </p:txBody>
      </p:sp>
    </p:spTree>
    <p:extLst>
      <p:ext uri="{BB962C8B-B14F-4D97-AF65-F5344CB8AC3E}">
        <p14:creationId xmlns:p14="http://schemas.microsoft.com/office/powerpoint/2010/main" val="3707002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19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B64D1F8-15F5-4D82-872F-9F7F364AB4AB}"/>
              </a:ext>
            </a:extLst>
          </p:cNvPr>
          <p:cNvSpPr/>
          <p:nvPr/>
        </p:nvSpPr>
        <p:spPr>
          <a:xfrm>
            <a:off x="125988" y="1027025"/>
            <a:ext cx="7018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Times New Roman"/>
              </a:rPr>
              <a:t>Superconducting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/>
              </a:rPr>
              <a:t>linac</a:t>
            </a:r>
            <a:r>
              <a:rPr lang="en-US" altLang="zh-CN" sz="2400" b="1" dirty="0">
                <a:solidFill>
                  <a:srgbClr val="0000FF"/>
                </a:solidFill>
                <a:latin typeface="Times New Roman"/>
              </a:rPr>
              <a:t>: </a:t>
            </a:r>
            <a:r>
              <a:rPr lang="en-US" altLang="zh-CN" sz="2400" dirty="0">
                <a:latin typeface="Times New Roman"/>
              </a:rPr>
              <a:t>CW and pulsed modes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CE3B518-90C1-4448-9467-7704EFBDA1F0}"/>
              </a:ext>
            </a:extLst>
          </p:cNvPr>
          <p:cNvGrpSpPr>
            <a:grpSpLocks noChangeAspect="1"/>
          </p:cNvGrpSpPr>
          <p:nvPr/>
        </p:nvGrpSpPr>
        <p:grpSpPr>
          <a:xfrm>
            <a:off x="108407" y="2942021"/>
            <a:ext cx="7365270" cy="1062461"/>
            <a:chOff x="-62630" y="5457283"/>
            <a:chExt cx="8768219" cy="126483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CA85C0C-86D8-4802-A786-54DA0D98C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50727" y="5457283"/>
              <a:ext cx="8354862" cy="1206563"/>
            </a:xfrm>
            <a:prstGeom prst="rect">
              <a:avLst/>
            </a:prstGeom>
          </p:spPr>
        </p:pic>
        <p:sp>
          <p:nvSpPr>
            <p:cNvPr id="9" name="TextBox 48">
              <a:extLst>
                <a:ext uri="{FF2B5EF4-FFF2-40B4-BE49-F238E27FC236}">
                  <a16:creationId xmlns:a16="http://schemas.microsoft.com/office/drawing/2014/main" id="{7BC7F0C7-0736-4943-9AE1-7ACE7F7A749A}"/>
                </a:ext>
              </a:extLst>
            </p:cNvPr>
            <p:cNvSpPr txBox="1"/>
            <p:nvPr/>
          </p:nvSpPr>
          <p:spPr>
            <a:xfrm>
              <a:off x="-62630" y="6169578"/>
              <a:ext cx="1870988" cy="534564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503050405090304" pitchFamily="18" charset="0"/>
                  <a:cs typeface="Times New Roman" panose="02020503050405090304" pitchFamily="18" charset="0"/>
                </a:rPr>
                <a:t>3HB+RFQ</a:t>
              </a:r>
              <a:endPara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10" name="TextBox 48">
              <a:extLst>
                <a:ext uri="{FF2B5EF4-FFF2-40B4-BE49-F238E27FC236}">
                  <a16:creationId xmlns:a16="http://schemas.microsoft.com/office/drawing/2014/main" id="{D2199CB6-0B7E-48C6-A170-03ACEF6D7C8A}"/>
                </a:ext>
              </a:extLst>
            </p:cNvPr>
            <p:cNvSpPr txBox="1"/>
            <p:nvPr/>
          </p:nvSpPr>
          <p:spPr>
            <a:xfrm>
              <a:off x="1165238" y="6178066"/>
              <a:ext cx="1678488" cy="534564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503050405090304" pitchFamily="18" charset="0"/>
                  <a:cs typeface="Times New Roman" panose="02020503050405090304" pitchFamily="18" charset="0"/>
                </a:rPr>
                <a:t>MEBT</a:t>
              </a:r>
              <a:endPara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11" name="TextBox 48">
              <a:extLst>
                <a:ext uri="{FF2B5EF4-FFF2-40B4-BE49-F238E27FC236}">
                  <a16:creationId xmlns:a16="http://schemas.microsoft.com/office/drawing/2014/main" id="{0711ED52-3C04-483C-AEBE-58F7D73ECC77}"/>
                </a:ext>
              </a:extLst>
            </p:cNvPr>
            <p:cNvSpPr txBox="1"/>
            <p:nvPr/>
          </p:nvSpPr>
          <p:spPr>
            <a:xfrm>
              <a:off x="2414718" y="6186552"/>
              <a:ext cx="1678488" cy="534564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503050405090304" pitchFamily="18" charset="0"/>
                  <a:cs typeface="Times New Roman" panose="02020503050405090304" pitchFamily="18" charset="0"/>
                </a:rPr>
                <a:t>QWR007</a:t>
              </a:r>
              <a:endPara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12" name="TextBox 48">
              <a:extLst>
                <a:ext uri="{FF2B5EF4-FFF2-40B4-BE49-F238E27FC236}">
                  <a16:creationId xmlns:a16="http://schemas.microsoft.com/office/drawing/2014/main" id="{637A6D2D-F0B4-4BE0-A0EA-57863788B28B}"/>
                </a:ext>
              </a:extLst>
            </p:cNvPr>
            <p:cNvSpPr txBox="1"/>
            <p:nvPr/>
          </p:nvSpPr>
          <p:spPr>
            <a:xfrm>
              <a:off x="5756360" y="6187553"/>
              <a:ext cx="1678488" cy="534564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zh-CN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503050405090304" pitchFamily="18" charset="0"/>
                  <a:cs typeface="Times New Roman" panose="02020503050405090304" pitchFamily="18" charset="0"/>
                </a:rPr>
                <a:t>HWR015</a:t>
              </a:r>
              <a:endPara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C43AC24-50B7-4E16-B4DF-1FC533D06A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03" y="1876110"/>
            <a:ext cx="6884416" cy="106591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BE7FC01-6562-466C-998C-A9C40A60780C}"/>
              </a:ext>
            </a:extLst>
          </p:cNvPr>
          <p:cNvSpPr txBox="1"/>
          <p:nvPr/>
        </p:nvSpPr>
        <p:spPr>
          <a:xfrm rot="20870052">
            <a:off x="7104750" y="1152928"/>
            <a:ext cx="3966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To BRing with 3 Hz pulsed beam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33A6E14-1A3D-40A6-B71E-F7BF4181CD64}"/>
              </a:ext>
            </a:extLst>
          </p:cNvPr>
          <p:cNvSpPr txBox="1"/>
          <p:nvPr/>
        </p:nvSpPr>
        <p:spPr>
          <a:xfrm rot="20870052">
            <a:off x="7202062" y="1467252"/>
            <a:ext cx="4650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</a:rPr>
              <a:t>To low energy terminal with CW beam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pic>
        <p:nvPicPr>
          <p:cNvPr id="18" name="图片 5">
            <a:extLst>
              <a:ext uri="{FF2B5EF4-FFF2-40B4-BE49-F238E27FC236}">
                <a16:creationId xmlns:a16="http://schemas.microsoft.com/office/drawing/2014/main" id="{F5F61796-701B-44FA-A50B-ECE1F24273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814" y="4491431"/>
            <a:ext cx="3391552" cy="158390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CB009AB-35BB-4501-B383-1059ED0FE69F}"/>
              </a:ext>
            </a:extLst>
          </p:cNvPr>
          <p:cNvSpPr/>
          <p:nvPr/>
        </p:nvSpPr>
        <p:spPr>
          <a:xfrm>
            <a:off x="2131771" y="4352606"/>
            <a:ext cx="1297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QWR 007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CF9156CD-736A-47EA-AE34-27B616AB7CB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740" y="4630861"/>
            <a:ext cx="3391553" cy="1444475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1D5FC423-5C7D-446F-8D70-BC38E80516BC}"/>
              </a:ext>
            </a:extLst>
          </p:cNvPr>
          <p:cNvSpPr/>
          <p:nvPr/>
        </p:nvSpPr>
        <p:spPr>
          <a:xfrm>
            <a:off x="6076082" y="4047015"/>
            <a:ext cx="1297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HWR 015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E58502C7-FB85-4ACB-9AE4-47D45171CEB0}"/>
              </a:ext>
            </a:extLst>
          </p:cNvPr>
          <p:cNvCxnSpPr>
            <a:stCxn id="11" idx="1"/>
          </p:cNvCxnSpPr>
          <p:nvPr/>
        </p:nvCxnSpPr>
        <p:spPr>
          <a:xfrm flipH="1">
            <a:off x="1903517" y="3779124"/>
            <a:ext cx="285853" cy="72923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7104FFE-CBE2-4BBC-BEBE-FAA99F1A04E6}"/>
              </a:ext>
            </a:extLst>
          </p:cNvPr>
          <p:cNvCxnSpPr>
            <a:cxnSpLocks/>
          </p:cNvCxnSpPr>
          <p:nvPr/>
        </p:nvCxnSpPr>
        <p:spPr>
          <a:xfrm>
            <a:off x="4492375" y="3688084"/>
            <a:ext cx="367474" cy="6984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92257E7A-7C6F-4346-B1CA-A347472C3C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690" y="2194338"/>
            <a:ext cx="4602266" cy="19466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0C54D7D-3841-4F5A-AFAA-3A649696334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279" y="4508355"/>
            <a:ext cx="2213338" cy="167871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C20C096-FA87-4BAD-8935-2EF64CEF81B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4690" y="4505607"/>
            <a:ext cx="2213338" cy="167871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2FBBE618-ABA5-4D46-8FF9-D734668EAB62}"/>
              </a:ext>
            </a:extLst>
          </p:cNvPr>
          <p:cNvSpPr txBox="1"/>
          <p:nvPr/>
        </p:nvSpPr>
        <p:spPr>
          <a:xfrm>
            <a:off x="7509678" y="4080844"/>
            <a:ext cx="4474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highlight>
                  <a:srgbClr val="FFFF00"/>
                </a:highlight>
                <a:latin typeface="Times New Roman"/>
              </a:rPr>
              <a:t>RFQ in tunnel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F68AB0C-6086-4BC5-9EE1-1EA177E2E842}"/>
              </a:ext>
            </a:extLst>
          </p:cNvPr>
          <p:cNvSpPr txBox="1"/>
          <p:nvPr/>
        </p:nvSpPr>
        <p:spPr>
          <a:xfrm>
            <a:off x="7528532" y="6329924"/>
            <a:ext cx="4474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highlight>
                  <a:srgbClr val="FFFF00"/>
                </a:highlight>
                <a:latin typeface="Times New Roman"/>
              </a:rPr>
              <a:t>Cavities and Cryomodule 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2DA2639-C3D6-1D0A-E9E9-06CE3D8F8D65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</a:t>
            </a:r>
          </a:p>
        </p:txBody>
      </p:sp>
    </p:spTree>
    <p:extLst>
      <p:ext uri="{BB962C8B-B14F-4D97-AF65-F5344CB8AC3E}">
        <p14:creationId xmlns:p14="http://schemas.microsoft.com/office/powerpoint/2010/main" val="365930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DC1AF40-9B2E-4703-ACA1-6A3704982543}"/>
              </a:ext>
            </a:extLst>
          </p:cNvPr>
          <p:cNvSpPr/>
          <p:nvPr/>
        </p:nvSpPr>
        <p:spPr>
          <a:xfrm>
            <a:off x="938427" y="2456892"/>
            <a:ext cx="10315146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motivation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Introduction of HIAF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 of HIAF accelerators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From HIAF to </a:t>
            </a:r>
            <a:r>
              <a:rPr lang="en-US" altLang="zh-CN" sz="2800" b="1" kern="0" dirty="0" err="1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en-US" altLang="zh-CN" sz="2800" b="1" kern="0" dirty="0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collision, polarization and cooling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2FE1A48-23ED-4E78-B463-DAD2AE91F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68" y="-17425"/>
            <a:ext cx="12237720" cy="1875837"/>
          </a:xfrm>
          <a:prstGeom prst="rect">
            <a:avLst/>
          </a:prstGeom>
        </p:spPr>
      </p:pic>
      <p:sp>
        <p:nvSpPr>
          <p:cNvPr id="12" name="副标题 2">
            <a:extLst>
              <a:ext uri="{FF2B5EF4-FFF2-40B4-BE49-F238E27FC236}">
                <a16:creationId xmlns:a16="http://schemas.microsoft.com/office/drawing/2014/main" id="{23760CB1-18B0-4271-9EED-B1E86DD1D306}"/>
              </a:ext>
            </a:extLst>
          </p:cNvPr>
          <p:cNvSpPr txBox="1">
            <a:spLocks/>
          </p:cNvSpPr>
          <p:nvPr/>
        </p:nvSpPr>
        <p:spPr>
          <a:xfrm>
            <a:off x="1451484" y="501374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</a:rPr>
              <a:t>Outline</a:t>
            </a:r>
            <a:endParaRPr lang="zh-CN" altLang="zh-CN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DFF076-FE93-415E-864C-567EEDFBC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1699148"/>
            <a:ext cx="12237720" cy="1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4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B70A38D7-C406-4750-9ECE-89131AB64479}"/>
              </a:ext>
            </a:extLst>
          </p:cNvPr>
          <p:cNvGrpSpPr/>
          <p:nvPr/>
        </p:nvGrpSpPr>
        <p:grpSpPr>
          <a:xfrm>
            <a:off x="8599515" y="4460523"/>
            <a:ext cx="3330371" cy="2062518"/>
            <a:chOff x="7942808" y="4949602"/>
            <a:chExt cx="3330371" cy="2062518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D8EDC56-8714-4033-8529-D62708D7A4B2}"/>
                </a:ext>
              </a:extLst>
            </p:cNvPr>
            <p:cNvSpPr txBox="1"/>
            <p:nvPr/>
          </p:nvSpPr>
          <p:spPr>
            <a:xfrm>
              <a:off x="7969968" y="6642788"/>
              <a:ext cx="3302229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rgbClr val="C00000"/>
                  </a:solidFill>
                </a:rPr>
                <a:t>RFQ</a:t>
              </a:r>
              <a:r>
                <a:rPr lang="zh-CN" altLang="en-US" dirty="0">
                  <a:solidFill>
                    <a:srgbClr val="C00000"/>
                  </a:solidFill>
                </a:rPr>
                <a:t> </a:t>
              </a:r>
              <a:r>
                <a:rPr lang="en-US" altLang="zh-CN" dirty="0">
                  <a:solidFill>
                    <a:srgbClr val="C00000"/>
                  </a:solidFill>
                </a:rPr>
                <a:t>entrance</a:t>
              </a:r>
              <a:r>
                <a:rPr lang="zh-CN" altLang="en-US" dirty="0">
                  <a:solidFill>
                    <a:srgbClr val="C00000"/>
                  </a:solidFill>
                </a:rPr>
                <a:t>：</a:t>
              </a:r>
              <a:r>
                <a:rPr lang="en-US" altLang="zh-CN" dirty="0">
                  <a:solidFill>
                    <a:srgbClr val="C00000"/>
                  </a:solidFill>
                </a:rPr>
                <a:t>0.23 </a:t>
              </a:r>
              <a:r>
                <a:rPr lang="el-GR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π</a:t>
              </a:r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altLang="zh-CN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mm.mrad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FBAFC430-8E13-43B3-89F2-09F4CAA3B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2808" y="4949602"/>
              <a:ext cx="3330371" cy="1716507"/>
            </a:xfrm>
            <a:prstGeom prst="rect">
              <a:avLst/>
            </a:prstGeom>
          </p:spPr>
        </p:pic>
      </p:grp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20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B64D1F8-15F5-4D82-872F-9F7F364AB4AB}"/>
              </a:ext>
            </a:extLst>
          </p:cNvPr>
          <p:cNvSpPr/>
          <p:nvPr/>
        </p:nvSpPr>
        <p:spPr>
          <a:xfrm>
            <a:off x="125988" y="1027025"/>
            <a:ext cx="8130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Times New Roman"/>
              </a:rPr>
              <a:t>Primary commissioning of ESR and RFQ</a:t>
            </a:r>
          </a:p>
        </p:txBody>
      </p:sp>
      <p:graphicFrame>
        <p:nvGraphicFramePr>
          <p:cNvPr id="30" name="表格 4">
            <a:extLst>
              <a:ext uri="{FF2B5EF4-FFF2-40B4-BE49-F238E27FC236}">
                <a16:creationId xmlns:a16="http://schemas.microsoft.com/office/drawing/2014/main" id="{98531B11-026D-491B-BFA7-83374B79913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4887682"/>
              </p:ext>
            </p:extLst>
          </p:nvPr>
        </p:nvGraphicFramePr>
        <p:xfrm>
          <a:off x="125988" y="3057932"/>
          <a:ext cx="4900403" cy="3503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3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83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Ion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Current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Pulse width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Energy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Trans. 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effy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Accel. 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effy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CN" sz="16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emA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1ms@1Hz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12.86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70.9%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60.6%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84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115 e</a:t>
                      </a:r>
                      <a:r>
                        <a:rPr lang="el-GR" altLang="zh-CN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1ms@1Hz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94.6%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86.4%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5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Bi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31+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52 e</a:t>
                      </a:r>
                      <a:r>
                        <a:rPr lang="el-GR" altLang="zh-CN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1ms@1Hz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169.4</a:t>
                      </a:r>
                    </a:p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93.0%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文本框 30">
            <a:extLst>
              <a:ext uri="{FF2B5EF4-FFF2-40B4-BE49-F238E27FC236}">
                <a16:creationId xmlns:a16="http://schemas.microsoft.com/office/drawing/2014/main" id="{FD3BD9AC-C5F1-4972-858A-471FC48593F9}"/>
              </a:ext>
            </a:extLst>
          </p:cNvPr>
          <p:cNvSpPr txBox="1"/>
          <p:nvPr/>
        </p:nvSpPr>
        <p:spPr>
          <a:xfrm>
            <a:off x="358879" y="1524787"/>
            <a:ext cx="111034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/>
              </a:rPr>
              <a:t>1 </a:t>
            </a:r>
            <a:r>
              <a:rPr lang="en-US" altLang="zh-CN" sz="2200" dirty="0" err="1">
                <a:latin typeface="Times New Roman"/>
              </a:rPr>
              <a:t>emA</a:t>
            </a:r>
            <a:r>
              <a:rPr lang="en-US" altLang="zh-CN" sz="2200" dirty="0">
                <a:latin typeface="Times New Roman"/>
              </a:rPr>
              <a:t> </a:t>
            </a:r>
            <a:r>
              <a:rPr lang="en-US" altLang="zh-CN" sz="2200" baseline="30000" dirty="0">
                <a:latin typeface="Times New Roman"/>
              </a:rPr>
              <a:t>16</a:t>
            </a:r>
            <a:r>
              <a:rPr lang="en-US" altLang="zh-CN" sz="2200" dirty="0">
                <a:latin typeface="Times New Roman"/>
              </a:rPr>
              <a:t>O</a:t>
            </a:r>
            <a:r>
              <a:rPr lang="en-US" altLang="zh-CN" sz="2200" baseline="30000" dirty="0">
                <a:latin typeface="Times New Roman"/>
              </a:rPr>
              <a:t>6+</a:t>
            </a:r>
            <a:r>
              <a:rPr lang="en-US" altLang="zh-CN" sz="2200" dirty="0">
                <a:latin typeface="Times New Roman"/>
              </a:rPr>
              <a:t> beam has been obtained from RFQ, Kr and Bi have been accelerated successfully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/>
              </a:rPr>
              <a:t>Efficiency as well as stabilities have to study in detail</a:t>
            </a:r>
            <a:endParaRPr lang="zh-CN" altLang="en-US" sz="2200" dirty="0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C392C15-9788-410E-9DC7-16EF45809D21}"/>
              </a:ext>
            </a:extLst>
          </p:cNvPr>
          <p:cNvGrpSpPr/>
          <p:nvPr/>
        </p:nvGrpSpPr>
        <p:grpSpPr>
          <a:xfrm>
            <a:off x="5150894" y="2304096"/>
            <a:ext cx="3330371" cy="2016224"/>
            <a:chOff x="442596" y="1913476"/>
            <a:chExt cx="5401377" cy="2827352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F8404EFE-35B4-455C-9218-032F4B20D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596" y="1913476"/>
              <a:ext cx="5401377" cy="282735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301F80B9-FDE2-4525-A8CC-9DA7D2279D91}"/>
                </a:ext>
              </a:extLst>
            </p:cNvPr>
            <p:cNvSpPr/>
            <p:nvPr/>
          </p:nvSpPr>
          <p:spPr>
            <a:xfrm>
              <a:off x="2639616" y="4401108"/>
              <a:ext cx="2952328" cy="288032"/>
            </a:xfrm>
            <a:prstGeom prst="rect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4CFD0D1-8B20-4BC1-A3B0-DA043A835B1A}"/>
              </a:ext>
            </a:extLst>
          </p:cNvPr>
          <p:cNvGrpSpPr/>
          <p:nvPr/>
        </p:nvGrpSpPr>
        <p:grpSpPr>
          <a:xfrm>
            <a:off x="5150894" y="4459206"/>
            <a:ext cx="3330371" cy="2102142"/>
            <a:chOff x="442596" y="1913476"/>
            <a:chExt cx="5401377" cy="2827352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A65708C-9297-4216-BEDB-AC7171657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596" y="1913476"/>
              <a:ext cx="5401377" cy="282735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A06E6030-6884-4862-A6E5-0923E2D6A172}"/>
                </a:ext>
              </a:extLst>
            </p:cNvPr>
            <p:cNvSpPr/>
            <p:nvPr/>
          </p:nvSpPr>
          <p:spPr>
            <a:xfrm>
              <a:off x="2639616" y="4401108"/>
              <a:ext cx="2952328" cy="288032"/>
            </a:xfrm>
            <a:prstGeom prst="rect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2F9BDCAD-DBB0-4DB5-9A42-D1E74E1534AD}"/>
              </a:ext>
            </a:extLst>
          </p:cNvPr>
          <p:cNvGrpSpPr/>
          <p:nvPr/>
        </p:nvGrpSpPr>
        <p:grpSpPr>
          <a:xfrm>
            <a:off x="8605768" y="2300168"/>
            <a:ext cx="3330371" cy="2075231"/>
            <a:chOff x="1826072" y="4946919"/>
            <a:chExt cx="3330371" cy="2075231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2DE89E5B-9208-476E-8528-738E3EABD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6072" y="4946919"/>
              <a:ext cx="3330371" cy="1739537"/>
            </a:xfrm>
            <a:prstGeom prst="rect">
              <a:avLst/>
            </a:prstGeom>
          </p:spPr>
        </p:pic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3358C06F-856B-4858-9D5E-ACCD882CB14C}"/>
                </a:ext>
              </a:extLst>
            </p:cNvPr>
            <p:cNvSpPr txBox="1"/>
            <p:nvPr/>
          </p:nvSpPr>
          <p:spPr>
            <a:xfrm>
              <a:off x="1846979" y="6652818"/>
              <a:ext cx="3303211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rgbClr val="C00000"/>
                  </a:solidFill>
                </a:rPr>
                <a:t>RFQ entrance</a:t>
              </a:r>
              <a:r>
                <a:rPr lang="zh-CN" altLang="en-US" dirty="0">
                  <a:solidFill>
                    <a:srgbClr val="C00000"/>
                  </a:solidFill>
                </a:rPr>
                <a:t>：</a:t>
              </a:r>
              <a:r>
                <a:rPr lang="en-US" altLang="zh-CN" dirty="0">
                  <a:solidFill>
                    <a:srgbClr val="C00000"/>
                  </a:solidFill>
                </a:rPr>
                <a:t>0.07 </a:t>
              </a:r>
              <a:r>
                <a:rPr lang="el-GR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π</a:t>
              </a:r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altLang="zh-CN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mm.mrad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576D0739-01B1-4C11-9A2B-43573DE1FA88}"/>
              </a:ext>
            </a:extLst>
          </p:cNvPr>
          <p:cNvSpPr/>
          <p:nvPr/>
        </p:nvSpPr>
        <p:spPr>
          <a:xfrm>
            <a:off x="125988" y="2596267"/>
            <a:ext cx="49004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SzPct val="130000"/>
            </a:pPr>
            <a:r>
              <a:rPr lang="en-US" altLang="zh-CN" sz="2000" b="1" dirty="0">
                <a:latin typeface="Times New Roman"/>
              </a:rPr>
              <a:t>Commissioning results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EAA73F3-65B9-019F-2A42-49E7FCEF9131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</a:t>
            </a:r>
          </a:p>
        </p:txBody>
      </p:sp>
    </p:spTree>
    <p:extLst>
      <p:ext uri="{BB962C8B-B14F-4D97-AF65-F5344CB8AC3E}">
        <p14:creationId xmlns:p14="http://schemas.microsoft.com/office/powerpoint/2010/main" val="73475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21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B64D1F8-15F5-4D82-872F-9F7F364AB4AB}"/>
              </a:ext>
            </a:extLst>
          </p:cNvPr>
          <p:cNvSpPr/>
          <p:nvPr/>
        </p:nvSpPr>
        <p:spPr>
          <a:xfrm>
            <a:off x="125988" y="1027025"/>
            <a:ext cx="8850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Times New Roman"/>
              </a:rPr>
              <a:t>Booster Ring (BRing): </a:t>
            </a:r>
            <a:r>
              <a:rPr lang="en-US" altLang="zh-CN" sz="2400" dirty="0">
                <a:latin typeface="Times New Roman"/>
              </a:rPr>
              <a:t>Fast ramping rate synchrotron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7191559-B31B-4567-A697-07A485D94A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6097" y="3945004"/>
            <a:ext cx="5105916" cy="279636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63AB684-1AC1-4F63-9404-FFB80ECCE5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988" y="3668261"/>
            <a:ext cx="2446298" cy="14472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3E5BA22-CF68-4985-808A-C2F38F0652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80" y="3692365"/>
            <a:ext cx="3598426" cy="3165635"/>
          </a:xfrm>
          <a:prstGeom prst="rect">
            <a:avLst/>
          </a:prstGeom>
        </p:spPr>
      </p:pic>
      <p:sp>
        <p:nvSpPr>
          <p:cNvPr id="10" name="箭头: 上 9">
            <a:extLst>
              <a:ext uri="{FF2B5EF4-FFF2-40B4-BE49-F238E27FC236}">
                <a16:creationId xmlns:a16="http://schemas.microsoft.com/office/drawing/2014/main" id="{91FFB9AF-6571-4DB4-A3D6-6449ABD8FC1F}"/>
              </a:ext>
            </a:extLst>
          </p:cNvPr>
          <p:cNvSpPr/>
          <p:nvPr/>
        </p:nvSpPr>
        <p:spPr>
          <a:xfrm rot="2081040">
            <a:off x="2220531" y="5381946"/>
            <a:ext cx="305747" cy="666987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764D1AC-1C12-4BA2-B88A-CBBC2930ED3E}"/>
              </a:ext>
            </a:extLst>
          </p:cNvPr>
          <p:cNvSpPr txBox="1"/>
          <p:nvPr/>
        </p:nvSpPr>
        <p:spPr>
          <a:xfrm>
            <a:off x="386680" y="1608417"/>
            <a:ext cx="5987690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/>
              </a:rPr>
              <a:t>Working point (oscillation frequency) for each particle is different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/>
              </a:rPr>
              <a:t>Beam loss due to resonance or dynamic vacuum effect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Fast ramping acceleration is a possible way to avoid the beam loss</a:t>
            </a:r>
            <a:endParaRPr lang="zh-CN" altLang="en-US" sz="2200" b="1" dirty="0">
              <a:solidFill>
                <a:srgbClr val="0000FF"/>
              </a:solidFill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88EBAF4E-3612-4CBC-9DB0-9F140495E18A}"/>
              </a:ext>
            </a:extLst>
          </p:cNvPr>
          <p:cNvCxnSpPr/>
          <p:nvPr/>
        </p:nvCxnSpPr>
        <p:spPr>
          <a:xfrm flipV="1">
            <a:off x="6374370" y="2488390"/>
            <a:ext cx="693738" cy="9001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F0BDD32C-F23E-4E3C-BC6A-7BBC832997B5}"/>
              </a:ext>
            </a:extLst>
          </p:cNvPr>
          <p:cNvSpPr txBox="1"/>
          <p:nvPr/>
        </p:nvSpPr>
        <p:spPr>
          <a:xfrm>
            <a:off x="7365309" y="1572081"/>
            <a:ext cx="471101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high current ramping rate up to 38 kA/s for dipole PS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acceleration voltage up to 240kV/turn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 wall vacuum chamber to avoid distortion with eddy current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id="{8B4D8B10-4FB2-4764-B895-BCB1BB742F35}"/>
              </a:ext>
            </a:extLst>
          </p:cNvPr>
          <p:cNvSpPr/>
          <p:nvPr/>
        </p:nvSpPr>
        <p:spPr>
          <a:xfrm>
            <a:off x="7221294" y="1781995"/>
            <a:ext cx="144015" cy="1358918"/>
          </a:xfrm>
          <a:prstGeom prst="leftBrace">
            <a:avLst>
              <a:gd name="adj1" fmla="val 53823"/>
              <a:gd name="adj2" fmla="val 50000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C5A45E3-C37F-4570-8022-68AA327DEB99}"/>
              </a:ext>
            </a:extLst>
          </p:cNvPr>
          <p:cNvSpPr txBox="1"/>
          <p:nvPr/>
        </p:nvSpPr>
        <p:spPr>
          <a:xfrm>
            <a:off x="3855825" y="4143034"/>
            <a:ext cx="2116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/>
              </a:rPr>
              <a:t>0.6T/s </a:t>
            </a:r>
            <a:r>
              <a:rPr lang="en-US" altLang="zh-CN" sz="2000" b="1" dirty="0">
                <a:latin typeface="Times New Roman"/>
              </a:rPr>
              <a:t>@ HIRFL</a:t>
            </a:r>
            <a:endParaRPr lang="zh-CN" altLang="en-US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7E39FE-BC5E-4E18-A4ED-32657D8662CB}"/>
              </a:ext>
            </a:extLst>
          </p:cNvPr>
          <p:cNvSpPr txBox="1"/>
          <p:nvPr/>
        </p:nvSpPr>
        <p:spPr>
          <a:xfrm>
            <a:off x="3849738" y="5097822"/>
            <a:ext cx="2116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/>
              </a:rPr>
              <a:t>10T/s </a:t>
            </a:r>
            <a:r>
              <a:rPr lang="en-US" altLang="zh-CN" sz="2000" b="1" dirty="0">
                <a:latin typeface="Times New Roman"/>
              </a:rPr>
              <a:t>@ SIS 18</a:t>
            </a:r>
            <a:endParaRPr lang="zh-CN" altLang="en-US" sz="20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1C4FA65-E438-4881-8026-10833C6E8B16}"/>
              </a:ext>
            </a:extLst>
          </p:cNvPr>
          <p:cNvSpPr txBox="1"/>
          <p:nvPr/>
        </p:nvSpPr>
        <p:spPr>
          <a:xfrm>
            <a:off x="3849738" y="6052609"/>
            <a:ext cx="2116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/>
              </a:rPr>
              <a:t>12T/s </a:t>
            </a:r>
            <a:r>
              <a:rPr lang="en-US" altLang="zh-CN" sz="2000" b="1" dirty="0">
                <a:latin typeface="Times New Roman"/>
              </a:rPr>
              <a:t>@ BRing</a:t>
            </a:r>
            <a:endParaRPr lang="zh-CN" altLang="en-US" sz="2000" dirty="0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BCC52038-0107-4F21-BFC0-318554950C48}"/>
              </a:ext>
            </a:extLst>
          </p:cNvPr>
          <p:cNvSpPr/>
          <p:nvPr/>
        </p:nvSpPr>
        <p:spPr>
          <a:xfrm>
            <a:off x="4581687" y="4617975"/>
            <a:ext cx="356714" cy="4109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E11B9C8F-F9B9-4F68-938D-41B9FF707896}"/>
              </a:ext>
            </a:extLst>
          </p:cNvPr>
          <p:cNvSpPr/>
          <p:nvPr/>
        </p:nvSpPr>
        <p:spPr>
          <a:xfrm>
            <a:off x="4581687" y="5625720"/>
            <a:ext cx="356714" cy="4109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A69DDE31-13B3-4007-97D5-37FE59855682}"/>
              </a:ext>
            </a:extLst>
          </p:cNvPr>
          <p:cNvSpPr/>
          <p:nvPr/>
        </p:nvSpPr>
        <p:spPr>
          <a:xfrm>
            <a:off x="3714106" y="3836992"/>
            <a:ext cx="2224400" cy="2796364"/>
          </a:xfrm>
          <a:prstGeom prst="roundRect">
            <a:avLst>
              <a:gd name="adj" fmla="val 69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7EF65DF-FA61-2A7F-D951-D0F34D9A9C2A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</a:t>
            </a:r>
          </a:p>
        </p:txBody>
      </p:sp>
    </p:spTree>
    <p:extLst>
      <p:ext uri="{BB962C8B-B14F-4D97-AF65-F5344CB8AC3E}">
        <p14:creationId xmlns:p14="http://schemas.microsoft.com/office/powerpoint/2010/main" val="2659205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22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B64D1F8-15F5-4D82-872F-9F7F364AB4AB}"/>
              </a:ext>
            </a:extLst>
          </p:cNvPr>
          <p:cNvSpPr/>
          <p:nvPr/>
        </p:nvSpPr>
        <p:spPr>
          <a:xfrm>
            <a:off x="125988" y="1027025"/>
            <a:ext cx="114786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Fast ramping rate full energy storage power supply for dipoles and quadrupoles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1775F90-E482-4C29-83D8-9D017917B4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364" y="4007764"/>
            <a:ext cx="5546853" cy="271371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9963F6E-E287-408C-A928-8EE232D124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611" y="2456707"/>
            <a:ext cx="5134345" cy="1418045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EC14C96-C05A-4F4E-8829-A95AB143E043}"/>
              </a:ext>
            </a:extLst>
          </p:cNvPr>
          <p:cNvSpPr txBox="1"/>
          <p:nvPr/>
        </p:nvSpPr>
        <p:spPr>
          <a:xfrm>
            <a:off x="673623" y="1529357"/>
            <a:ext cx="1109786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00" dirty="0">
                <a:solidFill>
                  <a:prstClr val="black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R</a:t>
            </a:r>
            <a:r>
              <a:rPr lang="en-US" altLang="zh-CN" sz="2200" dirty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equirement of </a:t>
            </a:r>
            <a:r>
              <a:rPr lang="en-US" altLang="zh-CN" sz="2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magnet power converters </a:t>
            </a:r>
            <a:r>
              <a:rPr lang="en-US" altLang="zh-CN" sz="2200" dirty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featured by fast ramping rate</a:t>
            </a:r>
            <a:r>
              <a:rPr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12T/s, ±38000A/s,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the p</a:t>
            </a:r>
            <a:r>
              <a:rPr lang="en-US" altLang="zh-CN" sz="2200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eak power reaches </a:t>
            </a:r>
            <a:r>
              <a:rPr lang="en-US" altLang="zh-CN" sz="2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230MW</a:t>
            </a:r>
            <a:r>
              <a:rPr lang="en-US" altLang="zh-CN" sz="2200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totally at full load </a:t>
            </a:r>
            <a:endParaRPr lang="en-US" altLang="zh-CN" sz="2200" kern="0" dirty="0">
              <a:solidFill>
                <a:srgbClr val="0000FF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24FF3F3-1F0C-4B12-B615-8A089CB3D69A}"/>
              </a:ext>
            </a:extLst>
          </p:cNvPr>
          <p:cNvSpPr/>
          <p:nvPr/>
        </p:nvSpPr>
        <p:spPr>
          <a:xfrm>
            <a:off x="6096000" y="6156593"/>
            <a:ext cx="522651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楷体" pitchFamily="49" charset="-122"/>
                <a:cs typeface="Arial" panose="020B0604020202020204" pitchFamily="34" charset="0"/>
              </a:rPr>
              <a:t>Energy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楷体" pitchFamily="49" charset="-122"/>
                <a:cs typeface="Arial" panose="020B0604020202020204" pitchFamily="34" charset="0"/>
              </a:rPr>
              <a:t>capacitor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楷体" pitchFamily="49" charset="-122"/>
                <a:cs typeface="Arial" panose="020B0604020202020204" pitchFamily="34" charset="0"/>
              </a:rPr>
              <a:t> is used to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楷体" pitchFamily="49" charset="-122"/>
                <a:cs typeface="Arial" panose="020B0604020202020204" pitchFamily="34" charset="0"/>
              </a:rPr>
              <a:t>store energy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楷体" pitchFamily="49" charset="-122"/>
                <a:cs typeface="Arial" panose="020B0604020202020204" pitchFamily="34" charset="0"/>
              </a:rPr>
              <a:t>during the falling, and provide the energy for next fast ramping</a:t>
            </a: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4C702DE6-BFC3-4ABE-AA60-C5D66779E1E0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2713119" y="4372179"/>
            <a:ext cx="1326704" cy="72566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C936968C-D1F3-4E50-ACB9-1863F5AAAC44}"/>
              </a:ext>
            </a:extLst>
          </p:cNvPr>
          <p:cNvSpPr/>
          <p:nvPr/>
        </p:nvSpPr>
        <p:spPr>
          <a:xfrm rot="1434237">
            <a:off x="2465398" y="4462983"/>
            <a:ext cx="258821" cy="116484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541C7E8C-63A1-4481-84E3-D5F55EC88FEA}"/>
              </a:ext>
            </a:extLst>
          </p:cNvPr>
          <p:cNvSpPr/>
          <p:nvPr/>
        </p:nvSpPr>
        <p:spPr>
          <a:xfrm rot="20148621">
            <a:off x="3546188" y="4782197"/>
            <a:ext cx="258821" cy="116484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D8C67EF-E67B-7E80-7B19-5BD999CA0CEF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95FEE2A-7E78-45FB-C8C4-35939E44AC54}"/>
              </a:ext>
            </a:extLst>
          </p:cNvPr>
          <p:cNvPicPr>
            <a:picLocks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586" y="2333682"/>
            <a:ext cx="2994551" cy="20809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52BB5BC-73F9-D101-8CF3-D8C8CCDF623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7" t="10101" r="12199" b="5901"/>
          <a:stretch/>
        </p:blipFill>
        <p:spPr>
          <a:xfrm>
            <a:off x="9126560" y="2298798"/>
            <a:ext cx="2890083" cy="2196233"/>
          </a:xfrm>
          <a:prstGeom prst="rect">
            <a:avLst/>
          </a:prstGeom>
        </p:spPr>
      </p:pic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6EDC3A4F-8EA1-1212-7CD8-FB80200E0CEA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1407393"/>
              </p:ext>
            </p:extLst>
          </p:nvPr>
        </p:nvGraphicFramePr>
        <p:xfrm>
          <a:off x="6111299" y="4532068"/>
          <a:ext cx="5812471" cy="1593647"/>
        </p:xfrm>
        <a:graphic>
          <a:graphicData uri="http://schemas.openxmlformats.org/drawingml/2006/table">
            <a:tbl>
              <a:tblPr firstRow="1" bandRow="1"/>
              <a:tblGrid>
                <a:gridCol w="241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2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Power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(MVA)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Conventional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Energy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storage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4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BRing</a:t>
                      </a:r>
                      <a:r>
                        <a:rPr lang="en-US" altLang="zh-CN" sz="1400" b="1" baseline="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b="1" baseline="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bendng</a:t>
                      </a:r>
                      <a:r>
                        <a:rPr lang="en-US" altLang="zh-CN" sz="1400" b="1" baseline="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magnet</a:t>
                      </a:r>
                      <a:endParaRPr lang="en-US" altLang="zh-CN" sz="1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4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BRing</a:t>
                      </a:r>
                      <a:r>
                        <a:rPr lang="en-US" altLang="zh-CN" sz="1400" b="1" baseline="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quadruple magnet</a:t>
                      </a:r>
                      <a:endParaRPr lang="en-US" altLang="zh-CN" sz="1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Total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en-US" altLang="zh-CN" sz="1400" dirty="0" err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BRing</a:t>
                      </a:r>
                      <a:endParaRPr lang="en-US" altLang="zh-CN" sz="14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250</a:t>
                      </a:r>
                      <a:endParaRPr lang="en-US" altLang="zh-CN" sz="14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41</a:t>
                      </a:r>
                      <a:endParaRPr lang="en-US" altLang="zh-CN" sz="14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Total of HIAF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297</a:t>
                      </a:r>
                      <a:endParaRPr lang="en-US" altLang="zh-CN" sz="14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88</a:t>
                      </a:r>
                      <a:endParaRPr lang="en-US" altLang="zh-CN" sz="14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9A327403-7AED-6893-1239-519FAE6C456F}"/>
              </a:ext>
            </a:extLst>
          </p:cNvPr>
          <p:cNvSpPr/>
          <p:nvPr/>
        </p:nvSpPr>
        <p:spPr>
          <a:xfrm>
            <a:off x="8865751" y="4883919"/>
            <a:ext cx="1154686" cy="66931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tlCol="0" anchor="ctr"/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kern="0" dirty="0">
              <a:solidFill>
                <a:prstClr val="white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9D4547D-2679-C7AE-F589-B294014B1FF4}"/>
              </a:ext>
            </a:extLst>
          </p:cNvPr>
          <p:cNvCxnSpPr>
            <a:cxnSpLocks/>
          </p:cNvCxnSpPr>
          <p:nvPr/>
        </p:nvCxnSpPr>
        <p:spPr>
          <a:xfrm flipV="1">
            <a:off x="3758076" y="4372179"/>
            <a:ext cx="274223" cy="85336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连接符: 曲线 29">
            <a:extLst>
              <a:ext uri="{FF2B5EF4-FFF2-40B4-BE49-F238E27FC236}">
                <a16:creationId xmlns:a16="http://schemas.microsoft.com/office/drawing/2014/main" id="{C42B4C6C-16B8-BEFB-FED4-940805C02856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009998" y="4372179"/>
            <a:ext cx="2086002" cy="207680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952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E630B57-6E87-4376-B7B4-451AFFC99F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2672916"/>
            <a:ext cx="4961976" cy="2844316"/>
          </a:xfrm>
          <a:prstGeom prst="rect">
            <a:avLst/>
          </a:prstGeom>
        </p:spPr>
      </p:pic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23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10A3605-05DA-4E30-AB17-A517BE75A51E}"/>
              </a:ext>
            </a:extLst>
          </p:cNvPr>
          <p:cNvSpPr/>
          <p:nvPr/>
        </p:nvSpPr>
        <p:spPr>
          <a:xfrm>
            <a:off x="125988" y="1027025"/>
            <a:ext cx="114786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eriod" startAt="2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Magnetic ally core loaded RF system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B62A7D0-DF1D-4DDE-AF18-FBB49BFE8BFF}"/>
              </a:ext>
            </a:extLst>
          </p:cNvPr>
          <p:cNvSpPr txBox="1"/>
          <p:nvPr/>
        </p:nvSpPr>
        <p:spPr>
          <a:xfrm>
            <a:off x="263352" y="1628989"/>
            <a:ext cx="4990329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00" dirty="0">
                <a:solidFill>
                  <a:prstClr val="black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To satisfy fast acceleration, the voltage for total RF system should be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240 kV</a:t>
            </a:r>
            <a:endParaRPr lang="en-US" altLang="zh-CN" sz="2200" b="1" kern="0" dirty="0">
              <a:solidFill>
                <a:srgbClr val="FF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6C4C98B-2523-4A93-9146-5EF97FC59358}"/>
              </a:ext>
            </a:extLst>
          </p:cNvPr>
          <p:cNvSpPr txBox="1"/>
          <p:nvPr/>
        </p:nvSpPr>
        <p:spPr>
          <a:xfrm rot="17684282">
            <a:off x="944792" y="3514789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highlight>
                  <a:srgbClr val="FFFF00"/>
                </a:highlight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acceleration</a:t>
            </a:r>
            <a:endParaRPr lang="en-US" altLang="zh-CN" sz="2000" b="1" kern="0" dirty="0">
              <a:highlight>
                <a:srgbClr val="FFFF00"/>
              </a:highlight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4C09131-1CCC-4E89-AA7F-8B00F2F5531B}"/>
              </a:ext>
            </a:extLst>
          </p:cNvPr>
          <p:cNvSpPr txBox="1"/>
          <p:nvPr/>
        </p:nvSpPr>
        <p:spPr>
          <a:xfrm>
            <a:off x="326169" y="5550559"/>
            <a:ext cx="5066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00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Gradient of traditional ferrite is only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~10kV/m</a:t>
            </a:r>
            <a:r>
              <a:rPr lang="en-US" altLang="zh-CN" sz="2200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200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long</a:t>
            </a:r>
            <a:r>
              <a:rPr lang="zh-CN" altLang="en-US" sz="2200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dispersion-free space is needed, </a:t>
            </a:r>
            <a:r>
              <a:rPr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challenges for beam optical design</a:t>
            </a:r>
            <a:endParaRPr lang="en-US" altLang="zh-CN" sz="2200" b="1" kern="0" dirty="0">
              <a:solidFill>
                <a:srgbClr val="0000FF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FA25FCD-D80A-43E1-B950-624FFAA65C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869955"/>
              </p:ext>
            </p:extLst>
          </p:nvPr>
        </p:nvGraphicFramePr>
        <p:xfrm>
          <a:off x="5447929" y="4321828"/>
          <a:ext cx="6480718" cy="2089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76163">
                  <a:extLst>
                    <a:ext uri="{9D8B030D-6E8A-4147-A177-3AD203B41FA5}">
                      <a16:colId xmlns:a16="http://schemas.microsoft.com/office/drawing/2014/main" val="4079811008"/>
                    </a:ext>
                  </a:extLst>
                </a:gridCol>
                <a:gridCol w="1668185">
                  <a:extLst>
                    <a:ext uri="{9D8B030D-6E8A-4147-A177-3AD203B41FA5}">
                      <a16:colId xmlns:a16="http://schemas.microsoft.com/office/drawing/2014/main" val="2852626791"/>
                    </a:ext>
                  </a:extLst>
                </a:gridCol>
                <a:gridCol w="1668185">
                  <a:extLst>
                    <a:ext uri="{9D8B030D-6E8A-4147-A177-3AD203B41FA5}">
                      <a16:colId xmlns:a16="http://schemas.microsoft.com/office/drawing/2014/main" val="1837682184"/>
                    </a:ext>
                  </a:extLst>
                </a:gridCol>
                <a:gridCol w="1668185">
                  <a:extLst>
                    <a:ext uri="{9D8B030D-6E8A-4147-A177-3AD203B41FA5}">
                      <a16:colId xmlns:a16="http://schemas.microsoft.com/office/drawing/2014/main" val="1778473810"/>
                    </a:ext>
                  </a:extLst>
                </a:gridCol>
              </a:tblGrid>
              <a:tr h="511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Facilities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Voltage (kV)</a:t>
                      </a:r>
                      <a:endParaRPr lang="zh-CN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800" b="1" u="none" strike="noStrike" dirty="0">
                          <a:effectLst/>
                        </a:rPr>
                        <a:t>Length (m)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800" b="1" u="none" strike="noStrike" dirty="0">
                          <a:effectLst/>
                        </a:rPr>
                        <a:t>Gradient (kV/m)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74083494"/>
                  </a:ext>
                </a:extLst>
              </a:tr>
              <a:tr h="394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JPARC-RCS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u="none" strike="noStrike" dirty="0">
                          <a:effectLst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u="none" strike="noStrike" dirty="0">
                          <a:effectLst/>
                        </a:rPr>
                        <a:t>1.78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u="none" strike="noStrike">
                          <a:effectLst/>
                        </a:rPr>
                        <a:t>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899003918"/>
                  </a:ext>
                </a:extLst>
              </a:tr>
              <a:tr h="394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JPARC-MR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u="none" strike="noStrike" dirty="0">
                          <a:effectLst/>
                        </a:rPr>
                        <a:t>46.7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u="none" strike="noStrike" dirty="0">
                          <a:effectLst/>
                        </a:rPr>
                        <a:t>1.78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sz="1600" b="0" u="none" strike="noStrike" dirty="0">
                          <a:effectLst/>
                        </a:rPr>
                        <a:t>26.2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453462588"/>
                  </a:ext>
                </a:extLst>
              </a:tr>
              <a:tr h="394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SIS18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600" b="0" u="none" strike="noStrike" dirty="0">
                          <a:effectLst/>
                        </a:rPr>
                        <a:t>25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933266270"/>
                  </a:ext>
                </a:extLst>
              </a:tr>
              <a:tr h="394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HIAF-BRing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800" b="1" u="none" strike="noStrike" kern="12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1800" b="1" u="none" strike="noStrike" kern="12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n-US" sz="1800" b="1" u="none" strike="noStrike" kern="1200" dirty="0">
                          <a:solidFill>
                            <a:srgbClr val="FF0000"/>
                          </a:solidFill>
                          <a:effectLst/>
                        </a:rPr>
                        <a:t>35</a:t>
                      </a:r>
                      <a:endParaRPr lang="en-US" sz="1800" b="1" u="none" strike="noStrike" kern="12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074660232"/>
                  </a:ext>
                </a:extLst>
              </a:tr>
            </a:tbl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70EC1816-8634-4E03-BC6A-8C598FA26630}"/>
              </a:ext>
            </a:extLst>
          </p:cNvPr>
          <p:cNvPicPr>
            <a:picLocks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100" y="1484784"/>
            <a:ext cx="3600399" cy="2329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BF77F15-E2C1-4C0F-8E31-D058F897D5D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991" y="946442"/>
            <a:ext cx="2441621" cy="15241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D78841-1707-4CA6-A3E1-14B20AF4CC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4292" y="2194214"/>
            <a:ext cx="3365203" cy="2100744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34556BF-3EEA-46C0-B983-A88F95F27EEF}"/>
              </a:ext>
            </a:extLst>
          </p:cNvPr>
          <p:cNvSpPr/>
          <p:nvPr/>
        </p:nvSpPr>
        <p:spPr>
          <a:xfrm>
            <a:off x="9713157" y="3668384"/>
            <a:ext cx="20575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Amp. Error &lt;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±1%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5826D125-1EC7-43CD-9E93-3572D16D9BD6}"/>
              </a:ext>
            </a:extLst>
          </p:cNvPr>
          <p:cNvSpPr txBox="1"/>
          <p:nvPr/>
        </p:nvSpPr>
        <p:spPr>
          <a:xfrm>
            <a:off x="5619224" y="3837661"/>
            <a:ext cx="282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accent2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Cavities in tunnel</a:t>
            </a:r>
            <a:endParaRPr lang="en-US" altLang="zh-CN" sz="2000" kern="0" dirty="0">
              <a:solidFill>
                <a:schemeClr val="accent2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C803815-EF2B-24D9-90DA-BFA3A0DF0F16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</a:t>
            </a:r>
          </a:p>
        </p:txBody>
      </p:sp>
    </p:spTree>
    <p:extLst>
      <p:ext uri="{BB962C8B-B14F-4D97-AF65-F5344CB8AC3E}">
        <p14:creationId xmlns:p14="http://schemas.microsoft.com/office/powerpoint/2010/main" val="1348813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9A8B0C7-DBC1-4AD7-ABEF-1309BE91C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988" y="3942446"/>
            <a:ext cx="5750056" cy="2680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145737-8FDA-40CD-8412-C04FD6B313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356" y="1086174"/>
            <a:ext cx="5429952" cy="2680437"/>
          </a:xfrm>
          <a:prstGeom prst="rect">
            <a:avLst/>
          </a:prstGeom>
        </p:spPr>
      </p:pic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24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5C38A29-3415-408F-AAEC-2DB38EAF8665}"/>
              </a:ext>
            </a:extLst>
          </p:cNvPr>
          <p:cNvSpPr/>
          <p:nvPr/>
        </p:nvSpPr>
        <p:spPr>
          <a:xfrm>
            <a:off x="125988" y="1027025"/>
            <a:ext cx="114786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eriod" startAt="3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Titanium alloy-lined thin-walled vacuum chamber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31B2186-6550-40B8-BADC-1B970A4444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868" y="2658293"/>
            <a:ext cx="4197529" cy="2087372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B6948F45-25E3-4E05-B53A-341E0A203AE9}"/>
              </a:ext>
            </a:extLst>
          </p:cNvPr>
          <p:cNvSpPr txBox="1"/>
          <p:nvPr/>
        </p:nvSpPr>
        <p:spPr>
          <a:xfrm>
            <a:off x="330503" y="3557674"/>
            <a:ext cx="2055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Vacuum system for HIMAC in 1993</a:t>
            </a:r>
            <a:endParaRPr lang="en-US" altLang="zh-CN" kern="0" dirty="0">
              <a:solidFill>
                <a:srgbClr val="C0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2730F018-658F-4253-98F3-C2687AE2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956" y="4713489"/>
            <a:ext cx="3192110" cy="198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319B9C0E-4E4C-4644-8C6A-6B3DA40CC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556" y="6152913"/>
            <a:ext cx="28092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Stainless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steel-</a:t>
            </a:r>
            <a:r>
              <a:rPr lang="en-US" altLang="zh-CN" sz="16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anose="02020603050405020304" pitchFamily="18" charset="0"/>
              </a:rPr>
              <a:t>0.3mm</a:t>
            </a:r>
          </a:p>
          <a:p>
            <a:pPr algn="ctr">
              <a:spcBef>
                <a:spcPts val="0"/>
              </a:spcBef>
              <a:defRPr/>
            </a:pP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ea typeface="黑体" pitchFamily="49" charset="-122"/>
                <a:cs typeface="Times New Roman" panose="02020603050405020304" pitchFamily="18" charset="0"/>
              </a:rPr>
              <a:t>Rib-</a:t>
            </a:r>
            <a:r>
              <a:rPr lang="en-US" altLang="zh-CN" sz="1600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anose="02020603050405020304" pitchFamily="18" charset="0"/>
              </a:rPr>
              <a:t>15mm,one side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D4E217F-21E8-411B-A8EC-9F04DE65A7F8}"/>
              </a:ext>
            </a:extLst>
          </p:cNvPr>
          <p:cNvSpPr txBox="1"/>
          <p:nvPr/>
        </p:nvSpPr>
        <p:spPr>
          <a:xfrm>
            <a:off x="349751" y="1466773"/>
            <a:ext cx="7297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Problem: </a:t>
            </a:r>
            <a:r>
              <a:rPr lang="en-US" altLang="zh-CN" sz="2200" dirty="0">
                <a:solidFill>
                  <a:prstClr val="black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fast ramping of the magnets induces eddy currents: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2200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The chamber walls are heated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2200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Generation of additional harmonics in field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B0A805A-F40D-4898-9E87-0570CC96AB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155" y="4754526"/>
            <a:ext cx="1338926" cy="1983161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4F12F975-E080-480E-8C0C-5AED75A111D3}"/>
              </a:ext>
            </a:extLst>
          </p:cNvPr>
          <p:cNvSpPr txBox="1"/>
          <p:nvPr/>
        </p:nvSpPr>
        <p:spPr>
          <a:xfrm>
            <a:off x="330503" y="4916603"/>
            <a:ext cx="205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Solution from GSI</a:t>
            </a:r>
            <a:endParaRPr lang="en-US" altLang="zh-CN" kern="0" dirty="0">
              <a:solidFill>
                <a:srgbClr val="C0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6569D06-9213-432E-83C7-7DAAC031E880}"/>
              </a:ext>
            </a:extLst>
          </p:cNvPr>
          <p:cNvSpPr/>
          <p:nvPr/>
        </p:nvSpPr>
        <p:spPr>
          <a:xfrm>
            <a:off x="6420036" y="4143628"/>
            <a:ext cx="3524042" cy="369332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Vacuum better than 7</a:t>
            </a:r>
            <a:r>
              <a:rPr lang="en-US" altLang="zh-CN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altLang="zh-CN" b="1" baseline="30000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-12</a:t>
            </a:r>
            <a:r>
              <a:rPr lang="en-US" altLang="zh-CN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mbar</a:t>
            </a:r>
            <a:endParaRPr lang="zh-CN" altLang="en-US" dirty="0">
              <a:solidFill>
                <a:srgbClr val="0000FF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9F4D9BF5-091B-40A7-8812-BD1FE5FCC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851670" y="2489681"/>
            <a:ext cx="140853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FCC58D57-58F2-4873-817A-F45AE6EBBB0D}"/>
              </a:ext>
            </a:extLst>
          </p:cNvPr>
          <p:cNvSpPr txBox="1"/>
          <p:nvPr/>
        </p:nvSpPr>
        <p:spPr>
          <a:xfrm>
            <a:off x="4312174" y="4068842"/>
            <a:ext cx="205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Rings inside @ IMP</a:t>
            </a:r>
            <a:endParaRPr lang="en-US" altLang="zh-CN" kern="0" dirty="0">
              <a:solidFill>
                <a:srgbClr val="C0000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1D0DD35-B9C0-DAD6-66E9-21B17B161B5F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</a:t>
            </a:r>
          </a:p>
        </p:txBody>
      </p:sp>
    </p:spTree>
    <p:extLst>
      <p:ext uri="{BB962C8B-B14F-4D97-AF65-F5344CB8AC3E}">
        <p14:creationId xmlns:p14="http://schemas.microsoft.com/office/powerpoint/2010/main" val="429599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DC1AF40-9B2E-4703-ACA1-6A3704982543}"/>
              </a:ext>
            </a:extLst>
          </p:cNvPr>
          <p:cNvSpPr/>
          <p:nvPr/>
        </p:nvSpPr>
        <p:spPr>
          <a:xfrm>
            <a:off x="938427" y="2456892"/>
            <a:ext cx="10315146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motivation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Introduction of HIAF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 of HIAF accelerators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From HIAF to </a:t>
            </a:r>
            <a:r>
              <a:rPr lang="en-US" altLang="zh-CN" sz="2800" b="1" kern="0" dirty="0" err="1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en-US" altLang="zh-CN" sz="2800" b="1" kern="0" dirty="0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collision, polarization and cooling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2FE1A48-23ED-4E78-B463-DAD2AE91F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68" y="-17425"/>
            <a:ext cx="12237720" cy="1875837"/>
          </a:xfrm>
          <a:prstGeom prst="rect">
            <a:avLst/>
          </a:prstGeom>
        </p:spPr>
      </p:pic>
      <p:sp>
        <p:nvSpPr>
          <p:cNvPr id="12" name="副标题 2">
            <a:extLst>
              <a:ext uri="{FF2B5EF4-FFF2-40B4-BE49-F238E27FC236}">
                <a16:creationId xmlns:a16="http://schemas.microsoft.com/office/drawing/2014/main" id="{23760CB1-18B0-4271-9EED-B1E86DD1D306}"/>
              </a:ext>
            </a:extLst>
          </p:cNvPr>
          <p:cNvSpPr txBox="1">
            <a:spLocks/>
          </p:cNvSpPr>
          <p:nvPr/>
        </p:nvSpPr>
        <p:spPr>
          <a:xfrm>
            <a:off x="1451484" y="501374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</a:rPr>
              <a:t>Outline</a:t>
            </a:r>
            <a:endParaRPr lang="zh-CN" altLang="zh-CN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DFF076-FE93-415E-864C-567EEDFBC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1699148"/>
            <a:ext cx="12237720" cy="1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72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26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B2025E9-632B-4DDC-8CC8-CF0B297FB50D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motivation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B4D7777-FE80-4171-AB7A-595229F19C16}"/>
              </a:ext>
            </a:extLst>
          </p:cNvPr>
          <p:cNvSpPr/>
          <p:nvPr/>
        </p:nvSpPr>
        <p:spPr>
          <a:xfrm>
            <a:off x="125988" y="1027025"/>
            <a:ext cx="54219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Rutherford experiment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6193E68-7A66-4ABC-BB8D-CA143049F0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77" y="4671536"/>
            <a:ext cx="6018963" cy="17995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56">
            <a:extLst>
              <a:ext uri="{FF2B5EF4-FFF2-40B4-BE49-F238E27FC236}">
                <a16:creationId xmlns:a16="http://schemas.microsoft.com/office/drawing/2014/main" id="{25E5280C-9726-E274-2107-2B4C977709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400" y="2842187"/>
            <a:ext cx="2084022" cy="1464024"/>
          </a:xfrm>
          <a:prstGeom prst="rect">
            <a:avLst/>
          </a:prstGeom>
        </p:spPr>
      </p:pic>
      <p:pic>
        <p:nvPicPr>
          <p:cNvPr id="4" name="Picture 2" descr="http://hyperphysics.phy-astr.gsu.edu/hbase/Nuclear/imgnuc/ruther.gif">
            <a:extLst>
              <a:ext uri="{FF2B5EF4-FFF2-40B4-BE49-F238E27FC236}">
                <a16:creationId xmlns:a16="http://schemas.microsoft.com/office/drawing/2014/main" id="{43250995-BB8C-ACF9-EAE6-66B66D38B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7" t="6146" r="1239" b="4730"/>
          <a:stretch/>
        </p:blipFill>
        <p:spPr bwMode="auto">
          <a:xfrm>
            <a:off x="139506" y="1608987"/>
            <a:ext cx="5615803" cy="19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ular Callout 18">
            <a:extLst>
              <a:ext uri="{FF2B5EF4-FFF2-40B4-BE49-F238E27FC236}">
                <a16:creationId xmlns:a16="http://schemas.microsoft.com/office/drawing/2014/main" id="{335CFB17-A1AA-A9DF-DBBB-94A804694F86}"/>
              </a:ext>
            </a:extLst>
          </p:cNvPr>
          <p:cNvSpPr/>
          <p:nvPr/>
        </p:nvSpPr>
        <p:spPr bwMode="auto">
          <a:xfrm>
            <a:off x="1801801" y="1769055"/>
            <a:ext cx="1207190" cy="374144"/>
          </a:xfrm>
          <a:prstGeom prst="wedgeRectCallout">
            <a:avLst>
              <a:gd name="adj1" fmla="val 2452"/>
              <a:gd name="adj2" fmla="val 115065"/>
            </a:avLst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5.3 MeV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4661E663-71E2-5FEE-C5EB-4FB18AA8F6AD}"/>
              </a:ext>
            </a:extLst>
          </p:cNvPr>
          <p:cNvSpPr txBox="1"/>
          <p:nvPr/>
        </p:nvSpPr>
        <p:spPr>
          <a:xfrm>
            <a:off x="263352" y="4036724"/>
            <a:ext cx="341738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Proton, neutron not discovered yet</a:t>
            </a:r>
            <a:endParaRPr lang="en-US" dirty="0">
              <a:latin typeface="Times" panose="02020603050405020304" pitchFamily="18" charset="0"/>
              <a:ea typeface="微软雅黑" panose="020B0503020204020204" pitchFamily="34" charset="-122"/>
              <a:cs typeface="Times" panose="02020603050405020304" pitchFamily="18" charset="0"/>
            </a:endParaRPr>
          </a:p>
        </p:txBody>
      </p:sp>
      <p:sp>
        <p:nvSpPr>
          <p:cNvPr id="8" name="箭头: 左弧形 7">
            <a:extLst>
              <a:ext uri="{FF2B5EF4-FFF2-40B4-BE49-F238E27FC236}">
                <a16:creationId xmlns:a16="http://schemas.microsoft.com/office/drawing/2014/main" id="{CEE87B48-028C-44A8-FDA0-233976652A55}"/>
              </a:ext>
            </a:extLst>
          </p:cNvPr>
          <p:cNvSpPr/>
          <p:nvPr/>
        </p:nvSpPr>
        <p:spPr>
          <a:xfrm rot="308700">
            <a:off x="3794920" y="3563987"/>
            <a:ext cx="636104" cy="1715085"/>
          </a:xfrm>
          <a:prstGeom prst="curvedRightArrow">
            <a:avLst>
              <a:gd name="adj1" fmla="val 25000"/>
              <a:gd name="adj2" fmla="val 41351"/>
              <a:gd name="adj3" fmla="val 25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4CBB483-8F6B-33AD-4F1B-536910174E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693" y="1173086"/>
            <a:ext cx="3420000" cy="19133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00F87B-47C2-87C1-427F-023F3100BE8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693" y="3306285"/>
            <a:ext cx="3420000" cy="239032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196262-6CE4-238E-3EAB-1B132D4BBC0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220" y="2412238"/>
            <a:ext cx="2772000" cy="51070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F9F8F18-9EF4-DB02-B8A3-5B4553EBC32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220" y="3971046"/>
            <a:ext cx="2772000" cy="57522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1A3BC7F5-E5DD-2496-2B62-378BA1BFC9DE}"/>
              </a:ext>
            </a:extLst>
          </p:cNvPr>
          <p:cNvSpPr txBox="1"/>
          <p:nvPr/>
        </p:nvSpPr>
        <p:spPr>
          <a:xfrm>
            <a:off x="6428396" y="5811964"/>
            <a:ext cx="5220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200" b="1">
                <a:solidFill>
                  <a:srgbClr val="FF0000"/>
                </a:solidFill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</a:rPr>
              <a:t>Experimentally… we need to determine each of the above contributions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27" name="箭头: 燕尾形 26">
            <a:extLst>
              <a:ext uri="{FF2B5EF4-FFF2-40B4-BE49-F238E27FC236}">
                <a16:creationId xmlns:a16="http://schemas.microsoft.com/office/drawing/2014/main" id="{17F5D897-D4FD-55C5-4D77-AE6C6500DDB5}"/>
              </a:ext>
            </a:extLst>
          </p:cNvPr>
          <p:cNvSpPr/>
          <p:nvPr/>
        </p:nvSpPr>
        <p:spPr>
          <a:xfrm rot="18049684">
            <a:off x="5472398" y="4078332"/>
            <a:ext cx="1404298" cy="253640"/>
          </a:xfrm>
          <a:prstGeom prst="notchedRightArrow">
            <a:avLst>
              <a:gd name="adj1" fmla="val 50000"/>
              <a:gd name="adj2" fmla="val 17140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67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27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B4D7777-FE80-4171-AB7A-595229F19C16}"/>
              </a:ext>
            </a:extLst>
          </p:cNvPr>
          <p:cNvSpPr/>
          <p:nvPr/>
        </p:nvSpPr>
        <p:spPr>
          <a:xfrm>
            <a:off x="125988" y="1027025"/>
            <a:ext cx="54219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From fixed target to collider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BF3AE0-28A6-A2DC-0F06-549618876583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motivation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FDD5A28A-241A-3CBA-E536-BB479E530380}"/>
              </a:ext>
            </a:extLst>
          </p:cNvPr>
          <p:cNvSpPr txBox="1"/>
          <p:nvPr/>
        </p:nvSpPr>
        <p:spPr>
          <a:xfrm>
            <a:off x="4584197" y="6399415"/>
            <a:ext cx="302360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---</a:t>
            </a:r>
            <a:r>
              <a:rPr lang="en-US" altLang="zh-CN" sz="1400" b="1" i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Y.Zhang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i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Jlab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EIC</a:t>
            </a:r>
            <a:r>
              <a:rPr lang="zh-CN" altLang="en-US" sz="1400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i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leture</a:t>
            </a:r>
            <a:endParaRPr lang="en-US" sz="1400" b="1" i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848FA6E-1CBE-6297-D35A-C64E6ABF6D80}"/>
              </a:ext>
            </a:extLst>
          </p:cNvPr>
          <p:cNvGrpSpPr/>
          <p:nvPr/>
        </p:nvGrpSpPr>
        <p:grpSpPr>
          <a:xfrm>
            <a:off x="723669" y="2187725"/>
            <a:ext cx="5020026" cy="1440000"/>
            <a:chOff x="589224" y="2187725"/>
            <a:chExt cx="5020026" cy="144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1942B43-3A2F-2BB6-2C25-2FB0E406E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9224" y="2187725"/>
              <a:ext cx="2908100" cy="1440000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50B2E069-BC80-5F3E-0E0E-B7EE44F5E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588" y="2187725"/>
              <a:ext cx="1707662" cy="1440000"/>
            </a:xfrm>
            <a:prstGeom prst="rect">
              <a:avLst/>
            </a:prstGeom>
          </p:spPr>
        </p:pic>
      </p:grpSp>
      <p:pic>
        <p:nvPicPr>
          <p:cNvPr id="6" name="Picture 9">
            <a:extLst>
              <a:ext uri="{FF2B5EF4-FFF2-40B4-BE49-F238E27FC236}">
                <a16:creationId xmlns:a16="http://schemas.microsoft.com/office/drawing/2014/main" id="{A844AE25-A08C-6F27-B59B-CAD2E714BC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69" y="4209687"/>
            <a:ext cx="5020026" cy="1740275"/>
          </a:xfrm>
          <a:prstGeom prst="rect">
            <a:avLst/>
          </a:prstGeom>
          <a:effectLst>
            <a:softEdge rad="63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A1683FA-3185-DE2E-7EC9-69582AE3744B}"/>
                  </a:ext>
                </a:extLst>
              </p:cNvPr>
              <p:cNvSpPr txBox="1"/>
              <p:nvPr/>
            </p:nvSpPr>
            <p:spPr>
              <a:xfrm>
                <a:off x="2145853" y="3667799"/>
                <a:ext cx="2175659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=1.37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𝑖𝑛𝑐</m:t>
                              </m:r>
                            </m:sub>
                          </m:sSub>
                        </m:e>
                      </m:rad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A1683FA-3185-DE2E-7EC9-69582AE37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853" y="3667799"/>
                <a:ext cx="2175659" cy="335413"/>
              </a:xfrm>
              <a:prstGeom prst="rect">
                <a:avLst/>
              </a:prstGeom>
              <a:blipFill>
                <a:blip r:embed="rId7"/>
                <a:stretch>
                  <a:fillRect l="-1681" r="-1961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AA737CA-5A9E-17EF-24BE-F1452DAC820C}"/>
                  </a:ext>
                </a:extLst>
              </p:cNvPr>
              <p:cNvSpPr txBox="1"/>
              <p:nvPr/>
            </p:nvSpPr>
            <p:spPr>
              <a:xfrm>
                <a:off x="2457284" y="6026853"/>
                <a:ext cx="1552797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rad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AA737CA-5A9E-17EF-24BE-F1452DAC8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284" y="6026853"/>
                <a:ext cx="1552797" cy="335413"/>
              </a:xfrm>
              <a:prstGeom prst="rect">
                <a:avLst/>
              </a:prstGeom>
              <a:blipFill>
                <a:blip r:embed="rId8"/>
                <a:stretch>
                  <a:fillRect l="-2745" r="-1176" b="-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2">
            <a:extLst>
              <a:ext uri="{FF2B5EF4-FFF2-40B4-BE49-F238E27FC236}">
                <a16:creationId xmlns:a16="http://schemas.microsoft.com/office/drawing/2014/main" id="{3AA4E144-352B-DF8C-94A3-065EF8F98665}"/>
              </a:ext>
            </a:extLst>
          </p:cNvPr>
          <p:cNvSpPr txBox="1"/>
          <p:nvPr/>
        </p:nvSpPr>
        <p:spPr>
          <a:xfrm>
            <a:off x="479376" y="1593667"/>
            <a:ext cx="550861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Improve the </a:t>
            </a:r>
            <a:r>
              <a:rPr lang="en-US" altLang="zh-CN" sz="2000" b="1" dirty="0">
                <a:solidFill>
                  <a:srgbClr val="C00000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energy</a:t>
            </a:r>
            <a:r>
              <a:rPr lang="en-US" altLang="zh-CN" sz="2000" b="1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, </a:t>
            </a:r>
            <a:r>
              <a:rPr lang="en-US" altLang="zh-CN" sz="2000" b="1" dirty="0">
                <a:solidFill>
                  <a:srgbClr val="C00000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luminosity</a:t>
            </a:r>
            <a:r>
              <a:rPr lang="en-US" altLang="zh-CN" sz="2000" b="1" dirty="0"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 and </a:t>
            </a:r>
            <a:r>
              <a:rPr lang="en-US" altLang="zh-CN" sz="2000" b="1" dirty="0">
                <a:solidFill>
                  <a:srgbClr val="C00000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polarization </a:t>
            </a:r>
            <a:endParaRPr lang="en-US" sz="2000" b="1" dirty="0">
              <a:solidFill>
                <a:srgbClr val="C00000"/>
              </a:solidFill>
              <a:latin typeface="Times" panose="02020603050405020304" pitchFamily="18" charset="0"/>
              <a:ea typeface="微软雅黑" panose="020B0503020204020204" pitchFamily="34" charset="-122"/>
              <a:cs typeface="Times" panose="02020603050405020304" pitchFamily="18" charset="0"/>
            </a:endParaRPr>
          </a:p>
        </p:txBody>
      </p:sp>
      <p:pic>
        <p:nvPicPr>
          <p:cNvPr id="12" name="Picture 4" descr="MonaLisa1.png">
            <a:extLst>
              <a:ext uri="{FF2B5EF4-FFF2-40B4-BE49-F238E27FC236}">
                <a16:creationId xmlns:a16="http://schemas.microsoft.com/office/drawing/2014/main" id="{7A702BFE-301C-551D-23A0-F9781B31A6F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5315" y="1243552"/>
            <a:ext cx="1951338" cy="2779466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AF4DECA3-B474-6098-846B-19215F42F93A}"/>
              </a:ext>
            </a:extLst>
          </p:cNvPr>
          <p:cNvGrpSpPr/>
          <p:nvPr/>
        </p:nvGrpSpPr>
        <p:grpSpPr>
          <a:xfrm>
            <a:off x="6834865" y="1242468"/>
            <a:ext cx="1050446" cy="2781634"/>
            <a:chOff x="6834865" y="1242468"/>
            <a:chExt cx="1050446" cy="2781634"/>
          </a:xfrm>
        </p:grpSpPr>
        <p:pic>
          <p:nvPicPr>
            <p:cNvPr id="13" name="Picture 5" descr="MonaLisa3.png">
              <a:extLst>
                <a:ext uri="{FF2B5EF4-FFF2-40B4-BE49-F238E27FC236}">
                  <a16:creationId xmlns:a16="http://schemas.microsoft.com/office/drawing/2014/main" id="{6DB20819-0E04-C775-5354-CE27434D7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4865" y="1242468"/>
              <a:ext cx="1046786" cy="1336369"/>
            </a:xfrm>
            <a:prstGeom prst="rect">
              <a:avLst/>
            </a:prstGeom>
          </p:spPr>
        </p:pic>
        <p:pic>
          <p:nvPicPr>
            <p:cNvPr id="15" name="Picture 6" descr="MonaLisa1.png">
              <a:extLst>
                <a:ext uri="{FF2B5EF4-FFF2-40B4-BE49-F238E27FC236}">
                  <a16:creationId xmlns:a16="http://schemas.microsoft.com/office/drawing/2014/main" id="{26F09649-BCD7-3F0E-00A4-7AB993ADE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8525" y="2687733"/>
              <a:ext cx="1046786" cy="1336369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5A86678-4AC4-5F67-43EA-320EBC076AA1}"/>
              </a:ext>
            </a:extLst>
          </p:cNvPr>
          <p:cNvGrpSpPr/>
          <p:nvPr/>
        </p:nvGrpSpPr>
        <p:grpSpPr>
          <a:xfrm>
            <a:off x="7787757" y="1640358"/>
            <a:ext cx="2104878" cy="1985854"/>
            <a:chOff x="7787757" y="1624444"/>
            <a:chExt cx="2104878" cy="1985854"/>
          </a:xfrm>
        </p:grpSpPr>
        <p:sp>
          <p:nvSpPr>
            <p:cNvPr id="17" name="箭头: 下 16">
              <a:extLst>
                <a:ext uri="{FF2B5EF4-FFF2-40B4-BE49-F238E27FC236}">
                  <a16:creationId xmlns:a16="http://schemas.microsoft.com/office/drawing/2014/main" id="{CE5082A5-D168-AA3E-4529-C12A5091E06D}"/>
                </a:ext>
              </a:extLst>
            </p:cNvPr>
            <p:cNvSpPr/>
            <p:nvPr/>
          </p:nvSpPr>
          <p:spPr>
            <a:xfrm rot="3600000" flipV="1">
              <a:off x="8653178" y="2198630"/>
              <a:ext cx="374036" cy="1742941"/>
            </a:xfrm>
            <a:prstGeom prst="downArrow">
              <a:avLst>
                <a:gd name="adj1" fmla="val 43736"/>
                <a:gd name="adj2" fmla="val 107690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箭头: 下 18">
              <a:extLst>
                <a:ext uri="{FF2B5EF4-FFF2-40B4-BE49-F238E27FC236}">
                  <a16:creationId xmlns:a16="http://schemas.microsoft.com/office/drawing/2014/main" id="{60F2817A-2FBA-A772-7994-DF57F18A5B5D}"/>
                </a:ext>
              </a:extLst>
            </p:cNvPr>
            <p:cNvSpPr/>
            <p:nvPr/>
          </p:nvSpPr>
          <p:spPr>
            <a:xfrm rot="18000000">
              <a:off x="8653178" y="1256376"/>
              <a:ext cx="374036" cy="1742941"/>
            </a:xfrm>
            <a:prstGeom prst="downArrow">
              <a:avLst>
                <a:gd name="adj1" fmla="val 43736"/>
                <a:gd name="adj2" fmla="val 107690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C9414489-07B8-278F-35B6-96DE9C7205E5}"/>
                </a:ext>
              </a:extLst>
            </p:cNvPr>
            <p:cNvSpPr txBox="1"/>
            <p:nvPr/>
          </p:nvSpPr>
          <p:spPr>
            <a:xfrm rot="-1800000">
              <a:off x="7787757" y="3271744"/>
              <a:ext cx="210487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6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Luminosity=current</a:t>
              </a:r>
              <a:endParaRPr lang="en-US" sz="16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393B0A1B-5F80-5091-A57C-F41D48E2E37A}"/>
                </a:ext>
              </a:extLst>
            </p:cNvPr>
            <p:cNvSpPr txBox="1"/>
            <p:nvPr/>
          </p:nvSpPr>
          <p:spPr>
            <a:xfrm rot="1800000" flipH="1">
              <a:off x="7787757" y="1624444"/>
              <a:ext cx="210487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6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Resolution=energy</a:t>
              </a:r>
              <a:endParaRPr lang="en-US" sz="16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AAD2856-2FD3-0F2F-6044-7000312B24E6}"/>
              </a:ext>
            </a:extLst>
          </p:cNvPr>
          <p:cNvGrpSpPr/>
          <p:nvPr/>
        </p:nvGrpSpPr>
        <p:grpSpPr>
          <a:xfrm>
            <a:off x="6814213" y="4191181"/>
            <a:ext cx="1676056" cy="1972804"/>
            <a:chOff x="4764996" y="4408025"/>
            <a:chExt cx="2112553" cy="250088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ADCA2DB-9980-5229-2BE7-79DC3D36F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318" t="16551" r="16629" b="15759"/>
            <a:stretch/>
          </p:blipFill>
          <p:spPr>
            <a:xfrm>
              <a:off x="4764996" y="4408025"/>
              <a:ext cx="2112553" cy="2160000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4C1C632-103F-1FB0-A583-76469A14C74E}"/>
                </a:ext>
              </a:extLst>
            </p:cNvPr>
            <p:cNvSpPr txBox="1"/>
            <p:nvPr/>
          </p:nvSpPr>
          <p:spPr>
            <a:xfrm>
              <a:off x="5043126" y="6440711"/>
              <a:ext cx="1719828" cy="468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defTabSz="457200" eaLnBrk="1" latinLnBrk="0" hangingPunct="1">
                <a:defRPr sz="1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defTabSz="914400" eaLnBrk="1" latinLnBrk="0" hangingPunct="1">
                <a:defRPr sz="1800">
                  <a:latin typeface="+mn-lt"/>
                  <a:ea typeface="+mn-ea"/>
                </a:defRPr>
              </a:lvl2pPr>
              <a:lvl3pPr defTabSz="914400" eaLnBrk="1" latinLnBrk="0" hangingPunct="1">
                <a:defRPr sz="1800">
                  <a:latin typeface="+mn-lt"/>
                  <a:ea typeface="+mn-ea"/>
                </a:defRPr>
              </a:lvl3pPr>
              <a:lvl4pPr defTabSz="914400" eaLnBrk="1" latinLnBrk="0" hangingPunct="1">
                <a:defRPr sz="1800">
                  <a:latin typeface="+mn-lt"/>
                  <a:ea typeface="+mn-ea"/>
                </a:defRPr>
              </a:lvl4pPr>
              <a:lvl5pPr defTabSz="914400" eaLnBrk="1" latinLnBrk="0" hangingPunct="1">
                <a:defRPr sz="1800">
                  <a:latin typeface="+mn-lt"/>
                  <a:ea typeface="+mn-ea"/>
                </a:defRPr>
              </a:lvl5pPr>
              <a:lvl6pPr>
                <a:defRPr sz="1800">
                  <a:latin typeface="+mn-lt"/>
                  <a:ea typeface="+mn-ea"/>
                </a:defRPr>
              </a:lvl6pPr>
              <a:lvl7pPr>
                <a:defRPr sz="1800">
                  <a:latin typeface="+mn-lt"/>
                  <a:ea typeface="+mn-ea"/>
                </a:defRPr>
              </a:lvl7pPr>
              <a:lvl8pPr>
                <a:defRPr sz="1800">
                  <a:latin typeface="+mn-lt"/>
                  <a:ea typeface="+mn-ea"/>
                </a:defRPr>
              </a:lvl8pPr>
              <a:lvl9pPr>
                <a:defRPr sz="1800">
                  <a:latin typeface="+mn-lt"/>
                  <a:ea typeface="+mn-ea"/>
                </a:defRPr>
              </a:lvl9pPr>
            </a:lstStyle>
            <a:p>
              <a:r>
                <a:rPr lang="en-US" altLang="zh-CN" dirty="0"/>
                <a:t>unpolarized</a:t>
              </a:r>
              <a:endParaRPr lang="zh-CN" altLang="en-US" dirty="0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BF9CC7AC-4E77-CAC7-3824-F65C25B05BB7}"/>
              </a:ext>
            </a:extLst>
          </p:cNvPr>
          <p:cNvGrpSpPr/>
          <p:nvPr/>
        </p:nvGrpSpPr>
        <p:grpSpPr>
          <a:xfrm>
            <a:off x="10007926" y="4138548"/>
            <a:ext cx="1197302" cy="2109607"/>
            <a:chOff x="1660676" y="4405601"/>
            <a:chExt cx="1426137" cy="2535172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25E5058B-4C40-C58C-F771-16B149EA1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8332"/>
                      </a14:imgEffect>
                      <a14:imgEffect>
                        <a14:saturation sat="1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0676" y="4405601"/>
              <a:ext cx="1289716" cy="2160000"/>
            </a:xfrm>
            <a:prstGeom prst="rect">
              <a:avLst/>
            </a:prstGeom>
          </p:spPr>
        </p:pic>
        <p:sp>
          <p:nvSpPr>
            <p:cNvPr id="29" name="文本框 3">
              <a:extLst>
                <a:ext uri="{FF2B5EF4-FFF2-40B4-BE49-F238E27FC236}">
                  <a16:creationId xmlns:a16="http://schemas.microsoft.com/office/drawing/2014/main" id="{617FC5DB-66F9-166F-C8ED-624FCD45EABA}"/>
                </a:ext>
              </a:extLst>
            </p:cNvPr>
            <p:cNvSpPr txBox="1"/>
            <p:nvPr/>
          </p:nvSpPr>
          <p:spPr>
            <a:xfrm>
              <a:off x="1767051" y="6496937"/>
              <a:ext cx="1319762" cy="443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/>
              <a:r>
                <a:rPr lang="en-US" altLang="zh-CN" b="1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polarized</a:t>
              </a:r>
              <a:endParaRPr lang="zh-CN" altLang="en-US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箭头: 下 29">
            <a:extLst>
              <a:ext uri="{FF2B5EF4-FFF2-40B4-BE49-F238E27FC236}">
                <a16:creationId xmlns:a16="http://schemas.microsoft.com/office/drawing/2014/main" id="{AEFE50EF-206F-E809-6C3B-41224512F0FD}"/>
              </a:ext>
            </a:extLst>
          </p:cNvPr>
          <p:cNvSpPr/>
          <p:nvPr/>
        </p:nvSpPr>
        <p:spPr>
          <a:xfrm rot="5400000" flipV="1">
            <a:off x="9121771" y="4380688"/>
            <a:ext cx="374036" cy="1398273"/>
          </a:xfrm>
          <a:prstGeom prst="downArrow">
            <a:avLst>
              <a:gd name="adj1" fmla="val 43736"/>
              <a:gd name="adj2" fmla="val 107690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F24A352D-9C59-0750-4CE6-D6BA93A50F0A}"/>
              </a:ext>
            </a:extLst>
          </p:cNvPr>
          <p:cNvSpPr txBox="1"/>
          <p:nvPr/>
        </p:nvSpPr>
        <p:spPr>
          <a:xfrm>
            <a:off x="8609651" y="4580612"/>
            <a:ext cx="139827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Spin </a:t>
            </a:r>
            <a:endParaRPr lang="en-US" sz="1600" b="1" dirty="0">
              <a:solidFill>
                <a:srgbClr val="0000FF"/>
              </a:solidFill>
              <a:highlight>
                <a:srgbClr val="FFFF00"/>
              </a:highligh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1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28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B4D7777-FE80-4171-AB7A-595229F19C16}"/>
              </a:ext>
            </a:extLst>
          </p:cNvPr>
          <p:cNvSpPr/>
          <p:nvPr/>
        </p:nvSpPr>
        <p:spPr>
          <a:xfrm>
            <a:off x="125988" y="1027025"/>
            <a:ext cx="54219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Electron cooler and electron target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BF3AE0-28A6-A2DC-0F06-549618876583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motivation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891E4E1-3958-A0AA-2BB4-C727208278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1457912"/>
            <a:ext cx="7514415" cy="514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819FF38-8A33-ADBE-8C10-CB825C306E55}"/>
              </a:ext>
            </a:extLst>
          </p:cNvPr>
          <p:cNvSpPr txBox="1"/>
          <p:nvPr/>
        </p:nvSpPr>
        <p:spPr>
          <a:xfrm>
            <a:off x="1301440" y="1500873"/>
            <a:ext cx="117618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en-US" altLang="zh-CN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endParaRPr lang="en-US" altLang="zh-CN" sz="2000" b="1" dirty="0">
              <a:solidFill>
                <a:srgbClr val="FF0000"/>
              </a:solidFill>
              <a:highlight>
                <a:srgbClr val="FFFF00"/>
              </a:highlight>
              <a:latin typeface="Arial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ED12F5-B642-A6A5-F604-765F79390D70}"/>
              </a:ext>
            </a:extLst>
          </p:cNvPr>
          <p:cNvSpPr txBox="1"/>
          <p:nvPr/>
        </p:nvSpPr>
        <p:spPr>
          <a:xfrm>
            <a:off x="4506306" y="1640301"/>
            <a:ext cx="139464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黑体" panose="02010609060101010101" pitchFamily="49" charset="-122"/>
                <a:cs typeface="Times New Roman" panose="02020603050405020304" pitchFamily="18" charset="0"/>
              </a:rPr>
              <a:t>HIAF-U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8DE13ED-C8C5-27DA-4CA6-026098C844B5}"/>
              </a:ext>
            </a:extLst>
          </p:cNvPr>
          <p:cNvSpPr txBox="1"/>
          <p:nvPr/>
        </p:nvSpPr>
        <p:spPr>
          <a:xfrm>
            <a:off x="902430" y="2403427"/>
            <a:ext cx="137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4895">
              <a:spcBef>
                <a:spcPts val="0"/>
              </a:spcBef>
              <a:buClr>
                <a:prstClr val="black"/>
              </a:buClr>
            </a:pP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Collider ring ~1149.07 m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02CD92-C180-60C6-D989-AB539361F8A8}"/>
              </a:ext>
            </a:extLst>
          </p:cNvPr>
          <p:cNvSpPr txBox="1"/>
          <p:nvPr/>
        </p:nvSpPr>
        <p:spPr>
          <a:xfrm>
            <a:off x="691009" y="5687797"/>
            <a:ext cx="1786619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电子对撞环</a:t>
            </a:r>
            <a:r>
              <a:rPr lang="en-US" altLang="zh-CN" sz="16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eRing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~ 1151.20 m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82E6E5-E3AD-C7D7-5FDB-3B1A0653F149}"/>
              </a:ext>
            </a:extLst>
          </p:cNvPr>
          <p:cNvSpPr txBox="1"/>
          <p:nvPr/>
        </p:nvSpPr>
        <p:spPr>
          <a:xfrm>
            <a:off x="371364" y="3692219"/>
            <a:ext cx="1477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44895">
              <a:spcBef>
                <a:spcPts val="0"/>
              </a:spcBef>
              <a:buClr>
                <a:prstClr val="black"/>
              </a:buClr>
              <a:defRPr sz="14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Electron ring ~287.80 m</a:t>
            </a:r>
          </a:p>
          <a:p>
            <a:r>
              <a:rPr lang="en-US" altLang="zh-CN" dirty="0"/>
              <a:t>2.8 GeV ~ 5 GeV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E6AB674-D3A3-884F-0627-3D3142ACB0FC}"/>
              </a:ext>
            </a:extLst>
          </p:cNvPr>
          <p:cNvSpPr txBox="1"/>
          <p:nvPr/>
        </p:nvSpPr>
        <p:spPr>
          <a:xfrm>
            <a:off x="5203628" y="5291693"/>
            <a:ext cx="2649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44895">
              <a:spcBef>
                <a:spcPts val="0"/>
              </a:spcBef>
              <a:buClr>
                <a:prstClr val="black"/>
              </a:buClr>
              <a:defRPr sz="14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altLang="zh-CN" dirty="0" err="1"/>
              <a:t>BRing_N</a:t>
            </a:r>
            <a:r>
              <a:rPr lang="en-US" altLang="zh-CN" dirty="0"/>
              <a:t> ~569.10 m</a:t>
            </a:r>
          </a:p>
          <a:p>
            <a:pPr algn="l"/>
            <a:r>
              <a:rPr lang="en-US" altLang="zh-CN" dirty="0" err="1"/>
              <a:t>BRing_S</a:t>
            </a:r>
            <a:r>
              <a:rPr lang="en-US" altLang="zh-CN" dirty="0"/>
              <a:t> ~ 574.54 m</a:t>
            </a:r>
          </a:p>
          <a:p>
            <a:pPr algn="l"/>
            <a:r>
              <a:rPr lang="en-US" altLang="zh-CN" dirty="0"/>
              <a:t>Proton energy up to 24.85</a:t>
            </a:r>
            <a:r>
              <a:rPr lang="zh-CN" altLang="en-US" dirty="0"/>
              <a:t> </a:t>
            </a:r>
            <a:r>
              <a:rPr lang="en-US" altLang="zh-CN" dirty="0"/>
              <a:t>GeV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8D4C8B3-3DCF-6FF4-8E0C-0B574488A1A4}"/>
              </a:ext>
            </a:extLst>
          </p:cNvPr>
          <p:cNvSpPr txBox="1"/>
          <p:nvPr/>
        </p:nvSpPr>
        <p:spPr>
          <a:xfrm>
            <a:off x="483723" y="4646902"/>
            <a:ext cx="2488489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en-US" altLang="zh-CN" sz="16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eLinac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A951265C-BB66-04E9-957B-BF46DD0A35E0}"/>
              </a:ext>
            </a:extLst>
          </p:cNvPr>
          <p:cNvSpPr/>
          <p:nvPr/>
        </p:nvSpPr>
        <p:spPr bwMode="auto">
          <a:xfrm>
            <a:off x="1595501" y="3032956"/>
            <a:ext cx="218985" cy="2189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Font typeface="Wingdings" panose="05000000000000000000" charset="0"/>
              <a:buNone/>
            </a:pPr>
            <a:endParaRPr lang="zh-CN" altLang="en-US" sz="2000" b="1">
              <a:solidFill>
                <a:srgbClr val="000000"/>
              </a:solidFill>
              <a:latin typeface="Arial" panose="020B0604020202020204" pitchFamily="34" charset="0"/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7050CA0-FF5D-25AE-6335-F8C71014D702}"/>
              </a:ext>
            </a:extLst>
          </p:cNvPr>
          <p:cNvSpPr/>
          <p:nvPr/>
        </p:nvSpPr>
        <p:spPr bwMode="auto">
          <a:xfrm>
            <a:off x="1595500" y="1999690"/>
            <a:ext cx="218985" cy="2189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Font typeface="Wingdings" panose="05000000000000000000" charset="0"/>
              <a:buNone/>
            </a:pPr>
            <a:endParaRPr lang="zh-CN" altLang="en-US" sz="2000" b="1" dirty="0">
              <a:solidFill>
                <a:srgbClr val="000000"/>
              </a:solidFill>
              <a:latin typeface="Arial" panose="020B0604020202020204" pitchFamily="34" charset="0"/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AAA3236-94D9-62E7-5892-8D634F05E02B}"/>
              </a:ext>
            </a:extLst>
          </p:cNvPr>
          <p:cNvSpPr txBox="1"/>
          <p:nvPr/>
        </p:nvSpPr>
        <p:spPr>
          <a:xfrm>
            <a:off x="3907903" y="5190801"/>
            <a:ext cx="891953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AD36D9-9417-F88C-5394-98EDEFBCC7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791" y="2561392"/>
            <a:ext cx="4039172" cy="331212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7A4C61B-A941-93DD-F919-2388FCE221D1}"/>
              </a:ext>
            </a:extLst>
          </p:cNvPr>
          <p:cNvSpPr txBox="1"/>
          <p:nvPr/>
        </p:nvSpPr>
        <p:spPr>
          <a:xfrm>
            <a:off x="8023299" y="5976432"/>
            <a:ext cx="3744093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i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200" dirty="0"/>
              <a:t>---Max Klein, University of Liverpool</a:t>
            </a:r>
            <a:r>
              <a:rPr lang="zh-CN" altLang="en-US" sz="1200" dirty="0"/>
              <a:t>，</a:t>
            </a:r>
            <a:r>
              <a:rPr lang="en-US" altLang="zh-CN" sz="1200" dirty="0"/>
              <a:t>2014</a:t>
            </a:r>
            <a:endParaRPr lang="zh-CN" altLang="en-US" sz="1200" dirty="0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A678B8CE-B0E4-F70D-2BAB-3E34C75B5CDA}"/>
              </a:ext>
            </a:extLst>
          </p:cNvPr>
          <p:cNvCxnSpPr/>
          <p:nvPr/>
        </p:nvCxnSpPr>
        <p:spPr>
          <a:xfrm>
            <a:off x="9336360" y="4185084"/>
            <a:ext cx="252028" cy="180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A738D192-47EF-5352-A3D6-AE924E79BE89}"/>
              </a:ext>
            </a:extLst>
          </p:cNvPr>
          <p:cNvSpPr txBox="1"/>
          <p:nvPr/>
        </p:nvSpPr>
        <p:spPr>
          <a:xfrm>
            <a:off x="6420107" y="1260812"/>
            <a:ext cx="5530665" cy="1015663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EicC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covers the kinematic region between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experiments and EIC@BNL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EicC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focuses on moderate x and sea-quark region</a:t>
            </a:r>
          </a:p>
        </p:txBody>
      </p:sp>
    </p:spTree>
    <p:extLst>
      <p:ext uri="{BB962C8B-B14F-4D97-AF65-F5344CB8AC3E}">
        <p14:creationId xmlns:p14="http://schemas.microsoft.com/office/powerpoint/2010/main" val="1186487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29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B4D7777-FE80-4171-AB7A-595229F19C16}"/>
              </a:ext>
            </a:extLst>
          </p:cNvPr>
          <p:cNvSpPr/>
          <p:nvPr/>
        </p:nvSpPr>
        <p:spPr>
          <a:xfrm>
            <a:off x="125988" y="1027025"/>
            <a:ext cx="54219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Electron cooler and electron target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BF3AE0-28A6-A2DC-0F06-549618876583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motivation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891E4E1-3958-A0AA-2BB4-C727208278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1457912"/>
            <a:ext cx="7514415" cy="514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819FF38-8A33-ADBE-8C10-CB825C306E55}"/>
              </a:ext>
            </a:extLst>
          </p:cNvPr>
          <p:cNvSpPr txBox="1"/>
          <p:nvPr/>
        </p:nvSpPr>
        <p:spPr>
          <a:xfrm>
            <a:off x="1301440" y="1500873"/>
            <a:ext cx="117618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en-US" altLang="zh-CN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endParaRPr lang="en-US" altLang="zh-CN" sz="2000" b="1" dirty="0">
              <a:solidFill>
                <a:srgbClr val="FF0000"/>
              </a:solidFill>
              <a:highlight>
                <a:srgbClr val="FFFF00"/>
              </a:highlight>
              <a:latin typeface="Arial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ED12F5-B642-A6A5-F604-765F79390D70}"/>
              </a:ext>
            </a:extLst>
          </p:cNvPr>
          <p:cNvSpPr txBox="1"/>
          <p:nvPr/>
        </p:nvSpPr>
        <p:spPr>
          <a:xfrm>
            <a:off x="4506306" y="1640301"/>
            <a:ext cx="139464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黑体" panose="02010609060101010101" pitchFamily="49" charset="-122"/>
                <a:cs typeface="Times New Roman" panose="02020603050405020304" pitchFamily="18" charset="0"/>
              </a:rPr>
              <a:t>HIAF-U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8DE13ED-C8C5-27DA-4CA6-026098C844B5}"/>
              </a:ext>
            </a:extLst>
          </p:cNvPr>
          <p:cNvSpPr txBox="1"/>
          <p:nvPr/>
        </p:nvSpPr>
        <p:spPr>
          <a:xfrm>
            <a:off x="902430" y="2403427"/>
            <a:ext cx="137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4895">
              <a:spcBef>
                <a:spcPts val="0"/>
              </a:spcBef>
              <a:buClr>
                <a:prstClr val="black"/>
              </a:buClr>
            </a:pP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Collider ring ~1149.07 m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02CD92-C180-60C6-D989-AB539361F8A8}"/>
              </a:ext>
            </a:extLst>
          </p:cNvPr>
          <p:cNvSpPr txBox="1"/>
          <p:nvPr/>
        </p:nvSpPr>
        <p:spPr>
          <a:xfrm>
            <a:off x="691009" y="5687797"/>
            <a:ext cx="1786619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电子对撞环</a:t>
            </a:r>
            <a:r>
              <a:rPr lang="en-US" altLang="zh-CN" sz="16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eRing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~ 1151.20 m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82E6E5-E3AD-C7D7-5FDB-3B1A0653F149}"/>
              </a:ext>
            </a:extLst>
          </p:cNvPr>
          <p:cNvSpPr txBox="1"/>
          <p:nvPr/>
        </p:nvSpPr>
        <p:spPr>
          <a:xfrm>
            <a:off x="371364" y="3692219"/>
            <a:ext cx="1477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44895">
              <a:spcBef>
                <a:spcPts val="0"/>
              </a:spcBef>
              <a:buClr>
                <a:prstClr val="black"/>
              </a:buClr>
              <a:defRPr sz="14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Electron ring ~287.80 m</a:t>
            </a:r>
          </a:p>
          <a:p>
            <a:r>
              <a:rPr lang="en-US" altLang="zh-CN" dirty="0"/>
              <a:t>2.8 GeV ~ 5 GeV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E6AB674-D3A3-884F-0627-3D3142ACB0FC}"/>
              </a:ext>
            </a:extLst>
          </p:cNvPr>
          <p:cNvSpPr txBox="1"/>
          <p:nvPr/>
        </p:nvSpPr>
        <p:spPr>
          <a:xfrm>
            <a:off x="5203628" y="5291693"/>
            <a:ext cx="2649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44895">
              <a:spcBef>
                <a:spcPts val="0"/>
              </a:spcBef>
              <a:buClr>
                <a:prstClr val="black"/>
              </a:buClr>
              <a:defRPr sz="14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altLang="zh-CN" dirty="0" err="1"/>
              <a:t>BRing_N</a:t>
            </a:r>
            <a:r>
              <a:rPr lang="en-US" altLang="zh-CN" dirty="0"/>
              <a:t> ~569.10 m</a:t>
            </a:r>
          </a:p>
          <a:p>
            <a:pPr algn="l"/>
            <a:r>
              <a:rPr lang="en-US" altLang="zh-CN" dirty="0" err="1"/>
              <a:t>BRing_S</a:t>
            </a:r>
            <a:r>
              <a:rPr lang="en-US" altLang="zh-CN" dirty="0"/>
              <a:t> ~ 574.54 m</a:t>
            </a:r>
          </a:p>
          <a:p>
            <a:pPr algn="l"/>
            <a:r>
              <a:rPr lang="en-US" altLang="zh-CN" dirty="0"/>
              <a:t>Proton energy up to 24.85</a:t>
            </a:r>
            <a:r>
              <a:rPr lang="zh-CN" altLang="en-US" dirty="0"/>
              <a:t> </a:t>
            </a:r>
            <a:r>
              <a:rPr lang="en-US" altLang="zh-CN" dirty="0"/>
              <a:t>GeV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8D4C8B3-3DCF-6FF4-8E0C-0B574488A1A4}"/>
              </a:ext>
            </a:extLst>
          </p:cNvPr>
          <p:cNvSpPr txBox="1"/>
          <p:nvPr/>
        </p:nvSpPr>
        <p:spPr>
          <a:xfrm>
            <a:off x="483723" y="4646902"/>
            <a:ext cx="2488489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en-US" altLang="zh-CN" sz="16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eLinac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A951265C-BB66-04E9-957B-BF46DD0A35E0}"/>
              </a:ext>
            </a:extLst>
          </p:cNvPr>
          <p:cNvSpPr/>
          <p:nvPr/>
        </p:nvSpPr>
        <p:spPr bwMode="auto">
          <a:xfrm>
            <a:off x="1595501" y="3032956"/>
            <a:ext cx="218985" cy="2189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Font typeface="Wingdings" panose="05000000000000000000" charset="0"/>
              <a:buNone/>
            </a:pPr>
            <a:endParaRPr lang="zh-CN" altLang="en-US" sz="2000" b="1">
              <a:solidFill>
                <a:srgbClr val="000000"/>
              </a:solidFill>
              <a:latin typeface="Arial" panose="020B0604020202020204" pitchFamily="34" charset="0"/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7050CA0-FF5D-25AE-6335-F8C71014D702}"/>
              </a:ext>
            </a:extLst>
          </p:cNvPr>
          <p:cNvSpPr/>
          <p:nvPr/>
        </p:nvSpPr>
        <p:spPr bwMode="auto">
          <a:xfrm>
            <a:off x="1595500" y="1999690"/>
            <a:ext cx="218985" cy="2189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Font typeface="Wingdings" panose="05000000000000000000" charset="0"/>
              <a:buNone/>
            </a:pPr>
            <a:endParaRPr lang="zh-CN" altLang="en-US" sz="2000" b="1" dirty="0">
              <a:solidFill>
                <a:srgbClr val="000000"/>
              </a:solidFill>
              <a:latin typeface="Arial" panose="020B0604020202020204" pitchFamily="34" charset="0"/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AAA3236-94D9-62E7-5892-8D634F05E02B}"/>
              </a:ext>
            </a:extLst>
          </p:cNvPr>
          <p:cNvSpPr txBox="1"/>
          <p:nvPr/>
        </p:nvSpPr>
        <p:spPr>
          <a:xfrm>
            <a:off x="3907903" y="5190801"/>
            <a:ext cx="891953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en-US" altLang="zh-CN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05A1DC9-D904-842B-1E72-4E9D01EDF39E}"/>
              </a:ext>
            </a:extLst>
          </p:cNvPr>
          <p:cNvSpPr txBox="1"/>
          <p:nvPr/>
        </p:nvSpPr>
        <p:spPr>
          <a:xfrm>
            <a:off x="7239107" y="946051"/>
            <a:ext cx="4932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944895">
              <a:spcBef>
                <a:spcPts val="0"/>
              </a:spcBef>
              <a:buClr>
                <a:prstClr val="black"/>
              </a:buClr>
              <a:defRPr sz="14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l">
              <a:spcBef>
                <a:spcPts val="600"/>
              </a:spcBef>
            </a:pPr>
            <a:r>
              <a:rPr lang="en-US" altLang="zh-CN" sz="1800" dirty="0">
                <a:solidFill>
                  <a:schemeClr val="accent6">
                    <a:lumMod val="75000"/>
                  </a:schemeClr>
                </a:solidFill>
              </a:rPr>
              <a:t>Phase 1: HIAF for nuclear physics</a:t>
            </a:r>
          </a:p>
          <a:p>
            <a:pPr algn="l">
              <a:spcBef>
                <a:spcPts val="600"/>
              </a:spcBef>
            </a:pPr>
            <a:r>
              <a:rPr lang="en-US" altLang="zh-CN" sz="1800" dirty="0"/>
              <a:t>Phase 2: HIAF upgrade for applied science</a:t>
            </a:r>
          </a:p>
          <a:p>
            <a:pPr algn="l">
              <a:spcBef>
                <a:spcPts val="600"/>
              </a:spcBef>
            </a:pPr>
            <a:r>
              <a:rPr lang="en-US" altLang="zh-CN" sz="1800" dirty="0">
                <a:solidFill>
                  <a:srgbClr val="C00000"/>
                </a:solidFill>
              </a:rPr>
              <a:t>Phase 3: </a:t>
            </a:r>
            <a:r>
              <a:rPr lang="en-US" altLang="zh-CN" sz="1800" dirty="0" err="1">
                <a:solidFill>
                  <a:srgbClr val="C00000"/>
                </a:solidFill>
              </a:rPr>
              <a:t>EiccC</a:t>
            </a:r>
            <a:endParaRPr lang="en-US" altLang="zh-CN" sz="1800" dirty="0">
              <a:solidFill>
                <a:srgbClr val="C00000"/>
              </a:solidFill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71984BE-F09E-BB56-6D7D-E63243B177D4}"/>
              </a:ext>
            </a:extLst>
          </p:cNvPr>
          <p:cNvGrpSpPr/>
          <p:nvPr/>
        </p:nvGrpSpPr>
        <p:grpSpPr>
          <a:xfrm>
            <a:off x="3591287" y="4156558"/>
            <a:ext cx="3920616" cy="2199792"/>
            <a:chOff x="5501680" y="4240765"/>
            <a:chExt cx="3920616" cy="2199792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298B117-2C6D-DD93-BC18-9132A1F8E94B}"/>
                </a:ext>
              </a:extLst>
            </p:cNvPr>
            <p:cNvSpPr txBox="1"/>
            <p:nvPr/>
          </p:nvSpPr>
          <p:spPr>
            <a:xfrm>
              <a:off x="5684600" y="5289345"/>
              <a:ext cx="1394645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44895">
                <a:lnSpc>
                  <a:spcPct val="150000"/>
                </a:lnSpc>
                <a:spcBef>
                  <a:spcPts val="1200"/>
                </a:spcBef>
                <a:buClr>
                  <a:prstClr val="black"/>
                </a:buClr>
              </a:pPr>
              <a:r>
                <a:rPr lang="en-US" altLang="zh-CN" sz="24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Arial"/>
                  <a:ea typeface="黑体" panose="02010609060101010101" pitchFamily="49" charset="-122"/>
                  <a:cs typeface="Times New Roman" panose="02020603050405020304" pitchFamily="18" charset="0"/>
                </a:rPr>
                <a:t>HIAF</a:t>
              </a: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F3740D71-8725-54B8-7DF9-8C4E3619C15A}"/>
                </a:ext>
              </a:extLst>
            </p:cNvPr>
            <p:cNvSpPr/>
            <p:nvPr/>
          </p:nvSpPr>
          <p:spPr>
            <a:xfrm>
              <a:off x="5501680" y="4732879"/>
              <a:ext cx="1546460" cy="1562589"/>
            </a:xfrm>
            <a:custGeom>
              <a:avLst/>
              <a:gdLst>
                <a:gd name="connsiteX0" fmla="*/ 1053547 w 1451113"/>
                <a:gd name="connsiteY0" fmla="*/ 1530626 h 1530626"/>
                <a:gd name="connsiteX1" fmla="*/ 139147 w 1451113"/>
                <a:gd name="connsiteY1" fmla="*/ 1219200 h 1530626"/>
                <a:gd name="connsiteX2" fmla="*/ 0 w 1451113"/>
                <a:gd name="connsiteY2" fmla="*/ 927652 h 1530626"/>
                <a:gd name="connsiteX3" fmla="*/ 79513 w 1451113"/>
                <a:gd name="connsiteY3" fmla="*/ 636104 h 1530626"/>
                <a:gd name="connsiteX4" fmla="*/ 642730 w 1451113"/>
                <a:gd name="connsiteY4" fmla="*/ 106017 h 1530626"/>
                <a:gd name="connsiteX5" fmla="*/ 914400 w 1451113"/>
                <a:gd name="connsiteY5" fmla="*/ 0 h 1530626"/>
                <a:gd name="connsiteX6" fmla="*/ 1245704 w 1451113"/>
                <a:gd name="connsiteY6" fmla="*/ 165652 h 1530626"/>
                <a:gd name="connsiteX7" fmla="*/ 1451113 w 1451113"/>
                <a:gd name="connsiteY7" fmla="*/ 1093304 h 1530626"/>
                <a:gd name="connsiteX8" fmla="*/ 1378226 w 1451113"/>
                <a:gd name="connsiteY8" fmla="*/ 1384852 h 1530626"/>
                <a:gd name="connsiteX9" fmla="*/ 1053547 w 1451113"/>
                <a:gd name="connsiteY9" fmla="*/ 1530626 h 153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1113" h="1530626">
                  <a:moveTo>
                    <a:pt x="1053547" y="1530626"/>
                  </a:moveTo>
                  <a:lnTo>
                    <a:pt x="139147" y="1219200"/>
                  </a:lnTo>
                  <a:lnTo>
                    <a:pt x="0" y="927652"/>
                  </a:lnTo>
                  <a:lnTo>
                    <a:pt x="79513" y="636104"/>
                  </a:lnTo>
                  <a:lnTo>
                    <a:pt x="642730" y="106017"/>
                  </a:lnTo>
                  <a:lnTo>
                    <a:pt x="914400" y="0"/>
                  </a:lnTo>
                  <a:lnTo>
                    <a:pt x="1245704" y="165652"/>
                  </a:lnTo>
                  <a:lnTo>
                    <a:pt x="1451113" y="1093304"/>
                  </a:lnTo>
                  <a:lnTo>
                    <a:pt x="1378226" y="1384852"/>
                  </a:lnTo>
                  <a:lnTo>
                    <a:pt x="1053547" y="1530626"/>
                  </a:lnTo>
                  <a:close/>
                </a:path>
              </a:pathLst>
            </a:custGeom>
            <a:noFill/>
            <a:ln w="1016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23D561CC-9A7E-9872-AA48-2284EE40B6A2}"/>
                </a:ext>
              </a:extLst>
            </p:cNvPr>
            <p:cNvCxnSpPr/>
            <p:nvPr/>
          </p:nvCxnSpPr>
          <p:spPr>
            <a:xfrm flipH="1">
              <a:off x="6381922" y="6440557"/>
              <a:ext cx="3040374" cy="0"/>
            </a:xfrm>
            <a:prstGeom prst="line">
              <a:avLst/>
            </a:prstGeom>
            <a:noFill/>
            <a:ln w="1016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DB566A55-C053-D0D5-710A-5A51BA90CEB9}"/>
                </a:ext>
              </a:extLst>
            </p:cNvPr>
            <p:cNvCxnSpPr/>
            <p:nvPr/>
          </p:nvCxnSpPr>
          <p:spPr>
            <a:xfrm>
              <a:off x="6149009" y="6179005"/>
              <a:ext cx="232913" cy="261552"/>
            </a:xfrm>
            <a:prstGeom prst="line">
              <a:avLst/>
            </a:prstGeom>
            <a:noFill/>
            <a:ln w="1016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AC49BB5F-F927-C89A-6DAF-5487396CAE98}"/>
                </a:ext>
              </a:extLst>
            </p:cNvPr>
            <p:cNvSpPr/>
            <p:nvPr/>
          </p:nvSpPr>
          <p:spPr>
            <a:xfrm>
              <a:off x="7902109" y="4326836"/>
              <a:ext cx="806913" cy="526406"/>
            </a:xfrm>
            <a:prstGeom prst="roundRect">
              <a:avLst>
                <a:gd name="adj" fmla="val 39218"/>
              </a:avLst>
            </a:prstGeom>
            <a:noFill/>
            <a:ln w="1016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18CA4D5B-F404-58C7-103B-15534DC6A5D8}"/>
                </a:ext>
              </a:extLst>
            </p:cNvPr>
            <p:cNvSpPr/>
            <p:nvPr/>
          </p:nvSpPr>
          <p:spPr>
            <a:xfrm>
              <a:off x="6175513" y="4240765"/>
              <a:ext cx="1868557" cy="636035"/>
            </a:xfrm>
            <a:custGeom>
              <a:avLst/>
              <a:gdLst>
                <a:gd name="connsiteX0" fmla="*/ 0 w 1868557"/>
                <a:gd name="connsiteY0" fmla="*/ 636035 h 636035"/>
                <a:gd name="connsiteX1" fmla="*/ 125896 w 1868557"/>
                <a:gd name="connsiteY1" fmla="*/ 304731 h 636035"/>
                <a:gd name="connsiteX2" fmla="*/ 556591 w 1868557"/>
                <a:gd name="connsiteY2" fmla="*/ 13183 h 636035"/>
                <a:gd name="connsiteX3" fmla="*/ 815009 w 1868557"/>
                <a:gd name="connsiteY3" fmla="*/ 59565 h 636035"/>
                <a:gd name="connsiteX4" fmla="*/ 1040296 w 1868557"/>
                <a:gd name="connsiteY4" fmla="*/ 145705 h 636035"/>
                <a:gd name="connsiteX5" fmla="*/ 1212574 w 1868557"/>
                <a:gd name="connsiteY5" fmla="*/ 145705 h 636035"/>
                <a:gd name="connsiteX6" fmla="*/ 1543878 w 1868557"/>
                <a:gd name="connsiteY6" fmla="*/ 72818 h 636035"/>
                <a:gd name="connsiteX7" fmla="*/ 1868557 w 1868557"/>
                <a:gd name="connsiteY7" fmla="*/ 105948 h 63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8557" h="636035">
                  <a:moveTo>
                    <a:pt x="0" y="636035"/>
                  </a:moveTo>
                  <a:cubicBezTo>
                    <a:pt x="16565" y="522287"/>
                    <a:pt x="33131" y="408540"/>
                    <a:pt x="125896" y="304731"/>
                  </a:cubicBezTo>
                  <a:cubicBezTo>
                    <a:pt x="218661" y="200922"/>
                    <a:pt x="441739" y="54044"/>
                    <a:pt x="556591" y="13183"/>
                  </a:cubicBezTo>
                  <a:cubicBezTo>
                    <a:pt x="671443" y="-27678"/>
                    <a:pt x="734392" y="37478"/>
                    <a:pt x="815009" y="59565"/>
                  </a:cubicBezTo>
                  <a:cubicBezTo>
                    <a:pt x="895627" y="81652"/>
                    <a:pt x="974035" y="131348"/>
                    <a:pt x="1040296" y="145705"/>
                  </a:cubicBezTo>
                  <a:cubicBezTo>
                    <a:pt x="1106557" y="160062"/>
                    <a:pt x="1128644" y="157853"/>
                    <a:pt x="1212574" y="145705"/>
                  </a:cubicBezTo>
                  <a:cubicBezTo>
                    <a:pt x="1296504" y="133557"/>
                    <a:pt x="1434548" y="79444"/>
                    <a:pt x="1543878" y="72818"/>
                  </a:cubicBezTo>
                  <a:cubicBezTo>
                    <a:pt x="1653208" y="66192"/>
                    <a:pt x="1811131" y="102635"/>
                    <a:pt x="1868557" y="105948"/>
                  </a:cubicBezTo>
                </a:path>
              </a:pathLst>
            </a:custGeom>
            <a:noFill/>
            <a:ln w="1016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6BE309DC-860E-2C24-F026-F934DF8242DC}"/>
              </a:ext>
            </a:extLst>
          </p:cNvPr>
          <p:cNvGrpSpPr/>
          <p:nvPr/>
        </p:nvGrpSpPr>
        <p:grpSpPr>
          <a:xfrm>
            <a:off x="3502565" y="2156964"/>
            <a:ext cx="3673554" cy="4159338"/>
            <a:chOff x="3502565" y="2156964"/>
            <a:chExt cx="3673554" cy="4159338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A4379B93-E5BD-9579-EC8E-10ADE62074BB}"/>
                </a:ext>
              </a:extLst>
            </p:cNvPr>
            <p:cNvGrpSpPr/>
            <p:nvPr/>
          </p:nvGrpSpPr>
          <p:grpSpPr>
            <a:xfrm>
              <a:off x="3502565" y="2156964"/>
              <a:ext cx="3673554" cy="4159338"/>
              <a:chOff x="5417861" y="2144290"/>
              <a:chExt cx="3669632" cy="4275598"/>
            </a:xfrm>
          </p:grpSpPr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184445C3-99CA-955E-0E69-8EC3F484F632}"/>
                  </a:ext>
                </a:extLst>
              </p:cNvPr>
              <p:cNvSpPr/>
              <p:nvPr/>
            </p:nvSpPr>
            <p:spPr>
              <a:xfrm>
                <a:off x="5417861" y="4609248"/>
                <a:ext cx="1699247" cy="1810640"/>
              </a:xfrm>
              <a:custGeom>
                <a:avLst/>
                <a:gdLst>
                  <a:gd name="connsiteX0" fmla="*/ 1053547 w 1451113"/>
                  <a:gd name="connsiteY0" fmla="*/ 1530626 h 1530626"/>
                  <a:gd name="connsiteX1" fmla="*/ 139147 w 1451113"/>
                  <a:gd name="connsiteY1" fmla="*/ 1219200 h 1530626"/>
                  <a:gd name="connsiteX2" fmla="*/ 0 w 1451113"/>
                  <a:gd name="connsiteY2" fmla="*/ 927652 h 1530626"/>
                  <a:gd name="connsiteX3" fmla="*/ 79513 w 1451113"/>
                  <a:gd name="connsiteY3" fmla="*/ 636104 h 1530626"/>
                  <a:gd name="connsiteX4" fmla="*/ 642730 w 1451113"/>
                  <a:gd name="connsiteY4" fmla="*/ 106017 h 1530626"/>
                  <a:gd name="connsiteX5" fmla="*/ 914400 w 1451113"/>
                  <a:gd name="connsiteY5" fmla="*/ 0 h 1530626"/>
                  <a:gd name="connsiteX6" fmla="*/ 1245704 w 1451113"/>
                  <a:gd name="connsiteY6" fmla="*/ 165652 h 1530626"/>
                  <a:gd name="connsiteX7" fmla="*/ 1451113 w 1451113"/>
                  <a:gd name="connsiteY7" fmla="*/ 1093304 h 1530626"/>
                  <a:gd name="connsiteX8" fmla="*/ 1378226 w 1451113"/>
                  <a:gd name="connsiteY8" fmla="*/ 1384852 h 1530626"/>
                  <a:gd name="connsiteX9" fmla="*/ 1053547 w 1451113"/>
                  <a:gd name="connsiteY9" fmla="*/ 1530626 h 153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51113" h="1530626">
                    <a:moveTo>
                      <a:pt x="1053547" y="1530626"/>
                    </a:moveTo>
                    <a:lnTo>
                      <a:pt x="139147" y="1219200"/>
                    </a:lnTo>
                    <a:lnTo>
                      <a:pt x="0" y="927652"/>
                    </a:lnTo>
                    <a:lnTo>
                      <a:pt x="79513" y="636104"/>
                    </a:lnTo>
                    <a:lnTo>
                      <a:pt x="642730" y="106017"/>
                    </a:lnTo>
                    <a:lnTo>
                      <a:pt x="914400" y="0"/>
                    </a:lnTo>
                    <a:lnTo>
                      <a:pt x="1245704" y="165652"/>
                    </a:lnTo>
                    <a:lnTo>
                      <a:pt x="1451113" y="1093304"/>
                    </a:lnTo>
                    <a:lnTo>
                      <a:pt x="1378226" y="1384852"/>
                    </a:lnTo>
                    <a:lnTo>
                      <a:pt x="1053547" y="1530626"/>
                    </a:lnTo>
                    <a:close/>
                  </a:path>
                </a:pathLst>
              </a:custGeom>
              <a:noFill/>
              <a:ln w="1016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CEB05489-2CC9-F6DD-EF59-B9D4A54E9FE6}"/>
                  </a:ext>
                </a:extLst>
              </p:cNvPr>
              <p:cNvCxnSpPr>
                <a:cxnSpLocks/>
                <a:stCxn id="30" idx="4"/>
              </p:cNvCxnSpPr>
              <p:nvPr/>
            </p:nvCxnSpPr>
            <p:spPr>
              <a:xfrm flipV="1">
                <a:off x="6170495" y="2294515"/>
                <a:ext cx="506067" cy="2440145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8C1ACA20-AFDD-2D17-FB72-849A9657B5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46277" y="4123129"/>
                <a:ext cx="2841216" cy="17288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09D27822-2B4A-37B5-3E81-B49F93E324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72748" y="3899928"/>
                <a:ext cx="195224" cy="266388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5F529079-E6DF-AD09-FF8A-9B821D0526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7918" y="2144290"/>
                <a:ext cx="981443" cy="1342041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93BDB859-3091-6F1B-1DEB-DC59DDDB93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03273" y="3880671"/>
                <a:ext cx="195224" cy="266388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058A8CCF-6BB8-16F7-50F1-5CE487765894}"/>
                </a:ext>
              </a:extLst>
            </p:cNvPr>
            <p:cNvCxnSpPr>
              <a:cxnSpLocks/>
            </p:cNvCxnSpPr>
            <p:nvPr/>
          </p:nvCxnSpPr>
          <p:spPr>
            <a:xfrm>
              <a:off x="4787438" y="6274415"/>
              <a:ext cx="1287300" cy="1703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DECB823F-D930-F3AD-9383-BC75ADD86ED6}"/>
              </a:ext>
            </a:extLst>
          </p:cNvPr>
          <p:cNvCxnSpPr>
            <a:cxnSpLocks/>
          </p:cNvCxnSpPr>
          <p:nvPr/>
        </p:nvCxnSpPr>
        <p:spPr bwMode="auto">
          <a:xfrm>
            <a:off x="3619612" y="1472693"/>
            <a:ext cx="0" cy="1956307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</a:ln>
          <a:effectLst/>
        </p:spPr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D169F02A-3584-7849-8499-ECF5FB9733D3}"/>
              </a:ext>
            </a:extLst>
          </p:cNvPr>
          <p:cNvCxnSpPr>
            <a:cxnSpLocks/>
          </p:cNvCxnSpPr>
          <p:nvPr/>
        </p:nvCxnSpPr>
        <p:spPr bwMode="auto">
          <a:xfrm flipV="1">
            <a:off x="2594569" y="3443781"/>
            <a:ext cx="996482" cy="141635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9" name="表格 4">
                <a:extLst>
                  <a:ext uri="{FF2B5EF4-FFF2-40B4-BE49-F238E27FC236}">
                    <a16:creationId xmlns:a16="http://schemas.microsoft.com/office/drawing/2014/main" id="{E9A408AA-62F0-D17D-AB55-FD6148FF10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0962583"/>
                  </p:ext>
                </p:extLst>
              </p:nvPr>
            </p:nvGraphicFramePr>
            <p:xfrm>
              <a:off x="7729398" y="2082486"/>
              <a:ext cx="4324729" cy="42738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8125">
                      <a:extLst>
                        <a:ext uri="{9D8B030D-6E8A-4147-A177-3AD203B41FA5}">
                          <a16:colId xmlns:a16="http://schemas.microsoft.com/office/drawing/2014/main" val="1733646245"/>
                        </a:ext>
                      </a:extLst>
                    </a:gridCol>
                    <a:gridCol w="1060981">
                      <a:extLst>
                        <a:ext uri="{9D8B030D-6E8A-4147-A177-3AD203B41FA5}">
                          <a16:colId xmlns:a16="http://schemas.microsoft.com/office/drawing/2014/main" val="712602341"/>
                        </a:ext>
                      </a:extLst>
                    </a:gridCol>
                    <a:gridCol w="1155623">
                      <a:extLst>
                        <a:ext uri="{9D8B030D-6E8A-4147-A177-3AD203B41FA5}">
                          <a16:colId xmlns:a16="http://schemas.microsoft.com/office/drawing/2014/main" val="11718383"/>
                        </a:ext>
                      </a:extLst>
                    </a:gridCol>
                  </a:tblGrid>
                  <a:tr h="3404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electron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proton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9966731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Circumference (m)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1151.20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1149.81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94892981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Kinetic energy (GeV)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19.08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74787504"/>
                      </a:ext>
                    </a:extLst>
                  </a:tr>
                  <a:tr h="3404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CM energy (GeV)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16.76</a:t>
                          </a:r>
                          <a:endParaRPr lang="zh-CN" altLang="en-US" sz="16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28217585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</a:t>
                          </a:r>
                          <a:r>
                            <a:rPr lang="en-US" altLang="zh-CN" sz="1200" baseline="-250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collision </a:t>
                          </a:r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(MHz)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9791109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Polarization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80%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70%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39416008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Bunch intensity (x10</a:t>
                          </a:r>
                          <a:r>
                            <a:rPr lang="en-US" altLang="zh-CN" sz="1200" baseline="300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0.44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0.27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79242915"/>
                      </a:ext>
                    </a:extLst>
                  </a:tr>
                  <a:tr h="340478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v-SE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sv-SE" sz="120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sv-SE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sv-SE" sz="120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sv-SE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(nm·rad, rms)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12.5/3.75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25/12.5</a:t>
                          </a:r>
                          <a:endParaRPr lang="zh-CN" altLang="en-US" sz="16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2958618"/>
                      </a:ext>
                    </a:extLst>
                  </a:tr>
                  <a:tr h="293275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l-GR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l-GR" sz="120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l-GR" altLang="zh-CN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Sup>
                                <m:sSub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2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l-GR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cm)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10/4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5/1.2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39219935"/>
                      </a:ext>
                    </a:extLst>
                  </a:tr>
                  <a:tr h="3404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RMS divergence (mrad)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0.7/1.0</a:t>
                          </a:r>
                          <a:endParaRPr lang="zh-CN" altLang="en-US" sz="16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2513528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Bunch length (cm, rms)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0.75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70705917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Crossing angle (mrad)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6604504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Hourglass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0.52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99267136"/>
                      </a:ext>
                    </a:extLst>
                  </a:tr>
                  <a:tr h="39009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Luminosity (cm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1.13 × 10</a:t>
                          </a:r>
                          <a:r>
                            <a:rPr lang="en-US" altLang="zh-CN" sz="1600" b="1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</a:t>
                          </a:r>
                          <a:endParaRPr lang="zh-CN" altLang="en-US" sz="1600" b="1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350158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9" name="表格 4">
                <a:extLst>
                  <a:ext uri="{FF2B5EF4-FFF2-40B4-BE49-F238E27FC236}">
                    <a16:creationId xmlns:a16="http://schemas.microsoft.com/office/drawing/2014/main" id="{E9A408AA-62F0-D17D-AB55-FD6148FF10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0962583"/>
                  </p:ext>
                </p:extLst>
              </p:nvPr>
            </p:nvGraphicFramePr>
            <p:xfrm>
              <a:off x="7729398" y="2082486"/>
              <a:ext cx="4324729" cy="42738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8125">
                      <a:extLst>
                        <a:ext uri="{9D8B030D-6E8A-4147-A177-3AD203B41FA5}">
                          <a16:colId xmlns:a16="http://schemas.microsoft.com/office/drawing/2014/main" val="1733646245"/>
                        </a:ext>
                      </a:extLst>
                    </a:gridCol>
                    <a:gridCol w="1060981">
                      <a:extLst>
                        <a:ext uri="{9D8B030D-6E8A-4147-A177-3AD203B41FA5}">
                          <a16:colId xmlns:a16="http://schemas.microsoft.com/office/drawing/2014/main" val="712602341"/>
                        </a:ext>
                      </a:extLst>
                    </a:gridCol>
                    <a:gridCol w="1155623">
                      <a:extLst>
                        <a:ext uri="{9D8B030D-6E8A-4147-A177-3AD203B41FA5}">
                          <a16:colId xmlns:a16="http://schemas.microsoft.com/office/drawing/2014/main" val="11718383"/>
                        </a:ext>
                      </a:extLst>
                    </a:gridCol>
                  </a:tblGrid>
                  <a:tr h="3404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electron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proton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9966731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Circumference (m)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1151.20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1149.81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94892981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Kinetic energy (GeV)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3.5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19.08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74787504"/>
                      </a:ext>
                    </a:extLst>
                  </a:tr>
                  <a:tr h="3404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CM energy (GeV)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16.76</a:t>
                          </a:r>
                          <a:endParaRPr lang="zh-CN" altLang="en-US" sz="16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28217585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</a:t>
                          </a:r>
                          <a:r>
                            <a:rPr lang="en-US" altLang="zh-CN" sz="1200" baseline="-250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collision </a:t>
                          </a:r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(MHz)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9791109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Polarization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80%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70%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39416008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Bunch intensity (x10</a:t>
                          </a:r>
                          <a:r>
                            <a:rPr lang="en-US" altLang="zh-CN" sz="1200" baseline="300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0.44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0.27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79242915"/>
                      </a:ext>
                    </a:extLst>
                  </a:tr>
                  <a:tr h="34047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88" t="-612500" r="-106052" b="-558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12.5/3.75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25/12.5</a:t>
                          </a:r>
                          <a:endParaRPr lang="zh-CN" altLang="en-US" sz="16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2958618"/>
                      </a:ext>
                    </a:extLst>
                  </a:tr>
                  <a:tr h="2932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88" t="-831250" r="-106052" b="-55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10/4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5/1.2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39219935"/>
                      </a:ext>
                    </a:extLst>
                  </a:tr>
                  <a:tr h="34047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RMS divergence (mrad)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0.7/1.0</a:t>
                          </a:r>
                          <a:endParaRPr lang="zh-CN" altLang="en-US" sz="16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2513528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Bunch length (cm, rms)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0.75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70705917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Crossing angle (mrad)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6604504"/>
                      </a:ext>
                    </a:extLst>
                  </a:tr>
                  <a:tr h="27857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Hourglass</a:t>
                          </a:r>
                          <a:endParaRPr lang="zh-CN" altLang="en-US" sz="12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0.52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99267136"/>
                      </a:ext>
                    </a:extLst>
                  </a:tr>
                  <a:tr h="39009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Luminosity (cm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20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1.13 × 10</a:t>
                          </a:r>
                          <a:r>
                            <a:rPr lang="en-US" altLang="zh-CN" sz="1600" b="1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</a:t>
                          </a:r>
                          <a:endParaRPr lang="zh-CN" altLang="en-US" sz="1600" b="1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350158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4162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DC1AF40-9B2E-4703-ACA1-6A3704982543}"/>
              </a:ext>
            </a:extLst>
          </p:cNvPr>
          <p:cNvSpPr/>
          <p:nvPr/>
        </p:nvSpPr>
        <p:spPr>
          <a:xfrm>
            <a:off x="938427" y="2456892"/>
            <a:ext cx="10315146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motivation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Introduction of HIAF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 of HIAF accelerators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From HIAF to </a:t>
            </a:r>
            <a:r>
              <a:rPr lang="en-US" altLang="zh-CN" sz="2800" b="1" kern="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collision, polarization and cooling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2FE1A48-23ED-4E78-B463-DAD2AE91F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68" y="-17425"/>
            <a:ext cx="12237720" cy="1875837"/>
          </a:xfrm>
          <a:prstGeom prst="rect">
            <a:avLst/>
          </a:prstGeom>
        </p:spPr>
      </p:pic>
      <p:sp>
        <p:nvSpPr>
          <p:cNvPr id="12" name="副标题 2">
            <a:extLst>
              <a:ext uri="{FF2B5EF4-FFF2-40B4-BE49-F238E27FC236}">
                <a16:creationId xmlns:a16="http://schemas.microsoft.com/office/drawing/2014/main" id="{23760CB1-18B0-4271-9EED-B1E86DD1D306}"/>
              </a:ext>
            </a:extLst>
          </p:cNvPr>
          <p:cNvSpPr txBox="1">
            <a:spLocks/>
          </p:cNvSpPr>
          <p:nvPr/>
        </p:nvSpPr>
        <p:spPr>
          <a:xfrm>
            <a:off x="1451484" y="501374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</a:rPr>
              <a:t>Outline</a:t>
            </a:r>
            <a:endParaRPr lang="zh-CN" altLang="zh-CN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DFF076-FE93-415E-864C-567EEDFBC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1699148"/>
            <a:ext cx="12237720" cy="1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94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30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B4D7777-FE80-4171-AB7A-595229F19C16}"/>
              </a:ext>
            </a:extLst>
          </p:cNvPr>
          <p:cNvSpPr/>
          <p:nvPr/>
        </p:nvSpPr>
        <p:spPr>
          <a:xfrm>
            <a:off x="125988" y="1027025"/>
            <a:ext cx="65100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High luminosity and quasi-full-acceptance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BF3AE0-28A6-A2DC-0F06-549618876583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Collision </a:t>
            </a: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24F3DF88-FDC1-A0B4-B48E-41758033F3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67026"/>
              </p:ext>
            </p:extLst>
          </p:nvPr>
        </p:nvGraphicFramePr>
        <p:xfrm>
          <a:off x="7967054" y="1319627"/>
          <a:ext cx="3515243" cy="2504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MP 图像" r:id="rId4" imgW="6048360" imgH="4309920" progId="Paint.Picture">
                  <p:embed/>
                </p:oleObj>
              </mc:Choice>
              <mc:Fallback>
                <p:oleObj name="BMP 图像" r:id="rId4" imgW="6048360" imgH="4309920" progId="Paint.Picture">
                  <p:embed/>
                  <p:pic>
                    <p:nvPicPr>
                      <p:cNvPr id="28" name="对象 27">
                        <a:extLst>
                          <a:ext uri="{FF2B5EF4-FFF2-40B4-BE49-F238E27FC236}">
                            <a16:creationId xmlns:a16="http://schemas.microsoft.com/office/drawing/2014/main" id="{92FFC847-819D-88DA-E88E-DFBF4576FB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67054" y="1319627"/>
                        <a:ext cx="3515243" cy="2504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组合 3">
            <a:extLst>
              <a:ext uri="{FF2B5EF4-FFF2-40B4-BE49-F238E27FC236}">
                <a16:creationId xmlns:a16="http://schemas.microsoft.com/office/drawing/2014/main" id="{5A08EF93-5D9A-5256-83E5-BF9201BF47EF}"/>
              </a:ext>
            </a:extLst>
          </p:cNvPr>
          <p:cNvGrpSpPr/>
          <p:nvPr/>
        </p:nvGrpSpPr>
        <p:grpSpPr>
          <a:xfrm>
            <a:off x="105336" y="1564921"/>
            <a:ext cx="7641249" cy="2570754"/>
            <a:chOff x="1446882" y="1408099"/>
            <a:chExt cx="9298237" cy="4041801"/>
          </a:xfrm>
        </p:grpSpPr>
        <p:pic>
          <p:nvPicPr>
            <p:cNvPr id="5" name="图片 4" descr="图表&#10;&#10;描述已自动生成">
              <a:extLst>
                <a:ext uri="{FF2B5EF4-FFF2-40B4-BE49-F238E27FC236}">
                  <a16:creationId xmlns:a16="http://schemas.microsoft.com/office/drawing/2014/main" id="{F61DD5F3-D75A-E033-58B8-E890292CB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6882" y="1408099"/>
              <a:ext cx="9298237" cy="404180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320C507-3AEB-86D5-F498-78D1FBF0B311}"/>
                </a:ext>
              </a:extLst>
            </p:cNvPr>
            <p:cNvSpPr txBox="1"/>
            <p:nvPr/>
          </p:nvSpPr>
          <p:spPr>
            <a:xfrm>
              <a:off x="4173411" y="3113071"/>
              <a:ext cx="1532106" cy="5530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</a:pPr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50 </a:t>
              </a:r>
              <a:r>
                <a:rPr lang="en-US" altLang="zh-CN" sz="1600" b="1" dirty="0" err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mrad</a:t>
              </a:r>
              <a:endPara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2BBC950-2A11-5CA3-17FE-8D2B31F55288}"/>
                </a:ext>
              </a:extLst>
            </p:cNvPr>
            <p:cNvCxnSpPr>
              <a:cxnSpLocks/>
            </p:cNvCxnSpPr>
            <p:nvPr/>
          </p:nvCxnSpPr>
          <p:spPr>
            <a:xfrm>
              <a:off x="5089071" y="2639786"/>
              <a:ext cx="2282137" cy="694825"/>
            </a:xfrm>
            <a:prstGeom prst="line">
              <a:avLst/>
            </a:prstGeom>
            <a:ln w="38100">
              <a:solidFill>
                <a:srgbClr val="3333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5933B4C0-98FD-587D-6759-DFB645B3D3D0}"/>
                </a:ext>
              </a:extLst>
            </p:cNvPr>
            <p:cNvCxnSpPr>
              <a:cxnSpLocks/>
            </p:cNvCxnSpPr>
            <p:nvPr/>
          </p:nvCxnSpPr>
          <p:spPr>
            <a:xfrm>
              <a:off x="4773385" y="2987198"/>
              <a:ext cx="2543394" cy="0"/>
            </a:xfrm>
            <a:prstGeom prst="line">
              <a:avLst/>
            </a:prstGeom>
            <a:ln w="381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弧形 8">
              <a:extLst>
                <a:ext uri="{FF2B5EF4-FFF2-40B4-BE49-F238E27FC236}">
                  <a16:creationId xmlns:a16="http://schemas.microsoft.com/office/drawing/2014/main" id="{98FAB45D-789A-652C-DBD6-8C2FF930B147}"/>
                </a:ext>
              </a:extLst>
            </p:cNvPr>
            <p:cNvSpPr/>
            <p:nvPr/>
          </p:nvSpPr>
          <p:spPr>
            <a:xfrm flipH="1">
              <a:off x="5089073" y="2688771"/>
              <a:ext cx="174171" cy="310243"/>
            </a:xfrm>
            <a:prstGeom prst="arc">
              <a:avLst>
                <a:gd name="adj1" fmla="val 16797031"/>
                <a:gd name="adj2" fmla="val 3507933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0CE30B2C-A929-540B-8DE5-4C58F2980787}"/>
              </a:ext>
            </a:extLst>
          </p:cNvPr>
          <p:cNvCxnSpPr>
            <a:cxnSpLocks/>
          </p:cNvCxnSpPr>
          <p:nvPr/>
        </p:nvCxnSpPr>
        <p:spPr>
          <a:xfrm>
            <a:off x="7464784" y="4832587"/>
            <a:ext cx="0" cy="1008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7622D9F3-0A46-C352-9879-3EB0005A0D06}"/>
              </a:ext>
            </a:extLst>
          </p:cNvPr>
          <p:cNvCxnSpPr/>
          <p:nvPr/>
        </p:nvCxnSpPr>
        <p:spPr>
          <a:xfrm>
            <a:off x="5867896" y="5332768"/>
            <a:ext cx="311426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C08AE18A-7DF6-E9ED-BF32-751F651FF979}"/>
              </a:ext>
            </a:extLst>
          </p:cNvPr>
          <p:cNvSpPr/>
          <p:nvPr/>
        </p:nvSpPr>
        <p:spPr>
          <a:xfrm>
            <a:off x="6179323" y="4534414"/>
            <a:ext cx="2749826" cy="596376"/>
          </a:xfrm>
          <a:custGeom>
            <a:avLst/>
            <a:gdLst>
              <a:gd name="connsiteX0" fmla="*/ 0 w 2749826"/>
              <a:gd name="connsiteY0" fmla="*/ 0 h 596376"/>
              <a:gd name="connsiteX1" fmla="*/ 1285461 w 2749826"/>
              <a:gd name="connsiteY1" fmla="*/ 596348 h 596376"/>
              <a:gd name="connsiteX2" fmla="*/ 2749826 w 2749826"/>
              <a:gd name="connsiteY2" fmla="*/ 19879 h 59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9826" h="596376">
                <a:moveTo>
                  <a:pt x="0" y="0"/>
                </a:moveTo>
                <a:cubicBezTo>
                  <a:pt x="413578" y="296517"/>
                  <a:pt x="827157" y="593035"/>
                  <a:pt x="1285461" y="596348"/>
                </a:cubicBezTo>
                <a:cubicBezTo>
                  <a:pt x="1743765" y="599661"/>
                  <a:pt x="2246795" y="309770"/>
                  <a:pt x="2749826" y="19879"/>
                </a:cubicBezTo>
              </a:path>
            </a:pathLst>
          </a:cu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089288BF-D7DE-D432-A61A-949A733F30F5}"/>
              </a:ext>
            </a:extLst>
          </p:cNvPr>
          <p:cNvSpPr/>
          <p:nvPr/>
        </p:nvSpPr>
        <p:spPr>
          <a:xfrm flipV="1">
            <a:off x="6226408" y="5534747"/>
            <a:ext cx="2749826" cy="596376"/>
          </a:xfrm>
          <a:custGeom>
            <a:avLst/>
            <a:gdLst>
              <a:gd name="connsiteX0" fmla="*/ 0 w 2749826"/>
              <a:gd name="connsiteY0" fmla="*/ 0 h 596376"/>
              <a:gd name="connsiteX1" fmla="*/ 1285461 w 2749826"/>
              <a:gd name="connsiteY1" fmla="*/ 596348 h 596376"/>
              <a:gd name="connsiteX2" fmla="*/ 2749826 w 2749826"/>
              <a:gd name="connsiteY2" fmla="*/ 19879 h 59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9826" h="596376">
                <a:moveTo>
                  <a:pt x="0" y="0"/>
                </a:moveTo>
                <a:cubicBezTo>
                  <a:pt x="413578" y="296517"/>
                  <a:pt x="827157" y="593035"/>
                  <a:pt x="1285461" y="596348"/>
                </a:cubicBezTo>
                <a:cubicBezTo>
                  <a:pt x="1743765" y="599661"/>
                  <a:pt x="2246795" y="309770"/>
                  <a:pt x="2749826" y="19879"/>
                </a:cubicBezTo>
              </a:path>
            </a:pathLst>
          </a:cu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4B6A2101-CA9A-AFC4-3C76-B956CF2F8B4E}"/>
              </a:ext>
            </a:extLst>
          </p:cNvPr>
          <p:cNvSpPr/>
          <p:nvPr/>
        </p:nvSpPr>
        <p:spPr>
          <a:xfrm>
            <a:off x="6179323" y="4534414"/>
            <a:ext cx="2749826" cy="298174"/>
          </a:xfrm>
          <a:custGeom>
            <a:avLst/>
            <a:gdLst>
              <a:gd name="connsiteX0" fmla="*/ 0 w 2749826"/>
              <a:gd name="connsiteY0" fmla="*/ 0 h 596376"/>
              <a:gd name="connsiteX1" fmla="*/ 1285461 w 2749826"/>
              <a:gd name="connsiteY1" fmla="*/ 596348 h 596376"/>
              <a:gd name="connsiteX2" fmla="*/ 2749826 w 2749826"/>
              <a:gd name="connsiteY2" fmla="*/ 19879 h 59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9826" h="596376">
                <a:moveTo>
                  <a:pt x="0" y="0"/>
                </a:moveTo>
                <a:cubicBezTo>
                  <a:pt x="413578" y="296517"/>
                  <a:pt x="827157" y="593035"/>
                  <a:pt x="1285461" y="596348"/>
                </a:cubicBezTo>
                <a:cubicBezTo>
                  <a:pt x="1743765" y="599661"/>
                  <a:pt x="2246795" y="309770"/>
                  <a:pt x="2749826" y="1987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2874BDF0-91AB-41FA-E73E-13FCA0B31E44}"/>
              </a:ext>
            </a:extLst>
          </p:cNvPr>
          <p:cNvSpPr/>
          <p:nvPr/>
        </p:nvSpPr>
        <p:spPr>
          <a:xfrm flipV="1">
            <a:off x="6226408" y="5832935"/>
            <a:ext cx="2749826" cy="298174"/>
          </a:xfrm>
          <a:custGeom>
            <a:avLst/>
            <a:gdLst>
              <a:gd name="connsiteX0" fmla="*/ 0 w 2749826"/>
              <a:gd name="connsiteY0" fmla="*/ 0 h 596376"/>
              <a:gd name="connsiteX1" fmla="*/ 1285461 w 2749826"/>
              <a:gd name="connsiteY1" fmla="*/ 596348 h 596376"/>
              <a:gd name="connsiteX2" fmla="*/ 2749826 w 2749826"/>
              <a:gd name="connsiteY2" fmla="*/ 19879 h 59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9826" h="596376">
                <a:moveTo>
                  <a:pt x="0" y="0"/>
                </a:moveTo>
                <a:cubicBezTo>
                  <a:pt x="413578" y="296517"/>
                  <a:pt x="827157" y="593035"/>
                  <a:pt x="1285461" y="596348"/>
                </a:cubicBezTo>
                <a:cubicBezTo>
                  <a:pt x="1743765" y="599661"/>
                  <a:pt x="2246795" y="309770"/>
                  <a:pt x="2749826" y="1987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8F27C586-B1B4-D5C3-2CE5-AA5160D727D1}"/>
              </a:ext>
            </a:extLst>
          </p:cNvPr>
          <p:cNvCxnSpPr/>
          <p:nvPr/>
        </p:nvCxnSpPr>
        <p:spPr>
          <a:xfrm flipV="1">
            <a:off x="8783920" y="4222388"/>
            <a:ext cx="1003501" cy="3752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3DE14AB6-DC26-1C2D-13F2-9F3FB8E8BE00}"/>
              </a:ext>
            </a:extLst>
          </p:cNvPr>
          <p:cNvCxnSpPr>
            <a:cxnSpLocks/>
          </p:cNvCxnSpPr>
          <p:nvPr/>
        </p:nvCxnSpPr>
        <p:spPr>
          <a:xfrm flipV="1">
            <a:off x="8874777" y="3803573"/>
            <a:ext cx="967017" cy="77441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52653DE-5610-6B26-4060-851E266C1626}"/>
              </a:ext>
            </a:extLst>
          </p:cNvPr>
          <p:cNvCxnSpPr>
            <a:cxnSpLocks/>
          </p:cNvCxnSpPr>
          <p:nvPr/>
        </p:nvCxnSpPr>
        <p:spPr>
          <a:xfrm>
            <a:off x="8929149" y="6088267"/>
            <a:ext cx="1003501" cy="3752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8000485D-F7A2-4DAA-44EF-99D3647B079E}"/>
              </a:ext>
            </a:extLst>
          </p:cNvPr>
          <p:cNvCxnSpPr>
            <a:cxnSpLocks/>
          </p:cNvCxnSpPr>
          <p:nvPr/>
        </p:nvCxnSpPr>
        <p:spPr>
          <a:xfrm>
            <a:off x="8929149" y="6107891"/>
            <a:ext cx="967017" cy="77441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67145EEF-A1D0-A34B-3B8F-4FDD2CB41CE6}"/>
              </a:ext>
            </a:extLst>
          </p:cNvPr>
          <p:cNvSpPr/>
          <p:nvPr/>
        </p:nvSpPr>
        <p:spPr>
          <a:xfrm>
            <a:off x="8955653" y="3907188"/>
            <a:ext cx="788504" cy="616226"/>
          </a:xfrm>
          <a:custGeom>
            <a:avLst/>
            <a:gdLst>
              <a:gd name="connsiteX0" fmla="*/ 775252 w 788504"/>
              <a:gd name="connsiteY0" fmla="*/ 0 h 616226"/>
              <a:gd name="connsiteX1" fmla="*/ 788504 w 788504"/>
              <a:gd name="connsiteY1" fmla="*/ 344556 h 616226"/>
              <a:gd name="connsiteX2" fmla="*/ 0 w 788504"/>
              <a:gd name="connsiteY2" fmla="*/ 616226 h 616226"/>
              <a:gd name="connsiteX3" fmla="*/ 775252 w 788504"/>
              <a:gd name="connsiteY3" fmla="*/ 0 h 61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504" h="616226">
                <a:moveTo>
                  <a:pt x="775252" y="0"/>
                </a:moveTo>
                <a:lnTo>
                  <a:pt x="788504" y="344556"/>
                </a:lnTo>
                <a:lnTo>
                  <a:pt x="0" y="616226"/>
                </a:lnTo>
                <a:lnTo>
                  <a:pt x="77525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F069C372-78E9-D556-3D3B-8BA26ABBE284}"/>
              </a:ext>
            </a:extLst>
          </p:cNvPr>
          <p:cNvSpPr/>
          <p:nvPr/>
        </p:nvSpPr>
        <p:spPr>
          <a:xfrm flipV="1">
            <a:off x="9018405" y="6129550"/>
            <a:ext cx="788504" cy="616226"/>
          </a:xfrm>
          <a:custGeom>
            <a:avLst/>
            <a:gdLst>
              <a:gd name="connsiteX0" fmla="*/ 775252 w 788504"/>
              <a:gd name="connsiteY0" fmla="*/ 0 h 616226"/>
              <a:gd name="connsiteX1" fmla="*/ 788504 w 788504"/>
              <a:gd name="connsiteY1" fmla="*/ 344556 h 616226"/>
              <a:gd name="connsiteX2" fmla="*/ 0 w 788504"/>
              <a:gd name="connsiteY2" fmla="*/ 616226 h 616226"/>
              <a:gd name="connsiteX3" fmla="*/ 775252 w 788504"/>
              <a:gd name="connsiteY3" fmla="*/ 0 h 61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504" h="616226">
                <a:moveTo>
                  <a:pt x="775252" y="0"/>
                </a:moveTo>
                <a:lnTo>
                  <a:pt x="788504" y="344556"/>
                </a:lnTo>
                <a:lnTo>
                  <a:pt x="0" y="616226"/>
                </a:lnTo>
                <a:lnTo>
                  <a:pt x="77525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9D61A06D-60C2-C289-0DEF-6834178CFFF8}"/>
              </a:ext>
            </a:extLst>
          </p:cNvPr>
          <p:cNvCxnSpPr>
            <a:cxnSpLocks/>
          </p:cNvCxnSpPr>
          <p:nvPr/>
        </p:nvCxnSpPr>
        <p:spPr>
          <a:xfrm>
            <a:off x="7464784" y="5130762"/>
            <a:ext cx="0" cy="404013"/>
          </a:xfrm>
          <a:prstGeom prst="straightConnector1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D878D7C-7A54-F88F-9C4C-19C813C85839}"/>
              </a:ext>
            </a:extLst>
          </p:cNvPr>
          <p:cNvGrpSpPr/>
          <p:nvPr/>
        </p:nvGrpSpPr>
        <p:grpSpPr>
          <a:xfrm>
            <a:off x="9095561" y="4984590"/>
            <a:ext cx="2675183" cy="688451"/>
            <a:chOff x="8848478" y="5334308"/>
            <a:chExt cx="2675183" cy="688451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629C1B17-990C-A46A-FE46-A65E14B42EAF}"/>
                </a:ext>
              </a:extLst>
            </p:cNvPr>
            <p:cNvGrpSpPr/>
            <p:nvPr/>
          </p:nvGrpSpPr>
          <p:grpSpPr>
            <a:xfrm>
              <a:off x="8848478" y="5334308"/>
              <a:ext cx="2376000" cy="688451"/>
              <a:chOff x="4805252" y="2167846"/>
              <a:chExt cx="2376000" cy="688451"/>
            </a:xfrm>
          </p:grpSpPr>
          <p:cxnSp>
            <p:nvCxnSpPr>
              <p:cNvPr id="48" name="直接箭头连接符 47">
                <a:extLst>
                  <a:ext uri="{FF2B5EF4-FFF2-40B4-BE49-F238E27FC236}">
                    <a16:creationId xmlns:a16="http://schemas.microsoft.com/office/drawing/2014/main" id="{D1029696-3879-BE1D-3401-9624479B63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5252" y="2512071"/>
                <a:ext cx="2376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CE4D8BCA-E9A7-2B6E-420F-06F0CC2E2B7F}"/>
                  </a:ext>
                </a:extLst>
              </p:cNvPr>
              <p:cNvSpPr/>
              <p:nvPr/>
            </p:nvSpPr>
            <p:spPr>
              <a:xfrm>
                <a:off x="5277517" y="2167846"/>
                <a:ext cx="1431471" cy="688451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55B0B964-5A52-E8D7-9CD6-D5A3BB54F393}"/>
                </a:ext>
              </a:extLst>
            </p:cNvPr>
            <p:cNvSpPr txBox="1"/>
            <p:nvPr/>
          </p:nvSpPr>
          <p:spPr>
            <a:xfrm>
              <a:off x="11181901" y="5481542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CN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01184843-191B-C3FC-B7EA-B43E40394D81}"/>
              </a:ext>
            </a:extLst>
          </p:cNvPr>
          <p:cNvGrpSpPr/>
          <p:nvPr/>
        </p:nvGrpSpPr>
        <p:grpSpPr>
          <a:xfrm>
            <a:off x="9881955" y="4175382"/>
            <a:ext cx="1219843" cy="2168658"/>
            <a:chOff x="6382429" y="2512576"/>
            <a:chExt cx="1219843" cy="2168658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A06937F6-BCE6-0C1A-F021-EF321379C88D}"/>
                </a:ext>
              </a:extLst>
            </p:cNvPr>
            <p:cNvGrpSpPr/>
            <p:nvPr/>
          </p:nvGrpSpPr>
          <p:grpSpPr>
            <a:xfrm>
              <a:off x="6382429" y="2665234"/>
              <a:ext cx="841513" cy="2016000"/>
              <a:chOff x="5572496" y="1478665"/>
              <a:chExt cx="841513" cy="2016000"/>
            </a:xfrm>
          </p:grpSpPr>
          <p:cxnSp>
            <p:nvCxnSpPr>
              <p:cNvPr id="56" name="直接箭头连接符 55">
                <a:extLst>
                  <a:ext uri="{FF2B5EF4-FFF2-40B4-BE49-F238E27FC236}">
                    <a16:creationId xmlns:a16="http://schemas.microsoft.com/office/drawing/2014/main" id="{8C2AD3DC-AA66-9956-4AC9-39E0C63D683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985253" y="2486665"/>
                <a:ext cx="2016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E3425F10-4933-1204-C3D5-E914A7B6AF6F}"/>
                  </a:ext>
                </a:extLst>
              </p:cNvPr>
              <p:cNvSpPr/>
              <p:nvPr/>
            </p:nvSpPr>
            <p:spPr>
              <a:xfrm>
                <a:off x="5572496" y="1683976"/>
                <a:ext cx="841513" cy="165619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20A1529F-400C-38C8-12AD-D20952E2B9FB}"/>
                </a:ext>
              </a:extLst>
            </p:cNvPr>
            <p:cNvSpPr txBox="1"/>
            <p:nvPr/>
          </p:nvSpPr>
          <p:spPr>
            <a:xfrm>
              <a:off x="6952318" y="2512576"/>
              <a:ext cx="6499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zh-CN" alt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</a:p>
          </p:txBody>
        </p:sp>
      </p:grpSp>
      <p:grpSp>
        <p:nvGrpSpPr>
          <p:cNvPr id="58" name="Group 12">
            <a:extLst>
              <a:ext uri="{FF2B5EF4-FFF2-40B4-BE49-F238E27FC236}">
                <a16:creationId xmlns:a16="http://schemas.microsoft.com/office/drawing/2014/main" id="{C248AF4A-73B0-D8F3-5B1A-25AC1CA2AAA1}"/>
              </a:ext>
            </a:extLst>
          </p:cNvPr>
          <p:cNvGrpSpPr/>
          <p:nvPr/>
        </p:nvGrpSpPr>
        <p:grpSpPr>
          <a:xfrm>
            <a:off x="6753557" y="5926767"/>
            <a:ext cx="1584000" cy="828000"/>
            <a:chOff x="1483382" y="4268177"/>
            <a:chExt cx="1373328" cy="697755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F27D473-BE0B-076D-157B-F7BD235B67D0}"/>
                </a:ext>
              </a:extLst>
            </p:cNvPr>
            <p:cNvGrpSpPr/>
            <p:nvPr/>
          </p:nvGrpSpPr>
          <p:grpSpPr>
            <a:xfrm>
              <a:off x="1483382" y="4268177"/>
              <a:ext cx="1373328" cy="697755"/>
              <a:chOff x="3954346" y="4304914"/>
              <a:chExt cx="1373328" cy="697755"/>
            </a:xfrm>
          </p:grpSpPr>
          <p:grpSp>
            <p:nvGrpSpPr>
              <p:cNvPr id="61" name="Group 48">
                <a:extLst>
                  <a:ext uri="{FF2B5EF4-FFF2-40B4-BE49-F238E27FC236}">
                    <a16:creationId xmlns:a16="http://schemas.microsoft.com/office/drawing/2014/main" id="{7C94F7F2-313D-8677-2997-C4585F61678C}"/>
                  </a:ext>
                </a:extLst>
              </p:cNvPr>
              <p:cNvGrpSpPr/>
              <p:nvPr/>
            </p:nvGrpSpPr>
            <p:grpSpPr>
              <a:xfrm>
                <a:off x="4072149" y="4304914"/>
                <a:ext cx="1091139" cy="647363"/>
                <a:chOff x="4677914" y="3723848"/>
                <a:chExt cx="1214526" cy="578684"/>
              </a:xfrm>
            </p:grpSpPr>
            <p:pic>
              <p:nvPicPr>
                <p:cNvPr id="63" name="Picture 42">
                  <a:extLst>
                    <a:ext uri="{FF2B5EF4-FFF2-40B4-BE49-F238E27FC236}">
                      <a16:creationId xmlns:a16="http://schemas.microsoft.com/office/drawing/2014/main" id="{6176600E-170A-1E6A-A214-33D5A3E24B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/>
                <a:stretch/>
              </p:blipFill>
              <p:spPr>
                <a:xfrm>
                  <a:off x="4677914" y="3723848"/>
                  <a:ext cx="263492" cy="55446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64" name="Picture 47">
                  <a:extLst>
                    <a:ext uri="{FF2B5EF4-FFF2-40B4-BE49-F238E27FC236}">
                      <a16:creationId xmlns:a16="http://schemas.microsoft.com/office/drawing/2014/main" id="{5E75CDB6-2D4A-9094-D4A7-F5B018F9CF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6320" t="772" b="1"/>
                <a:stretch/>
              </p:blipFill>
              <p:spPr>
                <a:xfrm>
                  <a:off x="5002325" y="3801710"/>
                  <a:ext cx="890115" cy="50082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62" name="Rectangle 68">
                <a:extLst>
                  <a:ext uri="{FF2B5EF4-FFF2-40B4-BE49-F238E27FC236}">
                    <a16:creationId xmlns:a16="http://schemas.microsoft.com/office/drawing/2014/main" id="{ACF2E3B5-CC22-2E61-A617-B61BA8AC2AAD}"/>
                  </a:ext>
                </a:extLst>
              </p:cNvPr>
              <p:cNvSpPr/>
              <p:nvPr/>
            </p:nvSpPr>
            <p:spPr>
              <a:xfrm>
                <a:off x="3954346" y="4304914"/>
                <a:ext cx="1373328" cy="69775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0" name="Picture 11">
              <a:extLst>
                <a:ext uri="{FF2B5EF4-FFF2-40B4-BE49-F238E27FC236}">
                  <a16:creationId xmlns:a16="http://schemas.microsoft.com/office/drawing/2014/main" id="{942210AF-E2BF-DBCD-D2C6-F1533D839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81375" b="43813"/>
            <a:stretch/>
          </p:blipFill>
          <p:spPr>
            <a:xfrm>
              <a:off x="1526736" y="4413525"/>
              <a:ext cx="445225" cy="338554"/>
            </a:xfrm>
            <a:prstGeom prst="rect">
              <a:avLst/>
            </a:prstGeom>
            <a:ln w="28575"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80A34022-66FA-5306-255C-1CE639FBBFFB}"/>
                  </a:ext>
                </a:extLst>
              </p:cNvPr>
              <p:cNvSpPr txBox="1"/>
              <p:nvPr/>
            </p:nvSpPr>
            <p:spPr>
              <a:xfrm>
                <a:off x="721658" y="4323601"/>
                <a:ext cx="48153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 defTabSz="944895">
                  <a:spcBef>
                    <a:spcPts val="0"/>
                  </a:spcBef>
                  <a:buClr>
                    <a:prstClr val="black"/>
                  </a:buClr>
                  <a:defRPr sz="14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pPr algn="l">
                  <a:spcBef>
                    <a:spcPts val="600"/>
                  </a:spcBef>
                </a:pPr>
                <a:r>
                  <a:rPr lang="en-US" altLang="zh-CN" sz="1800" dirty="0"/>
                  <a:t>High luminosity mode: </a:t>
                </a:r>
                <a:r>
                  <a:rPr lang="en-US" altLang="zh-CN" sz="1800" b="0" dirty="0">
                    <a:solidFill>
                      <a:schemeClr val="tx1"/>
                    </a:solidFill>
                  </a:rPr>
                  <a:t>large particle number, small </a:t>
                </a:r>
                <a:r>
                  <a:rPr lang="en-US" altLang="zh-CN" sz="1800" b="0" dirty="0" err="1">
                    <a:solidFill>
                      <a:schemeClr val="tx1"/>
                    </a:solidFill>
                  </a:rPr>
                  <a:t>betatron</a:t>
                </a:r>
                <a:r>
                  <a:rPr lang="en-US" altLang="zh-CN" sz="1800" b="0" dirty="0">
                    <a:solidFill>
                      <a:schemeClr val="tx1"/>
                    </a:solidFill>
                  </a:rPr>
                  <a:t> function, peak luminosity up to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4.25×1</m:t>
                    </m:r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1800" b="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80A34022-66FA-5306-255C-1CE639FBB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58" y="4323601"/>
                <a:ext cx="4815376" cy="923330"/>
              </a:xfrm>
              <a:prstGeom prst="rect">
                <a:avLst/>
              </a:prstGeom>
              <a:blipFill>
                <a:blip r:embed="rId10"/>
                <a:stretch>
                  <a:fillRect l="-1013" t="-32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F3883D91-4FAA-92A6-B814-A5971CDD18AD}"/>
                  </a:ext>
                </a:extLst>
              </p:cNvPr>
              <p:cNvSpPr txBox="1"/>
              <p:nvPr/>
            </p:nvSpPr>
            <p:spPr>
              <a:xfrm>
                <a:off x="720775" y="5433020"/>
                <a:ext cx="48153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 defTabSz="944895">
                  <a:spcBef>
                    <a:spcPts val="0"/>
                  </a:spcBef>
                  <a:buClr>
                    <a:prstClr val="black"/>
                  </a:buClr>
                  <a:defRPr sz="14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</a:lstStyle>
              <a:p>
                <a:pPr algn="l">
                  <a:spcBef>
                    <a:spcPts val="600"/>
                  </a:spcBef>
                </a:pPr>
                <a:r>
                  <a:rPr lang="en-US" altLang="zh-CN" sz="1800" dirty="0"/>
                  <a:t>Quasi-full-acceptance mode: </a:t>
                </a:r>
                <a:r>
                  <a:rPr lang="en-US" altLang="zh-CN" sz="1800" b="0" dirty="0">
                    <a:solidFill>
                      <a:schemeClr val="tx1"/>
                    </a:solidFill>
                  </a:rPr>
                  <a:t>large particle number, small </a:t>
                </a:r>
                <a:r>
                  <a:rPr lang="en-US" altLang="zh-CN" sz="1800" b="0" dirty="0" err="1">
                    <a:solidFill>
                      <a:schemeClr val="tx1"/>
                    </a:solidFill>
                  </a:rPr>
                  <a:t>betatron</a:t>
                </a:r>
                <a:r>
                  <a:rPr lang="en-US" altLang="zh-CN" sz="1800" b="0" dirty="0">
                    <a:solidFill>
                      <a:schemeClr val="tx1"/>
                    </a:solidFill>
                  </a:rPr>
                  <a:t> function, peak luminosity up to</a:t>
                </a:r>
                <a14:m>
                  <m:oMath xmlns:m="http://schemas.openxmlformats.org/officeDocument/2006/math">
                    <m:r>
                      <a:rPr lang="en-US" altLang="zh-CN" sz="18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800" b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8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13×1</m:t>
                    </m:r>
                    <m:sSup>
                      <m:sSupPr>
                        <m:ctrlPr>
                          <a:rPr lang="en-US" altLang="zh-CN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sup>
                    </m:sSup>
                    <m:r>
                      <a:rPr lang="en-US" altLang="zh-CN" sz="18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8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zh-CN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1800" b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sz="1800" b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altLang="zh-CN" sz="1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F3883D91-4FAA-92A6-B814-A5971CDD1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75" y="5433020"/>
                <a:ext cx="4815376" cy="923330"/>
              </a:xfrm>
              <a:prstGeom prst="rect">
                <a:avLst/>
              </a:prstGeom>
              <a:blipFill>
                <a:blip r:embed="rId11"/>
                <a:stretch>
                  <a:fillRect l="-1013" t="-3289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8322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31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B4D7777-FE80-4171-AB7A-595229F19C16}"/>
              </a:ext>
            </a:extLst>
          </p:cNvPr>
          <p:cNvSpPr/>
          <p:nvPr/>
        </p:nvSpPr>
        <p:spPr>
          <a:xfrm>
            <a:off x="125988" y="1027025"/>
            <a:ext cx="54219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Rapid cycling operation mode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3C928A-00B4-9969-1E9B-82D488C2EE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39" y="1673324"/>
            <a:ext cx="4660900" cy="37719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1071352-5425-8A1B-D491-4F1A77B25DEF}"/>
              </a:ext>
            </a:extLst>
          </p:cNvPr>
          <p:cNvSpPr txBox="1"/>
          <p:nvPr/>
        </p:nvSpPr>
        <p:spPr>
          <a:xfrm rot="16200000">
            <a:off x="3875999" y="3067765"/>
            <a:ext cx="3525220" cy="825705"/>
          </a:xfrm>
          <a:prstGeom prst="rightArrow">
            <a:avLst>
              <a:gd name="adj1" fmla="val 50000"/>
              <a:gd name="adj2" fmla="val 40248"/>
            </a:avLst>
          </a:prstGeom>
          <a:solidFill>
            <a:srgbClr val="4472C4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zh-CN" sz="2000" b="1" dirty="0">
                <a:solidFill>
                  <a:srgbClr val="FFFF00"/>
                </a:solidFill>
              </a:rPr>
              <a:t>Higher integral luminosity</a:t>
            </a:r>
            <a:endParaRPr kumimoji="1"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504263A-9124-8C01-D4F2-9CD3882F3B72}"/>
              </a:ext>
            </a:extLst>
          </p:cNvPr>
          <p:cNvSpPr txBox="1"/>
          <p:nvPr/>
        </p:nvSpPr>
        <p:spPr>
          <a:xfrm>
            <a:off x="610702" y="5466555"/>
            <a:ext cx="5057243" cy="11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collision bunches are replaced online and quickly enough</a:t>
            </a:r>
            <a:r>
              <a:rPr kumimoji="1" lang="en-US" altLang="zh-CN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much higher peak and integral luminosity </a:t>
            </a:r>
            <a:r>
              <a:rPr kumimoji="1" lang="en-US" altLang="zh-CN" sz="2000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is feasible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右箭头 13">
            <a:extLst>
              <a:ext uri="{FF2B5EF4-FFF2-40B4-BE49-F238E27FC236}">
                <a16:creationId xmlns:a16="http://schemas.microsoft.com/office/drawing/2014/main" id="{CA0B5CED-68D3-4779-E196-8A26D7A5BF6E}"/>
              </a:ext>
            </a:extLst>
          </p:cNvPr>
          <p:cNvSpPr/>
          <p:nvPr/>
        </p:nvSpPr>
        <p:spPr>
          <a:xfrm flipH="1">
            <a:off x="6116715" y="2979961"/>
            <a:ext cx="265471" cy="1122428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FD400A8-DB18-F46E-9CC3-CF5A63E55646}"/>
              </a:ext>
            </a:extLst>
          </p:cNvPr>
          <p:cNvGrpSpPr/>
          <p:nvPr/>
        </p:nvGrpSpPr>
        <p:grpSpPr>
          <a:xfrm>
            <a:off x="6531932" y="4509614"/>
            <a:ext cx="4873041" cy="2279020"/>
            <a:chOff x="6797849" y="899475"/>
            <a:chExt cx="4873041" cy="227902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B4EAFFA-7991-DEF2-3D26-DBDCBF860CDC}"/>
                </a:ext>
              </a:extLst>
            </p:cNvPr>
            <p:cNvSpPr/>
            <p:nvPr/>
          </p:nvSpPr>
          <p:spPr>
            <a:xfrm>
              <a:off x="8909248" y="1753435"/>
              <a:ext cx="486697" cy="3736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弧 14">
              <a:extLst>
                <a:ext uri="{FF2B5EF4-FFF2-40B4-BE49-F238E27FC236}">
                  <a16:creationId xmlns:a16="http://schemas.microsoft.com/office/drawing/2014/main" id="{731671C1-4A6A-E7B6-75B6-C303CA5E1B85}"/>
                </a:ext>
              </a:extLst>
            </p:cNvPr>
            <p:cNvSpPr/>
            <p:nvPr/>
          </p:nvSpPr>
          <p:spPr>
            <a:xfrm>
              <a:off x="6797849" y="1949463"/>
              <a:ext cx="4666768" cy="1229032"/>
            </a:xfrm>
            <a:prstGeom prst="arc">
              <a:avLst>
                <a:gd name="adj1" fmla="val 10697581"/>
                <a:gd name="adj2" fmla="val 39895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1" name="直线连接符 16">
              <a:extLst>
                <a:ext uri="{FF2B5EF4-FFF2-40B4-BE49-F238E27FC236}">
                  <a16:creationId xmlns:a16="http://schemas.microsoft.com/office/drawing/2014/main" id="{0C0121C1-55A6-8476-D601-DFF392CDC243}"/>
                </a:ext>
              </a:extLst>
            </p:cNvPr>
            <p:cNvCxnSpPr/>
            <p:nvPr/>
          </p:nvCxnSpPr>
          <p:spPr>
            <a:xfrm>
              <a:off x="7128386" y="1401314"/>
              <a:ext cx="152400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17">
              <a:extLst>
                <a:ext uri="{FF2B5EF4-FFF2-40B4-BE49-F238E27FC236}">
                  <a16:creationId xmlns:a16="http://schemas.microsoft.com/office/drawing/2014/main" id="{2859E128-7018-E967-A3DF-B6A857712CEB}"/>
                </a:ext>
              </a:extLst>
            </p:cNvPr>
            <p:cNvCxnSpPr>
              <a:cxnSpLocks/>
            </p:cNvCxnSpPr>
            <p:nvPr/>
          </p:nvCxnSpPr>
          <p:spPr>
            <a:xfrm>
              <a:off x="8652386" y="1401314"/>
              <a:ext cx="495373" cy="548149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连接符 20">
              <a:extLst>
                <a:ext uri="{FF2B5EF4-FFF2-40B4-BE49-F238E27FC236}">
                  <a16:creationId xmlns:a16="http://schemas.microsoft.com/office/drawing/2014/main" id="{0561651F-E5E4-5D35-7D63-7BCC2FDA97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7759" y="1401314"/>
              <a:ext cx="478021" cy="548149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符 23">
              <a:extLst>
                <a:ext uri="{FF2B5EF4-FFF2-40B4-BE49-F238E27FC236}">
                  <a16:creationId xmlns:a16="http://schemas.microsoft.com/office/drawing/2014/main" id="{591D3F9D-93C3-042A-9CB8-6B6D3A9F9870}"/>
                </a:ext>
              </a:extLst>
            </p:cNvPr>
            <p:cNvCxnSpPr>
              <a:cxnSpLocks/>
            </p:cNvCxnSpPr>
            <p:nvPr/>
          </p:nvCxnSpPr>
          <p:spPr>
            <a:xfrm>
              <a:off x="9625780" y="1401314"/>
              <a:ext cx="1376516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502128E6-15C0-8572-1D98-4A0E4D85942A}"/>
                </a:ext>
              </a:extLst>
            </p:cNvPr>
            <p:cNvSpPr/>
            <p:nvPr/>
          </p:nvSpPr>
          <p:spPr>
            <a:xfrm>
              <a:off x="7806812" y="1949463"/>
              <a:ext cx="314632" cy="16960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3E2D3D9D-F969-D2CF-F1CD-1D32BB38D572}"/>
                </a:ext>
              </a:extLst>
            </p:cNvPr>
            <p:cNvSpPr/>
            <p:nvPr/>
          </p:nvSpPr>
          <p:spPr>
            <a:xfrm>
              <a:off x="8398628" y="1884325"/>
              <a:ext cx="314632" cy="16960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D4B171E9-4B40-DC1E-1E1E-C316A1F06F2D}"/>
                </a:ext>
              </a:extLst>
            </p:cNvPr>
            <p:cNvSpPr/>
            <p:nvPr/>
          </p:nvSpPr>
          <p:spPr>
            <a:xfrm>
              <a:off x="8990443" y="1825332"/>
              <a:ext cx="314632" cy="1696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5F83FF76-631E-E6E9-CCC3-BBB0136BD4C8}"/>
                </a:ext>
              </a:extLst>
            </p:cNvPr>
            <p:cNvSpPr/>
            <p:nvPr/>
          </p:nvSpPr>
          <p:spPr>
            <a:xfrm>
              <a:off x="9582258" y="1894157"/>
              <a:ext cx="314632" cy="1696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64ED6A54-80C6-F61A-F453-18B877C18B13}"/>
                </a:ext>
              </a:extLst>
            </p:cNvPr>
            <p:cNvSpPr/>
            <p:nvPr/>
          </p:nvSpPr>
          <p:spPr>
            <a:xfrm>
              <a:off x="10180146" y="1949463"/>
              <a:ext cx="314632" cy="1696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833C051-03EC-25DA-1677-BA1909DB52CC}"/>
                </a:ext>
              </a:extLst>
            </p:cNvPr>
            <p:cNvSpPr/>
            <p:nvPr/>
          </p:nvSpPr>
          <p:spPr>
            <a:xfrm>
              <a:off x="8713260" y="1558016"/>
              <a:ext cx="314632" cy="1696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84FE19A3-4349-8B02-1140-08C31DCF9C5C}"/>
                </a:ext>
              </a:extLst>
            </p:cNvPr>
            <p:cNvSpPr/>
            <p:nvPr/>
          </p:nvSpPr>
          <p:spPr>
            <a:xfrm>
              <a:off x="8357418" y="1296846"/>
              <a:ext cx="314632" cy="1696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F7213425-F6CC-4740-1647-10B4F2C6CE78}"/>
                </a:ext>
              </a:extLst>
            </p:cNvPr>
            <p:cNvSpPr/>
            <p:nvPr/>
          </p:nvSpPr>
          <p:spPr>
            <a:xfrm>
              <a:off x="7788087" y="1296846"/>
              <a:ext cx="314632" cy="1696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733ED6E-3744-A2ED-BE31-76112D3271B3}"/>
                </a:ext>
              </a:extLst>
            </p:cNvPr>
            <p:cNvSpPr/>
            <p:nvPr/>
          </p:nvSpPr>
          <p:spPr>
            <a:xfrm>
              <a:off x="7218756" y="1296846"/>
              <a:ext cx="314632" cy="1696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D64BCDD-1600-ACB3-51C5-FC824C5C94B5}"/>
                </a:ext>
              </a:extLst>
            </p:cNvPr>
            <p:cNvSpPr/>
            <p:nvPr/>
          </p:nvSpPr>
          <p:spPr>
            <a:xfrm>
              <a:off x="10636123" y="1307783"/>
              <a:ext cx="314632" cy="16960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EB6698E6-0FB8-C61B-E543-17D2826C1905}"/>
                </a:ext>
              </a:extLst>
            </p:cNvPr>
            <p:cNvSpPr/>
            <p:nvPr/>
          </p:nvSpPr>
          <p:spPr>
            <a:xfrm>
              <a:off x="10066792" y="1307783"/>
              <a:ext cx="314632" cy="16960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6F028F96-BE5B-D215-BDCC-43ADF406B3F7}"/>
                </a:ext>
              </a:extLst>
            </p:cNvPr>
            <p:cNvSpPr/>
            <p:nvPr/>
          </p:nvSpPr>
          <p:spPr>
            <a:xfrm>
              <a:off x="9497461" y="1307783"/>
              <a:ext cx="314632" cy="16960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7A13440-FB11-5CDD-CDDA-92DDED83C824}"/>
                </a:ext>
              </a:extLst>
            </p:cNvPr>
            <p:cNvSpPr/>
            <p:nvPr/>
          </p:nvSpPr>
          <p:spPr>
            <a:xfrm>
              <a:off x="9261554" y="1566006"/>
              <a:ext cx="314632" cy="16960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D735D24-9808-1567-3558-AB004D77973B}"/>
                </a:ext>
              </a:extLst>
            </p:cNvPr>
            <p:cNvSpPr/>
            <p:nvPr/>
          </p:nvSpPr>
          <p:spPr>
            <a:xfrm>
              <a:off x="8993479" y="1866502"/>
              <a:ext cx="314632" cy="16960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D30001E-6FBB-D98C-ACE6-23C98E2B172F}"/>
                </a:ext>
              </a:extLst>
            </p:cNvPr>
            <p:cNvSpPr txBox="1"/>
            <p:nvPr/>
          </p:nvSpPr>
          <p:spPr>
            <a:xfrm>
              <a:off x="6889895" y="899672"/>
              <a:ext cx="2100548" cy="351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</a:pPr>
              <a:r>
                <a:rPr lang="en-US" altLang="zh-CN" sz="16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Injection line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E864F55-AEE1-523A-64DD-DE7F8BC102DD}"/>
                </a:ext>
              </a:extLst>
            </p:cNvPr>
            <p:cNvSpPr/>
            <p:nvPr/>
          </p:nvSpPr>
          <p:spPr>
            <a:xfrm>
              <a:off x="11002296" y="1218821"/>
              <a:ext cx="668594" cy="33919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1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DUMP</a:t>
              </a:r>
              <a:endParaRPr kumimoji="1" lang="zh-CN" altLang="en-US" sz="11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73F644A3-E222-BFE0-2879-9EEA9B3A9688}"/>
                </a:ext>
              </a:extLst>
            </p:cNvPr>
            <p:cNvSpPr txBox="1"/>
            <p:nvPr/>
          </p:nvSpPr>
          <p:spPr>
            <a:xfrm>
              <a:off x="9131233" y="899475"/>
              <a:ext cx="2100548" cy="351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</a:pPr>
              <a:r>
                <a:rPr lang="en-US" altLang="zh-CN" sz="1600" b="1" dirty="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Beam dump line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1DDEACC1-8C37-8844-F4F7-BFE1A2E36EA1}"/>
                </a:ext>
              </a:extLst>
            </p:cNvPr>
            <p:cNvSpPr txBox="1"/>
            <p:nvPr/>
          </p:nvSpPr>
          <p:spPr>
            <a:xfrm>
              <a:off x="9455162" y="2192100"/>
              <a:ext cx="2100548" cy="351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</a:pPr>
              <a:r>
                <a: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Collision ring</a:t>
              </a:r>
            </a:p>
          </p:txBody>
        </p:sp>
        <p:cxnSp>
          <p:nvCxnSpPr>
            <p:cNvPr id="36" name="直线箭头连接符 46">
              <a:extLst>
                <a:ext uri="{FF2B5EF4-FFF2-40B4-BE49-F238E27FC236}">
                  <a16:creationId xmlns:a16="http://schemas.microsoft.com/office/drawing/2014/main" id="{A7553970-1975-D1B7-D0A3-291DE07D54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7892" y="1866502"/>
              <a:ext cx="486697" cy="33245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8D4263D0-C27C-13ED-BA76-44ED6F5842F0}"/>
                </a:ext>
              </a:extLst>
            </p:cNvPr>
            <p:cNvSpPr txBox="1"/>
            <p:nvPr/>
          </p:nvSpPr>
          <p:spPr>
            <a:xfrm>
              <a:off x="8185020" y="2053831"/>
              <a:ext cx="900027" cy="351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  <a:spcAft>
                  <a:spcPts val="600"/>
                </a:spcAft>
              </a:pPr>
              <a:r>
                <a:rPr lang="en-US" altLang="zh-CN" sz="16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Kicker</a:t>
              </a: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117364C9-C28D-48F4-6304-77BEB0F89A77}"/>
              </a:ext>
            </a:extLst>
          </p:cNvPr>
          <p:cNvSpPr txBox="1"/>
          <p:nvPr/>
        </p:nvSpPr>
        <p:spPr>
          <a:xfrm>
            <a:off x="6945192" y="6164667"/>
            <a:ext cx="4037299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Swap-out injection scheme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加号 38">
            <a:extLst>
              <a:ext uri="{FF2B5EF4-FFF2-40B4-BE49-F238E27FC236}">
                <a16:creationId xmlns:a16="http://schemas.microsoft.com/office/drawing/2014/main" id="{2C85DB54-46B0-53AE-D512-89E7E5D6B0BB}"/>
              </a:ext>
            </a:extLst>
          </p:cNvPr>
          <p:cNvSpPr/>
          <p:nvPr/>
        </p:nvSpPr>
        <p:spPr>
          <a:xfrm>
            <a:off x="8720679" y="3917974"/>
            <a:ext cx="441500" cy="441500"/>
          </a:xfrm>
          <a:prstGeom prst="mathPlus">
            <a:avLst>
              <a:gd name="adj1" fmla="val 166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B1AB12ED-DD04-08F9-A41F-9DDB555A94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587" y="1542199"/>
            <a:ext cx="3241488" cy="2560190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361CB64E-0F98-5387-6484-E549829A439B}"/>
              </a:ext>
            </a:extLst>
          </p:cNvPr>
          <p:cNvSpPr txBox="1"/>
          <p:nvPr/>
        </p:nvSpPr>
        <p:spPr>
          <a:xfrm>
            <a:off x="8596063" y="2755869"/>
            <a:ext cx="3001245" cy="728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b="1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Rapid-cycling booster</a:t>
            </a:r>
          </a:p>
          <a:p>
            <a:pPr>
              <a:lnSpc>
                <a:spcPct val="120000"/>
              </a:lnSpc>
            </a:pPr>
            <a:r>
              <a:rPr kumimoji="1" lang="en-US" altLang="zh-CN" b="1" kern="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 s or 12 min (multi-EC)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67972A1-FCEF-82A0-6845-4B4602C5B5B3}"/>
              </a:ext>
            </a:extLst>
          </p:cNvPr>
          <p:cNvSpPr txBox="1"/>
          <p:nvPr/>
        </p:nvSpPr>
        <p:spPr>
          <a:xfrm>
            <a:off x="6574732" y="1030754"/>
            <a:ext cx="48302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  <a:defRPr sz="2200" b="1">
                <a:solidFill>
                  <a:srgbClr val="0000FF"/>
                </a:solidFill>
                <a:latin typeface="Times New Roman"/>
              </a:defRPr>
            </a:lvl1pPr>
          </a:lstStyle>
          <a:p>
            <a:r>
              <a:rPr lang="en-US" altLang="zh-CN" dirty="0"/>
              <a:t>Replace all in minutes or seconds</a:t>
            </a:r>
            <a:endParaRPr lang="zh-CN" altLang="en-US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A138924-9EEC-02E0-57EE-1044EAD4E10C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Collision </a:t>
            </a:r>
          </a:p>
        </p:txBody>
      </p:sp>
    </p:spTree>
    <p:extLst>
      <p:ext uri="{BB962C8B-B14F-4D97-AF65-F5344CB8AC3E}">
        <p14:creationId xmlns:p14="http://schemas.microsoft.com/office/powerpoint/2010/main" val="603019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3B98BD-7EA6-716D-6378-4364302006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811063"/>
            <a:ext cx="6011694" cy="26603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D428B2-E7FC-3E88-1030-40C8AD7489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48" y="2427374"/>
            <a:ext cx="6230703" cy="2933757"/>
          </a:xfrm>
          <a:prstGeom prst="rect">
            <a:avLst/>
          </a:prstGeom>
        </p:spPr>
      </p:pic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32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B2025E9-632B-4DDC-8CC8-CF0B297FB50D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Polarization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B4D7777-FE80-4171-AB7A-595229F19C16}"/>
              </a:ext>
            </a:extLst>
          </p:cNvPr>
          <p:cNvSpPr/>
          <p:nvPr/>
        </p:nvSpPr>
        <p:spPr>
          <a:xfrm>
            <a:off x="125988" y="1027025"/>
            <a:ext cx="89223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Constant-field solenoid Siberian snake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30399D9-141F-2D0F-1C39-7005D35835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" y="3894252"/>
            <a:ext cx="1442114" cy="1227548"/>
          </a:xfrm>
          <a:prstGeom prst="rect">
            <a:avLst/>
          </a:prstGeom>
        </p:spPr>
      </p:pic>
      <p:sp>
        <p:nvSpPr>
          <p:cNvPr id="6" name="文本框 253">
            <a:extLst>
              <a:ext uri="{FF2B5EF4-FFF2-40B4-BE49-F238E27FC236}">
                <a16:creationId xmlns:a16="http://schemas.microsoft.com/office/drawing/2014/main" id="{173433E1-5D68-D389-4437-060DCF45774A}"/>
              </a:ext>
            </a:extLst>
          </p:cNvPr>
          <p:cNvSpPr txBox="1"/>
          <p:nvPr/>
        </p:nvSpPr>
        <p:spPr>
          <a:xfrm>
            <a:off x="282003" y="1550525"/>
            <a:ext cx="5327247" cy="7987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kumimoji="1" sz="2000" i="0" u="none" strike="noStrike" kern="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/>
                </a:solidFill>
              </a:rPr>
              <a:t>A </a:t>
            </a:r>
            <a:r>
              <a:rPr lang="en-US" altLang="zh-CN" b="1" dirty="0">
                <a:solidFill>
                  <a:srgbClr val="C00000"/>
                </a:solidFill>
              </a:rPr>
              <a:t>constant field solenoid Siberian snake </a:t>
            </a:r>
            <a:r>
              <a:rPr lang="en-US" altLang="zh-CN" dirty="0">
                <a:solidFill>
                  <a:schemeClr val="tx1"/>
                </a:solidFill>
              </a:rPr>
              <a:t>has been designed in the </a:t>
            </a:r>
            <a:r>
              <a:rPr lang="en-US" altLang="zh-CN" dirty="0" err="1">
                <a:solidFill>
                  <a:schemeClr val="tx1"/>
                </a:solidFill>
              </a:rPr>
              <a:t>BRing</a:t>
            </a:r>
            <a:r>
              <a:rPr lang="en-US" altLang="zh-CN" dirty="0">
                <a:solidFill>
                  <a:schemeClr val="tx1"/>
                </a:solidFill>
              </a:rPr>
              <a:t>-N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D8FC7CB-A361-1E1D-E371-A0D24389ACA6}"/>
              </a:ext>
            </a:extLst>
          </p:cNvPr>
          <p:cNvCxnSpPr>
            <a:cxnSpLocks/>
          </p:cNvCxnSpPr>
          <p:nvPr/>
        </p:nvCxnSpPr>
        <p:spPr>
          <a:xfrm flipV="1">
            <a:off x="4547828" y="3023845"/>
            <a:ext cx="1620180" cy="945215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C2CE64D8-5752-162D-ABA3-AFDD4AE3075F}"/>
              </a:ext>
            </a:extLst>
          </p:cNvPr>
          <p:cNvSpPr txBox="1"/>
          <p:nvPr/>
        </p:nvSpPr>
        <p:spPr>
          <a:xfrm>
            <a:off x="1127448" y="5406575"/>
            <a:ext cx="9577064" cy="1339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required magnetic field ramp rate for a conventional constant-strength solenoid Siberian snake is </a:t>
            </a:r>
            <a:r>
              <a:rPr lang="en-US" altLang="zh-CN" sz="16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29 T/s</a:t>
            </a:r>
            <a:r>
              <a:rPr lang="en-US" altLang="zh-CN" sz="1600" b="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to control the depolarization loss below 10%;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spin tune gap generated by a constant-field solenoid Siberian snake is sufficient to avoid the </a:t>
            </a:r>
            <a:r>
              <a:rPr lang="en-US" altLang="zh-CN" sz="16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vertical tune (red line</a:t>
            </a:r>
            <a:r>
              <a:rPr lang="en-US" altLang="zh-CN" sz="1600" b="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which will </a:t>
            </a:r>
            <a:r>
              <a:rPr lang="en-US" altLang="zh-CN" sz="1600" b="0" i="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significantly reduce hardware challenges</a:t>
            </a:r>
            <a:r>
              <a:rPr lang="en-US" altLang="zh-CN" sz="1600" b="0" i="0" dirty="0">
                <a:solidFill>
                  <a:srgbClr val="0F111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5301C5-5FE8-821F-3E34-5FD3395A6807}"/>
              </a:ext>
            </a:extLst>
          </p:cNvPr>
          <p:cNvSpPr txBox="1"/>
          <p:nvPr/>
        </p:nvSpPr>
        <p:spPr>
          <a:xfrm>
            <a:off x="7039237" y="4731630"/>
            <a:ext cx="4866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Mingxiang</a:t>
            </a:r>
            <a:r>
              <a:rPr lang="en-US" altLang="zh-CN" dirty="0"/>
              <a:t> Li, et al., PRAB, 28, 094002 (2025)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3155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33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B2025E9-632B-4DDC-8CC8-CF0B297FB50D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 cooling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B4D7777-FE80-4171-AB7A-595229F19C16}"/>
              </a:ext>
            </a:extLst>
          </p:cNvPr>
          <p:cNvSpPr/>
          <p:nvPr/>
        </p:nvSpPr>
        <p:spPr>
          <a:xfrm>
            <a:off x="550862" y="1027025"/>
            <a:ext cx="11233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30000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Beam cooling </a:t>
            </a:r>
            <a:r>
              <a:rPr lang="en-US" altLang="zh-CN" sz="2200" dirty="0">
                <a:latin typeface="Times New Roman"/>
              </a:rPr>
              <a:t>can be used for accumulation, improving beam quality and compensating the emittance growth.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04D582D-E3D1-DC8A-3892-B10AA5746A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443" y="1881188"/>
            <a:ext cx="9642901" cy="4906741"/>
          </a:xfrm>
          <a:prstGeom prst="rect">
            <a:avLst/>
          </a:prstGeom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91592D71-00D8-3CF7-4573-1EF82CCEE73A}"/>
              </a:ext>
            </a:extLst>
          </p:cNvPr>
          <p:cNvSpPr txBox="1">
            <a:spLocks/>
          </p:cNvSpPr>
          <p:nvPr/>
        </p:nvSpPr>
        <p:spPr>
          <a:xfrm>
            <a:off x="4031266" y="5520891"/>
            <a:ext cx="1266164" cy="689949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Acc. ~ 0.1 s</a:t>
            </a:r>
          </a:p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E.C. ~ 120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50B82B26-EB70-1960-D877-16227F4635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75654" y="3793749"/>
                <a:ext cx="1691520" cy="1044249"/>
              </a:xfrm>
              <a:prstGeom prst="rect">
                <a:avLst/>
              </a:prstGeom>
            </p:spPr>
            <p:txBody>
              <a:bodyPr/>
              <a:lstStyle>
                <a:lvl1pPr marL="190500" indent="-190500" algn="l" rtl="0" eaLnBrk="0" fontAlgn="base" hangingPunct="0">
                  <a:spcBef>
                    <a:spcPct val="6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宋体" panose="02010600030101010101" pitchFamily="2" charset="-122"/>
                  </a:defRPr>
                </a:lvl1pPr>
                <a:lvl2pPr marL="381000" indent="-18923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chemeClr val="accent1"/>
                  </a:buClr>
                  <a:buChar char="-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561975" indent="-179705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chemeClr val="accent1"/>
                  </a:buClr>
                  <a:buChar char="-"/>
                  <a:defRPr kumimoji="1" sz="16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768350" indent="-205105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chemeClr val="accent1"/>
                  </a:buClr>
                  <a:buChar char="-"/>
                  <a:defRPr kumimoji="1" sz="16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0509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15081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9653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4225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28797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200"/>
                  </a:spcAft>
                  <a:buClrTx/>
                  <a:buFont typeface="Wingdings" panose="05000000000000000000" pitchFamily="2" charset="2"/>
                  <a:buNone/>
                </a:pP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6.8×10</a:t>
                </a:r>
                <a:r>
                  <a:rPr lang="en-US" altLang="zh-CN" sz="1400" baseline="300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12</a:t>
                </a: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ppp</a:t>
                </a:r>
                <a:endParaRPr lang="en-US" altLang="zh-CN" sz="1400" dirty="0">
                  <a:solidFill>
                    <a:srgbClr val="C00000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200"/>
                  </a:spcAft>
                  <a:buClrTx/>
                  <a:buFont typeface="Wingdings" panose="05000000000000000000" pitchFamily="2" charset="2"/>
                  <a:buNone/>
                </a:pP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~ </a:t>
                </a:r>
              </a:p>
              <a:p>
                <a:pPr marL="0" indent="0">
                  <a:spcBef>
                    <a:spcPts val="0"/>
                  </a:spcBef>
                  <a:spcAft>
                    <a:spcPts val="200"/>
                  </a:spcAft>
                  <a:buClrTx/>
                  <a:buFont typeface="Wingdings" panose="05000000000000000000" pitchFamily="2" charset="2"/>
                  <a:buNone/>
                </a:pP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12/6 </a:t>
                </a:r>
                <a:r>
                  <a:rPr lang="el-GR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π</a:t>
                </a: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mm·mrad</a:t>
                </a:r>
                <a:endParaRPr lang="en-US" altLang="zh-CN" sz="1400" dirty="0">
                  <a:solidFill>
                    <a:srgbClr val="C00000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50B82B26-EB70-1960-D877-16227F463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654" y="3793749"/>
                <a:ext cx="1691520" cy="1044249"/>
              </a:xfrm>
              <a:prstGeom prst="rect">
                <a:avLst/>
              </a:prstGeom>
              <a:blipFill>
                <a:blip r:embed="rId5"/>
                <a:stretch>
                  <a:fillRect l="-1083" t="-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AEB45F09-B2AD-F4DE-1232-49EE2B0F26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7430" y="3568547"/>
                <a:ext cx="1691521" cy="1180090"/>
              </a:xfrm>
              <a:prstGeom prst="rect">
                <a:avLst/>
              </a:prstGeom>
              <a:noFill/>
            </p:spPr>
            <p:txBody>
              <a:bodyPr/>
              <a:lstStyle>
                <a:lvl1pPr marL="190500" indent="-190500" algn="l" rtl="0" eaLnBrk="0" fontAlgn="base" hangingPunct="0">
                  <a:spcBef>
                    <a:spcPct val="6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宋体" panose="02010600030101010101" pitchFamily="2" charset="-122"/>
                  </a:defRPr>
                </a:lvl1pPr>
                <a:lvl2pPr marL="381000" indent="-18923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chemeClr val="accent1"/>
                  </a:buClr>
                  <a:buChar char="-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561975" indent="-179705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chemeClr val="accent1"/>
                  </a:buClr>
                  <a:buChar char="-"/>
                  <a:defRPr kumimoji="1" sz="16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768350" indent="-205105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chemeClr val="accent1"/>
                  </a:buClr>
                  <a:buChar char="-"/>
                  <a:defRPr kumimoji="1" sz="16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0509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15081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9653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4225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28797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200"/>
                  </a:spcAft>
                  <a:buClrTx/>
                  <a:buFont typeface="Wingdings" panose="05000000000000000000" pitchFamily="2" charset="2"/>
                  <a:buNone/>
                </a:pP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3 injections</a:t>
                </a:r>
              </a:p>
              <a:p>
                <a:pPr marL="0" indent="0">
                  <a:spcBef>
                    <a:spcPts val="0"/>
                  </a:spcBef>
                  <a:spcAft>
                    <a:spcPts val="200"/>
                  </a:spcAft>
                  <a:buClrTx/>
                  <a:buFont typeface="Wingdings" panose="05000000000000000000" pitchFamily="2" charset="2"/>
                  <a:buNone/>
                </a:pP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2.03×10</a:t>
                </a:r>
                <a:r>
                  <a:rPr lang="en-US" altLang="zh-CN" sz="1400" baseline="300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13</a:t>
                </a: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ppp</a:t>
                </a:r>
                <a:endParaRPr lang="en-US" altLang="zh-CN" sz="1400" dirty="0">
                  <a:solidFill>
                    <a:srgbClr val="C00000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200"/>
                  </a:spcAft>
                  <a:buClrTx/>
                  <a:buNone/>
                </a:pP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~ 200/100 </a:t>
                </a:r>
                <a:r>
                  <a:rPr lang="el-GR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π</a:t>
                </a: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nm·rad</a:t>
                </a:r>
                <a:endParaRPr lang="en-US" altLang="zh-CN" sz="1400" dirty="0">
                  <a:solidFill>
                    <a:srgbClr val="C00000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AEB45F09-B2AD-F4DE-1232-49EE2B0F2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430" y="3568547"/>
                <a:ext cx="1691521" cy="1180090"/>
              </a:xfrm>
              <a:prstGeom prst="rect">
                <a:avLst/>
              </a:prstGeom>
              <a:blipFill>
                <a:blip r:embed="rId6"/>
                <a:stretch>
                  <a:fillRect l="-1083" t="-5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34205E11-4A1B-0127-A8B9-74436FC1EC09}"/>
              </a:ext>
            </a:extLst>
          </p:cNvPr>
          <p:cNvSpPr txBox="1">
            <a:spLocks/>
          </p:cNvSpPr>
          <p:nvPr/>
        </p:nvSpPr>
        <p:spPr>
          <a:xfrm>
            <a:off x="7527959" y="5420840"/>
            <a:ext cx="2774761" cy="689949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To replace all collision bunches ~ 12 mins</a:t>
            </a: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DDC7944B-CAFA-AFC2-69D4-B0894650A79A}"/>
              </a:ext>
            </a:extLst>
          </p:cNvPr>
          <p:cNvSpPr txBox="1">
            <a:spLocks/>
          </p:cNvSpPr>
          <p:nvPr/>
        </p:nvSpPr>
        <p:spPr>
          <a:xfrm>
            <a:off x="4623280" y="3470142"/>
            <a:ext cx="946576" cy="282113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 bunch</a:t>
            </a:r>
            <a:endParaRPr lang="en-US" altLang="zh-CN" sz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3E0043B9-FF16-3414-8E77-72F31C8CCD4D}"/>
              </a:ext>
            </a:extLst>
          </p:cNvPr>
          <p:cNvSpPr txBox="1">
            <a:spLocks/>
          </p:cNvSpPr>
          <p:nvPr/>
        </p:nvSpPr>
        <p:spPr>
          <a:xfrm>
            <a:off x="6775590" y="3470142"/>
            <a:ext cx="1244640" cy="282113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192 bunches</a:t>
            </a:r>
            <a:endParaRPr lang="en-US" altLang="zh-CN" sz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1DA7638C-687D-969C-9D23-8D2768144D18}"/>
              </a:ext>
            </a:extLst>
          </p:cNvPr>
          <p:cNvSpPr txBox="1">
            <a:spLocks/>
          </p:cNvSpPr>
          <p:nvPr/>
        </p:nvSpPr>
        <p:spPr>
          <a:xfrm>
            <a:off x="2781643" y="3470143"/>
            <a:ext cx="597835" cy="282113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2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CW</a:t>
            </a:r>
            <a:endParaRPr lang="en-US" altLang="zh-CN" sz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E39715D-AF70-70A2-DB74-FB14BDA95F4F}"/>
              </a:ext>
            </a:extLst>
          </p:cNvPr>
          <p:cNvSpPr/>
          <p:nvPr/>
        </p:nvSpPr>
        <p:spPr>
          <a:xfrm>
            <a:off x="4769305" y="4748637"/>
            <a:ext cx="995369" cy="28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9.3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GeV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10DAA9E0-5E73-1A5C-3D53-9DD5FFC7E35E}"/>
              </a:ext>
            </a:extLst>
          </p:cNvPr>
          <p:cNvSpPr txBox="1">
            <a:spLocks/>
          </p:cNvSpPr>
          <p:nvPr/>
        </p:nvSpPr>
        <p:spPr>
          <a:xfrm>
            <a:off x="5764674" y="5670520"/>
            <a:ext cx="1205661" cy="282114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Acc. ~ 4 s</a:t>
            </a:r>
            <a:endParaRPr lang="en-US" altLang="zh-CN" sz="1400" dirty="0">
              <a:solidFill>
                <a:srgbClr val="C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内容占位符 2">
                <a:extLst>
                  <a:ext uri="{FF2B5EF4-FFF2-40B4-BE49-F238E27FC236}">
                    <a16:creationId xmlns:a16="http://schemas.microsoft.com/office/drawing/2014/main" id="{2564D423-A541-E10B-FDD4-1C4FA903AB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2741" y="3572481"/>
                <a:ext cx="2774761" cy="1331721"/>
              </a:xfrm>
              <a:prstGeom prst="rect">
                <a:avLst/>
              </a:prstGeom>
              <a:noFill/>
            </p:spPr>
            <p:txBody>
              <a:bodyPr/>
              <a:lstStyle>
                <a:lvl1pPr marL="190500" indent="-190500" algn="l" rtl="0" eaLnBrk="0" fontAlgn="base" hangingPunct="0">
                  <a:spcBef>
                    <a:spcPct val="6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宋体" panose="02010600030101010101" pitchFamily="2" charset="-122"/>
                  </a:defRPr>
                </a:lvl1pPr>
                <a:lvl2pPr marL="381000" indent="-189230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chemeClr val="accent1"/>
                  </a:buClr>
                  <a:buChar char="-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561975" indent="-179705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chemeClr val="accent1"/>
                  </a:buClr>
                  <a:buChar char="-"/>
                  <a:defRPr kumimoji="1" sz="16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768350" indent="-205105" algn="l" rtl="0" eaLnBrk="0" fontAlgn="base" hangingPunct="0">
                  <a:spcBef>
                    <a:spcPct val="30000"/>
                  </a:spcBef>
                  <a:spcAft>
                    <a:spcPct val="0"/>
                  </a:spcAft>
                  <a:buClr>
                    <a:schemeClr val="accent1"/>
                  </a:buClr>
                  <a:buChar char="-"/>
                  <a:defRPr kumimoji="1" sz="16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0509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15081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9653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4225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2879725" indent="-16827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charset="0"/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200"/>
                  </a:spcAft>
                  <a:buClrTx/>
                  <a:buFont typeface="Wingdings" panose="05000000000000000000" pitchFamily="2" charset="2"/>
                  <a:buNone/>
                </a:pP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2 injections, 384 bunches</a:t>
                </a:r>
              </a:p>
              <a:p>
                <a:pPr marL="0" indent="0">
                  <a:spcBef>
                    <a:spcPts val="0"/>
                  </a:spcBef>
                  <a:spcAft>
                    <a:spcPts val="200"/>
                  </a:spcAft>
                  <a:buClrTx/>
                  <a:buFont typeface="Wingdings" panose="05000000000000000000" pitchFamily="2" charset="2"/>
                  <a:buNone/>
                </a:pP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1.05×10</a:t>
                </a:r>
                <a:r>
                  <a:rPr lang="en-US" altLang="zh-CN" sz="1400" baseline="300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11</a:t>
                </a: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ppb</a:t>
                </a:r>
              </a:p>
              <a:p>
                <a:pPr marL="0" indent="0">
                  <a:spcBef>
                    <a:spcPts val="0"/>
                  </a:spcBef>
                  <a:spcAft>
                    <a:spcPts val="200"/>
                  </a:spcAft>
                  <a:buClrTx/>
                  <a:buFont typeface="Wingdings" panose="05000000000000000000" pitchFamily="2" charset="2"/>
                  <a:buNone/>
                </a:pP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4.05×10</a:t>
                </a:r>
                <a:r>
                  <a:rPr lang="en-US" altLang="zh-CN" sz="1400" baseline="300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13</a:t>
                </a: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ppp</a:t>
                </a:r>
                <a:endParaRPr lang="en-US" altLang="zh-CN" sz="1400" dirty="0">
                  <a:solidFill>
                    <a:srgbClr val="C00000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200"/>
                  </a:spcAft>
                  <a:buClrTx/>
                  <a:buFont typeface="Wingdings" panose="05000000000000000000" pitchFamily="2" charset="2"/>
                  <a:buNone/>
                </a:pP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~ 100/50 </a:t>
                </a:r>
                <a:r>
                  <a:rPr lang="el-GR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π</a:t>
                </a:r>
                <a:r>
                  <a:rPr lang="en-US" altLang="zh-CN" sz="1400" dirty="0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nm·rad</a:t>
                </a:r>
                <a:endParaRPr lang="en-US" altLang="zh-CN" sz="1400" dirty="0">
                  <a:solidFill>
                    <a:srgbClr val="C00000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内容占位符 2">
                <a:extLst>
                  <a:ext uri="{FF2B5EF4-FFF2-40B4-BE49-F238E27FC236}">
                    <a16:creationId xmlns:a16="http://schemas.microsoft.com/office/drawing/2014/main" id="{2564D423-A541-E10B-FDD4-1C4FA903A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741" y="3572481"/>
                <a:ext cx="2774761" cy="1331721"/>
              </a:xfrm>
              <a:prstGeom prst="rect">
                <a:avLst/>
              </a:prstGeom>
              <a:blipFill>
                <a:blip r:embed="rId7"/>
                <a:stretch>
                  <a:fillRect l="-659" t="-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0A70D574-7784-13A0-C550-DE17B5340167}"/>
              </a:ext>
            </a:extLst>
          </p:cNvPr>
          <p:cNvSpPr txBox="1"/>
          <p:nvPr/>
        </p:nvSpPr>
        <p:spPr>
          <a:xfrm rot="16200000">
            <a:off x="-1220985" y="4092607"/>
            <a:ext cx="4032374" cy="40011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beams as an example!</a:t>
            </a:r>
            <a:endParaRPr kumimoji="1" lang="zh-CN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DBD03E4-C512-B14C-D84B-D79A15AE5946}"/>
              </a:ext>
            </a:extLst>
          </p:cNvPr>
          <p:cNvSpPr/>
          <p:nvPr/>
        </p:nvSpPr>
        <p:spPr>
          <a:xfrm>
            <a:off x="4406738" y="5022040"/>
            <a:ext cx="108155" cy="498852"/>
          </a:xfrm>
          <a:prstGeom prst="rect">
            <a:avLst/>
          </a:prstGeom>
          <a:solidFill>
            <a:srgbClr val="71A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CA80F1D-65E4-4F87-D051-9A7357A682F6}"/>
              </a:ext>
            </a:extLst>
          </p:cNvPr>
          <p:cNvSpPr/>
          <p:nvPr/>
        </p:nvSpPr>
        <p:spPr>
          <a:xfrm>
            <a:off x="3835371" y="4748636"/>
            <a:ext cx="995369" cy="28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 GeV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92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34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B2025E9-632B-4DDC-8CC8-CF0B297FB50D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 cooling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64A2D64-C6C2-5CE2-E034-60834C3DC5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500" y="1617699"/>
            <a:ext cx="3327174" cy="225193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101DBEF-F7F6-9F70-2CAF-538CF9EF52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1696826"/>
            <a:ext cx="4063412" cy="3020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EA163AC6-668E-F04E-B8B9-FC048C44F2E3}"/>
                  </a:ext>
                </a:extLst>
              </p:cNvPr>
              <p:cNvSpPr txBox="1"/>
              <p:nvPr/>
            </p:nvSpPr>
            <p:spPr>
              <a:xfrm>
                <a:off x="925995" y="4901591"/>
                <a:ext cx="3313145" cy="6299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den>
                      </m:f>
                      <m:r>
                        <a:rPr lang="zh-CN" alt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sSup>
                        <m:sSup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  <m: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EA163AC6-668E-F04E-B8B9-FC048C44F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95" y="4901591"/>
                <a:ext cx="3313145" cy="629981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EF90729-AC9F-D042-9821-72E48575C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29" y="5632375"/>
            <a:ext cx="4358071" cy="40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7" tIns="45692" rIns="91377" bIns="45692">
            <a:spAutoFit/>
          </a:bodyPr>
          <a:lstStyle/>
          <a:p>
            <a:pPr algn="ctr" defTabSz="912263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lower energies, better cooling</a:t>
            </a:r>
            <a:endParaRPr kumimoji="0" lang="zh-CN" altLang="en-US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D2DD032-A40F-B733-6763-A1E3A9C00F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674" y="1549211"/>
            <a:ext cx="4003800" cy="2646078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308D299-C10B-E2E3-6FE7-5E033FD7795C}"/>
              </a:ext>
            </a:extLst>
          </p:cNvPr>
          <p:cNvCxnSpPr>
            <a:cxnSpLocks/>
          </p:cNvCxnSpPr>
          <p:nvPr/>
        </p:nvCxnSpPr>
        <p:spPr>
          <a:xfrm>
            <a:off x="6425265" y="2757965"/>
            <a:ext cx="2506700" cy="134582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7413F7F6-8AE6-0C25-67B6-3D0BEBB6AC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1032" y="4403914"/>
            <a:ext cx="3175539" cy="1654452"/>
          </a:xfrm>
          <a:prstGeom prst="rect">
            <a:avLst/>
          </a:prstGeom>
        </p:spPr>
      </p:pic>
      <p:graphicFrame>
        <p:nvGraphicFramePr>
          <p:cNvPr id="26" name="表格 6">
            <a:extLst>
              <a:ext uri="{FF2B5EF4-FFF2-40B4-BE49-F238E27FC236}">
                <a16:creationId xmlns:a16="http://schemas.microsoft.com/office/drawing/2014/main" id="{8404750A-7384-7BF6-AB8E-EC17F9AD4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10173"/>
              </p:ext>
            </p:extLst>
          </p:nvPr>
        </p:nvGraphicFramePr>
        <p:xfrm>
          <a:off x="4879023" y="4403914"/>
          <a:ext cx="3553046" cy="1625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324">
                  <a:extLst>
                    <a:ext uri="{9D8B030D-6E8A-4147-A177-3AD203B41FA5}">
                      <a16:colId xmlns:a16="http://schemas.microsoft.com/office/drawing/2014/main" val="3659750471"/>
                    </a:ext>
                  </a:extLst>
                </a:gridCol>
                <a:gridCol w="1653722">
                  <a:extLst>
                    <a:ext uri="{9D8B030D-6E8A-4147-A177-3AD203B41FA5}">
                      <a16:colId xmlns:a16="http://schemas.microsoft.com/office/drawing/2014/main" val="642357136"/>
                    </a:ext>
                  </a:extLst>
                </a:gridCol>
              </a:tblGrid>
              <a:tr h="513265"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E-cooling</a:t>
                      </a:r>
                      <a:endParaRPr lang="zh-CN" altLang="en-US" sz="18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631752"/>
                  </a:ext>
                </a:extLst>
              </a:tr>
              <a:tr h="5560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energy</a:t>
                      </a:r>
                      <a:r>
                        <a:rPr lang="zh-CN" altLang="en-US" sz="18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zh-CN" altLang="en-US" sz="18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706120"/>
                  </a:ext>
                </a:extLst>
              </a:tr>
              <a:tr h="5560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current</a:t>
                      </a:r>
                      <a:r>
                        <a:rPr lang="zh-CN" altLang="en-US" sz="18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altLang="en-US" sz="18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8818679"/>
                  </a:ext>
                </a:extLst>
              </a:tr>
            </a:tbl>
          </a:graphicData>
        </a:graphic>
      </p:graphicFrame>
      <p:sp>
        <p:nvSpPr>
          <p:cNvPr id="27" name="矩形 26">
            <a:extLst>
              <a:ext uri="{FF2B5EF4-FFF2-40B4-BE49-F238E27FC236}">
                <a16:creationId xmlns:a16="http://schemas.microsoft.com/office/drawing/2014/main" id="{E2A7F9E1-CC7A-6698-9EF4-1E6C68F3C64F}"/>
              </a:ext>
            </a:extLst>
          </p:cNvPr>
          <p:cNvSpPr/>
          <p:nvPr/>
        </p:nvSpPr>
        <p:spPr>
          <a:xfrm>
            <a:off x="550862" y="1027025"/>
            <a:ext cx="112337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30000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Magnetized DC electron cooling </a:t>
            </a:r>
            <a:r>
              <a:rPr lang="en-US" altLang="zh-CN" sz="2200" dirty="0">
                <a:latin typeface="Times New Roman"/>
              </a:rPr>
              <a:t>can be used in </a:t>
            </a:r>
            <a:r>
              <a:rPr lang="en-US" altLang="zh-CN" sz="2200" dirty="0" err="1">
                <a:latin typeface="Times New Roman"/>
              </a:rPr>
              <a:t>BRing</a:t>
            </a:r>
            <a:r>
              <a:rPr lang="en-US" altLang="zh-CN" sz="2200" dirty="0">
                <a:latin typeface="Times New Roman"/>
              </a:rPr>
              <a:t>-N for beam accumulation. </a:t>
            </a:r>
          </a:p>
        </p:txBody>
      </p:sp>
    </p:spTree>
    <p:extLst>
      <p:ext uri="{BB962C8B-B14F-4D97-AF65-F5344CB8AC3E}">
        <p14:creationId xmlns:p14="http://schemas.microsoft.com/office/powerpoint/2010/main" val="1503375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12D38842-B4B8-099F-EC30-7949DA7377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533" y="1665596"/>
            <a:ext cx="4725134" cy="2896556"/>
          </a:xfrm>
          <a:prstGeom prst="rect">
            <a:avLst/>
          </a:prstGeom>
        </p:spPr>
      </p:pic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35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B2025E9-632B-4DDC-8CC8-CF0B297FB50D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Beam cooling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2A7F9E1-CC7A-6698-9EF4-1E6C68F3C64F}"/>
              </a:ext>
            </a:extLst>
          </p:cNvPr>
          <p:cNvSpPr/>
          <p:nvPr/>
        </p:nvSpPr>
        <p:spPr>
          <a:xfrm>
            <a:off x="550862" y="1027025"/>
            <a:ext cx="112337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30000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Relativistic electron cooling </a:t>
            </a:r>
            <a:r>
              <a:rPr lang="en-US" altLang="zh-CN" sz="2200" dirty="0">
                <a:latin typeface="Times New Roman"/>
              </a:rPr>
              <a:t>will be used in collider ring for compensation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8577EB-E689-E0C7-DEC9-672B2FCC98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5210" y="3520811"/>
            <a:ext cx="3797337" cy="3018101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FACF8F47-965B-8464-968C-088B828A7D7A}"/>
              </a:ext>
            </a:extLst>
          </p:cNvPr>
          <p:cNvGrpSpPr/>
          <p:nvPr/>
        </p:nvGrpSpPr>
        <p:grpSpPr>
          <a:xfrm>
            <a:off x="659396" y="4329100"/>
            <a:ext cx="6065336" cy="2102271"/>
            <a:chOff x="744533" y="4273875"/>
            <a:chExt cx="6065336" cy="210227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FFCD95A-D4B1-4ED3-0C7C-8893EAF552D1}"/>
                </a:ext>
              </a:extLst>
            </p:cNvPr>
            <p:cNvGrpSpPr/>
            <p:nvPr/>
          </p:nvGrpSpPr>
          <p:grpSpPr>
            <a:xfrm>
              <a:off x="744533" y="4273875"/>
              <a:ext cx="6065336" cy="2102271"/>
              <a:chOff x="5068171" y="2329251"/>
              <a:chExt cx="6563847" cy="2830871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D7FC3099-ED6D-DA22-AD34-E1C97053DA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80982" y="2329251"/>
                <a:ext cx="6551036" cy="2830871"/>
              </a:xfrm>
              <a:prstGeom prst="rect">
                <a:avLst/>
              </a:prstGeom>
            </p:spPr>
          </p:pic>
          <p:sp>
            <p:nvSpPr>
              <p:cNvPr id="7" name="任意多边形: 形状 6">
                <a:extLst>
                  <a:ext uri="{FF2B5EF4-FFF2-40B4-BE49-F238E27FC236}">
                    <a16:creationId xmlns:a16="http://schemas.microsoft.com/office/drawing/2014/main" id="{4C247221-185E-50F0-2200-7AA5AFC1D416}"/>
                  </a:ext>
                </a:extLst>
              </p:cNvPr>
              <p:cNvSpPr/>
              <p:nvPr/>
            </p:nvSpPr>
            <p:spPr>
              <a:xfrm>
                <a:off x="7941139" y="3108595"/>
                <a:ext cx="1182445" cy="566022"/>
              </a:xfrm>
              <a:custGeom>
                <a:avLst/>
                <a:gdLst>
                  <a:gd name="connsiteX0" fmla="*/ 276447 w 1182445"/>
                  <a:gd name="connsiteY0" fmla="*/ 563526 h 566022"/>
                  <a:gd name="connsiteX1" fmla="*/ 893135 w 1182445"/>
                  <a:gd name="connsiteY1" fmla="*/ 520996 h 566022"/>
                  <a:gd name="connsiteX2" fmla="*/ 1180214 w 1182445"/>
                  <a:gd name="connsiteY2" fmla="*/ 255182 h 566022"/>
                  <a:gd name="connsiteX3" fmla="*/ 754912 w 1182445"/>
                  <a:gd name="connsiteY3" fmla="*/ 53163 h 566022"/>
                  <a:gd name="connsiteX4" fmla="*/ 0 w 1182445"/>
                  <a:gd name="connsiteY4" fmla="*/ 0 h 566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2445" h="566022">
                    <a:moveTo>
                      <a:pt x="276447" y="563526"/>
                    </a:moveTo>
                    <a:cubicBezTo>
                      <a:pt x="509477" y="567956"/>
                      <a:pt x="742507" y="572387"/>
                      <a:pt x="893135" y="520996"/>
                    </a:cubicBezTo>
                    <a:cubicBezTo>
                      <a:pt x="1043763" y="469605"/>
                      <a:pt x="1203251" y="333154"/>
                      <a:pt x="1180214" y="255182"/>
                    </a:cubicBezTo>
                    <a:cubicBezTo>
                      <a:pt x="1157177" y="177210"/>
                      <a:pt x="951614" y="95693"/>
                      <a:pt x="754912" y="53163"/>
                    </a:cubicBezTo>
                    <a:cubicBezTo>
                      <a:pt x="558210" y="10633"/>
                      <a:pt x="279105" y="5316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0000FF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981D76A7-7613-AC5C-206B-45B6DDB9E23D}"/>
                  </a:ext>
                </a:extLst>
              </p:cNvPr>
              <p:cNvSpPr/>
              <p:nvPr/>
            </p:nvSpPr>
            <p:spPr>
              <a:xfrm>
                <a:off x="6831431" y="3857155"/>
                <a:ext cx="765544" cy="393609"/>
              </a:xfrm>
              <a:custGeom>
                <a:avLst/>
                <a:gdLst>
                  <a:gd name="connsiteX0" fmla="*/ 0 w 765544"/>
                  <a:gd name="connsiteY0" fmla="*/ 204 h 393609"/>
                  <a:gd name="connsiteX1" fmla="*/ 425302 w 765544"/>
                  <a:gd name="connsiteY1" fmla="*/ 64000 h 393609"/>
                  <a:gd name="connsiteX2" fmla="*/ 765544 w 765544"/>
                  <a:gd name="connsiteY2" fmla="*/ 393609 h 39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5544" h="393609">
                    <a:moveTo>
                      <a:pt x="0" y="204"/>
                    </a:moveTo>
                    <a:cubicBezTo>
                      <a:pt x="148855" y="-682"/>
                      <a:pt x="297711" y="-1567"/>
                      <a:pt x="425302" y="64000"/>
                    </a:cubicBezTo>
                    <a:cubicBezTo>
                      <a:pt x="552893" y="129567"/>
                      <a:pt x="703521" y="328042"/>
                      <a:pt x="765544" y="393609"/>
                    </a:cubicBezTo>
                  </a:path>
                </a:pathLst>
              </a:custGeom>
              <a:noFill/>
              <a:ln w="57150">
                <a:solidFill>
                  <a:srgbClr val="0000FF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091F0377-5BF6-1B52-B3C8-0F3EF8802C1F}"/>
                  </a:ext>
                </a:extLst>
              </p:cNvPr>
              <p:cNvSpPr/>
              <p:nvPr/>
            </p:nvSpPr>
            <p:spPr>
              <a:xfrm rot="18063657">
                <a:off x="9210706" y="3566987"/>
                <a:ext cx="765544" cy="393609"/>
              </a:xfrm>
              <a:custGeom>
                <a:avLst/>
                <a:gdLst>
                  <a:gd name="connsiteX0" fmla="*/ 0 w 765544"/>
                  <a:gd name="connsiteY0" fmla="*/ 204 h 393609"/>
                  <a:gd name="connsiteX1" fmla="*/ 425302 w 765544"/>
                  <a:gd name="connsiteY1" fmla="*/ 64000 h 393609"/>
                  <a:gd name="connsiteX2" fmla="*/ 765544 w 765544"/>
                  <a:gd name="connsiteY2" fmla="*/ 393609 h 393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5544" h="393609">
                    <a:moveTo>
                      <a:pt x="0" y="204"/>
                    </a:moveTo>
                    <a:cubicBezTo>
                      <a:pt x="148855" y="-682"/>
                      <a:pt x="297711" y="-1567"/>
                      <a:pt x="425302" y="64000"/>
                    </a:cubicBezTo>
                    <a:cubicBezTo>
                      <a:pt x="552893" y="129567"/>
                      <a:pt x="703521" y="328042"/>
                      <a:pt x="765544" y="393609"/>
                    </a:cubicBezTo>
                  </a:path>
                </a:pathLst>
              </a:custGeom>
              <a:noFill/>
              <a:ln w="57150">
                <a:solidFill>
                  <a:srgbClr val="0000FF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1A9037DB-270A-3BB5-8E05-314603B1B144}"/>
                  </a:ext>
                </a:extLst>
              </p:cNvPr>
              <p:cNvGrpSpPr/>
              <p:nvPr/>
            </p:nvGrpSpPr>
            <p:grpSpPr>
              <a:xfrm rot="21290730">
                <a:off x="5068171" y="2688437"/>
                <a:ext cx="6336000" cy="0"/>
                <a:chOff x="5433237" y="2683031"/>
                <a:chExt cx="6336000" cy="0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AF68FAEB-84B5-36E6-D984-6FEC71993633}"/>
                    </a:ext>
                  </a:extLst>
                </p:cNvPr>
                <p:cNvCxnSpPr/>
                <p:nvPr/>
              </p:nvCxnSpPr>
              <p:spPr>
                <a:xfrm flipH="1">
                  <a:off x="5433237" y="2683031"/>
                  <a:ext cx="6336000" cy="0"/>
                </a:xfrm>
                <a:prstGeom prst="line">
                  <a:avLst/>
                </a:prstGeom>
                <a:ln w="57150">
                  <a:solidFill>
                    <a:srgbClr val="FF00FF"/>
                  </a:solidFill>
                  <a:prstDash val="sys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83B07D12-8153-88B8-EBB8-93A3A033877F}"/>
                    </a:ext>
                  </a:extLst>
                </p:cNvPr>
                <p:cNvCxnSpPr/>
                <p:nvPr/>
              </p:nvCxnSpPr>
              <p:spPr>
                <a:xfrm flipH="1">
                  <a:off x="7846828" y="2683031"/>
                  <a:ext cx="288000" cy="0"/>
                </a:xfrm>
                <a:prstGeom prst="line">
                  <a:avLst/>
                </a:prstGeom>
                <a:ln w="57150">
                  <a:solidFill>
                    <a:srgbClr val="FF00FF"/>
                  </a:solidFill>
                  <a:prstDash val="sys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82BA4139-B826-4131-1516-A6FDA50B593B}"/>
                    </a:ext>
                  </a:extLst>
                </p:cNvPr>
                <p:cNvCxnSpPr/>
                <p:nvPr/>
              </p:nvCxnSpPr>
              <p:spPr>
                <a:xfrm flipH="1">
                  <a:off x="9550396" y="2683031"/>
                  <a:ext cx="288000" cy="0"/>
                </a:xfrm>
                <a:prstGeom prst="line">
                  <a:avLst/>
                </a:prstGeom>
                <a:ln w="57150">
                  <a:solidFill>
                    <a:srgbClr val="FF00FF"/>
                  </a:solidFill>
                  <a:prstDash val="sys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674CDDC-F0F5-019C-4B56-9BDA85D6E755}"/>
                  </a:ext>
                </a:extLst>
              </p:cNvPr>
              <p:cNvSpPr/>
              <p:nvPr/>
            </p:nvSpPr>
            <p:spPr>
              <a:xfrm>
                <a:off x="7596975" y="3206939"/>
                <a:ext cx="1114417" cy="4973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electron</a:t>
                </a:r>
                <a:endParaRPr lang="zh-CN" altLang="en-US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5DE3675-6B25-D0D0-8FD4-7BA11410B865}"/>
                  </a:ext>
                </a:extLst>
              </p:cNvPr>
              <p:cNvSpPr/>
              <p:nvPr/>
            </p:nvSpPr>
            <p:spPr>
              <a:xfrm rot="20733790">
                <a:off x="5669944" y="4476827"/>
                <a:ext cx="852111" cy="4973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E-gun</a:t>
                </a:r>
                <a:endParaRPr lang="zh-CN" altLang="en-US" b="1" dirty="0"/>
              </a:p>
            </p:txBody>
          </p:sp>
        </p:grp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102166C-241C-D105-028C-37CDB30E271B}"/>
                </a:ext>
              </a:extLst>
            </p:cNvPr>
            <p:cNvSpPr/>
            <p:nvPr/>
          </p:nvSpPr>
          <p:spPr>
            <a:xfrm>
              <a:off x="1134590" y="4310645"/>
              <a:ext cx="5972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FF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ion</a:t>
              </a:r>
              <a:endParaRPr lang="zh-CN" altLang="en-US" b="1" dirty="0">
                <a:solidFill>
                  <a:srgbClr val="FF00FF"/>
                </a:solidFill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77F2667-7AA0-2067-21C1-588C211F1758}"/>
                </a:ext>
              </a:extLst>
            </p:cNvPr>
            <p:cNvSpPr/>
            <p:nvPr/>
          </p:nvSpPr>
          <p:spPr>
            <a:xfrm rot="21258032">
              <a:off x="3605189" y="5810263"/>
              <a:ext cx="12534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ERL</a:t>
              </a:r>
              <a:endParaRPr lang="zh-CN" altLang="en-US" b="1" dirty="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B6D12AE-2AAC-FFB8-54CF-0A68349B8057}"/>
                </a:ext>
              </a:extLst>
            </p:cNvPr>
            <p:cNvSpPr/>
            <p:nvPr/>
          </p:nvSpPr>
          <p:spPr>
            <a:xfrm rot="1574286">
              <a:off x="5098097" y="5886828"/>
              <a:ext cx="10020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Dump</a:t>
              </a:r>
              <a:endParaRPr lang="zh-CN" altLang="en-US" b="1" dirty="0"/>
            </a:p>
          </p:txBody>
        </p:sp>
      </p:grpSp>
      <p:sp>
        <p:nvSpPr>
          <p:cNvPr id="30" name="椭圆 29">
            <a:extLst>
              <a:ext uri="{FF2B5EF4-FFF2-40B4-BE49-F238E27FC236}">
                <a16:creationId xmlns:a16="http://schemas.microsoft.com/office/drawing/2014/main" id="{0687AC27-A00B-0254-B9F5-78CDF859BFB5}"/>
              </a:ext>
            </a:extLst>
          </p:cNvPr>
          <p:cNvSpPr/>
          <p:nvPr/>
        </p:nvSpPr>
        <p:spPr>
          <a:xfrm>
            <a:off x="1134762" y="3217098"/>
            <a:ext cx="1960955" cy="351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2AD4C018-D37A-49CD-2E77-24CA8C73A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02747"/>
              </p:ext>
            </p:extLst>
          </p:nvPr>
        </p:nvGraphicFramePr>
        <p:xfrm>
          <a:off x="7065976" y="1508389"/>
          <a:ext cx="435580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902">
                  <a:extLst>
                    <a:ext uri="{9D8B030D-6E8A-4147-A177-3AD203B41FA5}">
                      <a16:colId xmlns:a16="http://schemas.microsoft.com/office/drawing/2014/main" val="960663854"/>
                    </a:ext>
                  </a:extLst>
                </a:gridCol>
                <a:gridCol w="2177902">
                  <a:extLst>
                    <a:ext uri="{9D8B030D-6E8A-4147-A177-3AD203B41FA5}">
                      <a16:colId xmlns:a16="http://schemas.microsoft.com/office/drawing/2014/main" val="1819978218"/>
                    </a:ext>
                  </a:extLst>
                </a:gridCol>
              </a:tblGrid>
              <a:tr h="33185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Items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4484230"/>
                  </a:ext>
                </a:extLst>
              </a:tr>
              <a:tr h="33185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&gt;11 MeV/u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1665695"/>
                  </a:ext>
                </a:extLst>
              </a:tr>
              <a:tr h="33185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charge/bunch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192855"/>
                  </a:ext>
                </a:extLst>
              </a:tr>
              <a:tr h="33185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4 cm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5482021"/>
                  </a:ext>
                </a:extLst>
              </a:tr>
              <a:tr h="33185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current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 mA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3030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7491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DC1AF40-9B2E-4703-ACA1-6A3704982543}"/>
              </a:ext>
            </a:extLst>
          </p:cNvPr>
          <p:cNvSpPr/>
          <p:nvPr/>
        </p:nvSpPr>
        <p:spPr>
          <a:xfrm>
            <a:off x="938427" y="2456892"/>
            <a:ext cx="10315146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motivation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Introduction of HIAF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 of HIAF accelerators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From HIAF to </a:t>
            </a:r>
            <a:r>
              <a:rPr lang="en-US" altLang="zh-CN" sz="2800" b="1" kern="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luminosity, polarization and cooling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2FE1A48-23ED-4E78-B463-DAD2AE91F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68" y="-17425"/>
            <a:ext cx="12237720" cy="1875837"/>
          </a:xfrm>
          <a:prstGeom prst="rect">
            <a:avLst/>
          </a:prstGeom>
        </p:spPr>
      </p:pic>
      <p:sp>
        <p:nvSpPr>
          <p:cNvPr id="12" name="副标题 2">
            <a:extLst>
              <a:ext uri="{FF2B5EF4-FFF2-40B4-BE49-F238E27FC236}">
                <a16:creationId xmlns:a16="http://schemas.microsoft.com/office/drawing/2014/main" id="{23760CB1-18B0-4271-9EED-B1E86DD1D306}"/>
              </a:ext>
            </a:extLst>
          </p:cNvPr>
          <p:cNvSpPr txBox="1">
            <a:spLocks/>
          </p:cNvSpPr>
          <p:nvPr/>
        </p:nvSpPr>
        <p:spPr>
          <a:xfrm>
            <a:off x="1451484" y="501374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</a:rPr>
              <a:t>Outline</a:t>
            </a:r>
            <a:endParaRPr lang="zh-CN" altLang="zh-CN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DFF076-FE93-415E-864C-567EEDFBC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1699148"/>
            <a:ext cx="12237720" cy="1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4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37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2A59AD2-FECF-4795-9659-2F9168734F06}"/>
              </a:ext>
            </a:extLst>
          </p:cNvPr>
          <p:cNvSpPr/>
          <p:nvPr/>
        </p:nvSpPr>
        <p:spPr>
          <a:xfrm>
            <a:off x="371364" y="116632"/>
            <a:ext cx="10475773" cy="580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Conclusion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E3EAE8B-F964-4EF9-B339-F0567CD07989}"/>
              </a:ext>
            </a:extLst>
          </p:cNvPr>
          <p:cNvSpPr/>
          <p:nvPr/>
        </p:nvSpPr>
        <p:spPr>
          <a:xfrm>
            <a:off x="982825" y="2120950"/>
            <a:ext cx="1022635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Times New Roman"/>
              </a:rPr>
              <a:t>As an injector of </a:t>
            </a:r>
            <a:r>
              <a:rPr lang="en-US" altLang="zh-CN" sz="2400" dirty="0" err="1">
                <a:latin typeface="Times New Roman"/>
              </a:rPr>
              <a:t>EicC</a:t>
            </a:r>
            <a:r>
              <a:rPr lang="en-US" altLang="zh-CN" sz="2400" dirty="0">
                <a:latin typeface="Times New Roman"/>
              </a:rPr>
              <a:t>, the HIAF accelerator complex (phase 1) has been installed completely</a:t>
            </a:r>
          </a:p>
          <a:p>
            <a:pPr marL="457200" indent="-4572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Times New Roman"/>
              </a:rPr>
              <a:t>The upgrade project of HIAF will focus on the improvement of energies and intensities, in order to satisfy the requirement of </a:t>
            </a:r>
            <a:r>
              <a:rPr lang="en-US" altLang="zh-CN" sz="2400" dirty="0" err="1">
                <a:latin typeface="Times New Roman"/>
              </a:rPr>
              <a:t>EicC</a:t>
            </a:r>
            <a:endParaRPr lang="en-US" altLang="zh-CN" sz="2400" dirty="0">
              <a:latin typeface="Times New Roman"/>
            </a:endParaRPr>
          </a:p>
          <a:p>
            <a:pPr marL="457200" indent="-457200" algn="just">
              <a:spcBef>
                <a:spcPts val="1200"/>
              </a:spcBef>
              <a:buSzPct val="100000"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Times New Roman"/>
              </a:rPr>
              <a:t>The beam dynamics and technical challenges related to collision, polarization and beam cooling should be studied and solved in coming years </a:t>
            </a:r>
          </a:p>
        </p:txBody>
      </p:sp>
    </p:spTree>
    <p:extLst>
      <p:ext uri="{BB962C8B-B14F-4D97-AF65-F5344CB8AC3E}">
        <p14:creationId xmlns:p14="http://schemas.microsoft.com/office/powerpoint/2010/main" val="14959197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2EB6F94-57C5-4432-838F-A2BF88F8BF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43" y="1616278"/>
            <a:ext cx="12234486" cy="52515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CA8AFA-AFF2-42B5-9BF2-9E3153969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68" y="-17425"/>
            <a:ext cx="12237720" cy="1875837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611B596A-A4BA-4C70-AD7D-68135DBD6350}"/>
              </a:ext>
            </a:extLst>
          </p:cNvPr>
          <p:cNvSpPr txBox="1">
            <a:spLocks/>
          </p:cNvSpPr>
          <p:nvPr/>
        </p:nvSpPr>
        <p:spPr>
          <a:xfrm>
            <a:off x="1451484" y="501374"/>
            <a:ext cx="9144000" cy="701731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</a:rPr>
              <a:t>Thanks for your attention!</a:t>
            </a:r>
            <a:endParaRPr lang="zh-CN" altLang="zh-CN" sz="4400" b="1" dirty="0">
              <a:solidFill>
                <a:schemeClr val="bg1"/>
              </a:solidFill>
              <a:latin typeface="Times New Roman" panose="02020603050405020304" pitchFamily="18" charset="0"/>
              <a:ea typeface="微软雅黑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72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FFF69CB-6D1D-466D-B62A-0F6D4903710B}"/>
              </a:ext>
            </a:extLst>
          </p:cNvPr>
          <p:cNvSpPr/>
          <p:nvPr/>
        </p:nvSpPr>
        <p:spPr>
          <a:xfrm>
            <a:off x="371364" y="116632"/>
            <a:ext cx="10475773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Motivation</a:t>
            </a: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4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87B840A-FD13-4462-9328-7C8542BDDDE3}"/>
              </a:ext>
            </a:extLst>
          </p:cNvPr>
          <p:cNvSpPr txBox="1"/>
          <p:nvPr/>
        </p:nvSpPr>
        <p:spPr>
          <a:xfrm>
            <a:off x="515380" y="1052736"/>
            <a:ext cx="1096321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2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Particle accelerators </a:t>
            </a:r>
            <a:r>
              <a:rPr lang="en-US" altLang="zh-CN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devices that speed up the particles that make up all matter in the universe and collide them together or into a target. This allows scientists to study those particles and the forces that shape them. </a:t>
            </a:r>
          </a:p>
          <a:p>
            <a:pPr algn="r"/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——DOE explains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E31D404-85CF-4103-B41B-8D8B275E3A96}"/>
              </a:ext>
            </a:extLst>
          </p:cNvPr>
          <p:cNvSpPr txBox="1"/>
          <p:nvPr/>
        </p:nvSpPr>
        <p:spPr>
          <a:xfrm>
            <a:off x="14456" y="2787073"/>
            <a:ext cx="4613082" cy="369332"/>
          </a:xfrm>
          <a:prstGeom prst="rect">
            <a:avLst/>
          </a:prstGeom>
          <a:solidFill>
            <a:srgbClr val="FFE6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Gravitational force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81C9693-B40F-4BA9-AEAE-F41EED2C68BD}"/>
              </a:ext>
            </a:extLst>
          </p:cNvPr>
          <p:cNvSpPr txBox="1"/>
          <p:nvPr/>
        </p:nvSpPr>
        <p:spPr>
          <a:xfrm>
            <a:off x="4627539" y="2787073"/>
            <a:ext cx="294171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Electromagnetic force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AFB7F63-7080-4705-A8EA-BBDE941B2513}"/>
              </a:ext>
            </a:extLst>
          </p:cNvPr>
          <p:cNvSpPr txBox="1"/>
          <p:nvPr/>
        </p:nvSpPr>
        <p:spPr>
          <a:xfrm>
            <a:off x="7547823" y="2787073"/>
            <a:ext cx="463450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Strong force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5B78E63E-71AD-4015-A6D2-052B9B2A9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467283"/>
              </p:ext>
            </p:extLst>
          </p:nvPr>
        </p:nvGraphicFramePr>
        <p:xfrm>
          <a:off x="14454" y="4624861"/>
          <a:ext cx="121920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8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0035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Galaxy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altLang="zh-CN" sz="11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Solar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altLang="zh-CN" sz="11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Neutron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star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altLang="zh-CN" sz="11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Crystal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4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altLang="zh-CN" sz="11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-8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Atom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4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100" kern="12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Atomic</a:t>
                      </a:r>
                      <a:r>
                        <a:rPr lang="zh-CN" altLang="en-US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nucleus</a:t>
                      </a:r>
                    </a:p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100" kern="12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-15</a:t>
                      </a:r>
                      <a:r>
                        <a:rPr lang="zh-CN" altLang="en-US" sz="1100" kern="12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kern="12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CN" altLang="en-US" sz="1100" kern="12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kern="12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CN" altLang="en-US" sz="1100" kern="12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nucleon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100" kern="12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-15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0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Quark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Gluon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68B242AB-12E2-46D6-8727-049C7AB134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4" y="3167473"/>
            <a:ext cx="4613082" cy="14911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4D3895-B3F6-4A56-974A-131FCC0CDC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469" y="3165444"/>
            <a:ext cx="6084000" cy="14870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52F1328-046A-42E0-9A40-B88E7B8D81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477" y="3160165"/>
            <a:ext cx="1506992" cy="148707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DC27D94-6558-42FD-9000-0B0D956C15FB}"/>
              </a:ext>
            </a:extLst>
          </p:cNvPr>
          <p:cNvSpPr txBox="1"/>
          <p:nvPr/>
        </p:nvSpPr>
        <p:spPr>
          <a:xfrm>
            <a:off x="14456" y="5229200"/>
            <a:ext cx="4613082" cy="440955"/>
          </a:xfrm>
          <a:prstGeom prst="rect">
            <a:avLst/>
          </a:prstGeom>
          <a:solidFill>
            <a:srgbClr val="FFE6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High intensity HI beams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7F1C758-9081-44ED-A39B-F7147F703CAB}"/>
              </a:ext>
            </a:extLst>
          </p:cNvPr>
          <p:cNvSpPr txBox="1"/>
          <p:nvPr/>
        </p:nvSpPr>
        <p:spPr>
          <a:xfrm>
            <a:off x="4615476" y="5229200"/>
            <a:ext cx="3035492" cy="4409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RIBs ~1.5-2 GeV/u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7930E1B-7683-4B66-82A3-3AE5A8FBA24F}"/>
              </a:ext>
            </a:extLst>
          </p:cNvPr>
          <p:cNvSpPr txBox="1"/>
          <p:nvPr/>
        </p:nvSpPr>
        <p:spPr>
          <a:xfrm>
            <a:off x="7650968" y="5229200"/>
            <a:ext cx="4552789" cy="4409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Relative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. HI beams ~100 GeV/u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箭头: 虚尾 3">
            <a:extLst>
              <a:ext uri="{FF2B5EF4-FFF2-40B4-BE49-F238E27FC236}">
                <a16:creationId xmlns:a16="http://schemas.microsoft.com/office/drawing/2014/main" id="{BC3CE447-049E-4F93-8D41-E4287EA46D50}"/>
              </a:ext>
            </a:extLst>
          </p:cNvPr>
          <p:cNvSpPr/>
          <p:nvPr/>
        </p:nvSpPr>
        <p:spPr>
          <a:xfrm>
            <a:off x="6416136" y="5833300"/>
            <a:ext cx="3357184" cy="440955"/>
          </a:xfrm>
          <a:prstGeom prst="stripedRightArrow">
            <a:avLst>
              <a:gd name="adj1" fmla="val 50000"/>
              <a:gd name="adj2" fmla="val 11587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虚尾 19">
            <a:extLst>
              <a:ext uri="{FF2B5EF4-FFF2-40B4-BE49-F238E27FC236}">
                <a16:creationId xmlns:a16="http://schemas.microsoft.com/office/drawing/2014/main" id="{97D3A0B2-B84C-4B9C-A8DD-58602A1F4093}"/>
              </a:ext>
            </a:extLst>
          </p:cNvPr>
          <p:cNvSpPr/>
          <p:nvPr/>
        </p:nvSpPr>
        <p:spPr>
          <a:xfrm flipH="1">
            <a:off x="2418680" y="5833300"/>
            <a:ext cx="3353284" cy="440955"/>
          </a:xfrm>
          <a:prstGeom prst="stripedRightArrow">
            <a:avLst>
              <a:gd name="adj1" fmla="val 50000"/>
              <a:gd name="adj2" fmla="val 115870"/>
            </a:avLst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349B0DC-B5BC-4F32-858A-DE751081AD1F}"/>
              </a:ext>
            </a:extLst>
          </p:cNvPr>
          <p:cNvSpPr txBox="1"/>
          <p:nvPr/>
        </p:nvSpPr>
        <p:spPr>
          <a:xfrm>
            <a:off x="7151816" y="6156295"/>
            <a:ext cx="2016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Energy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326119D-60DE-459E-8157-07FEF8EE497E}"/>
              </a:ext>
            </a:extLst>
          </p:cNvPr>
          <p:cNvSpPr txBox="1"/>
          <p:nvPr/>
        </p:nvSpPr>
        <p:spPr>
          <a:xfrm>
            <a:off x="3062852" y="6156295"/>
            <a:ext cx="2016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Intensity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38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FFF69CB-6D1D-466D-B62A-0F6D4903710B}"/>
              </a:ext>
            </a:extLst>
          </p:cNvPr>
          <p:cNvSpPr/>
          <p:nvPr/>
        </p:nvSpPr>
        <p:spPr>
          <a:xfrm>
            <a:off x="371364" y="116632"/>
            <a:ext cx="10475773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Motivation</a:t>
            </a: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5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5" name="Rectangle 75">
            <a:extLst>
              <a:ext uri="{FF2B5EF4-FFF2-40B4-BE49-F238E27FC236}">
                <a16:creationId xmlns:a16="http://schemas.microsoft.com/office/drawing/2014/main" id="{863F6BB7-562D-4F2E-ADB9-5A849E486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40" y="980728"/>
            <a:ext cx="11845316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9141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More than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30 facilities </a:t>
            </a: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are in operation in the world, with the energy range from MeV/u to </a:t>
            </a:r>
            <a:r>
              <a:rPr lang="en-US" altLang="zh-CN" sz="2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TeV</a:t>
            </a: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/u</a:t>
            </a:r>
            <a:endParaRPr lang="zh-CN" altLang="en-US" sz="22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DAF3A3-007C-43E6-AC66-62F016BDA8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28" y="1529880"/>
            <a:ext cx="10545946" cy="52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67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FFF69CB-6D1D-466D-B62A-0F6D4903710B}"/>
              </a:ext>
            </a:extLst>
          </p:cNvPr>
          <p:cNvSpPr/>
          <p:nvPr/>
        </p:nvSpPr>
        <p:spPr>
          <a:xfrm>
            <a:off x="371364" y="116632"/>
            <a:ext cx="10475773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Motivation</a:t>
            </a: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6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FE86D47-44D1-0CF3-6FC3-E3EA41C5254E}"/>
              </a:ext>
            </a:extLst>
          </p:cNvPr>
          <p:cNvGrpSpPr/>
          <p:nvPr/>
        </p:nvGrpSpPr>
        <p:grpSpPr>
          <a:xfrm>
            <a:off x="1307468" y="1497064"/>
            <a:ext cx="7019844" cy="5208742"/>
            <a:chOff x="160146" y="1503737"/>
            <a:chExt cx="7019844" cy="5208742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A832B649-C085-4D7C-9550-751C6954CDD0}"/>
                </a:ext>
              </a:extLst>
            </p:cNvPr>
            <p:cNvGrpSpPr/>
            <p:nvPr/>
          </p:nvGrpSpPr>
          <p:grpSpPr>
            <a:xfrm>
              <a:off x="236932" y="1503737"/>
              <a:ext cx="6829202" cy="5208742"/>
              <a:chOff x="826457" y="3131603"/>
              <a:chExt cx="4516351" cy="3362459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A622018-D40C-4A23-B293-8504D6140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457" y="3131603"/>
                <a:ext cx="4516351" cy="3362459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1847FA3-C627-46A2-B6E6-A987823AA7F6}"/>
                  </a:ext>
                </a:extLst>
              </p:cNvPr>
              <p:cNvSpPr/>
              <p:nvPr/>
            </p:nvSpPr>
            <p:spPr>
              <a:xfrm>
                <a:off x="4671683" y="3218014"/>
                <a:ext cx="534720" cy="88420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BC3DE05-17EE-4A83-9C54-211CA48F94DB}"/>
                  </a:ext>
                </a:extLst>
              </p:cNvPr>
              <p:cNvSpPr txBox="1"/>
              <p:nvPr/>
            </p:nvSpPr>
            <p:spPr>
              <a:xfrm>
                <a:off x="2815532" y="3194106"/>
                <a:ext cx="1045281" cy="6556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Hypothetical island of stability</a:t>
                </a:r>
                <a:endParaRPr lang="zh-CN" altLang="en-US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Picture 14">
              <a:extLst>
                <a:ext uri="{FF2B5EF4-FFF2-40B4-BE49-F238E27FC236}">
                  <a16:creationId xmlns:a16="http://schemas.microsoft.com/office/drawing/2014/main" id="{590CB306-97AB-40F1-8C5E-9486BDD59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506" y="4356877"/>
              <a:ext cx="2022022" cy="229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7409B24-6FB9-431B-83E6-2C18D7F0EB9C}"/>
                </a:ext>
              </a:extLst>
            </p:cNvPr>
            <p:cNvSpPr txBox="1"/>
            <p:nvPr/>
          </p:nvSpPr>
          <p:spPr>
            <a:xfrm>
              <a:off x="4660646" y="3681582"/>
              <a:ext cx="2519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000FF"/>
                  </a:solidFill>
                </a:rPr>
                <a:t>Science,</a:t>
              </a:r>
            </a:p>
            <a:p>
              <a:pPr algn="ctr"/>
              <a:r>
                <a:rPr lang="en-US" altLang="zh-CN" b="1" dirty="0">
                  <a:solidFill>
                    <a:srgbClr val="0000FF"/>
                  </a:solidFill>
                </a:rPr>
                <a:t>125 Top Questions</a:t>
              </a:r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39CB252-C6AE-475D-BE2E-8ABA4587A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0146" y="1628530"/>
              <a:ext cx="2819277" cy="192089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88C1798-B106-4AFF-834E-5EB46E4E2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33153" y="5471506"/>
              <a:ext cx="2419554" cy="116508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1B6D9B82-B923-4217-B7DB-60B239B6BED6}"/>
              </a:ext>
            </a:extLst>
          </p:cNvPr>
          <p:cNvSpPr txBox="1"/>
          <p:nvPr/>
        </p:nvSpPr>
        <p:spPr>
          <a:xfrm>
            <a:off x="9130261" y="1457595"/>
            <a:ext cx="2096724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frontier or Intensity frontier, that is the question</a:t>
            </a:r>
            <a:endParaRPr lang="zh-CN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0D8F617-A24D-4096-AB07-07F37BE75B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261" y="3340565"/>
            <a:ext cx="2096724" cy="2800056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17D0511B-920E-4893-9145-B13BBFEC4D01}"/>
              </a:ext>
            </a:extLst>
          </p:cNvPr>
          <p:cNvSpPr/>
          <p:nvPr/>
        </p:nvSpPr>
        <p:spPr>
          <a:xfrm>
            <a:off x="263352" y="993359"/>
            <a:ext cx="662621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buSzPct val="130000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How to explore the limit of nuclear existence?</a:t>
            </a:r>
          </a:p>
        </p:txBody>
      </p:sp>
    </p:spTree>
    <p:extLst>
      <p:ext uri="{BB962C8B-B14F-4D97-AF65-F5344CB8AC3E}">
        <p14:creationId xmlns:p14="http://schemas.microsoft.com/office/powerpoint/2010/main" val="91758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乐高, 桌子, 玩具&#10;&#10;AI 生成的内容可能不正确。">
            <a:extLst>
              <a:ext uri="{FF2B5EF4-FFF2-40B4-BE49-F238E27FC236}">
                <a16:creationId xmlns:a16="http://schemas.microsoft.com/office/drawing/2014/main" id="{92D7DA01-3A16-DEDB-39D0-8208D786B8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8" y="1478788"/>
            <a:ext cx="6043961" cy="3811155"/>
          </a:xfrm>
          <a:prstGeom prst="rect">
            <a:avLst/>
          </a:prstGeom>
        </p:spPr>
      </p:pic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7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B64D1F8-15F5-4D82-872F-9F7F364AB4AB}"/>
              </a:ext>
            </a:extLst>
          </p:cNvPr>
          <p:cNvSpPr/>
          <p:nvPr/>
        </p:nvSpPr>
        <p:spPr>
          <a:xfrm>
            <a:off x="125988" y="1027025"/>
            <a:ext cx="63048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SzPct val="130000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Heavy ion research facility at Lanzhou (HIRFL)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DFA04AC-D571-4EA0-A32B-39A6B1314931}"/>
              </a:ext>
            </a:extLst>
          </p:cNvPr>
          <p:cNvGrpSpPr/>
          <p:nvPr/>
        </p:nvGrpSpPr>
        <p:grpSpPr>
          <a:xfrm>
            <a:off x="5384191" y="1260968"/>
            <a:ext cx="6675957" cy="5490188"/>
            <a:chOff x="1702764" y="1771804"/>
            <a:chExt cx="6675957" cy="5490188"/>
          </a:xfrm>
        </p:grpSpPr>
        <p:pic>
          <p:nvPicPr>
            <p:cNvPr id="8" name="内容占位符 14">
              <a:extLst>
                <a:ext uri="{FF2B5EF4-FFF2-40B4-BE49-F238E27FC236}">
                  <a16:creationId xmlns:a16="http://schemas.microsoft.com/office/drawing/2014/main" id="{84AA18E6-5116-46A9-86B6-BC773F44E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6580" y="1771804"/>
              <a:ext cx="5800937" cy="4949911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508499C-256B-404D-A9A4-347A9173B473}"/>
                </a:ext>
              </a:extLst>
            </p:cNvPr>
            <p:cNvSpPr/>
            <p:nvPr/>
          </p:nvSpPr>
          <p:spPr>
            <a:xfrm>
              <a:off x="4624461" y="1822701"/>
              <a:ext cx="2727029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GB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Phys. Rev. C</a:t>
              </a:r>
              <a:r>
                <a:rPr lang="en-US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100,</a:t>
              </a:r>
              <a:r>
                <a:rPr lang="zh-CN" altLang="en-US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051203(R) (2019)</a:t>
              </a:r>
              <a:endParaRPr lang="zh-CN" altLang="en-US" sz="1200" b="1" i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69D1FC1-C165-403C-A922-D74482870BBF}"/>
                </a:ext>
              </a:extLst>
            </p:cNvPr>
            <p:cNvSpPr/>
            <p:nvPr/>
          </p:nvSpPr>
          <p:spPr>
            <a:xfrm>
              <a:off x="5832831" y="5170394"/>
              <a:ext cx="2545890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GB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Phys. Rev. C 99</a:t>
              </a:r>
              <a:r>
                <a:rPr lang="en-US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,</a:t>
              </a:r>
              <a:r>
                <a:rPr lang="en-GB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064303 (2019)</a:t>
              </a:r>
            </a:p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US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Chin. Phys. C 39, 104001 (2015) </a:t>
              </a:r>
              <a:endParaRPr lang="zh-CN" altLang="en-US" sz="1200" b="1" i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0D012A8-423A-4F06-89F8-38DEF7840B98}"/>
                </a:ext>
              </a:extLst>
            </p:cNvPr>
            <p:cNvSpPr/>
            <p:nvPr/>
          </p:nvSpPr>
          <p:spPr>
            <a:xfrm>
              <a:off x="5254364" y="5876997"/>
              <a:ext cx="2426370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US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Phys. Rev. Lett. 109, 102501 (2012)</a:t>
              </a:r>
              <a:endParaRPr lang="zh-CN" altLang="en-US" sz="1200" b="1" i="1" dirty="0">
                <a:solidFill>
                  <a:srgbClr val="0000FF"/>
                </a:solidFill>
              </a:endParaRPr>
            </a:p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US" altLang="zh-CN" sz="1200" b="1" i="1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Astrophys. J. Lett., 766, L8 (2013) </a:t>
              </a:r>
              <a:endParaRPr lang="zh-CN" altLang="en-US" sz="1200" b="1" i="1" dirty="0">
                <a:solidFill>
                  <a:srgbClr val="0000FF"/>
                </a:solidFill>
              </a:endParaRPr>
            </a:p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US" altLang="zh-CN" sz="1200" b="1" i="1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Phys. Lett. B, 735, 327 (2014) </a:t>
              </a:r>
              <a:endParaRPr lang="en-US" altLang="zh-CN" sz="1200" b="1" i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US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Phys. Rev. Lett. 117, 182503 (2016)</a:t>
              </a:r>
              <a:endParaRPr lang="zh-CN" altLang="en-US" sz="1200" b="1" i="1" dirty="0">
                <a:solidFill>
                  <a:srgbClr val="0000FF"/>
                </a:solidFill>
              </a:endParaRPr>
            </a:p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US" altLang="zh-CN" sz="1200" b="1" i="1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Phys. Lett. B, 767, 20 (2017) </a:t>
              </a:r>
              <a:endParaRPr lang="zh-CN" altLang="en-US" sz="1200" b="1" i="1" dirty="0">
                <a:solidFill>
                  <a:srgbClr val="0000FF"/>
                </a:solidFill>
              </a:endParaRPr>
            </a:p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GB" altLang="zh-CN" sz="1200" b="1" i="1" kern="100" spc="8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Phys. Rev. C 98, 014319 (2018)</a:t>
              </a:r>
            </a:p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US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Phys. Rev. C, 102, 054311 (2020)</a:t>
              </a:r>
              <a:endParaRPr lang="zh-CN" altLang="zh-CN" sz="1100" b="1" i="1" kern="100" spc="8" dirty="0">
                <a:solidFill>
                  <a:srgbClr val="0000FF"/>
                </a:solidFill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C46A86D-B570-4625-92CF-BA9E5F494E81}"/>
                </a:ext>
              </a:extLst>
            </p:cNvPr>
            <p:cNvSpPr/>
            <p:nvPr/>
          </p:nvSpPr>
          <p:spPr>
            <a:xfrm>
              <a:off x="2504129" y="6918470"/>
              <a:ext cx="2372631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GB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Phys. Rev. C 98, 014315 (2018)</a:t>
              </a:r>
              <a:endParaRPr lang="zh-CN" altLang="en-US" sz="1200" b="1" i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948A39EB-66AE-4DBF-A0E9-9137663370C8}"/>
                </a:ext>
              </a:extLst>
            </p:cNvPr>
            <p:cNvCxnSpPr/>
            <p:nvPr/>
          </p:nvCxnSpPr>
          <p:spPr>
            <a:xfrm>
              <a:off x="7209686" y="1961201"/>
              <a:ext cx="502920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625A38B0-B319-484D-8D76-8A01A34895F3}"/>
                </a:ext>
              </a:extLst>
            </p:cNvPr>
            <p:cNvCxnSpPr>
              <a:cxnSpLocks/>
            </p:cNvCxnSpPr>
            <p:nvPr/>
          </p:nvCxnSpPr>
          <p:spPr>
            <a:xfrm>
              <a:off x="2917053" y="6237649"/>
              <a:ext cx="329810" cy="614776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07DAB6A9-5401-47A4-910B-A77037816ADB}"/>
                </a:ext>
              </a:extLst>
            </p:cNvPr>
            <p:cNvCxnSpPr/>
            <p:nvPr/>
          </p:nvCxnSpPr>
          <p:spPr>
            <a:xfrm flipH="1" flipV="1">
              <a:off x="5569730" y="5403454"/>
              <a:ext cx="227050" cy="1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1BA59F8-F836-4842-B24B-0F8162014728}"/>
                </a:ext>
              </a:extLst>
            </p:cNvPr>
            <p:cNvSpPr/>
            <p:nvPr/>
          </p:nvSpPr>
          <p:spPr>
            <a:xfrm rot="2154761">
              <a:off x="2696389" y="5884030"/>
              <a:ext cx="271309" cy="433759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6009F96A-7BC3-4600-B750-A383ED3EB869}"/>
                </a:ext>
              </a:extLst>
            </p:cNvPr>
            <p:cNvSpPr/>
            <p:nvPr/>
          </p:nvSpPr>
          <p:spPr>
            <a:xfrm rot="2785572">
              <a:off x="3789507" y="3997327"/>
              <a:ext cx="541808" cy="1730372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4267611-F160-4AC6-9D6F-A282F90DC257}"/>
                </a:ext>
              </a:extLst>
            </p:cNvPr>
            <p:cNvSpPr/>
            <p:nvPr/>
          </p:nvSpPr>
          <p:spPr>
            <a:xfrm rot="5400000">
              <a:off x="5133567" y="5061065"/>
              <a:ext cx="328158" cy="603803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4983C13-8706-40E9-A1C2-33B91E686680}"/>
                </a:ext>
              </a:extLst>
            </p:cNvPr>
            <p:cNvSpPr/>
            <p:nvPr/>
          </p:nvSpPr>
          <p:spPr>
            <a:xfrm rot="2886210">
              <a:off x="6242515" y="2706208"/>
              <a:ext cx="335231" cy="696169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C1CC3F89-9E5E-4C05-B456-A0AFCBF80F4B}"/>
                </a:ext>
              </a:extLst>
            </p:cNvPr>
            <p:cNvCxnSpPr/>
            <p:nvPr/>
          </p:nvCxnSpPr>
          <p:spPr>
            <a:xfrm>
              <a:off x="6782030" y="2558599"/>
              <a:ext cx="584197" cy="9608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8BE5972-B734-43E3-AEE1-6ABA00C2B994}"/>
                </a:ext>
              </a:extLst>
            </p:cNvPr>
            <p:cNvSpPr/>
            <p:nvPr/>
          </p:nvSpPr>
          <p:spPr>
            <a:xfrm>
              <a:off x="7353028" y="2356982"/>
              <a:ext cx="579005" cy="300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350" baseline="30000" dirty="0">
                  <a:solidFill>
                    <a:srgbClr val="00B0F0"/>
                  </a:solidFill>
                  <a:ea typeface="+mj-ea"/>
                </a:rPr>
                <a:t>94m</a:t>
              </a:r>
              <a:r>
                <a:rPr lang="en-US" altLang="zh-CN" sz="1350" dirty="0">
                  <a:solidFill>
                    <a:srgbClr val="00B0F0"/>
                  </a:solidFill>
                  <a:ea typeface="+mj-ea"/>
                </a:rPr>
                <a:t>Ru</a:t>
              </a:r>
            </a:p>
          </p:txBody>
        </p:sp>
        <p:sp>
          <p:nvSpPr>
            <p:cNvPr id="24" name="五角星 38">
              <a:extLst>
                <a:ext uri="{FF2B5EF4-FFF2-40B4-BE49-F238E27FC236}">
                  <a16:creationId xmlns:a16="http://schemas.microsoft.com/office/drawing/2014/main" id="{3CF35052-86EF-4A9B-A3F9-C27C523A010C}"/>
                </a:ext>
              </a:extLst>
            </p:cNvPr>
            <p:cNvSpPr>
              <a:spLocks/>
            </p:cNvSpPr>
            <p:nvPr/>
          </p:nvSpPr>
          <p:spPr>
            <a:xfrm>
              <a:off x="7366227" y="2502097"/>
              <a:ext cx="125730" cy="131885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5B25339A-FCA7-42FC-B367-8AE14C4EDEC3}"/>
                </a:ext>
              </a:extLst>
            </p:cNvPr>
            <p:cNvCxnSpPr/>
            <p:nvPr/>
          </p:nvCxnSpPr>
          <p:spPr>
            <a:xfrm>
              <a:off x="5947251" y="2961726"/>
              <a:ext cx="275515" cy="9314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5688506-1F23-496C-A065-208550340E7B}"/>
                </a:ext>
              </a:extLst>
            </p:cNvPr>
            <p:cNvSpPr/>
            <p:nvPr/>
          </p:nvSpPr>
          <p:spPr>
            <a:xfrm>
              <a:off x="2449264" y="2319538"/>
              <a:ext cx="2361629" cy="6765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ts val="938"/>
                </a:lnSpc>
                <a:buSzPts val="800"/>
                <a:tabLst>
                  <a:tab pos="119063" algn="l"/>
                </a:tabLst>
              </a:pPr>
              <a:endParaRPr lang="en-US" altLang="zh-CN" sz="1200" i="1" kern="100" spc="8" dirty="0">
                <a:solidFill>
                  <a:srgbClr val="002060"/>
                </a:solidFill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ts val="938"/>
                </a:lnSpc>
                <a:buSzPts val="800"/>
                <a:tabLst>
                  <a:tab pos="119063" algn="l"/>
                </a:tabLst>
              </a:pPr>
              <a:endParaRPr lang="en-US" altLang="zh-CN" sz="1200" i="1" kern="100" spc="8" dirty="0">
                <a:solidFill>
                  <a:srgbClr val="002060"/>
                </a:solidFill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ts val="938"/>
                </a:lnSpc>
                <a:buSzPts val="800"/>
                <a:tabLst>
                  <a:tab pos="119063" algn="l"/>
                </a:tabLst>
              </a:pPr>
              <a:endParaRPr lang="en-US" altLang="zh-CN" sz="1200" i="1" kern="100" spc="8" dirty="0">
                <a:solidFill>
                  <a:srgbClr val="002060"/>
                </a:solidFill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ts val="938"/>
                </a:lnSpc>
                <a:buSzPts val="800"/>
                <a:tabLst>
                  <a:tab pos="119063" algn="l"/>
                </a:tabLst>
              </a:pPr>
              <a:endParaRPr lang="en-US" altLang="zh-CN" sz="1200" i="1" kern="100" spc="8" dirty="0">
                <a:solidFill>
                  <a:srgbClr val="002060"/>
                </a:solidFill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ts val="938"/>
                </a:lnSpc>
                <a:buSzPts val="800"/>
                <a:tabLst>
                  <a:tab pos="119063" algn="l"/>
                </a:tabLst>
              </a:pPr>
              <a:endParaRPr lang="zh-CN" altLang="zh-CN" sz="1200" i="1" kern="100" spc="8" dirty="0">
                <a:solidFill>
                  <a:srgbClr val="002060"/>
                </a:solidFill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0EE0689-D21C-46AC-AD14-E72E1D2517A9}"/>
                </a:ext>
              </a:extLst>
            </p:cNvPr>
            <p:cNvSpPr/>
            <p:nvPr/>
          </p:nvSpPr>
          <p:spPr>
            <a:xfrm>
              <a:off x="3699730" y="2823227"/>
              <a:ext cx="2339102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zh-CN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GB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Phys. Lett. B 781, 358 (2018) </a:t>
              </a:r>
              <a:endParaRPr lang="zh-CN" altLang="en-US" sz="1200" b="1" i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9" name="内容占位符 14">
              <a:extLst>
                <a:ext uri="{FF2B5EF4-FFF2-40B4-BE49-F238E27FC236}">
                  <a16:creationId xmlns:a16="http://schemas.microsoft.com/office/drawing/2014/main" id="{3730E778-724D-4A3D-8A18-A6C6B10C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09" t="10609" r="91207" b="73804"/>
            <a:stretch/>
          </p:blipFill>
          <p:spPr>
            <a:xfrm>
              <a:off x="1702764" y="1983651"/>
              <a:ext cx="329712" cy="771525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D5BD6F66-CCD4-4D30-BB19-C07BBB96107D}"/>
                </a:ext>
              </a:extLst>
            </p:cNvPr>
            <p:cNvSpPr txBox="1"/>
            <p:nvPr/>
          </p:nvSpPr>
          <p:spPr>
            <a:xfrm>
              <a:off x="2047876" y="1960327"/>
              <a:ext cx="2071401" cy="818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75"/>
                </a:spcBef>
              </a:pPr>
              <a:r>
                <a:rPr lang="en-US" altLang="zh-CN" sz="1350" b="1" dirty="0"/>
                <a:t>First measured in CSR</a:t>
              </a:r>
            </a:p>
            <a:p>
              <a:pPr>
                <a:spcBef>
                  <a:spcPts val="375"/>
                </a:spcBef>
              </a:pPr>
              <a:r>
                <a:rPr lang="en-US" altLang="zh-CN" sz="1350" b="1" dirty="0"/>
                <a:t>Accuracy improved in CSR </a:t>
              </a:r>
            </a:p>
            <a:p>
              <a:pPr>
                <a:spcBef>
                  <a:spcPts val="375"/>
                </a:spcBef>
              </a:pPr>
              <a:r>
                <a:rPr lang="en-US" altLang="zh-CN" sz="1350" b="1" dirty="0"/>
                <a:t>Stable</a:t>
              </a:r>
              <a:r>
                <a:rPr lang="zh-CN" altLang="en-US" sz="1350" b="1" dirty="0"/>
                <a:t> </a:t>
              </a:r>
              <a:r>
                <a:rPr lang="en-US" altLang="zh-CN" sz="1350" b="1" dirty="0"/>
                <a:t>nuclei</a:t>
              </a:r>
              <a:endParaRPr lang="zh-CN" altLang="en-US" sz="1350" b="1" dirty="0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DBEEA93-C84E-47A6-8054-EAD109210EF4}"/>
                </a:ext>
              </a:extLst>
            </p:cNvPr>
            <p:cNvSpPr/>
            <p:nvPr/>
          </p:nvSpPr>
          <p:spPr>
            <a:xfrm>
              <a:off x="4104858" y="2404535"/>
              <a:ext cx="2730518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US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Phys. Rev. C 96, 031303 (R) (2017)</a:t>
              </a:r>
              <a:endParaRPr lang="zh-CN" altLang="en-US" sz="1200" b="1" i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右大括号 31">
              <a:extLst>
                <a:ext uri="{FF2B5EF4-FFF2-40B4-BE49-F238E27FC236}">
                  <a16:creationId xmlns:a16="http://schemas.microsoft.com/office/drawing/2014/main" id="{354A4C7F-5C4C-4C57-8C50-C05D625984F5}"/>
                </a:ext>
              </a:extLst>
            </p:cNvPr>
            <p:cNvSpPr/>
            <p:nvPr/>
          </p:nvSpPr>
          <p:spPr>
            <a:xfrm flipH="1">
              <a:off x="5032747" y="5931859"/>
              <a:ext cx="214959" cy="1279826"/>
            </a:xfrm>
            <a:prstGeom prst="rightBrac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F85376DD-39C3-47E7-A60C-9FF00138CE69}"/>
                </a:ext>
              </a:extLst>
            </p:cNvPr>
            <p:cNvSpPr/>
            <p:nvPr/>
          </p:nvSpPr>
          <p:spPr>
            <a:xfrm>
              <a:off x="2749409" y="3373700"/>
              <a:ext cx="2683876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Bef>
                  <a:spcPts val="0"/>
                </a:spcBef>
                <a:buSzPts val="800"/>
                <a:tabLst>
                  <a:tab pos="119063" algn="l"/>
                </a:tabLst>
              </a:pPr>
              <a:r>
                <a:rPr lang="en-US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Phys. Rev. Lett. 106, 112501 (2011)</a:t>
              </a:r>
              <a:endParaRPr lang="zh-CN" altLang="en-US" sz="1200" b="1" i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03D627C9-1BCE-4FE7-9560-0016A94A6F74}"/>
                </a:ext>
              </a:extLst>
            </p:cNvPr>
            <p:cNvSpPr/>
            <p:nvPr/>
          </p:nvSpPr>
          <p:spPr>
            <a:xfrm rot="2886210">
              <a:off x="4976703" y="3536117"/>
              <a:ext cx="337406" cy="909959"/>
            </a:xfrm>
            <a:prstGeom prst="ellipse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EAEB50ED-0A84-4CBD-9F61-15C2826047D6}"/>
                </a:ext>
              </a:extLst>
            </p:cNvPr>
            <p:cNvCxnSpPr>
              <a:endCxn id="34" idx="2"/>
            </p:cNvCxnSpPr>
            <p:nvPr/>
          </p:nvCxnSpPr>
          <p:spPr>
            <a:xfrm>
              <a:off x="4795870" y="3650699"/>
              <a:ext cx="236877" cy="214823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EEEE324C-EA30-43DE-9845-F234B93219A3}"/>
              </a:ext>
            </a:extLst>
          </p:cNvPr>
          <p:cNvCxnSpPr>
            <a:cxnSpLocks/>
          </p:cNvCxnSpPr>
          <p:nvPr/>
        </p:nvCxnSpPr>
        <p:spPr>
          <a:xfrm>
            <a:off x="7776007" y="4843467"/>
            <a:ext cx="815430" cy="1217469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爆炸形: 8 pt  4">
            <a:extLst>
              <a:ext uri="{FF2B5EF4-FFF2-40B4-BE49-F238E27FC236}">
                <a16:creationId xmlns:a16="http://schemas.microsoft.com/office/drawing/2014/main" id="{A914CC42-1ACA-9B6C-B1E8-DE064C64EC1B}"/>
              </a:ext>
            </a:extLst>
          </p:cNvPr>
          <p:cNvSpPr/>
          <p:nvPr/>
        </p:nvSpPr>
        <p:spPr>
          <a:xfrm>
            <a:off x="4331804" y="4096438"/>
            <a:ext cx="507331" cy="510478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8" name="表格 37">
            <a:extLst>
              <a:ext uri="{FF2B5EF4-FFF2-40B4-BE49-F238E27FC236}">
                <a16:creationId xmlns:a16="http://schemas.microsoft.com/office/drawing/2014/main" id="{A059365B-334F-0741-13F0-B5999277D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310762"/>
              </p:ext>
            </p:extLst>
          </p:nvPr>
        </p:nvGraphicFramePr>
        <p:xfrm>
          <a:off x="241200" y="5366161"/>
          <a:ext cx="549529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765">
                  <a:extLst>
                    <a:ext uri="{9D8B030D-6E8A-4147-A177-3AD203B41FA5}">
                      <a16:colId xmlns:a16="http://schemas.microsoft.com/office/drawing/2014/main" val="328108649"/>
                    </a:ext>
                  </a:extLst>
                </a:gridCol>
                <a:gridCol w="1831765">
                  <a:extLst>
                    <a:ext uri="{9D8B030D-6E8A-4147-A177-3AD203B41FA5}">
                      <a16:colId xmlns:a16="http://schemas.microsoft.com/office/drawing/2014/main" val="509311678"/>
                    </a:ext>
                  </a:extLst>
                </a:gridCol>
                <a:gridCol w="1831765">
                  <a:extLst>
                    <a:ext uri="{9D8B030D-6E8A-4147-A177-3AD203B41FA5}">
                      <a16:colId xmlns:a16="http://schemas.microsoft.com/office/drawing/2014/main" val="1297926514"/>
                    </a:ext>
                  </a:extLst>
                </a:gridCol>
              </a:tblGrid>
              <a:tr h="34624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Ions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(MeV/u)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(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ppp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308232"/>
                  </a:ext>
                </a:extLst>
              </a:tr>
              <a:tr h="346249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74+</a:t>
                      </a:r>
                      <a:endParaRPr lang="zh-CN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741325"/>
                  </a:ext>
                </a:extLst>
              </a:tr>
              <a:tr h="346249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26+</a:t>
                      </a:r>
                      <a:endParaRPr lang="zh-CN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43233"/>
                  </a:ext>
                </a:extLst>
              </a:tr>
              <a:tr h="346249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6+</a:t>
                      </a:r>
                      <a:endParaRPr lang="zh-CN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765030"/>
                  </a:ext>
                </a:extLst>
              </a:tr>
            </a:tbl>
          </a:graphicData>
        </a:graphic>
      </p:graphicFrame>
      <p:sp>
        <p:nvSpPr>
          <p:cNvPr id="39" name="矩形 38">
            <a:extLst>
              <a:ext uri="{FF2B5EF4-FFF2-40B4-BE49-F238E27FC236}">
                <a16:creationId xmlns:a16="http://schemas.microsoft.com/office/drawing/2014/main" id="{419DBCE8-548B-B64C-F11A-978093DAD547}"/>
              </a:ext>
            </a:extLst>
          </p:cNvPr>
          <p:cNvSpPr/>
          <p:nvPr/>
        </p:nvSpPr>
        <p:spPr>
          <a:xfrm>
            <a:off x="371364" y="116632"/>
            <a:ext cx="10475773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Motivation</a:t>
            </a:r>
          </a:p>
        </p:txBody>
      </p:sp>
    </p:spTree>
    <p:extLst>
      <p:ext uri="{BB962C8B-B14F-4D97-AF65-F5344CB8AC3E}">
        <p14:creationId xmlns:p14="http://schemas.microsoft.com/office/powerpoint/2010/main" val="28807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D11FC42-F9EE-4C8D-815B-CCA1704A7C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189" y="2348880"/>
            <a:ext cx="4188315" cy="3670110"/>
          </a:xfrm>
          <a:prstGeom prst="rect">
            <a:avLst/>
          </a:prstGeom>
        </p:spPr>
      </p:pic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31F7D34-F457-474B-9E64-C746E232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56350"/>
            <a:ext cx="835369" cy="365125"/>
          </a:xfrm>
        </p:spPr>
        <p:txBody>
          <a:bodyPr/>
          <a:lstStyle/>
          <a:p>
            <a:fld id="{9E23C3CB-726B-BE4F-A5D6-E465AAFAA6B5}" type="slidenum">
              <a:rPr kumimoji="1" lang="zh-CN" altLang="en-US" smtClean="0"/>
              <a:pPr/>
              <a:t>8</a:t>
            </a:fld>
            <a:endParaRPr kumimoji="1" lang="zh-CN" altLang="en-US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84CC6F6-74ED-4045-B22C-7450D8C14DE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803950"/>
            <a:ext cx="12240000" cy="7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FA04AC-D571-4EA0-A32B-39A6B1314931}"/>
              </a:ext>
            </a:extLst>
          </p:cNvPr>
          <p:cNvGrpSpPr/>
          <p:nvPr/>
        </p:nvGrpSpPr>
        <p:grpSpPr>
          <a:xfrm>
            <a:off x="5798007" y="1260968"/>
            <a:ext cx="5815453" cy="4949911"/>
            <a:chOff x="2116580" y="1771804"/>
            <a:chExt cx="5815453" cy="4949911"/>
          </a:xfrm>
        </p:grpSpPr>
        <p:pic>
          <p:nvPicPr>
            <p:cNvPr id="8" name="内容占位符 14">
              <a:extLst>
                <a:ext uri="{FF2B5EF4-FFF2-40B4-BE49-F238E27FC236}">
                  <a16:creationId xmlns:a16="http://schemas.microsoft.com/office/drawing/2014/main" id="{84AA18E6-5116-46A9-86B6-BC773F44E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6580" y="1771804"/>
              <a:ext cx="5800937" cy="4949911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8BE5972-B734-43E3-AEE1-6ABA00C2B994}"/>
                </a:ext>
              </a:extLst>
            </p:cNvPr>
            <p:cNvSpPr/>
            <p:nvPr/>
          </p:nvSpPr>
          <p:spPr>
            <a:xfrm>
              <a:off x="7353028" y="2356982"/>
              <a:ext cx="579005" cy="300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350" baseline="30000" dirty="0">
                  <a:solidFill>
                    <a:srgbClr val="00B0F0"/>
                  </a:solidFill>
                  <a:ea typeface="+mj-ea"/>
                </a:rPr>
                <a:t>94m</a:t>
              </a:r>
              <a:r>
                <a:rPr lang="en-US" altLang="zh-CN" sz="1350" dirty="0">
                  <a:solidFill>
                    <a:srgbClr val="00B0F0"/>
                  </a:solidFill>
                  <a:ea typeface="+mj-ea"/>
                </a:rPr>
                <a:t>Ru</a:t>
              </a:r>
            </a:p>
          </p:txBody>
        </p:sp>
        <p:sp>
          <p:nvSpPr>
            <p:cNvPr id="24" name="五角星 38">
              <a:extLst>
                <a:ext uri="{FF2B5EF4-FFF2-40B4-BE49-F238E27FC236}">
                  <a16:creationId xmlns:a16="http://schemas.microsoft.com/office/drawing/2014/main" id="{3CF35052-86EF-4A9B-A3F9-C27C523A010C}"/>
                </a:ext>
              </a:extLst>
            </p:cNvPr>
            <p:cNvSpPr>
              <a:spLocks/>
            </p:cNvSpPr>
            <p:nvPr/>
          </p:nvSpPr>
          <p:spPr>
            <a:xfrm>
              <a:off x="7366227" y="2502097"/>
              <a:ext cx="125730" cy="131885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5688506-1F23-496C-A065-208550340E7B}"/>
                </a:ext>
              </a:extLst>
            </p:cNvPr>
            <p:cNvSpPr/>
            <p:nvPr/>
          </p:nvSpPr>
          <p:spPr>
            <a:xfrm>
              <a:off x="2449264" y="2319538"/>
              <a:ext cx="2361629" cy="6765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ts val="938"/>
                </a:lnSpc>
                <a:buSzPts val="800"/>
                <a:tabLst>
                  <a:tab pos="119063" algn="l"/>
                </a:tabLst>
              </a:pPr>
              <a:endParaRPr lang="en-US" altLang="zh-CN" sz="1200" i="1" kern="100" spc="8" dirty="0">
                <a:solidFill>
                  <a:srgbClr val="002060"/>
                </a:solidFill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ts val="938"/>
                </a:lnSpc>
                <a:buSzPts val="800"/>
                <a:tabLst>
                  <a:tab pos="119063" algn="l"/>
                </a:tabLst>
              </a:pPr>
              <a:endParaRPr lang="en-US" altLang="zh-CN" sz="1200" i="1" kern="100" spc="8" dirty="0">
                <a:solidFill>
                  <a:srgbClr val="002060"/>
                </a:solidFill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ts val="938"/>
                </a:lnSpc>
                <a:buSzPts val="800"/>
                <a:tabLst>
                  <a:tab pos="119063" algn="l"/>
                </a:tabLst>
              </a:pPr>
              <a:endParaRPr lang="en-US" altLang="zh-CN" sz="1200" i="1" kern="100" spc="8" dirty="0">
                <a:solidFill>
                  <a:srgbClr val="002060"/>
                </a:solidFill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ts val="938"/>
                </a:lnSpc>
                <a:buSzPts val="800"/>
                <a:tabLst>
                  <a:tab pos="119063" algn="l"/>
                </a:tabLst>
              </a:pPr>
              <a:endParaRPr lang="en-US" altLang="zh-CN" sz="1200" i="1" kern="100" spc="8" dirty="0">
                <a:solidFill>
                  <a:srgbClr val="002060"/>
                </a:solidFill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ts val="938"/>
                </a:lnSpc>
                <a:buSzPts val="800"/>
                <a:tabLst>
                  <a:tab pos="119063" algn="l"/>
                </a:tabLst>
              </a:pPr>
              <a:endParaRPr lang="zh-CN" altLang="zh-CN" sz="1200" i="1" kern="100" spc="8" dirty="0">
                <a:solidFill>
                  <a:srgbClr val="002060"/>
                </a:solidFill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7B64D1F8-15F5-4D82-872F-9F7F364AB4AB}"/>
              </a:ext>
            </a:extLst>
          </p:cNvPr>
          <p:cNvSpPr/>
          <p:nvPr/>
        </p:nvSpPr>
        <p:spPr>
          <a:xfrm>
            <a:off x="125988" y="1027025"/>
            <a:ext cx="7446176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Precise mass measurement spectrometry of short-lived nuclides</a:t>
            </a:r>
          </a:p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0000FF"/>
                </a:solidFill>
                <a:latin typeface="Times New Roman"/>
              </a:rPr>
              <a:t>Too many isotopes can not be produced, mainly because of very small cross-section</a:t>
            </a:r>
          </a:p>
          <a:p>
            <a:pPr marL="457200" indent="-457200">
              <a:spcBef>
                <a:spcPts val="0"/>
              </a:spcBef>
              <a:buSzPct val="130000"/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C00000"/>
                </a:solidFill>
                <a:latin typeface="Times New Roman"/>
              </a:rPr>
              <a:t>A high intensity heavy ion beam accelerator facility is needed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08DCEE8-F835-4A5B-B0C4-7BD9C066DAD6}"/>
              </a:ext>
            </a:extLst>
          </p:cNvPr>
          <p:cNvSpPr/>
          <p:nvPr/>
        </p:nvSpPr>
        <p:spPr>
          <a:xfrm>
            <a:off x="324447" y="4189288"/>
            <a:ext cx="600690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30000"/>
            </a:pPr>
            <a:r>
              <a:rPr lang="en-US" altLang="zh-CN" sz="2400" b="1" dirty="0">
                <a:solidFill>
                  <a:srgbClr val="C00000"/>
                </a:solidFill>
                <a:latin typeface="Times New Roman"/>
              </a:rPr>
              <a:t>HIAF</a:t>
            </a:r>
            <a:r>
              <a:rPr lang="en-US" altLang="zh-CN" sz="24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altLang="zh-CN" sz="2400" b="1" dirty="0">
                <a:latin typeface="Times New Roman"/>
              </a:rPr>
              <a:t>(</a:t>
            </a:r>
            <a:r>
              <a:rPr lang="en-US" altLang="zh-CN" sz="2400" b="1" dirty="0">
                <a:solidFill>
                  <a:srgbClr val="C00000"/>
                </a:solidFill>
                <a:latin typeface="Times New Roman"/>
              </a:rPr>
              <a:t>H</a:t>
            </a:r>
            <a:r>
              <a:rPr lang="en-US" altLang="zh-CN" sz="2400" b="1" dirty="0">
                <a:latin typeface="Times New Roman"/>
              </a:rPr>
              <a:t>igh </a:t>
            </a:r>
            <a:r>
              <a:rPr lang="en-US" altLang="zh-CN" sz="2400" b="1" dirty="0">
                <a:solidFill>
                  <a:srgbClr val="C00000"/>
                </a:solidFill>
                <a:latin typeface="Times New Roman"/>
              </a:rPr>
              <a:t>I</a:t>
            </a:r>
            <a:r>
              <a:rPr lang="en-US" altLang="zh-CN" sz="2400" b="1" dirty="0">
                <a:latin typeface="Times New Roman"/>
              </a:rPr>
              <a:t>ntensity heavy-ion </a:t>
            </a:r>
            <a:r>
              <a:rPr lang="en-US" altLang="zh-CN" sz="2400" b="1" dirty="0">
                <a:solidFill>
                  <a:srgbClr val="C00000"/>
                </a:solidFill>
                <a:latin typeface="Times New Roman"/>
              </a:rPr>
              <a:t>A</a:t>
            </a:r>
            <a:r>
              <a:rPr lang="en-US" altLang="zh-CN" sz="2400" b="1" dirty="0">
                <a:latin typeface="Times New Roman"/>
              </a:rPr>
              <a:t>ccelerator </a:t>
            </a:r>
            <a:r>
              <a:rPr lang="en-US" altLang="zh-CN" sz="2400" b="1" dirty="0">
                <a:solidFill>
                  <a:srgbClr val="C00000"/>
                </a:solidFill>
                <a:latin typeface="Times New Roman"/>
              </a:rPr>
              <a:t>F</a:t>
            </a:r>
            <a:r>
              <a:rPr lang="en-US" altLang="zh-CN" sz="2400" b="1" dirty="0">
                <a:latin typeface="Times New Roman"/>
              </a:rPr>
              <a:t>acility)</a:t>
            </a:r>
          </a:p>
          <a:p>
            <a:pPr>
              <a:spcBef>
                <a:spcPts val="0"/>
              </a:spcBef>
              <a:buSzPct val="130000"/>
            </a:pPr>
            <a:r>
              <a:rPr lang="en-US" altLang="zh-CN" sz="2400" b="1" dirty="0">
                <a:latin typeface="Times New Roman"/>
              </a:rPr>
              <a:t>---proposed in 2011</a:t>
            </a:r>
          </a:p>
          <a:p>
            <a:pPr>
              <a:spcBef>
                <a:spcPts val="0"/>
              </a:spcBef>
              <a:buSzPct val="130000"/>
            </a:pPr>
            <a:r>
              <a:rPr lang="en-US" altLang="zh-CN" sz="2400" b="1" dirty="0">
                <a:latin typeface="Times New Roman"/>
              </a:rPr>
              <a:t>---approved in 2015</a:t>
            </a:r>
          </a:p>
          <a:p>
            <a:pPr>
              <a:spcBef>
                <a:spcPts val="0"/>
              </a:spcBef>
              <a:buSzPct val="130000"/>
            </a:pPr>
            <a:r>
              <a:rPr lang="en-US" altLang="zh-CN" sz="2400" b="1" dirty="0">
                <a:latin typeface="Times New Roman"/>
              </a:rPr>
              <a:t>---construction from 2018</a:t>
            </a:r>
          </a:p>
          <a:p>
            <a:pPr>
              <a:spcBef>
                <a:spcPts val="0"/>
              </a:spcBef>
              <a:buSzPct val="130000"/>
            </a:pPr>
            <a:r>
              <a:rPr lang="en-US" altLang="zh-CN" sz="2400" b="1" dirty="0">
                <a:latin typeface="Times New Roman"/>
              </a:rPr>
              <a:t>---</a:t>
            </a:r>
            <a:r>
              <a:rPr lang="en-US" altLang="zh-CN" sz="2400" b="1" u="sng" dirty="0">
                <a:solidFill>
                  <a:srgbClr val="FF0000"/>
                </a:solidFill>
                <a:latin typeface="Times New Roman"/>
              </a:rPr>
              <a:t>beam commissioning in 2025</a:t>
            </a:r>
            <a:r>
              <a:rPr lang="en-US" altLang="zh-CN" sz="2400" b="1" dirty="0">
                <a:latin typeface="Times New Roman"/>
              </a:rPr>
              <a:t> </a:t>
            </a:r>
          </a:p>
        </p:txBody>
      </p:sp>
      <p:pic>
        <p:nvPicPr>
          <p:cNvPr id="38" name="Picture 2" descr="C:\yangjch-work\HIAF\HIAF-logo\QQ图片20150926163159.png">
            <a:extLst>
              <a:ext uri="{FF2B5EF4-FFF2-40B4-BE49-F238E27FC236}">
                <a16:creationId xmlns:a16="http://schemas.microsoft.com/office/drawing/2014/main" id="{388739AA-C01A-4CBE-9A9E-30AF024CF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6511" y="3070836"/>
            <a:ext cx="2218716" cy="1053222"/>
          </a:xfrm>
          <a:prstGeom prst="rect">
            <a:avLst/>
          </a:prstGeom>
          <a:noFill/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EC30404-504E-22AC-F676-F187A602681A}"/>
              </a:ext>
            </a:extLst>
          </p:cNvPr>
          <p:cNvSpPr/>
          <p:nvPr/>
        </p:nvSpPr>
        <p:spPr>
          <a:xfrm>
            <a:off x="371364" y="116632"/>
            <a:ext cx="10475773" cy="581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25000"/>
              </a:lnSpc>
              <a:buClr>
                <a:srgbClr val="003366"/>
              </a:buClr>
              <a:buSzPct val="60000"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Motivation</a:t>
            </a:r>
          </a:p>
        </p:txBody>
      </p:sp>
    </p:spTree>
    <p:extLst>
      <p:ext uri="{BB962C8B-B14F-4D97-AF65-F5344CB8AC3E}">
        <p14:creationId xmlns:p14="http://schemas.microsoft.com/office/powerpoint/2010/main" val="3432180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DC1AF40-9B2E-4703-ACA1-6A3704982543}"/>
              </a:ext>
            </a:extLst>
          </p:cNvPr>
          <p:cNvSpPr/>
          <p:nvPr/>
        </p:nvSpPr>
        <p:spPr>
          <a:xfrm>
            <a:off x="938427" y="2456892"/>
            <a:ext cx="10315146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Scientific motivation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rgbClr val="0445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Introduction of HIAF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Challenges and key technologies of HIAF accelerators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From HIAF to </a:t>
            </a:r>
            <a:r>
              <a:rPr lang="en-US" altLang="zh-CN" sz="2800" b="1" kern="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collision, polarization and cooling</a:t>
            </a:r>
          </a:p>
          <a:p>
            <a:pPr marL="900000" indent="-900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altLang="zh-CN" sz="2800" b="1" kern="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2FE1A48-23ED-4E78-B463-DAD2AE91F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68" y="-17425"/>
            <a:ext cx="12237720" cy="1875837"/>
          </a:xfrm>
          <a:prstGeom prst="rect">
            <a:avLst/>
          </a:prstGeom>
        </p:spPr>
      </p:pic>
      <p:sp>
        <p:nvSpPr>
          <p:cNvPr id="12" name="副标题 2">
            <a:extLst>
              <a:ext uri="{FF2B5EF4-FFF2-40B4-BE49-F238E27FC236}">
                <a16:creationId xmlns:a16="http://schemas.microsoft.com/office/drawing/2014/main" id="{23760CB1-18B0-4271-9EED-B1E86DD1D306}"/>
              </a:ext>
            </a:extLst>
          </p:cNvPr>
          <p:cNvSpPr txBox="1">
            <a:spLocks/>
          </p:cNvSpPr>
          <p:nvPr/>
        </p:nvSpPr>
        <p:spPr>
          <a:xfrm>
            <a:off x="1451484" y="501374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</a:rPr>
              <a:t>Outline</a:t>
            </a:r>
            <a:endParaRPr lang="zh-CN" altLang="zh-CN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DFF076-FE93-415E-864C-567EEDFBC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" y="1699148"/>
            <a:ext cx="12237720" cy="1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83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92*163"/>
  <p:tag name="TABLE_ENDDRAG_RECT" val="86*143*792*1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4f16a9b-4b89-4cb7-ae40-d809d1259f8c}"/>
  <p:tag name="TABLE_ENDDRAG_ORIGIN_RECT" val="603*180"/>
  <p:tag name="TABLE_ENDDRAG_RECT" val="63*319*603*18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85575</TotalTime>
  <Words>2318</Words>
  <Application>Microsoft Office PowerPoint</Application>
  <PresentationFormat>宽屏</PresentationFormat>
  <Paragraphs>541</Paragraphs>
  <Slides>38</Slides>
  <Notes>36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1" baseType="lpstr">
      <vt:lpstr>等线</vt:lpstr>
      <vt:lpstr>微软雅黑</vt:lpstr>
      <vt:lpstr>微软雅黑</vt:lpstr>
      <vt:lpstr>Arial</vt:lpstr>
      <vt:lpstr>Arial Black</vt:lpstr>
      <vt:lpstr>Calibri</vt:lpstr>
      <vt:lpstr>Cambria Math</vt:lpstr>
      <vt:lpstr>Symbol</vt:lpstr>
      <vt:lpstr>Times</vt:lpstr>
      <vt:lpstr>Times New Roman</vt:lpstr>
      <vt:lpstr>Wingdings</vt:lpstr>
      <vt:lpstr>1_Office 主题​​</vt:lpstr>
      <vt:lpstr>BMP 图像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Qian Liu</dc:creator>
  <cp:lastModifiedBy>Administrator</cp:lastModifiedBy>
  <cp:revision>2754</cp:revision>
  <cp:lastPrinted>2022-07-11T03:38:45Z</cp:lastPrinted>
  <dcterms:created xsi:type="dcterms:W3CDTF">2019-11-17T05:28:00Z</dcterms:created>
  <dcterms:modified xsi:type="dcterms:W3CDTF">2025-09-26T00:44:46Z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2052-11.8.2.10912</vt:lpwstr>
  </property>
  <property fmtid="{D5CDD505-2E9C-101B-9397-08002B2CF9AE}" pid="3" name="ICV">
    <vt:lpwstr>4116B129E1EE4F6DB61D0E17C7814241</vt:lpwstr>
  </property>
</Properties>
</file>