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43"/>
  </p:notesMasterIdLst>
  <p:sldIdLst>
    <p:sldId id="428" r:id="rId2"/>
    <p:sldId id="429" r:id="rId3"/>
    <p:sldId id="453" r:id="rId4"/>
    <p:sldId id="436" r:id="rId5"/>
    <p:sldId id="463" r:id="rId6"/>
    <p:sldId id="464" r:id="rId7"/>
    <p:sldId id="1643" r:id="rId8"/>
    <p:sldId id="1644" r:id="rId9"/>
    <p:sldId id="1647" r:id="rId10"/>
    <p:sldId id="1710" r:id="rId11"/>
    <p:sldId id="451" r:id="rId12"/>
    <p:sldId id="455" r:id="rId13"/>
    <p:sldId id="1711" r:id="rId14"/>
    <p:sldId id="1712" r:id="rId15"/>
    <p:sldId id="431" r:id="rId16"/>
    <p:sldId id="460" r:id="rId17"/>
    <p:sldId id="434" r:id="rId18"/>
    <p:sldId id="2076" r:id="rId19"/>
    <p:sldId id="435" r:id="rId20"/>
    <p:sldId id="449" r:id="rId21"/>
    <p:sldId id="438" r:id="rId22"/>
    <p:sldId id="5354" r:id="rId23"/>
    <p:sldId id="2149" r:id="rId24"/>
    <p:sldId id="2151" r:id="rId25"/>
    <p:sldId id="2154" r:id="rId26"/>
    <p:sldId id="2152" r:id="rId27"/>
    <p:sldId id="440" r:id="rId28"/>
    <p:sldId id="454" r:id="rId29"/>
    <p:sldId id="461" r:id="rId30"/>
    <p:sldId id="1713" r:id="rId31"/>
    <p:sldId id="1714" r:id="rId32"/>
    <p:sldId id="456" r:id="rId33"/>
    <p:sldId id="1717" r:id="rId34"/>
    <p:sldId id="2066" r:id="rId35"/>
    <p:sldId id="2069" r:id="rId36"/>
    <p:sldId id="2070" r:id="rId37"/>
    <p:sldId id="1689" r:id="rId38"/>
    <p:sldId id="1014" r:id="rId39"/>
    <p:sldId id="1715" r:id="rId40"/>
    <p:sldId id="1716" r:id="rId41"/>
    <p:sldId id="443" r:id="rId4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1CD"/>
    <a:srgbClr val="320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04"/>
    <p:restoredTop sz="96405"/>
  </p:normalViewPr>
  <p:slideViewPr>
    <p:cSldViewPr snapToGrid="0">
      <p:cViewPr>
        <p:scale>
          <a:sx n="79" d="100"/>
          <a:sy n="79" d="100"/>
        </p:scale>
        <p:origin x="165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CCEF5-F373-ED4F-BADE-EA6AAD54F149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219A5EDD-10F6-6A47-91C3-9A9C9FFFD63A}">
      <dgm:prSet phldrT="[文本]" custT="1"/>
      <dgm:spPr/>
      <dgm:t>
        <a:bodyPr/>
        <a:lstStyle/>
        <a:p>
          <a:r>
            <a: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Strange</a:t>
          </a:r>
          <a:endParaRPr lang="zh-CN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361107-9A49-1C46-8283-47EC37422A7A}" type="parTrans" cxnId="{BCD87677-5765-264B-8A70-92CA34871A5D}">
      <dgm:prSet/>
      <dgm:spPr/>
      <dgm:t>
        <a:bodyPr/>
        <a:lstStyle/>
        <a:p>
          <a:endParaRPr lang="zh-CN" altLang="en-US"/>
        </a:p>
      </dgm:t>
    </dgm:pt>
    <dgm:pt modelId="{2EBF3597-2038-4044-BB47-D31C5EEA5656}" type="sibTrans" cxnId="{BCD87677-5765-264B-8A70-92CA34871A5D}">
      <dgm:prSet/>
      <dgm:spPr/>
      <dgm:t>
        <a:bodyPr/>
        <a:lstStyle/>
        <a:p>
          <a:endParaRPr lang="zh-CN" altLang="en-US"/>
        </a:p>
      </dgm:t>
    </dgm:pt>
    <dgm:pt modelId="{81BD370F-A9D7-4C41-94BE-382CB1CF3BDE}">
      <dgm:prSet phldrT="[文本]" custT="1"/>
      <dgm:spPr/>
      <dgm:t>
        <a:bodyPr/>
        <a:lstStyle/>
        <a:p>
          <a:r>
            <a: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Charm</a:t>
          </a:r>
          <a:endParaRPr lang="zh-CN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3BE843-2FE4-7741-8158-FF380A1913D5}" type="parTrans" cxnId="{52894333-BDE7-E247-AB5B-D23F32D9A34F}">
      <dgm:prSet/>
      <dgm:spPr/>
      <dgm:t>
        <a:bodyPr/>
        <a:lstStyle/>
        <a:p>
          <a:endParaRPr lang="zh-CN" altLang="en-US"/>
        </a:p>
      </dgm:t>
    </dgm:pt>
    <dgm:pt modelId="{AC76FF7D-ECE1-3A4B-8F74-08E1287884EB}" type="sibTrans" cxnId="{52894333-BDE7-E247-AB5B-D23F32D9A34F}">
      <dgm:prSet/>
      <dgm:spPr/>
      <dgm:t>
        <a:bodyPr/>
        <a:lstStyle/>
        <a:p>
          <a:endParaRPr lang="zh-CN" altLang="en-US"/>
        </a:p>
      </dgm:t>
    </dgm:pt>
    <dgm:pt modelId="{8C3ACEEE-5D6F-294C-9345-A2822175A495}">
      <dgm:prSet phldrT="[文本]" custT="1"/>
      <dgm:spPr/>
      <dgm:t>
        <a:bodyPr/>
        <a:lstStyle/>
        <a:p>
          <a:r>
            <a: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Beauty</a:t>
          </a:r>
          <a:endParaRPr lang="zh-CN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5D02C3-A352-2F43-90DD-07EF1D1D8E85}" type="parTrans" cxnId="{4D7D64D8-2D06-D34C-AFEB-86F01F9E05C3}">
      <dgm:prSet/>
      <dgm:spPr/>
      <dgm:t>
        <a:bodyPr/>
        <a:lstStyle/>
        <a:p>
          <a:endParaRPr lang="zh-CN" altLang="en-US"/>
        </a:p>
      </dgm:t>
    </dgm:pt>
    <dgm:pt modelId="{96C1F142-859E-4440-92B6-2431D9868A50}" type="sibTrans" cxnId="{4D7D64D8-2D06-D34C-AFEB-86F01F9E05C3}">
      <dgm:prSet/>
      <dgm:spPr/>
      <dgm:t>
        <a:bodyPr/>
        <a:lstStyle/>
        <a:p>
          <a:endParaRPr lang="zh-CN" altLang="en-US"/>
        </a:p>
      </dgm:t>
    </dgm:pt>
    <dgm:pt modelId="{D6C60F88-7F52-E84F-9111-F4041A633946}" type="pres">
      <dgm:prSet presAssocID="{8A3CCEF5-F373-ED4F-BADE-EA6AAD54F149}" presName="arrowDiagram" presStyleCnt="0">
        <dgm:presLayoutVars>
          <dgm:chMax val="5"/>
          <dgm:dir/>
          <dgm:resizeHandles val="exact"/>
        </dgm:presLayoutVars>
      </dgm:prSet>
      <dgm:spPr/>
    </dgm:pt>
    <dgm:pt modelId="{F62AC0DF-EE93-8040-87E9-E6AB4B1DB499}" type="pres">
      <dgm:prSet presAssocID="{8A3CCEF5-F373-ED4F-BADE-EA6AAD54F149}" presName="arrow" presStyleLbl="bgShp" presStyleIdx="0" presStyleCnt="1" custLinFactNeighborX="-31004" custLinFactNeighborY="-521"/>
      <dgm:spPr/>
    </dgm:pt>
    <dgm:pt modelId="{F5DAFE65-7C54-544B-AC6F-67E6B399A122}" type="pres">
      <dgm:prSet presAssocID="{8A3CCEF5-F373-ED4F-BADE-EA6AAD54F149}" presName="arrowDiagram3" presStyleCnt="0"/>
      <dgm:spPr/>
    </dgm:pt>
    <dgm:pt modelId="{894D1220-B904-1440-B3C2-94AE04CEB068}" type="pres">
      <dgm:prSet presAssocID="{219A5EDD-10F6-6A47-91C3-9A9C9FFFD63A}" presName="bullet3a" presStyleLbl="node1" presStyleIdx="0" presStyleCnt="3"/>
      <dgm:spPr/>
    </dgm:pt>
    <dgm:pt modelId="{3903B0CF-91D6-C84D-B50A-D81163285E9C}" type="pres">
      <dgm:prSet presAssocID="{219A5EDD-10F6-6A47-91C3-9A9C9FFFD63A}" presName="textBox3a" presStyleLbl="revTx" presStyleIdx="0" presStyleCnt="3" custScaleX="177811" custLinFactNeighborX="47010" custLinFactNeighborY="47756">
        <dgm:presLayoutVars>
          <dgm:bulletEnabled val="1"/>
        </dgm:presLayoutVars>
      </dgm:prSet>
      <dgm:spPr/>
    </dgm:pt>
    <dgm:pt modelId="{F77FCE30-9891-B34E-B1AA-165BEDDD41EA}" type="pres">
      <dgm:prSet presAssocID="{81BD370F-A9D7-4C41-94BE-382CB1CF3BDE}" presName="bullet3b" presStyleLbl="node1" presStyleIdx="1" presStyleCnt="3"/>
      <dgm:spPr/>
    </dgm:pt>
    <dgm:pt modelId="{58D5D26C-AAAE-C04F-A9BE-E1CA3D158029}" type="pres">
      <dgm:prSet presAssocID="{81BD370F-A9D7-4C41-94BE-382CB1CF3BDE}" presName="textBox3b" presStyleLbl="revTx" presStyleIdx="1" presStyleCnt="3" custScaleX="146697" custScaleY="76072" custLinFactNeighborX="62479" custLinFactNeighborY="6539">
        <dgm:presLayoutVars>
          <dgm:bulletEnabled val="1"/>
        </dgm:presLayoutVars>
      </dgm:prSet>
      <dgm:spPr/>
    </dgm:pt>
    <dgm:pt modelId="{77B5880A-624A-7242-A330-6B8E610A44EF}" type="pres">
      <dgm:prSet presAssocID="{8C3ACEEE-5D6F-294C-9345-A2822175A495}" presName="bullet3c" presStyleLbl="node1" presStyleIdx="2" presStyleCnt="3"/>
      <dgm:spPr/>
    </dgm:pt>
    <dgm:pt modelId="{016698CD-8965-4C44-B4AA-6F41218401E7}" type="pres">
      <dgm:prSet presAssocID="{8C3ACEEE-5D6F-294C-9345-A2822175A495}" presName="textBox3c" presStyleLbl="revTx" presStyleIdx="2" presStyleCnt="3" custScaleX="148980" custScaleY="48794" custLinFactNeighborX="-15934" custLinFactNeighborY="-94140">
        <dgm:presLayoutVars>
          <dgm:bulletEnabled val="1"/>
        </dgm:presLayoutVars>
      </dgm:prSet>
      <dgm:spPr/>
    </dgm:pt>
  </dgm:ptLst>
  <dgm:cxnLst>
    <dgm:cxn modelId="{DB12C015-7AFD-5243-B795-6E7B0BC9914C}" type="presOf" srcId="{8C3ACEEE-5D6F-294C-9345-A2822175A495}" destId="{016698CD-8965-4C44-B4AA-6F41218401E7}" srcOrd="0" destOrd="0" presId="urn:microsoft.com/office/officeart/2005/8/layout/arrow2"/>
    <dgm:cxn modelId="{7B1BF42D-DE16-7E48-88B9-778FBE89A3A6}" type="presOf" srcId="{219A5EDD-10F6-6A47-91C3-9A9C9FFFD63A}" destId="{3903B0CF-91D6-C84D-B50A-D81163285E9C}" srcOrd="0" destOrd="0" presId="urn:microsoft.com/office/officeart/2005/8/layout/arrow2"/>
    <dgm:cxn modelId="{52894333-BDE7-E247-AB5B-D23F32D9A34F}" srcId="{8A3CCEF5-F373-ED4F-BADE-EA6AAD54F149}" destId="{81BD370F-A9D7-4C41-94BE-382CB1CF3BDE}" srcOrd="1" destOrd="0" parTransId="{883BE843-2FE4-7741-8158-FF380A1913D5}" sibTransId="{AC76FF7D-ECE1-3A4B-8F74-08E1287884EB}"/>
    <dgm:cxn modelId="{BCD87677-5765-264B-8A70-92CA34871A5D}" srcId="{8A3CCEF5-F373-ED4F-BADE-EA6AAD54F149}" destId="{219A5EDD-10F6-6A47-91C3-9A9C9FFFD63A}" srcOrd="0" destOrd="0" parTransId="{48361107-9A49-1C46-8283-47EC37422A7A}" sibTransId="{2EBF3597-2038-4044-BB47-D31C5EEA5656}"/>
    <dgm:cxn modelId="{4D7D64D8-2D06-D34C-AFEB-86F01F9E05C3}" srcId="{8A3CCEF5-F373-ED4F-BADE-EA6AAD54F149}" destId="{8C3ACEEE-5D6F-294C-9345-A2822175A495}" srcOrd="2" destOrd="0" parTransId="{D15D02C3-A352-2F43-90DD-07EF1D1D8E85}" sibTransId="{96C1F142-859E-4440-92B6-2431D9868A50}"/>
    <dgm:cxn modelId="{155B49E7-70AD-6F4F-BC3C-B2C489D12E4C}" type="presOf" srcId="{8A3CCEF5-F373-ED4F-BADE-EA6AAD54F149}" destId="{D6C60F88-7F52-E84F-9111-F4041A633946}" srcOrd="0" destOrd="0" presId="urn:microsoft.com/office/officeart/2005/8/layout/arrow2"/>
    <dgm:cxn modelId="{D76ED5F2-04C4-8348-8063-68C4B7227ABE}" type="presOf" srcId="{81BD370F-A9D7-4C41-94BE-382CB1CF3BDE}" destId="{58D5D26C-AAAE-C04F-A9BE-E1CA3D158029}" srcOrd="0" destOrd="0" presId="urn:microsoft.com/office/officeart/2005/8/layout/arrow2"/>
    <dgm:cxn modelId="{E1A92BB4-DA54-D74E-B74A-2C67327691E0}" type="presParOf" srcId="{D6C60F88-7F52-E84F-9111-F4041A633946}" destId="{F62AC0DF-EE93-8040-87E9-E6AB4B1DB499}" srcOrd="0" destOrd="0" presId="urn:microsoft.com/office/officeart/2005/8/layout/arrow2"/>
    <dgm:cxn modelId="{5E5D17D3-F2AF-9B48-9EAB-C4F0924F6238}" type="presParOf" srcId="{D6C60F88-7F52-E84F-9111-F4041A633946}" destId="{F5DAFE65-7C54-544B-AC6F-67E6B399A122}" srcOrd="1" destOrd="0" presId="urn:microsoft.com/office/officeart/2005/8/layout/arrow2"/>
    <dgm:cxn modelId="{AEB99E4D-AE5C-3145-B44B-1A6595B668F7}" type="presParOf" srcId="{F5DAFE65-7C54-544B-AC6F-67E6B399A122}" destId="{894D1220-B904-1440-B3C2-94AE04CEB068}" srcOrd="0" destOrd="0" presId="urn:microsoft.com/office/officeart/2005/8/layout/arrow2"/>
    <dgm:cxn modelId="{86D1F28A-29BD-6D47-8D78-03E1C0A12B7D}" type="presParOf" srcId="{F5DAFE65-7C54-544B-AC6F-67E6B399A122}" destId="{3903B0CF-91D6-C84D-B50A-D81163285E9C}" srcOrd="1" destOrd="0" presId="urn:microsoft.com/office/officeart/2005/8/layout/arrow2"/>
    <dgm:cxn modelId="{D4CB8263-0DF7-504F-AA83-82E78081DD7C}" type="presParOf" srcId="{F5DAFE65-7C54-544B-AC6F-67E6B399A122}" destId="{F77FCE30-9891-B34E-B1AA-165BEDDD41EA}" srcOrd="2" destOrd="0" presId="urn:microsoft.com/office/officeart/2005/8/layout/arrow2"/>
    <dgm:cxn modelId="{397C1256-DCB9-1648-B251-CBDF801D6011}" type="presParOf" srcId="{F5DAFE65-7C54-544B-AC6F-67E6B399A122}" destId="{58D5D26C-AAAE-C04F-A9BE-E1CA3D158029}" srcOrd="3" destOrd="0" presId="urn:microsoft.com/office/officeart/2005/8/layout/arrow2"/>
    <dgm:cxn modelId="{F8CCDF20-6EAE-AB4B-A786-DE1EAFAECD50}" type="presParOf" srcId="{F5DAFE65-7C54-544B-AC6F-67E6B399A122}" destId="{77B5880A-624A-7242-A330-6B8E610A44EF}" srcOrd="4" destOrd="0" presId="urn:microsoft.com/office/officeart/2005/8/layout/arrow2"/>
    <dgm:cxn modelId="{6E096B7C-486A-844B-94F2-6048EA07D68B}" type="presParOf" srcId="{F5DAFE65-7C54-544B-AC6F-67E6B399A122}" destId="{016698CD-8965-4C44-B4AA-6F41218401E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3CCEF5-F373-ED4F-BADE-EA6AAD54F149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219A5EDD-10F6-6A47-91C3-9A9C9FFFD63A}">
      <dgm:prSet phldrT="[文本]" custT="1"/>
      <dgm:spPr/>
      <dgm:t>
        <a:bodyPr/>
        <a:lstStyle/>
        <a:p>
          <a:r>
            <a: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Strange</a:t>
          </a:r>
          <a:endParaRPr lang="zh-CN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361107-9A49-1C46-8283-47EC37422A7A}" type="parTrans" cxnId="{BCD87677-5765-264B-8A70-92CA34871A5D}">
      <dgm:prSet/>
      <dgm:spPr/>
      <dgm:t>
        <a:bodyPr/>
        <a:lstStyle/>
        <a:p>
          <a:endParaRPr lang="zh-CN" altLang="en-US"/>
        </a:p>
      </dgm:t>
    </dgm:pt>
    <dgm:pt modelId="{2EBF3597-2038-4044-BB47-D31C5EEA5656}" type="sibTrans" cxnId="{BCD87677-5765-264B-8A70-92CA34871A5D}">
      <dgm:prSet/>
      <dgm:spPr/>
      <dgm:t>
        <a:bodyPr/>
        <a:lstStyle/>
        <a:p>
          <a:endParaRPr lang="zh-CN" altLang="en-US"/>
        </a:p>
      </dgm:t>
    </dgm:pt>
    <dgm:pt modelId="{81BD370F-A9D7-4C41-94BE-382CB1CF3BDE}">
      <dgm:prSet phldrT="[文本]" custT="1"/>
      <dgm:spPr/>
      <dgm:t>
        <a:bodyPr/>
        <a:lstStyle/>
        <a:p>
          <a:r>
            <a: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Charm</a:t>
          </a:r>
          <a:endParaRPr lang="zh-CN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3BE843-2FE4-7741-8158-FF380A1913D5}" type="parTrans" cxnId="{52894333-BDE7-E247-AB5B-D23F32D9A34F}">
      <dgm:prSet/>
      <dgm:spPr/>
      <dgm:t>
        <a:bodyPr/>
        <a:lstStyle/>
        <a:p>
          <a:endParaRPr lang="zh-CN" altLang="en-US"/>
        </a:p>
      </dgm:t>
    </dgm:pt>
    <dgm:pt modelId="{AC76FF7D-ECE1-3A4B-8F74-08E1287884EB}" type="sibTrans" cxnId="{52894333-BDE7-E247-AB5B-D23F32D9A34F}">
      <dgm:prSet/>
      <dgm:spPr/>
      <dgm:t>
        <a:bodyPr/>
        <a:lstStyle/>
        <a:p>
          <a:endParaRPr lang="zh-CN" altLang="en-US"/>
        </a:p>
      </dgm:t>
    </dgm:pt>
    <dgm:pt modelId="{8C3ACEEE-5D6F-294C-9345-A2822175A495}">
      <dgm:prSet phldrT="[文本]" custT="1"/>
      <dgm:spPr/>
      <dgm:t>
        <a:bodyPr/>
        <a:lstStyle/>
        <a:p>
          <a:r>
            <a: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Beauty</a:t>
          </a:r>
          <a:endParaRPr lang="zh-CN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5D02C3-A352-2F43-90DD-07EF1D1D8E85}" type="parTrans" cxnId="{4D7D64D8-2D06-D34C-AFEB-86F01F9E05C3}">
      <dgm:prSet/>
      <dgm:spPr/>
      <dgm:t>
        <a:bodyPr/>
        <a:lstStyle/>
        <a:p>
          <a:endParaRPr lang="zh-CN" altLang="en-US"/>
        </a:p>
      </dgm:t>
    </dgm:pt>
    <dgm:pt modelId="{96C1F142-859E-4440-92B6-2431D9868A50}" type="sibTrans" cxnId="{4D7D64D8-2D06-D34C-AFEB-86F01F9E05C3}">
      <dgm:prSet/>
      <dgm:spPr/>
      <dgm:t>
        <a:bodyPr/>
        <a:lstStyle/>
        <a:p>
          <a:endParaRPr lang="zh-CN" altLang="en-US"/>
        </a:p>
      </dgm:t>
    </dgm:pt>
    <dgm:pt modelId="{D6C60F88-7F52-E84F-9111-F4041A633946}" type="pres">
      <dgm:prSet presAssocID="{8A3CCEF5-F373-ED4F-BADE-EA6AAD54F149}" presName="arrowDiagram" presStyleCnt="0">
        <dgm:presLayoutVars>
          <dgm:chMax val="5"/>
          <dgm:dir/>
          <dgm:resizeHandles val="exact"/>
        </dgm:presLayoutVars>
      </dgm:prSet>
      <dgm:spPr/>
    </dgm:pt>
    <dgm:pt modelId="{F62AC0DF-EE93-8040-87E9-E6AB4B1DB499}" type="pres">
      <dgm:prSet presAssocID="{8A3CCEF5-F373-ED4F-BADE-EA6AAD54F149}" presName="arrow" presStyleLbl="bgShp" presStyleIdx="0" presStyleCnt="1" custLinFactNeighborX="-31004" custLinFactNeighborY="-521"/>
      <dgm:spPr/>
    </dgm:pt>
    <dgm:pt modelId="{F5DAFE65-7C54-544B-AC6F-67E6B399A122}" type="pres">
      <dgm:prSet presAssocID="{8A3CCEF5-F373-ED4F-BADE-EA6AAD54F149}" presName="arrowDiagram3" presStyleCnt="0"/>
      <dgm:spPr/>
    </dgm:pt>
    <dgm:pt modelId="{894D1220-B904-1440-B3C2-94AE04CEB068}" type="pres">
      <dgm:prSet presAssocID="{219A5EDD-10F6-6A47-91C3-9A9C9FFFD63A}" presName="bullet3a" presStyleLbl="node1" presStyleIdx="0" presStyleCnt="3"/>
      <dgm:spPr/>
    </dgm:pt>
    <dgm:pt modelId="{3903B0CF-91D6-C84D-B50A-D81163285E9C}" type="pres">
      <dgm:prSet presAssocID="{219A5EDD-10F6-6A47-91C3-9A9C9FFFD63A}" presName="textBox3a" presStyleLbl="revTx" presStyleIdx="0" presStyleCnt="3" custScaleX="177811" custLinFactNeighborX="47010" custLinFactNeighborY="47756">
        <dgm:presLayoutVars>
          <dgm:bulletEnabled val="1"/>
        </dgm:presLayoutVars>
      </dgm:prSet>
      <dgm:spPr/>
    </dgm:pt>
    <dgm:pt modelId="{F77FCE30-9891-B34E-B1AA-165BEDDD41EA}" type="pres">
      <dgm:prSet presAssocID="{81BD370F-A9D7-4C41-94BE-382CB1CF3BDE}" presName="bullet3b" presStyleLbl="node1" presStyleIdx="1" presStyleCnt="3"/>
      <dgm:spPr/>
    </dgm:pt>
    <dgm:pt modelId="{58D5D26C-AAAE-C04F-A9BE-E1CA3D158029}" type="pres">
      <dgm:prSet presAssocID="{81BD370F-A9D7-4C41-94BE-382CB1CF3BDE}" presName="textBox3b" presStyleLbl="revTx" presStyleIdx="1" presStyleCnt="3" custScaleX="146697" custScaleY="76072" custLinFactNeighborX="62479" custLinFactNeighborY="6539">
        <dgm:presLayoutVars>
          <dgm:bulletEnabled val="1"/>
        </dgm:presLayoutVars>
      </dgm:prSet>
      <dgm:spPr/>
    </dgm:pt>
    <dgm:pt modelId="{77B5880A-624A-7242-A330-6B8E610A44EF}" type="pres">
      <dgm:prSet presAssocID="{8C3ACEEE-5D6F-294C-9345-A2822175A495}" presName="bullet3c" presStyleLbl="node1" presStyleIdx="2" presStyleCnt="3"/>
      <dgm:spPr/>
    </dgm:pt>
    <dgm:pt modelId="{016698CD-8965-4C44-B4AA-6F41218401E7}" type="pres">
      <dgm:prSet presAssocID="{8C3ACEEE-5D6F-294C-9345-A2822175A495}" presName="textBox3c" presStyleLbl="revTx" presStyleIdx="2" presStyleCnt="3" custScaleX="148980" custScaleY="48794" custLinFactNeighborX="-15934" custLinFactNeighborY="-94140">
        <dgm:presLayoutVars>
          <dgm:bulletEnabled val="1"/>
        </dgm:presLayoutVars>
      </dgm:prSet>
      <dgm:spPr/>
    </dgm:pt>
  </dgm:ptLst>
  <dgm:cxnLst>
    <dgm:cxn modelId="{DB12C015-7AFD-5243-B795-6E7B0BC9914C}" type="presOf" srcId="{8C3ACEEE-5D6F-294C-9345-A2822175A495}" destId="{016698CD-8965-4C44-B4AA-6F41218401E7}" srcOrd="0" destOrd="0" presId="urn:microsoft.com/office/officeart/2005/8/layout/arrow2"/>
    <dgm:cxn modelId="{7B1BF42D-DE16-7E48-88B9-778FBE89A3A6}" type="presOf" srcId="{219A5EDD-10F6-6A47-91C3-9A9C9FFFD63A}" destId="{3903B0CF-91D6-C84D-B50A-D81163285E9C}" srcOrd="0" destOrd="0" presId="urn:microsoft.com/office/officeart/2005/8/layout/arrow2"/>
    <dgm:cxn modelId="{52894333-BDE7-E247-AB5B-D23F32D9A34F}" srcId="{8A3CCEF5-F373-ED4F-BADE-EA6AAD54F149}" destId="{81BD370F-A9D7-4C41-94BE-382CB1CF3BDE}" srcOrd="1" destOrd="0" parTransId="{883BE843-2FE4-7741-8158-FF380A1913D5}" sibTransId="{AC76FF7D-ECE1-3A4B-8F74-08E1287884EB}"/>
    <dgm:cxn modelId="{BCD87677-5765-264B-8A70-92CA34871A5D}" srcId="{8A3CCEF5-F373-ED4F-BADE-EA6AAD54F149}" destId="{219A5EDD-10F6-6A47-91C3-9A9C9FFFD63A}" srcOrd="0" destOrd="0" parTransId="{48361107-9A49-1C46-8283-47EC37422A7A}" sibTransId="{2EBF3597-2038-4044-BB47-D31C5EEA5656}"/>
    <dgm:cxn modelId="{4D7D64D8-2D06-D34C-AFEB-86F01F9E05C3}" srcId="{8A3CCEF5-F373-ED4F-BADE-EA6AAD54F149}" destId="{8C3ACEEE-5D6F-294C-9345-A2822175A495}" srcOrd="2" destOrd="0" parTransId="{D15D02C3-A352-2F43-90DD-07EF1D1D8E85}" sibTransId="{96C1F142-859E-4440-92B6-2431D9868A50}"/>
    <dgm:cxn modelId="{155B49E7-70AD-6F4F-BC3C-B2C489D12E4C}" type="presOf" srcId="{8A3CCEF5-F373-ED4F-BADE-EA6AAD54F149}" destId="{D6C60F88-7F52-E84F-9111-F4041A633946}" srcOrd="0" destOrd="0" presId="urn:microsoft.com/office/officeart/2005/8/layout/arrow2"/>
    <dgm:cxn modelId="{D76ED5F2-04C4-8348-8063-68C4B7227ABE}" type="presOf" srcId="{81BD370F-A9D7-4C41-94BE-382CB1CF3BDE}" destId="{58D5D26C-AAAE-C04F-A9BE-E1CA3D158029}" srcOrd="0" destOrd="0" presId="urn:microsoft.com/office/officeart/2005/8/layout/arrow2"/>
    <dgm:cxn modelId="{E1A92BB4-DA54-D74E-B74A-2C67327691E0}" type="presParOf" srcId="{D6C60F88-7F52-E84F-9111-F4041A633946}" destId="{F62AC0DF-EE93-8040-87E9-E6AB4B1DB499}" srcOrd="0" destOrd="0" presId="urn:microsoft.com/office/officeart/2005/8/layout/arrow2"/>
    <dgm:cxn modelId="{5E5D17D3-F2AF-9B48-9EAB-C4F0924F6238}" type="presParOf" srcId="{D6C60F88-7F52-E84F-9111-F4041A633946}" destId="{F5DAFE65-7C54-544B-AC6F-67E6B399A122}" srcOrd="1" destOrd="0" presId="urn:microsoft.com/office/officeart/2005/8/layout/arrow2"/>
    <dgm:cxn modelId="{AEB99E4D-AE5C-3145-B44B-1A6595B668F7}" type="presParOf" srcId="{F5DAFE65-7C54-544B-AC6F-67E6B399A122}" destId="{894D1220-B904-1440-B3C2-94AE04CEB068}" srcOrd="0" destOrd="0" presId="urn:microsoft.com/office/officeart/2005/8/layout/arrow2"/>
    <dgm:cxn modelId="{86D1F28A-29BD-6D47-8D78-03E1C0A12B7D}" type="presParOf" srcId="{F5DAFE65-7C54-544B-AC6F-67E6B399A122}" destId="{3903B0CF-91D6-C84D-B50A-D81163285E9C}" srcOrd="1" destOrd="0" presId="urn:microsoft.com/office/officeart/2005/8/layout/arrow2"/>
    <dgm:cxn modelId="{D4CB8263-0DF7-504F-AA83-82E78081DD7C}" type="presParOf" srcId="{F5DAFE65-7C54-544B-AC6F-67E6B399A122}" destId="{F77FCE30-9891-B34E-B1AA-165BEDDD41EA}" srcOrd="2" destOrd="0" presId="urn:microsoft.com/office/officeart/2005/8/layout/arrow2"/>
    <dgm:cxn modelId="{397C1256-DCB9-1648-B251-CBDF801D6011}" type="presParOf" srcId="{F5DAFE65-7C54-544B-AC6F-67E6B399A122}" destId="{58D5D26C-AAAE-C04F-A9BE-E1CA3D158029}" srcOrd="3" destOrd="0" presId="urn:microsoft.com/office/officeart/2005/8/layout/arrow2"/>
    <dgm:cxn modelId="{F8CCDF20-6EAE-AB4B-A786-DE1EAFAECD50}" type="presParOf" srcId="{F5DAFE65-7C54-544B-AC6F-67E6B399A122}" destId="{77B5880A-624A-7242-A330-6B8E610A44EF}" srcOrd="4" destOrd="0" presId="urn:microsoft.com/office/officeart/2005/8/layout/arrow2"/>
    <dgm:cxn modelId="{6E096B7C-486A-844B-94F2-6048EA07D68B}" type="presParOf" srcId="{F5DAFE65-7C54-544B-AC6F-67E6B399A122}" destId="{016698CD-8965-4C44-B4AA-6F41218401E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AC0DF-EE93-8040-87E9-E6AB4B1DB499}">
      <dsp:nvSpPr>
        <dsp:cNvPr id="0" name=""/>
        <dsp:cNvSpPr/>
      </dsp:nvSpPr>
      <dsp:spPr>
        <a:xfrm>
          <a:off x="0" y="322344"/>
          <a:ext cx="3144172" cy="196510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D1220-B904-1440-B3C2-94AE04CEB068}">
      <dsp:nvSpPr>
        <dsp:cNvPr id="0" name=""/>
        <dsp:cNvSpPr/>
      </dsp:nvSpPr>
      <dsp:spPr>
        <a:xfrm>
          <a:off x="399309" y="1688899"/>
          <a:ext cx="81748" cy="81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3B0CF-91D6-C84D-B50A-D81163285E9C}">
      <dsp:nvSpPr>
        <dsp:cNvPr id="0" name=""/>
        <dsp:cNvSpPr/>
      </dsp:nvSpPr>
      <dsp:spPr>
        <a:xfrm>
          <a:off x="499557" y="2000987"/>
          <a:ext cx="1302629" cy="567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317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Strange</a:t>
          </a:r>
          <a:endParaRPr lang="zh-CN" alt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557" y="2000987"/>
        <a:ext cx="1302629" cy="567916"/>
      </dsp:txXfrm>
    </dsp:sp>
    <dsp:sp modelId="{F77FCE30-9891-B34E-B1AA-165BEDDD41EA}">
      <dsp:nvSpPr>
        <dsp:cNvPr id="0" name=""/>
        <dsp:cNvSpPr/>
      </dsp:nvSpPr>
      <dsp:spPr>
        <a:xfrm>
          <a:off x="1120897" y="1154783"/>
          <a:ext cx="147776" cy="147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5D26C-AAAE-C04F-A9BE-E1CA3D158029}">
      <dsp:nvSpPr>
        <dsp:cNvPr id="0" name=""/>
        <dsp:cNvSpPr/>
      </dsp:nvSpPr>
      <dsp:spPr>
        <a:xfrm>
          <a:off x="1490064" y="1426471"/>
          <a:ext cx="1106977" cy="813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0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Charm</a:t>
          </a:r>
          <a:endParaRPr lang="zh-CN" alt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0064" y="1426471"/>
        <a:ext cx="1106977" cy="813223"/>
      </dsp:txXfrm>
    </dsp:sp>
    <dsp:sp modelId="{77B5880A-624A-7242-A330-6B8E610A44EF}">
      <dsp:nvSpPr>
        <dsp:cNvPr id="0" name=""/>
        <dsp:cNvSpPr/>
      </dsp:nvSpPr>
      <dsp:spPr>
        <a:xfrm>
          <a:off x="1988688" y="829754"/>
          <a:ext cx="204371" cy="204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698CD-8965-4C44-B4AA-6F41218401E7}">
      <dsp:nvSpPr>
        <dsp:cNvPr id="0" name=""/>
        <dsp:cNvSpPr/>
      </dsp:nvSpPr>
      <dsp:spPr>
        <a:xfrm>
          <a:off x="1785834" y="0"/>
          <a:ext cx="1124204" cy="666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92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Beauty</a:t>
          </a:r>
          <a:endParaRPr lang="zh-CN" alt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5834" y="0"/>
        <a:ext cx="1124204" cy="666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A7456-F34B-D741-B7BC-F2327DD4D96B}" type="datetimeFigureOut">
              <a:rPr lang="en-CN" smtClean="0"/>
              <a:t>9/25/25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D6E3E-97C9-D140-B9B7-C0F763A4210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4506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Copiously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produced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641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6EDCF-FD7C-AC57-5CF1-BBA942FD2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B74E20-183D-B86C-D2E1-5C28804D5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BE114B-7546-B08E-8CCC-4DD5AC16C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B0FEC7-9A7F-F68E-7EF0-939CC75FB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66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351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978B9-0421-F87B-0195-241B53EC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Yanxi Zhang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F788A-8CD9-164E-4C7B-A8B811A6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altLang="zh-CN"/>
              <a:t>CP violation in baryons at LHCb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3A8B6-25D7-0801-0EA8-50B60B61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79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717525"/>
            <a:ext cx="12192000" cy="143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8C66B-A1D2-EF9E-1634-9CA4774B6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30286"/>
            <a:ext cx="12191999" cy="81315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75A0-81D8-DCA3-92A6-3047876A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0" y="982959"/>
            <a:ext cx="11993192" cy="53733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4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365" indent="-304788">
              <a:buFont typeface="Wingdings" pitchFamily="2" charset="2"/>
              <a:buChar char="Ø"/>
              <a:defRPr sz="2117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523944" indent="-304788">
              <a:buFont typeface="Wingdings" pitchFamily="2" charset="2"/>
              <a:buChar char="§"/>
              <a:defRPr sz="1905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133520" indent="-304788">
              <a:buFont typeface="Courier New" panose="02070309020205020404" pitchFamily="49" charset="0"/>
              <a:buChar char="o"/>
              <a:defRPr sz="1693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743098" indent="-304788">
              <a:buFont typeface="Wingdings" pitchFamily="2" charset="2"/>
              <a:buChar char="v"/>
              <a:defRPr sz="127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0954-C706-E76E-DCEC-3F91945D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395444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127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Yanxi Zhang</a:t>
            </a:r>
            <a:endParaRPr lang="en-US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9DCF-3346-FD8D-113E-560AFA6E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anchor="b"/>
          <a:lstStyle>
            <a:lvl1pPr algn="ctr">
              <a:defRPr sz="127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CP violation in baryons at LHCb</a:t>
            </a:r>
            <a:endParaRPr lang="en-US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02A1-34A1-3677-479D-F3A6BA4B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2" y="6395444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127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7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CD81B16-656D-AAAC-D3D9-EC4771D683C6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0" y="866200"/>
            <a:ext cx="12192000" cy="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8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6395444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127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Yanxi Zhang</a:t>
            </a: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sz="127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CP violation in baryons at LHCb</a:t>
            </a: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2" y="6395444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27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55EF39D-F359-956D-F6C6-75FEE51C2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717525"/>
            <a:ext cx="12192000" cy="143470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CC0BF8A-81C1-0C24-AF0B-8A38A69BCAE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0" y="866200"/>
            <a:ext cx="12192000" cy="540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0D0DFAC-998B-7CBE-BFFE-6538676CE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30286"/>
            <a:ext cx="12191999" cy="88096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6C1665-F6B6-4ECD-C2BA-60AF1AC9F3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583" y="1106950"/>
            <a:ext cx="11226834" cy="471019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91" indent="-228597">
              <a:buFont typeface="Wingdings" pitchFamily="2" charset="2"/>
              <a:buChar char="Ø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>
              <a:lnSpc>
                <a:spcPct val="100000"/>
              </a:lnSpc>
            </a:pPr>
            <a:r>
              <a:rPr lang="en-US" sz="2400" dirty="0"/>
              <a:t> </a:t>
            </a:r>
            <a:r>
              <a:rPr lang="en-US" altLang="zh-CN" sz="2400" dirty="0"/>
              <a:t>text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 </a:t>
            </a:r>
            <a:r>
              <a:rPr lang="en-US" altLang="zh-CN" sz="2400" dirty="0"/>
              <a:t>text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97622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981C2E-1F36-BF00-58FE-2D5F12F40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" y="6395444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127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Yanxi Zhang</a:t>
            </a:r>
            <a:endParaRPr lang="en-US" altLang="zh-CN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E63143-A7B0-FD2E-A755-011B821D5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anchor="b"/>
          <a:lstStyle>
            <a:lvl1pPr algn="ctr">
              <a:defRPr sz="127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CP violation in baryons at LHCb</a:t>
            </a:r>
            <a:endParaRPr lang="en-US" altLang="zh-C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335D1A-BDB9-A5C0-B60E-DBFE520DD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2" y="6395444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27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9C7A72E-6457-68C8-C318-BF8C14172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8187" r="1061"/>
          <a:stretch/>
        </p:blipFill>
        <p:spPr>
          <a:xfrm>
            <a:off x="1" y="6717525"/>
            <a:ext cx="12192000" cy="14347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84962F-3A84-E09E-D0A7-5ECA6161E173}"/>
              </a:ext>
            </a:extLst>
          </p:cNvPr>
          <p:cNvSpPr txBox="1">
            <a:spLocks/>
          </p:cNvSpPr>
          <p:nvPr userDrawn="1"/>
        </p:nvSpPr>
        <p:spPr>
          <a:xfrm>
            <a:off x="130300" y="720889"/>
            <a:ext cx="11993192" cy="5896209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17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652240-AC93-41E9-1AF4-E6C89D121F30}"/>
              </a:ext>
            </a:extLst>
          </p:cNvPr>
          <p:cNvSpPr txBox="1">
            <a:spLocks/>
          </p:cNvSpPr>
          <p:nvPr userDrawn="1"/>
        </p:nvSpPr>
        <p:spPr>
          <a:xfrm>
            <a:off x="1" y="30286"/>
            <a:ext cx="12191999" cy="5914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CN" altLang="en-US" sz="3387" dirty="0"/>
              <a:t> </a:t>
            </a:r>
            <a:endParaRPr lang="en-US" sz="3387" dirty="0"/>
          </a:p>
        </p:txBody>
      </p:sp>
    </p:spTree>
    <p:extLst>
      <p:ext uri="{BB962C8B-B14F-4D97-AF65-F5344CB8AC3E}">
        <p14:creationId xmlns:p14="http://schemas.microsoft.com/office/powerpoint/2010/main" val="308545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69" r:id="rId3"/>
  </p:sldLayoutIdLst>
  <p:hf hdr="0" ftr="0" dt="0"/>
  <p:txStyles>
    <p:titleStyle>
      <a:lvl1pPr algn="l" defTabSz="9143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1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6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4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4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8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9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7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1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86-025-09119-3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00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doi.org/10.1103/PhysRevD.111.092004" TargetMode="External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31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hyperlink" Target="https://journals.aps.org/prl/abstract/10.1103/PhysRevLett.134.101802" TargetMode="External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hyperlink" Target="https://journals.aps.org/prl/abstract/10.1103/PhysRevLett.134.101802" TargetMode="External"/><Relationship Id="rId9" Type="http://schemas.openxmlformats.org/officeDocument/2006/relationships/image" Target="../media/image5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320.png"/><Relationship Id="rId12" Type="http://schemas.openxmlformats.org/officeDocument/2006/relationships/hyperlink" Target="https://journals.aps.org/prl/abstract/10.1103/PhysRevLett.134.101802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8.17836" TargetMode="External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8.17836" TargetMode="External"/><Relationship Id="rId3" Type="http://schemas.openxmlformats.org/officeDocument/2006/relationships/hyperlink" Target="https://doi.org/10.1103/PhysRevD.111.092004" TargetMode="External"/><Relationship Id="rId7" Type="http://schemas.openxmlformats.org/officeDocument/2006/relationships/image" Target="../media/image11.png"/><Relationship Id="rId12" Type="http://schemas.openxmlformats.org/officeDocument/2006/relationships/hyperlink" Target="https://doi.org/10.1038/s41586-025-09119-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arxiv.org/abs/2509.16103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hyperlink" Target="https://journals.aps.org/prl/abstract/10.1103/PhysRevLett.134.101802" TargetMode="External"/><Relationship Id="rId9" Type="http://schemas.openxmlformats.org/officeDocument/2006/relationships/hyperlink" Target="https://journals.aps.org/prl/abstract/10.1103/PhysRevLett.133.26180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hyperlink" Target="https://arxiv.org/abs/2508.17836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hyperlink" Target="https://arxiv.org/abs/2508.17836" TargetMode="External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040.png"/><Relationship Id="rId7" Type="http://schemas.openxmlformats.org/officeDocument/2006/relationships/image" Target="../media/image980.png"/><Relationship Id="rId12" Type="http://schemas.openxmlformats.org/officeDocument/2006/relationships/image" Target="../media/image103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11" Type="http://schemas.openxmlformats.org/officeDocument/2006/relationships/image" Target="../media/image1020.png"/><Relationship Id="rId5" Type="http://schemas.openxmlformats.org/officeDocument/2006/relationships/image" Target="../media/image960.png"/><Relationship Id="rId15" Type="http://schemas.openxmlformats.org/officeDocument/2006/relationships/image" Target="../media/image116.png"/><Relationship Id="rId10" Type="http://schemas.openxmlformats.org/officeDocument/2006/relationships/image" Target="../media/image115.png"/><Relationship Id="rId4" Type="http://schemas.openxmlformats.org/officeDocument/2006/relationships/image" Target="../media/image950.png"/><Relationship Id="rId9" Type="http://schemas.openxmlformats.org/officeDocument/2006/relationships/image" Target="../media/image740.png"/><Relationship Id="rId14" Type="http://schemas.openxmlformats.org/officeDocument/2006/relationships/hyperlink" Target="https://doi.org/10.1038/s41586-025-09119-3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60.png"/><Relationship Id="rId7" Type="http://schemas.openxmlformats.org/officeDocument/2006/relationships/image" Target="../media/image1100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png"/><Relationship Id="rId5" Type="http://schemas.openxmlformats.org/officeDocument/2006/relationships/image" Target="../media/image1080.png"/><Relationship Id="rId4" Type="http://schemas.openxmlformats.org/officeDocument/2006/relationships/image" Target="../media/image1070.png"/><Relationship Id="rId9" Type="http://schemas.openxmlformats.org/officeDocument/2006/relationships/hyperlink" Target="https://doi.org/10.1038/s41586-025-09119-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119.png"/><Relationship Id="rId7" Type="http://schemas.openxmlformats.org/officeDocument/2006/relationships/image" Target="../media/image117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hyperlink" Target="https://doi.org/10.1038/s41586-025-09119-3" TargetMode="External"/><Relationship Id="rId5" Type="http://schemas.openxmlformats.org/officeDocument/2006/relationships/image" Target="../media/image121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1586-025-09119-3" TargetMode="External"/><Relationship Id="rId4" Type="http://schemas.openxmlformats.org/officeDocument/2006/relationships/image" Target="../media/image12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1586-025-09119-3" TargetMode="External"/><Relationship Id="rId4" Type="http://schemas.openxmlformats.org/officeDocument/2006/relationships/image" Target="../media/image12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135.png"/><Relationship Id="rId3" Type="http://schemas.openxmlformats.org/officeDocument/2006/relationships/image" Target="../media/image129.png"/><Relationship Id="rId7" Type="http://schemas.openxmlformats.org/officeDocument/2006/relationships/image" Target="../media/image770.png"/><Relationship Id="rId12" Type="http://schemas.openxmlformats.org/officeDocument/2006/relationships/image" Target="../media/image13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11" Type="http://schemas.openxmlformats.org/officeDocument/2006/relationships/image" Target="../media/image810.png"/><Relationship Id="rId5" Type="http://schemas.openxmlformats.org/officeDocument/2006/relationships/image" Target="../media/image131.png"/><Relationship Id="rId15" Type="http://schemas.openxmlformats.org/officeDocument/2006/relationships/hyperlink" Target="https://doi.org/10.1038/s41586-025-09119-3" TargetMode="External"/><Relationship Id="rId10" Type="http://schemas.openxmlformats.org/officeDocument/2006/relationships/image" Target="../media/image800.png"/><Relationship Id="rId4" Type="http://schemas.openxmlformats.org/officeDocument/2006/relationships/image" Target="../media/image130.png"/><Relationship Id="rId9" Type="http://schemas.openxmlformats.org/officeDocument/2006/relationships/image" Target="../media/image133.png"/><Relationship Id="rId14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880.png"/><Relationship Id="rId7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13" Type="http://schemas.openxmlformats.org/officeDocument/2006/relationships/hyperlink" Target="https://arxiv.org/abs/2509.16103" TargetMode="External"/><Relationship Id="rId3" Type="http://schemas.openxmlformats.org/officeDocument/2006/relationships/image" Target="../media/image147.png"/><Relationship Id="rId12" Type="http://schemas.openxmlformats.org/officeDocument/2006/relationships/image" Target="../media/image15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951.png"/><Relationship Id="rId5" Type="http://schemas.openxmlformats.org/officeDocument/2006/relationships/image" Target="../media/image149.png"/><Relationship Id="rId15" Type="http://schemas.openxmlformats.org/officeDocument/2006/relationships/image" Target="../media/image152.png"/><Relationship Id="rId10" Type="http://schemas.openxmlformats.org/officeDocument/2006/relationships/image" Target="../media/image940.png"/><Relationship Id="rId4" Type="http://schemas.openxmlformats.org/officeDocument/2006/relationships/image" Target="../media/image148.png"/><Relationship Id="rId9" Type="http://schemas.openxmlformats.org/officeDocument/2006/relationships/image" Target="../media/image930.png"/><Relationship Id="rId14" Type="http://schemas.openxmlformats.org/officeDocument/2006/relationships/image" Target="../media/image1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5" Type="http://schemas.openxmlformats.org/officeDocument/2006/relationships/hyperlink" Target="https://arxiv.org/abs/2509.16103" TargetMode="External"/><Relationship Id="rId4" Type="http://schemas.openxmlformats.org/officeDocument/2006/relationships/image" Target="../media/image155.png"/><Relationship Id="rId9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3" Type="http://schemas.openxmlformats.org/officeDocument/2006/relationships/image" Target="../media/image178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62.png"/><Relationship Id="rId9" Type="http://schemas.openxmlformats.org/officeDocument/2006/relationships/image" Target="../media/image1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hyperlink" Target="https://journals.aps.org/prl/abstract/10.1103/PhysRevLett.129.131801" TargetMode="External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ournals.aps.org/prl/abstract/10.1103/PhysRevLett.133.261804" TargetMode="External"/><Relationship Id="rId5" Type="http://schemas.openxmlformats.org/officeDocument/2006/relationships/hyperlink" Target="https://www.sciencedirect.com/science/article/abs/pii/S2095927323001159?via%3Dihub" TargetMode="External"/><Relationship Id="rId4" Type="http://schemas.openxmlformats.org/officeDocument/2006/relationships/image" Target="../media/image1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370269318308104?via%3Dihub" TargetMode="External"/><Relationship Id="rId13" Type="http://schemas.openxmlformats.org/officeDocument/2006/relationships/hyperlink" Target="https://journals.aps.org/prd/abstract/10.1103/PhysRevD.104.112008" TargetMode="External"/><Relationship Id="rId18" Type="http://schemas.openxmlformats.org/officeDocument/2006/relationships/hyperlink" Target="https://doi.org/10.1038/s41586-025-09119-3" TargetMode="External"/><Relationship Id="rId26" Type="http://schemas.openxmlformats.org/officeDocument/2006/relationships/diagramColors" Target="../diagrams/colors1.xml"/><Relationship Id="rId3" Type="http://schemas.openxmlformats.org/officeDocument/2006/relationships/hyperlink" Target="https://link.springer.com/article/10.1007/JHEP05(2016)081" TargetMode="External"/><Relationship Id="rId21" Type="http://schemas.openxmlformats.org/officeDocument/2006/relationships/image" Target="../media/image36.png"/><Relationship Id="rId7" Type="http://schemas.openxmlformats.org/officeDocument/2006/relationships/hyperlink" Target="https://link.springer.com/article/10.1007/JHEP03(2018)182" TargetMode="External"/><Relationship Id="rId12" Type="http://schemas.openxmlformats.org/officeDocument/2006/relationships/hyperlink" Target="https://link.springer.com/article/10.1140/epjc/s10052-020-8365-0" TargetMode="External"/><Relationship Id="rId17" Type="http://schemas.openxmlformats.org/officeDocument/2006/relationships/hyperlink" Target="https://doi.org/10.1103/PhysRevLett.134.101802" TargetMode="External"/><Relationship Id="rId25" Type="http://schemas.openxmlformats.org/officeDocument/2006/relationships/diagramQuickStyle" Target="../diagrams/quickStyle1.xml"/><Relationship Id="rId2" Type="http://schemas.openxmlformats.org/officeDocument/2006/relationships/hyperlink" Target="https://link.springer.com/article/10.1007/JHEP04(2014)087" TargetMode="External"/><Relationship Id="rId16" Type="http://schemas.openxmlformats.org/officeDocument/2006/relationships/hyperlink" Target="https://doi.org/10.1103/PhysRevLett.133.261804" TargetMode="External"/><Relationship Id="rId20" Type="http://schemas.openxmlformats.org/officeDocument/2006/relationships/image" Target="../media/image21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ink.springer.com/article/10.1007/JHEP06(2017)108" TargetMode="External"/><Relationship Id="rId11" Type="http://schemas.openxmlformats.org/officeDocument/2006/relationships/hyperlink" Target="https://journals.aps.org/prd/abstract/10.1103/PhysRevD.104.052010" TargetMode="External"/><Relationship Id="rId24" Type="http://schemas.openxmlformats.org/officeDocument/2006/relationships/diagramLayout" Target="../diagrams/layout1.xml"/><Relationship Id="rId5" Type="http://schemas.openxmlformats.org/officeDocument/2006/relationships/hyperlink" Target="https://journals.aps.org/prd/abstract/10.1103/PhysRevD.102.051101" TargetMode="External"/><Relationship Id="rId15" Type="http://schemas.openxmlformats.org/officeDocument/2006/relationships/hyperlink" Target="https://doi.org/10.1103/PhysRevD.111.092004" TargetMode="External"/><Relationship Id="rId23" Type="http://schemas.openxmlformats.org/officeDocument/2006/relationships/diagramData" Target="../diagrams/data1.xml"/><Relationship Id="rId28" Type="http://schemas.openxmlformats.org/officeDocument/2006/relationships/diagramData" Target="../diagrams/data2.xml"/><Relationship Id="rId10" Type="http://schemas.openxmlformats.org/officeDocument/2006/relationships/hyperlink" Target="https://link.springer.com/article/10.1140/epjc/s10052-019-7218-1" TargetMode="External"/><Relationship Id="rId19" Type="http://schemas.openxmlformats.org/officeDocument/2006/relationships/image" Target="../media/image35.png"/><Relationship Id="rId4" Type="http://schemas.openxmlformats.org/officeDocument/2006/relationships/hyperlink" Target="https://doi.org/10.1038/nphys4021" TargetMode="External"/><Relationship Id="rId9" Type="http://schemas.openxmlformats.org/officeDocument/2006/relationships/hyperlink" Target="https://doi.org/10.1007/JHEP08(2018)039" TargetMode="External"/><Relationship Id="rId14" Type="http://schemas.openxmlformats.org/officeDocument/2006/relationships/hyperlink" Target="https://journals.aps.org/prd/abstract/10.1103/PhysRevD.105.L051104" TargetMode="External"/><Relationship Id="rId22" Type="http://schemas.openxmlformats.org/officeDocument/2006/relationships/image" Target="../media/image37.png"/><Relationship Id="rId27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4D55FA-0E3A-60FD-7D19-B225BD20D6BA}"/>
              </a:ext>
            </a:extLst>
          </p:cNvPr>
          <p:cNvSpPr txBox="1"/>
          <p:nvPr/>
        </p:nvSpPr>
        <p:spPr>
          <a:xfrm>
            <a:off x="1755140" y="3779343"/>
            <a:ext cx="8681720" cy="261610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Yanxi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endParaRPr lang="en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LHCb collaboration</a:t>
            </a:r>
          </a:p>
          <a:p>
            <a:pPr algn="ctr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Symposium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26/Sep./2025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93A292FC-785B-9576-0DFA-711B5184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098739" y="361214"/>
            <a:ext cx="1877668" cy="524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4045B9-A1A7-6EE1-7CA9-43D6B518CF53}"/>
              </a:ext>
            </a:extLst>
          </p:cNvPr>
          <p:cNvSpPr txBox="1"/>
          <p:nvPr/>
        </p:nvSpPr>
        <p:spPr>
          <a:xfrm>
            <a:off x="1503680" y="1822454"/>
            <a:ext cx="9184640" cy="132343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CP </a:t>
            </a:r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iolation</a:t>
            </a:r>
          </a:p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LHCb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C7319A-F66F-7D3E-B65F-2780C97D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82" y="111524"/>
            <a:ext cx="1527765" cy="101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DCAF8F-376D-1CAE-418A-85FCC2E2E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93" y="0"/>
            <a:ext cx="4535310" cy="15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7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9B7E5-BD49-60BD-C330-B6D102F0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LHCb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endParaRPr kumimoji="1" lang="zh-CN" alt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7112E5-8DE5-D69B-A1A4-A497003894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257" y="54"/>
            <a:ext cx="10451486" cy="685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770" tIns="48385" rIns="96770" bIns="48385" numCol="1" anchor="t" anchorCtr="0" compatLnSpc="1">
            <a:prstTxWarp prst="textNoShape">
              <a:avLst/>
            </a:prstTxWarp>
          </a:bodyPr>
          <a:lstStyle/>
          <a:p>
            <a:endParaRPr lang="zh-CN" altLang="en-US" sz="1905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2C62C3-3608-DD07-41F1-9FC12EDAE5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845" y="1110995"/>
                <a:ext cx="7913460" cy="81285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64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801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22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80021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89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2029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44037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CN" sz="2540" i="1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zh-CN" altLang="en-US" sz="2540" dirty="0"/>
                  <a:t> </a:t>
                </a:r>
                <a:r>
                  <a:rPr kumimoji="1" lang="en-US" altLang="zh-CN" sz="2540" dirty="0">
                    <a:latin typeface="Times New Roman" charset="0"/>
                    <a:ea typeface="Times New Roman" charset="0"/>
                    <a:cs typeface="Times New Roman" charset="0"/>
                  </a:rPr>
                  <a:t>collisions:</a:t>
                </a:r>
                <a:r>
                  <a:rPr kumimoji="1" lang="zh-CN" altLang="en-US" sz="254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54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54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rad>
                    <m:r>
                      <a:rPr kumimoji="1" lang="en-US" altLang="zh-CN" sz="254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=7,</m:t>
                    </m:r>
                    <m:r>
                      <a:rPr kumimoji="1" lang="zh-CN" altLang="en-US" sz="254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254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8,</m:t>
                    </m:r>
                    <m:r>
                      <a:rPr kumimoji="1" lang="zh-CN" altLang="en-US" sz="254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254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13,</m:t>
                    </m:r>
                    <m:r>
                      <a:rPr kumimoji="1" lang="zh-CN" altLang="en-US" sz="254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254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13.6</m:t>
                    </m:r>
                  </m:oMath>
                </a14:m>
                <a:r>
                  <a:rPr kumimoji="1" lang="zh-CN" altLang="en-US" sz="254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540" dirty="0">
                    <a:latin typeface="Times New Roman" charset="0"/>
                    <a:ea typeface="Times New Roman" charset="0"/>
                    <a:cs typeface="Times New Roman" charset="0"/>
                  </a:rPr>
                  <a:t>TeV,</a:t>
                </a: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2C62C3-3608-DD07-41F1-9FC12EDAE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45" y="1110995"/>
                <a:ext cx="7913460" cy="812856"/>
              </a:xfrm>
              <a:prstGeom prst="rect">
                <a:avLst/>
              </a:prstGeom>
              <a:blipFill>
                <a:blip r:embed="rId3"/>
                <a:stretch>
                  <a:fillRect l="-1122" t="-12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9CDE145D-8C1F-226F-27A8-30EABB628621}"/>
                  </a:ext>
                </a:extLst>
              </p:cNvPr>
              <p:cNvSpPr txBox="1"/>
              <p:nvPr/>
            </p:nvSpPr>
            <p:spPr>
              <a:xfrm>
                <a:off x="513027" y="1654483"/>
                <a:ext cx="6398290" cy="496739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kumimoji="1" lang="en-US" altLang="zh-CN" sz="2328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328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zh-CN" sz="2328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zh-CN" altLang="en-US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1" lang="en-US" altLang="zh-CN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kumimoji="1" lang="zh-CN" altLang="en-US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2328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TeV</m:t>
                        </m:r>
                      </m:e>
                    </m:d>
                    <m:r>
                      <a:rPr kumimoji="1" lang="en-US" altLang="zh-CN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≈0.</m:t>
                    </m:r>
                    <m:r>
                      <a:rPr kumimoji="1" lang="en-US" altLang="zh-CN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kumimoji="1" lang="zh-CN" altLang="en-US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328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mb</m:t>
                    </m:r>
                  </m:oMath>
                </a14:m>
                <a:r>
                  <a:rPr kumimoji="1" lang="en-US" altLang="zh-CN" sz="2328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2328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kumimoji="1" lang="en-US" altLang="zh-CN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328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328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kumimoji="1" lang="en-US" altLang="zh-CN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kumimoji="1" lang="en-US" altLang="zh-CN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20×</m:t>
                    </m:r>
                    <m:r>
                      <a:rPr kumimoji="1" lang="en-US" altLang="zh-CN" sz="2328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328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kumimoji="1" lang="en-US" altLang="zh-CN" sz="2328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328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zh-CN" altLang="en-US" sz="2328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  </a:t>
                </a:r>
                <a:endParaRPr kumimoji="1" lang="en-CN" sz="2328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9CDE145D-8C1F-226F-27A8-30EABB62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27" y="1654483"/>
                <a:ext cx="6398290" cy="496739"/>
              </a:xfrm>
              <a:prstGeom prst="rect">
                <a:avLst/>
              </a:prstGeom>
              <a:blipFill>
                <a:blip r:embed="rId4"/>
                <a:stretch>
                  <a:fillRect t="-5000" b="-20000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D876956-D99B-5FD1-D4D4-65CE10C8707B}"/>
                  </a:ext>
                </a:extLst>
              </p:cNvPr>
              <p:cNvSpPr txBox="1"/>
              <p:nvPr/>
            </p:nvSpPr>
            <p:spPr>
              <a:xfrm>
                <a:off x="5535932" y="1019338"/>
                <a:ext cx="2501710" cy="498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54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∫</m:t>
                      </m:r>
                      <m:r>
                        <a:rPr kumimoji="1" lang="en-US" altLang="zh-CN" sz="254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ℒ</m:t>
                      </m:r>
                      <m:r>
                        <a:rPr kumimoji="1" lang="en-US" altLang="zh-CN" sz="254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𝑑𝑡</m:t>
                      </m:r>
                      <m:r>
                        <a:rPr kumimoji="1" lang="en-US" altLang="zh-CN" sz="254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&gt;</m:t>
                      </m:r>
                      <m:r>
                        <a:rPr kumimoji="1" lang="en-US" altLang="zh-CN" sz="254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  <m:r>
                        <a:rPr kumimoji="1" lang="en-US" altLang="zh-CN" sz="2540" b="0" i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5</m:t>
                      </m:r>
                      <m:r>
                        <a:rPr kumimoji="1" lang="zh-CN" altLang="en-US" sz="254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254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zh-CN" sz="254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fb</m:t>
                          </m:r>
                        </m:e>
                        <m:sup>
                          <m:r>
                            <a:rPr kumimoji="1" lang="en-US" altLang="zh-CN" sz="254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CN" altLang="en-US" sz="25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D876956-D99B-5FD1-D4D4-65CE10C87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932" y="1019338"/>
                <a:ext cx="2501710" cy="498085"/>
              </a:xfrm>
              <a:prstGeom prst="rect">
                <a:avLst/>
              </a:prstGeom>
              <a:blipFill>
                <a:blip r:embed="rId5"/>
                <a:stretch>
                  <a:fillRect l="-1005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>
            <a:extLst>
              <a:ext uri="{FF2B5EF4-FFF2-40B4-BE49-F238E27FC236}">
                <a16:creationId xmlns:a16="http://schemas.microsoft.com/office/drawing/2014/main" id="{0C577CBE-853D-9DA7-3882-12928E78BFCA}"/>
              </a:ext>
            </a:extLst>
          </p:cNvPr>
          <p:cNvGrpSpPr/>
          <p:nvPr/>
        </p:nvGrpSpPr>
        <p:grpSpPr>
          <a:xfrm>
            <a:off x="1211371" y="2229394"/>
            <a:ext cx="6398289" cy="4166050"/>
            <a:chOff x="2336787" y="2191406"/>
            <a:chExt cx="6398289" cy="4166050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79AFCAD-0855-BFA3-F515-CF818405C6A9}"/>
                </a:ext>
              </a:extLst>
            </p:cNvPr>
            <p:cNvGrpSpPr/>
            <p:nvPr/>
          </p:nvGrpSpPr>
          <p:grpSpPr>
            <a:xfrm>
              <a:off x="2336787" y="2191406"/>
              <a:ext cx="6398289" cy="4166050"/>
              <a:chOff x="343426" y="2109316"/>
              <a:chExt cx="6398289" cy="4166050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45F06697-3891-A42F-AECE-9B3C3ACD6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426" y="2109316"/>
                <a:ext cx="6398289" cy="4166050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CC0B1D-1CDB-1F7E-2540-9A0C0FA93A0C}"/>
                  </a:ext>
                </a:extLst>
              </p:cNvPr>
              <p:cNvSpPr txBox="1"/>
              <p:nvPr/>
            </p:nvSpPr>
            <p:spPr>
              <a:xfrm>
                <a:off x="1374240" y="4456563"/>
                <a:ext cx="974947" cy="48320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kumimoji="1" lang="zh-CN" altLang="en-US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kumimoji="1" lang="zh-CN" altLang="en-US" sz="25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E92B189-FABD-17D2-E361-2F63D6C9362B}"/>
                  </a:ext>
                </a:extLst>
              </p:cNvPr>
              <p:cNvSpPr txBox="1"/>
              <p:nvPr/>
            </p:nvSpPr>
            <p:spPr>
              <a:xfrm>
                <a:off x="2853170" y="4214958"/>
                <a:ext cx="974947" cy="48320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kumimoji="1" lang="zh-CN" altLang="en-US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zh-CN" altLang="en-US" sz="25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F97E949-F4F5-97E3-EC42-82D86AB68FF2}"/>
                  </a:ext>
                </a:extLst>
              </p:cNvPr>
              <p:cNvSpPr txBox="1"/>
              <p:nvPr/>
            </p:nvSpPr>
            <p:spPr>
              <a:xfrm>
                <a:off x="4383792" y="2686423"/>
                <a:ext cx="974947" cy="48320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kumimoji="1" lang="zh-CN" altLang="en-US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kumimoji="1" lang="zh-CN" altLang="en-US" sz="25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39E958A-5F30-B312-1079-4BB703D7502C}"/>
                </a:ext>
              </a:extLst>
            </p:cNvPr>
            <p:cNvSpPr/>
            <p:nvPr/>
          </p:nvSpPr>
          <p:spPr>
            <a:xfrm>
              <a:off x="3108960" y="4093698"/>
              <a:ext cx="3268193" cy="20116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C27EF4D8-83BD-210C-58BE-8A93F87F3276}"/>
              </a:ext>
            </a:extLst>
          </p:cNvPr>
          <p:cNvSpPr txBox="1"/>
          <p:nvPr/>
        </p:nvSpPr>
        <p:spPr>
          <a:xfrm>
            <a:off x="8291888" y="3716187"/>
            <a:ext cx="3370969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灯片编号占位符 29">
            <a:extLst>
              <a:ext uri="{FF2B5EF4-FFF2-40B4-BE49-F238E27FC236}">
                <a16:creationId xmlns:a16="http://schemas.microsoft.com/office/drawing/2014/main" id="{07C2A45E-1A14-7C89-DDD5-49AE28DD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796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99E448-F664-9F43-1C9B-B9A0800C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 violation measurement</a:t>
            </a:r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4A3CE3B-0C29-4555-04A7-514203662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94" y="866082"/>
            <a:ext cx="11739905" cy="135656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600" dirty="0"/>
              <a:t>CPV manifested as  difference between particle antiparticle decay rates</a:t>
            </a:r>
            <a:endParaRPr kumimoji="1" lang="en-US" altLang="zh-CN" sz="217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5B0944D-93DC-7C1B-5C57-DFD64B80EEC1}"/>
                  </a:ext>
                </a:extLst>
              </p:cNvPr>
              <p:cNvSpPr txBox="1"/>
              <p:nvPr/>
            </p:nvSpPr>
            <p:spPr>
              <a:xfrm>
                <a:off x="3047306" y="1375980"/>
                <a:ext cx="4823177" cy="80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en-US" altLang="zh-CN" sz="20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altLang="zh-CN" sz="2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altLang="zh-CN" sz="2000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5B0944D-93DC-7C1B-5C57-DFD64B80E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306" y="1375980"/>
                <a:ext cx="4823177" cy="809132"/>
              </a:xfrm>
              <a:prstGeom prst="rect">
                <a:avLst/>
              </a:prstGeom>
              <a:blipFill>
                <a:blip r:embed="rId2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内容占位符 2">
            <a:extLst>
              <a:ext uri="{FF2B5EF4-FFF2-40B4-BE49-F238E27FC236}">
                <a16:creationId xmlns:a16="http://schemas.microsoft.com/office/drawing/2014/main" id="{E4491F4A-E379-ADB5-8684-F171D120C514}"/>
              </a:ext>
            </a:extLst>
          </p:cNvPr>
          <p:cNvSpPr txBox="1">
            <a:spLocks/>
          </p:cNvSpPr>
          <p:nvPr/>
        </p:nvSpPr>
        <p:spPr>
          <a:xfrm>
            <a:off x="147294" y="2097917"/>
            <a:ext cx="6302895" cy="1862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4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914365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117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523944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zh-CN" sz="2600" dirty="0"/>
              <a:t>Counting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yields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of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particle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and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antiparticle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decays</a:t>
            </a:r>
            <a:endParaRPr kumimoji="1" lang="en-US" altLang="zh-CN" sz="217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8304F55-9DE6-60B1-0B7E-AF129120F4EA}"/>
                  </a:ext>
                </a:extLst>
              </p:cNvPr>
              <p:cNvSpPr txBox="1"/>
              <p:nvPr/>
            </p:nvSpPr>
            <p:spPr>
              <a:xfrm>
                <a:off x="1431069" y="2963784"/>
                <a:ext cx="4823177" cy="80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𝒓𝒂𝒘</m:t>
                          </m:r>
                        </m:sub>
                      </m:sSub>
                      <m:r>
                        <a:rPr lang="en-US" altLang="zh-CN" sz="20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altLang="zh-CN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altLang="zh-CN" sz="2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altLang="zh-CN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altLang="zh-CN" sz="2000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zh-CN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8304F55-9DE6-60B1-0B7E-AF129120F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069" y="2963784"/>
                <a:ext cx="4823177" cy="80913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8BA6A84B-64A5-5368-4AE1-BC6639266E76}"/>
              </a:ext>
            </a:extLst>
          </p:cNvPr>
          <p:cNvGrpSpPr/>
          <p:nvPr/>
        </p:nvGrpSpPr>
        <p:grpSpPr>
          <a:xfrm>
            <a:off x="7032554" y="1939937"/>
            <a:ext cx="5081981" cy="2407548"/>
            <a:chOff x="6834163" y="2445712"/>
            <a:chExt cx="5239806" cy="248231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0360894-DCBF-4B4C-37F4-92CFFAC853B0}"/>
                </a:ext>
              </a:extLst>
            </p:cNvPr>
            <p:cNvGrpSpPr/>
            <p:nvPr/>
          </p:nvGrpSpPr>
          <p:grpSpPr>
            <a:xfrm>
              <a:off x="6834163" y="2445712"/>
              <a:ext cx="5239806" cy="2482316"/>
              <a:chOff x="3937971" y="2571305"/>
              <a:chExt cx="7433161" cy="3521401"/>
            </a:xfrm>
          </p:grpSpPr>
          <p:pic>
            <p:nvPicPr>
              <p:cNvPr id="11" name="Picture 12">
                <a:extLst>
                  <a:ext uri="{FF2B5EF4-FFF2-40B4-BE49-F238E27FC236}">
                    <a16:creationId xmlns:a16="http://schemas.microsoft.com/office/drawing/2014/main" id="{C48DDDFB-A19D-2F24-0A47-CD59A8267D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200"/>
              <a:stretch/>
            </p:blipFill>
            <p:spPr>
              <a:xfrm>
                <a:off x="3937971" y="2894662"/>
                <a:ext cx="7155074" cy="319804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4">
                    <a:extLst>
                      <a:ext uri="{FF2B5EF4-FFF2-40B4-BE49-F238E27FC236}">
                        <a16:creationId xmlns:a16="http://schemas.microsoft.com/office/drawing/2014/main" id="{70FF5363-0697-E922-2553-6BF3592E6D42}"/>
                      </a:ext>
                    </a:extLst>
                  </p:cNvPr>
                  <p:cNvSpPr txBox="1"/>
                  <p:nvPr/>
                </p:nvSpPr>
                <p:spPr>
                  <a:xfrm>
                    <a:off x="4087974" y="2571305"/>
                    <a:ext cx="7283158" cy="51169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6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</a:rPr>
                            <m:t>→</m:t>
                          </m:r>
                          <m:r>
                            <a:rPr lang="en-US" altLang="zh-CN" sz="16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6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</a:rPr>
                            <m:t>                      </m:t>
                          </m:r>
                          <m:sSubSup>
                            <m:sSubSupPr>
                              <m:ctrlP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6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𝑝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en-US" altLang="zh-CN" b="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4">
                    <a:extLst>
                      <a:ext uri="{FF2B5EF4-FFF2-40B4-BE49-F238E27FC236}">
                        <a16:creationId xmlns:a16="http://schemas.microsoft.com/office/drawing/2014/main" id="{70FF5363-0697-E922-2553-6BF3592E6D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7974" y="2571305"/>
                    <a:ext cx="7283158" cy="51169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4" name="直线连接符 35">
              <a:extLst>
                <a:ext uri="{FF2B5EF4-FFF2-40B4-BE49-F238E27FC236}">
                  <a16:creationId xmlns:a16="http://schemas.microsoft.com/office/drawing/2014/main" id="{A66443AA-2E21-D78C-BE40-AB8CCAEB8925}"/>
                </a:ext>
              </a:extLst>
            </p:cNvPr>
            <p:cNvCxnSpPr>
              <a:cxnSpLocks/>
            </p:cNvCxnSpPr>
            <p:nvPr/>
          </p:nvCxnSpPr>
          <p:spPr>
            <a:xfrm>
              <a:off x="7698115" y="3119947"/>
              <a:ext cx="2991471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861F7F73-F1B9-1886-3DDF-6948DDC15139}"/>
              </a:ext>
            </a:extLst>
          </p:cNvPr>
          <p:cNvSpPr txBox="1">
            <a:spLocks/>
          </p:cNvSpPr>
          <p:nvPr/>
        </p:nvSpPr>
        <p:spPr>
          <a:xfrm>
            <a:off x="147293" y="4229710"/>
            <a:ext cx="11739905" cy="83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4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914365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117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523944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zh-CN" sz="2600" dirty="0"/>
              <a:t>Experimental and production asymmetries need to be subtracted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E34399F-4B31-3375-3C9C-DB530D69820B}"/>
                  </a:ext>
                </a:extLst>
              </p:cNvPr>
              <p:cNvSpPr txBox="1"/>
              <p:nvPr/>
            </p:nvSpPr>
            <p:spPr>
              <a:xfrm>
                <a:off x="3330224" y="4770232"/>
                <a:ext cx="4823177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lang="en-US" altLang="zh-CN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𝒓𝒂𝒘</m:t>
                          </m:r>
                        </m:sub>
                      </m:sSub>
                      <m:r>
                        <a:rPr lang="en-US" altLang="zh-CN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4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sub>
                      </m:sSub>
                      <m:r>
                        <a:rPr lang="en-US" altLang="zh-CN" sz="2400" b="1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400" b="1" i="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E34399F-4B31-3375-3C9C-DB530D698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224" y="4770232"/>
                <a:ext cx="4823177" cy="494751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8A2E2637-C5C1-D608-ABDE-540D5B51242A}"/>
              </a:ext>
            </a:extLst>
          </p:cNvPr>
          <p:cNvSpPr txBox="1">
            <a:spLocks/>
          </p:cNvSpPr>
          <p:nvPr/>
        </p:nvSpPr>
        <p:spPr>
          <a:xfrm>
            <a:off x="190197" y="5369440"/>
            <a:ext cx="11739905" cy="83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4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914365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117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523944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zh-CN" sz="2600" dirty="0"/>
              <a:t>Control channel is included in some results, and the difference of CPV is measured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C00C6D0-BF66-00F3-92EE-A192D70CADE5}"/>
                  </a:ext>
                </a:extLst>
              </p:cNvPr>
              <p:cNvSpPr txBox="1"/>
              <p:nvPr/>
            </p:nvSpPr>
            <p:spPr>
              <a:xfrm>
                <a:off x="3330224" y="5886314"/>
                <a:ext cx="48231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altLang="zh-CN" sz="24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lang="en-US" altLang="zh-CN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lang="en-US" altLang="zh-CN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1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𝐬𝐢𝐠</m:t>
                      </m:r>
                      <m:r>
                        <a:rPr lang="en-US" altLang="zh-CN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 −</m:t>
                      </m:r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lang="en-US" altLang="zh-CN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1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𝐜𝐨𝐧𝐭𝐫𝐨𝐥</m:t>
                      </m:r>
                      <m:r>
                        <a:rPr lang="en-US" altLang="zh-CN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C00C6D0-BF66-00F3-92EE-A192D70CA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224" y="5886314"/>
                <a:ext cx="4823177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11D29CD1-CD61-0F02-52F3-0EEE6269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E36F74C-2BC4-90EA-469C-FD74E0C2B0BB}"/>
              </a:ext>
            </a:extLst>
          </p:cNvPr>
          <p:cNvSpPr txBox="1"/>
          <p:nvPr/>
        </p:nvSpPr>
        <p:spPr>
          <a:xfrm>
            <a:off x="9448802" y="4604828"/>
            <a:ext cx="2409634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Nature 643 (2025) 1223</a:t>
            </a:r>
            <a:endParaRPr kumimoji="1" lang="zh-CN" altLang="en-US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2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EB5744-08D6-7DDE-8669-9ECB650B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67" y="2320450"/>
            <a:ext cx="9076266" cy="591499"/>
          </a:xfrm>
        </p:spPr>
        <p:txBody>
          <a:bodyPr/>
          <a:lstStyle/>
          <a:p>
            <a:r>
              <a:rPr lang="en-CN" altLang="zh-CN" sz="3600"/>
              <a:t>CP violation in charmless beauty baryon decays</a:t>
            </a:r>
            <a:endParaRPr kumimoji="1" lang="zh-CN" alt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656290B-6C42-BD27-DCE0-0AD1D5191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8"/>
          <a:stretch/>
        </p:blipFill>
        <p:spPr>
          <a:xfrm>
            <a:off x="2395550" y="3191876"/>
            <a:ext cx="7400900" cy="1831680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243F75A-0FFD-6C99-FB5C-3CF4B3CB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254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53058E32-CC90-2E06-456A-2AE0C5FA122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3441" y="172719"/>
                <a:ext cx="11520487" cy="558912"/>
              </a:xfrm>
            </p:spPr>
            <p:txBody>
              <a:bodyPr/>
              <a:lstStyle/>
              <a:p>
                <a:r>
                  <a:rPr kumimoji="1" lang="en-US" altLang="zh-CN" b="0" dirty="0"/>
                  <a:t>Charmless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53058E32-CC90-2E06-456A-2AE0C5FA12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3441" y="172719"/>
                <a:ext cx="11520487" cy="558912"/>
              </a:xfrm>
              <a:blipFill>
                <a:blip r:embed="rId2"/>
                <a:stretch>
                  <a:fillRect l="-1652" t="-26667" b="-4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F2D72A41-86A4-EC9E-192C-B41375B74B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28" y="661590"/>
                <a:ext cx="8445161" cy="273812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dirty="0"/>
                  <a:t>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analogy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5%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predicted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zh-CN" dirty="0"/>
                  <a:t>-mesons</a:t>
                </a:r>
              </a:p>
              <a:p>
                <a:pPr marL="575996" lvl="1" indent="0">
                  <a:buNone/>
                </a:pPr>
                <a:endParaRPr kumimoji="1" lang="en-US" altLang="zh-CN" dirty="0"/>
              </a:p>
            </p:txBody>
          </p:sp>
        </mc:Choice>
        <mc:Fallback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F2D72A41-86A4-EC9E-192C-B41375B74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8" y="661590"/>
                <a:ext cx="8445161" cy="2738121"/>
              </a:xfrm>
              <a:prstGeom prst="rect">
                <a:avLst/>
              </a:prstGeom>
              <a:blipFill>
                <a:blip r:embed="rId3"/>
                <a:stretch>
                  <a:fillRect l="-1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表格 33">
                <a:extLst>
                  <a:ext uri="{FF2B5EF4-FFF2-40B4-BE49-F238E27FC236}">
                    <a16:creationId xmlns:a16="http://schemas.microsoft.com/office/drawing/2014/main" id="{65695619-1668-D980-6F68-8D3E183765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0600626"/>
                  </p:ext>
                </p:extLst>
              </p:nvPr>
            </p:nvGraphicFramePr>
            <p:xfrm>
              <a:off x="803144" y="4671508"/>
              <a:ext cx="10145078" cy="1524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6375">
                      <a:extLst>
                        <a:ext uri="{9D8B030D-6E8A-4147-A177-3AD203B41FA5}">
                          <a16:colId xmlns:a16="http://schemas.microsoft.com/office/drawing/2014/main" val="1798080187"/>
                        </a:ext>
                      </a:extLst>
                    </a:gridCol>
                    <a:gridCol w="2192722">
                      <a:extLst>
                        <a:ext uri="{9D8B030D-6E8A-4147-A177-3AD203B41FA5}">
                          <a16:colId xmlns:a16="http://schemas.microsoft.com/office/drawing/2014/main" val="777106970"/>
                        </a:ext>
                      </a:extLst>
                    </a:gridCol>
                    <a:gridCol w="1984549">
                      <a:extLst>
                        <a:ext uri="{9D8B030D-6E8A-4147-A177-3AD203B41FA5}">
                          <a16:colId xmlns:a16="http://schemas.microsoft.com/office/drawing/2014/main" val="3378684593"/>
                        </a:ext>
                      </a:extLst>
                    </a:gridCol>
                    <a:gridCol w="1984549">
                      <a:extLst>
                        <a:ext uri="{9D8B030D-6E8A-4147-A177-3AD203B41FA5}">
                          <a16:colId xmlns:a16="http://schemas.microsoft.com/office/drawing/2014/main" val="3263191101"/>
                        </a:ext>
                      </a:extLst>
                    </a:gridCol>
                    <a:gridCol w="2206883">
                      <a:extLst>
                        <a:ext uri="{9D8B030D-6E8A-4147-A177-3AD203B41FA5}">
                          <a16:colId xmlns:a16="http://schemas.microsoft.com/office/drawing/2014/main" val="3765329371"/>
                        </a:ext>
                      </a:extLst>
                    </a:gridCol>
                  </a:tblGrid>
                  <a:tr h="534201">
                    <a:tc>
                      <a:txBody>
                        <a:bodyPr/>
                        <a:lstStyle/>
                        <a:p>
                          <a:r>
                            <a:rPr lang="en-US" altLang="zh-C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Transition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3169097"/>
                      </a:ext>
                    </a:extLst>
                  </a:tr>
                  <a:tr h="533501">
                    <a:tc>
                      <a:txBody>
                        <a:bodyPr/>
                        <a:lstStyle/>
                        <a:p>
                          <a:r>
                            <a:rPr lang="en-US" altLang="zh-C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Decays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0331454"/>
                      </a:ext>
                    </a:extLst>
                  </a:tr>
                  <a:tr h="419599">
                    <a:tc>
                      <a:txBody>
                        <a:bodyPr/>
                        <a:lstStyle/>
                        <a:p>
                          <a:r>
                            <a:rPr lang="en-US" altLang="zh-C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CPV (%)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−31.4±3.0</m:t>
                                </m:r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22.4±1.2</m:t>
                                </m:r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8.31±0.31</m:t>
                                </m:r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16.2±3.5</m:t>
                                </m:r>
                              </m:oMath>
                            </m:oMathPara>
                          </a14:m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89599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表格 33">
                <a:extLst>
                  <a:ext uri="{FF2B5EF4-FFF2-40B4-BE49-F238E27FC236}">
                    <a16:creationId xmlns:a16="http://schemas.microsoft.com/office/drawing/2014/main" id="{65695619-1668-D980-6F68-8D3E183765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0600626"/>
                  </p:ext>
                </p:extLst>
              </p:nvPr>
            </p:nvGraphicFramePr>
            <p:xfrm>
              <a:off x="803144" y="4671508"/>
              <a:ext cx="10145078" cy="1524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6375">
                      <a:extLst>
                        <a:ext uri="{9D8B030D-6E8A-4147-A177-3AD203B41FA5}">
                          <a16:colId xmlns:a16="http://schemas.microsoft.com/office/drawing/2014/main" val="1798080187"/>
                        </a:ext>
                      </a:extLst>
                    </a:gridCol>
                    <a:gridCol w="2192722">
                      <a:extLst>
                        <a:ext uri="{9D8B030D-6E8A-4147-A177-3AD203B41FA5}">
                          <a16:colId xmlns:a16="http://schemas.microsoft.com/office/drawing/2014/main" val="777106970"/>
                        </a:ext>
                      </a:extLst>
                    </a:gridCol>
                    <a:gridCol w="1984549">
                      <a:extLst>
                        <a:ext uri="{9D8B030D-6E8A-4147-A177-3AD203B41FA5}">
                          <a16:colId xmlns:a16="http://schemas.microsoft.com/office/drawing/2014/main" val="3378684593"/>
                        </a:ext>
                      </a:extLst>
                    </a:gridCol>
                    <a:gridCol w="1984549">
                      <a:extLst>
                        <a:ext uri="{9D8B030D-6E8A-4147-A177-3AD203B41FA5}">
                          <a16:colId xmlns:a16="http://schemas.microsoft.com/office/drawing/2014/main" val="3263191101"/>
                        </a:ext>
                      </a:extLst>
                    </a:gridCol>
                    <a:gridCol w="2206883">
                      <a:extLst>
                        <a:ext uri="{9D8B030D-6E8A-4147-A177-3AD203B41FA5}">
                          <a16:colId xmlns:a16="http://schemas.microsoft.com/office/drawing/2014/main" val="3765329371"/>
                        </a:ext>
                      </a:extLst>
                    </a:gridCol>
                  </a:tblGrid>
                  <a:tr h="534201">
                    <a:tc>
                      <a:txBody>
                        <a:bodyPr/>
                        <a:lstStyle/>
                        <a:p>
                          <a:r>
                            <a:rPr lang="en-US" altLang="zh-C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Transition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2857" t="-9524" r="-101216" b="-21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41994" t="-9524" r="-604" b="-21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3169097"/>
                      </a:ext>
                    </a:extLst>
                  </a:tr>
                  <a:tr h="533501">
                    <a:tc>
                      <a:txBody>
                        <a:bodyPr/>
                        <a:lstStyle/>
                        <a:p>
                          <a:r>
                            <a:rPr lang="en-US" altLang="zh-C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Decays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1503" t="-106977" r="-282659" b="-1116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01282" t="-106977" r="-213462" b="-1116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99363" t="-106977" r="-112102" b="-1116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60345" t="-106977" r="-1149" b="-1116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03314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altLang="zh-C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CPV (%)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1503" t="-247222" r="-282659" b="-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01282" t="-247222" r="-213462" b="-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99363" t="-247222" r="-112102" b="-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60345" t="-247222" r="-1149" b="-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895990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8" name="直线连接符 37">
            <a:extLst>
              <a:ext uri="{FF2B5EF4-FFF2-40B4-BE49-F238E27FC236}">
                <a16:creationId xmlns:a16="http://schemas.microsoft.com/office/drawing/2014/main" id="{43D7CF59-A280-C1B7-43AA-AEF5D4E01749}"/>
              </a:ext>
            </a:extLst>
          </p:cNvPr>
          <p:cNvCxnSpPr/>
          <p:nvPr/>
        </p:nvCxnSpPr>
        <p:spPr>
          <a:xfrm>
            <a:off x="3043647" y="1213576"/>
            <a:ext cx="108000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38">
            <a:extLst>
              <a:ext uri="{FF2B5EF4-FFF2-40B4-BE49-F238E27FC236}">
                <a16:creationId xmlns:a16="http://schemas.microsoft.com/office/drawing/2014/main" id="{1F5C7F01-4783-A586-2545-60C96EB4F05F}"/>
              </a:ext>
            </a:extLst>
          </p:cNvPr>
          <p:cNvCxnSpPr/>
          <p:nvPr/>
        </p:nvCxnSpPr>
        <p:spPr>
          <a:xfrm>
            <a:off x="5638803" y="1209220"/>
            <a:ext cx="108000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0B44F83E-D9E6-1553-EB04-D1583C93C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391" y="2236241"/>
            <a:ext cx="4800417" cy="2154452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13EBA2F5-116C-5A3E-9C39-2F7E4C03F806}"/>
              </a:ext>
            </a:extLst>
          </p:cNvPr>
          <p:cNvSpPr txBox="1"/>
          <p:nvPr/>
        </p:nvSpPr>
        <p:spPr>
          <a:xfrm>
            <a:off x="6692077" y="1572614"/>
            <a:ext cx="1954381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(2012)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034033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093001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灯片编号占位符 39">
            <a:extLst>
              <a:ext uri="{FF2B5EF4-FFF2-40B4-BE49-F238E27FC236}">
                <a16:creationId xmlns:a16="http://schemas.microsoft.com/office/drawing/2014/main" id="{E1271CFA-D794-B4CE-A331-5395A8F1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E65BC55C-00C5-5799-6A7C-BAE61F86FFD1}"/>
              </a:ext>
            </a:extLst>
          </p:cNvPr>
          <p:cNvCxnSpPr/>
          <p:nvPr/>
        </p:nvCxnSpPr>
        <p:spPr>
          <a:xfrm>
            <a:off x="4878316" y="4818465"/>
            <a:ext cx="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>
            <a:extLst>
              <a:ext uri="{FF2B5EF4-FFF2-40B4-BE49-F238E27FC236}">
                <a16:creationId xmlns:a16="http://schemas.microsoft.com/office/drawing/2014/main" id="{16927B4C-1A3D-43D8-403B-677251ED966D}"/>
              </a:ext>
            </a:extLst>
          </p:cNvPr>
          <p:cNvCxnSpPr/>
          <p:nvPr/>
        </p:nvCxnSpPr>
        <p:spPr>
          <a:xfrm>
            <a:off x="9112861" y="4823904"/>
            <a:ext cx="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9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5AC3-DD81-94DE-F091-6DC7765BA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B751FE48-5EF9-1B74-D9FC-E9BC6D60A6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3441" y="186812"/>
                <a:ext cx="11520487" cy="558912"/>
              </a:xfrm>
            </p:spPr>
            <p:txBody>
              <a:bodyPr/>
              <a:lstStyle/>
              <a:p>
                <a:r>
                  <a:rPr kumimoji="1" lang="en-US" altLang="zh-CN" b="0" dirty="0"/>
                  <a:t>CP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violation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for</a:t>
                </a:r>
                <a:r>
                  <a:rPr kumimoji="1" lang="zh-CN" altLang="en-US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B751FE48-5EF9-1B74-D9FC-E9BC6D60A6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3441" y="186812"/>
                <a:ext cx="11520487" cy="558912"/>
              </a:xfrm>
              <a:blipFill>
                <a:blip r:embed="rId2"/>
                <a:stretch>
                  <a:fillRect l="-1652" t="-26667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25">
            <a:extLst>
              <a:ext uri="{FF2B5EF4-FFF2-40B4-BE49-F238E27FC236}">
                <a16:creationId xmlns:a16="http://schemas.microsoft.com/office/drawing/2014/main" id="{7B9B390C-5721-8163-D629-9C6105238E55}"/>
              </a:ext>
            </a:extLst>
          </p:cNvPr>
          <p:cNvSpPr txBox="1"/>
          <p:nvPr/>
        </p:nvSpPr>
        <p:spPr>
          <a:xfrm>
            <a:off x="9075878" y="194042"/>
            <a:ext cx="2381549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[PRD 111 (2025), 092004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zh-CN" altLang="en-US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0">
                <a:extLst>
                  <a:ext uri="{FF2B5EF4-FFF2-40B4-BE49-F238E27FC236}">
                    <a16:creationId xmlns:a16="http://schemas.microsoft.com/office/drawing/2014/main" id="{8569E1B4-29BA-601F-A57B-0AD7ADBD63A2}"/>
                  </a:ext>
                </a:extLst>
              </p:cNvPr>
              <p:cNvSpPr txBox="1"/>
              <p:nvPr/>
            </p:nvSpPr>
            <p:spPr>
              <a:xfrm>
                <a:off x="1203314" y="1785397"/>
                <a:ext cx="4024756" cy="53123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−1.1±0.7±0.4</m:t>
                          </m:r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0">
                <a:extLst>
                  <a:ext uri="{FF2B5EF4-FFF2-40B4-BE49-F238E27FC236}">
                    <a16:creationId xmlns:a16="http://schemas.microsoft.com/office/drawing/2014/main" id="{8569E1B4-29BA-601F-A57B-0AD7ADBD6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14" y="1785397"/>
                <a:ext cx="4024756" cy="5312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1">
                <a:extLst>
                  <a:ext uri="{FF2B5EF4-FFF2-40B4-BE49-F238E27FC236}">
                    <a16:creationId xmlns:a16="http://schemas.microsoft.com/office/drawing/2014/main" id="{B259BAFE-B869-344A-6265-252E7A0527AC}"/>
                  </a:ext>
                </a:extLst>
              </p:cNvPr>
              <p:cNvSpPr txBox="1"/>
              <p:nvPr/>
            </p:nvSpPr>
            <p:spPr>
              <a:xfrm>
                <a:off x="7070906" y="1783614"/>
                <a:ext cx="4009944" cy="53123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+0.2±0.8±0.4</m:t>
                          </m:r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文本框 11">
                <a:extLst>
                  <a:ext uri="{FF2B5EF4-FFF2-40B4-BE49-F238E27FC236}">
                    <a16:creationId xmlns:a16="http://schemas.microsoft.com/office/drawing/2014/main" id="{B259BAFE-B869-344A-6265-252E7A052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906" y="1783614"/>
                <a:ext cx="4009944" cy="5312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AA881ED3-7508-A90D-2549-B83009F8A4D3}"/>
              </a:ext>
            </a:extLst>
          </p:cNvPr>
          <p:cNvSpPr txBox="1">
            <a:spLocks/>
          </p:cNvSpPr>
          <p:nvPr/>
        </p:nvSpPr>
        <p:spPr>
          <a:xfrm>
            <a:off x="223724" y="1150301"/>
            <a:ext cx="11332630" cy="442774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Sizable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established</a:t>
            </a:r>
          </a:p>
        </p:txBody>
      </p:sp>
      <p:grpSp>
        <p:nvGrpSpPr>
          <p:cNvPr id="16" name="组合 5">
            <a:extLst>
              <a:ext uri="{FF2B5EF4-FFF2-40B4-BE49-F238E27FC236}">
                <a16:creationId xmlns:a16="http://schemas.microsoft.com/office/drawing/2014/main" id="{29AD94C4-8932-BB6B-2473-74ACAC3B6552}"/>
              </a:ext>
            </a:extLst>
          </p:cNvPr>
          <p:cNvGrpSpPr>
            <a:grpSpLocks noChangeAspect="1"/>
          </p:cNvGrpSpPr>
          <p:nvPr/>
        </p:nvGrpSpPr>
        <p:grpSpPr>
          <a:xfrm>
            <a:off x="254503" y="2444187"/>
            <a:ext cx="11553288" cy="2810097"/>
            <a:chOff x="-108594" y="3193221"/>
            <a:chExt cx="12740538" cy="3098872"/>
          </a:xfrm>
        </p:grpSpPr>
        <p:grpSp>
          <p:nvGrpSpPr>
            <p:cNvPr id="17" name="组合 9">
              <a:extLst>
                <a:ext uri="{FF2B5EF4-FFF2-40B4-BE49-F238E27FC236}">
                  <a16:creationId xmlns:a16="http://schemas.microsoft.com/office/drawing/2014/main" id="{92BD928D-BE43-D497-8936-15C09FEC3747}"/>
                </a:ext>
              </a:extLst>
            </p:cNvPr>
            <p:cNvGrpSpPr/>
            <p:nvPr/>
          </p:nvGrpSpPr>
          <p:grpSpPr>
            <a:xfrm>
              <a:off x="-108594" y="3193221"/>
              <a:ext cx="12740538" cy="3098872"/>
              <a:chOff x="-108594" y="2881124"/>
              <a:chExt cx="12740538" cy="3098872"/>
            </a:xfrm>
          </p:grpSpPr>
          <p:pic>
            <p:nvPicPr>
              <p:cNvPr id="24" name="图片 6">
                <a:extLst>
                  <a:ext uri="{FF2B5EF4-FFF2-40B4-BE49-F238E27FC236}">
                    <a16:creationId xmlns:a16="http://schemas.microsoft.com/office/drawing/2014/main" id="{64DA52C1-7D79-2B61-445B-8983845B0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08594" y="2881124"/>
                <a:ext cx="6492873" cy="3098872"/>
              </a:xfrm>
              <a:prstGeom prst="rect">
                <a:avLst/>
              </a:prstGeom>
            </p:spPr>
          </p:pic>
          <p:pic>
            <p:nvPicPr>
              <p:cNvPr id="25" name="图片 8">
                <a:extLst>
                  <a:ext uri="{FF2B5EF4-FFF2-40B4-BE49-F238E27FC236}">
                    <a16:creationId xmlns:a16="http://schemas.microsoft.com/office/drawing/2014/main" id="{74417082-FAE1-D6D4-337E-91DF35D74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21607" y="2881125"/>
                <a:ext cx="6310337" cy="307049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文本框 29">
                  <a:extLst>
                    <a:ext uri="{FF2B5EF4-FFF2-40B4-BE49-F238E27FC236}">
                      <a16:creationId xmlns:a16="http://schemas.microsoft.com/office/drawing/2014/main" id="{0199E3C5-81E2-9A03-AC51-8E3426B922FF}"/>
                    </a:ext>
                  </a:extLst>
                </p:cNvPr>
                <p:cNvSpPr txBox="1"/>
                <p:nvPr/>
              </p:nvSpPr>
              <p:spPr>
                <a:xfrm>
                  <a:off x="2173742" y="4451216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18" name="文本框 29">
                  <a:extLst>
                    <a:ext uri="{FF2B5EF4-FFF2-40B4-BE49-F238E27FC236}">
                      <a16:creationId xmlns:a16="http://schemas.microsoft.com/office/drawing/2014/main" id="{0199E3C5-81E2-9A03-AC51-8E3426B92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3742" y="4451216"/>
                  <a:ext cx="717331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文本框 30">
                  <a:extLst>
                    <a:ext uri="{FF2B5EF4-FFF2-40B4-BE49-F238E27FC236}">
                      <a16:creationId xmlns:a16="http://schemas.microsoft.com/office/drawing/2014/main" id="{F6C300A9-19C5-3A4E-22A7-AF246C3283F1}"/>
                    </a:ext>
                  </a:extLst>
                </p:cNvPr>
                <p:cNvSpPr txBox="1"/>
                <p:nvPr/>
              </p:nvSpPr>
              <p:spPr>
                <a:xfrm>
                  <a:off x="5389673" y="4460992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19" name="文本框 30">
                  <a:extLst>
                    <a:ext uri="{FF2B5EF4-FFF2-40B4-BE49-F238E27FC236}">
                      <a16:creationId xmlns:a16="http://schemas.microsoft.com/office/drawing/2014/main" id="{F6C300A9-19C5-3A4E-22A7-AF246C3283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9673" y="4460992"/>
                  <a:ext cx="717331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31">
                  <a:extLst>
                    <a:ext uri="{FF2B5EF4-FFF2-40B4-BE49-F238E27FC236}">
                      <a16:creationId xmlns:a16="http://schemas.microsoft.com/office/drawing/2014/main" id="{27A0FF95-E953-734A-E407-45979C85B5F3}"/>
                    </a:ext>
                  </a:extLst>
                </p:cNvPr>
                <p:cNvSpPr txBox="1"/>
                <p:nvPr/>
              </p:nvSpPr>
              <p:spPr>
                <a:xfrm>
                  <a:off x="8652143" y="4470723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20" name="文本框 31">
                  <a:extLst>
                    <a:ext uri="{FF2B5EF4-FFF2-40B4-BE49-F238E27FC236}">
                      <a16:creationId xmlns:a16="http://schemas.microsoft.com/office/drawing/2014/main" id="{27A0FF95-E953-734A-E407-45979C85B5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2143" y="4470723"/>
                  <a:ext cx="71733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32">
                  <a:extLst>
                    <a:ext uri="{FF2B5EF4-FFF2-40B4-BE49-F238E27FC236}">
                      <a16:creationId xmlns:a16="http://schemas.microsoft.com/office/drawing/2014/main" id="{C440100E-A6EF-D4F0-68B1-B2B5826BE5FE}"/>
                    </a:ext>
                  </a:extLst>
                </p:cNvPr>
                <p:cNvSpPr txBox="1"/>
                <p:nvPr/>
              </p:nvSpPr>
              <p:spPr>
                <a:xfrm>
                  <a:off x="11637338" y="4387546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21" name="文本框 32">
                  <a:extLst>
                    <a:ext uri="{FF2B5EF4-FFF2-40B4-BE49-F238E27FC236}">
                      <a16:creationId xmlns:a16="http://schemas.microsoft.com/office/drawing/2014/main" id="{C440100E-A6EF-D4F0-68B1-B2B5826BE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37338" y="4387546"/>
                  <a:ext cx="717331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线连接符 34">
              <a:extLst>
                <a:ext uri="{FF2B5EF4-FFF2-40B4-BE49-F238E27FC236}">
                  <a16:creationId xmlns:a16="http://schemas.microsoft.com/office/drawing/2014/main" id="{C3938533-F4AD-DE58-6862-24DE45E6C584}"/>
                </a:ext>
              </a:extLst>
            </p:cNvPr>
            <p:cNvCxnSpPr>
              <a:cxnSpLocks/>
            </p:cNvCxnSpPr>
            <p:nvPr/>
          </p:nvCxnSpPr>
          <p:spPr>
            <a:xfrm>
              <a:off x="2046829" y="3922246"/>
              <a:ext cx="3105622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35">
              <a:extLst>
                <a:ext uri="{FF2B5EF4-FFF2-40B4-BE49-F238E27FC236}">
                  <a16:creationId xmlns:a16="http://schemas.microsoft.com/office/drawing/2014/main" id="{680545F6-5223-6B79-43DB-66FE9A625590}"/>
                </a:ext>
              </a:extLst>
            </p:cNvPr>
            <p:cNvCxnSpPr>
              <a:cxnSpLocks/>
            </p:cNvCxnSpPr>
            <p:nvPr/>
          </p:nvCxnSpPr>
          <p:spPr>
            <a:xfrm>
              <a:off x="8272926" y="4101736"/>
              <a:ext cx="3298883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线连接符 37">
            <a:extLst>
              <a:ext uri="{FF2B5EF4-FFF2-40B4-BE49-F238E27FC236}">
                <a16:creationId xmlns:a16="http://schemas.microsoft.com/office/drawing/2014/main" id="{8644D400-E444-9EDD-A141-6C7CB743F050}"/>
              </a:ext>
            </a:extLst>
          </p:cNvPr>
          <p:cNvCxnSpPr/>
          <p:nvPr/>
        </p:nvCxnSpPr>
        <p:spPr>
          <a:xfrm>
            <a:off x="3043647" y="1213576"/>
            <a:ext cx="108000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38">
            <a:extLst>
              <a:ext uri="{FF2B5EF4-FFF2-40B4-BE49-F238E27FC236}">
                <a16:creationId xmlns:a16="http://schemas.microsoft.com/office/drawing/2014/main" id="{D8D70824-AF1A-E216-B6BA-955E4CD740B0}"/>
              </a:ext>
            </a:extLst>
          </p:cNvPr>
          <p:cNvCxnSpPr/>
          <p:nvPr/>
        </p:nvCxnSpPr>
        <p:spPr>
          <a:xfrm>
            <a:off x="5638803" y="1209220"/>
            <a:ext cx="108000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AB77AB-8806-5750-0F46-984A8C91B9EC}"/>
              </a:ext>
            </a:extLst>
          </p:cNvPr>
          <p:cNvSpPr txBox="1">
            <a:spLocks/>
          </p:cNvSpPr>
          <p:nvPr/>
        </p:nvSpPr>
        <p:spPr>
          <a:xfrm>
            <a:off x="254503" y="5414450"/>
            <a:ext cx="11332630" cy="1163556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Most precise result in this mode</a:t>
            </a:r>
          </a:p>
          <a:p>
            <a:pPr lvl="1"/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dirty="0"/>
              <a:t>improved by a factor of 3 compared to known value</a:t>
            </a:r>
          </a:p>
          <a:p>
            <a:pPr lvl="1"/>
            <a:r>
              <a:rPr kumimoji="1" lang="en-US" altLang="zh-CN" dirty="0"/>
              <a:t>Statistical uncertainties dominated</a:t>
            </a:r>
            <a:endParaRPr kumimoji="1" lang="en-US" altLang="zh-CN" sz="1200" dirty="0"/>
          </a:p>
        </p:txBody>
      </p:sp>
      <p:sp>
        <p:nvSpPr>
          <p:cNvPr id="26" name="灯片编号占位符 25">
            <a:extLst>
              <a:ext uri="{FF2B5EF4-FFF2-40B4-BE49-F238E27FC236}">
                <a16:creationId xmlns:a16="http://schemas.microsoft.com/office/drawing/2014/main" id="{024035FB-8236-B8AF-77EC-5C355E72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588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ACFB6A46-C320-2E93-0786-73761736C9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38860"/>
                <a:ext cx="11520487" cy="558912"/>
              </a:xfrm>
            </p:spPr>
            <p:txBody>
              <a:bodyPr/>
              <a:lstStyle/>
              <a:p>
                <a:r>
                  <a:rPr kumimoji="1" lang="en-US" altLang="zh-CN" b="0" dirty="0">
                    <a:solidFill>
                      <a:schemeClr val="tx1"/>
                    </a:solidFill>
                  </a:rPr>
                  <a:t>Charmless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ACFB6A46-C320-2E93-0786-73761736C9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38860"/>
                <a:ext cx="11520487" cy="558912"/>
              </a:xfrm>
              <a:blipFill>
                <a:blip r:embed="rId2"/>
                <a:stretch>
                  <a:fillRect l="-1652" t="-29545" b="-4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6CF7765-0DB7-0F22-12C4-1E94BFD5B5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4777" y="947216"/>
                <a:ext cx="11822443" cy="210979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kumimoji="1" lang="en-US" altLang="zh-CN" sz="2400" dirty="0"/>
                  <a:t>Three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decays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and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decays studies</a:t>
                </a:r>
              </a:p>
              <a:p>
                <a:pPr lvl="1">
                  <a:lnSpc>
                    <a:spcPct val="120000"/>
                  </a:lnSpc>
                </a:pPr>
                <a:r>
                  <a:rPr kumimoji="1" lang="en-US" altLang="zh-CN" sz="2000" dirty="0"/>
                  <a:t>Analogy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dirty="0"/>
                  <a:t> decays, where CP violation pattern observed</a:t>
                </a:r>
              </a:p>
              <a:p>
                <a:pPr lvl="1">
                  <a:lnSpc>
                    <a:spcPct val="120000"/>
                  </a:lnSpc>
                </a:pPr>
                <a:r>
                  <a:rPr kumimoji="1" lang="en-US" altLang="zh-CN" sz="2000" dirty="0"/>
                  <a:t>Control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channel: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000" dirty="0"/>
              </a:p>
              <a:p>
                <a:pPr marL="609577" lvl="1" indent="0">
                  <a:buNone/>
                </a:pPr>
                <a:endParaRPr kumimoji="1" lang="zh-CN" altLang="en-US" sz="2177" dirty="0"/>
              </a:p>
            </p:txBody>
          </p:sp>
        </mc:Choice>
        <mc:Fallback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6CF7765-0DB7-0F22-12C4-1E94BFD5B5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4777" y="947216"/>
                <a:ext cx="11822443" cy="2109799"/>
              </a:xfrm>
              <a:blipFill>
                <a:blip r:embed="rId3"/>
                <a:stretch>
                  <a:fillRect l="-6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4">
            <a:extLst>
              <a:ext uri="{FF2B5EF4-FFF2-40B4-BE49-F238E27FC236}">
                <a16:creationId xmlns:a16="http://schemas.microsoft.com/office/drawing/2014/main" id="{6B36EAB4-EB29-E1AE-2D99-A744F034D901}"/>
              </a:ext>
            </a:extLst>
          </p:cNvPr>
          <p:cNvSpPr txBox="1"/>
          <p:nvPr/>
        </p:nvSpPr>
        <p:spPr>
          <a:xfrm>
            <a:off x="9568058" y="180725"/>
            <a:ext cx="2315442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[PRL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134 (2025) 101802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4F514751-8B42-D81B-484A-1265FB224C0F}"/>
              </a:ext>
            </a:extLst>
          </p:cNvPr>
          <p:cNvSpPr txBox="1"/>
          <p:nvPr/>
        </p:nvSpPr>
        <p:spPr>
          <a:xfrm>
            <a:off x="324091" y="4097438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05EFF9E3-685A-73F0-651E-22EF755C0B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777" y="2362201"/>
                <a:ext cx="11822443" cy="2109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54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914365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2117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523944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905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133520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693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743098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v"/>
                  <a:defRPr sz="127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kumimoji="1" lang="en-US" altLang="zh-CN" sz="2400" dirty="0"/>
                  <a:t>Branching fraction measured for these decays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2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2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2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200" dirty="0"/>
                  <a:t>observed for the first time</a:t>
                </a:r>
              </a:p>
              <a:p>
                <a:pPr lvl="1">
                  <a:lnSpc>
                    <a:spcPct val="120000"/>
                  </a:lnSpc>
                </a:pPr>
                <a:endParaRPr kumimoji="1" lang="en-US" altLang="zh-CN" sz="1577" dirty="0"/>
              </a:p>
              <a:p>
                <a:pPr marL="609577" lvl="1" indent="0">
                  <a:buFont typeface="Wingdings" pitchFamily="2" charset="2"/>
                  <a:buNone/>
                </a:pPr>
                <a:endParaRPr kumimoji="1" lang="zh-CN" altLang="en-US" sz="2177" dirty="0"/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05EFF9E3-685A-73F0-651E-22EF755C0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77" y="2362201"/>
                <a:ext cx="11822443" cy="2109799"/>
              </a:xfrm>
              <a:prstGeom prst="rect">
                <a:avLst/>
              </a:prstGeom>
              <a:blipFill>
                <a:blip r:embed="rId5"/>
                <a:stretch>
                  <a:fillRect l="-644" t="-5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组合 34">
            <a:extLst>
              <a:ext uri="{FF2B5EF4-FFF2-40B4-BE49-F238E27FC236}">
                <a16:creationId xmlns:a16="http://schemas.microsoft.com/office/drawing/2014/main" id="{3337AF51-181F-151C-2BAB-C6D9D18D63DB}"/>
              </a:ext>
            </a:extLst>
          </p:cNvPr>
          <p:cNvGrpSpPr>
            <a:grpSpLocks noChangeAspect="1"/>
          </p:cNvGrpSpPr>
          <p:nvPr/>
        </p:nvGrpSpPr>
        <p:grpSpPr>
          <a:xfrm>
            <a:off x="8434988" y="3788144"/>
            <a:ext cx="3620170" cy="2088000"/>
            <a:chOff x="1354666" y="3654880"/>
            <a:chExt cx="5017879" cy="2724924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A873050-8A8C-9F99-2300-6796752CF96B}"/>
                </a:ext>
              </a:extLst>
            </p:cNvPr>
            <p:cNvGrpSpPr/>
            <p:nvPr/>
          </p:nvGrpSpPr>
          <p:grpSpPr>
            <a:xfrm>
              <a:off x="1371599" y="3654880"/>
              <a:ext cx="5000946" cy="2535713"/>
              <a:chOff x="1371599" y="3654880"/>
              <a:chExt cx="5000946" cy="2535713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FA52C49D-DDDB-CF62-549A-8EB9FE88B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6745" y="3654880"/>
                <a:ext cx="3225800" cy="2438400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B60D6F3E-A84A-0C64-3A66-8E0F9FFE21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-305"/>
              <a:stretch/>
            </p:blipFill>
            <p:spPr>
              <a:xfrm>
                <a:off x="1371599" y="3668327"/>
                <a:ext cx="1828800" cy="2522266"/>
              </a:xfrm>
              <a:prstGeom prst="rect">
                <a:avLst/>
              </a:prstGeom>
            </p:spPr>
          </p:pic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B5AD745-E9CF-F051-F5FF-D5570B46E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1829"/>
            <a:stretch/>
          </p:blipFill>
          <p:spPr>
            <a:xfrm>
              <a:off x="1354666" y="6159711"/>
              <a:ext cx="5000946" cy="220093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F497E86-4F36-EF05-52A7-6D2376E15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55" y="3619361"/>
            <a:ext cx="3645566" cy="2556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D808F3C-E4D3-1BA2-DE4C-89E57B7BD6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029" y="3618499"/>
            <a:ext cx="3620361" cy="2556000"/>
          </a:xfrm>
          <a:prstGeom prst="rect">
            <a:avLst/>
          </a:prstGeom>
        </p:spPr>
      </p:pic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94DF9D89-AC41-D46D-BA30-ADFD99F0538E}"/>
              </a:ext>
            </a:extLst>
          </p:cNvPr>
          <p:cNvCxnSpPr>
            <a:cxnSpLocks/>
          </p:cNvCxnSpPr>
          <p:nvPr/>
        </p:nvCxnSpPr>
        <p:spPr>
          <a:xfrm flipH="1">
            <a:off x="1531979" y="3399278"/>
            <a:ext cx="564500" cy="126683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08720E59-9B09-87A1-B553-2BC71B919C49}"/>
              </a:ext>
            </a:extLst>
          </p:cNvPr>
          <p:cNvCxnSpPr>
            <a:cxnSpLocks/>
          </p:cNvCxnSpPr>
          <p:nvPr/>
        </p:nvCxnSpPr>
        <p:spPr>
          <a:xfrm>
            <a:off x="4151701" y="3423856"/>
            <a:ext cx="1401305" cy="84067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171706D5-C50F-9205-7A0C-EF7DA09A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15</a:t>
            </a:fld>
            <a:endParaRPr kumimoji="1" lang="zh-CN" altLang="en-US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F6B4CF0-B4DA-393F-E764-5BCC6AD1D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48133" b="50050"/>
          <a:stretch>
            <a:fillRect/>
          </a:stretch>
        </p:blipFill>
        <p:spPr>
          <a:xfrm>
            <a:off x="9111037" y="1463839"/>
            <a:ext cx="2478405" cy="15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ACFB6A46-C320-2E93-0786-73761736C9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57859"/>
                <a:ext cx="11520487" cy="5589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measurement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ACFB6A46-C320-2E93-0786-73761736C9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57859"/>
                <a:ext cx="11520487" cy="558912"/>
              </a:xfrm>
              <a:blipFill>
                <a:blip r:embed="rId2"/>
                <a:stretch>
                  <a:fillRect l="-441" t="-26667" b="-4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6CF7765-0DB7-0F22-12C4-1E94BFD5B5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1512" y="1098153"/>
                <a:ext cx="12604203" cy="137425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determined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for 4 channels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7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777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1777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777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sz="1777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777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7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777" dirty="0">
                            <a:latin typeface="Cambria Math" panose="02040503050406030204" pitchFamily="18" charset="0"/>
                          </a:rPr>
                          <m:t>raw</m:t>
                        </m:r>
                      </m:sub>
                    </m:sSub>
                    <m:r>
                      <a:rPr lang="en-US" altLang="zh-CN" sz="1777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1777" dirty="0" smtClean="0">
                        <a:latin typeface="Cambria Math" panose="02040503050406030204" pitchFamily="18" charset="0"/>
                      </a:rPr>
                      <m:t>signal</m:t>
                    </m:r>
                    <m:r>
                      <a:rPr lang="en-US" altLang="zh-CN" sz="1777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1777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777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1777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77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777" dirty="0">
                                <a:latin typeface="Cambria Math" panose="02040503050406030204" pitchFamily="18" charset="0"/>
                              </a:rPr>
                              <m:t>raw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777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1777" dirty="0" smtClean="0">
                                <a:latin typeface="Cambria Math" panose="02040503050406030204" pitchFamily="18" charset="0"/>
                              </a:rPr>
                              <m:t>control</m:t>
                            </m:r>
                          </m:e>
                        </m:d>
                        <m:r>
                          <a:rPr lang="en-US" altLang="zh-CN" sz="1777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 sz="1777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1777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777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zh-CN" sz="1777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777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777" dirty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1777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777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sub>
                    </m:sSub>
                  </m:oMath>
                </a14:m>
                <a:endParaRPr lang="en-US" altLang="zh-CN" sz="1777" dirty="0"/>
              </a:p>
            </p:txBody>
          </p:sp>
        </mc:Choice>
        <mc:Fallback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96CF7765-0DB7-0F22-12C4-1E94BFD5B5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512" y="1098153"/>
                <a:ext cx="12604203" cy="1374258"/>
              </a:xfrm>
              <a:blipFill>
                <a:blip r:embed="rId3"/>
                <a:stretch>
                  <a:fillRect l="-604" t="-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4">
            <a:extLst>
              <a:ext uri="{FF2B5EF4-FFF2-40B4-BE49-F238E27FC236}">
                <a16:creationId xmlns:a16="http://schemas.microsoft.com/office/drawing/2014/main" id="{6B36EAB4-EB29-E1AE-2D99-A744F034D901}"/>
              </a:ext>
            </a:extLst>
          </p:cNvPr>
          <p:cNvSpPr txBox="1"/>
          <p:nvPr/>
        </p:nvSpPr>
        <p:spPr>
          <a:xfrm>
            <a:off x="9568058" y="180725"/>
            <a:ext cx="2315442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[PRL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134 (2025) 101802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6EBAF13B-E38C-A9BF-1245-4F975C9B14A1}"/>
              </a:ext>
            </a:extLst>
          </p:cNvPr>
          <p:cNvGrpSpPr/>
          <p:nvPr/>
        </p:nvGrpSpPr>
        <p:grpSpPr>
          <a:xfrm>
            <a:off x="6491639" y="1245217"/>
            <a:ext cx="5344494" cy="1491322"/>
            <a:chOff x="1106709" y="2062612"/>
            <a:chExt cx="5628672" cy="1543900"/>
          </a:xfrm>
        </p:grpSpPr>
        <p:sp>
          <p:nvSpPr>
            <p:cNvPr id="8" name="文本框 5">
              <a:extLst>
                <a:ext uri="{FF2B5EF4-FFF2-40B4-BE49-F238E27FC236}">
                  <a16:creationId xmlns:a16="http://schemas.microsoft.com/office/drawing/2014/main" id="{260B2278-62FC-B2C5-FEF5-22ACAB010258}"/>
                </a:ext>
              </a:extLst>
            </p:cNvPr>
            <p:cNvSpPr txBox="1"/>
            <p:nvPr/>
          </p:nvSpPr>
          <p:spPr>
            <a:xfrm>
              <a:off x="3495554" y="3067291"/>
              <a:ext cx="184731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A640E99C-A389-12CA-227C-42CD604C3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6546" y="2062612"/>
              <a:ext cx="5368997" cy="1508602"/>
            </a:xfrm>
            <a:prstGeom prst="rect">
              <a:avLst/>
            </a:prstGeom>
          </p:spPr>
        </p:pic>
        <p:sp>
          <p:nvSpPr>
            <p:cNvPr id="10" name="矩形 8">
              <a:extLst>
                <a:ext uri="{FF2B5EF4-FFF2-40B4-BE49-F238E27FC236}">
                  <a16:creationId xmlns:a16="http://schemas.microsoft.com/office/drawing/2014/main" id="{5E6467CD-2F3C-E471-DF6D-5086DEB4E21E}"/>
                </a:ext>
              </a:extLst>
            </p:cNvPr>
            <p:cNvSpPr/>
            <p:nvPr/>
          </p:nvSpPr>
          <p:spPr bwMode="auto">
            <a:xfrm>
              <a:off x="1236545" y="2821228"/>
              <a:ext cx="5166406" cy="32265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:a16="http://schemas.microsoft.com/office/drawing/2014/main" id="{5BEC1A39-49DF-B7E8-7C58-984B3CC8C682}"/>
                </a:ext>
              </a:extLst>
            </p:cNvPr>
            <p:cNvSpPr/>
            <p:nvPr/>
          </p:nvSpPr>
          <p:spPr bwMode="auto">
            <a:xfrm>
              <a:off x="1106709" y="2097910"/>
              <a:ext cx="5628672" cy="1508602"/>
            </a:xfrm>
            <a:prstGeom prst="rect">
              <a:avLst/>
            </a:prstGeom>
            <a:solidFill>
              <a:srgbClr val="FFF0C2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 dirty="0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文本框 22">
            <a:extLst>
              <a:ext uri="{FF2B5EF4-FFF2-40B4-BE49-F238E27FC236}">
                <a16:creationId xmlns:a16="http://schemas.microsoft.com/office/drawing/2014/main" id="{4F514751-8B42-D81B-484A-1265FB224C0F}"/>
              </a:ext>
            </a:extLst>
          </p:cNvPr>
          <p:cNvSpPr txBox="1"/>
          <p:nvPr/>
        </p:nvSpPr>
        <p:spPr>
          <a:xfrm>
            <a:off x="324091" y="4097438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747796A-340D-2F2B-B27F-D47D1FB30C6F}"/>
              </a:ext>
            </a:extLst>
          </p:cNvPr>
          <p:cNvGrpSpPr/>
          <p:nvPr/>
        </p:nvGrpSpPr>
        <p:grpSpPr>
          <a:xfrm>
            <a:off x="2378093" y="3916706"/>
            <a:ext cx="7058183" cy="2602270"/>
            <a:chOff x="2246646" y="3754081"/>
            <a:chExt cx="7058183" cy="26022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962225D-5540-DE85-5FCF-F53932757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1" t="984" b="976"/>
            <a:stretch/>
          </p:blipFill>
          <p:spPr>
            <a:xfrm>
              <a:off x="2246646" y="3754081"/>
              <a:ext cx="7058183" cy="260227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23">
                  <a:extLst>
                    <a:ext uri="{FF2B5EF4-FFF2-40B4-BE49-F238E27FC236}">
                      <a16:creationId xmlns:a16="http://schemas.microsoft.com/office/drawing/2014/main" id="{F78119B4-AD4E-FB82-C005-AF5172DF7FE2}"/>
                    </a:ext>
                  </a:extLst>
                </p:cNvPr>
                <p:cNvSpPr txBox="1"/>
                <p:nvPr/>
              </p:nvSpPr>
              <p:spPr>
                <a:xfrm>
                  <a:off x="2933476" y="3840488"/>
                  <a:ext cx="610039" cy="478593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23">
                  <a:extLst>
                    <a:ext uri="{FF2B5EF4-FFF2-40B4-BE49-F238E27FC236}">
                      <a16:creationId xmlns:a16="http://schemas.microsoft.com/office/drawing/2014/main" id="{F78119B4-AD4E-FB82-C005-AF5172DF7F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3476" y="3840488"/>
                  <a:ext cx="610039" cy="4785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24">
                  <a:extLst>
                    <a:ext uri="{FF2B5EF4-FFF2-40B4-BE49-F238E27FC236}">
                      <a16:creationId xmlns:a16="http://schemas.microsoft.com/office/drawing/2014/main" id="{A58ACA62-F2F5-E4C9-1015-5501E30D5C56}"/>
                    </a:ext>
                  </a:extLst>
                </p:cNvPr>
                <p:cNvSpPr txBox="1"/>
                <p:nvPr/>
              </p:nvSpPr>
              <p:spPr>
                <a:xfrm>
                  <a:off x="6587933" y="3863038"/>
                  <a:ext cx="610039" cy="478593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240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24">
                  <a:extLst>
                    <a:ext uri="{FF2B5EF4-FFF2-40B4-BE49-F238E27FC236}">
                      <a16:creationId xmlns:a16="http://schemas.microsoft.com/office/drawing/2014/main" id="{A58ACA62-F2F5-E4C9-1015-5501E30D5C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7933" y="3863038"/>
                  <a:ext cx="610039" cy="47859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直线连接符 35">
              <a:extLst>
                <a:ext uri="{FF2B5EF4-FFF2-40B4-BE49-F238E27FC236}">
                  <a16:creationId xmlns:a16="http://schemas.microsoft.com/office/drawing/2014/main" id="{C138843C-3C14-5C88-2FC0-628C545F8F07}"/>
                </a:ext>
              </a:extLst>
            </p:cNvPr>
            <p:cNvCxnSpPr>
              <a:cxnSpLocks/>
            </p:cNvCxnSpPr>
            <p:nvPr/>
          </p:nvCxnSpPr>
          <p:spPr>
            <a:xfrm>
              <a:off x="3456586" y="4341631"/>
              <a:ext cx="3938531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51E3FBD4-0937-A3D3-1500-96F859217F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512" y="2915817"/>
                <a:ext cx="11822443" cy="13265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54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914365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2117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523944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1905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133520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693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743098" indent="-3047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v"/>
                  <a:defRPr sz="127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kumimoji="1" lang="en-US" altLang="zh-CN" sz="2400" dirty="0">
                    <a:solidFill>
                      <a:srgbClr val="C00000"/>
                    </a:solidFill>
                  </a:rPr>
                  <a:t>Evidence (3.1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zh-CN" sz="2400" dirty="0">
                    <a:solidFill>
                      <a:srgbClr val="C00000"/>
                    </a:solidFill>
                  </a:rPr>
                  <a:t>) </a:t>
                </a:r>
                <a:r>
                  <a:rPr kumimoji="1" lang="en-US" altLang="zh-CN" sz="2400" dirty="0"/>
                  <a:t>of direct CP violation is found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400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sz="2400" dirty="0"/>
                  <a:t>decay</a:t>
                </a:r>
              </a:p>
              <a:p>
                <a:pPr lvl="1"/>
                <a:endParaRPr kumimoji="1" lang="en-US" altLang="zh-CN" sz="2177" dirty="0"/>
              </a:p>
            </p:txBody>
          </p:sp>
        </mc:Choice>
        <mc:Fallback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51E3FBD4-0937-A3D3-1500-96F859217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12" y="2915817"/>
                <a:ext cx="11822443" cy="1326592"/>
              </a:xfrm>
              <a:prstGeom prst="rect">
                <a:avLst/>
              </a:prstGeom>
              <a:blipFill>
                <a:blip r:embed="rId10"/>
                <a:stretch>
                  <a:fillRect l="-6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305C751E-E79B-6CA3-F6ED-691BD1FC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552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D47B4976-2EFB-DB7E-8D46-D4353FE6CE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2" y="155034"/>
                <a:ext cx="11520487" cy="558912"/>
              </a:xfrm>
            </p:spPr>
            <p:txBody>
              <a:bodyPr/>
              <a:lstStyle/>
              <a:p>
                <a:r>
                  <a:rPr kumimoji="1" lang="en-US" altLang="zh-CN" dirty="0"/>
                  <a:t>Local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D47B4976-2EFB-DB7E-8D46-D4353FE6CE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" y="155034"/>
                <a:ext cx="11520487" cy="558912"/>
              </a:xfrm>
              <a:blipFill>
                <a:blip r:embed="rId2"/>
                <a:stretch>
                  <a:fillRect l="-1652" t="-26667" b="-4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CDB99E56-8D04-301C-2609-23B505C3E5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1067764"/>
                <a:ext cx="11397364" cy="282949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 dominated by intermediate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𝛬</m:t>
                        </m:r>
                        <m:sSup>
                          <m:sSup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/>
                  <a:t>and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(→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zh-CN" sz="2400" dirty="0"/>
                  <a:t>resonances</a:t>
                </a:r>
              </a:p>
              <a:p>
                <a:r>
                  <a:rPr kumimoji="1" lang="en-US" altLang="zh-CN" sz="2400" dirty="0"/>
                  <a:t>Evidence of CP 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/>
                  <a:t>resonance region</a:t>
                </a:r>
              </a:p>
              <a:p>
                <a:pPr marL="0" indent="0">
                  <a:buNone/>
                </a:pPr>
                <a:endParaRPr kumimoji="1" lang="en-US" altLang="zh-CN" sz="2400" dirty="0"/>
              </a:p>
              <a:p>
                <a:pPr marL="0" indent="0">
                  <a:buNone/>
                </a:pPr>
                <a:endParaRPr kumimoji="1" lang="zh-CN" altLang="en-US" sz="2400" dirty="0"/>
              </a:p>
            </p:txBody>
          </p:sp>
        </mc:Choice>
        <mc:Fallback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CDB99E56-8D04-301C-2609-23B505C3E5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1067764"/>
                <a:ext cx="11397364" cy="2829498"/>
              </a:xfrm>
              <a:blipFill>
                <a:blip r:embed="rId3"/>
                <a:stretch>
                  <a:fillRect l="-667" t="-2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75674CBB-9C79-0B14-C211-FEE42B6443FD}"/>
                  </a:ext>
                </a:extLst>
              </p:cNvPr>
              <p:cNvSpPr txBox="1"/>
              <p:nvPr/>
            </p:nvSpPr>
            <p:spPr>
              <a:xfrm>
                <a:off x="2504364" y="2303521"/>
                <a:ext cx="4998463" cy="850233"/>
              </a:xfrm>
              <a:prstGeom prst="rect">
                <a:avLst/>
              </a:prstGeom>
              <a:solidFill>
                <a:srgbClr val="FFF0C2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000"/>
                  </a:spcAft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𝛬</m:t>
                        </m:r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: </a:t>
                </a:r>
                <a:r>
                  <a:rPr lang="zh-CN" altLang="en-US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possibly via </a:t>
                </a:r>
                <a14:m>
                  <m:oMath xmlns:m="http://schemas.openxmlformats.org/officeDocument/2006/math"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𝑏</m:t>
                    </m:r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altLang="zh-CN" sz="2000" i="1" ker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i="1" ker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𝑢</m:t>
                        </m:r>
                      </m:e>
                    </m:acc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𝑠</m:t>
                    </m:r>
                  </m:oMath>
                </a14:m>
                <a:endParaRPr lang="en-US" altLang="zh-CN" sz="2000" kern="0" dirty="0"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20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𝛥</m:t>
                    </m:r>
                    <m:sSub>
                      <m:sSubPr>
                        <m:ctrlP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zh-CN" alt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∗</m:t>
                            </m:r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=0.165±0.048±0.017</m:t>
                    </m:r>
                  </m:oMath>
                </a14:m>
                <a:endParaRPr lang="en-US" altLang="zh-CN" sz="2000" i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75674CBB-9C79-0B14-C211-FEE42B644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364" y="2303521"/>
                <a:ext cx="4998463" cy="850233"/>
              </a:xfrm>
              <a:prstGeom prst="rect">
                <a:avLst/>
              </a:prstGeom>
              <a:blipFill>
                <a:blip r:embed="rId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8">
                <a:extLst>
                  <a:ext uri="{FF2B5EF4-FFF2-40B4-BE49-F238E27FC236}">
                    <a16:creationId xmlns:a16="http://schemas.microsoft.com/office/drawing/2014/main" id="{A4C50FA3-DECA-C0A4-F787-7BDA50C5A7F1}"/>
                  </a:ext>
                </a:extLst>
              </p:cNvPr>
              <p:cNvSpPr txBox="1"/>
              <p:nvPr/>
            </p:nvSpPr>
            <p:spPr>
              <a:xfrm>
                <a:off x="2504364" y="1965790"/>
                <a:ext cx="1841338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&lt;2.9</m:t>
                    </m:r>
                  </m:oMath>
                </a14:m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文本框 18">
                <a:extLst>
                  <a:ext uri="{FF2B5EF4-FFF2-40B4-BE49-F238E27FC236}">
                    <a16:creationId xmlns:a16="http://schemas.microsoft.com/office/drawing/2014/main" id="{A4C50FA3-DECA-C0A4-F787-7BDA50C5A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364" y="1965790"/>
                <a:ext cx="18413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B9029A58-252E-3861-1EC0-6490C6CAB9A2}"/>
              </a:ext>
            </a:extLst>
          </p:cNvPr>
          <p:cNvGrpSpPr/>
          <p:nvPr/>
        </p:nvGrpSpPr>
        <p:grpSpPr>
          <a:xfrm>
            <a:off x="7701802" y="4840274"/>
            <a:ext cx="4388223" cy="1254897"/>
            <a:chOff x="7638634" y="4937431"/>
            <a:chExt cx="4388223" cy="1254897"/>
          </a:xfrm>
        </p:grpSpPr>
        <p:grpSp>
          <p:nvGrpSpPr>
            <p:cNvPr id="12" name="组合 22">
              <a:extLst>
                <a:ext uri="{FF2B5EF4-FFF2-40B4-BE49-F238E27FC236}">
                  <a16:creationId xmlns:a16="http://schemas.microsoft.com/office/drawing/2014/main" id="{1E9074C1-F298-BD2F-508F-0E7006D5F08B}"/>
                </a:ext>
              </a:extLst>
            </p:cNvPr>
            <p:cNvGrpSpPr/>
            <p:nvPr/>
          </p:nvGrpSpPr>
          <p:grpSpPr>
            <a:xfrm>
              <a:off x="7638634" y="4984855"/>
              <a:ext cx="4283873" cy="1207473"/>
              <a:chOff x="473332" y="1093482"/>
              <a:chExt cx="4283873" cy="120747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19">
                    <a:extLst>
                      <a:ext uri="{FF2B5EF4-FFF2-40B4-BE49-F238E27FC236}">
                        <a16:creationId xmlns:a16="http://schemas.microsoft.com/office/drawing/2014/main" id="{3601BEA4-7E35-3E29-1FCE-081DC6DB978C}"/>
                      </a:ext>
                    </a:extLst>
                  </p:cNvPr>
                  <p:cNvSpPr txBox="1"/>
                  <p:nvPr/>
                </p:nvSpPr>
                <p:spPr>
                  <a:xfrm>
                    <a:off x="473333" y="1442900"/>
                    <a:ext cx="4283872" cy="858055"/>
                  </a:xfrm>
                  <a:prstGeom prst="rect">
                    <a:avLst/>
                  </a:prstGeom>
                  <a:solidFill>
                    <a:srgbClr val="FFF0C2"/>
                  </a:solidFill>
                  <a:ln>
                    <a:solidFill>
                      <a:srgbClr val="FFF0C2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  <a:spcAft>
                        <a:spcPts val="400"/>
                      </a:spcAft>
                      <a:defRPr/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(→</m:t>
                        </m:r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a14:m>
                    <a:r>
                      <a:rPr lang="zh-CN" altLang="en-US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or</a:t>
                    </a:r>
                    <a:r>
                      <a:rPr lang="zh-CN" altLang="en-US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non-resonant:</a:t>
                    </a:r>
                  </a:p>
                  <a:p>
                    <a:pPr>
                      <a:spcBef>
                        <a:spcPts val="600"/>
                      </a:spcBef>
                      <a:spcAft>
                        <a:spcPts val="400"/>
                      </a:spcAft>
                      <a:defRPr/>
                    </a:pPr>
                    <a:r>
                      <a:rPr lang="en-US" altLang="zh-CN" sz="2000" kern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000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𝛥</m:t>
                        </m:r>
                        <m:sSub>
                          <m:sSubPr>
                            <m:ctrlPr>
                              <a:rPr lang="en-US" altLang="zh-CN" sz="2000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000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𝐶𝑃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000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Λ</m:t>
                            </m:r>
                            <m:r>
                              <a:rPr lang="en-US" altLang="zh-CN" sz="2000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𝜙</m:t>
                            </m:r>
                          </m:e>
                        </m:d>
                        <m:r>
                          <a:rPr lang="en-US" altLang="zh-CN" sz="2000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=0.150±0.055±0.021</m:t>
                        </m:r>
                      </m:oMath>
                    </a14:m>
                    <a:endParaRPr lang="zh-CN" altLang="en-US" sz="2000" i="1" kern="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3" name="TextBox 19">
                    <a:extLst>
                      <a:ext uri="{FF2B5EF4-FFF2-40B4-BE49-F238E27FC236}">
                        <a16:creationId xmlns:a16="http://schemas.microsoft.com/office/drawing/2014/main" id="{3601BEA4-7E35-3E29-1FCE-081DC6DB97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333" y="1442900"/>
                    <a:ext cx="4283872" cy="85805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429" b="-4286"/>
                    </a:stretch>
                  </a:blipFill>
                  <a:ln>
                    <a:solidFill>
                      <a:srgbClr val="FFF0C2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5">
                    <a:extLst>
                      <a:ext uri="{FF2B5EF4-FFF2-40B4-BE49-F238E27FC236}">
                        <a16:creationId xmlns:a16="http://schemas.microsoft.com/office/drawing/2014/main" id="{B0107C07-3B42-F292-61C5-660BAABDBB6F}"/>
                      </a:ext>
                    </a:extLst>
                  </p:cNvPr>
                  <p:cNvSpPr txBox="1"/>
                  <p:nvPr/>
                </p:nvSpPr>
                <p:spPr>
                  <a:xfrm>
                    <a:off x="473332" y="1093482"/>
                    <a:ext cx="1963999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7030A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&lt;1.1</m:t>
                        </m:r>
                      </m:oMath>
                    </a14:m>
                    <a:r>
                      <a:rPr kumimoji="1"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GeV</a:t>
                    </a:r>
                    <a:endParaRPr kumimoji="1"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文本框 15">
                    <a:extLst>
                      <a:ext uri="{FF2B5EF4-FFF2-40B4-BE49-F238E27FC236}">
                        <a16:creationId xmlns:a16="http://schemas.microsoft.com/office/drawing/2014/main" id="{B0107C07-3B42-F292-61C5-660BAABDBB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332" y="1093482"/>
                    <a:ext cx="1963999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25400">
                    <a:solidFill>
                      <a:srgbClr val="7030A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1F9777-3CE0-0631-A783-66B5CCC2F30C}"/>
                </a:ext>
              </a:extLst>
            </p:cNvPr>
            <p:cNvSpPr txBox="1"/>
            <p:nvPr/>
          </p:nvSpPr>
          <p:spPr>
            <a:xfrm>
              <a:off x="9655571" y="4937431"/>
              <a:ext cx="23712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(consistent with zero)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43E8E1-CA7E-24E5-10FE-602D2644623A}"/>
              </a:ext>
            </a:extLst>
          </p:cNvPr>
          <p:cNvGrpSpPr/>
          <p:nvPr/>
        </p:nvGrpSpPr>
        <p:grpSpPr>
          <a:xfrm>
            <a:off x="7457311" y="1503813"/>
            <a:ext cx="3982982" cy="3555091"/>
            <a:chOff x="7614774" y="1671422"/>
            <a:chExt cx="3982982" cy="35550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321F5B-0E98-9022-EAE7-0169B3F06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68756" y="1671422"/>
              <a:ext cx="3429000" cy="3238500"/>
            </a:xfrm>
            <a:prstGeom prst="rect">
              <a:avLst/>
            </a:prstGeom>
          </p:spPr>
        </p:pic>
        <p:sp>
          <p:nvSpPr>
            <p:cNvPr id="32" name="Circular Arrow 31">
              <a:extLst>
                <a:ext uri="{FF2B5EF4-FFF2-40B4-BE49-F238E27FC236}">
                  <a16:creationId xmlns:a16="http://schemas.microsoft.com/office/drawing/2014/main" id="{35AC8304-8527-CCF4-1617-48D15BC16A3E}"/>
                </a:ext>
              </a:extLst>
            </p:cNvPr>
            <p:cNvSpPr/>
            <p:nvPr/>
          </p:nvSpPr>
          <p:spPr>
            <a:xfrm rot="10640861">
              <a:off x="7614774" y="2531171"/>
              <a:ext cx="1665550" cy="1468591"/>
            </a:xfrm>
            <a:prstGeom prst="circularArrow">
              <a:avLst>
                <a:gd name="adj1" fmla="val 6094"/>
                <a:gd name="adj2" fmla="val 1142319"/>
                <a:gd name="adj3" fmla="val 20496652"/>
                <a:gd name="adj4" fmla="val 10800000"/>
                <a:gd name="adj5" fmla="val 1250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  <p:sp>
          <p:nvSpPr>
            <p:cNvPr id="33" name="Circular Arrow 32">
              <a:extLst>
                <a:ext uri="{FF2B5EF4-FFF2-40B4-BE49-F238E27FC236}">
                  <a16:creationId xmlns:a16="http://schemas.microsoft.com/office/drawing/2014/main" id="{2F741DC6-7852-4DDF-A7F5-1B428DA17A00}"/>
                </a:ext>
              </a:extLst>
            </p:cNvPr>
            <p:cNvSpPr/>
            <p:nvPr/>
          </p:nvSpPr>
          <p:spPr>
            <a:xfrm rot="1915818">
              <a:off x="9917926" y="3757922"/>
              <a:ext cx="1665550" cy="1468591"/>
            </a:xfrm>
            <a:prstGeom prst="circularArrow">
              <a:avLst>
                <a:gd name="adj1" fmla="val 6094"/>
                <a:gd name="adj2" fmla="val 1142319"/>
                <a:gd name="adj3" fmla="val 20496652"/>
                <a:gd name="adj4" fmla="val 10800000"/>
                <a:gd name="adj5" fmla="val 125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032260A-3CA2-359B-AEF3-ABD4518E2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69" y="3927322"/>
            <a:ext cx="6847655" cy="25524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23">
                <a:extLst>
                  <a:ext uri="{FF2B5EF4-FFF2-40B4-BE49-F238E27FC236}">
                    <a16:creationId xmlns:a16="http://schemas.microsoft.com/office/drawing/2014/main" id="{BC7F02ED-7787-E1B8-0FE0-124EF9641782}"/>
                  </a:ext>
                </a:extLst>
              </p:cNvPr>
              <p:cNvSpPr txBox="1"/>
              <p:nvPr/>
            </p:nvSpPr>
            <p:spPr>
              <a:xfrm>
                <a:off x="1358388" y="3507572"/>
                <a:ext cx="1525226" cy="3820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𝑁</m:t>
                          </m:r>
                        </m:e>
                        <m:sup>
                          <m:r>
                            <a:rPr lang="zh-CN" alt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∗</m:t>
                          </m:r>
                          <m: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6" name="文本框 23">
                <a:extLst>
                  <a:ext uri="{FF2B5EF4-FFF2-40B4-BE49-F238E27FC236}">
                    <a16:creationId xmlns:a16="http://schemas.microsoft.com/office/drawing/2014/main" id="{BC7F02ED-7787-E1B8-0FE0-124EF964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388" y="3507572"/>
                <a:ext cx="1525226" cy="3820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23">
                <a:extLst>
                  <a:ext uri="{FF2B5EF4-FFF2-40B4-BE49-F238E27FC236}">
                    <a16:creationId xmlns:a16="http://schemas.microsoft.com/office/drawing/2014/main" id="{25232DBA-8AF1-228F-4D2E-F53DF2E94AEB}"/>
                  </a:ext>
                </a:extLst>
              </p:cNvPr>
              <p:cNvSpPr txBox="1"/>
              <p:nvPr/>
            </p:nvSpPr>
            <p:spPr>
              <a:xfrm>
                <a:off x="4582954" y="3499016"/>
                <a:ext cx="1525226" cy="3820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𝑁</m:t>
                          </m:r>
                        </m:e>
                        <m:sup>
                          <m:r>
                            <a:rPr lang="zh-CN" alt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∗</m:t>
                          </m:r>
                          <m:r>
                            <a:rPr lang="en-US" altLang="zh-CN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文本框 23">
                <a:extLst>
                  <a:ext uri="{FF2B5EF4-FFF2-40B4-BE49-F238E27FC236}">
                    <a16:creationId xmlns:a16="http://schemas.microsoft.com/office/drawing/2014/main" id="{25232DBA-8AF1-228F-4D2E-F53DF2E94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954" y="3499016"/>
                <a:ext cx="1525226" cy="3820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线连接符 35">
            <a:extLst>
              <a:ext uri="{FF2B5EF4-FFF2-40B4-BE49-F238E27FC236}">
                <a16:creationId xmlns:a16="http://schemas.microsoft.com/office/drawing/2014/main" id="{D4AD092B-73D7-5BF4-1E4D-B0552D8DD0E2}"/>
              </a:ext>
            </a:extLst>
          </p:cNvPr>
          <p:cNvCxnSpPr>
            <a:cxnSpLocks/>
          </p:cNvCxnSpPr>
          <p:nvPr/>
        </p:nvCxnSpPr>
        <p:spPr>
          <a:xfrm>
            <a:off x="1501645" y="4758531"/>
            <a:ext cx="3938531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4">
            <a:extLst>
              <a:ext uri="{FF2B5EF4-FFF2-40B4-BE49-F238E27FC236}">
                <a16:creationId xmlns:a16="http://schemas.microsoft.com/office/drawing/2014/main" id="{5C0257B0-46F1-BF42-916D-677E06F83224}"/>
              </a:ext>
            </a:extLst>
          </p:cNvPr>
          <p:cNvSpPr txBox="1"/>
          <p:nvPr/>
        </p:nvSpPr>
        <p:spPr>
          <a:xfrm>
            <a:off x="9568058" y="180725"/>
            <a:ext cx="2315442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[PRL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134 (2025) 101802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5FBDF5D-3548-6745-06E0-79059F42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6564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FD89C-0F50-D372-D8C6-12D5E871D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99E8C-09E9-AF61-DF13-A4877FFA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Local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asymmetries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CBE4EC-9960-60BD-BBE1-7CAACAF1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18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63C380-AAE7-47AB-08E7-3CAD8A8AB39E}"/>
              </a:ext>
            </a:extLst>
          </p:cNvPr>
          <p:cNvSpPr txBox="1"/>
          <p:nvPr/>
        </p:nvSpPr>
        <p:spPr>
          <a:xfrm>
            <a:off x="9549264" y="163225"/>
            <a:ext cx="2072362" cy="3204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kumimoji="1" lang="zh-CN" altLang="en-US" sz="14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(2025) 101802 </a:t>
            </a:r>
            <a:endParaRPr kumimoji="1" lang="zh-CN" altLang="en-US" sz="148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1276899-4B7D-8D5C-9C13-953B67279C08}"/>
              </a:ext>
            </a:extLst>
          </p:cNvPr>
          <p:cNvGrpSpPr/>
          <p:nvPr/>
        </p:nvGrpSpPr>
        <p:grpSpPr>
          <a:xfrm>
            <a:off x="562260" y="1067094"/>
            <a:ext cx="10740465" cy="5328305"/>
            <a:chOff x="226492" y="838064"/>
            <a:chExt cx="10148900" cy="5034832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A95CE68-9C41-BED0-DEC8-6D3E0E28FE2D}"/>
                </a:ext>
              </a:extLst>
            </p:cNvPr>
            <p:cNvGrpSpPr/>
            <p:nvPr/>
          </p:nvGrpSpPr>
          <p:grpSpPr>
            <a:xfrm>
              <a:off x="226492" y="2399500"/>
              <a:ext cx="9874259" cy="3473396"/>
              <a:chOff x="230439" y="1979613"/>
              <a:chExt cx="9874259" cy="3473396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4CBEABCC-36EF-5A2F-964E-E34988259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0439" y="1979613"/>
                <a:ext cx="4654077" cy="3473396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86C1886-3875-F8CE-08BC-8F8109DD2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0077" y="2002762"/>
                <a:ext cx="4704621" cy="3439287"/>
              </a:xfrm>
              <a:prstGeom prst="rect">
                <a:avLst/>
              </a:prstGeom>
            </p:spPr>
          </p:pic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2CED77D-0356-257B-D292-614AFC5D2EA4}"/>
                  </a:ext>
                </a:extLst>
              </p:cNvPr>
              <p:cNvSpPr/>
              <p:nvPr/>
            </p:nvSpPr>
            <p:spPr bwMode="auto">
              <a:xfrm>
                <a:off x="1296365" y="2194148"/>
                <a:ext cx="648182" cy="2135886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8" tIns="45719" rIns="91438" bIns="45719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3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40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D4BBB10-090A-CEC2-CF7C-B17B048E8422}"/>
                  </a:ext>
                </a:extLst>
              </p:cNvPr>
              <p:cNvSpPr/>
              <p:nvPr/>
            </p:nvSpPr>
            <p:spPr bwMode="auto">
              <a:xfrm>
                <a:off x="6342976" y="4031690"/>
                <a:ext cx="3044091" cy="809739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8" tIns="45719" rIns="91438" bIns="45719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3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400">
                  <a:solidFill>
                    <a:srgbClr val="FF66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6ECD4D4-427B-66AA-4180-69FF98DB175F}"/>
                </a:ext>
              </a:extLst>
            </p:cNvPr>
            <p:cNvGrpSpPr/>
            <p:nvPr/>
          </p:nvGrpSpPr>
          <p:grpSpPr>
            <a:xfrm>
              <a:off x="292598" y="838064"/>
              <a:ext cx="4892860" cy="1195752"/>
              <a:chOff x="473332" y="1085329"/>
              <a:chExt cx="4892860" cy="119575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TextBox 19">
                    <a:extLst>
                      <a:ext uri="{FF2B5EF4-FFF2-40B4-BE49-F238E27FC236}">
                        <a16:creationId xmlns:a16="http://schemas.microsoft.com/office/drawing/2014/main" id="{526DC155-5936-62DA-AB41-7B7629EE326A}"/>
                      </a:ext>
                    </a:extLst>
                  </p:cNvPr>
                  <p:cNvSpPr txBox="1"/>
                  <p:nvPr/>
                </p:nvSpPr>
                <p:spPr>
                  <a:xfrm>
                    <a:off x="473332" y="1442900"/>
                    <a:ext cx="4892860" cy="838181"/>
                  </a:xfrm>
                  <a:prstGeom prst="rect">
                    <a:avLst/>
                  </a:prstGeom>
                  <a:solidFill>
                    <a:srgbClr val="FFF0C2"/>
                  </a:solidFill>
                  <a:ln>
                    <a:solidFill>
                      <a:srgbClr val="FFF0C2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35"/>
                      </a:spcBef>
                      <a:spcAft>
                        <a:spcPts val="423"/>
                      </a:spcAft>
                      <a:defRPr/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117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117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117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zh-CN" altLang="en-US" sz="2117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  <m:t>𝛬</m:t>
                            </m:r>
                            <m:sSup>
                              <m:sSupPr>
                                <m:ctrlPr>
                                  <a:rPr kumimoji="1" lang="en-US" altLang="zh-CN" sz="211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117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2117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117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zh-CN" altLang="en-US" sz="2117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:endParaRPr lang="en-US" altLang="zh-CN" sz="2117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endParaRPr>
                  </a:p>
                  <a:p>
                    <a:pPr>
                      <a:spcBef>
                        <a:spcPts val="635"/>
                      </a:spcBef>
                      <a:spcAft>
                        <a:spcPts val="423"/>
                      </a:spcAft>
                      <a:defRPr/>
                    </a:pPr>
                    <a:r>
                      <a:rPr lang="en-US" altLang="zh-CN" sz="2117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11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𝛥</m:t>
                        </m:r>
                        <m:sSub>
                          <m:sSubPr>
                            <m:ctrlPr>
                              <a:rPr lang="en-US" altLang="zh-CN" sz="2117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117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117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𝐶𝑃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117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zh-CN" altLang="en-US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kumimoji="1"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11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=</m:t>
                        </m:r>
                        <m:r>
                          <a:rPr lang="en-US" altLang="zh-CN" sz="2117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−0.078±0.051±0.027</m:t>
                        </m:r>
                      </m:oMath>
                    </a14:m>
                    <a:r>
                      <a:rPr lang="zh-CN" altLang="en-US" sz="2117" i="1" kern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>
              <p:sp>
                <p:nvSpPr>
                  <p:cNvPr id="24" name="TextBox 19">
                    <a:extLst>
                      <a:ext uri="{FF2B5EF4-FFF2-40B4-BE49-F238E27FC236}">
                        <a16:creationId xmlns:a16="http://schemas.microsoft.com/office/drawing/2014/main" id="{526DC155-5936-62DA-AB41-7B7629EE32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332" y="1442900"/>
                    <a:ext cx="4892860" cy="83818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rgbClr val="FFF0C2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42CC5205-1EE4-47DD-C1DD-6217A4C8D4B2}"/>
                      </a:ext>
                    </a:extLst>
                  </p:cNvPr>
                  <p:cNvSpPr txBox="1"/>
                  <p:nvPr/>
                </p:nvSpPr>
                <p:spPr>
                  <a:xfrm>
                    <a:off x="479577" y="1085329"/>
                    <a:ext cx="1963999" cy="364319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C0000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  <m:sSup>
                              <m:sSupPr>
                                <m:ctrlPr>
                                  <a:rPr kumimoji="1" lang="en-US" altLang="zh-CN" sz="1905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905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1905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kumimoji="1" lang="en-US" altLang="zh-CN" sz="1905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&lt;2.</m:t>
                        </m:r>
                        <m:r>
                          <a:rPr kumimoji="1" lang="en-US" altLang="zh-CN" sz="1905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oMath>
                    </a14:m>
                    <a:r>
                      <a:rPr kumimoji="1" lang="zh-CN" altLang="en-US" sz="1905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sz="1905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GeV</a:t>
                    </a:r>
                    <a:endParaRPr kumimoji="1" lang="zh-CN" altLang="en-US" sz="2117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42CC5205-1EE4-47DD-C1DD-6217A4C8D4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577" y="1085329"/>
                    <a:ext cx="1963999" cy="36431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25400">
                    <a:solidFill>
                      <a:srgbClr val="C0000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19">
                  <a:extLst>
                    <a:ext uri="{FF2B5EF4-FFF2-40B4-BE49-F238E27FC236}">
                      <a16:creationId xmlns:a16="http://schemas.microsoft.com/office/drawing/2014/main" id="{9FF48805-60E0-4E35-461F-11E2E3E62244}"/>
                    </a:ext>
                  </a:extLst>
                </p:cNvPr>
                <p:cNvSpPr txBox="1"/>
                <p:nvPr/>
              </p:nvSpPr>
              <p:spPr>
                <a:xfrm>
                  <a:off x="5980166" y="1202550"/>
                  <a:ext cx="4395226" cy="838182"/>
                </a:xfrm>
                <a:prstGeom prst="rect">
                  <a:avLst/>
                </a:prstGeom>
                <a:solidFill>
                  <a:srgbClr val="FFF0C2"/>
                </a:solidFill>
                <a:ln>
                  <a:solidFill>
                    <a:srgbClr val="FFF0C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35"/>
                    </a:spcBef>
                    <a:spcAft>
                      <a:spcPts val="423"/>
                    </a:spcAft>
                    <a:defRPr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117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117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117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117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sz="2117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sz="2117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117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2117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:endParaRPr lang="en-US" altLang="zh-CN" sz="2117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635"/>
                    </a:spcBef>
                    <a:spcAft>
                      <a:spcPts val="423"/>
                    </a:spcAft>
                    <a:defRPr/>
                  </a:pPr>
                  <a:r>
                    <a:rPr lang="en-US" altLang="zh-CN" sz="2117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117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𝛥</m:t>
                      </m:r>
                      <m:sSub>
                        <m:sSub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117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kumimoji="1"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altLang="zh-CN" sz="2117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</m:t>
                      </m:r>
                      <m:r>
                        <a:rPr lang="en-US" altLang="zh-CN" sz="2117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0.088±0.069±0.021</m:t>
                      </m:r>
                    </m:oMath>
                  </a14:m>
                  <a:endParaRPr lang="zh-CN" altLang="en-US" sz="2117" i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9" name="TextBox 19">
                  <a:extLst>
                    <a:ext uri="{FF2B5EF4-FFF2-40B4-BE49-F238E27FC236}">
                      <a16:creationId xmlns:a16="http://schemas.microsoft.com/office/drawing/2014/main" id="{9FF48805-60E0-4E35-461F-11E2E3E622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0166" y="1202550"/>
                  <a:ext cx="4395226" cy="838182"/>
                </a:xfrm>
                <a:prstGeom prst="rect">
                  <a:avLst/>
                </a:prstGeom>
                <a:blipFill>
                  <a:blip r:embed="rId6"/>
                  <a:stretch>
                    <a:fillRect b="-8333"/>
                  </a:stretch>
                </a:blipFill>
                <a:ln>
                  <a:solidFill>
                    <a:srgbClr val="FFF0C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4C06B3A-3E80-E9D6-2B2D-9D2D3B47020D}"/>
                    </a:ext>
                  </a:extLst>
                </p:cNvPr>
                <p:cNvSpPr txBox="1"/>
                <p:nvPr/>
              </p:nvSpPr>
              <p:spPr>
                <a:xfrm>
                  <a:off x="5986411" y="844979"/>
                  <a:ext cx="1963999" cy="36577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C0000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905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1" lang="en-US" altLang="zh-CN" sz="1905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</m:oMath>
                  </a14:m>
                  <a:r>
                    <a:rPr kumimoji="1" lang="zh-CN" altLang="en-US" sz="1905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905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GeV</a:t>
                  </a:r>
                  <a:endParaRPr kumimoji="1" lang="zh-CN" altLang="en-US" sz="211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4C06B3A-3E80-E9D6-2B2D-9D2D3B4702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411" y="844979"/>
                  <a:ext cx="1963999" cy="365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59994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5194C18-2CCC-8628-93D7-43B3C89E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02" y="3429000"/>
            <a:ext cx="3648941" cy="266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05E7AEE5-7C18-E1C0-C0BF-FA880009E4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68722"/>
                <a:ext cx="11520487" cy="558912"/>
              </a:xfrm>
            </p:spPr>
            <p:txBody>
              <a:bodyPr/>
              <a:lstStyle/>
              <a:p>
                <a:r>
                  <a:rPr kumimoji="1" lang="en-US" altLang="zh-CN" sz="3600" dirty="0"/>
                  <a:t>Charmless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prstClr val="black"/>
                    </a:solidFill>
                  </a:rPr>
                  <a:t> decays</a:t>
                </a:r>
                <a:r>
                  <a:rPr kumimoji="1" lang="zh-CN" altLang="en-US" dirty="0">
                    <a:solidFill>
                      <a:prstClr val="black"/>
                    </a:solidFill>
                  </a:rPr>
                  <a:t> 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05E7AEE5-7C18-E1C0-C0BF-FA880009E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68722"/>
                <a:ext cx="11520487" cy="558912"/>
              </a:xfrm>
              <a:blipFill>
                <a:blip r:embed="rId3"/>
                <a:stretch>
                  <a:fillRect l="-1652" t="-28889" b="-4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FB195248-2DC7-FFD5-C9AA-F4AF377B62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293" y="1031843"/>
                <a:ext cx="11373194" cy="322244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m:rPr>
                        <m:lit/>
                      </m:rPr>
                      <a:rPr kumimoji="1"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 decays similar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Λ</m:t>
                    </m:r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en-US" altLang="zh-CN" sz="2400" dirty="0"/>
                  <a:t>, just different hadronization processes</a:t>
                </a:r>
              </a:p>
              <a:p>
                <a:pPr lvl="1">
                  <a:lnSpc>
                    <a:spcPct val="120000"/>
                  </a:lnSpc>
                </a:pPr>
                <a:r>
                  <a:rPr kumimoji="1" lang="en-US" altLang="zh-CN" sz="2200" dirty="0"/>
                  <a:t>Control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channel: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200" i="1" dirty="0">
                            <a:latin typeface="Cambria Math" panose="02040503050406030204" pitchFamily="18" charset="0"/>
                          </a:rPr>
                          <m:t>𝑝</m:t>
                        </m:r>
                        <m:sSubSup>
                          <m:sSubSupPr>
                            <m:ctrlPr>
                              <a:rPr kumimoji="1" lang="en-US" altLang="zh-CN" sz="2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200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kumimoji="1" lang="en-US" altLang="zh-CN" sz="22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kumimoji="1" lang="en-US" altLang="zh-CN" sz="22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600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en-US" altLang="zh-CN" sz="2400" dirty="0"/>
                  <a:t>Branching fraction measured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,</a:t>
                </a:r>
                <a:r>
                  <a:rPr kumimoji="1" lang="zh-CN" altLang="en-US" sz="2400" dirty="0"/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m:rPr>
                        <m:lit/>
                      </m:rPr>
                      <a:rPr kumimoji="1"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 decays</a:t>
                </a:r>
              </a:p>
              <a:p>
                <a:pPr lvl="1">
                  <a:lnSpc>
                    <a:spcPct val="120000"/>
                  </a:lnSpc>
                </a:pPr>
                <a:r>
                  <a:rPr kumimoji="1" lang="en-US" altLang="zh-CN" sz="2000" dirty="0">
                    <a:solidFill>
                      <a:srgbClr val="C00000"/>
                    </a:solidFill>
                  </a:rPr>
                  <a:t>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m:rPr>
                        <m:lit/>
                      </m:rPr>
                      <a:rPr kumimoji="1"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l-GR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</a:rPr>
                  <a:t> decays</a:t>
                </a:r>
                <a:endParaRPr kumimoji="1" lang="en-US" altLang="zh-CN" sz="2000" dirty="0">
                  <a:solidFill>
                    <a:srgbClr val="7030A0"/>
                  </a:solidFill>
                </a:endParaRP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0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rgbClr val="7030A0"/>
                    </a:solidFill>
                  </a:rPr>
                  <a:t> branching fraction improved by</a:t>
                </a:r>
                <a:r>
                  <a:rPr kumimoji="1" lang="zh-CN" altLang="en-US" sz="2000" dirty="0">
                    <a:solidFill>
                      <a:srgbClr val="7030A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7030A0"/>
                    </a:solidFill>
                  </a:rPr>
                  <a:t>a factor of 9</a:t>
                </a:r>
              </a:p>
              <a:p>
                <a:pPr lvl="1"/>
                <a:endParaRPr kumimoji="1" lang="zh-CN" altLang="en-US" sz="2177" dirty="0"/>
              </a:p>
            </p:txBody>
          </p:sp>
        </mc:Choice>
        <mc:Fallback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FB195248-2DC7-FFD5-C9AA-F4AF377B62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293" y="1031843"/>
                <a:ext cx="11373194" cy="3222443"/>
              </a:xfrm>
              <a:blipFill>
                <a:blip r:embed="rId4"/>
                <a:stretch>
                  <a:fillRect l="-6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6FE948DA-9DA7-6407-06FF-C58C04A38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226" y="3595797"/>
            <a:ext cx="3924300" cy="2667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A2E46E-7B4F-6780-A2A4-971E0ACC6D99}"/>
              </a:ext>
            </a:extLst>
          </p:cNvPr>
          <p:cNvSpPr txBox="1"/>
          <p:nvPr/>
        </p:nvSpPr>
        <p:spPr>
          <a:xfrm>
            <a:off x="9080494" y="6133967"/>
            <a:ext cx="222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CN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bservation</a:t>
            </a:r>
            <a:r>
              <a:rPr lang="en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1D1C9048-015A-EC48-54F9-B1B6A0794152}"/>
              </a:ext>
            </a:extLst>
          </p:cNvPr>
          <p:cNvSpPr/>
          <p:nvPr/>
        </p:nvSpPr>
        <p:spPr>
          <a:xfrm>
            <a:off x="9599591" y="5627099"/>
            <a:ext cx="160425" cy="49376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70981637-AB6F-7A43-510B-EF97FAD92278}"/>
              </a:ext>
            </a:extLst>
          </p:cNvPr>
          <p:cNvSpPr/>
          <p:nvPr/>
        </p:nvSpPr>
        <p:spPr>
          <a:xfrm>
            <a:off x="10313721" y="5626300"/>
            <a:ext cx="160425" cy="49376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73CEB8A8-15AC-8313-F914-8D6834F4FA30}"/>
              </a:ext>
            </a:extLst>
          </p:cNvPr>
          <p:cNvSpPr/>
          <p:nvPr/>
        </p:nvSpPr>
        <p:spPr>
          <a:xfrm>
            <a:off x="5978302" y="5553602"/>
            <a:ext cx="160425" cy="493769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14B305-9346-60F0-2724-45CAF6686E3A}"/>
              </a:ext>
            </a:extLst>
          </p:cNvPr>
          <p:cNvSpPr txBox="1"/>
          <p:nvPr/>
        </p:nvSpPr>
        <p:spPr>
          <a:xfrm>
            <a:off x="5306533" y="5925165"/>
            <a:ext cx="255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</a:t>
            </a:r>
            <a:r>
              <a:rPr lang="en-US" altLang="zh-C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endParaRPr lang="en-CN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44B7E07-8AC3-8126-058C-091DA1D13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69" y="3910188"/>
            <a:ext cx="4717405" cy="135161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D09B463-524E-90A0-39F0-6D28B336DFCC}"/>
              </a:ext>
            </a:extLst>
          </p:cNvPr>
          <p:cNvSpPr/>
          <p:nvPr/>
        </p:nvSpPr>
        <p:spPr>
          <a:xfrm>
            <a:off x="2024743" y="4497355"/>
            <a:ext cx="2090057" cy="17728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9E35E1-A558-74A9-1B99-577C9428605A}"/>
              </a:ext>
            </a:extLst>
          </p:cNvPr>
          <p:cNvSpPr/>
          <p:nvPr/>
        </p:nvSpPr>
        <p:spPr>
          <a:xfrm>
            <a:off x="2024743" y="4963502"/>
            <a:ext cx="2541597" cy="2155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ED4596-3BC9-F472-8B46-833BF5EE5DF8}"/>
              </a:ext>
            </a:extLst>
          </p:cNvPr>
          <p:cNvSpPr/>
          <p:nvPr/>
        </p:nvSpPr>
        <p:spPr>
          <a:xfrm>
            <a:off x="1916178" y="4277869"/>
            <a:ext cx="2198622" cy="17728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rgbClr val="7030A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8F745F2-DD06-CC65-3FC3-D40DD126D05F}"/>
              </a:ext>
            </a:extLst>
          </p:cNvPr>
          <p:cNvCxnSpPr/>
          <p:nvPr/>
        </p:nvCxnSpPr>
        <p:spPr>
          <a:xfrm>
            <a:off x="2646884" y="5243142"/>
            <a:ext cx="0" cy="251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3F39DF9-9CD3-7C99-2D44-E5C874BE663C}"/>
              </a:ext>
            </a:extLst>
          </p:cNvPr>
          <p:cNvSpPr txBox="1"/>
          <p:nvPr/>
        </p:nvSpPr>
        <p:spPr>
          <a:xfrm>
            <a:off x="2365396" y="543894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</a:t>
            </a:r>
            <a:r>
              <a:rPr lang="en-CN" dirty="0"/>
              <a:t>.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2829061-54CA-7A3B-7BFB-A0C357972217}"/>
              </a:ext>
            </a:extLst>
          </p:cNvPr>
          <p:cNvCxnSpPr/>
          <p:nvPr/>
        </p:nvCxnSpPr>
        <p:spPr>
          <a:xfrm>
            <a:off x="3202925" y="5245831"/>
            <a:ext cx="0" cy="251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3ED64B9-7BCA-80C7-E9DD-27227A6FD223}"/>
              </a:ext>
            </a:extLst>
          </p:cNvPr>
          <p:cNvSpPr txBox="1"/>
          <p:nvPr/>
        </p:nvSpPr>
        <p:spPr>
          <a:xfrm>
            <a:off x="2921437" y="544163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yst</a:t>
            </a:r>
            <a:r>
              <a:rPr lang="en-CN" dirty="0"/>
              <a:t>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1B2ADB4-7A65-595D-66BD-93CE341212B4}"/>
              </a:ext>
            </a:extLst>
          </p:cNvPr>
          <p:cNvCxnSpPr/>
          <p:nvPr/>
        </p:nvCxnSpPr>
        <p:spPr>
          <a:xfrm>
            <a:off x="3785175" y="5246805"/>
            <a:ext cx="0" cy="251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C904095-9B00-477E-97CE-8DF9F685379A}"/>
              </a:ext>
            </a:extLst>
          </p:cNvPr>
          <p:cNvSpPr txBox="1"/>
          <p:nvPr/>
        </p:nvSpPr>
        <p:spPr>
          <a:xfrm>
            <a:off x="3422385" y="5444275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endParaRPr lang="en-CN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AC8A85-2C91-6569-8F4B-3F3CF06878FC}"/>
              </a:ext>
            </a:extLst>
          </p:cNvPr>
          <p:cNvCxnSpPr/>
          <p:nvPr/>
        </p:nvCxnSpPr>
        <p:spPr>
          <a:xfrm>
            <a:off x="4426070" y="5243142"/>
            <a:ext cx="0" cy="251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1CFD759-67CA-C4A8-F8D4-D41CC5542A7C}"/>
                  </a:ext>
                </a:extLst>
              </p:cNvPr>
              <p:cNvSpPr txBox="1"/>
              <p:nvPr/>
            </p:nvSpPr>
            <p:spPr>
              <a:xfrm>
                <a:off x="4172309" y="5433021"/>
                <a:ext cx="147989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-quark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fragmentation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endParaRPr lang="en-CN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1CFD759-67CA-C4A8-F8D4-D41CC5542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309" y="5433021"/>
                <a:ext cx="1479892" cy="923330"/>
              </a:xfrm>
              <a:prstGeom prst="rect">
                <a:avLst/>
              </a:prstGeom>
              <a:blipFill>
                <a:blip r:embed="rId7"/>
                <a:stretch>
                  <a:fillRect l="-3419" t="-2703" r="-2564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F09F04A4-5D1C-674C-B794-6CB98675A03E}"/>
              </a:ext>
            </a:extLst>
          </p:cNvPr>
          <p:cNvSpPr txBox="1"/>
          <p:nvPr/>
        </p:nvSpPr>
        <p:spPr>
          <a:xfrm rot="19636627">
            <a:off x="9010144" y="5058476"/>
            <a:ext cx="126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E025CE00-67DE-AC2A-3132-648D516C7331}"/>
              </a:ext>
            </a:extLst>
          </p:cNvPr>
          <p:cNvSpPr txBox="1"/>
          <p:nvPr/>
        </p:nvSpPr>
        <p:spPr>
          <a:xfrm>
            <a:off x="8519335" y="226353"/>
            <a:ext cx="2728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[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arXiv:</a:t>
            </a:r>
            <a:r>
              <a:rPr lang="en-US" altLang="zh-CN" sz="1600" dirty="0">
                <a:hlinkClick r:id="rId8"/>
              </a:rPr>
              <a:t>2508.17836 </a:t>
            </a:r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]</a:t>
            </a:r>
            <a:endParaRPr lang="en-CN" sz="1600" dirty="0">
              <a:solidFill>
                <a:srgbClr val="FF0000"/>
              </a:solidFill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85A7C771-2DE6-2AAB-4A20-61A758F8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235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9FCF-1121-1026-1429-5DBEBB18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0A520-0A3E-60DE-730A-BC675989B4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2583" y="1450464"/>
                <a:ext cx="11226834" cy="474652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CN" sz="2400"/>
                  <a:t>Introduction</a:t>
                </a:r>
                <a:endParaRPr lang="en-CN" sz="2400" dirty="0"/>
              </a:p>
              <a:p>
                <a:pPr>
                  <a:lnSpc>
                    <a:spcPct val="100000"/>
                  </a:lnSpc>
                </a:pPr>
                <a:r>
                  <a:rPr lang="en-CN" sz="2400" dirty="0"/>
                  <a:t>CP violation in charmless beauty baryon decays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400" dirty="0"/>
              </a:p>
              <a:p>
                <a:pPr>
                  <a:lnSpc>
                    <a:spcPct val="150000"/>
                  </a:lnSpc>
                  <a:spcBef>
                    <a:spcPts val="2200"/>
                  </a:spcBef>
                </a:pPr>
                <a:r>
                  <a:rPr lang="en-US" altLang="zh-CN" sz="2400" dirty="0"/>
                  <a:t>CP </a:t>
                </a:r>
                <a:r>
                  <a:rPr lang="en-CN" altLang="zh-CN" sz="2400" dirty="0"/>
                  <a:t>violation</a:t>
                </a:r>
                <a:r>
                  <a:rPr lang="en-US" altLang="zh-CN" sz="2400" dirty="0"/>
                  <a:t> in beauty baryon to charmonium decays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400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/>
                  <a:t>CP </a:t>
                </a:r>
                <a:r>
                  <a:rPr lang="en-CN" sz="2400" dirty="0"/>
                  <a:t>violation</a:t>
                </a:r>
                <a:r>
                  <a:rPr lang="en-US" altLang="zh-CN" sz="2400" dirty="0"/>
                  <a:t> in </a:t>
                </a:r>
                <a:r>
                  <a:rPr lang="en-US" sz="2400" dirty="0"/>
                  <a:t>beauty </a:t>
                </a:r>
                <a:r>
                  <a:rPr lang="en-US" altLang="zh-CN" sz="2400" dirty="0"/>
                  <a:t>baryon to open charm decays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CN" sz="1977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/>
                  <a:t>Summary</a:t>
                </a:r>
                <a:r>
                  <a:rPr lang="en-CN" sz="2400"/>
                  <a:t> </a:t>
                </a:r>
                <a:r>
                  <a:rPr lang="en-CN" sz="2400" dirty="0"/>
                  <a:t>and Outlook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0A520-0A3E-60DE-730A-BC675989B4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583" y="1450464"/>
                <a:ext cx="11226834" cy="4746522"/>
              </a:xfrm>
              <a:blipFill>
                <a:blip r:embed="rId2"/>
                <a:stretch>
                  <a:fillRect l="-677" t="-10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7D9A6CF-5C79-018D-E213-3F5CBBEC85D6}"/>
              </a:ext>
            </a:extLst>
          </p:cNvPr>
          <p:cNvSpPr txBox="1"/>
          <p:nvPr/>
        </p:nvSpPr>
        <p:spPr>
          <a:xfrm>
            <a:off x="835490" y="2752924"/>
            <a:ext cx="2101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[PRD 111 (2025), 092004</a:t>
            </a:r>
            <a:r>
              <a:rPr lang="en-US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kumimoji="1" lang="zh-CN" altLang="en-US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12A18-FB02-6AC1-9474-4188F1F4FAE8}"/>
              </a:ext>
            </a:extLst>
          </p:cNvPr>
          <p:cNvSpPr txBox="1"/>
          <p:nvPr/>
        </p:nvSpPr>
        <p:spPr>
          <a:xfrm>
            <a:off x="3518170" y="2752927"/>
            <a:ext cx="2577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[PRL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134 (2025) 101802]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5CB150-A7D2-AC6B-FEB9-2D1281E41F38}"/>
                  </a:ext>
                </a:extLst>
              </p:cNvPr>
              <p:cNvSpPr txBox="1"/>
              <p:nvPr/>
            </p:nvSpPr>
            <p:spPr>
              <a:xfrm>
                <a:off x="3289572" y="2410197"/>
                <a:ext cx="2263440" cy="414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5CB150-A7D2-AC6B-FEB9-2D1281E41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572" y="2410197"/>
                <a:ext cx="2263440" cy="414216"/>
              </a:xfrm>
              <a:prstGeom prst="rect">
                <a:avLst/>
              </a:prstGeom>
              <a:blipFill>
                <a:blip r:embed="rId5"/>
                <a:stretch>
                  <a:fillRect l="-2793" b="-176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54566E-8866-E867-0FED-78A4D5F056F5}"/>
                  </a:ext>
                </a:extLst>
              </p:cNvPr>
              <p:cNvSpPr txBox="1"/>
              <p:nvPr/>
            </p:nvSpPr>
            <p:spPr>
              <a:xfrm>
                <a:off x="9017539" y="2410197"/>
                <a:ext cx="2269275" cy="414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54566E-8866-E867-0FED-78A4D5F05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539" y="2410197"/>
                <a:ext cx="2269275" cy="414216"/>
              </a:xfrm>
              <a:prstGeom prst="rect">
                <a:avLst/>
              </a:prstGeom>
              <a:blipFill>
                <a:blip r:embed="rId6"/>
                <a:stretch>
                  <a:fillRect l="-1667" r="-1667" b="-176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345FB-8F24-A14E-7CC9-B7DE3DBB7EC8}"/>
                  </a:ext>
                </a:extLst>
              </p:cNvPr>
              <p:cNvSpPr txBox="1"/>
              <p:nvPr/>
            </p:nvSpPr>
            <p:spPr>
              <a:xfrm>
                <a:off x="5941978" y="2410197"/>
                <a:ext cx="2269276" cy="414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kumimoji="1" lang="en-US" altLang="zh-CN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345FB-8F24-A14E-7CC9-B7DE3DBB7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978" y="2410197"/>
                <a:ext cx="2269276" cy="414216"/>
              </a:xfrm>
              <a:prstGeom prst="rect">
                <a:avLst/>
              </a:prstGeom>
              <a:blipFill>
                <a:blip r:embed="rId7"/>
                <a:stretch>
                  <a:fillRect l="-2793" b="-176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A7AACE4-D9E4-317F-5D4C-7BAD5E991E23}"/>
              </a:ext>
            </a:extLst>
          </p:cNvPr>
          <p:cNvSpPr txBox="1"/>
          <p:nvPr/>
        </p:nvSpPr>
        <p:spPr>
          <a:xfrm>
            <a:off x="5886071" y="2769754"/>
            <a:ext cx="2728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[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arXiv:</a:t>
            </a:r>
            <a:r>
              <a:rPr lang="en-US" altLang="zh-CN" sz="1400" dirty="0">
                <a:hlinkClick r:id="rId8"/>
              </a:rPr>
              <a:t>2508.17836</a:t>
            </a:r>
            <a:r>
              <a:rPr lang="en-CN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]</a:t>
            </a:r>
            <a:endParaRPr lang="en-CN" sz="1400" dirty="0">
              <a:solidFill>
                <a:srgbClr val="FF0000"/>
              </a:solidFill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43BE1DDB-D533-9BBC-EEF0-28EFFF2AB73D}"/>
              </a:ext>
            </a:extLst>
          </p:cNvPr>
          <p:cNvSpPr txBox="1"/>
          <p:nvPr/>
        </p:nvSpPr>
        <p:spPr>
          <a:xfrm>
            <a:off x="3082689" y="4821899"/>
            <a:ext cx="2052165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4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14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hlinkClick r:id="rId9"/>
              </a:rPr>
              <a:t>PRL 133 (2024) 261804</a:t>
            </a:r>
            <a:r>
              <a:rPr lang="en-US" altLang="zh-CN" sz="14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450407-7F87-DD74-00F2-B9D37B34D206}"/>
                  </a:ext>
                </a:extLst>
              </p:cNvPr>
              <p:cNvSpPr txBox="1"/>
              <p:nvPr/>
            </p:nvSpPr>
            <p:spPr>
              <a:xfrm>
                <a:off x="9267916" y="5827654"/>
                <a:ext cx="26005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450407-7F87-DD74-00F2-B9D37B34D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916" y="5827654"/>
                <a:ext cx="2600528" cy="369332"/>
              </a:xfrm>
              <a:prstGeom prst="rect">
                <a:avLst/>
              </a:prstGeom>
              <a:blipFill>
                <a:blip r:embed="rId10"/>
                <a:stretch>
                  <a:fillRect l="-1942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5">
            <a:extLst>
              <a:ext uri="{FF2B5EF4-FFF2-40B4-BE49-F238E27FC236}">
                <a16:creationId xmlns:a16="http://schemas.microsoft.com/office/drawing/2014/main" id="{130A59B0-97D8-7E0F-4A76-51856051D5E7}"/>
              </a:ext>
            </a:extLst>
          </p:cNvPr>
          <p:cNvSpPr txBox="1"/>
          <p:nvPr/>
        </p:nvSpPr>
        <p:spPr>
          <a:xfrm>
            <a:off x="3213652" y="3755727"/>
            <a:ext cx="2728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[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arXiv:</a:t>
            </a:r>
            <a:r>
              <a:rPr lang="en-US" altLang="zh-CN" sz="1400" dirty="0">
                <a:hlinkClick r:id="rId11"/>
              </a:rPr>
              <a:t>2509.16103]</a:t>
            </a:r>
            <a:endParaRPr lang="en-CN" sz="1400" dirty="0">
              <a:solidFill>
                <a:srgbClr val="FF0000"/>
              </a:solidFill>
            </a:endParaRP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38EBB71C-6095-3A98-8560-8A54528F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165C40E-0951-0101-F831-6181135C85E2}"/>
              </a:ext>
            </a:extLst>
          </p:cNvPr>
          <p:cNvSpPr txBox="1"/>
          <p:nvPr/>
        </p:nvSpPr>
        <p:spPr>
          <a:xfrm>
            <a:off x="9094621" y="2795807"/>
            <a:ext cx="1914307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Nature 643 (2025) 1223</a:t>
            </a:r>
            <a:endParaRPr kumimoji="1" lang="zh-CN" altLang="en-US" sz="1400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4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CD6F603C-1001-758B-0881-28A635F8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18" y="186666"/>
            <a:ext cx="11520487" cy="558912"/>
          </a:xfrm>
        </p:spPr>
        <p:txBody>
          <a:bodyPr/>
          <a:lstStyle/>
          <a:p>
            <a:r>
              <a:rPr kumimoji="1" lang="en-US" altLang="zh-CN" sz="3600" i="0" dirty="0"/>
              <a:t>CP</a:t>
            </a:r>
            <a:r>
              <a:rPr kumimoji="1" lang="zh-CN" altLang="en-US" sz="3600" i="0" dirty="0"/>
              <a:t> </a:t>
            </a:r>
            <a:r>
              <a:rPr kumimoji="1" lang="en-US" altLang="zh-CN" sz="3600" i="0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F579997A-8E1F-7588-8250-E28A43C50D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0201" y="867538"/>
                <a:ext cx="11226834" cy="162389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dirty="0">
                    <a:solidFill>
                      <a:schemeClr val="tx1"/>
                    </a:solidFill>
                  </a:rPr>
                  <a:t>Measurements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</a:rPr>
                  <a:t> decays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000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</a:rPr>
                          <m:t>aw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sub>
                    </m:sSub>
                  </m:oMath>
                </a14:m>
                <a:endParaRPr lang="en-CN" dirty="0"/>
              </a:p>
              <a:p>
                <a:pPr lvl="1"/>
                <a:endParaRPr lang="en-CN" dirty="0"/>
              </a:p>
              <a:p>
                <a:pPr marL="609577" lvl="1" indent="0">
                  <a:buNone/>
                </a:pPr>
                <a:endParaRPr lang="en-CN" dirty="0"/>
              </a:p>
            </p:txBody>
          </p:sp>
        </mc:Choice>
        <mc:Fallback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F579997A-8E1F-7588-8250-E28A43C50D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0201" y="867538"/>
                <a:ext cx="11226834" cy="1623898"/>
              </a:xfrm>
              <a:blipFill>
                <a:blip r:embed="rId2"/>
                <a:stretch>
                  <a:fillRect l="-7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E628521D-373D-55EC-1698-E7810C84A667}"/>
              </a:ext>
            </a:extLst>
          </p:cNvPr>
          <p:cNvSpPr txBox="1"/>
          <p:nvPr/>
        </p:nvSpPr>
        <p:spPr>
          <a:xfrm>
            <a:off x="10252249" y="1924395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BC50239-7E80-E53A-DDF4-06960BE312E1}"/>
              </a:ext>
            </a:extLst>
          </p:cNvPr>
          <p:cNvGrpSpPr/>
          <p:nvPr/>
        </p:nvGrpSpPr>
        <p:grpSpPr>
          <a:xfrm>
            <a:off x="6281" y="3418765"/>
            <a:ext cx="6007728" cy="2461066"/>
            <a:chOff x="6350654" y="1486815"/>
            <a:chExt cx="5785963" cy="23702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3C04144-3286-BBA2-6143-42A30B703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1" b="49709"/>
            <a:stretch/>
          </p:blipFill>
          <p:spPr>
            <a:xfrm>
              <a:off x="6350654" y="1761555"/>
              <a:ext cx="5706999" cy="2095480"/>
            </a:xfrm>
            <a:prstGeom prst="rect">
              <a:avLst/>
            </a:prstGeom>
          </p:spPr>
        </p:pic>
        <p:cxnSp>
          <p:nvCxnSpPr>
            <p:cNvPr id="19" name="直线连接符 35">
              <a:extLst>
                <a:ext uri="{FF2B5EF4-FFF2-40B4-BE49-F238E27FC236}">
                  <a16:creationId xmlns:a16="http://schemas.microsoft.com/office/drawing/2014/main" id="{7BB596FE-A2A5-538B-4B24-907509658F1D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31" y="2383023"/>
              <a:ext cx="3223967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3C63A2E-5172-3694-BD57-CF82F58FAD20}"/>
                    </a:ext>
                  </a:extLst>
                </p:cNvPr>
                <p:cNvSpPr txBox="1"/>
                <p:nvPr/>
              </p:nvSpPr>
              <p:spPr>
                <a:xfrm>
                  <a:off x="7012008" y="1486815"/>
                  <a:ext cx="5124609" cy="6347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1" lang="en-US" altLang="zh-CN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𝑝𝐾</m:t>
                          </m:r>
                        </m:e>
                        <m:sub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sSubSup>
                        <m:sSubSupPr>
                          <m:ctrlP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1" lang="en-US" altLang="zh-CN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b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kumimoji="1" lang="en-US" altLang="zh-CN" b="0" dirty="0">
                      <a:solidFill>
                        <a:srgbClr val="7030A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</m:oMath>
                  </a14:m>
                  <a:endParaRPr kumimoji="1" lang="en-US" altLang="zh-CN" b="0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3C63A2E-5172-3694-BD57-CF82F58FAD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2008" y="1486815"/>
                  <a:ext cx="5124609" cy="634700"/>
                </a:xfrm>
                <a:prstGeom prst="rect">
                  <a:avLst/>
                </a:prstGeom>
                <a:blipFill>
                  <a:blip r:embed="rId4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5A0BA07-64FC-D70B-291A-B2DCD1C71E88}"/>
              </a:ext>
            </a:extLst>
          </p:cNvPr>
          <p:cNvGrpSpPr/>
          <p:nvPr/>
        </p:nvGrpSpPr>
        <p:grpSpPr>
          <a:xfrm>
            <a:off x="6096000" y="3351609"/>
            <a:ext cx="6056033" cy="2529341"/>
            <a:chOff x="6295015" y="3771558"/>
            <a:chExt cx="5832484" cy="24359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5B6495-F2D6-7D27-6768-4ABCA21BD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199" b="1709"/>
            <a:stretch/>
          </p:blipFill>
          <p:spPr>
            <a:xfrm>
              <a:off x="6295015" y="4203026"/>
              <a:ext cx="5832484" cy="2004506"/>
            </a:xfrm>
            <a:prstGeom prst="rect">
              <a:avLst/>
            </a:prstGeom>
          </p:spPr>
        </p:pic>
        <p:cxnSp>
          <p:nvCxnSpPr>
            <p:cNvPr id="22" name="直线连接符 35">
              <a:extLst>
                <a:ext uri="{FF2B5EF4-FFF2-40B4-BE49-F238E27FC236}">
                  <a16:creationId xmlns:a16="http://schemas.microsoft.com/office/drawing/2014/main" id="{0AAE6DCA-2195-F59B-B712-5E2A61AAC9EF}"/>
                </a:ext>
              </a:extLst>
            </p:cNvPr>
            <p:cNvCxnSpPr>
              <a:cxnSpLocks/>
            </p:cNvCxnSpPr>
            <p:nvPr/>
          </p:nvCxnSpPr>
          <p:spPr>
            <a:xfrm>
              <a:off x="7274967" y="4972701"/>
              <a:ext cx="3171476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35">
              <a:extLst>
                <a:ext uri="{FF2B5EF4-FFF2-40B4-BE49-F238E27FC236}">
                  <a16:creationId xmlns:a16="http://schemas.microsoft.com/office/drawing/2014/main" id="{16C333F5-AC69-E6C9-8527-B1312D978B88}"/>
                </a:ext>
              </a:extLst>
            </p:cNvPr>
            <p:cNvCxnSpPr>
              <a:cxnSpLocks/>
            </p:cNvCxnSpPr>
            <p:nvPr/>
          </p:nvCxnSpPr>
          <p:spPr>
            <a:xfrm>
              <a:off x="7733489" y="5393701"/>
              <a:ext cx="3345835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31B84D5-DF31-919B-D642-86DFB887E17B}"/>
                    </a:ext>
                  </a:extLst>
                </p:cNvPr>
                <p:cNvSpPr txBox="1"/>
                <p:nvPr/>
              </p:nvSpPr>
              <p:spPr>
                <a:xfrm>
                  <a:off x="7274967" y="3771558"/>
                  <a:ext cx="4223531" cy="3820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1" lang="en-US" altLang="zh-CN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𝑝𝐾</m:t>
                          </m:r>
                        </m:e>
                        <m:sub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sSubSup>
                        <m:sSubSupPr>
                          <m:ctrlP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1" lang="en-US" altLang="zh-CN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b="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CN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31B84D5-DF31-919B-D642-86DFB887E1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4967" y="3771558"/>
                  <a:ext cx="4223531" cy="382028"/>
                </a:xfrm>
                <a:prstGeom prst="rect">
                  <a:avLst/>
                </a:prstGeom>
                <a:blipFill>
                  <a:blip r:embed="rId5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C6AC8D4-D58B-5C32-0DEE-A17BF9AC8C6F}"/>
              </a:ext>
            </a:extLst>
          </p:cNvPr>
          <p:cNvSpPr txBox="1">
            <a:spLocks/>
          </p:cNvSpPr>
          <p:nvPr/>
        </p:nvSpPr>
        <p:spPr>
          <a:xfrm>
            <a:off x="450265" y="2397260"/>
            <a:ext cx="11226834" cy="74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4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914365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117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523944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 significant CP violation found</a:t>
            </a:r>
          </a:p>
        </p:txBody>
      </p:sp>
      <p:pic>
        <p:nvPicPr>
          <p:cNvPr id="21" name="Picture 28">
            <a:extLst>
              <a:ext uri="{FF2B5EF4-FFF2-40B4-BE49-F238E27FC236}">
                <a16:creationId xmlns:a16="http://schemas.microsoft.com/office/drawing/2014/main" id="{9EC8F21F-F7D3-ECBC-73FF-B61F346F1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225" y="1590504"/>
            <a:ext cx="5263049" cy="15108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35E215-9D38-DF43-D755-8143776B1259}"/>
              </a:ext>
            </a:extLst>
          </p:cNvPr>
          <p:cNvSpPr txBox="1"/>
          <p:nvPr/>
        </p:nvSpPr>
        <p:spPr>
          <a:xfrm>
            <a:off x="8329235" y="223548"/>
            <a:ext cx="2728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[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arXiv:</a:t>
            </a:r>
            <a:r>
              <a:rPr lang="en-US" altLang="zh-CN" sz="1600" dirty="0">
                <a:hlinkClick r:id="rId7"/>
              </a:rPr>
              <a:t>2508.17836</a:t>
            </a:r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]</a:t>
            </a:r>
            <a:endParaRPr lang="en-CN" sz="1600" dirty="0">
              <a:solidFill>
                <a:srgbClr val="FF0000"/>
              </a:solidFill>
            </a:endParaRPr>
          </a:p>
        </p:txBody>
      </p:sp>
      <p:sp>
        <p:nvSpPr>
          <p:cNvPr id="28" name="灯片编号占位符 27">
            <a:extLst>
              <a:ext uri="{FF2B5EF4-FFF2-40B4-BE49-F238E27FC236}">
                <a16:creationId xmlns:a16="http://schemas.microsoft.com/office/drawing/2014/main" id="{2078A00F-BD53-DF84-7C52-A2531FA5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0623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CD6F603C-1001-758B-0881-28A635F8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919"/>
            <a:ext cx="11520487" cy="558912"/>
          </a:xfrm>
        </p:spPr>
        <p:txBody>
          <a:bodyPr/>
          <a:lstStyle/>
          <a:p>
            <a:r>
              <a:rPr kumimoji="1" lang="en-US" altLang="zh-CN" sz="3600" i="0" dirty="0"/>
              <a:t>Local</a:t>
            </a:r>
            <a:r>
              <a:rPr kumimoji="1" lang="zh-CN" altLang="en-US" sz="3600" i="0" dirty="0"/>
              <a:t> </a:t>
            </a:r>
            <a:r>
              <a:rPr kumimoji="1" lang="en-US" altLang="zh-CN" sz="3600" i="0" dirty="0"/>
              <a:t>CP</a:t>
            </a:r>
            <a:r>
              <a:rPr kumimoji="1" lang="zh-CN" altLang="en-US" sz="3600" i="0" dirty="0"/>
              <a:t> </a:t>
            </a:r>
            <a:r>
              <a:rPr kumimoji="1" lang="en-US" altLang="zh-CN" sz="3600" i="0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F579997A-8E1F-7588-8250-E28A43C50D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5421" y="1140373"/>
                <a:ext cx="6897506" cy="407615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dirty="0"/>
                  <a:t>Local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CP violation for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400" dirty="0"/>
                  <a:t> investigated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sz="2000" dirty="0"/>
                  <a:t>Binning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according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identified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N" sz="20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zh-CN" altLang="en-US" sz="20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CN" sz="20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N" sz="20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:r>
                  <a:rPr lang="en-US" sz="2000" i="0" dirty="0"/>
                  <a:t>resonances</a:t>
                </a:r>
                <a:endParaRPr lang="en-CN" sz="2000" dirty="0"/>
              </a:p>
            </p:txBody>
          </p:sp>
        </mc:Choice>
        <mc:Fallback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F579997A-8E1F-7588-8250-E28A43C50D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5421" y="1140373"/>
                <a:ext cx="6897506" cy="4076158"/>
              </a:xfrm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286BCE23-9AB5-DC7D-E9EC-89E041FC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228" y="903851"/>
            <a:ext cx="3811750" cy="33765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354882-9132-E97B-E7A4-380C76282A2B}"/>
                  </a:ext>
                </a:extLst>
              </p:cNvPr>
              <p:cNvSpPr txBox="1"/>
              <p:nvPr/>
            </p:nvSpPr>
            <p:spPr>
              <a:xfrm>
                <a:off x="1480479" y="4058486"/>
                <a:ext cx="6062448" cy="414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4 regions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354882-9132-E97B-E7A4-380C76282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479" y="4058486"/>
                <a:ext cx="6062448" cy="414216"/>
              </a:xfrm>
              <a:prstGeom prst="rect">
                <a:avLst/>
              </a:prstGeom>
              <a:blipFill>
                <a:blip r:embed="rId4"/>
                <a:stretch>
                  <a:fillRect l="-1046" t="-5882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1136CD0-6FAA-C0A3-3BD5-3D323AB7B42B}"/>
              </a:ext>
            </a:extLst>
          </p:cNvPr>
          <p:cNvSpPr txBox="1">
            <a:spLocks/>
          </p:cNvSpPr>
          <p:nvPr/>
        </p:nvSpPr>
        <p:spPr>
          <a:xfrm>
            <a:off x="645421" y="2467398"/>
            <a:ext cx="6062448" cy="74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4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914365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117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523944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No significant localized CP violation found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D1A1691A-AC58-4DC6-9E52-ACC3B45FCA22}"/>
              </a:ext>
            </a:extLst>
          </p:cNvPr>
          <p:cNvSpPr txBox="1"/>
          <p:nvPr/>
        </p:nvSpPr>
        <p:spPr>
          <a:xfrm>
            <a:off x="8329235" y="223548"/>
            <a:ext cx="2728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[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arXiv:</a:t>
            </a:r>
            <a:r>
              <a:rPr lang="en-US" altLang="zh-CN" sz="1600" dirty="0">
                <a:hlinkClick r:id="rId5"/>
              </a:rPr>
              <a:t>2508.17836</a:t>
            </a:r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]</a:t>
            </a:r>
            <a:endParaRPr lang="en-CN" sz="1600" dirty="0">
              <a:solidFill>
                <a:srgbClr val="FF0000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A55EE5C-2577-5E37-F248-E799AE9DF15C}"/>
              </a:ext>
            </a:extLst>
          </p:cNvPr>
          <p:cNvGrpSpPr/>
          <p:nvPr/>
        </p:nvGrpSpPr>
        <p:grpSpPr>
          <a:xfrm>
            <a:off x="450326" y="4538674"/>
            <a:ext cx="10433917" cy="1817677"/>
            <a:chOff x="450326" y="4538674"/>
            <a:chExt cx="10433917" cy="181767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97575CB-FA84-0E07-D32F-62A2DC2AC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326" y="4538674"/>
              <a:ext cx="8618648" cy="181767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A6D9522-24B1-E49C-F3B0-E3B72BF79D7F}"/>
                    </a:ext>
                  </a:extLst>
                </p:cNvPr>
                <p:cNvSpPr txBox="1"/>
                <p:nvPr/>
              </p:nvSpPr>
              <p:spPr>
                <a:xfrm>
                  <a:off x="9149262" y="4876256"/>
                  <a:ext cx="1555682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892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A6D9522-24B1-E49C-F3B0-E3B72BF79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9262" y="4876256"/>
                  <a:ext cx="1555682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787534E-FA0F-531A-9EF9-76139BB28D42}"/>
                    </a:ext>
                  </a:extLst>
                </p:cNvPr>
                <p:cNvSpPr txBox="1"/>
                <p:nvPr/>
              </p:nvSpPr>
              <p:spPr>
                <a:xfrm>
                  <a:off x="9158642" y="5216679"/>
                  <a:ext cx="1725601" cy="49346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1400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787534E-FA0F-531A-9EF9-76139BB28D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8642" y="5216679"/>
                  <a:ext cx="1725601" cy="49346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4C44953-7AFB-238E-4639-888ECE3434E7}"/>
                    </a:ext>
                  </a:extLst>
                </p:cNvPr>
                <p:cNvSpPr txBox="1"/>
                <p:nvPr/>
              </p:nvSpPr>
              <p:spPr>
                <a:xfrm>
                  <a:off x="9144005" y="5656474"/>
                  <a:ext cx="865045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kumimoji="1" lang="zh-CN" alt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4C44953-7AFB-238E-4639-888ECE343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5" y="5656474"/>
                  <a:ext cx="865045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94AD26F5-B041-83E0-F1FA-CFBDEB04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94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6557A05-B814-BBBC-CD23-DBF2AE1DBA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altLang="zh-CN" dirty="0">
                    <a:latin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ker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𝑝</m:t>
                    </m:r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>
                    <a:latin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</a:rPr>
                  <a:t>decay</a:t>
                </a:r>
                <a:r>
                  <a:rPr kumimoji="1" lang="zh-CN" altLang="en-US" dirty="0">
                    <a:latin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6557A05-B814-BBBC-CD23-DBF2AE1DB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61" t="-3077" b="-1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CA4C8-16E8-046C-D1DF-34B010A03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0" y="943865"/>
            <a:ext cx="11993192" cy="2225881"/>
          </a:xfrm>
        </p:spPr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</a:rPr>
              <a:t>Contributed by tree and loop diagrams</a:t>
            </a:r>
          </a:p>
          <a:p>
            <a:endParaRPr kumimoji="1"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284BBF-389C-5F95-4AE9-FFEB1E1D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22</a:t>
            </a:fld>
            <a:endParaRPr kumimoji="1"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3F195C6-44CB-3894-C9A7-61B0112BD953}"/>
              </a:ext>
            </a:extLst>
          </p:cNvPr>
          <p:cNvGrpSpPr/>
          <p:nvPr/>
        </p:nvGrpSpPr>
        <p:grpSpPr>
          <a:xfrm>
            <a:off x="6454622" y="988108"/>
            <a:ext cx="5897305" cy="1857115"/>
            <a:chOff x="6052952" y="568708"/>
            <a:chExt cx="5572492" cy="1754829"/>
          </a:xfrm>
        </p:grpSpPr>
        <p:sp>
          <p:nvSpPr>
            <p:cNvPr id="7" name="内容占位符 2">
              <a:extLst>
                <a:ext uri="{FF2B5EF4-FFF2-40B4-BE49-F238E27FC236}">
                  <a16:creationId xmlns:a16="http://schemas.microsoft.com/office/drawing/2014/main" id="{DD3236D5-B5A4-6D7F-66AF-C500612EF4FF}"/>
                </a:ext>
              </a:extLst>
            </p:cNvPr>
            <p:cNvSpPr txBox="1">
              <a:spLocks/>
            </p:cNvSpPr>
            <p:nvPr/>
          </p:nvSpPr>
          <p:spPr>
            <a:xfrm>
              <a:off x="6102713" y="568708"/>
              <a:ext cx="4083117" cy="5589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863994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439992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2015988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591985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v"/>
                <a:defRPr sz="1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800" dirty="0"/>
                <a:t>Rich resonances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6E0A0CA-983C-AD57-1B2E-3BB8B011541D}"/>
                </a:ext>
              </a:extLst>
            </p:cNvPr>
            <p:cNvGrpSpPr/>
            <p:nvPr/>
          </p:nvGrpSpPr>
          <p:grpSpPr>
            <a:xfrm>
              <a:off x="6052952" y="1340779"/>
              <a:ext cx="5572492" cy="982758"/>
              <a:chOff x="5801571" y="1352098"/>
              <a:chExt cx="5572492" cy="9827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3304C8D0-B642-F998-2E71-9EF35E186AA2}"/>
                      </a:ext>
                    </a:extLst>
                  </p:cNvPr>
                  <p:cNvSpPr txBox="1"/>
                  <p:nvPr/>
                </p:nvSpPr>
                <p:spPr>
                  <a:xfrm>
                    <a:off x="8603896" y="1939758"/>
                    <a:ext cx="2770167" cy="395098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117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zh-CN" altLang="en-US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  <m:r>
                                <a:rPr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211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117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117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  <m:r>
                                <a:rPr lang="en-US" altLang="zh-CN" sz="2117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2117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117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sz="2117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3304C8D0-B642-F998-2E71-9EF35E186A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03896" y="1939758"/>
                    <a:ext cx="2770167" cy="39509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1C09EC39-39E4-7BBE-507F-4E775C18C46C}"/>
                  </a:ext>
                </a:extLst>
              </p:cNvPr>
              <p:cNvGrpSpPr/>
              <p:nvPr/>
            </p:nvGrpSpPr>
            <p:grpSpPr>
              <a:xfrm>
                <a:off x="5801571" y="1352098"/>
                <a:ext cx="4618220" cy="969442"/>
                <a:chOff x="5801571" y="1352098"/>
                <a:chExt cx="4618220" cy="96944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文本框 10">
                      <a:extLst>
                        <a:ext uri="{FF2B5EF4-FFF2-40B4-BE49-F238E27FC236}">
                          <a16:creationId xmlns:a16="http://schemas.microsoft.com/office/drawing/2014/main" id="{2222A082-E020-7178-8D79-43C4ABBAFD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1571" y="1352098"/>
                      <a:ext cx="2734420" cy="409155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117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11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zh-CN" altLang="en-US" sz="211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  <m:r>
                                <a:rPr lang="en-US" altLang="zh-CN" sz="2117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CN" altLang="zh-CN" sz="2117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117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N" altLang="zh-CN" sz="2117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2117" i="1" dirty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117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117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117" i="1" dirty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117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CN" altLang="zh-CN" sz="2117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N" altLang="zh-CN" sz="2117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CN" altLang="zh-CN" sz="2117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US" altLang="zh-CN" sz="211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1" lang="zh-CN" altLang="en-US" sz="211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文本框 10">
                      <a:extLst>
                        <a:ext uri="{FF2B5EF4-FFF2-40B4-BE49-F238E27FC236}">
                          <a16:creationId xmlns:a16="http://schemas.microsoft.com/office/drawing/2014/main" id="{2222A082-E020-7178-8D79-43C4ABBAFD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1571" y="1352098"/>
                      <a:ext cx="2734420" cy="40915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文本框 11">
                      <a:extLst>
                        <a:ext uri="{FF2B5EF4-FFF2-40B4-BE49-F238E27FC236}">
                          <a16:creationId xmlns:a16="http://schemas.microsoft.com/office/drawing/2014/main" id="{C92AE05F-EE12-5DD7-369B-013626FDDD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1571" y="1912385"/>
                      <a:ext cx="2918548" cy="409155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117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p>
                              <m:r>
                                <a:rPr lang="zh-CN" altLang="en-US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211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117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2117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117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1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11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117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kumimoji="1" lang="en-US" altLang="zh-CN" sz="211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1" lang="zh-CN" altLang="en-US" sz="211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文本框 11">
                      <a:extLst>
                        <a:ext uri="{FF2B5EF4-FFF2-40B4-BE49-F238E27FC236}">
                          <a16:creationId xmlns:a16="http://schemas.microsoft.com/office/drawing/2014/main" id="{C92AE05F-EE12-5DD7-369B-013626FDDD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1571" y="1912385"/>
                      <a:ext cx="2918548" cy="40915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78BE1DB3-73F7-7CB3-AC8C-66A0FFB992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74900" y="1371543"/>
                      <a:ext cx="1944891" cy="395098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2117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zh-CN" altLang="en-US" sz="2117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∗∗</m:t>
                                </m:r>
                              </m:sup>
                            </m:sSup>
                            <m:r>
                              <a:rPr lang="en-US" altLang="zh-CN" sz="2117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211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117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117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11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117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117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11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117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117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sz="2117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kumimoji="1" lang="zh-CN" altLang="en-US" sz="211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78BE1DB3-73F7-7CB3-AC8C-66A0FFB9921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74900" y="1371543"/>
                      <a:ext cx="1944891" cy="39509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FEDEA3DB-3AEC-4191-A630-9D95AE12364E}"/>
              </a:ext>
            </a:extLst>
          </p:cNvPr>
          <p:cNvSpPr txBox="1">
            <a:spLocks/>
          </p:cNvSpPr>
          <p:nvPr/>
        </p:nvSpPr>
        <p:spPr>
          <a:xfrm>
            <a:off x="198808" y="3200335"/>
            <a:ext cx="11993192" cy="1011831"/>
          </a:xfrm>
          <a:prstGeom prst="rect">
            <a:avLst/>
          </a:prstGeom>
        </p:spPr>
        <p:txBody>
          <a:bodyPr>
            <a:normAutofit/>
          </a:bodyPr>
          <a:lstStyle>
            <a:lvl1pPr marL="228597" indent="-228597" algn="l" defTabSz="91438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914365" indent="-304788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2pPr>
            <a:lvl3pPr marL="1523944" indent="-304788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569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64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58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52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Times New Roman" panose="02020603050405020304" pitchFamily="18" charset="0"/>
              </a:rPr>
              <a:t>Large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yield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and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high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signal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purity</a:t>
            </a:r>
          </a:p>
          <a:p>
            <a:r>
              <a:rPr kumimoji="1" lang="en-US" altLang="zh-CN" dirty="0">
                <a:latin typeface="Times New Roman" panose="02020603050405020304" pitchFamily="18" charset="0"/>
              </a:rPr>
              <a:t>Golden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mode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available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to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reduce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nuisance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asymmetries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for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CPV</a:t>
            </a:r>
          </a:p>
          <a:p>
            <a:endParaRPr kumimoji="1" lang="zh-CN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318F8AB4-4B66-AD84-B2CA-676A5C6F12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2733" y="5287940"/>
                <a:ext cx="5009341" cy="80705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54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lang="en-US" altLang="zh-CN" sz="254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54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sz="254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54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54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zh-CN" sz="254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54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54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540" b="0" i="1" dirty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zh-CN" altLang="en-US" sz="4233" dirty="0">
                    <a:latin typeface="+mn-lt"/>
                  </a:rPr>
                  <a:t> </a:t>
                </a:r>
                <a:endParaRPr lang="en-US" altLang="zh-CN" sz="4233" dirty="0">
                  <a:latin typeface="+mn-lt"/>
                </a:endParaRPr>
              </a:p>
            </p:txBody>
          </p:sp>
        </mc:Choice>
        <mc:Fallback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318F8AB4-4B66-AD84-B2CA-676A5C6F1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33" y="5287940"/>
                <a:ext cx="5009341" cy="807055"/>
              </a:xfrm>
              <a:prstGeom prst="rect">
                <a:avLst/>
              </a:prstGeom>
              <a:blipFill>
                <a:blip r:embed="rId8"/>
                <a:stretch>
                  <a:fillRect l="-5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4FF147B-EACC-C8DE-5557-DAEA4066945C}"/>
                  </a:ext>
                </a:extLst>
              </p:cNvPr>
              <p:cNvSpPr txBox="1"/>
              <p:nvPr/>
            </p:nvSpPr>
            <p:spPr>
              <a:xfrm>
                <a:off x="481484" y="4267171"/>
                <a:ext cx="6025800" cy="123322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1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1" i="1" ker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ker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mode: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allows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asymmetries</a:t>
                </a:r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4FF147B-EACC-C8DE-5557-DAEA40669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4" y="4267171"/>
                <a:ext cx="6025800" cy="12332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14A34E2A-DE6E-794F-9322-9C18FA3403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071" y="4732534"/>
            <a:ext cx="4314471" cy="1931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59AEB9D-CB78-DF90-45E2-E62199674FDA}"/>
                  </a:ext>
                </a:extLst>
              </p:cNvPr>
              <p:cNvSpPr txBox="1"/>
              <p:nvPr/>
            </p:nvSpPr>
            <p:spPr>
              <a:xfrm>
                <a:off x="450588" y="6022314"/>
                <a:ext cx="5572359" cy="54200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54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54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540" b="0" i="0" dirty="0" smtClean="0"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</m:sSub>
                      <m:d>
                        <m:dPr>
                          <m:ctrlP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54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540" dirty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540" i="1" dirty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54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CN" sz="2540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540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540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540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540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540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540" i="1" kern="0"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54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1.25±0.23</m:t>
                          </m:r>
                        </m:e>
                      </m:d>
                      <m:r>
                        <a:rPr lang="en-US" altLang="zh-CN" sz="2540" i="1" dirty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11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59AEB9D-CB78-DF90-45E2-E62199674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88" y="6022314"/>
                <a:ext cx="5572359" cy="5420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BBA1E5D-FAC4-8979-C2AB-F75F88F64DA8}"/>
                  </a:ext>
                </a:extLst>
              </p:cNvPr>
              <p:cNvSpPr txBox="1"/>
              <p:nvPr/>
            </p:nvSpPr>
            <p:spPr>
              <a:xfrm>
                <a:off x="6836020" y="4314362"/>
                <a:ext cx="1580946" cy="43300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117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117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117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11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BBA1E5D-FAC4-8979-C2AB-F75F88F64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20" y="4314362"/>
                <a:ext cx="1580946" cy="4330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D58710E-A36D-9E09-27A1-58F7946A0306}"/>
                  </a:ext>
                </a:extLst>
              </p:cNvPr>
              <p:cNvSpPr txBox="1"/>
              <p:nvPr/>
            </p:nvSpPr>
            <p:spPr>
              <a:xfrm>
                <a:off x="9352492" y="4314362"/>
                <a:ext cx="1580946" cy="43300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117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117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117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117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117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117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211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D58710E-A36D-9E09-27A1-58F7946A0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492" y="4314362"/>
                <a:ext cx="1580946" cy="4330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13752719-2C5B-4532-723F-A8F8343D26A8}"/>
              </a:ext>
            </a:extLst>
          </p:cNvPr>
          <p:cNvSpPr txBox="1"/>
          <p:nvPr/>
        </p:nvSpPr>
        <p:spPr>
          <a:xfrm>
            <a:off x="9415374" y="250114"/>
            <a:ext cx="2409634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Nature 643 (2025) 1223</a:t>
            </a:r>
            <a:endParaRPr kumimoji="1" lang="zh-CN" altLang="en-US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50065B5-4DC9-907C-4437-5B146B82D4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697" y="1538989"/>
            <a:ext cx="5645412" cy="15125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F0AB57-6CF0-F811-B645-9713C5DD6C3C}"/>
              </a:ext>
            </a:extLst>
          </p:cNvPr>
          <p:cNvSpPr/>
          <p:nvPr/>
        </p:nvSpPr>
        <p:spPr>
          <a:xfrm>
            <a:off x="316854" y="1432989"/>
            <a:ext cx="5653255" cy="13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6319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318B81-8099-5E26-AAC7-E566AE28B0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</a:rPr>
                  <a:t>Raw</a:t>
                </a:r>
                <a:r>
                  <a:rPr kumimoji="1" lang="zh-CN" altLang="en-US" dirty="0">
                    <a:latin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</a:rPr>
                  <a:t>yield</a:t>
                </a:r>
                <a:r>
                  <a:rPr kumimoji="1" lang="zh-CN" altLang="en-US" dirty="0">
                    <a:latin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</a:rPr>
                  <a:t>asymmetry</a:t>
                </a:r>
                <a:r>
                  <a:rPr kumimoji="1" lang="zh-CN" altLang="en-US" dirty="0">
                    <a:latin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</a:rPr>
                  <a:t>of</a:t>
                </a:r>
                <a:r>
                  <a:rPr kumimoji="1" lang="zh-CN" altLang="en-US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387" ker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sz="3387" i="1" ker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a:rPr lang="en-US" altLang="zh-CN" sz="3387" i="1" kern="0">
                        <a:latin typeface="Cambria Math" panose="02040503050406030204" pitchFamily="18" charset="0"/>
                        <a:ea typeface="黑体"/>
                      </a:rPr>
                      <m:t>𝑝</m:t>
                    </m:r>
                    <m:sSup>
                      <m:sSupPr>
                        <m:ctrlP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3387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318B81-8099-5E26-AAC7-E566AE28B0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065" b="-145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1FF06A-FD1B-5E58-BF56-D2129818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D74DD1C5-DAE0-A681-D204-C930ADD215A7}"/>
              </a:ext>
            </a:extLst>
          </p:cNvPr>
          <p:cNvSpPr txBox="1"/>
          <p:nvPr/>
        </p:nvSpPr>
        <p:spPr>
          <a:xfrm>
            <a:off x="315480" y="869782"/>
            <a:ext cx="974886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409" indent="-30240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Maximum-likelihood fits to mass spectra to extract signal yield </a:t>
            </a:r>
            <a:endParaRPr lang="en-CN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7CB2761D-2AA6-3710-045B-A11F1C58F418}"/>
                  </a:ext>
                </a:extLst>
              </p:cNvPr>
              <p:cNvSpPr/>
              <p:nvPr/>
            </p:nvSpPr>
            <p:spPr>
              <a:xfrm>
                <a:off x="472721" y="5475442"/>
                <a:ext cx="3324915" cy="983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54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54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54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  <m:sup/>
                      </m:sSubSup>
                      <m:r>
                        <m:rPr>
                          <m:nor/>
                        </m:rPr>
                        <a:rPr lang="zh-CN" altLang="en-US" sz="254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54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254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5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4.184 ± 0.025</m:t>
                          </m:r>
                        </m:e>
                      </m:d>
                      <m:r>
                        <a:rPr lang="en-US" altLang="zh-CN" sz="2540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CN" sz="254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7CB2761D-2AA6-3710-045B-A11F1C58F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1" y="5475442"/>
                <a:ext cx="3324915" cy="983283"/>
              </a:xfrm>
              <a:prstGeom prst="rect">
                <a:avLst/>
              </a:prstGeom>
              <a:blipFill>
                <a:blip r:embed="rId3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C1A44040-CBEC-1C44-C14B-CD92B5D2E3DB}"/>
                  </a:ext>
                </a:extLst>
              </p:cNvPr>
              <p:cNvSpPr/>
              <p:nvPr/>
            </p:nvSpPr>
            <p:spPr>
              <a:xfrm>
                <a:off x="4550091" y="5518789"/>
                <a:ext cx="3324915" cy="983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54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54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54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54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  <m:sup/>
                      </m:sSubSup>
                      <m:r>
                        <m:rPr>
                          <m:nor/>
                        </m:rPr>
                        <a:rPr lang="zh-CN" altLang="en-US" sz="254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54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254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54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3.885 ± 0.023</m:t>
                          </m:r>
                        </m:e>
                      </m:d>
                      <m:r>
                        <a:rPr lang="en-US" altLang="zh-CN" sz="2540" i="1" dirty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54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CN" sz="254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C1A44040-CBEC-1C44-C14B-CD92B5D2E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091" y="5518789"/>
                <a:ext cx="3324915" cy="983283"/>
              </a:xfrm>
              <a:prstGeom prst="rect">
                <a:avLst/>
              </a:prstGeom>
              <a:blipFill>
                <a:blip r:embed="rId4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DB7984-C9D1-D29D-4E59-17363F387EDC}"/>
                  </a:ext>
                </a:extLst>
              </p:cNvPr>
              <p:cNvSpPr txBox="1"/>
              <p:nvPr/>
            </p:nvSpPr>
            <p:spPr>
              <a:xfrm>
                <a:off x="8371219" y="3647270"/>
                <a:ext cx="3618408" cy="51918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35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54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540" dirty="0">
                            <a:latin typeface="Cambria Math" panose="02040503050406030204" pitchFamily="18" charset="0"/>
                          </a:rPr>
                          <m:t>yield</m:t>
                        </m:r>
                        <m:r>
                          <a:rPr lang="en-US" altLang="zh-CN" sz="2540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54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54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3.71±0.39</m:t>
                        </m:r>
                      </m:e>
                    </m:d>
                    <m:r>
                      <a:rPr lang="en-US" altLang="zh-CN" sz="2540" i="1" dirty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zh-CN" altLang="en-US" sz="2540" dirty="0"/>
                  <a:t> </a:t>
                </a:r>
                <a:endParaRPr kumimoji="1" lang="en-US" altLang="zh-CN" sz="1905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DB7984-C9D1-D29D-4E59-17363F387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219" y="3647270"/>
                <a:ext cx="3618408" cy="519181"/>
              </a:xfrm>
              <a:prstGeom prst="rect">
                <a:avLst/>
              </a:prstGeom>
              <a:blipFill>
                <a:blip r:embed="rId5"/>
                <a:stretch>
                  <a:fillRect l="-699" b="-17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04E8A-88A2-6FAD-3FC9-F518E2D8DE20}"/>
                  </a:ext>
                </a:extLst>
              </p:cNvPr>
              <p:cNvSpPr txBox="1"/>
              <p:nvPr/>
            </p:nvSpPr>
            <p:spPr>
              <a:xfrm>
                <a:off x="1053035" y="3164115"/>
                <a:ext cx="657626" cy="5010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54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540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54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54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540" dirty="0"/>
                  <a:t> </a:t>
                </a:r>
                <a:endParaRPr lang="zh-CN" altLang="en-US" sz="1905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04E8A-88A2-6FAD-3FC9-F518E2D8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35" y="3164115"/>
                <a:ext cx="657626" cy="5010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E41E3B-AE05-B04C-65B1-708D247CE801}"/>
                  </a:ext>
                </a:extLst>
              </p:cNvPr>
              <p:cNvSpPr txBox="1"/>
              <p:nvPr/>
            </p:nvSpPr>
            <p:spPr>
              <a:xfrm>
                <a:off x="4970137" y="3164115"/>
                <a:ext cx="657626" cy="5010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54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54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540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54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54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540" dirty="0"/>
                  <a:t> </a:t>
                </a:r>
                <a:endParaRPr lang="zh-CN" altLang="en-US" sz="1905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E41E3B-AE05-B04C-65B1-708D247CE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137" y="3164115"/>
                <a:ext cx="657626" cy="501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132116D3-C294-EB79-B508-DFA29E6F1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373" y="1637323"/>
            <a:ext cx="7884330" cy="3495115"/>
          </a:xfrm>
          <a:prstGeom prst="rect">
            <a:avLst/>
          </a:prstGeom>
        </p:spPr>
      </p:pic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EDC7894C-DA2C-8E5B-5659-75398405A623}"/>
              </a:ext>
            </a:extLst>
          </p:cNvPr>
          <p:cNvCxnSpPr/>
          <p:nvPr/>
        </p:nvCxnSpPr>
        <p:spPr>
          <a:xfrm>
            <a:off x="1762029" y="2264979"/>
            <a:ext cx="4315146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E4C78672-5BF9-F52D-2648-67AA16656CE1}"/>
              </a:ext>
            </a:extLst>
          </p:cNvPr>
          <p:cNvSpPr txBox="1"/>
          <p:nvPr/>
        </p:nvSpPr>
        <p:spPr>
          <a:xfrm>
            <a:off x="9415374" y="250114"/>
            <a:ext cx="2409634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Nature 643 (2025) 1223</a:t>
            </a:r>
            <a:endParaRPr kumimoji="1" lang="zh-CN" altLang="en-US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3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D8B0F1-3439-B42E-ECA0-B68C68BB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</a:rPr>
              <a:t>Corrections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for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experimental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bias</a:t>
            </a:r>
            <a:endParaRPr kumimoji="1" lang="zh-CN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CAE218-F7AF-0ACE-0D2C-35651AAA62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5810" y="1574868"/>
                <a:ext cx="5212489" cy="4838730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>
                    <a:solidFill>
                      <a:srgbClr val="C00000"/>
                    </a:solidFill>
                  </a:rPr>
                  <a:t>Production</a:t>
                </a:r>
                <a:r>
                  <a:rPr kumimoji="1" lang="zh-CN" altLang="en-US" sz="2400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rgbClr val="C00000"/>
                    </a:solidFill>
                  </a:rPr>
                  <a:t>asymmetry</a:t>
                </a:r>
                <a:r>
                  <a:rPr kumimoji="1" lang="en-US" altLang="zh-CN" sz="2400" dirty="0"/>
                  <a:t>: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cancelled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by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matching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kinematics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of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control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to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signal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mode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CAE218-F7AF-0ACE-0D2C-35651AAA62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810" y="1574868"/>
                <a:ext cx="5212489" cy="4838730"/>
              </a:xfrm>
              <a:blipFill>
                <a:blip r:embed="rId2"/>
                <a:stretch>
                  <a:fillRect l="-1456" t="-1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F89926-D61B-EE0C-C46B-73D66E60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24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5CD4DD9C-2F97-F3C2-DE3C-DCF3A49CA8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1771" y="879991"/>
                <a:ext cx="6807635" cy="82506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sz="3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300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lang="en-US" altLang="zh-CN" sz="30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3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3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zh-CN" sz="30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30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3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000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sz="3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zh-CN" altLang="en-US" sz="3000" dirty="0">
                    <a:latin typeface="+mn-lt"/>
                  </a:rPr>
                  <a:t> </a:t>
                </a:r>
                <a:endParaRPr lang="en-US" altLang="zh-CN" sz="2800" dirty="0">
                  <a:latin typeface="+mn-lt"/>
                </a:endParaRP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5CD4DD9C-2F97-F3C2-DE3C-DCF3A49CA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771" y="879991"/>
                <a:ext cx="6807635" cy="825063"/>
              </a:xfrm>
              <a:prstGeom prst="rect">
                <a:avLst/>
              </a:prstGeom>
              <a:blipFill>
                <a:blip r:embed="rId3"/>
                <a:stretch>
                  <a:fillRect l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B766D503-AC5E-5C69-6A22-D80F52285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05" y="3190379"/>
            <a:ext cx="2749981" cy="2094726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4269D20-1DF5-9773-574D-D69EC754B8BA}"/>
              </a:ext>
            </a:extLst>
          </p:cNvPr>
          <p:cNvSpPr txBox="1">
            <a:spLocks/>
          </p:cNvSpPr>
          <p:nvPr/>
        </p:nvSpPr>
        <p:spPr>
          <a:xfrm>
            <a:off x="5820198" y="1574868"/>
            <a:ext cx="5928350" cy="1461288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rgbClr val="0070C0"/>
                </a:solidFill>
              </a:rPr>
              <a:t>Detection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asymmetry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candidate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candidate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depending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kinematics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0E67F-A789-3DB6-B626-9A5B7257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575" y="3200517"/>
            <a:ext cx="3251798" cy="23636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4C2980-D228-571E-5D6D-714D4CE1C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4373" y="3200518"/>
            <a:ext cx="3191988" cy="2363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85D6EA-EC6F-CB29-68F4-F811D1DCC9B5}"/>
                  </a:ext>
                </a:extLst>
              </p:cNvPr>
              <p:cNvSpPr txBox="1"/>
              <p:nvPr/>
            </p:nvSpPr>
            <p:spPr>
              <a:xfrm>
                <a:off x="6846006" y="5846504"/>
                <a:ext cx="2422098" cy="51796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35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54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54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exp</m:t>
                        </m:r>
                      </m:sub>
                    </m:sSub>
                    <m:r>
                      <a:rPr lang="en-US" altLang="zh-CN" sz="254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540" i="1">
                        <a:latin typeface="Cambria Math" panose="02040503050406030204" pitchFamily="18" charset="0"/>
                      </a:rPr>
                      <m:t>0.01%</m:t>
                    </m:r>
                  </m:oMath>
                </a14:m>
                <a:r>
                  <a:rPr kumimoji="1" lang="zh-CN" altLang="en-US" sz="2540" dirty="0"/>
                  <a:t> </a:t>
                </a:r>
                <a:endParaRPr kumimoji="1" lang="en-US" altLang="zh-CN" sz="254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85D6EA-EC6F-CB29-68F4-F811D1DCC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006" y="5846504"/>
                <a:ext cx="2422098" cy="517962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84F2CE1-1D88-741E-D1B5-D3FC6022B0A6}"/>
                  </a:ext>
                </a:extLst>
              </p:cNvPr>
              <p:cNvSpPr txBox="1"/>
              <p:nvPr/>
            </p:nvSpPr>
            <p:spPr>
              <a:xfrm>
                <a:off x="1717255" y="5804983"/>
                <a:ext cx="1841909" cy="51796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35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54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54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54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540" dirty="0"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lang="en-US" altLang="zh-CN" sz="2540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zh-CN" altLang="en-US" sz="2540" dirty="0"/>
                  <a:t> </a:t>
                </a:r>
                <a:endParaRPr kumimoji="1" lang="en-US" altLang="zh-CN" sz="254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84F2CE1-1D88-741E-D1B5-D3FC6022B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255" y="5804983"/>
                <a:ext cx="1841909" cy="517962"/>
              </a:xfrm>
              <a:prstGeom prst="rect">
                <a:avLst/>
              </a:prstGeom>
              <a:blipFill>
                <a:blip r:embed="rId8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864E89-AACC-9A99-BC10-BFE23F22B121}"/>
              </a:ext>
            </a:extLst>
          </p:cNvPr>
          <p:cNvGrpSpPr/>
          <p:nvPr/>
        </p:nvGrpSpPr>
        <p:grpSpPr>
          <a:xfrm>
            <a:off x="2934585" y="2992447"/>
            <a:ext cx="2522042" cy="2485193"/>
            <a:chOff x="2716070" y="3015547"/>
            <a:chExt cx="2383133" cy="23483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780260-498F-D401-0688-0C1F04C98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16070" y="3015547"/>
              <a:ext cx="2383133" cy="225073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F49A277-99B6-5387-629F-CE94B2CEB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1041" y="5183860"/>
              <a:ext cx="255653" cy="180000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791E415B-F2AA-8619-DDAC-33070E288494}"/>
              </a:ext>
            </a:extLst>
          </p:cNvPr>
          <p:cNvSpPr txBox="1"/>
          <p:nvPr/>
        </p:nvSpPr>
        <p:spPr>
          <a:xfrm>
            <a:off x="9415374" y="250114"/>
            <a:ext cx="2409634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Nature 643 (2025) 1223</a:t>
            </a:r>
            <a:endParaRPr kumimoji="1" lang="zh-CN" altLang="en-US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286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48D6D-2606-51CD-C492-620BC737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</a:rPr>
              <a:t>Systematic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uncertainties</a:t>
            </a:r>
            <a:endParaRPr kumimoji="1"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F9058A-87EA-DCB9-03F6-AFDEC16B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4EB3C7-56D4-FAD2-48C2-7F9CB425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19" y="1451244"/>
            <a:ext cx="8836144" cy="22159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36B066-5C31-5C29-2F52-A4B002E8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135" y="4355548"/>
            <a:ext cx="6323810" cy="206276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7FF4EB0-43DE-AB2E-724C-1E6CA4E1A4A5}"/>
              </a:ext>
            </a:extLst>
          </p:cNvPr>
          <p:cNvSpPr txBox="1"/>
          <p:nvPr/>
        </p:nvSpPr>
        <p:spPr>
          <a:xfrm>
            <a:off x="234711" y="874331"/>
            <a:ext cx="3839513" cy="4832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nuisance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asymmetries</a:t>
            </a:r>
            <a:endParaRPr kumimoji="1" lang="zh-CN" altLang="en-US" sz="21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01EE96-670B-DD23-8D7B-20711D570D45}"/>
              </a:ext>
            </a:extLst>
          </p:cNvPr>
          <p:cNvSpPr txBox="1"/>
          <p:nvPr/>
        </p:nvSpPr>
        <p:spPr>
          <a:xfrm>
            <a:off x="201520" y="3866973"/>
            <a:ext cx="3134191" cy="4832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endParaRPr kumimoji="1" lang="zh-CN" altLang="en-US" sz="21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任意形状 8">
            <a:extLst>
              <a:ext uri="{FF2B5EF4-FFF2-40B4-BE49-F238E27FC236}">
                <a16:creationId xmlns:a16="http://schemas.microsoft.com/office/drawing/2014/main" id="{B86E4384-7990-3DA7-6B24-C4A8C2BD3EB7}"/>
              </a:ext>
            </a:extLst>
          </p:cNvPr>
          <p:cNvSpPr/>
          <p:nvPr/>
        </p:nvSpPr>
        <p:spPr>
          <a:xfrm>
            <a:off x="8368552" y="3350065"/>
            <a:ext cx="2357887" cy="1829222"/>
          </a:xfrm>
          <a:custGeom>
            <a:avLst/>
            <a:gdLst>
              <a:gd name="connsiteX0" fmla="*/ 1764406 w 2228019"/>
              <a:gd name="connsiteY0" fmla="*/ 0 h 2086378"/>
              <a:gd name="connsiteX1" fmla="*/ 2112135 w 2228019"/>
              <a:gd name="connsiteY1" fmla="*/ 1300767 h 2086378"/>
              <a:gd name="connsiteX2" fmla="*/ 0 w 2228019"/>
              <a:gd name="connsiteY2" fmla="*/ 2086378 h 208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8019" h="2086378">
                <a:moveTo>
                  <a:pt x="1764406" y="0"/>
                </a:moveTo>
                <a:cubicBezTo>
                  <a:pt x="2085304" y="476518"/>
                  <a:pt x="2406203" y="953037"/>
                  <a:pt x="2112135" y="1300767"/>
                </a:cubicBezTo>
                <a:cubicBezTo>
                  <a:pt x="1818067" y="1648497"/>
                  <a:pt x="909033" y="1867437"/>
                  <a:pt x="0" y="208637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905"/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7482B5D4-CF1B-3722-61C2-FD40BC75F551}"/>
              </a:ext>
            </a:extLst>
          </p:cNvPr>
          <p:cNvSpPr/>
          <p:nvPr/>
        </p:nvSpPr>
        <p:spPr>
          <a:xfrm>
            <a:off x="8627514" y="5928914"/>
            <a:ext cx="722367" cy="3679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90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094FCB7-46DD-6C9B-AA8C-A30CDD634186}"/>
                  </a:ext>
                </a:extLst>
              </p:cNvPr>
              <p:cNvSpPr txBox="1"/>
              <p:nvPr/>
            </p:nvSpPr>
            <p:spPr>
              <a:xfrm>
                <a:off x="9592690" y="5813965"/>
                <a:ext cx="2235516" cy="5232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35"/>
                  </a:spcBef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Total: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540" i="1" dirty="0">
                        <a:latin typeface="Cambria Math" panose="02040503050406030204" pitchFamily="18" charset="0"/>
                      </a:rPr>
                      <m:t>0.10</m:t>
                    </m:r>
                    <m:r>
                      <a:rPr kumimoji="1" lang="en-US" altLang="zh-CN" sz="254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zh-CN" altLang="en-US" sz="2540" dirty="0"/>
                  <a:t> </a:t>
                </a:r>
                <a:endParaRPr kumimoji="1" lang="en-US" altLang="zh-CN" sz="254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094FCB7-46DD-6C9B-AA8C-A30CDD634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690" y="5813965"/>
                <a:ext cx="2235516" cy="523220"/>
              </a:xfrm>
              <a:prstGeom prst="rect">
                <a:avLst/>
              </a:prstGeom>
              <a:blipFill>
                <a:blip r:embed="rId4"/>
                <a:stretch>
                  <a:fillRect l="-5650" t="-11628" b="-30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3B08FC6A-6644-2CAC-DC48-6BEF8855C6A7}"/>
              </a:ext>
            </a:extLst>
          </p:cNvPr>
          <p:cNvSpPr txBox="1"/>
          <p:nvPr/>
        </p:nvSpPr>
        <p:spPr>
          <a:xfrm>
            <a:off x="9415374" y="250114"/>
            <a:ext cx="2409634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Nature 643 (2025) 1223</a:t>
            </a:r>
            <a:endParaRPr kumimoji="1" lang="zh-CN" altLang="en-US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20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E9417-658A-C941-83DC-5137B8F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Times New Roman" panose="02020603050405020304" pitchFamily="18" charset="0"/>
              </a:rPr>
              <a:t>First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observation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of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CP</a:t>
            </a:r>
            <a:r>
              <a:rPr kumimoji="1" lang="zh-CN" altLang="en-US" dirty="0">
                <a:latin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</a:rPr>
              <a:t>violation</a:t>
            </a:r>
            <a:endParaRPr kumimoji="1" lang="zh-CN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6A9AE2-CE69-1791-DA44-E7E9D05017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33546" y="1016675"/>
                <a:ext cx="5539599" cy="591491"/>
              </a:xfr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anchor="ctr"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963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963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963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  <m:r>
                      <a:rPr lang="en-US" altLang="zh-CN" sz="2963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963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963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963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963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altLang="zh-CN" sz="2963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963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963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963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𝟒𝟔</m:t>
                    </m:r>
                    <m:r>
                      <a:rPr lang="en-US" altLang="zh-CN" sz="2963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963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963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963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zh-CN" sz="2963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kumimoji="1" lang="zh-CN" altLang="en-US" sz="2963" dirty="0"/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6A9AE2-CE69-1791-DA44-E7E9D05017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3546" y="1016675"/>
                <a:ext cx="5539599" cy="591491"/>
              </a:xfrm>
              <a:blipFill>
                <a:blip r:embed="rId2"/>
                <a:stretch>
                  <a:fillRect l="-456" b="-12245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5565A-22A5-6B5F-7880-73757BA2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26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1D35BE-D70F-57CE-90A9-40D3FA3B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34" y="1862766"/>
            <a:ext cx="6247224" cy="4015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5A2ACAE-518B-4C75-B97C-183535309421}"/>
                  </a:ext>
                </a:extLst>
              </p:cNvPr>
              <p:cNvSpPr txBox="1"/>
              <p:nvPr/>
            </p:nvSpPr>
            <p:spPr>
              <a:xfrm>
                <a:off x="1635546" y="6019612"/>
                <a:ext cx="8209170" cy="5482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Rule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2963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5.2</m:t>
                    </m:r>
                    <m:r>
                      <a:rPr kumimoji="1" lang="en-US" altLang="zh-CN" sz="2963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96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kumimoji="1" lang="zh-CN" altLang="en-US" sz="296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5A2ACAE-518B-4C75-B97C-18353530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546" y="6019612"/>
                <a:ext cx="8209170" cy="5482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305F541A-38A4-0C4E-A211-86A4E2F2534E}"/>
              </a:ext>
            </a:extLst>
          </p:cNvPr>
          <p:cNvSpPr txBox="1"/>
          <p:nvPr/>
        </p:nvSpPr>
        <p:spPr>
          <a:xfrm>
            <a:off x="9415374" y="250114"/>
            <a:ext cx="2409634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Nature 643 (2025) 1223</a:t>
            </a:r>
            <a:endParaRPr kumimoji="1" lang="zh-CN" altLang="en-US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19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标题 15">
                <a:extLst>
                  <a:ext uri="{FF2B5EF4-FFF2-40B4-BE49-F238E27FC236}">
                    <a16:creationId xmlns:a16="http://schemas.microsoft.com/office/drawing/2014/main" id="{02603ACA-FD0F-C4D8-03E8-B91421FC63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z="3600" dirty="0"/>
                  <a:t>Local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360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zh-CN" altLang="en-US" sz="3600" dirty="0"/>
                  <a:t> </a:t>
                </a:r>
                <a:r>
                  <a:rPr kumimoji="1" lang="en-US" altLang="zh-CN" sz="3600" dirty="0"/>
                  <a:t>in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600" b="0" i="0" kern="0" smtClea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sz="3600" b="0" i="1" kern="0" smtClea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a:rPr lang="en-US" altLang="zh-CN" sz="3600" b="0" i="1" kern="0" smtClean="0">
                        <a:latin typeface="Cambria Math" panose="02040503050406030204" pitchFamily="18" charset="0"/>
                        <a:ea typeface="黑体"/>
                      </a:rPr>
                      <m:t>𝑝</m:t>
                    </m:r>
                    <m:sSup>
                      <m:sSupPr>
                        <m:ctrlP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3600" b="0" i="1" kern="0" smtClea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3600" dirty="0"/>
                  <a:t> decays</a:t>
                </a:r>
                <a:endParaRPr lang="zh-CN" altLang="en-US" dirty="0"/>
              </a:p>
            </p:txBody>
          </p:sp>
        </mc:Choice>
        <mc:Fallback>
          <p:sp>
            <p:nvSpPr>
              <p:cNvPr id="16" name="标题 15">
                <a:extLst>
                  <a:ext uri="{FF2B5EF4-FFF2-40B4-BE49-F238E27FC236}">
                    <a16:creationId xmlns:a16="http://schemas.microsoft.com/office/drawing/2014/main" id="{02603ACA-FD0F-C4D8-03E8-B91421FC63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61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336F9970-7DEA-CE53-B8AA-338C7F9930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6218" y="1144421"/>
                <a:ext cx="5516177" cy="2137039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tx1"/>
                    </a:solidFill>
                  </a:rPr>
                  <a:t>Four dominating phase space structures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tx1"/>
                    </a:solidFill>
                  </a:rPr>
                  <a:t>Local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reaching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CN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742950" lvl="1" indent="-285750">
                  <a:lnSpc>
                    <a:spcPct val="10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 between resonance states induces phase-space-dependent CPV</a:t>
                </a:r>
              </a:p>
              <a:p>
                <a:pPr marL="742950" lvl="1" indent="-285750">
                  <a:lnSpc>
                    <a:spcPct val="100000"/>
                  </a:lnSpc>
                </a:pPr>
                <a:r>
                  <a: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significant local CPV found in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zh-CN" altLang="en-US" b="0" i="1" dirty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b="0" i="1" dirty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resonances </a:t>
                </a:r>
                <a:r>
                  <a:rPr lang="en-US" altLang="zh-CN" sz="2100" dirty="0"/>
                  <a:t>regions</a:t>
                </a:r>
              </a:p>
            </p:txBody>
          </p:sp>
        </mc:Choice>
        <mc:Fallback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336F9970-7DEA-CE53-B8AA-338C7F9930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218" y="1144421"/>
                <a:ext cx="5516177" cy="2137039"/>
              </a:xfrm>
              <a:blipFill>
                <a:blip r:embed="rId3"/>
                <a:stretch>
                  <a:fillRect l="-1606" t="-5917" b="-11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4">
            <a:extLst>
              <a:ext uri="{FF2B5EF4-FFF2-40B4-BE49-F238E27FC236}">
                <a16:creationId xmlns:a16="http://schemas.microsoft.com/office/drawing/2014/main" id="{651F7528-3AC6-E3BB-CD00-2B9846A98E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57"/>
          <a:stretch/>
        </p:blipFill>
        <p:spPr>
          <a:xfrm>
            <a:off x="5942395" y="972878"/>
            <a:ext cx="5592651" cy="2707291"/>
          </a:xfrm>
          <a:prstGeom prst="rect">
            <a:avLst/>
          </a:prstGeom>
        </p:spPr>
      </p:pic>
      <p:sp>
        <p:nvSpPr>
          <p:cNvPr id="8" name="矩形: 圆角 11">
            <a:extLst>
              <a:ext uri="{FF2B5EF4-FFF2-40B4-BE49-F238E27FC236}">
                <a16:creationId xmlns:a16="http://schemas.microsoft.com/office/drawing/2014/main" id="{9BE15B81-7CC2-3643-DFE3-BC1A6E8290D3}"/>
              </a:ext>
            </a:extLst>
          </p:cNvPr>
          <p:cNvSpPr/>
          <p:nvPr/>
        </p:nvSpPr>
        <p:spPr bwMode="auto">
          <a:xfrm>
            <a:off x="5942395" y="1337601"/>
            <a:ext cx="5477427" cy="677903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" name="组合 23">
            <a:extLst>
              <a:ext uri="{FF2B5EF4-FFF2-40B4-BE49-F238E27FC236}">
                <a16:creationId xmlns:a16="http://schemas.microsoft.com/office/drawing/2014/main" id="{93910D3A-066B-F984-797D-DDC346E5CD47}"/>
              </a:ext>
            </a:extLst>
          </p:cNvPr>
          <p:cNvGrpSpPr>
            <a:grpSpLocks noChangeAspect="1"/>
          </p:cNvGrpSpPr>
          <p:nvPr/>
        </p:nvGrpSpPr>
        <p:grpSpPr>
          <a:xfrm>
            <a:off x="525506" y="4190207"/>
            <a:ext cx="4391244" cy="1770408"/>
            <a:chOff x="6748692" y="692868"/>
            <a:chExt cx="4415759" cy="1780292"/>
          </a:xfrm>
        </p:grpSpPr>
        <p:grpSp>
          <p:nvGrpSpPr>
            <p:cNvPr id="10" name="组合 5">
              <a:extLst>
                <a:ext uri="{FF2B5EF4-FFF2-40B4-BE49-F238E27FC236}">
                  <a16:creationId xmlns:a16="http://schemas.microsoft.com/office/drawing/2014/main" id="{EC94EB24-4D36-9345-01B3-7FD820661682}"/>
                </a:ext>
              </a:extLst>
            </p:cNvPr>
            <p:cNvGrpSpPr/>
            <p:nvPr/>
          </p:nvGrpSpPr>
          <p:grpSpPr>
            <a:xfrm>
              <a:off x="6830382" y="758517"/>
              <a:ext cx="4191705" cy="1714642"/>
              <a:chOff x="5734486" y="530945"/>
              <a:chExt cx="4610388" cy="2041148"/>
            </a:xfrm>
          </p:grpSpPr>
          <p:pic>
            <p:nvPicPr>
              <p:cNvPr id="12" name="图片 6">
                <a:extLst>
                  <a:ext uri="{FF2B5EF4-FFF2-40B4-BE49-F238E27FC236}">
                    <a16:creationId xmlns:a16="http://schemas.microsoft.com/office/drawing/2014/main" id="{77D5E36E-1F14-5357-6F31-3DDFA29DE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49505"/>
              <a:stretch/>
            </p:blipFill>
            <p:spPr>
              <a:xfrm>
                <a:off x="5734486" y="530945"/>
                <a:ext cx="2305874" cy="2041148"/>
              </a:xfrm>
              <a:prstGeom prst="rect">
                <a:avLst/>
              </a:prstGeom>
            </p:spPr>
          </p:pic>
          <p:pic>
            <p:nvPicPr>
              <p:cNvPr id="13" name="图片 7">
                <a:extLst>
                  <a:ext uri="{FF2B5EF4-FFF2-40B4-BE49-F238E27FC236}">
                    <a16:creationId xmlns:a16="http://schemas.microsoft.com/office/drawing/2014/main" id="{D3B0EE08-6BA0-2AF9-FE6E-65CA5AD52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9898"/>
              <a:stretch/>
            </p:blipFill>
            <p:spPr>
              <a:xfrm>
                <a:off x="8139361" y="567697"/>
                <a:ext cx="2205513" cy="1967646"/>
              </a:xfrm>
              <a:prstGeom prst="rect">
                <a:avLst/>
              </a:prstGeom>
            </p:spPr>
          </p:pic>
        </p:grpSp>
        <p:sp>
          <p:nvSpPr>
            <p:cNvPr id="11" name="矩形: 圆角 11">
              <a:extLst>
                <a:ext uri="{FF2B5EF4-FFF2-40B4-BE49-F238E27FC236}">
                  <a16:creationId xmlns:a16="http://schemas.microsoft.com/office/drawing/2014/main" id="{D448F7E5-524E-586E-DEC5-0D770B7B9E77}"/>
                </a:ext>
              </a:extLst>
            </p:cNvPr>
            <p:cNvSpPr/>
            <p:nvPr/>
          </p:nvSpPr>
          <p:spPr bwMode="auto">
            <a:xfrm>
              <a:off x="6748692" y="692868"/>
              <a:ext cx="4415759" cy="1780292"/>
            </a:xfrm>
            <a:prstGeom prst="round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4400" b="0" i="0" u="none" strike="noStrike" cap="none" normalizeH="0" baseline="0">
                <a:ln>
                  <a:noFill/>
                </a:ln>
                <a:solidFill>
                  <a:srgbClr val="FF6600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4" name="矩形: 圆角 11">
            <a:extLst>
              <a:ext uri="{FF2B5EF4-FFF2-40B4-BE49-F238E27FC236}">
                <a16:creationId xmlns:a16="http://schemas.microsoft.com/office/drawing/2014/main" id="{0BF3C191-6174-15B8-D512-ACEC4101CEE5}"/>
              </a:ext>
            </a:extLst>
          </p:cNvPr>
          <p:cNvSpPr/>
          <p:nvPr/>
        </p:nvSpPr>
        <p:spPr bwMode="auto">
          <a:xfrm>
            <a:off x="5328001" y="3991869"/>
            <a:ext cx="2276670" cy="2127380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图片 20">
            <a:extLst>
              <a:ext uri="{FF2B5EF4-FFF2-40B4-BE49-F238E27FC236}">
                <a16:creationId xmlns:a16="http://schemas.microsoft.com/office/drawing/2014/main" id="{2CC248A3-BD11-3494-AD81-6C6ADCB54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712" y="4144869"/>
            <a:ext cx="2096521" cy="1861084"/>
          </a:xfrm>
          <a:prstGeom prst="rect">
            <a:avLst/>
          </a:prstGeom>
        </p:spPr>
      </p:pic>
      <p:sp>
        <p:nvSpPr>
          <p:cNvPr id="26" name="矩形: 圆角 11">
            <a:extLst>
              <a:ext uri="{FF2B5EF4-FFF2-40B4-BE49-F238E27FC236}">
                <a16:creationId xmlns:a16="http://schemas.microsoft.com/office/drawing/2014/main" id="{114A1FD4-7F70-4591-7088-A56F46947346}"/>
              </a:ext>
            </a:extLst>
          </p:cNvPr>
          <p:cNvSpPr/>
          <p:nvPr/>
        </p:nvSpPr>
        <p:spPr bwMode="auto">
          <a:xfrm>
            <a:off x="5903645" y="2946277"/>
            <a:ext cx="5516177" cy="373215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AD1C73-6F25-5BA3-880E-D3F1B77EFFCC}"/>
                  </a:ext>
                </a:extLst>
              </p:cNvPr>
              <p:cNvSpPr txBox="1"/>
              <p:nvPr/>
            </p:nvSpPr>
            <p:spPr>
              <a:xfrm>
                <a:off x="11423244" y="1491886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b="1" dirty="0">
                    <a:solidFill>
                      <a:srgbClr val="C00000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CN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AD1C73-6F25-5BA3-880E-D3F1B77EF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3244" y="1491886"/>
                <a:ext cx="447558" cy="369332"/>
              </a:xfrm>
              <a:prstGeom prst="rect">
                <a:avLst/>
              </a:prstGeom>
              <a:blipFill>
                <a:blip r:embed="rId7"/>
                <a:stretch>
                  <a:fillRect l="-11111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C0697E-46D4-B18D-BC88-9C786292D3B8}"/>
                  </a:ext>
                </a:extLst>
              </p:cNvPr>
              <p:cNvSpPr txBox="1"/>
              <p:nvPr/>
            </p:nvSpPr>
            <p:spPr>
              <a:xfrm>
                <a:off x="11500666" y="2946277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b="1" dirty="0">
                    <a:solidFill>
                      <a:schemeClr val="accent4">
                        <a:lumMod val="50000"/>
                      </a:schemeClr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C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C0697E-46D4-B18D-BC88-9C786292D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666" y="2946277"/>
                <a:ext cx="447558" cy="369332"/>
              </a:xfrm>
              <a:prstGeom prst="rect">
                <a:avLst/>
              </a:prstGeom>
              <a:blipFill>
                <a:blip r:embed="rId8"/>
                <a:stretch>
                  <a:fillRect l="-11111" t="-6452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6E0AA23E-EE0B-F50F-450A-ADE3098DAB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713" y="4155886"/>
            <a:ext cx="4260135" cy="1967586"/>
          </a:xfrm>
          <a:prstGeom prst="rect">
            <a:avLst/>
          </a:prstGeom>
        </p:spPr>
      </p:pic>
      <p:sp>
        <p:nvSpPr>
          <p:cNvPr id="33" name="Circular Arrow 32">
            <a:extLst>
              <a:ext uri="{FF2B5EF4-FFF2-40B4-BE49-F238E27FC236}">
                <a16:creationId xmlns:a16="http://schemas.microsoft.com/office/drawing/2014/main" id="{6EF773B8-0C06-5A76-14BC-6329163CD5E7}"/>
              </a:ext>
            </a:extLst>
          </p:cNvPr>
          <p:cNvSpPr/>
          <p:nvPr/>
        </p:nvSpPr>
        <p:spPr>
          <a:xfrm rot="205003">
            <a:off x="6196571" y="3754157"/>
            <a:ext cx="3426778" cy="1648149"/>
          </a:xfrm>
          <a:prstGeom prst="circularArrow">
            <a:avLst>
              <a:gd name="adj1" fmla="val 6094"/>
              <a:gd name="adj2" fmla="val 542462"/>
              <a:gd name="adj3" fmla="val 20496652"/>
              <a:gd name="adj4" fmla="val 10800000"/>
              <a:gd name="adj5" fmla="val 10799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DD9FB8-0678-FD99-5DA7-7A0A9D57D629}"/>
              </a:ext>
            </a:extLst>
          </p:cNvPr>
          <p:cNvCxnSpPr>
            <a:cxnSpLocks/>
          </p:cNvCxnSpPr>
          <p:nvPr/>
        </p:nvCxnSpPr>
        <p:spPr>
          <a:xfrm>
            <a:off x="8285011" y="4672208"/>
            <a:ext cx="2755285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23">
                <a:extLst>
                  <a:ext uri="{FF2B5EF4-FFF2-40B4-BE49-F238E27FC236}">
                    <a16:creationId xmlns:a16="http://schemas.microsoft.com/office/drawing/2014/main" id="{F3636270-5C68-F650-876E-22A376D98220}"/>
                  </a:ext>
                </a:extLst>
              </p:cNvPr>
              <p:cNvSpPr txBox="1"/>
              <p:nvPr/>
            </p:nvSpPr>
            <p:spPr>
              <a:xfrm>
                <a:off x="8042282" y="4705554"/>
                <a:ext cx="503599" cy="3820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本框 23">
                <a:extLst>
                  <a:ext uri="{FF2B5EF4-FFF2-40B4-BE49-F238E27FC236}">
                    <a16:creationId xmlns:a16="http://schemas.microsoft.com/office/drawing/2014/main" id="{F3636270-5C68-F650-876E-22A376D98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282" y="4705554"/>
                <a:ext cx="503599" cy="3820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24">
                <a:extLst>
                  <a:ext uri="{FF2B5EF4-FFF2-40B4-BE49-F238E27FC236}">
                    <a16:creationId xmlns:a16="http://schemas.microsoft.com/office/drawing/2014/main" id="{F6679125-BBCE-279A-E771-96B3E9F3BCB4}"/>
                  </a:ext>
                </a:extLst>
              </p:cNvPr>
              <p:cNvSpPr txBox="1"/>
              <p:nvPr/>
            </p:nvSpPr>
            <p:spPr>
              <a:xfrm>
                <a:off x="10174475" y="4715115"/>
                <a:ext cx="503599" cy="3820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本框 24">
                <a:extLst>
                  <a:ext uri="{FF2B5EF4-FFF2-40B4-BE49-F238E27FC236}">
                    <a16:creationId xmlns:a16="http://schemas.microsoft.com/office/drawing/2014/main" id="{F6679125-BBCE-279A-E771-96B3E9F3B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475" y="4715115"/>
                <a:ext cx="503599" cy="3820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E0591AC-64B1-154A-89E1-CB81AF12F46A}"/>
                  </a:ext>
                </a:extLst>
              </p:cNvPr>
              <p:cNvSpPr txBox="1"/>
              <p:nvPr/>
            </p:nvSpPr>
            <p:spPr>
              <a:xfrm>
                <a:off x="5052110" y="6035335"/>
                <a:ext cx="3282504" cy="46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zh-CN" altLang="en-US" b="0" i="1" dirty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  <m:r>
                          <a:rPr lang="en-US" altLang="zh-CN" i="1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i="0" dirty="0">
                    <a:solidFill>
                      <a:schemeClr val="accent4">
                        <a:lumMod val="50000"/>
                      </a:schemeClr>
                    </a:solidFill>
                    <a:ea typeface="Microsoft YaHei" panose="020B0503020204020204" pitchFamily="34" charset="-122"/>
                  </a:rPr>
                  <a:t> </a:t>
                </a:r>
                <a:r>
                  <a:rPr lang="en-US" altLang="zh-CN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resonances</a:t>
                </a:r>
                <a:endParaRPr lang="en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E0591AC-64B1-154A-89E1-CB81AF12F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110" y="6035335"/>
                <a:ext cx="3282504" cy="464166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77769-1854-D4B5-0123-9B9D55117466}"/>
                  </a:ext>
                </a:extLst>
              </p:cNvPr>
              <p:cNvSpPr txBox="1"/>
              <p:nvPr/>
            </p:nvSpPr>
            <p:spPr>
              <a:xfrm>
                <a:off x="381388" y="3523295"/>
                <a:ext cx="2399697" cy="46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resonances</a:t>
                </a:r>
                <a:endParaRPr lang="en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77769-1854-D4B5-0123-9B9D55117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88" y="3523295"/>
                <a:ext cx="2399697" cy="464166"/>
              </a:xfrm>
              <a:prstGeom prst="rect">
                <a:avLst/>
              </a:prstGeom>
              <a:blipFill>
                <a:blip r:embed="rId13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2A79AF-2422-E918-D76B-311C130BE674}"/>
                  </a:ext>
                </a:extLst>
              </p:cNvPr>
              <p:cNvSpPr txBox="1"/>
              <p:nvPr/>
            </p:nvSpPr>
            <p:spPr>
              <a:xfrm>
                <a:off x="2456148" y="3537142"/>
                <a:ext cx="3348301" cy="458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resonances</a:t>
                </a:r>
                <a:endParaRPr lang="en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2A79AF-2422-E918-D76B-311C130BE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148" y="3537142"/>
                <a:ext cx="3348301" cy="458011"/>
              </a:xfrm>
              <a:prstGeom prst="rect">
                <a:avLst/>
              </a:prstGeom>
              <a:blipFill>
                <a:blip r:embed="rId1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236BAD7A-FCC3-D213-B4E7-E8916EAA74B7}"/>
              </a:ext>
            </a:extLst>
          </p:cNvPr>
          <p:cNvSpPr txBox="1">
            <a:spLocks/>
          </p:cNvSpPr>
          <p:nvPr/>
        </p:nvSpPr>
        <p:spPr>
          <a:xfrm>
            <a:off x="-1" y="63954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CN"/>
            </a:defPPr>
            <a:lvl1pPr marL="0" algn="l" defTabSz="914400" rtl="0" eaLnBrk="1" latinLnBrk="0" hangingPunct="1">
              <a:defRPr sz="1270" kern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Tianze</a:t>
            </a:r>
            <a:r>
              <a:rPr lang="en-US" dirty="0"/>
              <a:t> Rong</a:t>
            </a: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839FFF84-3670-4125-B3E1-7E2C0B2F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27</a:t>
            </a:fld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89BC3A-4487-9E2B-2433-4D530D028E19}"/>
              </a:ext>
            </a:extLst>
          </p:cNvPr>
          <p:cNvSpPr txBox="1"/>
          <p:nvPr/>
        </p:nvSpPr>
        <p:spPr>
          <a:xfrm>
            <a:off x="9415374" y="250114"/>
            <a:ext cx="2409634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Nature 643 (2025) 1223</a:t>
            </a:r>
            <a:endParaRPr kumimoji="1" lang="zh-CN" altLang="en-US" b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55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EB5744-08D6-7DDE-8669-9ECB650B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2207563"/>
            <a:ext cx="10126133" cy="591499"/>
          </a:xfrm>
        </p:spPr>
        <p:txBody>
          <a:bodyPr/>
          <a:lstStyle/>
          <a:p>
            <a:r>
              <a:rPr lang="en-CN" altLang="zh-CN" sz="3600"/>
              <a:t>CP violation in </a:t>
            </a:r>
            <a:r>
              <a:rPr lang="en-US" altLang="zh-CN" sz="3600" dirty="0"/>
              <a:t>beauty baryon to charmonium decays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43BC11-6B29-C47D-4C0F-1A98FBF11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030" y="3190875"/>
            <a:ext cx="6275257" cy="2280098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3890FC4-0D32-5EFF-00AD-FC07ABAD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0280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4FA96E01-1B76-7ACA-9297-D45B635A92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z="3200" dirty="0"/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tudy</m:t>
                    </m:r>
                    <m: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kumimoji="1"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1" lang="en-US" altLang="zh-C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4FA96E01-1B76-7ACA-9297-D45B635A92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49" t="-21277" b="-361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内容占位符 5">
                <a:extLst>
                  <a:ext uri="{FF2B5EF4-FFF2-40B4-BE49-F238E27FC236}">
                    <a16:creationId xmlns:a16="http://schemas.microsoft.com/office/drawing/2014/main" id="{F86FDDCC-E451-1A15-C90C-367055075B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2583" y="1106950"/>
                <a:ext cx="11226834" cy="5974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process,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sensitive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charm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loop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(pollution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zh-CN" dirty="0"/>
                  <a:t>-mixing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measurement)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7" name="内容占位符 5">
                <a:extLst>
                  <a:ext uri="{FF2B5EF4-FFF2-40B4-BE49-F238E27FC236}">
                    <a16:creationId xmlns:a16="http://schemas.microsoft.com/office/drawing/2014/main" id="{F86FDDCC-E451-1A15-C90C-367055075B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583" y="1106950"/>
                <a:ext cx="11226834" cy="597425"/>
              </a:xfrm>
              <a:blipFill>
                <a:blip r:embed="rId4"/>
                <a:stretch>
                  <a:fillRect l="-677" t="-14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D79E07E9-24D3-3853-5E5A-DFD122966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435" y="1643819"/>
            <a:ext cx="5710310" cy="194897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F6B8FD7-5626-CF8A-7C90-0EF0DB2E6898}"/>
              </a:ext>
            </a:extLst>
          </p:cNvPr>
          <p:cNvSpPr txBox="1"/>
          <p:nvPr/>
        </p:nvSpPr>
        <p:spPr>
          <a:xfrm>
            <a:off x="28135" y="5205046"/>
            <a:ext cx="184731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7EAFDD1-1E36-F33E-9152-6A6F2C3B8420}"/>
              </a:ext>
            </a:extLst>
          </p:cNvPr>
          <p:cNvSpPr txBox="1"/>
          <p:nvPr/>
        </p:nvSpPr>
        <p:spPr>
          <a:xfrm>
            <a:off x="1012874" y="1899138"/>
            <a:ext cx="184731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FE5BCD31-E862-8ECE-C6EE-2DF539954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39" y="1649011"/>
            <a:ext cx="3826412" cy="23579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11909BF-80B4-9F15-406C-639D86EA9E5F}"/>
                  </a:ext>
                </a:extLst>
              </p:cNvPr>
              <p:cNvSpPr txBox="1"/>
              <p:nvPr/>
            </p:nvSpPr>
            <p:spPr>
              <a:xfrm>
                <a:off x="5554307" y="3310004"/>
                <a:ext cx="1217449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~0.22</m:t>
                      </m:r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11909BF-80B4-9F15-406C-639D86EA9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307" y="3310004"/>
                <a:ext cx="12174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714D907C-FF62-3CBA-BB29-DAD1CFE9DDCA}"/>
              </a:ext>
            </a:extLst>
          </p:cNvPr>
          <p:cNvSpPr txBox="1"/>
          <p:nvPr/>
        </p:nvSpPr>
        <p:spPr>
          <a:xfrm>
            <a:off x="1833621" y="4006985"/>
            <a:ext cx="4102405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endParaRPr kumimoji="1"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内容占位符 5">
                <a:extLst>
                  <a:ext uri="{FF2B5EF4-FFF2-40B4-BE49-F238E27FC236}">
                    <a16:creationId xmlns:a16="http://schemas.microsoft.com/office/drawing/2014/main" id="{ED7D9CB1-4CC8-528F-EFF3-CC6F0D0778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582" y="4739550"/>
                <a:ext cx="8858365" cy="1216691"/>
              </a:xfrm>
              <a:prstGeom prst="rect">
                <a:avLst/>
              </a:prstGeom>
            </p:spPr>
            <p:txBody>
              <a:bodyPr/>
              <a:lstStyle>
                <a:lvl1pPr marL="228597" indent="-228597" algn="l" defTabSz="914389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791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2986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80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74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69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64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58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52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Recent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evidence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analogy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34" name="内容占位符 5">
                <a:extLst>
                  <a:ext uri="{FF2B5EF4-FFF2-40B4-BE49-F238E27FC236}">
                    <a16:creationId xmlns:a16="http://schemas.microsoft.com/office/drawing/2014/main" id="{ED7D9CB1-4CC8-528F-EFF3-CC6F0D077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82" y="4739550"/>
                <a:ext cx="8858365" cy="1216691"/>
              </a:xfrm>
              <a:prstGeom prst="rect">
                <a:avLst/>
              </a:prstGeom>
              <a:blipFill>
                <a:blip r:embed="rId8"/>
                <a:stretch>
                  <a:fillRect l="-858" t="-6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组合 37">
            <a:extLst>
              <a:ext uri="{FF2B5EF4-FFF2-40B4-BE49-F238E27FC236}">
                <a16:creationId xmlns:a16="http://schemas.microsoft.com/office/drawing/2014/main" id="{1DB1CBD9-E87D-980D-791A-14300251786E}"/>
              </a:ext>
            </a:extLst>
          </p:cNvPr>
          <p:cNvGrpSpPr/>
          <p:nvPr/>
        </p:nvGrpSpPr>
        <p:grpSpPr>
          <a:xfrm>
            <a:off x="733335" y="5333827"/>
            <a:ext cx="9253781" cy="585094"/>
            <a:chOff x="705200" y="5445984"/>
            <a:chExt cx="9253781" cy="585094"/>
          </a:xfrm>
        </p:grpSpPr>
        <p:pic>
          <p:nvPicPr>
            <p:cNvPr id="36" name="Picture 10">
              <a:extLst>
                <a:ext uri="{FF2B5EF4-FFF2-40B4-BE49-F238E27FC236}">
                  <a16:creationId xmlns:a16="http://schemas.microsoft.com/office/drawing/2014/main" id="{ED7DFA69-8068-AFC6-5F8D-26C3DCFE9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00" y="5557482"/>
              <a:ext cx="5470377" cy="473596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99520480-3301-6C9F-40A5-6B0C7342A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8439" t="6430"/>
            <a:stretch>
              <a:fillRect/>
            </a:stretch>
          </p:blipFill>
          <p:spPr>
            <a:xfrm>
              <a:off x="6074637" y="5445984"/>
              <a:ext cx="3884344" cy="57040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41184FD-1191-BABD-FA20-F3503F7F22CD}"/>
                  </a:ext>
                </a:extLst>
              </p:cNvPr>
              <p:cNvSpPr txBox="1"/>
              <p:nvPr/>
            </p:nvSpPr>
            <p:spPr>
              <a:xfrm>
                <a:off x="10256081" y="5388197"/>
                <a:ext cx="1106457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3.2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41184FD-1191-BABD-FA20-F3503F7F2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081" y="5388197"/>
                <a:ext cx="1106457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灯片编号占位符 41">
            <a:extLst>
              <a:ext uri="{FF2B5EF4-FFF2-40B4-BE49-F238E27FC236}">
                <a16:creationId xmlns:a16="http://schemas.microsoft.com/office/drawing/2014/main" id="{68AD9D84-5353-B783-3849-C70C0DDA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6949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EBE3F5-790B-24BD-4C98-6552757B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Introduction</a:t>
            </a:r>
            <a:endParaRPr kumimoji="1" lang="zh-CN" alt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5F7C053-A7DA-6425-02B4-3E7BC7D1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83" y="945345"/>
            <a:ext cx="11226834" cy="8947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Violation of CP symmetry (CPV) is essential to explain the observed matter-antimatter asymmetry in the Universe </a:t>
            </a:r>
            <a:endParaRPr lang="en-CN" sz="24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225C72C-B0F8-B357-7E95-BA8D283311DF}"/>
              </a:ext>
            </a:extLst>
          </p:cNvPr>
          <p:cNvGrpSpPr/>
          <p:nvPr/>
        </p:nvGrpSpPr>
        <p:grpSpPr>
          <a:xfrm>
            <a:off x="1434583" y="1896533"/>
            <a:ext cx="8924707" cy="2211181"/>
            <a:chOff x="814313" y="2263921"/>
            <a:chExt cx="10519455" cy="260629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F90C0D0-7679-5085-A172-1E273F44CED3}"/>
                </a:ext>
              </a:extLst>
            </p:cNvPr>
            <p:cNvGrpSpPr/>
            <p:nvPr/>
          </p:nvGrpSpPr>
          <p:grpSpPr>
            <a:xfrm>
              <a:off x="814313" y="2293272"/>
              <a:ext cx="4581234" cy="2576944"/>
              <a:chOff x="814313" y="2293272"/>
              <a:chExt cx="4581234" cy="2576944"/>
            </a:xfrm>
          </p:grpSpPr>
          <p:pic>
            <p:nvPicPr>
              <p:cNvPr id="16" name="Picture 2" descr="Photo of closed rose in mirror it is open ">
                <a:extLst>
                  <a:ext uri="{FF2B5EF4-FFF2-40B4-BE49-F238E27FC236}">
                    <a16:creationId xmlns:a16="http://schemas.microsoft.com/office/drawing/2014/main" id="{A6A7592D-E970-BC56-9BBD-304DA2E5A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313" y="2293272"/>
                <a:ext cx="4581234" cy="25769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5BFB4E1-F2AB-4DB4-E4E6-AD60D57F5892}"/>
                  </a:ext>
                </a:extLst>
              </p:cNvPr>
              <p:cNvSpPr txBox="1"/>
              <p:nvPr/>
            </p:nvSpPr>
            <p:spPr>
              <a:xfrm>
                <a:off x="3202207" y="2411301"/>
                <a:ext cx="1653017" cy="400110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:r>
                  <a:rPr kumimoji="1" lang="en-US" altLang="zh-CN" sz="20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CP violation</a:t>
                </a:r>
                <a:endParaRPr kumimoji="1" lang="zh-CN" altLang="en-US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6E719CA-5E0A-5927-7971-F529D9B4A0DA}"/>
                </a:ext>
              </a:extLst>
            </p:cNvPr>
            <p:cNvGrpSpPr/>
            <p:nvPr/>
          </p:nvGrpSpPr>
          <p:grpSpPr>
            <a:xfrm>
              <a:off x="5523593" y="2263921"/>
              <a:ext cx="5810175" cy="2576944"/>
              <a:chOff x="5523593" y="2263921"/>
              <a:chExt cx="5810175" cy="2576944"/>
            </a:xfrm>
          </p:grpSpPr>
          <p:pic>
            <p:nvPicPr>
              <p:cNvPr id="11" name="Picture 34">
                <a:extLst>
                  <a:ext uri="{FF2B5EF4-FFF2-40B4-BE49-F238E27FC236}">
                    <a16:creationId xmlns:a16="http://schemas.microsoft.com/office/drawing/2014/main" id="{3B37AFCF-3441-1C55-75B5-2E20EB0A2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28964" y="2263921"/>
                <a:ext cx="4304804" cy="2576944"/>
              </a:xfrm>
              <a:prstGeom prst="rect">
                <a:avLst/>
              </a:prstGeom>
            </p:spPr>
          </p:pic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067CDC5-740B-B44F-7D77-19819813A63E}"/>
                  </a:ext>
                </a:extLst>
              </p:cNvPr>
              <p:cNvSpPr txBox="1"/>
              <p:nvPr/>
            </p:nvSpPr>
            <p:spPr>
              <a:xfrm>
                <a:off x="7431103" y="2608836"/>
                <a:ext cx="1009700" cy="400110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:r>
                  <a:rPr kumimoji="1" lang="en-US" altLang="zh-CN" sz="20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Matter</a:t>
                </a:r>
                <a:endParaRPr kumimoji="1" lang="zh-CN" altLang="en-US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19A7135-C715-457D-EE63-C718318BB2A2}"/>
                  </a:ext>
                </a:extLst>
              </p:cNvPr>
              <p:cNvSpPr txBox="1"/>
              <p:nvPr/>
            </p:nvSpPr>
            <p:spPr>
              <a:xfrm>
                <a:off x="9508072" y="4097170"/>
                <a:ext cx="1505027" cy="400109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:r>
                  <a:rPr kumimoji="1" lang="en-US" altLang="zh-CN" sz="20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Antimatter</a:t>
                </a:r>
                <a:endParaRPr kumimoji="1" lang="zh-CN" altLang="en-US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右箭头 13">
                <a:extLst>
                  <a:ext uri="{FF2B5EF4-FFF2-40B4-BE49-F238E27FC236}">
                    <a16:creationId xmlns:a16="http://schemas.microsoft.com/office/drawing/2014/main" id="{EEE7C38A-0D9C-8840-BF1C-ED629333073A}"/>
                  </a:ext>
                </a:extLst>
              </p:cNvPr>
              <p:cNvSpPr/>
              <p:nvPr/>
            </p:nvSpPr>
            <p:spPr>
              <a:xfrm>
                <a:off x="5561896" y="3452715"/>
                <a:ext cx="1305831" cy="379379"/>
              </a:xfrm>
              <a:prstGeom prst="rightArrow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kumimoji="1" lang="zh-CN" alt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382F8CB-B14A-9B55-7AC1-5FC11142E453}"/>
                  </a:ext>
                </a:extLst>
              </p:cNvPr>
              <p:cNvSpPr txBox="1"/>
              <p:nvPr/>
            </p:nvSpPr>
            <p:spPr>
              <a:xfrm>
                <a:off x="5523593" y="3789393"/>
                <a:ext cx="1306319" cy="707886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kumimoji="1" lang="en-US" altLang="zh-CN" sz="2000" dirty="0">
                    <a:solidFill>
                      <a:srgbClr val="FF0000"/>
                    </a:solidFill>
                  </a:rPr>
                  <a:t>Sakharov</a:t>
                </a:r>
              </a:p>
              <a:p>
                <a:pPr algn="ctr"/>
                <a:r>
                  <a:rPr kumimoji="1" lang="en-US" altLang="zh-CN" sz="2000" dirty="0">
                    <a:solidFill>
                      <a:srgbClr val="FF0000"/>
                    </a:solidFill>
                  </a:rPr>
                  <a:t>conditions</a:t>
                </a:r>
              </a:p>
            </p:txBody>
          </p:sp>
        </p:grpSp>
      </p:grp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CAC6227-6B87-9408-BCFD-C7DC1E82B842}"/>
              </a:ext>
            </a:extLst>
          </p:cNvPr>
          <p:cNvSpPr txBox="1">
            <a:spLocks/>
          </p:cNvSpPr>
          <p:nvPr/>
        </p:nvSpPr>
        <p:spPr>
          <a:xfrm>
            <a:off x="482582" y="4467091"/>
            <a:ext cx="11709417" cy="89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4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914365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117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523944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dirty="0"/>
              <a:t>CPV in Standard Model (CKM mechanism) insufficient to account for observed asymmetry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9F19ACA-3F14-F8F8-858B-087F05FD63EC}"/>
              </a:ext>
            </a:extLst>
          </p:cNvPr>
          <p:cNvSpPr txBox="1">
            <a:spLocks/>
          </p:cNvSpPr>
          <p:nvPr/>
        </p:nvSpPr>
        <p:spPr>
          <a:xfrm>
            <a:off x="482583" y="5130682"/>
            <a:ext cx="11226834" cy="89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4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914365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117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523944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905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133520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93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743098" indent="-304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27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dirty="0"/>
              <a:t>Understanding CP violation within the SM and searching for CP violation beyond are important frontiers in particle physics</a:t>
            </a: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B3C1559C-C87B-30E7-F3DE-EAE27853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98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0FB5-6BE6-D25A-C3C9-B5C192E0E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6988F28F-AF8F-932E-1E86-80E0F78457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z="3200" dirty="0"/>
                  <a:t>CP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violation</a:t>
                </a:r>
                <a14:m>
                  <m:oMath xmlns:m="http://schemas.openxmlformats.org/officeDocument/2006/math">
                    <m: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kumimoji="1" lang="en-US" altLang="zh-CN" sz="3200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kumimoji="1"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1" lang="en-US" altLang="zh-C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</a:p>
            </p:txBody>
          </p:sp>
        </mc:Choice>
        <mc:Fallback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6988F28F-AF8F-932E-1E86-80E0F78457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49" t="-1429"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864F9336-F49F-663F-4BC0-724C93CE67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311" y="1163132"/>
                <a:ext cx="11822443" cy="16581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kumimoji="1" lang="en-US" altLang="zh-CN" sz="2400" dirty="0"/>
                  <a:t>Relative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 CP asymmetry between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1" lang="en-US" altLang="zh-CN" sz="2400" i="1" dirty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and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1" lang="en-US" altLang="zh-CN" sz="2400" i="1" dirty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decays</a:t>
                </a:r>
              </a:p>
              <a:p>
                <a:pPr lvl="1">
                  <a:lnSpc>
                    <a:spcPct val="100000"/>
                  </a:lnSpc>
                  <a:spcBef>
                    <a:spcPts val="1100"/>
                  </a:spcBef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(</m:t>
                    </m:r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4.31±1.06±0.28)%</m:t>
                    </m:r>
                  </m:oMath>
                </a14:m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pPr lvl="1">
                  <a:spcBef>
                    <a:spcPts val="1100"/>
                  </a:spcBef>
                  <a:buFont typeface="Wingdings" pitchFamily="2" charset="2"/>
                  <a:buChar char="Ø"/>
                </a:pPr>
                <a:r>
                  <a:rPr kumimoji="1" lang="en-US" altLang="zh-CN" dirty="0">
                    <a:solidFill>
                      <a:schemeClr val="tx1"/>
                    </a:solidFill>
                  </a:rPr>
                  <a:t> First evidence of CP violation in beauty baryon to charmonium decays</a:t>
                </a:r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864F9336-F49F-663F-4BC0-724C93CE6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11" y="1163132"/>
                <a:ext cx="11822443" cy="1658142"/>
              </a:xfrm>
              <a:prstGeom prst="rect">
                <a:avLst/>
              </a:prstGeom>
              <a:blipFill>
                <a:blip r:embed="rId3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C041097B-450D-10D3-0C2C-C9442C44909A}"/>
              </a:ext>
            </a:extLst>
          </p:cNvPr>
          <p:cNvGrpSpPr/>
          <p:nvPr/>
        </p:nvGrpSpPr>
        <p:grpSpPr>
          <a:xfrm>
            <a:off x="182311" y="3645902"/>
            <a:ext cx="11264634" cy="2265566"/>
            <a:chOff x="524848" y="4106478"/>
            <a:chExt cx="10143931" cy="204016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BA818DFF-FF27-59F3-0C5A-D3C10684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848" y="4122378"/>
              <a:ext cx="5030756" cy="202426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5E12418E-696C-AC94-7BDD-C8AC8BF45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023" y="4106478"/>
              <a:ext cx="5030756" cy="2040168"/>
            </a:xfrm>
            <a:prstGeom prst="rect">
              <a:avLst/>
            </a:prstGeom>
          </p:spPr>
        </p:pic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id="{FA22B26E-26AC-EF17-6434-866ED34F4FD2}"/>
                </a:ext>
              </a:extLst>
            </p:cNvPr>
            <p:cNvCxnSpPr>
              <a:cxnSpLocks/>
            </p:cNvCxnSpPr>
            <p:nvPr/>
          </p:nvCxnSpPr>
          <p:spPr>
            <a:xfrm>
              <a:off x="1842761" y="4835285"/>
              <a:ext cx="2755285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23">
                  <a:extLst>
                    <a:ext uri="{FF2B5EF4-FFF2-40B4-BE49-F238E27FC236}">
                      <a16:creationId xmlns:a16="http://schemas.microsoft.com/office/drawing/2014/main" id="{66897898-2A85-F992-52CA-B9386F758D1F}"/>
                    </a:ext>
                  </a:extLst>
                </p:cNvPr>
                <p:cNvSpPr txBox="1"/>
                <p:nvPr/>
              </p:nvSpPr>
              <p:spPr>
                <a:xfrm>
                  <a:off x="1339162" y="5062105"/>
                  <a:ext cx="503599" cy="38202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23">
                  <a:extLst>
                    <a:ext uri="{FF2B5EF4-FFF2-40B4-BE49-F238E27FC236}">
                      <a16:creationId xmlns:a16="http://schemas.microsoft.com/office/drawing/2014/main" id="{4C417E8D-B83D-5196-F4F3-7ED9E6B8B6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162" y="5062105"/>
                  <a:ext cx="503599" cy="3820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4">
                  <a:extLst>
                    <a:ext uri="{FF2B5EF4-FFF2-40B4-BE49-F238E27FC236}">
                      <a16:creationId xmlns:a16="http://schemas.microsoft.com/office/drawing/2014/main" id="{0D6F4F8C-6100-FA28-BFC1-8A725E70A96A}"/>
                    </a:ext>
                  </a:extLst>
                </p:cNvPr>
                <p:cNvSpPr txBox="1"/>
                <p:nvPr/>
              </p:nvSpPr>
              <p:spPr>
                <a:xfrm>
                  <a:off x="3893326" y="5062105"/>
                  <a:ext cx="503599" cy="38202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文本框 24">
                  <a:extLst>
                    <a:ext uri="{FF2B5EF4-FFF2-40B4-BE49-F238E27FC236}">
                      <a16:creationId xmlns:a16="http://schemas.microsoft.com/office/drawing/2014/main" id="{2C45EC02-0541-6310-576C-C30A46149E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326" y="5062105"/>
                  <a:ext cx="503599" cy="3820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15">
              <a:extLst>
                <a:ext uri="{FF2B5EF4-FFF2-40B4-BE49-F238E27FC236}">
                  <a16:creationId xmlns:a16="http://schemas.microsoft.com/office/drawing/2014/main" id="{989CFB5E-0F3B-3561-40E3-B5B46558422B}"/>
                </a:ext>
              </a:extLst>
            </p:cNvPr>
            <p:cNvCxnSpPr>
              <a:cxnSpLocks/>
            </p:cNvCxnSpPr>
            <p:nvPr/>
          </p:nvCxnSpPr>
          <p:spPr>
            <a:xfrm>
              <a:off x="6949534" y="4539816"/>
              <a:ext cx="2755285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3">
                  <a:extLst>
                    <a:ext uri="{FF2B5EF4-FFF2-40B4-BE49-F238E27FC236}">
                      <a16:creationId xmlns:a16="http://schemas.microsoft.com/office/drawing/2014/main" id="{9D69AD67-C16A-DBE8-0585-EF9EA2F791A7}"/>
                    </a:ext>
                  </a:extLst>
                </p:cNvPr>
                <p:cNvSpPr txBox="1"/>
                <p:nvPr/>
              </p:nvSpPr>
              <p:spPr>
                <a:xfrm>
                  <a:off x="6445935" y="4766636"/>
                  <a:ext cx="503599" cy="38202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文本框 23">
                  <a:extLst>
                    <a:ext uri="{FF2B5EF4-FFF2-40B4-BE49-F238E27FC236}">
                      <a16:creationId xmlns:a16="http://schemas.microsoft.com/office/drawing/2014/main" id="{DC073AE0-1D36-E97F-AB53-9F040ACC3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5935" y="4766636"/>
                  <a:ext cx="503599" cy="38202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4">
                  <a:extLst>
                    <a:ext uri="{FF2B5EF4-FFF2-40B4-BE49-F238E27FC236}">
                      <a16:creationId xmlns:a16="http://schemas.microsoft.com/office/drawing/2014/main" id="{6BAE46B3-BFCA-34BE-4076-FAD1409BF79C}"/>
                    </a:ext>
                  </a:extLst>
                </p:cNvPr>
                <p:cNvSpPr txBox="1"/>
                <p:nvPr/>
              </p:nvSpPr>
              <p:spPr>
                <a:xfrm>
                  <a:off x="9000099" y="4766636"/>
                  <a:ext cx="503599" cy="38202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文本框 24">
                  <a:extLst>
                    <a:ext uri="{FF2B5EF4-FFF2-40B4-BE49-F238E27FC236}">
                      <a16:creationId xmlns:a16="http://schemas.microsoft.com/office/drawing/2014/main" id="{9D769534-9C1F-09F3-F07E-3EAD7C5A4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99" y="4766636"/>
                  <a:ext cx="503599" cy="3820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AE4B510C-F5DF-2519-E085-D2BFBCFD072D}"/>
                  </a:ext>
                </a:extLst>
              </p:cNvPr>
              <p:cNvSpPr txBox="1"/>
              <p:nvPr/>
            </p:nvSpPr>
            <p:spPr>
              <a:xfrm>
                <a:off x="3702373" y="1751910"/>
                <a:ext cx="180080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kumimoji="1" lang="el-GR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l-GR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kumimoji="1" lang="el-GR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kumimoji="1" lang="en-US" altLang="zh-CN" sz="2000" b="1" dirty="0">
                    <a:solidFill>
                      <a:schemeClr val="tx1"/>
                    </a:solidFill>
                  </a:rPr>
                  <a:t> </a:t>
                </a:r>
                <a:r>
                  <a:rPr kumimoji="1" lang="zh-CN" altLang="en-US" sz="2000" b="1" dirty="0">
                    <a:solidFill>
                      <a:schemeClr val="tx1"/>
                    </a:solidFill>
                  </a:rPr>
                  <a:t> </a:t>
                </a:r>
                <a:endParaRPr kumimoji="1" lang="en-US" altLang="zh-CN" sz="2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AE4B510C-F5DF-2519-E085-D2BFBCFD0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373" y="1751910"/>
                <a:ext cx="1800809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5">
            <a:extLst>
              <a:ext uri="{FF2B5EF4-FFF2-40B4-BE49-F238E27FC236}">
                <a16:creationId xmlns:a16="http://schemas.microsoft.com/office/drawing/2014/main" id="{150FA485-4B83-25AB-90DD-9257354B9CD6}"/>
              </a:ext>
            </a:extLst>
          </p:cNvPr>
          <p:cNvSpPr txBox="1"/>
          <p:nvPr/>
        </p:nvSpPr>
        <p:spPr>
          <a:xfrm>
            <a:off x="9158185" y="168337"/>
            <a:ext cx="2728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[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arXiv:</a:t>
            </a:r>
            <a:r>
              <a:rPr lang="en-US" altLang="zh-CN" sz="1600" dirty="0">
                <a:hlinkClick r:id="rId13"/>
              </a:rPr>
              <a:t>2509.16103]</a:t>
            </a:r>
            <a:endParaRPr lang="en-CN" sz="1600" dirty="0">
              <a:solidFill>
                <a:srgbClr val="FF0000"/>
              </a:solidFill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861C86B2-9DFE-919B-CE8D-E247E6AC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30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1732BB8-1160-DC99-AF17-A7FCD2E32A76}"/>
                  </a:ext>
                </a:extLst>
              </p:cNvPr>
              <p:cNvSpPr txBox="1"/>
              <p:nvPr/>
            </p:nvSpPr>
            <p:spPr>
              <a:xfrm>
                <a:off x="2135354" y="3073152"/>
                <a:ext cx="2080634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1732BB8-1160-DC99-AF17-A7FCD2E32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54" y="3073152"/>
                <a:ext cx="2080634" cy="4785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B12A22-741D-116B-6020-85518827B0A8}"/>
                  </a:ext>
                </a:extLst>
              </p:cNvPr>
              <p:cNvSpPr txBox="1"/>
              <p:nvPr/>
            </p:nvSpPr>
            <p:spPr>
              <a:xfrm>
                <a:off x="7613350" y="3113390"/>
                <a:ext cx="2162900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B12A22-741D-116B-6020-85518827B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350" y="3113390"/>
                <a:ext cx="2162900" cy="4785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583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5AEFC515-AC34-01FB-C125-5DCB7A30DA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Local CP violation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decay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5AEFC515-AC34-01FB-C125-5DCB7A30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61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99307397-15DD-0E72-09DF-065882D35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Decay dominated by various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resonances and possibly exotics</a:t>
                </a:r>
                <a:endParaRPr kumimoji="1" lang="en-US" altLang="zh-CN" dirty="0"/>
              </a:p>
              <a:p>
                <a:r>
                  <a:rPr kumimoji="1" lang="en-US" altLang="zh-CN" dirty="0"/>
                  <a:t>Various binning schemes for phase space, no strong dependence observed</a:t>
                </a:r>
              </a:p>
              <a:p>
                <a:pPr lvl="1"/>
                <a:r>
                  <a:rPr lang="en-US" altLang="zh-CN" sz="1800" dirty="0"/>
                  <a:t>Evenly in Dalitz-plot in 4 bins</a:t>
                </a:r>
              </a:p>
              <a:p>
                <a:pPr lvl="1"/>
                <a:r>
                  <a:rPr lang="en-US" altLang="zh-CN" sz="1800" dirty="0"/>
                  <a:t>According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∗∗0</m:t>
                        </m:r>
                      </m:sup>
                    </m:sSup>
                  </m:oMath>
                </a14:m>
                <a:r>
                  <a:rPr lang="en-US" altLang="zh-CN" sz="1800" dirty="0"/>
                  <a:t> resonances with or without helicity angle binning</a:t>
                </a:r>
              </a:p>
              <a:p>
                <a:endParaRPr kumimoji="1" lang="zh-CN" altLang="en-US" dirty="0"/>
              </a:p>
            </p:txBody>
          </p:sp>
        </mc:Choice>
        <mc:Fallback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99307397-15DD-0E72-09DF-065882D35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77" t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E5EB63B8-CAD6-75E0-84D1-CF9BE75EA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723" y="3625539"/>
            <a:ext cx="3116606" cy="2807753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0E83D9B5-A232-0206-67F3-9479BABE82CB}"/>
              </a:ext>
            </a:extLst>
          </p:cNvPr>
          <p:cNvSpPr txBox="1"/>
          <p:nvPr/>
        </p:nvSpPr>
        <p:spPr>
          <a:xfrm>
            <a:off x="9158185" y="168337"/>
            <a:ext cx="2728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[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arXiv:</a:t>
            </a:r>
            <a:r>
              <a:rPr lang="en-US" altLang="zh-CN" sz="1600" dirty="0">
                <a:hlinkClick r:id="rId5"/>
              </a:rPr>
              <a:t>2509.16103]</a:t>
            </a:r>
            <a:endParaRPr lang="en-CN" sz="1600" dirty="0">
              <a:solidFill>
                <a:srgbClr val="FF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F957DA9-1360-E6DF-72A8-0800BAAE64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0000"/>
          <a:stretch>
            <a:fillRect/>
          </a:stretch>
        </p:blipFill>
        <p:spPr>
          <a:xfrm>
            <a:off x="8892217" y="3573005"/>
            <a:ext cx="3026307" cy="282243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225A463-82CC-9CF3-4D37-9EC4AADA02EF}"/>
              </a:ext>
            </a:extLst>
          </p:cNvPr>
          <p:cNvSpPr txBox="1"/>
          <p:nvPr/>
        </p:nvSpPr>
        <p:spPr>
          <a:xfrm>
            <a:off x="5781654" y="3086330"/>
            <a:ext cx="1513556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4-Dalitz bins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3952766-0B28-4B9E-6D43-14F7FE4720EB}"/>
                  </a:ext>
                </a:extLst>
              </p:cNvPr>
              <p:cNvSpPr txBox="1"/>
              <p:nvPr/>
            </p:nvSpPr>
            <p:spPr>
              <a:xfrm>
                <a:off x="9507985" y="3133373"/>
                <a:ext cx="1175963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∗∗0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bins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3952766-0B28-4B9E-6D43-14F7FE472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7985" y="3133373"/>
                <a:ext cx="117596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E59A0EE-6BBA-579D-941C-DCE0F037710D}"/>
                  </a:ext>
                </a:extLst>
              </p:cNvPr>
              <p:cNvSpPr txBox="1"/>
              <p:nvPr/>
            </p:nvSpPr>
            <p:spPr>
              <a:xfrm>
                <a:off x="1264358" y="3133373"/>
                <a:ext cx="2487284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∗∗0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</a:t>
                </a:r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E59A0EE-6BBA-579D-941C-DCE0F0377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358" y="3133373"/>
                <a:ext cx="248728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B7B0FBA8-C2ED-CAD3-DF95-38574E56A5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441" y="3653966"/>
            <a:ext cx="2743201" cy="266051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38BA8D0-C1EC-C27A-C4A5-E3C3D8BA729C}"/>
              </a:ext>
            </a:extLst>
          </p:cNvPr>
          <p:cNvSpPr txBox="1"/>
          <p:nvPr/>
        </p:nvSpPr>
        <p:spPr>
          <a:xfrm>
            <a:off x="748988" y="6220644"/>
            <a:ext cx="2169953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117 (2016) 082003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DBD67D3A-21C3-4390-C4FC-633081BD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6903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EB5744-08D6-7DDE-8669-9ECB650B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2207562"/>
            <a:ext cx="10126133" cy="591499"/>
          </a:xfrm>
        </p:spPr>
        <p:txBody>
          <a:bodyPr/>
          <a:lstStyle/>
          <a:p>
            <a:r>
              <a:rPr lang="en-CN" altLang="zh-CN" sz="3600"/>
              <a:t>CP violation in </a:t>
            </a:r>
            <a:r>
              <a:rPr lang="en-US" altLang="zh-CN" sz="3600" dirty="0"/>
              <a:t>beauty baryon to open charm decays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B50B74-8E40-01A3-A4F8-87BA33CC8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944" y="3210301"/>
            <a:ext cx="3283656" cy="2727104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668ADA52-39B1-7BBA-4DD2-223A63A8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416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922A5-690F-D0CC-46CA-5FF3F67C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Baryon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8EEECFB1-A102-9E18-39AB-D6CAA05B18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403" y="1044488"/>
                <a:ext cx="11993193" cy="3577214"/>
              </a:xfrm>
            </p:spPr>
            <p:txBody>
              <a:bodyPr/>
              <a:lstStyle/>
              <a:p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Proposed by Lee &amp; Yang to study P violation in hyperon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B050"/>
                  </a:solidFill>
                  <a:ea typeface="黑体"/>
                </a:endParaRPr>
              </a:p>
              <a:p>
                <a:pPr lvl="1"/>
                <a:r>
                  <a:rPr kumimoji="1" lang="en-US" altLang="zh-CN" dirty="0"/>
                  <a:t>Initial and final</a:t>
                </a:r>
                <a:r>
                  <a:rPr kumimoji="1" lang="en-US" altLang="zh-CN" b="1" dirty="0"/>
                  <a:t> spins</a:t>
                </a:r>
                <a:r>
                  <a:rPr kumimoji="1" lang="en-US" altLang="zh-CN" dirty="0"/>
                  <a:t> permits two partially waves, S and P, defining decay parameters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8EEECFB1-A102-9E18-39AB-D6CAA05B18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403" y="1044488"/>
                <a:ext cx="11993193" cy="3577214"/>
              </a:xfrm>
              <a:blipFill>
                <a:blip r:embed="rId2"/>
                <a:stretch>
                  <a:fillRect l="-634" t="-24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AA693E77-9AD9-418A-845F-6B5AAC3B3177}"/>
              </a:ext>
            </a:extLst>
          </p:cNvPr>
          <p:cNvGrpSpPr/>
          <p:nvPr/>
        </p:nvGrpSpPr>
        <p:grpSpPr>
          <a:xfrm>
            <a:off x="956710" y="2024866"/>
            <a:ext cx="8947277" cy="2808270"/>
            <a:chOff x="367989" y="1913289"/>
            <a:chExt cx="8454478" cy="265359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9683418-418B-BF7E-FA35-32BEB0578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989" y="1913289"/>
              <a:ext cx="8454478" cy="265359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0" name="右大括号 9">
              <a:extLst>
                <a:ext uri="{FF2B5EF4-FFF2-40B4-BE49-F238E27FC236}">
                  <a16:creationId xmlns:a16="http://schemas.microsoft.com/office/drawing/2014/main" id="{CDD85E93-0629-9714-FB1B-80F65B73E198}"/>
                </a:ext>
              </a:extLst>
            </p:cNvPr>
            <p:cNvSpPr/>
            <p:nvPr/>
          </p:nvSpPr>
          <p:spPr>
            <a:xfrm rot="18010910">
              <a:off x="4236866" y="1487044"/>
              <a:ext cx="716726" cy="2201471"/>
            </a:xfrm>
            <a:prstGeom prst="rightBrace">
              <a:avLst>
                <a:gd name="adj1" fmla="val 24871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1905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9943093-C8BA-AC34-DEBB-3384051DAC94}"/>
                </a:ext>
              </a:extLst>
            </p:cNvPr>
            <p:cNvSpPr txBox="1"/>
            <p:nvPr/>
          </p:nvSpPr>
          <p:spPr>
            <a:xfrm>
              <a:off x="4450484" y="1913289"/>
              <a:ext cx="1572696" cy="3780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waves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84E9951-52C0-1961-FF33-702F0A49FA43}"/>
                  </a:ext>
                </a:extLst>
              </p:cNvPr>
              <p:cNvSpPr txBox="1"/>
              <p:nvPr/>
            </p:nvSpPr>
            <p:spPr>
              <a:xfrm>
                <a:off x="956710" y="5117165"/>
                <a:ext cx="7785951" cy="1223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Parity violating observables: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𝛽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𝛾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endParaRPr lang="en-US" altLang="zh-CN" sz="2400" dirty="0">
                  <a:solidFill>
                    <a:srgbClr val="3333CC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CP violating observables: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𝐶𝑃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≡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r>
                  <a:rPr lang="zh-CN" altLang="en-US" sz="2400" dirty="0">
                    <a:solidFill>
                      <a:srgbClr val="3333CC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  </a:t>
                </a:r>
                <a:r>
                  <a:rPr lang="en-US" altLang="zh-CN" sz="2400" dirty="0">
                    <a:solidFill>
                      <a:srgbClr val="3333CC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…   </a:t>
                </a: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84E9951-52C0-1961-FF33-702F0A49F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710" y="5117165"/>
                <a:ext cx="7785951" cy="1223989"/>
              </a:xfrm>
              <a:prstGeom prst="rect">
                <a:avLst/>
              </a:prstGeom>
              <a:blipFill>
                <a:blip r:embed="rId4"/>
                <a:stretch>
                  <a:fillRect l="-1303" t="-4082" b="-1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B67EE60-354F-230F-7FFC-9D7907EB19E2}"/>
                  </a:ext>
                </a:extLst>
              </p:cNvPr>
              <p:cNvSpPr txBox="1"/>
              <p:nvPr/>
            </p:nvSpPr>
            <p:spPr>
              <a:xfrm>
                <a:off x="673414" y="3278403"/>
                <a:ext cx="3481209" cy="7105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zh-CN" sz="2117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num>
                        <m:den>
                          <m:func>
                            <m:funcPr>
                              <m:ctrlPr>
                                <a:rPr kumimoji="1" lang="zh-CN" altLang="en-US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211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kumimoji="1" lang="en-US" altLang="zh-CN" sz="211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1" lang="en-US" altLang="zh-CN" sz="2117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d>
                        <m:d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kumimoji="1" lang="en-US" altLang="zh-CN" sz="211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11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11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1" lang="zh-CN" altLang="en-US" sz="211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B67EE60-354F-230F-7FFC-9D7907EB1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414" y="3278403"/>
                <a:ext cx="3481209" cy="710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DEBC5E-4AF4-D805-FB36-D23DAF1C41AF}"/>
                  </a:ext>
                </a:extLst>
              </p:cNvPr>
              <p:cNvSpPr txBox="1"/>
              <p:nvPr/>
            </p:nvSpPr>
            <p:spPr>
              <a:xfrm>
                <a:off x="492376" y="4030481"/>
                <a:ext cx="4693529" cy="7820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zh-CN" sz="2117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11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211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11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zh-CN" sz="2117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kumimoji="1" lang="zh-CN" altLang="en-US" sz="211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117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1" lang="en-US" altLang="zh-CN" sz="2117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sSup>
                            <m:sSupPr>
                              <m:ctrlP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1" lang="en-US" altLang="zh-CN" sz="211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11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’+</m:t>
                          </m:r>
                          <m:r>
                            <a:rPr kumimoji="1" lang="en-US" altLang="zh-CN" sz="211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11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zh-CN" sz="2117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kumimoji="1" lang="en-US" altLang="zh-CN" sz="211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11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117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117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zh-CN" altLang="en-US" sz="2117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DEBC5E-4AF4-D805-FB36-D23DAF1C4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76" y="4030481"/>
                <a:ext cx="4693529" cy="7820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98C8CCD3-75D2-6919-2D34-182FE49D4B56}"/>
              </a:ext>
            </a:extLst>
          </p:cNvPr>
          <p:cNvSpPr txBox="1"/>
          <p:nvPr/>
        </p:nvSpPr>
        <p:spPr>
          <a:xfrm>
            <a:off x="8309220" y="5292116"/>
            <a:ext cx="3503737" cy="87408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kumimoji="1" lang="zh-CN" alt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4CC7AC06-E143-599F-A698-08B089D9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33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EEB01DE-90CD-C4FB-4E9D-344E56AC7ABD}"/>
                  </a:ext>
                </a:extLst>
              </p:cNvPr>
              <p:cNvSpPr txBox="1"/>
              <p:nvPr/>
            </p:nvSpPr>
            <p:spPr>
              <a:xfrm>
                <a:off x="1028254" y="2004410"/>
                <a:ext cx="1566454" cy="78380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+0</m:t>
                      </m:r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EEB01DE-90CD-C4FB-4E9D-344E56AC7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254" y="2004410"/>
                <a:ext cx="1566454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968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4C3C19-8CE7-1F6A-64E7-D1F16732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baryon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FFB63415-DDDB-65DD-02F0-B061FC516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042" y="987912"/>
                <a:ext cx="5964958" cy="180263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Simultaneous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angular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analysis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6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</a:p>
              <a:p>
                <a:pPr marL="609577" lvl="1" indent="0">
                  <a:buNone/>
                </a:pP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 </a:t>
                </a:r>
                <a:endParaRPr kumimoji="1" lang="en-US" altLang="zh-CN" dirty="0"/>
              </a:p>
              <a:p>
                <a:pPr marL="609577" lvl="1" indent="0">
                  <a:buNone/>
                </a:pPr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 marL="362886" lvl="1" indent="0">
                  <a:buNone/>
                </a:pPr>
                <a:r>
                  <a:rPr kumimoji="1" lang="zh-CN" altLang="en-US" dirty="0"/>
                  <a:t>       </a:t>
                </a:r>
                <a:r>
                  <a:rPr kumimoji="1" lang="en-US" altLang="zh-CN" dirty="0"/>
                  <a:t> </a:t>
                </a:r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1" lang="en-US" altLang="zh-CN" dirty="0"/>
              </a:p>
            </p:txBody>
          </p:sp>
        </mc:Choice>
        <mc:Fallback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FFB63415-DDDB-65DD-02F0-B061FC516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042" y="987912"/>
                <a:ext cx="5964958" cy="1802633"/>
              </a:xfrm>
              <a:blipFill>
                <a:blip r:embed="rId2"/>
                <a:stretch>
                  <a:fillRect l="-1486" t="-5594" r="-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27BD2E3C-F225-AF39-5708-AABC7172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3" y="2790545"/>
            <a:ext cx="4978188" cy="294897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DCD4940-47BB-CCDE-0CEE-BAEA5124E140}"/>
              </a:ext>
            </a:extLst>
          </p:cNvPr>
          <p:cNvSpPr txBox="1"/>
          <p:nvPr/>
        </p:nvSpPr>
        <p:spPr>
          <a:xfrm>
            <a:off x="9295932" y="351322"/>
            <a:ext cx="2031325" cy="3204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482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45EE53-8E7E-7B52-7C4A-8632E3B7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34</a:t>
            </a:fld>
            <a:endParaRPr kumimoji="1"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490F000-0411-F884-BF2F-2B07E875AC57}"/>
              </a:ext>
            </a:extLst>
          </p:cNvPr>
          <p:cNvGrpSpPr/>
          <p:nvPr/>
        </p:nvGrpSpPr>
        <p:grpSpPr>
          <a:xfrm>
            <a:off x="914400" y="5710868"/>
            <a:ext cx="7344198" cy="980542"/>
            <a:chOff x="135301" y="5309516"/>
            <a:chExt cx="7772400" cy="1037712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2D4E9E76-5869-776C-5224-3B6716CD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301" y="5309516"/>
              <a:ext cx="7772400" cy="1037712"/>
            </a:xfrm>
            <a:prstGeom prst="rect">
              <a:avLst/>
            </a:prstGeom>
          </p:spPr>
        </p:pic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DE2E1A1-0E50-F848-1974-95AE950C6019}"/>
                </a:ext>
              </a:extLst>
            </p:cNvPr>
            <p:cNvGrpSpPr/>
            <p:nvPr/>
          </p:nvGrpSpPr>
          <p:grpSpPr>
            <a:xfrm>
              <a:off x="2470496" y="5516096"/>
              <a:ext cx="3801717" cy="831132"/>
              <a:chOff x="2370483" y="4852902"/>
              <a:chExt cx="3801717" cy="831132"/>
            </a:xfrm>
          </p:grpSpPr>
          <p:sp>
            <p:nvSpPr>
              <p:cNvPr id="16" name="Oval 10">
                <a:extLst>
                  <a:ext uri="{FF2B5EF4-FFF2-40B4-BE49-F238E27FC236}">
                    <a16:creationId xmlns:a16="http://schemas.microsoft.com/office/drawing/2014/main" id="{C6534760-FC5A-5198-ECDF-C6EB3660D562}"/>
                  </a:ext>
                </a:extLst>
              </p:cNvPr>
              <p:cNvSpPr/>
              <p:nvPr/>
            </p:nvSpPr>
            <p:spPr>
              <a:xfrm>
                <a:off x="2554357" y="4867308"/>
                <a:ext cx="367747" cy="373220"/>
              </a:xfrm>
              <a:prstGeom prst="ellipse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17" name="Oval 11">
                <a:extLst>
                  <a:ext uri="{FF2B5EF4-FFF2-40B4-BE49-F238E27FC236}">
                    <a16:creationId xmlns:a16="http://schemas.microsoft.com/office/drawing/2014/main" id="{50C43F2D-3BD9-6530-D57F-540FC98AE679}"/>
                  </a:ext>
                </a:extLst>
              </p:cNvPr>
              <p:cNvSpPr/>
              <p:nvPr/>
            </p:nvSpPr>
            <p:spPr>
              <a:xfrm>
                <a:off x="5449957" y="4852902"/>
                <a:ext cx="367747" cy="373220"/>
              </a:xfrm>
              <a:prstGeom prst="ellipse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18" name="Oval 12">
                <a:extLst>
                  <a:ext uri="{FF2B5EF4-FFF2-40B4-BE49-F238E27FC236}">
                    <a16:creationId xmlns:a16="http://schemas.microsoft.com/office/drawing/2014/main" id="{940708BF-FD21-F8DE-6F54-3C8D4F85EAA8}"/>
                  </a:ext>
                </a:extLst>
              </p:cNvPr>
              <p:cNvSpPr/>
              <p:nvPr/>
            </p:nvSpPr>
            <p:spPr>
              <a:xfrm>
                <a:off x="5155097" y="5310814"/>
                <a:ext cx="367747" cy="373220"/>
              </a:xfrm>
              <a:prstGeom prst="ellipse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19" name="Oval 13">
                <a:extLst>
                  <a:ext uri="{FF2B5EF4-FFF2-40B4-BE49-F238E27FC236}">
                    <a16:creationId xmlns:a16="http://schemas.microsoft.com/office/drawing/2014/main" id="{FD62BEC5-4658-6A38-9405-D9C53E707EB4}"/>
                  </a:ext>
                </a:extLst>
              </p:cNvPr>
              <p:cNvSpPr/>
              <p:nvPr/>
            </p:nvSpPr>
            <p:spPr>
              <a:xfrm>
                <a:off x="2370483" y="5310176"/>
                <a:ext cx="367747" cy="373220"/>
              </a:xfrm>
              <a:prstGeom prst="ellipse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0" name="Oval 14">
                <a:extLst>
                  <a:ext uri="{FF2B5EF4-FFF2-40B4-BE49-F238E27FC236}">
                    <a16:creationId xmlns:a16="http://schemas.microsoft.com/office/drawing/2014/main" id="{0A7C795B-B132-8F95-31B9-6E14879426F6}"/>
                  </a:ext>
                </a:extLst>
              </p:cNvPr>
              <p:cNvSpPr/>
              <p:nvPr/>
            </p:nvSpPr>
            <p:spPr>
              <a:xfrm>
                <a:off x="4397764" y="4852902"/>
                <a:ext cx="367747" cy="373220"/>
              </a:xfrm>
              <a:prstGeom prst="ellipse">
                <a:avLst/>
              </a:prstGeom>
              <a:solidFill>
                <a:srgbClr val="0432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1" name="Oval 15">
                <a:extLst>
                  <a:ext uri="{FF2B5EF4-FFF2-40B4-BE49-F238E27FC236}">
                    <a16:creationId xmlns:a16="http://schemas.microsoft.com/office/drawing/2014/main" id="{EF338470-A937-6EAF-4D21-B2FABAEBC182}"/>
                  </a:ext>
                </a:extLst>
              </p:cNvPr>
              <p:cNvSpPr/>
              <p:nvPr/>
            </p:nvSpPr>
            <p:spPr>
              <a:xfrm>
                <a:off x="5792180" y="4852902"/>
                <a:ext cx="367747" cy="373220"/>
              </a:xfrm>
              <a:prstGeom prst="ellipse">
                <a:avLst/>
              </a:prstGeom>
              <a:solidFill>
                <a:srgbClr val="0432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2" name="Oval 16">
                <a:extLst>
                  <a:ext uri="{FF2B5EF4-FFF2-40B4-BE49-F238E27FC236}">
                    <a16:creationId xmlns:a16="http://schemas.microsoft.com/office/drawing/2014/main" id="{10A49D5C-B815-2809-6BA6-351DCE2C056F}"/>
                  </a:ext>
                </a:extLst>
              </p:cNvPr>
              <p:cNvSpPr/>
              <p:nvPr/>
            </p:nvSpPr>
            <p:spPr>
              <a:xfrm>
                <a:off x="2968185" y="5310176"/>
                <a:ext cx="367747" cy="373220"/>
              </a:xfrm>
              <a:prstGeom prst="ellipse">
                <a:avLst/>
              </a:prstGeom>
              <a:solidFill>
                <a:srgbClr val="0432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3" name="Oval 17">
                <a:extLst>
                  <a:ext uri="{FF2B5EF4-FFF2-40B4-BE49-F238E27FC236}">
                    <a16:creationId xmlns:a16="http://schemas.microsoft.com/office/drawing/2014/main" id="{48FD9341-980E-B4A6-5EFE-F19CBE19DD14}"/>
                  </a:ext>
                </a:extLst>
              </p:cNvPr>
              <p:cNvSpPr/>
              <p:nvPr/>
            </p:nvSpPr>
            <p:spPr>
              <a:xfrm>
                <a:off x="5804453" y="5261188"/>
                <a:ext cx="367747" cy="373220"/>
              </a:xfrm>
              <a:prstGeom prst="ellipse">
                <a:avLst/>
              </a:prstGeom>
              <a:solidFill>
                <a:srgbClr val="0432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9705AE77-0337-067F-2B4C-5B0BFCFF9F86}"/>
                  </a:ext>
                </a:extLst>
              </p:cNvPr>
              <p:cNvSpPr/>
              <p:nvPr/>
            </p:nvSpPr>
            <p:spPr>
              <a:xfrm>
                <a:off x="2875160" y="4864803"/>
                <a:ext cx="367747" cy="37322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id="{D4B2372B-1A5F-A823-D152-45E33E73C6CE}"/>
                  </a:ext>
                </a:extLst>
              </p:cNvPr>
              <p:cNvSpPr/>
              <p:nvPr/>
            </p:nvSpPr>
            <p:spPr>
              <a:xfrm>
                <a:off x="4021501" y="4870809"/>
                <a:ext cx="367747" cy="37322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6" name="Oval 20">
                <a:extLst>
                  <a:ext uri="{FF2B5EF4-FFF2-40B4-BE49-F238E27FC236}">
                    <a16:creationId xmlns:a16="http://schemas.microsoft.com/office/drawing/2014/main" id="{7DE308C0-96BA-EF9C-C7F0-0CCD8884C0A2}"/>
                  </a:ext>
                </a:extLst>
              </p:cNvPr>
              <p:cNvSpPr/>
              <p:nvPr/>
            </p:nvSpPr>
            <p:spPr>
              <a:xfrm>
                <a:off x="2648175" y="5310176"/>
                <a:ext cx="367747" cy="37322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342DD2BF-2D52-87AE-BF56-6428D05CF440}"/>
                  </a:ext>
                </a:extLst>
              </p:cNvPr>
              <p:cNvSpPr/>
              <p:nvPr/>
            </p:nvSpPr>
            <p:spPr>
              <a:xfrm>
                <a:off x="5489411" y="5292546"/>
                <a:ext cx="367747" cy="37322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1701"/>
              </a:p>
            </p:txBody>
          </p:sp>
        </p:grp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C06C5999-C84F-4C69-844B-C167840DA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813" y="1671737"/>
            <a:ext cx="5306792" cy="38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8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5F951-F5B1-A052-64B9-609062EF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57B452-D50F-0453-78BE-65E71643D9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3904" y="1603706"/>
                <a:ext cx="5755516" cy="1282345"/>
              </a:xfrm>
            </p:spPr>
            <p:txBody>
              <a:bodyPr>
                <a:normAutofit/>
              </a:bodyPr>
              <a:lstStyle/>
              <a:p>
                <a:pPr marL="342896" indent="-342896">
                  <a:defRPr/>
                </a:pPr>
                <a:r>
                  <a:rPr lang="en-US" altLang="zh-CN" sz="2117" dirty="0">
                    <a:ea typeface="黑体"/>
                  </a:rPr>
                  <a:t>First</a:t>
                </a:r>
                <a:r>
                  <a:rPr lang="zh-CN" altLang="en-US" sz="2117" dirty="0">
                    <a:ea typeface="黑体"/>
                  </a:rPr>
                  <a:t> </a:t>
                </a:r>
                <a:r>
                  <a:rPr lang="en-US" altLang="zh-CN" sz="2117" dirty="0">
                    <a:ea typeface="黑体"/>
                  </a:rPr>
                  <a:t>time</a:t>
                </a:r>
                <a:r>
                  <a:rPr lang="zh-CN" altLang="en-US" sz="2117" dirty="0">
                    <a:ea typeface="黑体"/>
                  </a:rPr>
                  <a:t> </a:t>
                </a:r>
                <a:r>
                  <a:rPr lang="en-US" altLang="zh-CN" sz="2117" dirty="0">
                    <a:ea typeface="黑体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117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117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117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117" dirty="0">
                    <a:ea typeface="黑体"/>
                  </a:rPr>
                  <a:t> decays</a:t>
                </a:r>
              </a:p>
              <a:p>
                <a:pPr marL="342896" indent="-342896">
                  <a:defRPr/>
                </a:pPr>
                <a:r>
                  <a:rPr lang="en-US" altLang="zh-CN" sz="2117" dirty="0">
                    <a:ea typeface="黑体"/>
                  </a:rPr>
                  <a:t>Most precise</a:t>
                </a:r>
                <a:r>
                  <a:rPr lang="zh-CN" altLang="en-US" sz="2117" dirty="0">
                    <a:ea typeface="黑体"/>
                  </a:rPr>
                  <a:t> </a:t>
                </a:r>
                <a:r>
                  <a:rPr lang="en-US" altLang="zh-CN" sz="2117" dirty="0">
                    <a:ea typeface="黑体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117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117" dirty="0">
                    <a:ea typeface="黑体"/>
                  </a:rPr>
                  <a:t> </a:t>
                </a:r>
                <a:r>
                  <a:rPr lang="en-US" altLang="zh-CN" sz="2117" dirty="0">
                    <a:ea typeface="黑体"/>
                  </a:rPr>
                  <a:t>decays</a:t>
                </a:r>
              </a:p>
              <a:p>
                <a:pPr marL="342896" indent="-342896">
                  <a:defRPr/>
                </a:pPr>
                <a:r>
                  <a:rPr lang="en-US" altLang="zh-CN" sz="2117" dirty="0">
                    <a:ea typeface="黑体"/>
                  </a:rPr>
                  <a:t>Confirmation of BESIII for </a:t>
                </a:r>
                <a14:m>
                  <m:oMath xmlns:m="http://schemas.openxmlformats.org/officeDocument/2006/math">
                    <m:r>
                      <a:rPr lang="en-US" altLang="zh-CN" sz="2117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  <m:r>
                      <a:rPr lang="en-US" altLang="zh-CN" sz="2117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17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r>
                      <a:rPr lang="en-US" altLang="zh-CN" sz="2117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117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117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117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117" dirty="0">
                  <a:ea typeface="黑体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57B452-D50F-0453-78BE-65E71643D9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904" y="1603706"/>
                <a:ext cx="5755516" cy="1282345"/>
              </a:xfrm>
              <a:blipFill>
                <a:blip r:embed="rId2"/>
                <a:stretch>
                  <a:fillRect l="-1101" t="-3922" b="-4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6266B8CA-E77A-87CC-65AD-01A994E0DE2C}"/>
              </a:ext>
            </a:extLst>
          </p:cNvPr>
          <p:cNvSpPr txBox="1"/>
          <p:nvPr/>
        </p:nvSpPr>
        <p:spPr>
          <a:xfrm>
            <a:off x="9382985" y="152070"/>
            <a:ext cx="2419248" cy="3204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82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5455F2-EDB1-C177-6A29-7CFC1100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27" y="3337607"/>
            <a:ext cx="4252179" cy="32490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A89DF0-8102-FA16-F61A-812119CC0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20" y="2906154"/>
            <a:ext cx="4948739" cy="38013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80122C63-AFF0-96C8-5BFC-0363A09105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225" y="1002139"/>
                <a:ext cx="3593504" cy="5342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 fontScale="92500"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altLang="zh-CN" sz="2752" dirty="0" err="1">
                    <a:ea typeface="黑体"/>
                    <a:cs typeface="Arial" panose="020B0604020202020204" pitchFamily="34" charset="0"/>
                  </a:rPr>
                  <a:t>P</a:t>
                </a:r>
                <a:r>
                  <a:rPr lang="zh-CN" altLang="en-US" sz="2752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sz="2752" dirty="0">
                    <a:ea typeface="黑体"/>
                    <a:cs typeface="Arial" panose="020B0604020202020204" pitchFamily="34" charset="0"/>
                  </a:rPr>
                  <a:t>violating</a:t>
                </a:r>
                <a:r>
                  <a:rPr lang="zh-CN" altLang="en-US" sz="2752" dirty="0">
                    <a:ea typeface="黑体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752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zh-CN" altLang="en-US" sz="2752" dirty="0">
                    <a:ea typeface="黑体"/>
                  </a:rPr>
                  <a:t> </a:t>
                </a:r>
                <a:r>
                  <a:rPr lang="en-US" altLang="zh-CN" sz="2752" dirty="0">
                    <a:ea typeface="黑体"/>
                  </a:rPr>
                  <a:t>parameters</a:t>
                </a:r>
                <a:endParaRPr kumimoji="1" lang="zh-CN" altLang="en-US" sz="2540" dirty="0"/>
              </a:p>
            </p:txBody>
          </p:sp>
        </mc:Choice>
        <mc:Fallback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80122C63-AFF0-96C8-5BFC-0363A0910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25" y="1002139"/>
                <a:ext cx="3593504" cy="534269"/>
              </a:xfrm>
              <a:prstGeom prst="rect">
                <a:avLst/>
              </a:prstGeom>
              <a:blipFill>
                <a:blip r:embed="rId5"/>
                <a:stretch>
                  <a:fillRect l="-2817" t="-6977" b="-18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BA97178-784F-52AE-5BBA-2EBEEBB924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1916" y="1234547"/>
                <a:ext cx="4080073" cy="64024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altLang="zh-CN" sz="2540" dirty="0"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540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sz="2540" dirty="0">
                    <a:ea typeface="黑体"/>
                    <a:cs typeface="Arial" panose="020B0604020202020204" pitchFamily="34" charset="0"/>
                  </a:rPr>
                  <a:t>violating</a:t>
                </a:r>
                <a:r>
                  <a:rPr lang="zh-CN" altLang="en-US" sz="2540" dirty="0">
                    <a:ea typeface="黑体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54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54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54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𝐶𝑃</m:t>
                        </m:r>
                      </m:sub>
                      <m:sup>
                        <m:r>
                          <a:rPr lang="en-US" altLang="zh-CN" sz="254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zh-CN" altLang="en-US" sz="2540" dirty="0">
                    <a:ea typeface="黑体"/>
                  </a:rPr>
                  <a:t> </a:t>
                </a:r>
                <a:r>
                  <a:rPr lang="en-US" altLang="zh-CN" sz="2540" dirty="0">
                    <a:ea typeface="黑体"/>
                  </a:rPr>
                  <a:t>parameters</a:t>
                </a:r>
                <a:endParaRPr kumimoji="1" lang="zh-CN" altLang="en-US" sz="2540" dirty="0"/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BA97178-784F-52AE-5BBA-2EBEEBB92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916" y="1234547"/>
                <a:ext cx="4080073" cy="640249"/>
              </a:xfrm>
              <a:prstGeom prst="rect">
                <a:avLst/>
              </a:prstGeom>
              <a:blipFill>
                <a:blip r:embed="rId6"/>
                <a:stretch>
                  <a:fillRect l="-2484" t="-1961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E1C83E8-C2CB-987F-3DEF-FFEF60603053}"/>
              </a:ext>
            </a:extLst>
          </p:cNvPr>
          <p:cNvSpPr txBox="1"/>
          <p:nvPr/>
        </p:nvSpPr>
        <p:spPr>
          <a:xfrm>
            <a:off x="6527732" y="2203679"/>
            <a:ext cx="4074257" cy="4832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540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Consistent with CP symmetry</a:t>
            </a:r>
            <a:endParaRPr kumimoji="1" lang="zh-CN" alt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B048B67-8C58-4098-C787-1FA2D4FC86FA}"/>
              </a:ext>
            </a:extLst>
          </p:cNvPr>
          <p:cNvSpPr txBox="1"/>
          <p:nvPr/>
        </p:nvSpPr>
        <p:spPr>
          <a:xfrm>
            <a:off x="503904" y="2902765"/>
            <a:ext cx="3815468" cy="41812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kumimoji="1" lang="zh-CN" altLang="en-US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r>
              <a:rPr kumimoji="1" lang="zh-CN" altLang="en-US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11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endParaRPr kumimoji="1" lang="zh-CN" altLang="en-US" sz="211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72B353D-8A7E-019D-AB4E-399A5687A988}"/>
                  </a:ext>
                </a:extLst>
              </p:cNvPr>
              <p:cNvSpPr txBox="1"/>
              <p:nvPr/>
            </p:nvSpPr>
            <p:spPr>
              <a:xfrm>
                <a:off x="9693321" y="4297443"/>
                <a:ext cx="2254161" cy="6284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117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117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CP</m:t>
                        </m:r>
                      </m:sub>
                      <m:sup>
                        <m: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  <m:r>
                      <a:rPr lang="en-US" altLang="zh-CN" sz="2117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117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117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117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117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117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117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117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2117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117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117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117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r>
                  <a:rPr lang="zh-CN" altLang="en-US" sz="2117" dirty="0"/>
                  <a:t> </a:t>
                </a:r>
                <a:endParaRPr lang="zh-CN" altLang="en-US" sz="1905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72B353D-8A7E-019D-AB4E-399A5687A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321" y="4297443"/>
                <a:ext cx="2254161" cy="6284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椭圆 4">
            <a:extLst>
              <a:ext uri="{FF2B5EF4-FFF2-40B4-BE49-F238E27FC236}">
                <a16:creationId xmlns:a16="http://schemas.microsoft.com/office/drawing/2014/main" id="{C3A81964-D873-E017-FEB3-A2EDCC190FBC}"/>
              </a:ext>
            </a:extLst>
          </p:cNvPr>
          <p:cNvSpPr/>
          <p:nvPr/>
        </p:nvSpPr>
        <p:spPr>
          <a:xfrm>
            <a:off x="-302406" y="4390988"/>
            <a:ext cx="5213479" cy="1887013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905"/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967E391C-4F94-94C8-70D1-D21A6456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5147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C50AC31-B476-B6CD-4547-5B3209439F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More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C50AC31-B476-B6CD-4547-5B3209439F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61" t="-4615" b="-12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5336355-F3FF-D0D9-A7C7-CBF9E0A69B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860" y="959277"/>
                <a:ext cx="8409644" cy="107066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</a:p>
              <a:p>
                <a:r>
                  <a:rPr kumimoji="1" lang="en-US" altLang="zh-CN" dirty="0"/>
                  <a:t>Weak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consistent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zero,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non-zero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strong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5336355-F3FF-D0D9-A7C7-CBF9E0A69B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60" y="959277"/>
                <a:ext cx="8409644" cy="1070668"/>
              </a:xfrm>
              <a:blipFill>
                <a:blip r:embed="rId3"/>
                <a:stretch>
                  <a:fillRect l="-1056" t="-9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EC9FE96B-FC1F-FEB9-15E2-B9DB01C41E31}"/>
              </a:ext>
            </a:extLst>
          </p:cNvPr>
          <p:cNvSpPr txBox="1"/>
          <p:nvPr/>
        </p:nvSpPr>
        <p:spPr>
          <a:xfrm>
            <a:off x="9382985" y="164320"/>
            <a:ext cx="2419248" cy="3204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82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07FDC9-CC9B-DC99-B034-23B955FA5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576"/>
          <a:stretch/>
        </p:blipFill>
        <p:spPr>
          <a:xfrm>
            <a:off x="8891991" y="1411524"/>
            <a:ext cx="2811610" cy="28082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1C6EDE-C4F8-CEFF-F55B-F47D3EF835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140"/>
          <a:stretch/>
        </p:blipFill>
        <p:spPr>
          <a:xfrm>
            <a:off x="9109734" y="4316173"/>
            <a:ext cx="2406440" cy="4794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AFC9E3-B899-D1A3-8381-811B30F6D7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153" t="1555" b="-1"/>
          <a:stretch/>
        </p:blipFill>
        <p:spPr>
          <a:xfrm>
            <a:off x="8997534" y="4943160"/>
            <a:ext cx="2706068" cy="5535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3BE0C4E-EFDB-3C65-D2F3-DAC25802720B}"/>
                  </a:ext>
                </a:extLst>
              </p:cNvPr>
              <p:cNvSpPr txBox="1"/>
              <p:nvPr/>
            </p:nvSpPr>
            <p:spPr>
              <a:xfrm>
                <a:off x="8197224" y="5668373"/>
                <a:ext cx="3994776" cy="72180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905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905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905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sub>
                    </m:sSub>
                  </m:oMath>
                </a14:m>
                <a:r>
                  <a:rPr kumimoji="1" lang="en-US" altLang="zh-CN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1" lang="zh-CN" altLang="en-US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kumimoji="1" lang="zh-CN" altLang="en-US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</a:t>
                </a:r>
                <a:r>
                  <a:rPr kumimoji="1" lang="zh-CN" altLang="en-US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kumimoji="1" lang="zh-CN" altLang="en-US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kumimoji="1" lang="zh-CN" altLang="en-US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helicity</a:t>
                </a:r>
                <a:r>
                  <a:rPr kumimoji="1" lang="zh-CN" altLang="en-US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amplitudes</a:t>
                </a:r>
                <a:r>
                  <a:rPr kumimoji="1" lang="zh-CN" altLang="en-US" sz="190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3BE0C4E-EFDB-3C65-D2F3-DAC258027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24" y="5668373"/>
                <a:ext cx="3994776" cy="7218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8A3AE5FA-31A8-81C7-EE4F-759B2FCDC226}"/>
              </a:ext>
            </a:extLst>
          </p:cNvPr>
          <p:cNvSpPr txBox="1"/>
          <p:nvPr/>
        </p:nvSpPr>
        <p:spPr>
          <a:xfrm>
            <a:off x="36287" y="5948113"/>
            <a:ext cx="5083123" cy="4832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457200" indent="-277200" algn="l">
              <a:buFont typeface="Arial" panose="020B0604020202020204" pitchFamily="34" charset="0"/>
              <a:buChar char="•"/>
            </a:pP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4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for</a:t>
            </a:r>
            <a:r>
              <a:rPr lang="zh-CN" altLang="en-US" sz="254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54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global</a:t>
            </a:r>
            <a:r>
              <a:rPr lang="zh-CN" altLang="en-US" sz="254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54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fit</a:t>
            </a:r>
            <a:r>
              <a:rPr lang="zh-CN" altLang="en-US" sz="1482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82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PRD111 (2025) 034011</a:t>
            </a:r>
            <a:r>
              <a:rPr lang="zh-CN" altLang="zh-CN" sz="1482" dirty="0"/>
              <a:t> </a:t>
            </a:r>
            <a:endParaRPr kumimoji="1" lang="zh-CN" altLang="en-US" sz="148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0A223D5-A21A-0EFD-47AF-BF393F7BF4DC}"/>
              </a:ext>
            </a:extLst>
          </p:cNvPr>
          <p:cNvGrpSpPr/>
          <p:nvPr/>
        </p:nvGrpSpPr>
        <p:grpSpPr>
          <a:xfrm>
            <a:off x="169287" y="4854980"/>
            <a:ext cx="6050360" cy="829340"/>
            <a:chOff x="224284" y="4349396"/>
            <a:chExt cx="5717118" cy="78366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DED7EAC-5EE4-D10B-666E-7BAFC9E2EE28}"/>
                    </a:ext>
                  </a:extLst>
                </p:cNvPr>
                <p:cNvSpPr txBox="1"/>
                <p:nvPr/>
              </p:nvSpPr>
              <p:spPr>
                <a:xfrm>
                  <a:off x="253156" y="4362842"/>
                  <a:ext cx="1931017" cy="3950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117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11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</m:oMath>
                  </a14:m>
                  <a:r>
                    <a:rPr kumimoji="1" lang="zh-CN" altLang="en-US" sz="2117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117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(weak</a:t>
                  </a:r>
                  <a:r>
                    <a:rPr kumimoji="1" lang="zh-CN" altLang="en-US" sz="2117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117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phase)</a:t>
                  </a:r>
                  <a:endParaRPr kumimoji="1" lang="zh-CN" altLang="en-US" sz="2117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DED7EAC-5EE4-D10B-666E-7BAFC9E2E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156" y="4362842"/>
                  <a:ext cx="1931017" cy="39509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F70EF7FD-1752-9CB2-E582-A473F8F2DA5F}"/>
                    </a:ext>
                  </a:extLst>
                </p:cNvPr>
                <p:cNvSpPr txBox="1"/>
                <p:nvPr/>
              </p:nvSpPr>
              <p:spPr>
                <a:xfrm>
                  <a:off x="2396375" y="4374995"/>
                  <a:ext cx="1504716" cy="3950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117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0.01±0.02</m:t>
                        </m:r>
                      </m:oMath>
                    </m:oMathPara>
                  </a14:m>
                  <a:endParaRPr kumimoji="1" lang="zh-CN" altLang="en-US" sz="2117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F70EF7FD-1752-9CB2-E582-A473F8F2D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6375" y="4374995"/>
                  <a:ext cx="1504716" cy="3950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AF6FD518-F9DF-427E-DF1C-57E97CBC8C06}"/>
                    </a:ext>
                  </a:extLst>
                </p:cNvPr>
                <p:cNvSpPr txBox="1"/>
                <p:nvPr/>
              </p:nvSpPr>
              <p:spPr>
                <a:xfrm>
                  <a:off x="4244318" y="4349396"/>
                  <a:ext cx="1697084" cy="3950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117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−0.03±0.14</m:t>
                        </m:r>
                      </m:oMath>
                    </m:oMathPara>
                  </a14:m>
                  <a:endParaRPr kumimoji="1" lang="zh-CN" altLang="en-US" sz="2117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AF6FD518-F9DF-427E-DF1C-57E97CBC8C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318" y="4349396"/>
                  <a:ext cx="1697084" cy="3950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A3365D97-67CE-79D9-82FB-E64D60E4DC8B}"/>
                    </a:ext>
                  </a:extLst>
                </p:cNvPr>
                <p:cNvSpPr txBox="1"/>
                <p:nvPr/>
              </p:nvSpPr>
              <p:spPr>
                <a:xfrm>
                  <a:off x="224284" y="4722570"/>
                  <a:ext cx="1999118" cy="3950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117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117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</m:oMath>
                  </a14:m>
                  <a:r>
                    <a:rPr kumimoji="1" lang="zh-CN" altLang="en-US" sz="2117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117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(strong</a:t>
                  </a:r>
                  <a:r>
                    <a:rPr kumimoji="1" lang="zh-CN" altLang="en-US" sz="2117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117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phase)</a:t>
                  </a:r>
                  <a:endParaRPr kumimoji="1" lang="zh-CN" altLang="en-US" sz="2117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A3365D97-67CE-79D9-82FB-E64D60E4DC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84" y="4722570"/>
                  <a:ext cx="1999118" cy="3950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81F5E60-0A27-8653-0FE6-9560631299E6}"/>
                    </a:ext>
                  </a:extLst>
                </p:cNvPr>
                <p:cNvSpPr txBox="1"/>
                <p:nvPr/>
              </p:nvSpPr>
              <p:spPr>
                <a:xfrm>
                  <a:off x="2230346" y="4737959"/>
                  <a:ext cx="1789481" cy="3950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117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2.693±0.017</m:t>
                        </m:r>
                      </m:oMath>
                    </m:oMathPara>
                  </a14:m>
                  <a:endParaRPr kumimoji="1" lang="zh-CN" altLang="en-US" sz="2117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81F5E60-0A27-8653-0FE6-956063129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0346" y="4737959"/>
                  <a:ext cx="1789481" cy="3950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4E964F6B-67A3-43F9-8F20-97571F8C43C3}"/>
                    </a:ext>
                  </a:extLst>
                </p:cNvPr>
                <p:cNvSpPr txBox="1"/>
                <p:nvPr/>
              </p:nvSpPr>
              <p:spPr>
                <a:xfrm>
                  <a:off x="4417442" y="4722570"/>
                  <a:ext cx="1504716" cy="3950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117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2.57±0.19</m:t>
                        </m:r>
                      </m:oMath>
                    </m:oMathPara>
                  </a14:m>
                  <a:endParaRPr kumimoji="1" lang="zh-CN" altLang="en-US" sz="2117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4E964F6B-67A3-43F9-8F20-97571F8C4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442" y="4722570"/>
                  <a:ext cx="1504716" cy="3950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F3C629F-DE98-69CF-E1E8-BC0ECB9B764B}"/>
              </a:ext>
            </a:extLst>
          </p:cNvPr>
          <p:cNvGrpSpPr/>
          <p:nvPr/>
        </p:nvGrpSpPr>
        <p:grpSpPr>
          <a:xfrm>
            <a:off x="488395" y="1948423"/>
            <a:ext cx="7106204" cy="2917733"/>
            <a:chOff x="488395" y="1948423"/>
            <a:chExt cx="7106204" cy="2917733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D8709E8D-63E8-AF7C-ADAE-C4122E32156F}"/>
                </a:ext>
              </a:extLst>
            </p:cNvPr>
            <p:cNvGrpSpPr/>
            <p:nvPr/>
          </p:nvGrpSpPr>
          <p:grpSpPr>
            <a:xfrm>
              <a:off x="488398" y="1948423"/>
              <a:ext cx="7106201" cy="2653541"/>
              <a:chOff x="461498" y="1286298"/>
              <a:chExt cx="6714805" cy="2507389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85DDC9C9-D137-9276-32D5-2811124A1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b="29270"/>
              <a:stretch>
                <a:fillRect/>
              </a:stretch>
            </p:blipFill>
            <p:spPr>
              <a:xfrm>
                <a:off x="461498" y="1286298"/>
                <a:ext cx="6714805" cy="2507389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1C90E00-ACB5-7E0C-6D10-CE9C3CA45F4C}"/>
                  </a:ext>
                </a:extLst>
              </p:cNvPr>
              <p:cNvSpPr/>
              <p:nvPr/>
            </p:nvSpPr>
            <p:spPr>
              <a:xfrm>
                <a:off x="1493134" y="2013995"/>
                <a:ext cx="2743200" cy="555585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38EEC6C-CF22-6B08-C4FD-71E9F823233E}"/>
                  </a:ext>
                </a:extLst>
              </p:cNvPr>
              <p:cNvSpPr/>
              <p:nvPr/>
            </p:nvSpPr>
            <p:spPr>
              <a:xfrm>
                <a:off x="4433103" y="1987975"/>
                <a:ext cx="2743200" cy="555585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D6335CF-0B30-537E-D0A0-8E233616E32E}"/>
                  </a:ext>
                </a:extLst>
              </p:cNvPr>
              <p:cNvSpPr/>
              <p:nvPr/>
            </p:nvSpPr>
            <p:spPr>
              <a:xfrm>
                <a:off x="4433103" y="2646081"/>
                <a:ext cx="2743200" cy="555585"/>
              </a:xfrm>
              <a:prstGeom prst="rect">
                <a:avLst/>
              </a:prstGeom>
              <a:noFill/>
              <a:ln w="25400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DC2643B-A687-7F68-CB57-CCB013483E97}"/>
                  </a:ext>
                </a:extLst>
              </p:cNvPr>
              <p:cNvSpPr/>
              <p:nvPr/>
            </p:nvSpPr>
            <p:spPr>
              <a:xfrm>
                <a:off x="1492227" y="2613993"/>
                <a:ext cx="2743200" cy="555585"/>
              </a:xfrm>
              <a:prstGeom prst="rect">
                <a:avLst/>
              </a:prstGeom>
              <a:noFill/>
              <a:ln w="25400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444A3D2-10CE-BBAF-3FEB-C4E5BF12E2AA}"/>
                  </a:ext>
                </a:extLst>
              </p:cNvPr>
              <p:cNvSpPr/>
              <p:nvPr/>
            </p:nvSpPr>
            <p:spPr>
              <a:xfrm>
                <a:off x="1492227" y="3228512"/>
                <a:ext cx="2743200" cy="55558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 dirty="0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2CFE02E-01EF-A381-0103-7FC85232DA97}"/>
                  </a:ext>
                </a:extLst>
              </p:cNvPr>
              <p:cNvSpPr/>
              <p:nvPr/>
            </p:nvSpPr>
            <p:spPr>
              <a:xfrm>
                <a:off x="4433103" y="3230562"/>
                <a:ext cx="2743200" cy="55558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EFEC6E17-0E5E-8443-3427-1658215833C7}"/>
                  </a:ext>
                </a:extLst>
              </p:cNvPr>
              <p:cNvSpPr/>
              <p:nvPr/>
            </p:nvSpPr>
            <p:spPr>
              <a:xfrm>
                <a:off x="461498" y="2011578"/>
                <a:ext cx="418178" cy="555585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79D96559-FC57-E5D5-E2EA-166C5138AEEF}"/>
                  </a:ext>
                </a:extLst>
              </p:cNvPr>
              <p:cNvSpPr/>
              <p:nvPr/>
            </p:nvSpPr>
            <p:spPr>
              <a:xfrm>
                <a:off x="463969" y="2655089"/>
                <a:ext cx="415707" cy="555585"/>
              </a:xfrm>
              <a:prstGeom prst="rect">
                <a:avLst/>
              </a:prstGeom>
              <a:noFill/>
              <a:ln w="25400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A709078-EB8A-F227-D6B8-AE1486FE9908}"/>
                  </a:ext>
                </a:extLst>
              </p:cNvPr>
              <p:cNvSpPr/>
              <p:nvPr/>
            </p:nvSpPr>
            <p:spPr>
              <a:xfrm>
                <a:off x="463969" y="3238102"/>
                <a:ext cx="830582" cy="55558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F12E6E21-248A-FE75-707D-0A670D491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88732" b="4907"/>
            <a:stretch>
              <a:fillRect/>
            </a:stretch>
          </p:blipFill>
          <p:spPr>
            <a:xfrm>
              <a:off x="488395" y="4627509"/>
              <a:ext cx="7106201" cy="238647"/>
            </a:xfrm>
            <a:prstGeom prst="rect">
              <a:avLst/>
            </a:prstGeom>
          </p:spPr>
        </p:pic>
      </p:grpSp>
      <p:sp>
        <p:nvSpPr>
          <p:cNvPr id="46" name="灯片编号占位符 45">
            <a:extLst>
              <a:ext uri="{FF2B5EF4-FFF2-40B4-BE49-F238E27FC236}">
                <a16:creationId xmlns:a16="http://schemas.microsoft.com/office/drawing/2014/main" id="{DA119A7B-F319-57B4-CE2A-70A3045C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8039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DEA72-BC63-C2B4-62BE-4EE1380A8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A4499-DB61-67AB-E023-0742EAF1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Spin</a:t>
            </a:r>
            <a:r>
              <a:rPr kumimoji="1" lang="zh-CN" altLang="en-US" dirty="0"/>
              <a:t> </a:t>
            </a:r>
            <a:r>
              <a:rPr kumimoji="1" lang="en-US" altLang="zh-CN" dirty="0"/>
              <a:t>makes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D66CBE-E376-40AF-AB33-BF26E767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37</a:t>
            </a:fld>
            <a:endParaRPr kumimoji="1"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40AED87-275B-3D05-B61C-7F839291D566}"/>
              </a:ext>
            </a:extLst>
          </p:cNvPr>
          <p:cNvGrpSpPr/>
          <p:nvPr/>
        </p:nvGrpSpPr>
        <p:grpSpPr>
          <a:xfrm>
            <a:off x="7580946" y="1726306"/>
            <a:ext cx="4306244" cy="1103292"/>
            <a:chOff x="7040993" y="681171"/>
            <a:chExt cx="4069064" cy="1042525"/>
          </a:xfrm>
        </p:grpSpPr>
        <p:pic>
          <p:nvPicPr>
            <p:cNvPr id="14" name="Picture 35">
              <a:extLst>
                <a:ext uri="{FF2B5EF4-FFF2-40B4-BE49-F238E27FC236}">
                  <a16:creationId xmlns:a16="http://schemas.microsoft.com/office/drawing/2014/main" id="{C0ECE67D-19F5-0D9F-1781-8A3CFD48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2284"/>
            <a:stretch/>
          </p:blipFill>
          <p:spPr>
            <a:xfrm>
              <a:off x="7040993" y="681171"/>
              <a:ext cx="4069064" cy="1042525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6D6C3B8-C989-8C37-D362-D56386207FCE}"/>
                </a:ext>
              </a:extLst>
            </p:cNvPr>
            <p:cNvSpPr txBox="1"/>
            <p:nvPr/>
          </p:nvSpPr>
          <p:spPr>
            <a:xfrm>
              <a:off x="7283668" y="708535"/>
              <a:ext cx="893379" cy="3950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21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kumimoji="1" lang="zh-CN" altLang="en-US" sz="211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23E2BE2-C2AA-1198-CCC1-DDEEB0268D1D}"/>
                </a:ext>
              </a:extLst>
            </p:cNvPr>
            <p:cNvSpPr txBox="1"/>
            <p:nvPr/>
          </p:nvSpPr>
          <p:spPr>
            <a:xfrm>
              <a:off x="9433034" y="1167464"/>
              <a:ext cx="893379" cy="3950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21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zh-CN" altLang="en-US" sz="211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10B91655-9BAA-4242-FA7E-0261E1F93082}"/>
              </a:ext>
            </a:extLst>
          </p:cNvPr>
          <p:cNvSpPr txBox="1">
            <a:spLocks/>
          </p:cNvSpPr>
          <p:nvPr/>
        </p:nvSpPr>
        <p:spPr>
          <a:xfrm>
            <a:off x="198807" y="2257531"/>
            <a:ext cx="6694362" cy="843530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540" dirty="0"/>
              <a:t>Dynamics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more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complex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than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mesons</a:t>
            </a:r>
          </a:p>
          <a:p>
            <a:pPr lvl="1"/>
            <a:r>
              <a:rPr kumimoji="1" lang="en-US" altLang="zh-CN" sz="2140" dirty="0"/>
              <a:t>Three</a:t>
            </a:r>
            <a:r>
              <a:rPr kumimoji="1" lang="zh-CN" altLang="en-US" sz="2140" dirty="0"/>
              <a:t> </a:t>
            </a:r>
            <a:r>
              <a:rPr kumimoji="1" lang="en-US" altLang="zh-CN" sz="2140" dirty="0"/>
              <a:t>body</a:t>
            </a:r>
            <a:r>
              <a:rPr kumimoji="1" lang="zh-CN" altLang="en-US" sz="2140" dirty="0"/>
              <a:t> </a:t>
            </a:r>
            <a:r>
              <a:rPr kumimoji="1" lang="en-US" altLang="zh-CN" sz="2140" dirty="0"/>
              <a:t>system;</a:t>
            </a:r>
            <a:r>
              <a:rPr kumimoji="1" lang="zh-CN" altLang="en-US" sz="2140" dirty="0"/>
              <a:t> </a:t>
            </a:r>
            <a:r>
              <a:rPr kumimoji="1" lang="en-US" altLang="zh-CN" sz="2140" dirty="0"/>
              <a:t>multiple</a:t>
            </a:r>
            <a:r>
              <a:rPr kumimoji="1" lang="zh-CN" altLang="en-US" sz="2140" dirty="0"/>
              <a:t> </a:t>
            </a:r>
            <a:r>
              <a:rPr kumimoji="1" lang="en-US" altLang="zh-CN" sz="2140" dirty="0"/>
              <a:t>amplitudes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314A346-5F6C-74FF-0A1A-A485605E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9" y="4152053"/>
            <a:ext cx="3325008" cy="449504"/>
          </a:xfrm>
          <a:prstGeom prst="rect">
            <a:avLst/>
          </a:prstGeom>
        </p:spPr>
      </p:pic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95AA2144-8E2A-3459-E97C-3D22673D2263}"/>
              </a:ext>
            </a:extLst>
          </p:cNvPr>
          <p:cNvSpPr txBox="1">
            <a:spLocks/>
          </p:cNvSpPr>
          <p:nvPr/>
        </p:nvSpPr>
        <p:spPr>
          <a:xfrm>
            <a:off x="198807" y="1029518"/>
            <a:ext cx="11993193" cy="1289220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540" dirty="0"/>
              <a:t>Why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CP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violation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in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baryons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generally</a:t>
            </a:r>
            <a:r>
              <a:rPr kumimoji="1" lang="zh-CN" altLang="en-US" sz="2540" dirty="0"/>
              <a:t> </a:t>
            </a:r>
            <a:r>
              <a:rPr kumimoji="1" lang="en-US" altLang="zh-CN" sz="2540" dirty="0"/>
              <a:t>smaller?</a:t>
            </a:r>
          </a:p>
          <a:p>
            <a:pPr lvl="1"/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diagram (tree)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overwhelming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?</a:t>
            </a:r>
          </a:p>
          <a:p>
            <a:pPr lvl="1"/>
            <a:r>
              <a:rPr kumimoji="1" lang="en-US" altLang="zh-CN" dirty="0"/>
              <a:t>Small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phase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?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E7791B7-7CC6-51D5-C538-A35A09664957}"/>
              </a:ext>
            </a:extLst>
          </p:cNvPr>
          <p:cNvGrpSpPr/>
          <p:nvPr/>
        </p:nvGrpSpPr>
        <p:grpSpPr>
          <a:xfrm>
            <a:off x="3791994" y="3597419"/>
            <a:ext cx="6471992" cy="3037420"/>
            <a:chOff x="4097148" y="3596071"/>
            <a:chExt cx="6471992" cy="303742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B9A3183-296D-23F9-66DF-876EDBC2C372}"/>
                </a:ext>
              </a:extLst>
            </p:cNvPr>
            <p:cNvGrpSpPr/>
            <p:nvPr/>
          </p:nvGrpSpPr>
          <p:grpSpPr>
            <a:xfrm>
              <a:off x="4097148" y="3679533"/>
              <a:ext cx="5549591" cy="2953958"/>
              <a:chOff x="5248666" y="2882216"/>
              <a:chExt cx="5454466" cy="2990098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A12B6391-20F8-645A-D429-A3E2D009D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8666" y="2882216"/>
                <a:ext cx="5454466" cy="2990098"/>
              </a:xfrm>
              <a:prstGeom prst="rect">
                <a:avLst/>
              </a:prstGeom>
            </p:spPr>
          </p:pic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0145B91-1734-7A88-F031-3979A0A99B0A}"/>
                  </a:ext>
                </a:extLst>
              </p:cNvPr>
              <p:cNvSpPr/>
              <p:nvPr/>
            </p:nvSpPr>
            <p:spPr>
              <a:xfrm>
                <a:off x="5798155" y="4005057"/>
                <a:ext cx="4104000" cy="53990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29019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A454752-5866-FCC8-63BB-06EBC88FAA0E}"/>
                  </a:ext>
                </a:extLst>
              </p:cNvPr>
              <p:cNvSpPr/>
              <p:nvPr/>
            </p:nvSpPr>
            <p:spPr>
              <a:xfrm>
                <a:off x="5796307" y="4567476"/>
                <a:ext cx="4104000" cy="5013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29019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05"/>
              </a:p>
            </p:txBody>
          </p:sp>
        </p:grp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133E7E2-632C-2C62-CA33-412F8E9BC961}"/>
                </a:ext>
              </a:extLst>
            </p:cNvPr>
            <p:cNvSpPr/>
            <p:nvPr/>
          </p:nvSpPr>
          <p:spPr>
            <a:xfrm>
              <a:off x="5636111" y="3596071"/>
              <a:ext cx="3225663" cy="110926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05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C33101-9ECA-9515-014C-4ED7415B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3737"/>
            <a:stretch>
              <a:fillRect/>
            </a:stretch>
          </p:blipFill>
          <p:spPr>
            <a:xfrm>
              <a:off x="9509304" y="3644979"/>
              <a:ext cx="1059836" cy="1043999"/>
            </a:xfrm>
            <a:prstGeom prst="rect">
              <a:avLst/>
            </a:prstGeom>
          </p:spPr>
        </p:pic>
        <p:pic>
          <p:nvPicPr>
            <p:cNvPr id="29" name="Picture 27">
              <a:extLst>
                <a:ext uri="{FF2B5EF4-FFF2-40B4-BE49-F238E27FC236}">
                  <a16:creationId xmlns:a16="http://schemas.microsoft.com/office/drawing/2014/main" id="{9C2E8964-10FA-8A0A-7EB2-A4D8DFD04319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 t="1" b="20521"/>
            <a:stretch>
              <a:fillRect/>
            </a:stretch>
          </p:blipFill>
          <p:spPr>
            <a:xfrm>
              <a:off x="9475752" y="4811245"/>
              <a:ext cx="1080000" cy="91369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133E410-7583-950E-3E5E-343F029B60A6}"/>
                  </a:ext>
                </a:extLst>
              </p:cNvPr>
              <p:cNvSpPr txBox="1"/>
              <p:nvPr/>
            </p:nvSpPr>
            <p:spPr>
              <a:xfrm>
                <a:off x="7769088" y="1113696"/>
                <a:ext cx="4224105" cy="5507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kumimoji="1" lang="zh-CN" alt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kumimoji="1"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133E410-7583-950E-3E5E-343F029B6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088" y="1113696"/>
                <a:ext cx="4224105" cy="5507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EDCF2E0D-BF99-2927-6122-4808D33F466D}"/>
              </a:ext>
            </a:extLst>
          </p:cNvPr>
          <p:cNvSpPr txBox="1"/>
          <p:nvPr/>
        </p:nvSpPr>
        <p:spPr>
          <a:xfrm>
            <a:off x="-28135" y="3573194"/>
            <a:ext cx="184731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028E738-DFEB-2126-9E58-4D9CC0CC16EB}"/>
              </a:ext>
            </a:extLst>
          </p:cNvPr>
          <p:cNvSpPr txBox="1"/>
          <p:nvPr/>
        </p:nvSpPr>
        <p:spPr>
          <a:xfrm>
            <a:off x="4499229" y="4643918"/>
            <a:ext cx="530915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8E909EE6-3FBE-CAE8-172C-C4D48EB10E2D}"/>
              </a:ext>
            </a:extLst>
          </p:cNvPr>
          <p:cNvSpPr txBox="1">
            <a:spLocks/>
          </p:cNvSpPr>
          <p:nvPr/>
        </p:nvSpPr>
        <p:spPr>
          <a:xfrm>
            <a:off x="198807" y="3151453"/>
            <a:ext cx="10279654" cy="843530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Possible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cancellation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</a:t>
            </a:r>
            <a:r>
              <a:rPr kumimoji="1" lang="zh-CN" altLang="en-US" dirty="0"/>
              <a:t> </a:t>
            </a:r>
            <a:r>
              <a:rPr kumimoji="1" lang="en-US" altLang="zh-CN" dirty="0"/>
              <a:t>amplitudes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CF6C7CA-2878-A075-38C4-17AF67C41B61}"/>
              </a:ext>
            </a:extLst>
          </p:cNvPr>
          <p:cNvSpPr txBox="1"/>
          <p:nvPr/>
        </p:nvSpPr>
        <p:spPr>
          <a:xfrm>
            <a:off x="981287" y="5537430"/>
            <a:ext cx="2441694" cy="7078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PRL134 (2025) 22, 221801</a:t>
            </a:r>
          </a:p>
          <a:p>
            <a:pPr algn="l"/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87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6E6D-EA44-1E3B-C352-8DBEF3CD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outlook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654A8-04BA-8EBB-743A-72FE7214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38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A276DC9-B6AD-8320-EF6A-7BA285D4F1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672" y="1014057"/>
                <a:ext cx="11493275" cy="421108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Baryon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violation: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complementary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mesons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test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search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physics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dirty="0"/>
                  <a:t>LHCb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experiment: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intensive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studies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baryon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violation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/>
                  <a:t>First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observation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ker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𝑝</m:t>
                    </m:r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/>
                  <a:t>Evidence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ker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b="0" i="0" kern="0" smtClean="0">
                        <a:latin typeface="Cambria Math" panose="02040503050406030204" pitchFamily="18" charset="0"/>
                        <a:ea typeface="黑体"/>
                      </a:rPr>
                      <m:t>Λ</m:t>
                    </m:r>
                    <m:sSup>
                      <m:sSupPr>
                        <m:ctrlPr>
                          <a:rPr lang="en-US" altLang="zh-CN" b="0" i="1" kern="0" smtClea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b="0" i="1" kern="0" smtClea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b="0" i="1" kern="0" smtClean="0"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kern="0" smtClea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b="0" i="1" kern="0" smtClean="0">
                            <a:latin typeface="Cambria Math" panose="02040503050406030204" pitchFamily="18" charset="0"/>
                            <a:ea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b="0" i="1" kern="0" smtClea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kern="0">
                            <a:latin typeface="Cambria Math" panose="02040503050406030204" pitchFamily="18" charset="0"/>
                            <a:ea typeface="黑体"/>
                          </a:rPr>
                          <m:t>Λ</m:t>
                        </m:r>
                      </m:e>
                      <m:sub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0</m:t>
                        </m:r>
                      </m:sup>
                    </m:sSubSup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→</m:t>
                    </m:r>
                    <m:r>
                      <a:rPr lang="en-US" altLang="zh-CN" b="0" i="1" kern="0" smtClean="0">
                        <a:latin typeface="Cambria Math" panose="02040503050406030204" pitchFamily="18" charset="0"/>
                        <a:ea typeface="黑体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kern="0" smtClean="0">
                        <a:latin typeface="Cambria Math" panose="02040503050406030204" pitchFamily="18" charset="0"/>
                        <a:ea typeface="黑体"/>
                      </a:rPr>
                      <m:t>/</m:t>
                    </m:r>
                    <m:r>
                      <a:rPr lang="en-US" altLang="zh-CN" b="0" i="1" kern="0" smtClean="0">
                        <a:latin typeface="Cambria Math" panose="02040503050406030204" pitchFamily="18" charset="0"/>
                        <a:ea typeface="黑体"/>
                      </a:rPr>
                      <m:t>𝜓</m:t>
                    </m:r>
                    <m:r>
                      <a:rPr lang="en-US" altLang="zh-CN" i="1" kern="0">
                        <a:latin typeface="Cambria Math" panose="02040503050406030204" pitchFamily="18" charset="0"/>
                        <a:ea typeface="黑体"/>
                      </a:rPr>
                      <m:t>𝑝</m:t>
                    </m:r>
                    <m:sSup>
                      <m:sSupPr>
                        <m:ctrlP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b="0" i="1" kern="0" smtClean="0">
                            <a:latin typeface="Cambria Math" panose="02040503050406030204" pitchFamily="18" charset="0"/>
                            <a:ea typeface="黑体"/>
                          </a:rPr>
                          <m:t>h</m:t>
                        </m:r>
                      </m:e>
                      <m:sup>
                        <m:r>
                          <a:rPr lang="en-US" altLang="zh-CN" i="1" kern="0"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/>
                  <a:t>Precise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measurements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using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parameters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dirty="0"/>
                  <a:t>Patterns and puzzles: generally small, explained by SM?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opportunities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future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LHCb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/>
                  <a:t>Increased</a:t>
                </a:r>
                <a:r>
                  <a:rPr lang="zh-CN" altLang="en-US" dirty="0"/>
                  <a:t>  </a:t>
                </a:r>
                <a:r>
                  <a:rPr lang="en-US" altLang="zh-CN" dirty="0"/>
                  <a:t>data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advanced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techniques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A276DC9-B6AD-8320-EF6A-7BA285D4F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72" y="1014057"/>
                <a:ext cx="11493275" cy="4211088"/>
              </a:xfrm>
              <a:prstGeom prst="rect">
                <a:avLst/>
              </a:prstGeom>
              <a:blipFill>
                <a:blip r:embed="rId3"/>
                <a:stretch>
                  <a:fillRect l="-773" t="-2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The 2025 Breakthrough Prize in Fundamental Physics awarded to the LHCb ...">
            <a:extLst>
              <a:ext uri="{FF2B5EF4-FFF2-40B4-BE49-F238E27FC236}">
                <a16:creationId xmlns:a16="http://schemas.microsoft.com/office/drawing/2014/main" id="{CCC3C1A0-6C6C-8BC4-1E92-2CDC3C0D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90" y="1552046"/>
            <a:ext cx="3441925" cy="22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A8E7D1E-5267-0356-5D46-90C054F9DD2B}"/>
              </a:ext>
            </a:extLst>
          </p:cNvPr>
          <p:cNvSpPr txBox="1"/>
          <p:nvPr/>
        </p:nvSpPr>
        <p:spPr>
          <a:xfrm>
            <a:off x="1642739" y="5395762"/>
            <a:ext cx="3004349" cy="678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38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kumimoji="1" lang="zh-CN" altLang="en-US" sz="38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8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kumimoji="1" lang="zh-CN" altLang="en-US" sz="38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8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1" lang="zh-CN" altLang="en-US" sz="38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E8E224-81BC-0983-B302-8C898669D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120" y="4042971"/>
            <a:ext cx="5115363" cy="240995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002642E-D2A0-F552-6E75-D12A85A858C0}"/>
              </a:ext>
            </a:extLst>
          </p:cNvPr>
          <p:cNvSpPr txBox="1"/>
          <p:nvPr/>
        </p:nvSpPr>
        <p:spPr>
          <a:xfrm>
            <a:off x="5676901" y="4963468"/>
            <a:ext cx="1475013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35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13815345-E96B-CE4A-D0AD-17648315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AA3181-64F3-5512-3EF3-CC687973D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83" y="2152356"/>
            <a:ext cx="11226834" cy="3664785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zh-CN" sz="6600" dirty="0"/>
              <a:t>Backup</a:t>
            </a:r>
            <a:endParaRPr kumimoji="1" lang="zh-CN" altLang="en-US" sz="6600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90CFFF-7B81-BFFC-8482-1C8D2465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613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F9BC9F-96F0-4229-477C-ED82D57D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violation in the SM</a:t>
            </a:r>
            <a:endParaRPr lang="en-CN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14040B4-24F4-CD7B-D9C4-C9FDC34F57EA}"/>
              </a:ext>
            </a:extLst>
          </p:cNvPr>
          <p:cNvSpPr txBox="1">
            <a:spLocks/>
          </p:cNvSpPr>
          <p:nvPr/>
        </p:nvSpPr>
        <p:spPr>
          <a:xfrm>
            <a:off x="482582" y="3370126"/>
            <a:ext cx="11226834" cy="128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Interference of (at least) two amplitudes generates CP violation</a:t>
            </a:r>
            <a:endParaRPr lang="en-CN" sz="24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73BEA5A-D3B5-93AB-FD6B-C8D80637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81" y="3942122"/>
            <a:ext cx="4584979" cy="203719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AEB9B7D-0574-C7F8-0BC9-645BEFBDCFCA}"/>
              </a:ext>
            </a:extLst>
          </p:cNvPr>
          <p:cNvSpPr txBox="1">
            <a:spLocks/>
          </p:cNvSpPr>
          <p:nvPr/>
        </p:nvSpPr>
        <p:spPr>
          <a:xfrm>
            <a:off x="482582" y="1038561"/>
            <a:ext cx="11226834" cy="627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dirty="0"/>
              <a:t>CP</a:t>
            </a:r>
            <a:r>
              <a:rPr lang="zh-CN" altLang="en-US" sz="2400" dirty="0"/>
              <a:t> </a:t>
            </a:r>
            <a:r>
              <a:rPr lang="en-US" altLang="zh-CN" sz="2400" dirty="0"/>
              <a:t>violating w</a:t>
            </a:r>
            <a:r>
              <a:rPr lang="en-US" sz="2400" dirty="0"/>
              <a:t>eak phases in quark mixing</a:t>
            </a:r>
            <a:r>
              <a:rPr lang="zh-CN" altLang="en-US" sz="2400" dirty="0"/>
              <a:t> </a:t>
            </a:r>
            <a:r>
              <a:rPr lang="en-US" altLang="zh-CN" sz="2400" dirty="0"/>
              <a:t>(CKM)</a:t>
            </a:r>
            <a:r>
              <a:rPr lang="en-US" sz="2400" dirty="0"/>
              <a:t> matrix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04236F5-28D7-C40F-DC89-94C107E4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2" y="1716801"/>
            <a:ext cx="6004561" cy="9250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309AAD7-FBC9-FEAB-4A80-7FC10CB18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756" y="1665631"/>
            <a:ext cx="4894468" cy="92812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DDBD899E-7B1D-717C-7990-2EE4AADE1E5D}"/>
              </a:ext>
            </a:extLst>
          </p:cNvPr>
          <p:cNvSpPr txBox="1"/>
          <p:nvPr/>
        </p:nvSpPr>
        <p:spPr>
          <a:xfrm>
            <a:off x="1280160" y="3066757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3F152C0-271E-72A3-A971-E5A9DEBA03F9}"/>
                  </a:ext>
                </a:extLst>
              </p:cNvPr>
              <p:cNvSpPr txBox="1"/>
              <p:nvPr/>
            </p:nvSpPr>
            <p:spPr>
              <a:xfrm>
                <a:off x="2021139" y="2846338"/>
                <a:ext cx="5620834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independent phase parameter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rules them all 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3F152C0-271E-72A3-A971-E5A9DEBA0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139" y="2846338"/>
                <a:ext cx="562083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合 29">
            <a:extLst>
              <a:ext uri="{FF2B5EF4-FFF2-40B4-BE49-F238E27FC236}">
                <a16:creationId xmlns:a16="http://schemas.microsoft.com/office/drawing/2014/main" id="{787B7A62-9482-E605-A915-86206F4D22BA}"/>
              </a:ext>
            </a:extLst>
          </p:cNvPr>
          <p:cNvGrpSpPr/>
          <p:nvPr/>
        </p:nvGrpSpPr>
        <p:grpSpPr>
          <a:xfrm>
            <a:off x="5849457" y="4796815"/>
            <a:ext cx="5859959" cy="1082063"/>
            <a:chOff x="5869628" y="4156726"/>
            <a:chExt cx="5859959" cy="1082063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A4C1DAE-B848-49C0-2C14-E4FFC8BE0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9628" y="4561269"/>
              <a:ext cx="5859959" cy="677520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C15F416-2E7B-42DB-1742-0EBB46B3920E}"/>
                </a:ext>
              </a:extLst>
            </p:cNvPr>
            <p:cNvSpPr/>
            <p:nvPr/>
          </p:nvSpPr>
          <p:spPr>
            <a:xfrm>
              <a:off x="6271442" y="4156726"/>
              <a:ext cx="3763918" cy="421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B664D87F-9C23-8D04-FA41-A4171E72632F}"/>
              </a:ext>
            </a:extLst>
          </p:cNvPr>
          <p:cNvSpPr txBox="1"/>
          <p:nvPr/>
        </p:nvSpPr>
        <p:spPr>
          <a:xfrm>
            <a:off x="6473923" y="4184589"/>
            <a:ext cx="5050301" cy="7078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amplitudes have both </a:t>
            </a:r>
            <a:r>
              <a:rPr kumimoji="1" lang="en-US" altLang="zh-CN" sz="2000" dirty="0">
                <a:solidFill>
                  <a:srgbClr val="32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zh-CN" sz="2000" dirty="0">
                <a:solidFill>
                  <a:srgbClr val="01B1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differences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D0C5B397-1DAD-07BF-4783-47863121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945BD947-7AA1-2545-9664-F83FE24D0E79}"/>
              </a:ext>
            </a:extLst>
          </p:cNvPr>
          <p:cNvSpPr/>
          <p:nvPr/>
        </p:nvSpPr>
        <p:spPr>
          <a:xfrm>
            <a:off x="4471556" y="1698617"/>
            <a:ext cx="360000" cy="360000"/>
          </a:xfrm>
          <a:prstGeom prst="ellipse">
            <a:avLst/>
          </a:prstGeom>
          <a:solidFill>
            <a:srgbClr val="C00000">
              <a:alpha val="302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E444A23F-B76B-6B5B-6A3D-DA8A595EE9EF}"/>
              </a:ext>
            </a:extLst>
          </p:cNvPr>
          <p:cNvSpPr/>
          <p:nvPr/>
        </p:nvSpPr>
        <p:spPr>
          <a:xfrm>
            <a:off x="3464632" y="2177589"/>
            <a:ext cx="360000" cy="360000"/>
          </a:xfrm>
          <a:prstGeom prst="ellipse">
            <a:avLst/>
          </a:prstGeom>
          <a:solidFill>
            <a:srgbClr val="C00000">
              <a:alpha val="302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1116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0820BAE1-FDA1-A63A-6580-233A5E65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Constrain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penguin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pollution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8D523B-0DA6-92EB-E1C1-43502707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88" y="1098564"/>
            <a:ext cx="10719624" cy="5109570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1D1DB4F2-D7DF-265A-4A64-1B815573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1722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13F178F-F5CD-AE3D-31ED-2FAEF295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63551" y="2260341"/>
            <a:ext cx="3892303" cy="4915225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FD90EBA5-3D63-0B98-0A13-73F6D9243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830"/>
            <a:ext cx="11520487" cy="558912"/>
          </a:xfrm>
        </p:spPr>
        <p:txBody>
          <a:bodyPr/>
          <a:lstStyle/>
          <a:p>
            <a:r>
              <a:rPr kumimoji="1" lang="en-US" altLang="zh-CN" sz="3600" dirty="0"/>
              <a:t>Extracting weak and strong phases</a:t>
            </a:r>
            <a:endParaRPr kumimoji="1" lang="zh-CN" altLang="en-US" sz="3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9BB0C0-8156-7525-8C40-B07DCBD6D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88" t="-5000" r="1888" b="5000"/>
          <a:stretch/>
        </p:blipFill>
        <p:spPr>
          <a:xfrm>
            <a:off x="956942" y="3325374"/>
            <a:ext cx="4915226" cy="268153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E8388659-22A5-13F8-8E66-E2918B546E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139" y="983450"/>
                <a:ext cx="11919722" cy="2631539"/>
              </a:xfrm>
            </p:spPr>
            <p:txBody>
              <a:bodyPr>
                <a:norm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CPV</a:t>
                </a:r>
                <a:r>
                  <a:rPr lang="zh-CN" altLang="en-US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</a:rPr>
                  <a:t>observables </a:t>
                </a:r>
                <a:r>
                  <a:rPr lang="en-US" sz="2400" dirty="0"/>
                  <a:t>can also be defined using the decay parameters of CP-conjugated processes</a:t>
                </a:r>
                <a:endParaRPr kumimoji="1" lang="en-US" altLang="zh-CN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az-Cyrl-AZ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az-Cyrl-AZ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the decay parameters of anti-baryon decays</a:t>
                </a:r>
                <a:endParaRPr lang="en-US" altLang="zh-CN" dirty="0">
                  <a:ea typeface="黑体"/>
                </a:endParaRPr>
              </a:p>
              <a:p>
                <a:pPr lvl="1"/>
                <a:r>
                  <a:rPr lang="el-GR" dirty="0"/>
                  <a:t>Δ𝛿 (Δ𝜙) </a:t>
                </a:r>
                <a:r>
                  <a:rPr lang="en-US" dirty="0"/>
                  <a:t>is the strong (weak) phase difference between S- and P-waves</a:t>
                </a:r>
                <a:endParaRPr lang="en-US" altLang="zh-CN" dirty="0">
                  <a:ea typeface="黑体"/>
                </a:endParaRPr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E8388659-22A5-13F8-8E66-E2918B546E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139" y="983450"/>
                <a:ext cx="11919722" cy="2631539"/>
              </a:xfrm>
              <a:blipFill>
                <a:blip r:embed="rId4"/>
                <a:stretch>
                  <a:fillRect l="-638" t="-3365" r="-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C809C3C4-5FFE-F745-4A93-4B2F874202BD}"/>
              </a:ext>
            </a:extLst>
          </p:cNvPr>
          <p:cNvSpPr txBox="1">
            <a:spLocks/>
          </p:cNvSpPr>
          <p:nvPr/>
        </p:nvSpPr>
        <p:spPr>
          <a:xfrm>
            <a:off x="585139" y="1759967"/>
            <a:ext cx="11919722" cy="1565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ea typeface="黑体"/>
            </a:endParaRPr>
          </a:p>
          <a:p>
            <a:r>
              <a:rPr lang="en-US" altLang="zh-CN" sz="2000" dirty="0">
                <a:ea typeface="黑体"/>
              </a:rPr>
              <a:t>Clean</a:t>
            </a:r>
            <a:r>
              <a:rPr lang="zh-CN" altLang="en-US" sz="2000" dirty="0">
                <a:ea typeface="黑体"/>
              </a:rPr>
              <a:t> </a:t>
            </a:r>
            <a:r>
              <a:rPr lang="en-US" altLang="zh-CN" sz="2000" dirty="0">
                <a:ea typeface="黑体"/>
              </a:rPr>
              <a:t>observables,</a:t>
            </a:r>
            <a:r>
              <a:rPr lang="zh-CN" altLang="en-US" sz="2000" dirty="0">
                <a:ea typeface="黑体"/>
              </a:rPr>
              <a:t> </a:t>
            </a:r>
            <a:r>
              <a:rPr lang="en-US" altLang="zh-CN" sz="2000" dirty="0">
                <a:ea typeface="黑体"/>
              </a:rPr>
              <a:t>less</a:t>
            </a:r>
            <a:r>
              <a:rPr lang="zh-CN" altLang="en-US" sz="2000" dirty="0">
                <a:ea typeface="黑体"/>
              </a:rPr>
              <a:t> </a:t>
            </a:r>
            <a:r>
              <a:rPr lang="en-US" altLang="zh-CN" sz="2000" dirty="0">
                <a:ea typeface="黑体"/>
              </a:rPr>
              <a:t>polluted</a:t>
            </a:r>
            <a:r>
              <a:rPr lang="zh-CN" altLang="en-US" sz="2000" dirty="0">
                <a:ea typeface="黑体"/>
              </a:rPr>
              <a:t> </a:t>
            </a:r>
            <a:r>
              <a:rPr lang="en-US" altLang="zh-CN" sz="2000" dirty="0">
                <a:ea typeface="黑体"/>
              </a:rPr>
              <a:t>by</a:t>
            </a:r>
            <a:r>
              <a:rPr lang="zh-CN" altLang="en-US" sz="2000" dirty="0">
                <a:ea typeface="黑体"/>
              </a:rPr>
              <a:t> </a:t>
            </a:r>
            <a:r>
              <a:rPr lang="en-US" altLang="zh-CN" sz="2000" dirty="0">
                <a:ea typeface="黑体"/>
              </a:rPr>
              <a:t>experimental</a:t>
            </a:r>
            <a:r>
              <a:rPr lang="zh-CN" altLang="en-US" sz="2000" dirty="0">
                <a:ea typeface="黑体"/>
              </a:rPr>
              <a:t> </a:t>
            </a:r>
            <a:r>
              <a:rPr lang="en-US" altLang="zh-CN" sz="2000" dirty="0">
                <a:ea typeface="黑体"/>
              </a:rPr>
              <a:t>effects</a:t>
            </a:r>
          </a:p>
          <a:p>
            <a:r>
              <a:rPr kumimoji="1" lang="en-US" altLang="zh-CN" sz="2000" dirty="0"/>
              <a:t>Complementary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decay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rate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asymmetry</a:t>
            </a:r>
            <a:endParaRPr kumimoji="1" lang="zh-CN" altLang="en-US" sz="2000" dirty="0"/>
          </a:p>
        </p:txBody>
      </p:sp>
      <p:sp>
        <p:nvSpPr>
          <p:cNvPr id="5" name="文本框 12">
            <a:extLst>
              <a:ext uri="{FF2B5EF4-FFF2-40B4-BE49-F238E27FC236}">
                <a16:creationId xmlns:a16="http://schemas.microsoft.com/office/drawing/2014/main" id="{ECCCF9F4-3E4E-5225-1756-3068619CACA5}"/>
              </a:ext>
            </a:extLst>
          </p:cNvPr>
          <p:cNvSpPr txBox="1"/>
          <p:nvPr/>
        </p:nvSpPr>
        <p:spPr>
          <a:xfrm>
            <a:off x="9176450" y="2327446"/>
            <a:ext cx="2634054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hlinkClick r:id="rId5"/>
              </a:rPr>
              <a:t>Sci.Bull. 68 (2023) 583-592</a:t>
            </a:r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C1F6D770-733D-ED15-4AD1-B653A8499D3F}"/>
              </a:ext>
            </a:extLst>
          </p:cNvPr>
          <p:cNvSpPr txBox="1"/>
          <p:nvPr/>
        </p:nvSpPr>
        <p:spPr>
          <a:xfrm>
            <a:off x="9176450" y="2602525"/>
            <a:ext cx="2323072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hlinkClick r:id="rId6"/>
              </a:rPr>
              <a:t>PRL 133 (2024) 261804</a:t>
            </a:r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A6F6F9CB-76F0-37E6-E974-D98767C4D7CC}"/>
              </a:ext>
            </a:extLst>
          </p:cNvPr>
          <p:cNvSpPr txBox="1"/>
          <p:nvPr/>
        </p:nvSpPr>
        <p:spPr>
          <a:xfrm>
            <a:off x="9171091" y="2048953"/>
            <a:ext cx="2271776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hlinkClick r:id="rId7"/>
              </a:rPr>
              <a:t>PRL 129 (2022)131801</a:t>
            </a:r>
            <a:r>
              <a:rPr lang="en-US" altLang="zh-CN" sz="1600" kern="0" dirty="0">
                <a:solidFill>
                  <a:schemeClr val="accent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F092851-EF1B-EC9C-E82A-F8FA3889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965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8C2F8-9B93-D67D-9E10-D22CDA54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455A19-E15B-E523-14D8-E631D3BE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violation in mesons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3">
                <a:extLst>
                  <a:ext uri="{FF2B5EF4-FFF2-40B4-BE49-F238E27FC236}">
                    <a16:creationId xmlns:a16="http://schemas.microsoft.com/office/drawing/2014/main" id="{8A69FEA1-567A-4ED5-9B3B-21D3663B4D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582" y="1038561"/>
                <a:ext cx="11226834" cy="20568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/>
                  <a:t>CP violation well-established in all types of meson systems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Ø"/>
                </a:pPr>
                <a:r>
                  <a:rPr lang="en-US" b="0" dirty="0"/>
                  <a:t>1964: CP violation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-meson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Ø"/>
                </a:pPr>
                <a:r>
                  <a:rPr lang="en-US" dirty="0"/>
                  <a:t>2001: CP violation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dirty="0"/>
                  <a:t>-meson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Ø"/>
                </a:pPr>
                <a:r>
                  <a:rPr lang="en-US" dirty="0"/>
                  <a:t>2019: CP violation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-meson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2400" dirty="0"/>
                  <a:t>Precision measurements to test SM  and search for new physics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Ø"/>
                </a:pPr>
                <a:endParaRPr lang="en-US" dirty="0"/>
              </a:p>
            </p:txBody>
          </p:sp>
        </mc:Choice>
        <mc:Fallback>
          <p:sp>
            <p:nvSpPr>
              <p:cNvPr id="10" name="Content Placeholder 3">
                <a:extLst>
                  <a:ext uri="{FF2B5EF4-FFF2-40B4-BE49-F238E27FC236}">
                    <a16:creationId xmlns:a16="http://schemas.microsoft.com/office/drawing/2014/main" id="{8A69FEA1-567A-4ED5-9B3B-21D3663B4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82" y="1038561"/>
                <a:ext cx="11226834" cy="2056813"/>
              </a:xfrm>
              <a:prstGeom prst="rect">
                <a:avLst/>
              </a:prstGeom>
              <a:blipFill>
                <a:blip r:embed="rId2"/>
                <a:stretch>
                  <a:fillRect l="-677" t="-2454" b="-67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66A7B85D-F25E-C8D2-E7A0-BFC7A2456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384844"/>
            <a:ext cx="6892285" cy="2562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01D05E1-B805-E6F2-191B-3D463CFFB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750" y="3263047"/>
            <a:ext cx="3734854" cy="3314959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1105E4AE-502A-81AA-6066-0E1771BB22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737"/>
          <a:stretch>
            <a:fillRect/>
          </a:stretch>
        </p:blipFill>
        <p:spPr>
          <a:xfrm>
            <a:off x="9197246" y="1190751"/>
            <a:ext cx="1059836" cy="1043999"/>
          </a:xfrm>
          <a:prstGeom prst="rect">
            <a:avLst/>
          </a:prstGeom>
        </p:spPr>
      </p:pic>
      <p:pic>
        <p:nvPicPr>
          <p:cNvPr id="24" name="Picture 27">
            <a:extLst>
              <a:ext uri="{FF2B5EF4-FFF2-40B4-BE49-F238E27FC236}">
                <a16:creationId xmlns:a16="http://schemas.microsoft.com/office/drawing/2014/main" id="{A2AC018E-C1D0-9071-A074-644C2A015EA4}"/>
              </a:ext>
            </a:extLst>
          </p:cNvPr>
          <p:cNvPicPr>
            <a:picLocks/>
          </p:cNvPicPr>
          <p:nvPr/>
        </p:nvPicPr>
        <p:blipFill>
          <a:blip r:embed="rId6"/>
          <a:srcRect t="1" b="20521"/>
          <a:stretch>
            <a:fillRect/>
          </a:stretch>
        </p:blipFill>
        <p:spPr>
          <a:xfrm>
            <a:off x="10629416" y="1190751"/>
            <a:ext cx="1080000" cy="91369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A786165-1FB2-1021-CFA8-36AF40B05462}"/>
              </a:ext>
            </a:extLst>
          </p:cNvPr>
          <p:cNvSpPr txBox="1"/>
          <p:nvPr/>
        </p:nvSpPr>
        <p:spPr>
          <a:xfrm>
            <a:off x="9248830" y="2234750"/>
            <a:ext cx="881973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Meson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BD35C60-163F-CA5F-1A84-805AC065F4D3}"/>
              </a:ext>
            </a:extLst>
          </p:cNvPr>
          <p:cNvSpPr txBox="1"/>
          <p:nvPr/>
        </p:nvSpPr>
        <p:spPr>
          <a:xfrm>
            <a:off x="10820402" y="2234750"/>
            <a:ext cx="93968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灯片编号占位符 29">
            <a:extLst>
              <a:ext uri="{FF2B5EF4-FFF2-40B4-BE49-F238E27FC236}">
                <a16:creationId xmlns:a16="http://schemas.microsoft.com/office/drawing/2014/main" id="{DF4F15D2-D619-53F3-A2BC-94508172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292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5BABA08D-1FF5-EAFA-BDE8-7146A438CE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zh-CN" dirty="0"/>
                  <a:t>-meson CP violation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5BABA08D-1FF5-EAFA-BDE8-7146A438CE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520" t="-1429"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CA9C4A-A552-3EE3-4F60-7C57CA19A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400" dirty="0"/>
              <a:t>Large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CP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violation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expected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charmless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decays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due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tree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&amp;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loop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interference</a:t>
            </a:r>
            <a:endParaRPr kumimoji="1" lang="zh-CN" altLang="en-US" sz="2400" dirty="0"/>
          </a:p>
        </p:txBody>
      </p:sp>
      <p:pic>
        <p:nvPicPr>
          <p:cNvPr id="7" name="Picture 35">
            <a:extLst>
              <a:ext uri="{FF2B5EF4-FFF2-40B4-BE49-F238E27FC236}">
                <a16:creationId xmlns:a16="http://schemas.microsoft.com/office/drawing/2014/main" id="{EF7FAC77-A1D6-A60D-28FA-2273DC9B5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29" y="2982695"/>
            <a:ext cx="4688755" cy="177402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D7E03B6-2EEF-9B7C-0CE4-97F79E655EBA}"/>
              </a:ext>
            </a:extLst>
          </p:cNvPr>
          <p:cNvGrpSpPr>
            <a:grpSpLocks noChangeAspect="1"/>
          </p:cNvGrpSpPr>
          <p:nvPr/>
        </p:nvGrpSpPr>
        <p:grpSpPr>
          <a:xfrm>
            <a:off x="5171338" y="1829514"/>
            <a:ext cx="6879033" cy="3569485"/>
            <a:chOff x="3596694" y="1939276"/>
            <a:chExt cx="4887046" cy="253585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8FF2FB8-F233-A10E-4948-34D8E12BEA76}"/>
                </a:ext>
              </a:extLst>
            </p:cNvPr>
            <p:cNvGrpSpPr/>
            <p:nvPr/>
          </p:nvGrpSpPr>
          <p:grpSpPr>
            <a:xfrm>
              <a:off x="3596694" y="1952627"/>
              <a:ext cx="4887046" cy="2522503"/>
              <a:chOff x="3657383" y="1730106"/>
              <a:chExt cx="4887046" cy="2522503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BD71BF55-B776-B6B6-3D35-49A5310BF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83" y="1995364"/>
                <a:ext cx="4887046" cy="2257245"/>
              </a:xfrm>
              <a:prstGeom prst="rect">
                <a:avLst/>
              </a:prstGeom>
            </p:spPr>
          </p:pic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B74B8C7-80CD-BF04-4CFE-5565CE879F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162" y="2561135"/>
                <a:ext cx="2768048" cy="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F99BF2CD-AE36-FD80-67C6-46B4DCA853ED}"/>
                      </a:ext>
                    </a:extLst>
                  </p:cNvPr>
                  <p:cNvSpPr txBox="1"/>
                  <p:nvPr/>
                </p:nvSpPr>
                <p:spPr>
                  <a:xfrm>
                    <a:off x="4273304" y="1730106"/>
                    <a:ext cx="1144143" cy="3184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905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𝐵</m:t>
                          </m:r>
                          <m:r>
                            <a:rPr kumimoji="1" lang="en-US" altLang="zh-CN" sz="1905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905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905" i="1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54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F99BF2CD-AE36-FD80-67C6-46B4DCA853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3304" y="1730106"/>
                    <a:ext cx="1144143" cy="31845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5A88585-9751-23B6-AD09-F39CDD605C4E}"/>
                    </a:ext>
                  </a:extLst>
                </p:cNvPr>
                <p:cNvSpPr txBox="1"/>
                <p:nvPr/>
              </p:nvSpPr>
              <p:spPr>
                <a:xfrm>
                  <a:off x="6672957" y="1939276"/>
                  <a:ext cx="1144143" cy="3184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905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𝐵</m:t>
                        </m:r>
                        <m:r>
                          <a:rPr kumimoji="1" lang="en-US" altLang="zh-CN" sz="1905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905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905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54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F5A88585-9751-23B6-AD09-F39CDD605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957" y="1939276"/>
                  <a:ext cx="1144143" cy="3184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C918780-C575-CD50-EF68-E5FD931CF32C}"/>
                  </a:ext>
                </a:extLst>
              </p:cNvPr>
              <p:cNvSpPr txBox="1"/>
              <p:nvPr/>
            </p:nvSpPr>
            <p:spPr>
              <a:xfrm>
                <a:off x="2395152" y="5787150"/>
                <a:ext cx="3329658" cy="5394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0" r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117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2117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117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117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117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11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=−0.083±0.005</m:t>
                      </m:r>
                    </m:oMath>
                  </m:oMathPara>
                </a14:m>
                <a:endParaRPr kumimoji="1" lang="zh-CN" altLang="en-US" sz="254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C918780-C575-CD50-EF68-E5FD931C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52" y="5787150"/>
                <a:ext cx="3329658" cy="539489"/>
              </a:xfrm>
              <a:prstGeom prst="rect">
                <a:avLst/>
              </a:prstGeom>
              <a:blipFill>
                <a:blip r:embed="rId7"/>
                <a:stretch>
                  <a:fillRect l="-2273" r="-2273"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A079A02-6AC1-0E75-DABC-432A545D806A}"/>
                  </a:ext>
                </a:extLst>
              </p:cNvPr>
              <p:cNvSpPr txBox="1"/>
              <p:nvPr/>
            </p:nvSpPr>
            <p:spPr>
              <a:xfrm>
                <a:off x="6592551" y="5791171"/>
                <a:ext cx="3188644" cy="5354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0" r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117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bSup>
                            <m:sSubSupPr>
                              <m:ctrlP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2117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117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sz="211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117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11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117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11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=0.236±0.017</m:t>
                      </m:r>
                    </m:oMath>
                  </m:oMathPara>
                </a14:m>
                <a:endParaRPr kumimoji="1" lang="zh-CN" altLang="en-US" sz="254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A079A02-6AC1-0E75-DABC-432A545D8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551" y="5791171"/>
                <a:ext cx="3188644" cy="535468"/>
              </a:xfrm>
              <a:prstGeom prst="rect">
                <a:avLst/>
              </a:prstGeom>
              <a:blipFill>
                <a:blip r:embed="rId8"/>
                <a:stretch>
                  <a:fillRect l="-1186" r="-1186" b="-2273"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E4300FE2-0B71-F529-4002-509B777C8CC2}"/>
              </a:ext>
            </a:extLst>
          </p:cNvPr>
          <p:cNvSpPr txBox="1"/>
          <p:nvPr/>
        </p:nvSpPr>
        <p:spPr>
          <a:xfrm>
            <a:off x="7631258" y="1630040"/>
            <a:ext cx="1959191" cy="320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PRD98</a:t>
            </a:r>
            <a:r>
              <a:rPr lang="zh-CN" altLang="en-US" sz="14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032004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CEC466A-9568-C4EB-6367-1094988C5B0B}"/>
                  </a:ext>
                </a:extLst>
              </p:cNvPr>
              <p:cNvSpPr txBox="1"/>
              <p:nvPr/>
            </p:nvSpPr>
            <p:spPr>
              <a:xfrm>
                <a:off x="1271885" y="2271386"/>
                <a:ext cx="2397579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1" lang="en-US" altLang="zh-CN" sz="2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CEC466A-9568-C4EB-6367-1094988C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885" y="2271386"/>
                <a:ext cx="239757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4DD95DC-FA3D-A3D9-1F4C-B3BF01B35AD5}"/>
                  </a:ext>
                </a:extLst>
              </p:cNvPr>
              <p:cNvSpPr txBox="1"/>
              <p:nvPr/>
            </p:nvSpPr>
            <p:spPr>
              <a:xfrm>
                <a:off x="945432" y="3869706"/>
                <a:ext cx="585288" cy="42377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𝑡𝑞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4DD95DC-FA3D-A3D9-1F4C-B3BF01B3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32" y="3869706"/>
                <a:ext cx="585288" cy="4237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A1DD2409-CC30-E80F-E186-C5E0C365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934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B759D8DB-5481-E537-D2A9-9D5BF03A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Multibody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decays</a:t>
            </a:r>
            <a:endParaRPr kumimoji="1"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9805CD4-D863-918D-C604-68FB4802120D}"/>
              </a:ext>
            </a:extLst>
          </p:cNvPr>
          <p:cNvGrpSpPr>
            <a:grpSpLocks noChangeAspect="1"/>
          </p:cNvGrpSpPr>
          <p:nvPr/>
        </p:nvGrpSpPr>
        <p:grpSpPr>
          <a:xfrm>
            <a:off x="362341" y="2574979"/>
            <a:ext cx="10477391" cy="3476362"/>
            <a:chOff x="1487480" y="738342"/>
            <a:chExt cx="8545529" cy="2834556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1D9509F0-7DF0-6E03-69C0-D1B6A1AC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0050"/>
            <a:stretch>
              <a:fillRect/>
            </a:stretch>
          </p:blipFill>
          <p:spPr>
            <a:xfrm>
              <a:off x="1487480" y="738342"/>
              <a:ext cx="8545529" cy="283455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5">
                  <a:extLst>
                    <a:ext uri="{FF2B5EF4-FFF2-40B4-BE49-F238E27FC236}">
                      <a16:creationId xmlns:a16="http://schemas.microsoft.com/office/drawing/2014/main" id="{D6D8EA71-6072-89D1-5BD1-0EE9DA935DBB}"/>
                    </a:ext>
                  </a:extLst>
                </p:cNvPr>
                <p:cNvSpPr txBox="1"/>
                <p:nvPr/>
              </p:nvSpPr>
              <p:spPr>
                <a:xfrm>
                  <a:off x="7689950" y="1452315"/>
                  <a:ext cx="1787183" cy="37836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8098" tIns="38098" rIns="38098" bIns="38098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905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11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9" name="TextBox 5">
                  <a:extLst>
                    <a:ext uri="{FF2B5EF4-FFF2-40B4-BE49-F238E27FC236}">
                      <a16:creationId xmlns:a16="http://schemas.microsoft.com/office/drawing/2014/main" id="{D6D8EA71-6072-89D1-5BD1-0EE9DA935D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9950" y="1452315"/>
                  <a:ext cx="1787183" cy="37836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7">
                  <a:extLst>
                    <a:ext uri="{FF2B5EF4-FFF2-40B4-BE49-F238E27FC236}">
                      <a16:creationId xmlns:a16="http://schemas.microsoft.com/office/drawing/2014/main" id="{EC210724-06B7-CE53-C402-AD8C627B0B1D}"/>
                    </a:ext>
                  </a:extLst>
                </p:cNvPr>
                <p:cNvSpPr txBox="1"/>
                <p:nvPr/>
              </p:nvSpPr>
              <p:spPr>
                <a:xfrm>
                  <a:off x="3582428" y="2609081"/>
                  <a:ext cx="1761253" cy="37836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8098" tIns="38098" rIns="38098" bIns="38098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905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905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117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7">
                  <a:extLst>
                    <a:ext uri="{FF2B5EF4-FFF2-40B4-BE49-F238E27FC236}">
                      <a16:creationId xmlns:a16="http://schemas.microsoft.com/office/drawing/2014/main" id="{EC210724-06B7-CE53-C402-AD8C627B0B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428" y="2609081"/>
                  <a:ext cx="1761253" cy="37836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2">
            <a:extLst>
              <a:ext uri="{FF2B5EF4-FFF2-40B4-BE49-F238E27FC236}">
                <a16:creationId xmlns:a16="http://schemas.microsoft.com/office/drawing/2014/main" id="{E14DEAAB-DCA3-BDC8-B150-4345160FA26F}"/>
              </a:ext>
            </a:extLst>
          </p:cNvPr>
          <p:cNvSpPr txBox="1"/>
          <p:nvPr/>
        </p:nvSpPr>
        <p:spPr>
          <a:xfrm>
            <a:off x="9448802" y="6140831"/>
            <a:ext cx="2367326" cy="3528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6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PRD108(2023)012008</a:t>
            </a:r>
            <a:endParaRPr lang="en-US" sz="16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8A8E05-D177-2608-1224-021AD55986D2}"/>
              </a:ext>
            </a:extLst>
          </p:cNvPr>
          <p:cNvSpPr txBox="1"/>
          <p:nvPr/>
        </p:nvSpPr>
        <p:spPr>
          <a:xfrm>
            <a:off x="362341" y="1177773"/>
            <a:ext cx="9210238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compositions across phase space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1734435-F760-7CDF-3295-E889F58B1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323" y="1786886"/>
            <a:ext cx="4617939" cy="527246"/>
          </a:xfrm>
          <a:prstGeom prst="rect">
            <a:avLst/>
          </a:prstGeom>
        </p:spPr>
      </p:pic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D34487C7-AAAD-213D-C95D-91AAEF09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6421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79D1240F-4BD6-8537-C85B-9FF04A4E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Baryon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176EAB2C-557B-F895-E105-9CF1C996C8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7111464"/>
                  </p:ext>
                </p:extLst>
              </p:nvPr>
            </p:nvGraphicFramePr>
            <p:xfrm>
              <a:off x="6428935" y="1068232"/>
              <a:ext cx="5528603" cy="531069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336431">
                      <a:extLst>
                        <a:ext uri="{9D8B030D-6E8A-4147-A177-3AD203B41FA5}">
                          <a16:colId xmlns:a16="http://schemas.microsoft.com/office/drawing/2014/main" val="1271755565"/>
                        </a:ext>
                      </a:extLst>
                    </a:gridCol>
                    <a:gridCol w="1372892">
                      <a:extLst>
                        <a:ext uri="{9D8B030D-6E8A-4147-A177-3AD203B41FA5}">
                          <a16:colId xmlns:a16="http://schemas.microsoft.com/office/drawing/2014/main" val="3794858036"/>
                        </a:ext>
                      </a:extLst>
                    </a:gridCol>
                    <a:gridCol w="835735">
                      <a:extLst>
                        <a:ext uri="{9D8B030D-6E8A-4147-A177-3AD203B41FA5}">
                          <a16:colId xmlns:a16="http://schemas.microsoft.com/office/drawing/2014/main" val="4122372430"/>
                        </a:ext>
                      </a:extLst>
                    </a:gridCol>
                    <a:gridCol w="1983545">
                      <a:extLst>
                        <a:ext uri="{9D8B030D-6E8A-4147-A177-3AD203B41FA5}">
                          <a16:colId xmlns:a16="http://schemas.microsoft.com/office/drawing/2014/main" val="181227183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Decays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Measurements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Data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References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6087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Sup>
                                <m:sSub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dirty="0"/>
                            <a:t>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 04 (2014) 087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580936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13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zh-CN" altLang="en-US" sz="13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05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(2016)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081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069848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</a:t>
                          </a:r>
                        </a:p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r>
                            <a:rPr lang="zh-CN" altLang="en-US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</a:t>
                          </a:r>
                          <a:r>
                            <a:rPr lang="zh-CN" altLang="en-US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  <a:endParaRPr lang="en-US" altLang="zh-CN" sz="13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zh-CN" altLang="en-US" sz="13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6.6</m:t>
                              </m:r>
                              <m:r>
                                <a:rPr lang="zh-CN" altLang="en-US" sz="13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  <a:endParaRPr lang="en-US" altLang="zh-CN" sz="13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NP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 (2017) 391 </a:t>
                          </a:r>
                          <a:endParaRPr lang="en-US" altLang="zh-CN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PRD 102 (2020) 051101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316284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zh-CN" altLang="en-US" sz="13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 06 (2017) 108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45062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zh-CN" altLang="en-US" sz="13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 03 (2018) 182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09732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i="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L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B 787 (2018) 124</a:t>
                          </a:r>
                          <a:endParaRPr lang="en" altLang="zh-CN" sz="1300" b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033985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i="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</a:t>
                          </a:r>
                          <a:r>
                            <a:rPr lang="zh-CN" altLang="en-US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08</a:t>
                          </a:r>
                          <a:r>
                            <a:rPr lang="zh-CN" altLang="en-US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(2018)</a:t>
                          </a:r>
                          <a:r>
                            <a:rPr lang="zh-CN" altLang="en-US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039</a:t>
                          </a:r>
                          <a:endParaRPr lang="en" altLang="zh-CN" sz="1300" b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41101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  <a:endParaRPr lang="en-US" altLang="zh-CN" sz="13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EPJC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79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(2019) 7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45</a:t>
                          </a:r>
                          <a:endParaRPr lang="en" altLang="zh-CN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989343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Amplitude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RD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104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(2020)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052010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861242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kumimoji="1"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i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altLang="zh-CN" sz="13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E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PJ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C 80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(2020)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986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8548247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Miranda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3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30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1300" b="0" i="1" dirty="0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  <m:sup>
                                  <m:r>
                                    <a:rPr lang="en-US" altLang="zh-CN" sz="13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oMath>
                          </a14:m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D104 (2021) 112008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50242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3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13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kumimoji="1" lang="en-US" altLang="zh-CN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Polarization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R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D105 (2022) L051104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16586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PRD111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(2025)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092004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95312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133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(2024)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261804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855795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13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134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(2025)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101802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2071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3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sSup>
                                <m:sSup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Nature 643 (2025) 1223</a:t>
                          </a:r>
                          <a:endParaRPr lang="zh-CN" altLang="en-US" sz="13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31168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176EAB2C-557B-F895-E105-9CF1C996C8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7111464"/>
                  </p:ext>
                </p:extLst>
              </p:nvPr>
            </p:nvGraphicFramePr>
            <p:xfrm>
              <a:off x="6428935" y="1068232"/>
              <a:ext cx="5528603" cy="531069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336431">
                      <a:extLst>
                        <a:ext uri="{9D8B030D-6E8A-4147-A177-3AD203B41FA5}">
                          <a16:colId xmlns:a16="http://schemas.microsoft.com/office/drawing/2014/main" val="1271755565"/>
                        </a:ext>
                      </a:extLst>
                    </a:gridCol>
                    <a:gridCol w="1372892">
                      <a:extLst>
                        <a:ext uri="{9D8B030D-6E8A-4147-A177-3AD203B41FA5}">
                          <a16:colId xmlns:a16="http://schemas.microsoft.com/office/drawing/2014/main" val="3794858036"/>
                        </a:ext>
                      </a:extLst>
                    </a:gridCol>
                    <a:gridCol w="835735">
                      <a:extLst>
                        <a:ext uri="{9D8B030D-6E8A-4147-A177-3AD203B41FA5}">
                          <a16:colId xmlns:a16="http://schemas.microsoft.com/office/drawing/2014/main" val="4122372430"/>
                        </a:ext>
                      </a:extLst>
                    </a:gridCol>
                    <a:gridCol w="1983545">
                      <a:extLst>
                        <a:ext uri="{9D8B030D-6E8A-4147-A177-3AD203B41FA5}">
                          <a16:colId xmlns:a16="http://schemas.microsoft.com/office/drawing/2014/main" val="1812271830"/>
                        </a:ext>
                      </a:extLst>
                    </a:gridCol>
                  </a:tblGrid>
                  <a:tr h="2895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Decays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Measurements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Data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References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60876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04348" r="-317143" b="-1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104348" r="-205505" b="-1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04348" r="-239394" b="-16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 04 (2014) 087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5809362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95833" r="-317143" b="-14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195833" r="-205505" b="-14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95833" r="-239394" b="-14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05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(2016)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081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0698481"/>
                      </a:ext>
                    </a:extLst>
                  </a:tr>
                  <a:tr h="5638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9"/>
                          <a:stretch>
                            <a:fillRect l="-952" t="-161364" r="-317143" b="-7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</a:t>
                          </a:r>
                        </a:p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r>
                            <a:rPr lang="zh-CN" altLang="en-US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</a:t>
                          </a:r>
                          <a:r>
                            <a:rPr lang="zh-CN" altLang="en-US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61364" r="-239394" b="-7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NP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 (2017) 391 </a:t>
                          </a:r>
                          <a:endParaRPr lang="en-US" altLang="zh-CN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PRD 102 (2020) 051101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316284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479167" r="-317143" b="-11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479167" r="-205505" b="-11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479167" r="-239394" b="-11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 06 (2017) 108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450620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604348" r="-317143" b="-11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604348" r="-205505" b="-11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604348" r="-239394" b="-11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 03 (2018) 182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097322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704348" r="-317143" b="-10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704348" r="-205505" b="-10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704348" r="-239394" b="-10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L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B 787 (2018) 124</a:t>
                          </a:r>
                          <a:endParaRPr lang="en" altLang="zh-CN" sz="1300" b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033985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770833" r="-317143" b="-8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770833" r="-239394" b="-8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JHEP</a:t>
                          </a:r>
                          <a:r>
                            <a:rPr lang="zh-CN" altLang="en-US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08</a:t>
                          </a:r>
                          <a:r>
                            <a:rPr lang="zh-CN" altLang="en-US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(2018)</a:t>
                          </a:r>
                          <a:r>
                            <a:rPr lang="zh-CN" altLang="en-US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039</a:t>
                          </a:r>
                          <a:endParaRPr lang="en" altLang="zh-CN" sz="1300" b="0" u="none" strike="noStrik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411016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9"/>
                          <a:stretch>
                            <a:fillRect l="-952" t="-870833" r="-317143" b="-7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9"/>
                          <a:stretch>
                            <a:fillRect l="-97248" t="-870833" r="-205505" b="-7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870833" r="-239394" b="-7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EPJC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79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(2019) 7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45</a:t>
                          </a:r>
                          <a:endParaRPr lang="en" altLang="zh-CN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989343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059091" r="-317143" b="-7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Amplitude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059091" r="-239394" b="-7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RD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104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(2020)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052010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8612420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108696" r="-317143" b="-6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i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altLang="zh-CN" sz="13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108696" r="-239394" b="-6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E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PJ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C 80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(2020)</a:t>
                          </a:r>
                          <a:r>
                            <a:rPr lang="zh-CN" altLang="en-US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986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8548247"/>
                      </a:ext>
                    </a:extLst>
                  </a:tr>
                  <a:tr h="30283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158333" r="-31714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 cap="flat" cmpd="sng" algn="ctr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9"/>
                          <a:stretch>
                            <a:fillRect l="-97248" t="-1158333" r="-205505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158333" r="-239394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D104 (2021) 112008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502422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258333" r="-31714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Polarization</a:t>
                          </a:r>
                          <a:endParaRPr lang="zh-CN" altLang="en-US" sz="1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258333" r="-23939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</a:t>
                          </a:r>
                          <a:r>
                            <a:rPr lang="en-US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R</a:t>
                          </a:r>
                          <a:r>
                            <a:rPr lang="en" altLang="zh-CN" sz="13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D105 (2022) L051104</a:t>
                          </a:r>
                          <a:endParaRPr lang="zh-CN" altLang="en-US" sz="13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165861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417391" r="-317143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1417391" r="-205505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417391" r="-239394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PRD111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(2025)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092004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953122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454167" r="-317143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454167" r="-239394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133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(2024)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261804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8557951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621739" r="-317143" b="-1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1621739" r="-205505" b="-1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621739" r="-239394" b="-1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134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(2025)</a:t>
                          </a:r>
                          <a:r>
                            <a:rPr lang="zh-CN" altLang="en-US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101802</a:t>
                          </a:r>
                          <a:endParaRPr lang="zh-CN" altLang="en-US" sz="13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20718"/>
                      </a:ext>
                    </a:extLst>
                  </a:tr>
                  <a:tr h="2987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52" t="-1650000" r="-317143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97248" t="-1650000" r="-205505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9"/>
                          <a:stretch>
                            <a:fillRect l="-325758" t="-1650000" r="-239394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3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Nature 643 (2025) 1223</a:t>
                          </a:r>
                          <a:endParaRPr lang="zh-CN" altLang="en-US" sz="13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31168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423C6F8-ACE5-94A9-F76E-17863598A98C}"/>
              </a:ext>
            </a:extLst>
          </p:cNvPr>
          <p:cNvSpPr txBox="1">
            <a:spLocks/>
          </p:cNvSpPr>
          <p:nvPr/>
        </p:nvSpPr>
        <p:spPr>
          <a:xfrm>
            <a:off x="482582" y="1038561"/>
            <a:ext cx="5946353" cy="1732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dirty="0"/>
              <a:t>Complementary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meson</a:t>
            </a:r>
            <a:r>
              <a:rPr lang="zh-CN" altLang="en-US" sz="2400" dirty="0"/>
              <a:t> </a:t>
            </a:r>
            <a:r>
              <a:rPr lang="en-US" altLang="zh-CN" sz="2400" dirty="0"/>
              <a:t>studies,</a:t>
            </a:r>
            <a:r>
              <a:rPr lang="zh-CN" altLang="en-US" sz="2400" dirty="0"/>
              <a:t> </a:t>
            </a:r>
            <a:r>
              <a:rPr lang="en-US" altLang="zh-CN" sz="2400" dirty="0"/>
              <a:t>comprehensive</a:t>
            </a:r>
            <a:r>
              <a:rPr lang="zh-CN" altLang="en-US" sz="2400" dirty="0"/>
              <a:t> </a:t>
            </a:r>
            <a:r>
              <a:rPr lang="en-US" altLang="zh-CN" sz="2400" dirty="0"/>
              <a:t>test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SM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Predicted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SM</a:t>
            </a:r>
            <a:r>
              <a:rPr lang="zh-CN" altLang="en-US" sz="2400" dirty="0"/>
              <a:t> </a:t>
            </a:r>
            <a:r>
              <a:rPr lang="en-US" altLang="zh-CN" sz="2400" dirty="0"/>
              <a:t>but</a:t>
            </a:r>
            <a:r>
              <a:rPr lang="zh-CN" altLang="en-US" sz="2400" dirty="0"/>
              <a:t> </a:t>
            </a:r>
            <a:r>
              <a:rPr lang="en-US" altLang="zh-CN" sz="2400" dirty="0"/>
              <a:t>only</a:t>
            </a:r>
            <a:r>
              <a:rPr lang="zh-CN" altLang="en-US" sz="2400" dirty="0"/>
              <a:t> </a:t>
            </a:r>
            <a:r>
              <a:rPr lang="en-US" altLang="zh-CN" sz="2400" dirty="0"/>
              <a:t>observed</a:t>
            </a:r>
            <a:r>
              <a:rPr lang="zh-CN" altLang="en-US" sz="2400" dirty="0"/>
              <a:t> </a:t>
            </a:r>
            <a:r>
              <a:rPr lang="en-US" altLang="zh-CN" sz="2400" dirty="0"/>
              <a:t>recently</a:t>
            </a:r>
            <a:endParaRPr 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082954-0AA8-0E82-0A69-4EB5AFDC27F2}"/>
              </a:ext>
            </a:extLst>
          </p:cNvPr>
          <p:cNvSpPr txBox="1"/>
          <p:nvPr/>
        </p:nvSpPr>
        <p:spPr>
          <a:xfrm>
            <a:off x="482582" y="3008330"/>
            <a:ext cx="5619680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magnitudes: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7">
            <a:extLst>
              <a:ext uri="{FF2B5EF4-FFF2-40B4-BE49-F238E27FC236}">
                <a16:creationId xmlns:a16="http://schemas.microsoft.com/office/drawing/2014/main" id="{22BEEB27-497F-0077-337C-8B80A51F5AEE}"/>
              </a:ext>
            </a:extLst>
          </p:cNvPr>
          <p:cNvPicPr>
            <a:picLocks/>
          </p:cNvPicPr>
          <p:nvPr/>
        </p:nvPicPr>
        <p:blipFill>
          <a:blip r:embed="rId20"/>
          <a:srcRect t="1" b="20521"/>
          <a:stretch>
            <a:fillRect/>
          </a:stretch>
        </p:blipFill>
        <p:spPr>
          <a:xfrm>
            <a:off x="650348" y="3723580"/>
            <a:ext cx="1264919" cy="1196266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3094CE1-4C67-F8AF-6D16-C8371696D139}"/>
              </a:ext>
            </a:extLst>
          </p:cNvPr>
          <p:cNvGrpSpPr/>
          <p:nvPr/>
        </p:nvGrpSpPr>
        <p:grpSpPr>
          <a:xfrm>
            <a:off x="1193274" y="3723580"/>
            <a:ext cx="4198296" cy="2712457"/>
            <a:chOff x="672982" y="3898888"/>
            <a:chExt cx="4198296" cy="271245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2F770633-A471-DB0D-AF99-76C89B32F63B}"/>
                    </a:ext>
                  </a:extLst>
                </p:cNvPr>
                <p:cNvSpPr txBox="1"/>
                <p:nvPr/>
              </p:nvSpPr>
              <p:spPr>
                <a:xfrm>
                  <a:off x="2524140" y="5296209"/>
                  <a:ext cx="2347138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~0.1%</m:t>
                        </m:r>
                      </m:oMath>
                    </m:oMathPara>
                  </a14:m>
                  <a:endPara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2F770633-A471-DB0D-AF99-76C89B32F6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4140" y="5296209"/>
                  <a:ext cx="2347138" cy="46166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94E2C2C-EB33-5EB3-2918-E8110BA27593}"/>
                    </a:ext>
                  </a:extLst>
                </p:cNvPr>
                <p:cNvSpPr txBox="1"/>
                <p:nvPr/>
              </p:nvSpPr>
              <p:spPr>
                <a:xfrm>
                  <a:off x="3526695" y="3898888"/>
                  <a:ext cx="760796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~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10%</m:t>
                        </m:r>
                      </m:oMath>
                    </m:oMathPara>
                  </a14:m>
                  <a:endPara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94E2C2C-EB33-5EB3-2918-E8110BA275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6695" y="3898888"/>
                  <a:ext cx="760796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8" name="图示 17">
                  <a:extLst>
                    <a:ext uri="{FF2B5EF4-FFF2-40B4-BE49-F238E27FC236}">
                      <a16:creationId xmlns:a16="http://schemas.microsoft.com/office/drawing/2014/main" id="{A781FE9B-CC93-00F7-B1EE-3A5EBFEDAB79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508878870"/>
                    </p:ext>
                  </p:extLst>
                </p:nvPr>
              </p:nvGraphicFramePr>
              <p:xfrm>
                <a:off x="672982" y="3981073"/>
                <a:ext cx="3144172" cy="263027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3" r:lo="rId24" r:qs="rId25" r:cs="rId26"/>
                </a:graphicData>
              </a:graphic>
            </p:graphicFrame>
          </mc:Choice>
          <mc:Fallback>
            <p:graphicFrame>
              <p:nvGraphicFramePr>
                <p:cNvPr id="18" name="图示 17">
                  <a:extLst>
                    <a:ext uri="{FF2B5EF4-FFF2-40B4-BE49-F238E27FC236}">
                      <a16:creationId xmlns:a16="http://schemas.microsoft.com/office/drawing/2014/main" id="{A781FE9B-CC93-00F7-B1EE-3A5EBFEDAB79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508878870"/>
                    </p:ext>
                  </p:extLst>
                </p:nvPr>
              </p:nvGraphicFramePr>
              <p:xfrm>
                <a:off x="672982" y="3981073"/>
                <a:ext cx="3144172" cy="263027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8" r:lo="rId24" r:qs="rId25" r:cs="rId26"/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A453C36-50C6-6656-A404-B19A4ADF8E6B}"/>
                    </a:ext>
                  </a:extLst>
                </p:cNvPr>
                <p:cNvSpPr txBox="1"/>
                <p:nvPr/>
              </p:nvSpPr>
              <p:spPr>
                <a:xfrm>
                  <a:off x="2113505" y="5938394"/>
                  <a:ext cx="1327607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~0.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oMath>
                    </m:oMathPara>
                  </a14:m>
                  <a:endPara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A453C36-50C6-6656-A404-B19A4ADF8E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3505" y="5938394"/>
                  <a:ext cx="1327607" cy="461665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8220CDF3-AF0C-5BC9-B8ED-231028D7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684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995AB4-4636-875B-935E-FA00EBDB7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kumimoji="1" lang="zh-CN" altLang="en-US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60FB5CF-3B70-DC88-E6ED-544B151D388F}"/>
              </a:ext>
            </a:extLst>
          </p:cNvPr>
          <p:cNvSpPr/>
          <p:nvPr/>
        </p:nvSpPr>
        <p:spPr>
          <a:xfrm>
            <a:off x="7419230" y="44099"/>
            <a:ext cx="2203745" cy="548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82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82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8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2094E38D-ADC2-69E8-0ED5-5349F4B01C08}"/>
              </a:ext>
            </a:extLst>
          </p:cNvPr>
          <p:cNvGrpSpPr/>
          <p:nvPr/>
        </p:nvGrpSpPr>
        <p:grpSpPr>
          <a:xfrm>
            <a:off x="7971654" y="1603865"/>
            <a:ext cx="4220346" cy="3233372"/>
            <a:chOff x="7127731" y="4149528"/>
            <a:chExt cx="3987897" cy="3055284"/>
          </a:xfrm>
        </p:grpSpPr>
        <p:grpSp>
          <p:nvGrpSpPr>
            <p:cNvPr id="9" name="Group 47">
              <a:extLst>
                <a:ext uri="{FF2B5EF4-FFF2-40B4-BE49-F238E27FC236}">
                  <a16:creationId xmlns:a16="http://schemas.microsoft.com/office/drawing/2014/main" id="{F5E7E797-7CD6-EBEE-DDB6-772AD942BE50}"/>
                </a:ext>
              </a:extLst>
            </p:cNvPr>
            <p:cNvGrpSpPr/>
            <p:nvPr/>
          </p:nvGrpSpPr>
          <p:grpSpPr>
            <a:xfrm>
              <a:off x="7166091" y="4149528"/>
              <a:ext cx="3662489" cy="740907"/>
              <a:chOff x="5800164" y="4279246"/>
              <a:chExt cx="3662489" cy="740907"/>
            </a:xfrm>
          </p:grpSpPr>
          <p:sp>
            <p:nvSpPr>
              <p:cNvPr id="16" name="TextBox 42">
                <a:extLst>
                  <a:ext uri="{FF2B5EF4-FFF2-40B4-BE49-F238E27FC236}">
                    <a16:creationId xmlns:a16="http://schemas.microsoft.com/office/drawing/2014/main" id="{B79BA122-E031-725C-F863-45EB89425A1C}"/>
                  </a:ext>
                </a:extLst>
              </p:cNvPr>
              <p:cNvSpPr txBox="1"/>
              <p:nvPr/>
            </p:nvSpPr>
            <p:spPr>
              <a:xfrm>
                <a:off x="5800164" y="4279246"/>
                <a:ext cx="2819483" cy="44205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8098" tIns="38098" rIns="38098" bIns="38098" rtlCol="0">
                <a:spAutoFit/>
              </a:bodyPr>
              <a:lstStyle/>
              <a:p>
                <a:pPr marL="362891" indent="-362891">
                  <a:buFont typeface="Wingdings" pitchFamily="2" charset="2"/>
                  <a:buChar char="ü"/>
                </a:pPr>
                <a:r>
                  <a:rPr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Excellent</a:t>
                </a:r>
                <a:r>
                  <a:rPr lang="zh-CN" altLang="en-US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vertexing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" name="TextBox 46">
                    <a:extLst>
                      <a:ext uri="{FF2B5EF4-FFF2-40B4-BE49-F238E27FC236}">
                        <a16:creationId xmlns:a16="http://schemas.microsoft.com/office/drawing/2014/main" id="{66888301-266E-C576-86FC-0A6F1679A755}"/>
                      </a:ext>
                    </a:extLst>
                  </p:cNvPr>
                  <p:cNvSpPr txBox="1"/>
                  <p:nvPr/>
                </p:nvSpPr>
                <p:spPr>
                  <a:xfrm>
                    <a:off x="6116124" y="4655895"/>
                    <a:ext cx="3346529" cy="364258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905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905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1" lang="en-US" altLang="zh-CN" sz="1905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𝜏</m:t>
                            </m:r>
                          </m:sub>
                        </m:sSub>
                        <m:r>
                          <a:rPr kumimoji="1"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~</m:t>
                        </m:r>
                        <m:r>
                          <a:rPr kumimoji="1" lang="en-US" altLang="zh-CN" sz="1905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45 </m:t>
                        </m:r>
                        <m:r>
                          <m:rPr>
                            <m:sty m:val="p"/>
                          </m:rPr>
                          <a:rPr kumimoji="1" lang="en-US" altLang="zh-CN" sz="1905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fs</m:t>
                        </m:r>
                        <m:r>
                          <a:rPr kumimoji="1" lang="en-US" sz="1905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</m:oMath>
                    </a14:m>
                    <a:r>
                      <a:rPr lang="zh-CN" altLang="en-US" sz="1905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1905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for</a:t>
                    </a:r>
                    <a:r>
                      <a:rPr lang="zh-CN" altLang="en-US" sz="1905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905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905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1905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1905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𝜓𝜙</m:t>
                        </m:r>
                      </m:oMath>
                    </a14:m>
                    <a:r>
                      <a:rPr lang="zh-CN" altLang="en-US" sz="1905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1905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decay</a:t>
                    </a:r>
                    <a:r>
                      <a:rPr lang="zh-CN" altLang="en-US" sz="1905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CN" sz="1905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7" name="TextBox 46">
                    <a:extLst>
                      <a:ext uri="{FF2B5EF4-FFF2-40B4-BE49-F238E27FC236}">
                        <a16:creationId xmlns:a16="http://schemas.microsoft.com/office/drawing/2014/main" id="{66888301-266E-C576-86FC-0A6F1679A7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16124" y="4655895"/>
                    <a:ext cx="3346529" cy="36425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48">
              <a:extLst>
                <a:ext uri="{FF2B5EF4-FFF2-40B4-BE49-F238E27FC236}">
                  <a16:creationId xmlns:a16="http://schemas.microsoft.com/office/drawing/2014/main" id="{EC0E95A9-29A0-FE72-D384-DA79191FA89F}"/>
                </a:ext>
              </a:extLst>
            </p:cNvPr>
            <p:cNvGrpSpPr/>
            <p:nvPr/>
          </p:nvGrpSpPr>
          <p:grpSpPr>
            <a:xfrm>
              <a:off x="7127731" y="6441723"/>
              <a:ext cx="3084541" cy="763089"/>
              <a:chOff x="5776702" y="5882712"/>
              <a:chExt cx="3084541" cy="763089"/>
            </a:xfrm>
          </p:grpSpPr>
          <p:sp>
            <p:nvSpPr>
              <p:cNvPr id="14" name="TextBox 49">
                <a:extLst>
                  <a:ext uri="{FF2B5EF4-FFF2-40B4-BE49-F238E27FC236}">
                    <a16:creationId xmlns:a16="http://schemas.microsoft.com/office/drawing/2014/main" id="{4F16092C-4748-80FB-C2BF-7C88EBFBCBCB}"/>
                  </a:ext>
                </a:extLst>
              </p:cNvPr>
              <p:cNvSpPr txBox="1"/>
              <p:nvPr/>
            </p:nvSpPr>
            <p:spPr>
              <a:xfrm>
                <a:off x="5776702" y="5882712"/>
                <a:ext cx="1918228" cy="44205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8098" tIns="38098" rIns="38098" bIns="38098" rtlCol="0">
                <a:spAutoFit/>
              </a:bodyPr>
              <a:lstStyle/>
              <a:p>
                <a:pPr marL="362891" indent="-362891">
                  <a:buFont typeface="Wingdings" pitchFamily="2" charset="2"/>
                  <a:buChar char="ü"/>
                </a:pPr>
                <a:r>
                  <a:rPr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</a:t>
                </a:r>
                <a:r>
                  <a:rPr lang="zh-CN" altLang="en-US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PID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TextBox 50">
                    <a:extLst>
                      <a:ext uri="{FF2B5EF4-FFF2-40B4-BE49-F238E27FC236}">
                        <a16:creationId xmlns:a16="http://schemas.microsoft.com/office/drawing/2014/main" id="{04B23669-DD55-2302-3619-196C259E703F}"/>
                      </a:ext>
                    </a:extLst>
                  </p:cNvPr>
                  <p:cNvSpPr txBox="1"/>
                  <p:nvPr/>
                </p:nvSpPr>
                <p:spPr>
                  <a:xfrm>
                    <a:off x="5958873" y="6281543"/>
                    <a:ext cx="2902370" cy="364258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𝜖</m:t>
                          </m:r>
                          <m:d>
                            <m:dPr>
                              <m:ctrlP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e>
                          </m:d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,</m:t>
                          </m:r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𝜖</m:t>
                          </m:r>
                          <m:d>
                            <m:dPr>
                              <m:ctrlP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</m:e>
                          </m:d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&gt;</m:t>
                          </m:r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9</m:t>
                          </m:r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%</m:t>
                          </m:r>
                        </m:oMath>
                      </m:oMathPara>
                    </a14:m>
                    <a:endParaRPr lang="en-CN" sz="1905" dirty="0"/>
                  </a:p>
                </p:txBody>
              </p:sp>
            </mc:Choice>
            <mc:Fallback>
              <p:sp>
                <p:nvSpPr>
                  <p:cNvPr id="15" name="TextBox 50">
                    <a:extLst>
                      <a:ext uri="{FF2B5EF4-FFF2-40B4-BE49-F238E27FC236}">
                        <a16:creationId xmlns:a16="http://schemas.microsoft.com/office/drawing/2014/main" id="{04B23669-DD55-2302-3619-196C259E70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8873" y="6281543"/>
                    <a:ext cx="2902370" cy="36425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Group 51">
              <a:extLst>
                <a:ext uri="{FF2B5EF4-FFF2-40B4-BE49-F238E27FC236}">
                  <a16:creationId xmlns:a16="http://schemas.microsoft.com/office/drawing/2014/main" id="{33D36DFC-10D4-0897-9E23-9BB4671DB24F}"/>
                </a:ext>
              </a:extLst>
            </p:cNvPr>
            <p:cNvGrpSpPr/>
            <p:nvPr/>
          </p:nvGrpSpPr>
          <p:grpSpPr>
            <a:xfrm>
              <a:off x="7139894" y="5006839"/>
              <a:ext cx="3975734" cy="1195939"/>
              <a:chOff x="5800164" y="3670786"/>
              <a:chExt cx="3975734" cy="1195939"/>
            </a:xfrm>
          </p:grpSpPr>
          <p:sp>
            <p:nvSpPr>
              <p:cNvPr id="12" name="TextBox 52">
                <a:extLst>
                  <a:ext uri="{FF2B5EF4-FFF2-40B4-BE49-F238E27FC236}">
                    <a16:creationId xmlns:a16="http://schemas.microsoft.com/office/drawing/2014/main" id="{D8B08270-05F8-CD2A-76C5-B3DD66C4A1E9}"/>
                  </a:ext>
                </a:extLst>
              </p:cNvPr>
              <p:cNvSpPr txBox="1"/>
              <p:nvPr/>
            </p:nvSpPr>
            <p:spPr>
              <a:xfrm>
                <a:off x="5800164" y="3670786"/>
                <a:ext cx="3891905" cy="81139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lIns="38098" tIns="38098" rIns="38098" bIns="38098" rtlCol="0">
                <a:spAutoFit/>
              </a:bodyPr>
              <a:lstStyle/>
              <a:p>
                <a:pPr marL="362891" indent="-362891">
                  <a:buFont typeface="Wingdings" pitchFamily="2" charset="2"/>
                  <a:buChar char="ü"/>
                </a:pPr>
                <a:r>
                  <a:rPr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Precise</a:t>
                </a:r>
                <a:r>
                  <a:rPr lang="zh-CN" altLang="en-US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momentum</a:t>
                </a:r>
                <a:r>
                  <a:rPr lang="zh-CN" altLang="en-US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54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53">
                    <a:extLst>
                      <a:ext uri="{FF2B5EF4-FFF2-40B4-BE49-F238E27FC236}">
                        <a16:creationId xmlns:a16="http://schemas.microsoft.com/office/drawing/2014/main" id="{CA043635-041A-EBFA-86C1-21A3AB3AC465}"/>
                      </a:ext>
                    </a:extLst>
                  </p:cNvPr>
                  <p:cNvSpPr txBox="1"/>
                  <p:nvPr/>
                </p:nvSpPr>
                <p:spPr>
                  <a:xfrm>
                    <a:off x="5883993" y="4502467"/>
                    <a:ext cx="3891905" cy="364258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905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Δ</m:t>
                          </m:r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𝑝</m:t>
                          </m:r>
                          <m:r>
                            <m:rPr>
                              <m:lit/>
                            </m:rP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/</m:t>
                          </m:r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𝑝</m:t>
                          </m:r>
                          <m:r>
                            <a:rPr kumimoji="1" lang="en-US" altLang="zh-CN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=0.5−1%</m:t>
                          </m:r>
                          <m:r>
                            <a:rPr kumimoji="1" lang="zh-CN" altLang="en-US" sz="190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5∼200</m:t>
                              </m:r>
                              <m:r>
                                <a:rPr kumimoji="1" lang="zh-CN" altLang="en-US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1905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GeV</m:t>
                              </m:r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kumimoji="1" lang="en-US" altLang="zh-CN" sz="190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</m:d>
                        </m:oMath>
                      </m:oMathPara>
                    </a14:m>
                    <a:endParaRPr lang="en-CN" sz="1905" dirty="0"/>
                  </a:p>
                </p:txBody>
              </p:sp>
            </mc:Choice>
            <mc:Fallback>
              <p:sp>
                <p:nvSpPr>
                  <p:cNvPr id="13" name="TextBox 53">
                    <a:extLst>
                      <a:ext uri="{FF2B5EF4-FFF2-40B4-BE49-F238E27FC236}">
                        <a16:creationId xmlns:a16="http://schemas.microsoft.com/office/drawing/2014/main" id="{CA043635-041A-EBFA-86C1-21A3AB3AC4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3993" y="4502467"/>
                    <a:ext cx="3891905" cy="3642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87A701F-0E3F-D1A9-1069-D1D6CFAF4388}"/>
              </a:ext>
            </a:extLst>
          </p:cNvPr>
          <p:cNvSpPr txBox="1"/>
          <p:nvPr/>
        </p:nvSpPr>
        <p:spPr>
          <a:xfrm>
            <a:off x="1733228" y="6076482"/>
            <a:ext cx="2377574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  <a:r>
              <a:rPr kumimoji="1"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kumimoji="1" lang="zh-CN" alt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ADA3EBE-7D19-A35F-0E81-F6CB94A7102D}"/>
              </a:ext>
            </a:extLst>
          </p:cNvPr>
          <p:cNvGrpSpPr/>
          <p:nvPr/>
        </p:nvGrpSpPr>
        <p:grpSpPr>
          <a:xfrm>
            <a:off x="126349" y="1121975"/>
            <a:ext cx="7402409" cy="4830797"/>
            <a:chOff x="315717" y="1190118"/>
            <a:chExt cx="6994698" cy="4564726"/>
          </a:xfrm>
        </p:grpSpPr>
        <p:pic>
          <p:nvPicPr>
            <p:cNvPr id="20" name="Picture 4" descr="http://cds.cern.ch/record/1087860/files/gene-2008-002.jpg?subformat=icon-1440">
              <a:extLst>
                <a:ext uri="{FF2B5EF4-FFF2-40B4-BE49-F238E27FC236}">
                  <a16:creationId xmlns:a16="http://schemas.microsoft.com/office/drawing/2014/main" id="{2B199F91-66B6-037E-D46C-64BA758AD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t="28107" r="-56"/>
            <a:stretch/>
          </p:blipFill>
          <p:spPr bwMode="auto">
            <a:xfrm>
              <a:off x="315717" y="1836141"/>
              <a:ext cx="6994698" cy="391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圆角矩形 20">
              <a:extLst>
                <a:ext uri="{FF2B5EF4-FFF2-40B4-BE49-F238E27FC236}">
                  <a16:creationId xmlns:a16="http://schemas.microsoft.com/office/drawing/2014/main" id="{AA18BBD6-2F0E-8872-9727-5A3F91FA0951}"/>
                </a:ext>
              </a:extLst>
            </p:cNvPr>
            <p:cNvSpPr/>
            <p:nvPr/>
          </p:nvSpPr>
          <p:spPr>
            <a:xfrm>
              <a:off x="748145" y="3362368"/>
              <a:ext cx="558974" cy="523220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05"/>
            </a:p>
          </p:txBody>
        </p:sp>
        <p:sp>
          <p:nvSpPr>
            <p:cNvPr id="22" name="圆角矩形 21">
              <a:extLst>
                <a:ext uri="{FF2B5EF4-FFF2-40B4-BE49-F238E27FC236}">
                  <a16:creationId xmlns:a16="http://schemas.microsoft.com/office/drawing/2014/main" id="{8666D5FC-F0C7-5AAF-1524-431F15D54316}"/>
                </a:ext>
              </a:extLst>
            </p:cNvPr>
            <p:cNvSpPr/>
            <p:nvPr/>
          </p:nvSpPr>
          <p:spPr>
            <a:xfrm>
              <a:off x="2948687" y="2495826"/>
              <a:ext cx="558974" cy="230180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05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B547CCD-E7D6-FCD1-4232-5AE681148733}"/>
                </a:ext>
              </a:extLst>
            </p:cNvPr>
            <p:cNvSpPr txBox="1"/>
            <p:nvPr/>
          </p:nvSpPr>
          <p:spPr>
            <a:xfrm>
              <a:off x="1307119" y="1567787"/>
              <a:ext cx="1299563" cy="4362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Tracking</a:t>
              </a:r>
              <a:endParaRPr kumimoji="1"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223E000F-979C-6D8B-F28F-30D21A22E6E6}"/>
                </a:ext>
              </a:extLst>
            </p:cNvPr>
            <p:cNvSpPr/>
            <p:nvPr/>
          </p:nvSpPr>
          <p:spPr>
            <a:xfrm>
              <a:off x="1642360" y="3367525"/>
              <a:ext cx="185624" cy="523220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05"/>
            </a:p>
          </p:txBody>
        </p:sp>
        <p:sp>
          <p:nvSpPr>
            <p:cNvPr id="25" name="圆角矩形 24">
              <a:extLst>
                <a:ext uri="{FF2B5EF4-FFF2-40B4-BE49-F238E27FC236}">
                  <a16:creationId xmlns:a16="http://schemas.microsoft.com/office/drawing/2014/main" id="{4163325D-1B16-6431-BEA1-32D7173E95FE}"/>
                </a:ext>
              </a:extLst>
            </p:cNvPr>
            <p:cNvSpPr/>
            <p:nvPr/>
          </p:nvSpPr>
          <p:spPr>
            <a:xfrm>
              <a:off x="1307120" y="2772023"/>
              <a:ext cx="319560" cy="1617145"/>
            </a:xfrm>
            <a:prstGeom prst="round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05"/>
            </a:p>
          </p:txBody>
        </p:sp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id="{47AB90FD-3CB1-BC8B-7438-F3464E41FC05}"/>
                </a:ext>
              </a:extLst>
            </p:cNvPr>
            <p:cNvSpPr/>
            <p:nvPr/>
          </p:nvSpPr>
          <p:spPr>
            <a:xfrm>
              <a:off x="3512584" y="1806352"/>
              <a:ext cx="2652823" cy="3390691"/>
            </a:xfrm>
            <a:prstGeom prst="round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05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0441A31-0BA4-54DB-D32C-CBC389C0E107}"/>
                </a:ext>
              </a:extLst>
            </p:cNvPr>
            <p:cNvSpPr txBox="1"/>
            <p:nvPr/>
          </p:nvSpPr>
          <p:spPr>
            <a:xfrm>
              <a:off x="3915979" y="1190118"/>
              <a:ext cx="1537737" cy="4362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4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</a:t>
              </a:r>
              <a:r>
                <a:rPr kumimoji="1" lang="zh-CN" altLang="en-US" sz="24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ID</a:t>
              </a:r>
              <a:endParaRPr kumimoji="1" lang="zh-CN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49">
            <a:extLst>
              <a:ext uri="{FF2B5EF4-FFF2-40B4-BE49-F238E27FC236}">
                <a16:creationId xmlns:a16="http://schemas.microsoft.com/office/drawing/2014/main" id="{55B286D9-DB65-FE0A-27FD-87C8142F9AF5}"/>
              </a:ext>
            </a:extLst>
          </p:cNvPr>
          <p:cNvSpPr txBox="1"/>
          <p:nvPr/>
        </p:nvSpPr>
        <p:spPr>
          <a:xfrm>
            <a:off x="7971654" y="5128535"/>
            <a:ext cx="1831267" cy="46781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lIns="38098" tIns="38098" rIns="38098" bIns="38098" rtlCol="0">
            <a:spAutoFit/>
          </a:bodyPr>
          <a:lstStyle/>
          <a:p>
            <a:pPr marL="362891" indent="-362891">
              <a:buFont typeface="Wingdings" pitchFamily="2" charset="2"/>
              <a:buChar char="ü"/>
            </a:pPr>
            <a:r>
              <a:rPr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50">
                <a:extLst>
                  <a:ext uri="{FF2B5EF4-FFF2-40B4-BE49-F238E27FC236}">
                    <a16:creationId xmlns:a16="http://schemas.microsoft.com/office/drawing/2014/main" id="{176B8CF1-42ED-2932-FCC9-92A4305E7486}"/>
                  </a:ext>
                </a:extLst>
              </p:cNvPr>
              <p:cNvSpPr txBox="1"/>
              <p:nvPr/>
            </p:nvSpPr>
            <p:spPr>
              <a:xfrm>
                <a:off x="8151876" y="5613448"/>
                <a:ext cx="3534367" cy="67864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905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𝜖</m:t>
                    </m:r>
                    <m:d>
                      <m:dPr>
                        <m:ctrlPr>
                          <a:rPr kumimoji="1"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  <m:r>
                          <a:rPr kumimoji="1"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→</m:t>
                        </m:r>
                        <m:r>
                          <a:rPr kumimoji="1" lang="en-US" altLang="zh-CN" sz="190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</m:d>
                    <m:r>
                      <a:rPr kumimoji="1" lang="en-US" altLang="zh-CN" sz="1905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∼90%</m:t>
                    </m:r>
                  </m:oMath>
                </a14:m>
                <a:r>
                  <a:rPr kumimoji="1" lang="zh-CN" altLang="en-US" sz="1905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905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for</a:t>
                </a:r>
                <a:r>
                  <a:rPr kumimoji="1" lang="zh-CN" altLang="en-US" sz="1905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905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1−3%</m:t>
                    </m:r>
                  </m:oMath>
                </a14:m>
                <a:r>
                  <a:rPr kumimoji="1" lang="zh-CN" altLang="en-US" sz="1905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905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𝜋</m:t>
                    </m:r>
                    <m:r>
                      <a:rPr kumimoji="1" lang="en-US" altLang="zh-CN" sz="1905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kumimoji="1" lang="en-US" altLang="zh-CN" sz="1905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𝜇</m:t>
                    </m:r>
                  </m:oMath>
                </a14:m>
                <a:r>
                  <a:rPr kumimoji="1" lang="zh-CN" altLang="en-US" sz="1905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misID</a:t>
                </a:r>
                <a:r>
                  <a:rPr kumimoji="1" lang="zh-CN" altLang="en-US" sz="1905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905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rate</a:t>
                </a:r>
                <a:endParaRPr kumimoji="1" lang="en-CN" sz="1905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Box 50">
                <a:extLst>
                  <a:ext uri="{FF2B5EF4-FFF2-40B4-BE49-F238E27FC236}">
                    <a16:creationId xmlns:a16="http://schemas.microsoft.com/office/drawing/2014/main" id="{176B8CF1-42ED-2932-FCC9-92A4305E7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876" y="5613448"/>
                <a:ext cx="3534367" cy="6786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8479D6D7-E7F3-7B42-0EBF-05F1ADE1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21632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bg1"/>
          </a:solidFill>
        </a:ln>
        <a:effectLst>
          <a:outerShdw blurRad="50800" dist="38100" algn="l" rotWithShape="0">
            <a:prstClr val="black">
              <a:alpha val="0"/>
            </a:prstClr>
          </a:outerShdw>
          <a:softEdge rad="12700"/>
        </a:effectLst>
      </a:spPr>
      <a:bodyPr wrap="none" rtlCol="0">
        <a:spAutoFit/>
      </a:bodyPr>
      <a:lstStyle>
        <a:defPPr algn="l">
          <a:defRPr kumimoji="1" sz="24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KU_Yanxi" id="{6F1BD2CF-60BB-C042-9481-34BB0A6B9749}" vid="{FD9CA36F-65BE-0A47-BC91-9992C4057B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10372</TotalTime>
  <Words>2512</Words>
  <Application>Microsoft Macintosh PowerPoint</Application>
  <PresentationFormat>宽屏</PresentationFormat>
  <Paragraphs>480</Paragraphs>
  <Slides>41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0" baseType="lpstr">
      <vt:lpstr>黑体</vt:lpstr>
      <vt:lpstr>Microsoft YaHei</vt:lpstr>
      <vt:lpstr>Arial</vt:lpstr>
      <vt:lpstr>Calibri</vt:lpstr>
      <vt:lpstr>Cambria Math</vt:lpstr>
      <vt:lpstr>Courier New</vt:lpstr>
      <vt:lpstr>Times New Roman</vt:lpstr>
      <vt:lpstr>Wingdings</vt:lpstr>
      <vt:lpstr>1_Office Theme</vt:lpstr>
      <vt:lpstr>PowerPoint 演示文稿</vt:lpstr>
      <vt:lpstr>Outline</vt:lpstr>
      <vt:lpstr>Introduction</vt:lpstr>
      <vt:lpstr>CP violation in the SM</vt:lpstr>
      <vt:lpstr>CP violation in mesons</vt:lpstr>
      <vt:lpstr>B-meson CP violation</vt:lpstr>
      <vt:lpstr>Multibody decays</vt:lpstr>
      <vt:lpstr>Baryon CP violation</vt:lpstr>
      <vt:lpstr>LHCb detector</vt:lpstr>
      <vt:lpstr>LHCb data</vt:lpstr>
      <vt:lpstr>CP violation measurement</vt:lpstr>
      <vt:lpstr>CP violation in charmless beauty baryon decays</vt:lpstr>
      <vt:lpstr>Charmless Λ_b^0→ph^- decays</vt:lpstr>
      <vt:lpstr>CP violation for Λ_b^0→ph^- decays</vt:lpstr>
      <vt:lpstr>Charmless Λ_b^0/Ξ_b^0→Λh_1^+ h_2^- decays </vt:lpstr>
      <vt:lpstr>A_CP measurement in Λ_b^0/Ξ_b^0→Λh_1^+ h_2^- decays </vt:lpstr>
      <vt:lpstr>Local CP asymmetry for Λ_b^0→ΛK^+ K^-</vt:lpstr>
      <vt:lpstr>Local CP asymmetries</vt:lpstr>
      <vt:lpstr>Charmless Λ_b^0/Ξ_b^0→〖pK〗_s^0 h^- decays </vt:lpstr>
      <vt:lpstr>CP violation</vt:lpstr>
      <vt:lpstr>Local CP violation</vt:lpstr>
      <vt:lpstr>The Λ_b^0→pK^- π^+ π^- decay  </vt:lpstr>
      <vt:lpstr>Raw yield asymmetry of Λ_b^0→pK^- π^+ π^- </vt:lpstr>
      <vt:lpstr>Corrections for experimental bias</vt:lpstr>
      <vt:lpstr>Systematic uncertainties</vt:lpstr>
      <vt:lpstr>First observation of CP violation</vt:lpstr>
      <vt:lpstr>Local A_CP in Λ_b^0→pK^- π^+ π^- decays</vt:lpstr>
      <vt:lpstr>CP violation in beauty baryon to charmonium decays</vt:lpstr>
      <vt:lpstr>Study of Λ_b^0→J/ψph^-decays </vt:lpstr>
      <vt:lpstr>CP violation of Λ_b^0→J/ψph^-decays </vt:lpstr>
      <vt:lpstr>Local CP violation for Λ_b^0→J/ψpπ^- decay</vt:lpstr>
      <vt:lpstr>CP violation in beauty baryon to open charm decays</vt:lpstr>
      <vt:lpstr>Baryon decay parameters</vt:lpstr>
      <vt:lpstr>Beauty and charm baryon decay parameters</vt:lpstr>
      <vt:lpstr>P and CP violation</vt:lpstr>
      <vt:lpstr>More for Λ_c^+→Λh^+ decays</vt:lpstr>
      <vt:lpstr>Spin makes a difference</vt:lpstr>
      <vt:lpstr>Summary and outlook</vt:lpstr>
      <vt:lpstr>PowerPoint 演示文稿</vt:lpstr>
      <vt:lpstr>Constrain penguin pollution</vt:lpstr>
      <vt:lpstr>Extracting weak and strong phases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LHCb实验重子CP破坏</dc:title>
  <dc:creator>xueting yang</dc:creator>
  <cp:lastModifiedBy>yanxi zhang</cp:lastModifiedBy>
  <cp:revision>186</cp:revision>
  <dcterms:created xsi:type="dcterms:W3CDTF">2025-06-30T16:00:01Z</dcterms:created>
  <dcterms:modified xsi:type="dcterms:W3CDTF">2025-09-26T06:09:17Z</dcterms:modified>
</cp:coreProperties>
</file>