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60" r:id="rId4"/>
    <p:sldId id="261" r:id="rId5"/>
    <p:sldId id="263" r:id="rId6"/>
    <p:sldId id="265" r:id="rId7"/>
    <p:sldId id="264" r:id="rId8"/>
    <p:sldId id="257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700905" cy="1325880"/>
          </a:xfrm>
        </p:spPr>
        <p:txBody>
          <a:bodyPr/>
          <a:p>
            <a:r>
              <a:rPr lang="en-US" altLang="zh-CN" sz="3200"/>
              <a:t>theta:13.6mrad~120mrad</a:t>
            </a:r>
            <a:endParaRPr lang="en-US" altLang="zh-CN" sz="3200"/>
          </a:p>
        </p:txBody>
      </p:sp>
      <p:sp>
        <p:nvSpPr>
          <p:cNvPr id="5" name="文本框 4"/>
          <p:cNvSpPr txBox="1"/>
          <p:nvPr/>
        </p:nvSpPr>
        <p:spPr>
          <a:xfrm>
            <a:off x="1616710" y="6049645"/>
            <a:ext cx="26752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/>
              <a:t>σ=106.3nb</a:t>
            </a:r>
            <a:endParaRPr lang="en-US" altLang="zh-CN" sz="4000"/>
          </a:p>
        </p:txBody>
      </p:sp>
      <p:pic>
        <p:nvPicPr>
          <p:cNvPr id="7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75605" y="629920"/>
            <a:ext cx="6259195" cy="51562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6133465" y="1322705"/>
            <a:ext cx="48298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totalHits/Bunch=σL*Bunch_spacing</a:t>
            </a:r>
            <a:endParaRPr lang="en-US" altLang="zh-CN" sz="2400"/>
          </a:p>
        </p:txBody>
      </p:sp>
      <p:pic>
        <p:nvPicPr>
          <p:cNvPr id="9" name="内容占位符 8" descr="higgs2"/>
          <p:cNvPicPr>
            <a:picLocks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2142490"/>
            <a:ext cx="5041900" cy="3530600"/>
          </a:xfrm>
          <a:prstGeom prst="rect">
            <a:avLst/>
          </a:prstGeom>
        </p:spPr>
      </p:pic>
      <p:pic>
        <p:nvPicPr>
          <p:cNvPr id="10" name="图片 9" descr="higgs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3465" y="2142490"/>
            <a:ext cx="5041900" cy="3530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616710" y="5594350"/>
            <a:ext cx="26752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/>
              <a:t>σ=736.1nb</a:t>
            </a:r>
            <a:endParaRPr lang="en-US" altLang="zh-CN" sz="4000"/>
          </a:p>
        </p:txBody>
      </p:sp>
      <p:pic>
        <p:nvPicPr>
          <p:cNvPr id="7" name="内容占位符 6" descr="z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38200" y="1828800"/>
            <a:ext cx="5041900" cy="3530600"/>
          </a:xfrm>
          <a:prstGeom prst="rect">
            <a:avLst/>
          </a:prstGeom>
        </p:spPr>
      </p:pic>
      <p:pic>
        <p:nvPicPr>
          <p:cNvPr id="8" name="图片 7" descr="z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1828800"/>
            <a:ext cx="5041900" cy="3530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616710" y="5594350"/>
            <a:ext cx="26752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/>
              <a:t>σ=238.1nb</a:t>
            </a:r>
            <a:endParaRPr lang="en-US" altLang="zh-CN" sz="4000"/>
          </a:p>
        </p:txBody>
      </p:sp>
      <p:pic>
        <p:nvPicPr>
          <p:cNvPr id="7" name="内容占位符 6" descr="w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79120" y="1877695"/>
            <a:ext cx="5041900" cy="3530600"/>
          </a:xfrm>
          <a:prstGeom prst="rect">
            <a:avLst/>
          </a:prstGeom>
        </p:spPr>
      </p:pic>
      <p:pic>
        <p:nvPicPr>
          <p:cNvPr id="9" name="图片 8" descr="w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6840" y="1877695"/>
            <a:ext cx="5041900" cy="3530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65985" y="1092200"/>
            <a:ext cx="7860030" cy="1325880"/>
          </a:xfrm>
        </p:spPr>
        <p:txBody>
          <a:bodyPr/>
          <a:p>
            <a:r>
              <a:rPr lang="en-US" altLang="zh-CN"/>
              <a:t>LEP</a:t>
            </a:r>
            <a:r>
              <a:rPr lang="zh-CN" altLang="en-US"/>
              <a:t>上的亮度测量（</a:t>
            </a:r>
            <a:r>
              <a:rPr lang="en-US" altLang="zh-CN"/>
              <a:t>5~50GeV</a:t>
            </a:r>
            <a:r>
              <a:rPr lang="zh-CN" altLang="en-US"/>
              <a:t>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0610" y="2920365"/>
            <a:ext cx="10515600" cy="1734820"/>
          </a:xfrm>
        </p:spPr>
        <p:txBody>
          <a:bodyPr/>
          <a:p>
            <a:r>
              <a:rPr lang="zh-CN" altLang="en-US"/>
              <a:t>测量单轫致辐射光子（辐射</a:t>
            </a:r>
            <a:r>
              <a:rPr lang="en-US" altLang="zh-CN"/>
              <a:t>bhabha</a:t>
            </a:r>
            <a:r>
              <a:rPr lang="zh-CN" altLang="en-US"/>
              <a:t>）：</a:t>
            </a:r>
            <a:r>
              <a:rPr lang="en-US" altLang="zh-CN"/>
              <a:t>e+ e-&gt;e+ e- γ</a:t>
            </a:r>
            <a:endParaRPr lang="en-US" altLang="zh-CN"/>
          </a:p>
          <a:p>
            <a:r>
              <a:rPr lang="zh-CN" altLang="en-US"/>
              <a:t>优点（相较于</a:t>
            </a:r>
            <a:r>
              <a:rPr lang="en-US" altLang="zh-CN"/>
              <a:t>bhabha</a:t>
            </a:r>
            <a:r>
              <a:rPr lang="zh-CN" altLang="en-US"/>
              <a:t>）：更快的监测</a:t>
            </a:r>
            <a:endParaRPr lang="zh-CN" altLang="en-US"/>
          </a:p>
          <a:p>
            <a:r>
              <a:rPr lang="en-US" altLang="zh-CN"/>
              <a:t>1.σ</a:t>
            </a:r>
            <a:r>
              <a:rPr lang="zh-CN" altLang="en-US"/>
              <a:t>随</a:t>
            </a:r>
            <a:r>
              <a:rPr lang="en-US" altLang="zh-CN"/>
              <a:t>s</a:t>
            </a:r>
            <a:r>
              <a:rPr lang="zh-CN" altLang="en-US"/>
              <a:t>缓慢增长（</a:t>
            </a:r>
            <a:r>
              <a:rPr lang="en-US" altLang="zh-CN"/>
              <a:t>log</a:t>
            </a:r>
            <a:r>
              <a:rPr lang="zh-CN" altLang="en-US"/>
              <a:t>）</a:t>
            </a:r>
            <a:r>
              <a:rPr lang="en-US" altLang="zh-CN"/>
              <a:t>2.</a:t>
            </a:r>
            <a:r>
              <a:rPr lang="zh-CN" altLang="en-US"/>
              <a:t>出射光子集中（</a:t>
            </a:r>
            <a:r>
              <a:rPr lang="en-US" altLang="zh-CN"/>
              <a:t>&lt;10μrad)</a:t>
            </a:r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27505"/>
            <a:ext cx="5534660" cy="1590675"/>
          </a:xfrm>
        </p:spPr>
        <p:txBody>
          <a:bodyPr/>
          <a:p>
            <a:r>
              <a:rPr lang="en-US" altLang="zh-CN" sz="2400"/>
              <a:t>E_bckg=E_sbr+E_noise,E_sbr</a:t>
            </a:r>
            <a:r>
              <a:rPr lang="zh-CN" altLang="en-US" sz="2400"/>
              <a:t>是没有束流</a:t>
            </a:r>
            <a:r>
              <a:rPr lang="en-US" altLang="zh-CN" sz="2400"/>
              <a:t> </a:t>
            </a:r>
            <a:r>
              <a:rPr lang="zh-CN" altLang="en-US" sz="2400"/>
              <a:t>交叉产生的气体轫致辐射与康普顿散射后的热光子之和，</a:t>
            </a:r>
            <a:r>
              <a:rPr lang="en-US" altLang="zh-CN" sz="2400"/>
              <a:t>E_noise</a:t>
            </a:r>
            <a:r>
              <a:rPr lang="zh-CN" altLang="en-US" sz="2400"/>
              <a:t>是由于电缆连接到读出系统产生的噪声</a:t>
            </a:r>
            <a:endParaRPr lang="zh-CN" altLang="en-US" sz="2400"/>
          </a:p>
          <a:p>
            <a:endParaRPr lang="zh-CN" altLang="en-US" sz="2400"/>
          </a:p>
        </p:txBody>
      </p:sp>
      <p:pic>
        <p:nvPicPr>
          <p:cNvPr id="4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03340" y="1627505"/>
            <a:ext cx="5611495" cy="4203700"/>
          </a:xfrm>
          <a:prstGeom prst="rect">
            <a:avLst/>
          </a:prstGeom>
        </p:spPr>
      </p:pic>
      <p:pic>
        <p:nvPicPr>
          <p:cNvPr id="5" name="内容占位符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985" y="2973070"/>
            <a:ext cx="4472940" cy="32512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Detector</a:t>
            </a:r>
            <a:endParaRPr lang="en-US" altLang="zh-CN"/>
          </a:p>
        </p:txBody>
      </p:sp>
      <p:sp>
        <p:nvSpPr>
          <p:cNvPr id="6" name="内容占位符 5"/>
          <p:cNvSpPr/>
          <p:nvPr>
            <p:ph idx="1"/>
          </p:nvPr>
        </p:nvSpPr>
        <p:spPr/>
        <p:txBody>
          <a:bodyPr/>
          <a:p>
            <a:r>
              <a:rPr lang="en-US" altLang="zh-CN"/>
              <a:t>LiH absorber</a:t>
            </a:r>
            <a:r>
              <a:rPr lang="zh-CN" altLang="en-US"/>
              <a:t>：</a:t>
            </a:r>
            <a:r>
              <a:rPr lang="en-US" altLang="zh-CN"/>
              <a:t>2 R.L. </a:t>
            </a:r>
            <a:r>
              <a:rPr lang="zh-CN" altLang="en-US"/>
              <a:t>吸收同步辐射</a:t>
            </a:r>
            <a:endParaRPr lang="zh-CN" altLang="en-US"/>
          </a:p>
          <a:p>
            <a:r>
              <a:rPr lang="en-US" altLang="zh-CN"/>
              <a:t>e.m. calorimeter</a:t>
            </a:r>
            <a:r>
              <a:rPr lang="zh-CN" altLang="en-US"/>
              <a:t>：闪烁纤维嵌入</a:t>
            </a:r>
            <a:r>
              <a:rPr lang="en-US" altLang="zh-CN"/>
              <a:t>Pb x 42</a:t>
            </a:r>
            <a:r>
              <a:rPr lang="zh-CN" altLang="en-US"/>
              <a:t>；</a:t>
            </a:r>
            <a:r>
              <a:rPr lang="en-US" altLang="zh-CN"/>
              <a:t>18%</a:t>
            </a:r>
            <a:r>
              <a:rPr lang="zh-CN" altLang="en-US"/>
              <a:t>填充率；</a:t>
            </a:r>
            <a:r>
              <a:rPr lang="en-US" altLang="zh-CN"/>
              <a:t>35cm x 2.5 x 2.5 cm^2;</a:t>
            </a:r>
            <a:r>
              <a:rPr lang="zh-CN" altLang="en-US"/>
              <a:t>纤维直径</a:t>
            </a:r>
            <a:r>
              <a:rPr lang="en-US" altLang="zh-CN"/>
              <a:t>1mm</a:t>
            </a:r>
            <a:endParaRPr lang="en-US" altLang="zh-CN"/>
          </a:p>
        </p:txBody>
      </p:sp>
      <p:sp>
        <p:nvSpPr>
          <p:cNvPr id="8" name="矩形 7"/>
          <p:cNvSpPr/>
          <p:nvPr/>
        </p:nvSpPr>
        <p:spPr>
          <a:xfrm>
            <a:off x="3429635" y="3936365"/>
            <a:ext cx="3208020" cy="1453515"/>
          </a:xfrm>
          <a:prstGeom prst="rect">
            <a:avLst/>
          </a:prstGeom>
        </p:spPr>
        <p:style>
          <a:lnRef idx="2">
            <a:prstClr val="black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en-US" altLang="zh-CN"/>
              <a:t>Pb</a:t>
            </a:r>
            <a:endParaRPr lang="en-US" altLang="zh-CN"/>
          </a:p>
        </p:txBody>
      </p:sp>
      <p:sp>
        <p:nvSpPr>
          <p:cNvPr id="10" name="矩形 9"/>
          <p:cNvSpPr/>
          <p:nvPr/>
        </p:nvSpPr>
        <p:spPr>
          <a:xfrm>
            <a:off x="3429635" y="4140835"/>
            <a:ext cx="3208020" cy="165100"/>
          </a:xfrm>
          <a:prstGeom prst="rect">
            <a:avLst/>
          </a:prstGeom>
        </p:spPr>
        <p:style>
          <a:lnRef idx="2">
            <a:schemeClr val="accent2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en-US" altLang="zh-CN"/>
              <a:t>fibre</a:t>
            </a:r>
            <a:endParaRPr lang="en-US" altLang="zh-CN"/>
          </a:p>
        </p:txBody>
      </p:sp>
      <p:sp>
        <p:nvSpPr>
          <p:cNvPr id="11" name="矩形 10"/>
          <p:cNvSpPr/>
          <p:nvPr/>
        </p:nvSpPr>
        <p:spPr>
          <a:xfrm>
            <a:off x="3429635" y="4780280"/>
            <a:ext cx="3208020" cy="146050"/>
          </a:xfrm>
          <a:prstGeom prst="rect">
            <a:avLst/>
          </a:prstGeom>
        </p:spPr>
        <p:style>
          <a:lnRef idx="2">
            <a:schemeClr val="accent2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en-US" altLang="zh-CN"/>
              <a:t>fibre</a:t>
            </a:r>
            <a:endParaRPr lang="en-US" altLang="zh-CN"/>
          </a:p>
        </p:txBody>
      </p:sp>
      <p:sp>
        <p:nvSpPr>
          <p:cNvPr id="12" name="矩形 11"/>
          <p:cNvSpPr/>
          <p:nvPr/>
        </p:nvSpPr>
        <p:spPr>
          <a:xfrm>
            <a:off x="3429635" y="5099050"/>
            <a:ext cx="3208020" cy="135890"/>
          </a:xfrm>
          <a:prstGeom prst="rect">
            <a:avLst/>
          </a:prstGeom>
        </p:spPr>
        <p:style>
          <a:lnRef idx="2">
            <a:schemeClr val="accent2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en-US" altLang="zh-CN"/>
              <a:t>fibre</a:t>
            </a:r>
            <a:endParaRPr lang="en-US" altLang="zh-CN"/>
          </a:p>
        </p:txBody>
      </p:sp>
      <p:sp>
        <p:nvSpPr>
          <p:cNvPr id="13" name="文本框 12"/>
          <p:cNvSpPr txBox="1"/>
          <p:nvPr/>
        </p:nvSpPr>
        <p:spPr>
          <a:xfrm>
            <a:off x="4699635" y="5467985"/>
            <a:ext cx="13081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35cm</a:t>
            </a:r>
            <a:endParaRPr lang="en-US" altLang="zh-CN"/>
          </a:p>
        </p:txBody>
      </p:sp>
      <p:cxnSp>
        <p:nvCxnSpPr>
          <p:cNvPr id="14" name="直接箭头连接符 13"/>
          <p:cNvCxnSpPr/>
          <p:nvPr/>
        </p:nvCxnSpPr>
        <p:spPr>
          <a:xfrm flipH="1">
            <a:off x="6957695" y="4682490"/>
            <a:ext cx="1114425" cy="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prstClr val="black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7180580" y="4227195"/>
            <a:ext cx="8915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γ</a:t>
            </a:r>
            <a:endParaRPr lang="en-US" altLang="zh-CN"/>
          </a:p>
        </p:txBody>
      </p:sp>
      <p:cxnSp>
        <p:nvCxnSpPr>
          <p:cNvPr id="16" name="直接连接符 15"/>
          <p:cNvCxnSpPr>
            <a:stCxn id="10" idx="1"/>
          </p:cNvCxnSpPr>
          <p:nvPr/>
        </p:nvCxnSpPr>
        <p:spPr>
          <a:xfrm flipH="1">
            <a:off x="2441575" y="4223385"/>
            <a:ext cx="9880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2441575" y="4853305"/>
            <a:ext cx="9880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2441575" y="5166995"/>
            <a:ext cx="9880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9" name="圆角矩形 18"/>
          <p:cNvSpPr/>
          <p:nvPr/>
        </p:nvSpPr>
        <p:spPr>
          <a:xfrm>
            <a:off x="1384935" y="4015105"/>
            <a:ext cx="1075690" cy="1424305"/>
          </a:xfrm>
          <a:prstGeom prst="roundRect">
            <a:avLst/>
          </a:prstGeom>
        </p:spPr>
        <p:style>
          <a:lnRef idx="2">
            <a:prstClr val="black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en-US" altLang="zh-CN"/>
              <a:t>PMT</a:t>
            </a:r>
            <a:endParaRPr lang="en-US" altLang="zh-CN"/>
          </a:p>
        </p:txBody>
      </p:sp>
      <p:sp>
        <p:nvSpPr>
          <p:cNvPr id="20" name="文本框 19"/>
          <p:cNvSpPr txBox="1"/>
          <p:nvPr/>
        </p:nvSpPr>
        <p:spPr>
          <a:xfrm>
            <a:off x="2334895" y="5633085"/>
            <a:ext cx="12014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light guide</a:t>
            </a:r>
            <a:endParaRPr lang="en-US" altLang="zh-CN"/>
          </a:p>
        </p:txBody>
      </p:sp>
      <p:cxnSp>
        <p:nvCxnSpPr>
          <p:cNvPr id="22" name="直接箭头连接符 21"/>
          <p:cNvCxnSpPr>
            <a:stCxn id="19" idx="1"/>
          </p:cNvCxnSpPr>
          <p:nvPr/>
        </p:nvCxnSpPr>
        <p:spPr>
          <a:xfrm flipH="1">
            <a:off x="852170" y="4727575"/>
            <a:ext cx="532765" cy="0"/>
          </a:xfrm>
          <a:prstGeom prst="straightConnector1">
            <a:avLst/>
          </a:prstGeom>
          <a:ln w="31750">
            <a:gradFill>
              <a:gsLst>
                <a:gs pos="0">
                  <a:prstClr val="black">
                    <a:hueOff val="-4200000"/>
                  </a:prstClr>
                </a:gs>
                <a:gs pos="100000">
                  <a:prstClr val="black"/>
                </a:gs>
              </a:gsLst>
            </a:gradFill>
            <a:tailEnd type="arrow" w="med" len="med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3" name="圆角矩形 22"/>
          <p:cNvSpPr/>
          <p:nvPr/>
        </p:nvSpPr>
        <p:spPr>
          <a:xfrm>
            <a:off x="57150" y="3985895"/>
            <a:ext cx="804545" cy="1521460"/>
          </a:xfrm>
          <a:prstGeom prst="roundRect">
            <a:avLst/>
          </a:prstGeom>
        </p:spPr>
        <p:style>
          <a:lnRef idx="2">
            <a:prstClr val="black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en-US" altLang="zh-CN"/>
              <a:t>ADC</a:t>
            </a:r>
            <a:endParaRPr lang="en-US" altLang="zh-C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98805" y="704215"/>
            <a:ext cx="10296525" cy="5981065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>
            <a:off x="9244965" y="1630680"/>
            <a:ext cx="116205" cy="11245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8178800" y="1116965"/>
            <a:ext cx="32359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LiH absorber</a:t>
            </a:r>
            <a:r>
              <a:rPr lang="zh-CN" altLang="en-US"/>
              <a:t>：吸收同步辐射</a:t>
            </a:r>
            <a:endParaRPr lang="zh-CN" altLang="en-US"/>
          </a:p>
        </p:txBody>
      </p:sp>
      <p:cxnSp>
        <p:nvCxnSpPr>
          <p:cNvPr id="7" name="直接箭头连接符 6"/>
          <p:cNvCxnSpPr/>
          <p:nvPr/>
        </p:nvCxnSpPr>
        <p:spPr>
          <a:xfrm>
            <a:off x="9855835" y="2260600"/>
            <a:ext cx="474345" cy="3390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9961880" y="2599690"/>
            <a:ext cx="15595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可垂直移动</a:t>
            </a:r>
            <a:endParaRPr lang="zh-CN" altLang="en-US"/>
          </a:p>
        </p:txBody>
      </p:sp>
      <p:cxnSp>
        <p:nvCxnSpPr>
          <p:cNvPr id="9" name="直接箭头连接符 8"/>
          <p:cNvCxnSpPr/>
          <p:nvPr/>
        </p:nvCxnSpPr>
        <p:spPr>
          <a:xfrm>
            <a:off x="7742555" y="1630680"/>
            <a:ext cx="436245" cy="10179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6928485" y="1291590"/>
            <a:ext cx="14344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5cm⊥*2cm </a:t>
            </a:r>
            <a:endParaRPr lang="en-US" altLang="zh-CN"/>
          </a:p>
          <a:p>
            <a:r>
              <a:rPr lang="en-US" altLang="zh-CN"/>
              <a:t>window</a:t>
            </a:r>
            <a:endParaRPr lang="en-US" altLang="zh-CN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jEyMDhiM2I5NmI2MGFhN2NkZjIzY2I5NzNiMzliN2E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442</Words>
  <Application>WPS 演示</Application>
  <PresentationFormat>宽屏</PresentationFormat>
  <Paragraphs>51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微软雅黑</vt:lpstr>
      <vt:lpstr>Arial Unicode MS</vt:lpstr>
      <vt:lpstr>WPS</vt:lpstr>
      <vt:lpstr>theta:13.6mrad~120mrad</vt:lpstr>
      <vt:lpstr>PowerPoint 演示文稿</vt:lpstr>
      <vt:lpstr>PowerPoint 演示文稿</vt:lpstr>
      <vt:lpstr>LEP上的亮度测量（5~50GeV）</vt:lpstr>
      <vt:lpstr>PowerPoint 演示文稿</vt:lpstr>
      <vt:lpstr>Detector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Eagold</cp:lastModifiedBy>
  <cp:revision>4</cp:revision>
  <dcterms:created xsi:type="dcterms:W3CDTF">2023-08-09T12:44:00Z</dcterms:created>
  <dcterms:modified xsi:type="dcterms:W3CDTF">2024-04-09T07:57:08Z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2052-12.1.0.16417</vt:lpwstr>
  </property>
</Properties>
</file>