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3"/>
    <p:sldId id="264" r:id="rId4"/>
    <p:sldId id="263" r:id="rId5"/>
    <p:sldId id="259" r:id="rId6"/>
    <p:sldId id="265" r:id="rId7"/>
    <p:sldId id="266" r:id="rId8"/>
    <p:sldId id="268" r:id="rId9"/>
    <p:sldId id="262" r:id="rId10"/>
    <p:sldId id="271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shihan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02" y="58"/>
      </p:cViewPr>
      <p:guideLst>
        <p:guide orient="horz" pos="22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近期几何更新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7700" y="1584325"/>
            <a:ext cx="10515600" cy="4592955"/>
          </a:xfrm>
        </p:spPr>
        <p:txBody>
          <a:bodyPr/>
          <a:lstStyle/>
          <a:p>
            <a:r>
              <a:rPr lang="zh-CN" altLang="en-US"/>
              <a:t>细化了螺线管几何；</a:t>
            </a:r>
            <a:endParaRPr lang="zh-CN" altLang="en-US"/>
          </a:p>
          <a:p>
            <a:r>
              <a:rPr lang="zh-CN" altLang="en-US"/>
              <a:t>加入了螺线管内束流管；</a:t>
            </a:r>
            <a:endParaRPr lang="zh-CN" altLang="en-US"/>
          </a:p>
          <a:p>
            <a:r>
              <a:rPr lang="zh-CN" altLang="en-US"/>
              <a:t>加入了静电加速器；</a:t>
            </a:r>
            <a:endParaRPr lang="zh-CN" altLang="en-US"/>
          </a:p>
          <a:p>
            <a:r>
              <a:rPr lang="zh-CN" altLang="en-US"/>
              <a:t>更新了轭铁。</a:t>
            </a:r>
            <a:endParaRPr lang="zh-CN" altLang="en-US"/>
          </a:p>
          <a:p>
            <a:r>
              <a:rPr lang="zh-CN" altLang="en-US">
                <a:sym typeface="+mn-ea"/>
              </a:rPr>
              <a:t>（最新几何文件和图片已上传</a:t>
            </a:r>
            <a:r>
              <a:rPr lang="en-US" altLang="zh-CN">
                <a:sym typeface="+mn-ea"/>
              </a:rPr>
              <a:t>indico</a:t>
            </a:r>
            <a:r>
              <a:rPr lang="zh-CN" altLang="en-US">
                <a:sym typeface="+mn-ea"/>
              </a:rPr>
              <a:t>）。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315" y="152400"/>
            <a:ext cx="9934575" cy="6294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4112895"/>
            <a:ext cx="3126105" cy="2219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05" y="374015"/>
            <a:ext cx="3486150" cy="247523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630670" y="2878455"/>
            <a:ext cx="1008380" cy="14160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5725795" y="5011420"/>
            <a:ext cx="2940685" cy="26098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viewer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616" r="16242"/>
          <a:stretch>
            <a:fillRect/>
          </a:stretch>
        </p:blipFill>
        <p:spPr>
          <a:xfrm>
            <a:off x="3771265" y="704850"/>
            <a:ext cx="8420735" cy="5448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335" y="258445"/>
            <a:ext cx="10515600" cy="1325563"/>
          </a:xfrm>
        </p:spPr>
        <p:txBody>
          <a:bodyPr/>
          <a:p>
            <a:r>
              <a:rPr lang="zh-CN" altLang="en-US">
                <a:latin typeface="+mn-lt"/>
                <a:cs typeface="+mn-lt"/>
                <a:sym typeface="+mn-ea"/>
              </a:rPr>
              <a:t>当前</a:t>
            </a:r>
            <a:r>
              <a:rPr lang="en-US" altLang="zh-CN">
                <a:latin typeface="+mn-lt"/>
                <a:cs typeface="+mn-lt"/>
                <a:sym typeface="+mn-ea"/>
              </a:rPr>
              <a:t>MACE</a:t>
            </a:r>
            <a:r>
              <a:rPr lang="zh-CN" altLang="en-US">
                <a:latin typeface="+mn-lt"/>
                <a:cs typeface="+mn-lt"/>
                <a:sym typeface="+mn-ea"/>
              </a:rPr>
              <a:t>几何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5" y="3712210"/>
            <a:ext cx="3235960" cy="2581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8335" y="1584325"/>
            <a:ext cx="3073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外围尺寸（未含支持结构）：</a:t>
            </a:r>
            <a:endParaRPr lang="zh-CN" alt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长（</a:t>
            </a:r>
            <a:r>
              <a:rPr lang="en-US" altLang="zh-CN"/>
              <a:t>z</a:t>
            </a:r>
            <a:r>
              <a:rPr lang="zh-CN" altLang="en-US"/>
              <a:t>）：</a:t>
            </a:r>
            <a:r>
              <a:rPr lang="en-US" altLang="zh-CN"/>
              <a:t>4.2m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宽（</a:t>
            </a:r>
            <a:r>
              <a:rPr lang="en-US" altLang="zh-CN"/>
              <a:t>x</a:t>
            </a:r>
            <a:r>
              <a:rPr lang="zh-CN" altLang="en-US"/>
              <a:t>）：</a:t>
            </a:r>
            <a:r>
              <a:rPr lang="en-US" altLang="zh-CN"/>
              <a:t>3.2m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高（</a:t>
            </a:r>
            <a:r>
              <a:rPr lang="en-US" altLang="zh-CN"/>
              <a:t>y</a:t>
            </a:r>
            <a:r>
              <a:rPr lang="zh-CN" altLang="en-US"/>
              <a:t>）：</a:t>
            </a:r>
            <a:r>
              <a:rPr lang="en-US" altLang="zh-CN"/>
              <a:t>2m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015740" y="6090920"/>
            <a:ext cx="3780000" cy="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88635" y="6090920"/>
            <a:ext cx="6350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600">
                <a:sym typeface="+mn-ea"/>
              </a:rPr>
              <a:t>2.4m</a:t>
            </a:r>
            <a:endParaRPr lang="en-US" altLang="zh-CN" sz="1600"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795895" y="6090920"/>
            <a:ext cx="946800" cy="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51470" y="6090920"/>
            <a:ext cx="6350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600">
                <a:sym typeface="+mn-ea"/>
              </a:rPr>
              <a:t>0.6m</a:t>
            </a:r>
            <a:endParaRPr lang="en-US" altLang="zh-CN" sz="1600"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8742680" y="6090920"/>
            <a:ext cx="1908000" cy="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361170" y="6090920"/>
            <a:ext cx="6350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600">
                <a:sym typeface="+mn-ea"/>
              </a:rPr>
              <a:t>1.2m</a:t>
            </a:r>
            <a:endParaRPr lang="en-US" altLang="zh-CN" sz="1600">
              <a:sym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0959465" y="3712210"/>
            <a:ext cx="0" cy="219600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959465" y="4184015"/>
            <a:ext cx="6350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600">
                <a:sym typeface="+mn-ea"/>
              </a:rPr>
              <a:t>1.4m</a:t>
            </a:r>
            <a:endParaRPr lang="en-US" altLang="zh-CN" sz="1600">
              <a:sym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0959465" y="927735"/>
            <a:ext cx="0" cy="205200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0959465" y="2979420"/>
            <a:ext cx="0" cy="73800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959465" y="1802765"/>
            <a:ext cx="6350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600">
                <a:sym typeface="+mn-ea"/>
              </a:rPr>
              <a:t>1.3m</a:t>
            </a:r>
            <a:endParaRPr lang="en-US" altLang="zh-CN" sz="16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959465" y="3190240"/>
            <a:ext cx="77660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400">
                <a:sym typeface="+mn-ea"/>
              </a:rPr>
              <a:t>0.465m</a:t>
            </a:r>
            <a:endParaRPr lang="en-US" altLang="zh-CN" sz="1400">
              <a:sym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872730" y="4410710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872095" y="4410710"/>
            <a:ext cx="1152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72730" y="4410710"/>
            <a:ext cx="283845" cy="286385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rot="5400000">
            <a:off x="7604125" y="4004945"/>
            <a:ext cx="597535" cy="213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800">
                <a:sym typeface="+mn-ea"/>
              </a:rPr>
              <a:t>R=0.25m</a:t>
            </a:r>
            <a:endParaRPr lang="en-US" altLang="zh-CN" sz="800"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8268335" y="2359025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648065" y="1954530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8380095" y="2065020"/>
            <a:ext cx="262890" cy="2825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210550" y="1550670"/>
            <a:ext cx="597535" cy="213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800">
                <a:sym typeface="+mn-ea"/>
              </a:rPr>
              <a:t>R=0.25m</a:t>
            </a:r>
            <a:endParaRPr lang="en-US" altLang="zh-CN" sz="800">
              <a:sym typeface="+mn-ea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8939530" y="2365375"/>
            <a:ext cx="0" cy="205200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 rot="16200000">
            <a:off x="8731885" y="3253105"/>
            <a:ext cx="69024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200">
                <a:sym typeface="+mn-ea"/>
              </a:rPr>
              <a:t>1.315m</a:t>
            </a:r>
            <a:endParaRPr lang="en-US" altLang="zh-CN" sz="1200">
              <a:sym typeface="+mn-ea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795260" y="5798185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017010" y="5798185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742680" y="2915920"/>
            <a:ext cx="0" cy="327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632440" y="2877820"/>
            <a:ext cx="0" cy="327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657465" y="5913120"/>
            <a:ext cx="3456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0466070" y="2979420"/>
            <a:ext cx="648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657465" y="3707130"/>
            <a:ext cx="3456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66070" y="928370"/>
            <a:ext cx="648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512185" y="6428105"/>
            <a:ext cx="720000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3719195" y="5894070"/>
            <a:ext cx="0" cy="72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232275" y="6259830"/>
            <a:ext cx="284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olidFill>
                  <a:srgbClr val="0000FF"/>
                </a:solidFill>
                <a:sym typeface="+mn-ea"/>
              </a:rPr>
              <a:t>z</a:t>
            </a:r>
            <a:endParaRPr lang="en-US" altLang="zh-CN" sz="1600">
              <a:solidFill>
                <a:srgbClr val="0000FF"/>
              </a:solidFill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76955" y="5556885"/>
            <a:ext cx="284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olidFill>
                  <a:srgbClr val="FF0000"/>
                </a:solidFill>
                <a:sym typeface="+mn-ea"/>
              </a:rPr>
              <a:t>x</a:t>
            </a:r>
            <a:endParaRPr lang="en-US" altLang="zh-CN" sz="1600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6118860" y="1877060"/>
            <a:ext cx="397510" cy="66040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284595" y="2139950"/>
            <a:ext cx="6350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00000"/>
              </a:lnSpc>
              <a:buNone/>
            </a:pPr>
            <a:r>
              <a:rPr lang="en-US" altLang="zh-CN" sz="1600">
                <a:sym typeface="+mn-ea"/>
              </a:rPr>
              <a:t>0.5m</a:t>
            </a:r>
            <a:endParaRPr lang="en-US" altLang="zh-CN" sz="1600">
              <a:sym typeface="+mn-ea"/>
            </a:endParaRPr>
          </a:p>
        </p:txBody>
      </p:sp>
      <p:sp>
        <p:nvSpPr>
          <p:cNvPr id="49" name="日期占位符 4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ACE-2404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0840"/>
            <a:ext cx="12192000" cy="52171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+mn-lt"/>
                <a:cs typeface="+mn-lt"/>
                <a:sym typeface="+mn-ea"/>
              </a:rPr>
              <a:t>当前</a:t>
            </a:r>
            <a:r>
              <a:rPr lang="en-US" altLang="zh-CN">
                <a:latin typeface="+mn-lt"/>
                <a:cs typeface="+mn-lt"/>
                <a:sym typeface="+mn-ea"/>
              </a:rPr>
              <a:t>MACE</a:t>
            </a:r>
            <a:r>
              <a:rPr lang="zh-CN" altLang="en-US">
                <a:latin typeface="+mn-lt"/>
                <a:cs typeface="+mn-lt"/>
                <a:sym typeface="+mn-ea"/>
              </a:rPr>
              <a:t>几何</a:t>
            </a:r>
            <a:endParaRPr lang="zh-CN" altLang="en-US">
              <a:latin typeface="+mn-lt"/>
              <a:cs typeface="+mn-lt"/>
            </a:endParaRPr>
          </a:p>
        </p:txBody>
      </p:sp>
      <p:sp>
        <p:nvSpPr>
          <p:cNvPr id="5" name="线形标注 1(无边框) 4"/>
          <p:cNvSpPr/>
          <p:nvPr/>
        </p:nvSpPr>
        <p:spPr>
          <a:xfrm>
            <a:off x="4066540" y="1991360"/>
            <a:ext cx="1227455" cy="358775"/>
          </a:xfrm>
          <a:prstGeom prst="callout1">
            <a:avLst>
              <a:gd name="adj1" fmla="val 108853"/>
              <a:gd name="adj2" fmla="val 36833"/>
              <a:gd name="adj3" fmla="val 390796"/>
              <a:gd name="adj4" fmla="val -123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定时计数器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6" name="线形标注 1(无边框) 5"/>
          <p:cNvSpPr/>
          <p:nvPr/>
        </p:nvSpPr>
        <p:spPr>
          <a:xfrm>
            <a:off x="109855" y="6086475"/>
            <a:ext cx="979805" cy="353695"/>
          </a:xfrm>
          <a:prstGeom prst="callout1">
            <a:avLst>
              <a:gd name="adj1" fmla="val 933"/>
              <a:gd name="adj2" fmla="val 53374"/>
              <a:gd name="adj3" fmla="val -517414"/>
              <a:gd name="adj4" fmla="val 2084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漂移室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线形标注 1(无边框) 6"/>
          <p:cNvSpPr/>
          <p:nvPr/>
        </p:nvSpPr>
        <p:spPr>
          <a:xfrm>
            <a:off x="1643380" y="6177280"/>
            <a:ext cx="939800" cy="513715"/>
          </a:xfrm>
          <a:prstGeom prst="callout1">
            <a:avLst>
              <a:gd name="adj1" fmla="val -6474"/>
              <a:gd name="adj2" fmla="val 54829"/>
              <a:gd name="adj3" fmla="val -384425"/>
              <a:gd name="adj4" fmla="val 1770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多层气凝胶靶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3137217" y="6237605"/>
            <a:ext cx="1313180" cy="353060"/>
          </a:xfrm>
          <a:prstGeom prst="callout1">
            <a:avLst>
              <a:gd name="adj1" fmla="val -6474"/>
              <a:gd name="adj2" fmla="val 54829"/>
              <a:gd name="adj3" fmla="val -537410"/>
              <a:gd name="adj4" fmla="val 426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静电加速器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线形标注 1(无边框) 8"/>
          <p:cNvSpPr/>
          <p:nvPr/>
        </p:nvSpPr>
        <p:spPr>
          <a:xfrm>
            <a:off x="6292850" y="3391535"/>
            <a:ext cx="1151890" cy="340360"/>
          </a:xfrm>
          <a:prstGeom prst="callout1">
            <a:avLst>
              <a:gd name="adj1" fmla="val 108372"/>
              <a:gd name="adj2" fmla="val 42852"/>
              <a:gd name="adj3" fmla="val 314552"/>
              <a:gd name="adj4" fmla="val -1166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束流管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" name="线形标注 1(无边框) 9"/>
          <p:cNvSpPr/>
          <p:nvPr/>
        </p:nvSpPr>
        <p:spPr>
          <a:xfrm>
            <a:off x="4681855" y="2531110"/>
            <a:ext cx="1388110" cy="370205"/>
          </a:xfrm>
          <a:prstGeom prst="callout1">
            <a:avLst>
              <a:gd name="adj1" fmla="val 120863"/>
              <a:gd name="adj2" fmla="val 23984"/>
              <a:gd name="adj3" fmla="val 453001"/>
              <a:gd name="adj4" fmla="val -489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铍束流管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线形标注 1(无边框) 10"/>
          <p:cNvSpPr/>
          <p:nvPr/>
        </p:nvSpPr>
        <p:spPr>
          <a:xfrm>
            <a:off x="347345" y="1744980"/>
            <a:ext cx="1199515" cy="419735"/>
          </a:xfrm>
          <a:prstGeom prst="callout1">
            <a:avLst>
              <a:gd name="adj1" fmla="val 104198"/>
              <a:gd name="adj2" fmla="val 52192"/>
              <a:gd name="adj3" fmla="val 303630"/>
              <a:gd name="adj4" fmla="val 91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轭铁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3" name="线形标注 1(无边框) 12"/>
          <p:cNvSpPr/>
          <p:nvPr/>
        </p:nvSpPr>
        <p:spPr>
          <a:xfrm>
            <a:off x="6194425" y="5547360"/>
            <a:ext cx="1313180" cy="353060"/>
          </a:xfrm>
          <a:prstGeom prst="callout1">
            <a:avLst>
              <a:gd name="adj1" fmla="val -15107"/>
              <a:gd name="adj2" fmla="val 45454"/>
              <a:gd name="adj3" fmla="val -197841"/>
              <a:gd name="adj4" fmla="val 422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螺线管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4" name="线形标注 1(无边框) 13"/>
          <p:cNvSpPr/>
          <p:nvPr/>
        </p:nvSpPr>
        <p:spPr>
          <a:xfrm>
            <a:off x="7172960" y="4949190"/>
            <a:ext cx="1587500" cy="598170"/>
          </a:xfrm>
          <a:prstGeom prst="callout1">
            <a:avLst>
              <a:gd name="adj1" fmla="val 6166"/>
              <a:gd name="adj2" fmla="val 32162"/>
              <a:gd name="adj3" fmla="val -103609"/>
              <a:gd name="adj4" fmla="val 10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铜箔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横动量筛选器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线形标注 1(无边框) 14"/>
          <p:cNvSpPr/>
          <p:nvPr/>
        </p:nvSpPr>
        <p:spPr>
          <a:xfrm>
            <a:off x="7903210" y="1820545"/>
            <a:ext cx="668655" cy="335280"/>
          </a:xfrm>
          <a:prstGeom prst="callout1">
            <a:avLst>
              <a:gd name="adj1" fmla="val 103598"/>
              <a:gd name="adj2" fmla="val 65602"/>
              <a:gd name="adj3" fmla="val 259712"/>
              <a:gd name="adj4" fmla="val 1339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轭铁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线形标注 1(无边框) 15"/>
          <p:cNvSpPr/>
          <p:nvPr/>
        </p:nvSpPr>
        <p:spPr>
          <a:xfrm>
            <a:off x="9158605" y="1584325"/>
            <a:ext cx="1075055" cy="353060"/>
          </a:xfrm>
          <a:prstGeom prst="callout1">
            <a:avLst>
              <a:gd name="adj1" fmla="val 89748"/>
              <a:gd name="adj2" fmla="val 50797"/>
              <a:gd name="adj3" fmla="val 356294"/>
              <a:gd name="adj4" fmla="val 359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磁铁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7" name="线形标注 1(无边框) 16"/>
          <p:cNvSpPr/>
          <p:nvPr/>
        </p:nvSpPr>
        <p:spPr>
          <a:xfrm>
            <a:off x="8571865" y="5748020"/>
            <a:ext cx="1365885" cy="339090"/>
          </a:xfrm>
          <a:prstGeom prst="callout1">
            <a:avLst>
              <a:gd name="adj1" fmla="val -412"/>
              <a:gd name="adj2" fmla="val 54753"/>
              <a:gd name="adj3" fmla="val -489138"/>
              <a:gd name="adj4" fmla="val 942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铍真空腔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线形标注 1(无边框) 17"/>
          <p:cNvSpPr/>
          <p:nvPr/>
        </p:nvSpPr>
        <p:spPr>
          <a:xfrm>
            <a:off x="10029825" y="5884545"/>
            <a:ext cx="1225550" cy="353060"/>
          </a:xfrm>
          <a:prstGeom prst="callout1">
            <a:avLst>
              <a:gd name="adj1" fmla="val -17086"/>
              <a:gd name="adj2" fmla="val 54282"/>
              <a:gd name="adj3" fmla="val -503956"/>
              <a:gd name="adj4" fmla="val 26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量能器晶体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9" name="线形标注 1(无边框) 18"/>
          <p:cNvSpPr/>
          <p:nvPr/>
        </p:nvSpPr>
        <p:spPr>
          <a:xfrm>
            <a:off x="11058525" y="5194300"/>
            <a:ext cx="1075055" cy="353060"/>
          </a:xfrm>
          <a:prstGeom prst="callout1">
            <a:avLst>
              <a:gd name="adj1" fmla="val -17086"/>
              <a:gd name="adj2" fmla="val 54282"/>
              <a:gd name="adj3" fmla="val -363309"/>
              <a:gd name="adj4" fmla="val -267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solidFill>
                  <a:schemeClr val="tx1"/>
                </a:solidFill>
              </a:rPr>
              <a:t>PMT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20" name="线形标注 1(无边框) 19"/>
          <p:cNvSpPr/>
          <p:nvPr/>
        </p:nvSpPr>
        <p:spPr>
          <a:xfrm>
            <a:off x="10663555" y="1911350"/>
            <a:ext cx="1075055" cy="353060"/>
          </a:xfrm>
          <a:prstGeom prst="callout1">
            <a:avLst>
              <a:gd name="adj1" fmla="val 100000"/>
              <a:gd name="adj2" fmla="val 42882"/>
              <a:gd name="adj3" fmla="val 579676"/>
              <a:gd name="adj4" fmla="val -660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solidFill>
                  <a:schemeClr val="tx1"/>
                </a:solidFill>
              </a:rPr>
              <a:t>MCP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21" name="线形标注 1(无边框) 11"/>
          <p:cNvSpPr/>
          <p:nvPr/>
        </p:nvSpPr>
        <p:spPr>
          <a:xfrm>
            <a:off x="3100705" y="1811655"/>
            <a:ext cx="1075055" cy="353060"/>
          </a:xfrm>
          <a:prstGeom prst="callout1">
            <a:avLst>
              <a:gd name="adj1" fmla="val 89748"/>
              <a:gd name="adj2" fmla="val 50797"/>
              <a:gd name="adj3" fmla="val 413129"/>
              <a:gd name="adj4" fmla="val 365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磁铁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743065" y="3749675"/>
            <a:ext cx="45720" cy="86995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线形标注 1(无边框) 22"/>
          <p:cNvSpPr/>
          <p:nvPr/>
        </p:nvSpPr>
        <p:spPr>
          <a:xfrm>
            <a:off x="1643380" y="1640840"/>
            <a:ext cx="1737360" cy="393700"/>
          </a:xfrm>
          <a:prstGeom prst="callout1">
            <a:avLst>
              <a:gd name="adj1" fmla="val 104198"/>
              <a:gd name="adj2" fmla="val 52192"/>
              <a:gd name="adj3" fmla="val 641129"/>
              <a:gd name="adj4" fmla="val 903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dirty="0">
                <a:solidFill>
                  <a:schemeClr val="tx1"/>
                </a:solidFill>
                <a:sym typeface="+mn-ea"/>
              </a:rPr>
              <a:t>束流减能片</a:t>
            </a:r>
            <a:endParaRPr lang="zh-CN" sz="1600">
              <a:solidFill>
                <a:schemeClr val="tx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 flipV="1">
            <a:off x="6788785" y="3755390"/>
            <a:ext cx="2369820" cy="1016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线形标注 1(无边框) 26"/>
          <p:cNvSpPr/>
          <p:nvPr/>
        </p:nvSpPr>
        <p:spPr>
          <a:xfrm>
            <a:off x="6915785" y="2721610"/>
            <a:ext cx="668655" cy="335280"/>
          </a:xfrm>
          <a:prstGeom prst="callout1">
            <a:avLst>
              <a:gd name="adj1" fmla="val 103598"/>
              <a:gd name="adj2" fmla="val 65602"/>
              <a:gd name="adj3" fmla="val 259712"/>
              <a:gd name="adj4" fmla="val 1339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轭铁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线形标注 1(无边框) 27"/>
          <p:cNvSpPr/>
          <p:nvPr/>
        </p:nvSpPr>
        <p:spPr>
          <a:xfrm>
            <a:off x="6203315" y="1656080"/>
            <a:ext cx="1079500" cy="549910"/>
          </a:xfrm>
          <a:prstGeom prst="callout1">
            <a:avLst>
              <a:gd name="adj1" fmla="val 112124"/>
              <a:gd name="adj2" fmla="val 46058"/>
              <a:gd name="adj3" fmla="val 189953"/>
              <a:gd name="adj4" fmla="val 334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屏蔽墙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（未显示）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日期占位符 2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信号时间谱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4351338"/>
              </a:xfrm>
            </p:spPr>
            <p:txBody>
              <a:bodyPr/>
              <a:lstStyle/>
              <a:p>
                <a:r>
                  <a:rPr lang="zh-CN" altLang="en-US"/>
                  <a:t>缪子衰变谱：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zh-CN" altLang="en-US"/>
                  <a:t>信号时间谱：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4351338"/>
              </a:xfrm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3538220"/>
            <a:ext cx="4201795" cy="2483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3030" y="341566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缪子存活时间谱</a:t>
            </a:r>
            <a:endParaRPr lang="zh-CN" altLang="en-US"/>
          </a:p>
        </p:txBody>
      </p:sp>
      <p:cxnSp>
        <p:nvCxnSpPr>
          <p:cNvPr id="9" name="直接箭头连接符 8"/>
          <p:cNvCxnSpPr>
            <a:stCxn id="7" idx="2"/>
          </p:cNvCxnSpPr>
          <p:nvPr/>
        </p:nvCxnSpPr>
        <p:spPr>
          <a:xfrm flipH="1">
            <a:off x="7776210" y="3783965"/>
            <a:ext cx="848360" cy="99250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030970" y="440817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信号时间谱</a:t>
            </a:r>
            <a:endParaRPr lang="zh-CN" altLang="en-US"/>
          </a:p>
        </p:txBody>
      </p:sp>
      <p:cxnSp>
        <p:nvCxnSpPr>
          <p:cNvPr id="10" name="直接箭头连接符 9"/>
          <p:cNvCxnSpPr>
            <a:stCxn id="8" idx="2"/>
          </p:cNvCxnSpPr>
          <p:nvPr/>
        </p:nvCxnSpPr>
        <p:spPr>
          <a:xfrm flipH="1">
            <a:off x="9039225" y="4776470"/>
            <a:ext cx="654685" cy="7296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10" y="2874010"/>
            <a:ext cx="3301365" cy="7886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55" y="3662680"/>
            <a:ext cx="2556510" cy="935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5173980"/>
            <a:ext cx="4959985" cy="1177925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12" idx="2"/>
            <a:endCxn id="13" idx="0"/>
          </p:cNvCxnSpPr>
          <p:nvPr/>
        </p:nvCxnSpPr>
        <p:spPr>
          <a:xfrm>
            <a:off x="3128010" y="4598035"/>
            <a:ext cx="0" cy="575945"/>
          </a:xfrm>
          <a:prstGeom prst="straightConnector1">
            <a:avLst/>
          </a:prstGeom>
          <a:ln w="25400"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2489200" y="5758815"/>
            <a:ext cx="263525" cy="5530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72510" y="5831840"/>
            <a:ext cx="750570" cy="452755"/>
          </a:xfrm>
          <a:prstGeom prst="line">
            <a:avLst/>
          </a:prstGeom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55135" y="5652135"/>
            <a:ext cx="342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</a:t>
            </a:r>
            <a:endParaRPr lang="en-US" altLang="zh-CN" sz="14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191312" y="595249"/>
                <a:ext cx="3916680" cy="22256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altLang="zh-CN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altLang="zh-CN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1"/>
                  <a:t>信号时间相比缪子衰变总体更晚。</a:t>
                </a:r>
                <a:endParaRPr lang="zh-CN" altLang="en-US" b="1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12" y="595249"/>
                <a:ext cx="3916680" cy="2225675"/>
              </a:xfrm>
              <a:prstGeom prst="rect">
                <a:avLst/>
              </a:prstGeom>
              <a:blipFill rotWithShape="1">
                <a:blip r:embed="rId6"/>
                <a:stretch>
                  <a:fillRect l="-15" t="-11" r="1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/>
          <p:nvPr/>
        </p:nvCxnSpPr>
        <p:spPr>
          <a:xfrm flipV="1">
            <a:off x="4974590" y="1198880"/>
            <a:ext cx="3032125" cy="3907790"/>
          </a:xfrm>
          <a:prstGeom prst="straightConnector1">
            <a:avLst/>
          </a:prstGeom>
          <a:ln w="25400"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670550" y="2148205"/>
                <a:ext cx="955675" cy="883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50" y="2148205"/>
                <a:ext cx="955675" cy="8839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10239375" y="6021705"/>
            <a:ext cx="9556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Time (ns)</a:t>
            </a:r>
            <a:endParaRPr lang="en-US" altLang="zh-CN" sz="1400"/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6363335" y="3865880"/>
            <a:ext cx="9556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PDF (a.u.)</a:t>
            </a:r>
            <a:endParaRPr lang="en-US" altLang="zh-CN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2577465" y="6351905"/>
                <a:ext cx="109982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Γ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≪∆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i="1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465" y="6351905"/>
                <a:ext cx="1099820" cy="36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信号的时间结构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13510"/>
            <a:ext cx="10515600" cy="4763770"/>
          </a:xfrm>
        </p:spPr>
        <p:txBody>
          <a:bodyPr/>
          <a:p>
            <a:r>
              <a:rPr lang="zh-CN" altLang="en-US"/>
              <a:t>考虑</a:t>
            </a:r>
            <a:r>
              <a:rPr lang="en-US" altLang="zh-CN"/>
              <a:t>50kHz</a:t>
            </a:r>
            <a:r>
              <a:rPr lang="zh-CN" altLang="en-US"/>
              <a:t>重复频率的束流：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898650"/>
            <a:ext cx="10800000" cy="24175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4316095"/>
            <a:ext cx="10800000" cy="241773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2219960" y="3422650"/>
            <a:ext cx="214630" cy="23114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334260" y="3058160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>
                <a:sym typeface="+mn-ea"/>
              </a:rPr>
              <a:t>缪子素</a:t>
            </a:r>
            <a:endParaRPr lang="zh-CN" altLang="en-US" sz="1400">
              <a:sym typeface="+mn-ea"/>
            </a:endParaRPr>
          </a:p>
          <a:p>
            <a:pPr algn="ctr"/>
            <a:r>
              <a:rPr lang="zh-CN" altLang="en-US" sz="1400">
                <a:sym typeface="+mn-ea"/>
              </a:rPr>
              <a:t>转化</a:t>
            </a:r>
            <a:endParaRPr lang="zh-CN" altLang="en-US" sz="1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8950" y="259334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缪子衰变</a:t>
            </a:r>
            <a:endParaRPr lang="zh-CN" altLang="en-US" sz="1400">
              <a:sym typeface="+mn-ea"/>
            </a:endParaRPr>
          </a:p>
        </p:txBody>
      </p:sp>
      <p:cxnSp>
        <p:nvCxnSpPr>
          <p:cNvPr id="8" name="直接箭头连接符 7"/>
          <p:cNvCxnSpPr>
            <a:stCxn id="7" idx="2"/>
          </p:cNvCxnSpPr>
          <p:nvPr/>
        </p:nvCxnSpPr>
        <p:spPr>
          <a:xfrm flipH="1">
            <a:off x="1628775" y="2900045"/>
            <a:ext cx="577215" cy="43116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89150" y="2088515"/>
            <a:ext cx="105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束流脉冲</a:t>
            </a:r>
            <a:endParaRPr lang="zh-CN" altLang="en-US" sz="1400">
              <a:sym typeface="+mn-ea"/>
            </a:endParaRPr>
          </a:p>
        </p:txBody>
      </p:sp>
      <p:cxnSp>
        <p:nvCxnSpPr>
          <p:cNvPr id="15" name="直接箭头连接符 14"/>
          <p:cNvCxnSpPr>
            <a:stCxn id="14" idx="1"/>
          </p:cNvCxnSpPr>
          <p:nvPr/>
        </p:nvCxnSpPr>
        <p:spPr>
          <a:xfrm flipH="1">
            <a:off x="1593850" y="2242185"/>
            <a:ext cx="495300" cy="19304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188845" y="5856605"/>
            <a:ext cx="170815" cy="22987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59330" y="54921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>
                <a:sym typeface="+mn-ea"/>
              </a:rPr>
              <a:t>缪子素</a:t>
            </a:r>
            <a:endParaRPr lang="zh-CN" altLang="en-US" sz="1400">
              <a:sym typeface="+mn-ea"/>
            </a:endParaRPr>
          </a:p>
          <a:p>
            <a:pPr algn="ctr"/>
            <a:r>
              <a:rPr lang="zh-CN" altLang="en-US" sz="1400">
                <a:sym typeface="+mn-ea"/>
              </a:rPr>
              <a:t>转化</a:t>
            </a:r>
            <a:endParaRPr lang="zh-CN" altLang="en-US" sz="14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84020" y="5027295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缪子衰变</a:t>
            </a:r>
            <a:endParaRPr lang="zh-CN" altLang="en-US" sz="1400">
              <a:sym typeface="+mn-ea"/>
            </a:endParaRPr>
          </a:p>
        </p:txBody>
      </p:sp>
      <p:cxnSp>
        <p:nvCxnSpPr>
          <p:cNvPr id="19" name="直接箭头连接符 18"/>
          <p:cNvCxnSpPr>
            <a:stCxn id="18" idx="2"/>
          </p:cNvCxnSpPr>
          <p:nvPr/>
        </p:nvCxnSpPr>
        <p:spPr>
          <a:xfrm flipH="1">
            <a:off x="1553845" y="5334000"/>
            <a:ext cx="577215" cy="43116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014220" y="4522470"/>
            <a:ext cx="105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束流脉冲</a:t>
            </a:r>
            <a:endParaRPr lang="zh-CN" altLang="en-US" sz="1400">
              <a:sym typeface="+mn-ea"/>
            </a:endParaRPr>
          </a:p>
        </p:txBody>
      </p:sp>
      <p:cxnSp>
        <p:nvCxnSpPr>
          <p:cNvPr id="21" name="直接箭头连接符 20"/>
          <p:cNvCxnSpPr>
            <a:stCxn id="20" idx="1"/>
          </p:cNvCxnSpPr>
          <p:nvPr/>
        </p:nvCxnSpPr>
        <p:spPr>
          <a:xfrm flipH="1">
            <a:off x="1409700" y="4676140"/>
            <a:ext cx="604520" cy="539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13175" y="2562860"/>
            <a:ext cx="1233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占空比</a:t>
            </a:r>
            <a:r>
              <a:rPr lang="en-US" altLang="zh-CN" sz="1600" b="1"/>
              <a:t>10%</a:t>
            </a:r>
            <a:endParaRPr lang="en-US" altLang="zh-CN" sz="1600" b="1"/>
          </a:p>
        </p:txBody>
      </p:sp>
      <p:sp>
        <p:nvSpPr>
          <p:cNvPr id="23" name="文本框 22"/>
          <p:cNvSpPr txBox="1"/>
          <p:nvPr/>
        </p:nvSpPr>
        <p:spPr>
          <a:xfrm>
            <a:off x="3764280" y="4829175"/>
            <a:ext cx="12820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占空比</a:t>
            </a:r>
            <a:r>
              <a:rPr lang="en-US" altLang="zh-CN" sz="1600" b="1"/>
              <a:t>1%</a:t>
            </a:r>
            <a:endParaRPr lang="en-US" altLang="zh-CN" sz="1600" b="1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信号的时间结构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761490"/>
            <a:ext cx="5181600" cy="4415790"/>
          </a:xfrm>
        </p:spPr>
        <p:txBody>
          <a:bodyPr/>
          <a:p>
            <a:r>
              <a:rPr lang="zh-CN" altLang="en-US" sz="1800"/>
              <a:t>每个束团打靶后有一段时间不采数，以压制束流相关本底；但这样也会损失信号。</a:t>
            </a:r>
            <a:endParaRPr lang="zh-CN" altLang="en-US" sz="1800"/>
          </a:p>
          <a:p>
            <a:r>
              <a:rPr lang="zh-CN" altLang="en-US" sz="1800"/>
              <a:t>不同占空比将具有不同信号效率。</a:t>
            </a:r>
            <a:endParaRPr lang="zh-CN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内容占位符 3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81700" y="301625"/>
                <a:ext cx="5372100" cy="5875655"/>
              </a:xfrm>
            </p:spPr>
            <p:txBody>
              <a:bodyPr/>
              <a:p>
                <a:r>
                  <a:rPr lang="zh-CN" altLang="en-US" sz="1800"/>
                  <a:t>模拟估计的时间</a:t>
                </a:r>
                <a:r>
                  <a:rPr lang="en-US" altLang="zh-CN" sz="1800"/>
                  <a:t>cut</a:t>
                </a:r>
                <a:r>
                  <a:rPr lang="zh-CN" altLang="en-US" sz="1800"/>
                  <a:t>约为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zh-CN" sz="1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zh-CN" altLang="en-US" sz="1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。</a:t>
                </a:r>
                <a:endParaRPr lang="zh-CN" altLang="en-US" sz="1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zh-CN" altLang="en-US" sz="1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据此可估计缪子素转化信号效率：</a:t>
                </a:r>
                <a:endParaRPr lang="zh-CN" altLang="en-US" sz="1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zh-CN" altLang="en-US" sz="1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zh-CN" altLang="en-US" sz="1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zh-CN" altLang="en-US" sz="1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zh-CN" altLang="en-US" sz="1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zh-CN" altLang="en-US" sz="18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最优占空比约为</a:t>
                </a:r>
                <a:r>
                  <a:rPr lang="en-US" altLang="zh-CN" sz="1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7.5%</a:t>
                </a:r>
                <a:r>
                  <a:rPr lang="zh-CN" altLang="en-US" sz="18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，对应脉宽</a:t>
                </a:r>
                <a:r>
                  <a:rPr lang="en-US" altLang="zh-CN" sz="1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1.5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zh-CN" sz="1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zh-CN" altLang="en-US" sz="18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。</a:t>
                </a:r>
                <a:endParaRPr lang="zh-CN" altLang="en-US" sz="1800" b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内容占位符 3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81700" y="301625"/>
                <a:ext cx="5372100" cy="58756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4112895"/>
            <a:ext cx="10800000" cy="24175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99210" y="4171950"/>
            <a:ext cx="466725" cy="207899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65935" y="4171950"/>
            <a:ext cx="1527810" cy="2078990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293745" y="4171950"/>
            <a:ext cx="466725" cy="207899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60470" y="4171950"/>
            <a:ext cx="1527810" cy="2078990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88280" y="4171950"/>
            <a:ext cx="466725" cy="207899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755005" y="4171950"/>
            <a:ext cx="1527810" cy="2078990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282815" y="4171950"/>
            <a:ext cx="466725" cy="207899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749540" y="4171950"/>
            <a:ext cx="1527810" cy="2078990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277350" y="4171950"/>
            <a:ext cx="466725" cy="207899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744075" y="4171950"/>
            <a:ext cx="1527810" cy="2078990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>
            <a:off x="1765935" y="3792855"/>
            <a:ext cx="0" cy="3549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029335" y="3486150"/>
            <a:ext cx="902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Time cut</a:t>
            </a:r>
            <a:endParaRPr lang="en-US" altLang="zh-CN" sz="1400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1778000" y="3923665"/>
            <a:ext cx="1515745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930400" y="358648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采数时间窗</a:t>
            </a:r>
            <a:endParaRPr lang="zh-CN" altLang="en-US" sz="1600"/>
          </a:p>
        </p:txBody>
      </p:sp>
      <p:graphicFrame>
        <p:nvGraphicFramePr>
          <p:cNvPr id="37" name="表格 36"/>
          <p:cNvGraphicFramePr/>
          <p:nvPr/>
        </p:nvGraphicFramePr>
        <p:xfrm>
          <a:off x="6381115" y="1438910"/>
          <a:ext cx="426402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430"/>
                <a:gridCol w="1247140"/>
                <a:gridCol w="198945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占空比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信号效率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信号效率</a:t>
                      </a:r>
                      <a:r>
                        <a:rPr lang="en-US" altLang="zh-CN" sz="1600">
                          <a:sym typeface="+mn-ea"/>
                        </a:rPr>
                        <a:t>*</a:t>
                      </a:r>
                      <a:r>
                        <a:rPr lang="zh-CN" altLang="en-US" sz="1600">
                          <a:sym typeface="+mn-ea"/>
                        </a:rPr>
                        <a:t>占空比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1%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93%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93</a:t>
                      </a:r>
                      <a:endParaRPr lang="en-US" altLang="zh-CN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2%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92%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184</a:t>
                      </a:r>
                      <a:endParaRPr lang="en-US" altLang="zh-CN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accent2"/>
                          </a:solidFill>
                        </a:rPr>
                        <a:t>5%</a:t>
                      </a:r>
                      <a:endParaRPr lang="en-US" altLang="zh-CN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accent2"/>
                          </a:solidFill>
                        </a:rPr>
                        <a:t>89%</a:t>
                      </a:r>
                      <a:endParaRPr lang="en-US" altLang="zh-CN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accent2"/>
                          </a:solidFill>
                        </a:rPr>
                        <a:t>445</a:t>
                      </a:r>
                      <a:endParaRPr lang="en-US" altLang="zh-CN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7.5%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86%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645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10%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84%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84</a:t>
                      </a:r>
                      <a:endParaRPr lang="en-US" altLang="zh-CN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10297160" y="380365"/>
            <a:ext cx="1198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陈思远报告</a:t>
            </a:r>
            <a:endParaRPr lang="zh-CN" altLang="en-US" sz="1600"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cxnSp>
        <p:nvCxnSpPr>
          <p:cNvPr id="39" name="直接箭头连接符 38"/>
          <p:cNvCxnSpPr>
            <a:stCxn id="38" idx="1"/>
          </p:cNvCxnSpPr>
          <p:nvPr/>
        </p:nvCxnSpPr>
        <p:spPr>
          <a:xfrm flipH="1">
            <a:off x="9910445" y="549275"/>
            <a:ext cx="386715" cy="10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10339705" y="1622425"/>
            <a:ext cx="473075" cy="401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763250" y="1962785"/>
            <a:ext cx="12039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正比于信号事例率</a:t>
            </a:r>
            <a:endParaRPr lang="zh-CN" altLang="en-US" sz="1600"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束流和多层靶设计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334000" cy="435165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1800"/>
              <a:t>MACE</a:t>
            </a:r>
            <a:r>
              <a:rPr lang="zh-CN" altLang="en-US" sz="1800"/>
              <a:t>现在考虑采用多层靶气凝胶靶产生缪子素；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靶的横向尺寸为</a:t>
            </a:r>
            <a:r>
              <a:rPr lang="en-US" altLang="zh-CN" sz="1800">
                <a:sym typeface="+mn-ea"/>
              </a:rPr>
              <a:t>50mm*50mm</a:t>
            </a:r>
            <a:r>
              <a:rPr lang="zh-CN" altLang="en-US" sz="1800">
                <a:sym typeface="+mn-ea"/>
              </a:rPr>
              <a:t>，有效区域尺寸为</a:t>
            </a:r>
            <a:r>
              <a:rPr lang="en-US" altLang="zh-CN" sz="1800">
                <a:sym typeface="+mn-ea"/>
              </a:rPr>
              <a:t>30m*30mm</a:t>
            </a:r>
            <a:r>
              <a:rPr lang="zh-CN" altLang="en-US" sz="1800">
                <a:sym typeface="+mn-ea"/>
              </a:rPr>
              <a:t>。</a:t>
            </a:r>
            <a:endParaRPr lang="zh-CN" altLang="en-US" sz="1800"/>
          </a:p>
          <a:p>
            <a:pPr>
              <a:lnSpc>
                <a:spcPct val="150000"/>
              </a:lnSpc>
            </a:pPr>
            <a:endParaRPr lang="zh-CN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内容占位符 4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41720" y="828040"/>
                <a:ext cx="5021580" cy="5349240"/>
              </a:xfrm>
            </p:spPr>
            <p:txBody>
              <a:bodyPr/>
              <a:p>
                <a:r>
                  <a:rPr lang="zh-CN" altLang="en-US"/>
                  <a:t>对束班大小的要求：高斯束班，束腰宽度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；</a:t>
                </a:r>
                <a:endParaRPr lang="zh-CN" altLang="en-US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zh-CN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对于动量散布：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。</a:t>
                </a:r>
                <a:endParaRPr lang="zh-CN" altLang="en-US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zh-CN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则产额可达</a:t>
                </a:r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</a:rPr>
                  <a:t> 0.04 </a:t>
                </a:r>
                <a:r>
                  <a:rPr lang="zh-CN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真空缪子素</a:t>
                </a:r>
                <a:r>
                  <a:rPr lang="en-US" altLang="zh-CN">
                    <a:latin typeface="Cambria Math" panose="02040503050406030204" pitchFamily="18" charset="0"/>
                    <a:cs typeface="Cambria Math" panose="02040503050406030204" pitchFamily="18" charset="0"/>
                  </a:rPr>
                  <a:t>/</a:t>
                </a:r>
                <a:r>
                  <a:rPr lang="zh-CN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入射缪子，</a:t>
                </a:r>
                <a:r>
                  <a:rPr lang="zh-CN" altLang="en-US">
                    <a:sym typeface="+mn-ea"/>
                  </a:rPr>
                  <a:t>比先前</a:t>
                </a:r>
                <a:r>
                  <a:rPr lang="en-US" altLang="zh-CN">
                    <a:sym typeface="+mn-ea"/>
                  </a:rPr>
                  <a:t>PSI</a:t>
                </a:r>
                <a:r>
                  <a:rPr lang="zh-CN" altLang="en-US">
                    <a:sym typeface="+mn-ea"/>
                  </a:rPr>
                  <a:t>实验提升</a:t>
                </a:r>
                <a:r>
                  <a:rPr lang="en-US" altLang="zh-CN">
                    <a:sym typeface="+mn-ea"/>
                  </a:rPr>
                  <a:t>8</a:t>
                </a:r>
                <a:r>
                  <a:rPr lang="zh-CN" altLang="en-US">
                    <a:sym typeface="+mn-ea"/>
                  </a:rPr>
                  <a:t>～</a:t>
                </a:r>
                <a:r>
                  <a:rPr lang="en-US" altLang="zh-CN">
                    <a:sym typeface="+mn-ea"/>
                  </a:rPr>
                  <a:t>9</a:t>
                </a:r>
                <a:r>
                  <a:rPr lang="zh-CN" altLang="en-US">
                    <a:sym typeface="+mn-ea"/>
                  </a:rPr>
                  <a:t>倍。</a:t>
                </a:r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zh-CN" altLang="en-US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zh-CN" altLang="en-US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内容占位符 4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41720" y="828040"/>
                <a:ext cx="5021580" cy="534924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920490"/>
            <a:ext cx="3657600" cy="23729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4510" y="4111625"/>
            <a:ext cx="3552190" cy="1715770"/>
            <a:chOff x="3494" y="7327"/>
            <a:chExt cx="5594" cy="2702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494" y="8895"/>
              <a:ext cx="17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944" y="8962"/>
              <a:ext cx="84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/>
                <a:t>束流</a:t>
              </a:r>
              <a:endParaRPr lang="zh-CN" altLang="en-US" sz="1400"/>
            </a:p>
          </p:txBody>
        </p:sp>
        <p:grpSp>
          <p:nvGrpSpPr>
            <p:cNvPr id="5" name="组合 4"/>
            <p:cNvGrpSpPr/>
            <p:nvPr/>
          </p:nvGrpSpPr>
          <p:grpSpPr>
            <a:xfrm rot="5400000">
              <a:off x="6279" y="6925"/>
              <a:ext cx="2288" cy="3330"/>
              <a:chOff x="6430" y="5766"/>
              <a:chExt cx="2288" cy="333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7048" y="7396"/>
                <a:ext cx="1670" cy="1700"/>
                <a:chOff x="3929" y="6611"/>
                <a:chExt cx="1670" cy="1700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 rot="5400000">
                  <a:off x="3764" y="6776"/>
                  <a:ext cx="1700" cy="1370"/>
                  <a:chOff x="3774" y="6935"/>
                  <a:chExt cx="1700" cy="1370"/>
                </a:xfrm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3774" y="69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3774" y="72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3774" y="75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3774" y="78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3774" y="81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8" name="矩形 27"/>
                <p:cNvSpPr/>
                <p:nvPr/>
              </p:nvSpPr>
              <p:spPr>
                <a:xfrm rot="5400000">
                  <a:off x="4664" y="7376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2" name="直接箭头连接符 31"/>
              <p:cNvCxnSpPr/>
              <p:nvPr/>
            </p:nvCxnSpPr>
            <p:spPr>
              <a:xfrm flipV="1">
                <a:off x="7583" y="6131"/>
                <a:ext cx="0" cy="1914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 flipH="1" flipV="1">
                <a:off x="6690" y="7201"/>
                <a:ext cx="895" cy="8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rot="16200000">
                <a:off x="7052" y="8186"/>
                <a:ext cx="100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缪子素</a:t>
                </a:r>
                <a:endParaRPr lang="zh-CN" altLang="en-US" sz="120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 rot="16200000">
                <a:off x="7149" y="6293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轨道正电子</a:t>
                </a:r>
                <a:endParaRPr lang="zh-CN" altLang="en-US" sz="120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 rot="16200000">
                <a:off x="6023" y="7661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衰变电子</a:t>
                </a:r>
                <a:endParaRPr lang="zh-CN" altLang="en-US" sz="1200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500" y="7761"/>
              <a:ext cx="0" cy="2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996" y="7327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衰减片</a:t>
              </a:r>
              <a:endParaRPr lang="zh-CN" altLang="en-US" sz="1200"/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320" y="3922395"/>
            <a:ext cx="3902710" cy="2387600"/>
          </a:xfrm>
          <a:prstGeom prst="rect">
            <a:avLst/>
          </a:prstGeom>
        </p:spPr>
      </p:pic>
      <p:sp>
        <p:nvSpPr>
          <p:cNvPr id="49" name="内容占位符 2"/>
          <p:cNvSpPr>
            <a:spLocks noGrp="1"/>
          </p:cNvSpPr>
          <p:nvPr/>
        </p:nvSpPr>
        <p:spPr>
          <a:xfrm>
            <a:off x="7775575" y="321310"/>
            <a:ext cx="4149090" cy="104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800"/>
          </a:p>
        </p:txBody>
      </p:sp>
      <p:sp>
        <p:nvSpPr>
          <p:cNvPr id="50" name="日期占位符 4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1" name="灯片编号占位符 5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8325"/>
            <a:ext cx="5312067" cy="3984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68806" y="6439040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Kinetic energy</a:t>
            </a:r>
            <a:r>
              <a:rPr lang="zh-CN" altLang="en-US" sz="1200" dirty="0"/>
              <a:t> </a:t>
            </a:r>
            <a:r>
              <a:rPr lang="en-US" altLang="zh-CN" sz="1200" dirty="0"/>
              <a:t>(keV)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 rot="16200000">
            <a:off x="5884712" y="4551851"/>
            <a:ext cx="839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Efficiency</a:t>
            </a:r>
            <a:endParaRPr lang="zh-CN" altLang="en-US" sz="1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模拟中按照效率曲线丢掉部分击中（</a:t>
            </a:r>
            <a:r>
              <a:rPr lang="en-US" altLang="zh-CN" dirty="0"/>
              <a:t>Russian roulette</a:t>
            </a:r>
            <a:r>
              <a:rPr lang="zh-CN" altLang="en-US" dirty="0"/>
              <a:t>）；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文献中测量的探测效率曲线各不相同，不同工艺的</a:t>
            </a:r>
            <a:r>
              <a:rPr lang="en-US" altLang="zh-CN" dirty="0"/>
              <a:t>MCP</a:t>
            </a:r>
            <a:r>
              <a:rPr lang="zh-CN" altLang="en-US" dirty="0"/>
              <a:t>探测效率差别大。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右图：</a:t>
            </a:r>
            <a:r>
              <a:rPr lang="en-US" altLang="zh-CN" dirty="0"/>
              <a:t>Hamamatsu</a:t>
            </a:r>
            <a:r>
              <a:rPr lang="zh-CN" altLang="en-US" dirty="0"/>
              <a:t>给出的探测效率曲线；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峰值位置位于</a:t>
            </a:r>
            <a:r>
              <a:rPr lang="en-US" altLang="zh-CN" dirty="0"/>
              <a:t>500V</a:t>
            </a:r>
            <a:r>
              <a:rPr lang="zh-CN" altLang="en-US" dirty="0"/>
              <a:t>，探测效率约</a:t>
            </a:r>
            <a:r>
              <a:rPr lang="en-US" altLang="zh-CN" dirty="0"/>
              <a:t>70%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MCP</a:t>
            </a:r>
            <a:r>
              <a:rPr lang="zh-CN" altLang="en-US" dirty="0"/>
              <a:t>探测效率曲线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0922000" cy="798830"/>
          </a:xfrm>
        </p:spPr>
        <p:txBody>
          <a:bodyPr/>
          <a:p>
            <a:r>
              <a:rPr lang="zh-CN" altLang="en-US" b="0"/>
              <a:t>春季工作（四月</a:t>
            </a:r>
            <a:r>
              <a:rPr lang="en-US" altLang="zh-CN" b="0"/>
              <a:t>MIP2024</a:t>
            </a:r>
            <a:r>
              <a:rPr lang="zh-CN" altLang="en-US" b="0"/>
              <a:t>前）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958850"/>
            <a:ext cx="10514965" cy="5899785"/>
          </a:xfrm>
        </p:spPr>
        <p:txBody>
          <a:bodyPr>
            <a:normAutofit lnSpcReduction="10000"/>
          </a:bodyPr>
          <a:p>
            <a:pPr>
              <a:lnSpc>
                <a:spcPct val="100000"/>
              </a:lnSpc>
            </a:pPr>
            <a:r>
              <a:rPr lang="zh-CN" altLang="en-US"/>
              <a:t>总体目标：开始起草</a:t>
            </a:r>
            <a:r>
              <a:rPr lang="en-US" altLang="zh-CN"/>
              <a:t>Pre-CDR</a:t>
            </a:r>
            <a:r>
              <a:rPr lang="zh-CN" altLang="en-US"/>
              <a:t>，</a:t>
            </a:r>
            <a:r>
              <a:rPr lang="en-US" altLang="zh-CN"/>
              <a:t>1</a:t>
            </a:r>
            <a:r>
              <a:rPr lang="zh-CN" altLang="en-US"/>
              <a:t>篇文章见刊（缪子素靶）。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/>
              <a:t>物理部分：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基本完成五轻子末态过程的</a:t>
            </a:r>
            <a:r>
              <a:rPr lang="en-US" altLang="zh-CN"/>
              <a:t>full simulation</a:t>
            </a:r>
            <a:r>
              <a:rPr lang="zh-CN" altLang="en-US"/>
              <a:t>，估计本底水平，与</a:t>
            </a:r>
            <a:r>
              <a:rPr lang="en-US" altLang="zh-CN"/>
              <a:t>McMule</a:t>
            </a:r>
            <a:r>
              <a:rPr lang="zh-CN" altLang="en-US"/>
              <a:t>结果对比；</a:t>
            </a:r>
            <a:endParaRPr lang="zh-CN" altLang="en-US"/>
          </a:p>
          <a:p>
            <a:pPr lvl="0">
              <a:lnSpc>
                <a:spcPct val="100000"/>
              </a:lnSpc>
            </a:pPr>
            <a:r>
              <a:rPr lang="zh-CN" altLang="en-US"/>
              <a:t>束流部分：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accent5"/>
                </a:solidFill>
              </a:rPr>
              <a:t>缪子束：与近物所合作撰写</a:t>
            </a:r>
            <a:r>
              <a:rPr lang="en-US" altLang="zh-CN">
                <a:solidFill>
                  <a:schemeClr val="accent5"/>
                </a:solidFill>
              </a:rPr>
              <a:t>CDR</a:t>
            </a:r>
            <a:r>
              <a:rPr lang="zh-CN" altLang="en-US">
                <a:solidFill>
                  <a:schemeClr val="accent5"/>
                </a:solidFill>
              </a:rPr>
              <a:t>。</a:t>
            </a:r>
            <a:endParaRPr lang="zh-CN" altLang="en-US">
              <a:solidFill>
                <a:schemeClr val="accent5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缪子素靶：修改缪子素产生的文章；撰写实验计划并和</a:t>
            </a:r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Kanda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讨论，提交到</a:t>
            </a:r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MLF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zh-CN" altLang="en-US"/>
              <a:t>磁谱仪部分：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accent2"/>
                </a:solidFill>
              </a:rPr>
              <a:t>定时探测器：开展文献调研，提出初步设计方案，</a:t>
            </a:r>
            <a:r>
              <a:rPr lang="zh-CN" altLang="en-US">
                <a:solidFill>
                  <a:schemeClr val="accent2"/>
                </a:solidFill>
                <a:sym typeface="+mn-ea"/>
              </a:rPr>
              <a:t>开展模拟</a:t>
            </a:r>
            <a:r>
              <a:rPr lang="zh-CN" altLang="en-US">
                <a:solidFill>
                  <a:schemeClr val="accent2"/>
                </a:solidFill>
              </a:rPr>
              <a:t>。</a:t>
            </a:r>
            <a:endParaRPr lang="zh-CN" altLang="en-US">
              <a:solidFill>
                <a:schemeClr val="accent2"/>
              </a:solidFill>
            </a:endParaRPr>
          </a:p>
          <a:p>
            <a:pPr lvl="0">
              <a:lnSpc>
                <a:spcPct val="100000"/>
              </a:lnSpc>
            </a:pPr>
            <a:r>
              <a:rPr lang="zh-CN" altLang="en-US"/>
              <a:t>电磁场设计：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 sz="1800">
                <a:solidFill>
                  <a:schemeClr val="accent2"/>
                </a:solidFill>
              </a:rPr>
              <a:t>使用</a:t>
            </a:r>
            <a:r>
              <a:rPr lang="en-US" altLang="zh-CN" sz="1800">
                <a:solidFill>
                  <a:schemeClr val="accent2"/>
                </a:solidFill>
              </a:rPr>
              <a:t>G4Beamline</a:t>
            </a:r>
            <a:r>
              <a:rPr lang="zh-CN" altLang="en-US" sz="1800">
                <a:solidFill>
                  <a:schemeClr val="accent2"/>
                </a:solidFill>
              </a:rPr>
              <a:t>开展研究，设计螺线管和加速电场。</a:t>
            </a:r>
            <a:endParaRPr lang="zh-CN" altLang="en-US">
              <a:solidFill>
                <a:schemeClr val="accent2"/>
              </a:solidFill>
            </a:endParaRPr>
          </a:p>
          <a:p>
            <a:pPr lvl="0">
              <a:lnSpc>
                <a:spcPct val="100000"/>
              </a:lnSpc>
            </a:pPr>
            <a:r>
              <a:rPr lang="zh-CN" altLang="en-US"/>
              <a:t>正电子探测器：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MCP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：时间分辨率模拟？</a:t>
            </a:r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altLang="zh-CN">
                <a:solidFill>
                  <a:schemeClr val="accent6">
                    <a:lumMod val="75000"/>
                  </a:schemeClr>
                </a:solidFill>
                <a:sym typeface="+mn-ea"/>
              </a:rPr>
              <a:t>fast simulation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？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量能器：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开展模拟，优化设计方案，总结成果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，开始撰写技术文章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。</a:t>
            </a:r>
            <a:endParaRPr lang="zh-CN" altLang="en-US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lvl="0">
              <a:lnSpc>
                <a:spcPct val="100000"/>
              </a:lnSpc>
            </a:pPr>
            <a:r>
              <a:rPr lang="zh-CN" altLang="en-US">
                <a:sym typeface="+mn-ea"/>
              </a:rPr>
              <a:t>离线软件部分：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实现将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MACE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几何导入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unreal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ym typeface="+mn-ea"/>
              </a:rPr>
              <a:t>配合研究进度开发和维护软件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35015" y="63119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03410" y="167640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80630" y="338455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3220" y="4095115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96580" y="512826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3895" y="5899785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78175" y="692150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东文宋体" charset="0"/>
                <a:ea typeface="东文宋体" charset="0"/>
              </a:rPr>
              <a:t>-</a:t>
            </a:r>
            <a:endParaRPr lang="en-US" altLang="zh-CN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60560" y="2680335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东文宋体" charset="0"/>
                <a:ea typeface="东文宋体" charset="0"/>
              </a:rPr>
              <a:t>-</a:t>
            </a:r>
            <a:endParaRPr lang="en-US" altLang="zh-CN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6315" y="2366645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东文宋体" charset="0"/>
                <a:ea typeface="东文宋体" charset="0"/>
              </a:rPr>
              <a:t>-</a:t>
            </a:r>
            <a:endParaRPr lang="en-US" altLang="zh-CN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7865" y="475996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1495" y="4598035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东文宋体" charset="0"/>
                <a:ea typeface="东文宋体" charset="0"/>
              </a:rPr>
              <a:t>-</a:t>
            </a:r>
            <a:endParaRPr lang="en-US" altLang="zh-CN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8175" y="2144395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东文宋体" charset="0"/>
                <a:ea typeface="东文宋体" charset="0"/>
              </a:rPr>
              <a:t>√</a:t>
            </a:r>
            <a:endParaRPr lang="zh-CN" altLang="en-US" b="1">
              <a:solidFill>
                <a:srgbClr val="FF0000"/>
              </a:solidFill>
              <a:latin typeface="东文宋体" charset="0"/>
              <a:ea typeface="东文宋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04630" y="4598035"/>
            <a:ext cx="24644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/>
              <a:t>研究进展顺利！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但需及时总结成果；开始撰写</a:t>
            </a:r>
            <a:r>
              <a:rPr lang="en-US" altLang="zh-CN" b="1"/>
              <a:t>CDR</a:t>
            </a:r>
            <a:r>
              <a:rPr lang="zh-CN" altLang="en-US" b="1"/>
              <a:t>。</a:t>
            </a:r>
            <a:endParaRPr lang="zh-CN" alt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WPS 演示</Application>
  <PresentationFormat>宽屏</PresentationFormat>
  <Paragraphs>300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Cambria Math</vt:lpstr>
      <vt:lpstr>Arial Black</vt:lpstr>
      <vt:lpstr>微软雅黑</vt:lpstr>
      <vt:lpstr>Arial Unicode MS</vt:lpstr>
      <vt:lpstr>MS Mincho</vt:lpstr>
      <vt:lpstr>MS Gothic</vt:lpstr>
      <vt:lpstr>东文宋体</vt:lpstr>
      <vt:lpstr>Office 主题​​</vt:lpstr>
      <vt:lpstr>几何更新</vt:lpstr>
      <vt:lpstr>PowerPoint 演示文稿</vt:lpstr>
      <vt:lpstr>PowerPoint 演示文稿</vt:lpstr>
      <vt:lpstr>信号时间谱</vt:lpstr>
      <vt:lpstr>PowerPoint 演示文稿</vt:lpstr>
      <vt:lpstr>信号的时间结构</vt:lpstr>
      <vt:lpstr>多层靶设计</vt:lpstr>
      <vt:lpstr>MCP探测效率曲线</vt:lpstr>
      <vt:lpstr>春季工作（四月MIP2024前）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几何更新</dc:title>
  <dc:creator/>
  <cp:lastModifiedBy>zhaoshihan</cp:lastModifiedBy>
  <cp:revision>54</cp:revision>
  <dcterms:created xsi:type="dcterms:W3CDTF">2024-04-11T11:52:03Z</dcterms:created>
  <dcterms:modified xsi:type="dcterms:W3CDTF">2024-04-11T11:52:03Z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2052-11.1.0.11719</vt:lpwstr>
  </property>
  <property fmtid="{D5CDD505-2E9C-101B-9397-08002B2CF9AE}" pid="3" name="ICV">
    <vt:lpwstr/>
  </property>
</Properties>
</file>