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77" r:id="rId3"/>
    <p:sldId id="259" r:id="rId4"/>
    <p:sldId id="261" r:id="rId5"/>
    <p:sldId id="256" r:id="rId6"/>
    <p:sldId id="257" r:id="rId7"/>
    <p:sldId id="262" r:id="rId8"/>
    <p:sldId id="258" r:id="rId9"/>
    <p:sldId id="260" r:id="rId10"/>
    <p:sldId id="276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98006-1C0D-45DC-967B-80C4E3E1B494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F283A-05BB-483E-B155-7FD13565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F283A-05BB-483E-B155-7FD1356544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8176B-D186-4735-A6F3-0F5EC0821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8176B-D186-4735-A6F3-0F5EC0821C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952E-F17A-5937-1B2F-108DE65B2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9B2B3-B197-50F8-0F07-C4D30AB94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9509-CEC3-680B-A04D-1169B54B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3CB6-F46B-A00B-0751-37F4E3E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1D88A-67B8-39CE-FF43-92013E57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6C7A-6213-A05A-081E-5DB90142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1677D-A082-F43E-AE18-EE440B678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6B7B-4B00-03D7-CA84-CF42645E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2F84-1DF7-B1F1-CFA2-2D2E7D56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D9759-1ED6-24AB-DD23-348FDBD9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5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AF059-BA4B-9E04-4C38-0E57849A3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8AC53-F0C5-DDC6-210A-04F8B548E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16BA3-B568-747A-B178-06843C6A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71781-C703-53C5-1E61-36351D8F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E18A4-0276-08BA-30C3-D4B12B3E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4F1A-7D57-0EE9-1F28-EF142A96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614A-1CA8-F7B3-8930-B964F234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6367-4053-CBA2-BA1B-454C0818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EC41-E0BF-E38D-F947-ADD193A4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4955-BD19-9473-BD13-85BDFD5F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CDEE-7E3C-0D50-F599-8B494DE1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848A6-EF5E-69FA-DD56-BB6E9F731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9C0D0-99FE-2E26-3AB8-62336DCF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1ED61-D583-DC92-3CAA-49D8726F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384A5-78D6-3C89-263A-664A0FD2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ABDF-65AF-8CDA-2337-7A542007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B738-C72D-D541-61AD-4BEACA826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3EBF6-758C-811D-39F6-20BC4E6B5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3B6CE-EBB5-13C7-71F0-10192377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93940-2890-3B7E-0B6B-D3288585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94F51-D011-40DA-5D7C-1DCFF702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18B2-F949-32F9-808C-FA133AAD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001A9-1039-E20C-E405-D2D1B925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46BA7-73C0-7A72-C85A-C09728843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E0A8E-03A7-E08A-567B-BCC1A5D35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608A7-538E-4F0D-A187-F36F768BD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F83EF-D224-9C60-6EDD-8A565306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DB261-0088-2F96-F91B-D0F3E0EF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AF4EB-7FEE-FC18-AE94-9155F8E8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7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A578-F724-3223-F2CD-19F0988C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E357F-F07A-33AE-D880-4627FD07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5E97D-33DC-642C-9F2C-09F93E41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5AEB0-C103-F2AE-3A55-BC430488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2FAEE-F85A-F789-806B-22959473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2138D-FED0-D3BC-3CA8-DA1DD1F5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8DAA1-32D4-162E-5EDD-E9C5F908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877B-9E2A-F8A0-DA78-85CC764B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82F3-0FE7-3684-AC10-6F357C51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F7EC-EA7E-7F25-5098-45BBE9E10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90A1C-3DAC-1188-3210-63CB9C71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91A70-8F3A-BC06-1057-E4B3E601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0DE42-C6B9-467F-278F-0DE86BEA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7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062F-15F0-7A34-7B84-8627F75F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EC3B-597D-F5B0-5CA4-3A4457E0E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3207B-98C8-5D1E-D4DA-5C73C420D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B71D3-66FD-9C88-5637-387AC6C1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38DC5-2106-DE08-21B9-933617AC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1958A-FCB1-0EA9-7C2A-359BC546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5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047A8-4662-01D0-3280-C7EA924D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940D0-7CFF-D2D9-6E52-172CC76D0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49EE7-D5AB-1682-82FE-1CFF85316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E95C21-23A0-4AA6-A80F-850E170A951D}" type="datetimeFigureOut">
              <a:rPr lang="en-US" smtClean="0"/>
              <a:t>2024-04-16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3CD6-B80A-2BF7-70AB-379E42A10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73D7-0A45-0076-8CF4-17DF5880D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7F2264-5E7D-42C4-8D91-60EE4F667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216AE-6B04-7C8C-49B7-EC954CD2F3DA}"/>
                  </a:ext>
                </a:extLst>
              </p:cNvPr>
              <p:cNvSpPr txBox="1"/>
              <p:nvPr/>
            </p:nvSpPr>
            <p:spPr>
              <a:xfrm>
                <a:off x="7644581" y="2644170"/>
                <a:ext cx="34757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/>
                  <a:t>Bhlumi </a:t>
                </a:r>
                <a:r>
                  <a:rPr lang="en-US" altLang="zh-CN" sz="1600"/>
                  <a:t>Output	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𝑁𝐸𝑣𝑒𝑛𝑡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b="0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  101.21317±0.0390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2768</m:t>
                      </m:r>
                    </m:oMath>
                  </m:oMathPara>
                </a14:m>
                <a:endParaRPr lang="en-US" sz="160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226.21403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0.08669156</m:t>
                      </m:r>
                    </m:oMath>
                  </m:oMathPara>
                </a14:m>
                <a:endParaRPr lang="en-US" sz="160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  694.01025±0.2635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7947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216AE-6B04-7C8C-49B7-EC954CD2F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581" y="2644170"/>
                <a:ext cx="3475703" cy="1569660"/>
              </a:xfrm>
              <a:prstGeom prst="rect">
                <a:avLst/>
              </a:prstGeom>
              <a:blipFill>
                <a:blip r:embed="rId2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94A5E8A-DA42-74BD-8417-21424799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5" y="560594"/>
            <a:ext cx="6614993" cy="57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0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14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94AE1-1514-BA1D-C251-A0FC36F3031E}"/>
              </a:ext>
            </a:extLst>
          </p:cNvPr>
          <p:cNvSpPr txBox="1"/>
          <p:nvPr/>
        </p:nvSpPr>
        <p:spPr>
          <a:xfrm>
            <a:off x="4444169" y="302067"/>
            <a:ext cx="33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Higgs (@50MW)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D452D4-86EB-1BFF-FF8E-E307683B7F2F}"/>
                  </a:ext>
                </a:extLst>
              </p:cNvPr>
              <p:cNvSpPr txBox="1"/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1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=560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D452D4-86EB-1BFF-FF8E-E307683B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blipFill>
                <a:blip r:embed="rId2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3B872-3F3D-939E-E283-BEBBD5BE741D}"/>
                  </a:ext>
                </a:extLst>
              </p:cNvPr>
              <p:cNvSpPr txBox="1"/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2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3B872-3F3D-939E-E283-BEBBD5BE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circle with a yellow circle&#10;&#10;Description automatically generated with medium confidence">
            <a:extLst>
              <a:ext uri="{FF2B5EF4-FFF2-40B4-BE49-F238E27FC236}">
                <a16:creationId xmlns:a16="http://schemas.microsoft.com/office/drawing/2014/main" id="{52D831FE-3446-B9C9-9040-08FA424F6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5" y="818847"/>
            <a:ext cx="5954453" cy="5029200"/>
          </a:xfrm>
          <a:prstGeom prst="rect">
            <a:avLst/>
          </a:prstGeom>
        </p:spPr>
      </p:pic>
      <p:pic>
        <p:nvPicPr>
          <p:cNvPr id="9" name="Picture 8" descr="A diagram of a circle with a yellow circle and a blue circle&#10;&#10;Description automatically generated">
            <a:extLst>
              <a:ext uri="{FF2B5EF4-FFF2-40B4-BE49-F238E27FC236}">
                <a16:creationId xmlns:a16="http://schemas.microsoft.com/office/drawing/2014/main" id="{4F0CD251-32FC-8405-0C7C-FD0E6F040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6" y="818847"/>
            <a:ext cx="59544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9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2803D-F460-C19A-9639-5AB7C1473A2A}"/>
              </a:ext>
            </a:extLst>
          </p:cNvPr>
          <p:cNvSpPr txBox="1"/>
          <p:nvPr/>
        </p:nvSpPr>
        <p:spPr>
          <a:xfrm>
            <a:off x="4444169" y="302067"/>
            <a:ext cx="33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 (@50MW)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CA2A6-FBE9-166C-1275-64D3A5B81A1F}"/>
                  </a:ext>
                </a:extLst>
              </p:cNvPr>
              <p:cNvSpPr txBox="1"/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1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=560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CA2A6-FBE9-166C-1275-64D3A5B81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6E89F-2DD5-96E2-A4E1-467725CFE9CD}"/>
                  </a:ext>
                </a:extLst>
              </p:cNvPr>
              <p:cNvSpPr txBox="1"/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2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6E89F-2DD5-96E2-A4E1-467725CFE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ue and yellow dotted circle&#10;&#10;Description automatically generated">
            <a:extLst>
              <a:ext uri="{FF2B5EF4-FFF2-40B4-BE49-F238E27FC236}">
                <a16:creationId xmlns:a16="http://schemas.microsoft.com/office/drawing/2014/main" id="{D4DE404E-5FC4-B532-091E-E834FF093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8" y="818847"/>
            <a:ext cx="5954453" cy="5029200"/>
          </a:xfrm>
          <a:prstGeom prst="rect">
            <a:avLst/>
          </a:prstGeom>
        </p:spPr>
      </p:pic>
      <p:pic>
        <p:nvPicPr>
          <p:cNvPr id="9" name="Picture 8" descr="A diagram of a circle with a circle in the center&#10;&#10;Description automatically generated">
            <a:extLst>
              <a:ext uri="{FF2B5EF4-FFF2-40B4-BE49-F238E27FC236}">
                <a16:creationId xmlns:a16="http://schemas.microsoft.com/office/drawing/2014/main" id="{1442647A-13BA-CCBB-BB7C-A6A1D35E1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2" y="818847"/>
            <a:ext cx="59544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538B7-35F1-AD48-E523-235E8863AEE4}"/>
              </a:ext>
            </a:extLst>
          </p:cNvPr>
          <p:cNvSpPr txBox="1"/>
          <p:nvPr/>
        </p:nvSpPr>
        <p:spPr>
          <a:xfrm>
            <a:off x="4444169" y="302067"/>
            <a:ext cx="33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Z (@50MW)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3CB01B-91BA-28C6-4072-2081D13BF415}"/>
                  </a:ext>
                </a:extLst>
              </p:cNvPr>
              <p:cNvSpPr txBox="1"/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1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=560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3CB01B-91BA-28C6-4072-2081D13B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blipFill>
                <a:blip r:embed="rId2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C4B60-CF78-451A-629E-7A914583F6C9}"/>
                  </a:ext>
                </a:extLst>
              </p:cNvPr>
              <p:cNvSpPr txBox="1"/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2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C4B60-CF78-451A-629E-7A914583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ue and yellow dotted diagram&#10;&#10;Description automatically generated">
            <a:extLst>
              <a:ext uri="{FF2B5EF4-FFF2-40B4-BE49-F238E27FC236}">
                <a16:creationId xmlns:a16="http://schemas.microsoft.com/office/drawing/2014/main" id="{84BD7577-0C24-E9F2-FC66-9FD9D4EE4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2" y="818847"/>
            <a:ext cx="5954453" cy="5029200"/>
          </a:xfrm>
          <a:prstGeom prst="rect">
            <a:avLst/>
          </a:prstGeom>
        </p:spPr>
      </p:pic>
      <p:pic>
        <p:nvPicPr>
          <p:cNvPr id="8" name="Picture 7" descr="A diagram of a circle with a yellow circle and a blue circle&#10;&#10;Description automatically generated">
            <a:extLst>
              <a:ext uri="{FF2B5EF4-FFF2-40B4-BE49-F238E27FC236}">
                <a16:creationId xmlns:a16="http://schemas.microsoft.com/office/drawing/2014/main" id="{E1476962-E9C2-7563-BA5F-50833C09F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6" y="818847"/>
            <a:ext cx="59544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94AE1-1514-BA1D-C251-A0FC36F3031E}"/>
              </a:ext>
            </a:extLst>
          </p:cNvPr>
          <p:cNvSpPr txBox="1"/>
          <p:nvPr/>
        </p:nvSpPr>
        <p:spPr>
          <a:xfrm>
            <a:off x="4444169" y="302067"/>
            <a:ext cx="33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Higgs (@50MW)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D452D4-86EB-1BFF-FF8E-E307683B7F2F}"/>
                  </a:ext>
                </a:extLst>
              </p:cNvPr>
              <p:cNvSpPr txBox="1"/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1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=560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D452D4-86EB-1BFF-FF8E-E307683B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blipFill>
                <a:blip r:embed="rId2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3B872-3F3D-939E-E283-BEBBD5BE741D}"/>
                  </a:ext>
                </a:extLst>
              </p:cNvPr>
              <p:cNvSpPr txBox="1"/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2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3B872-3F3D-939E-E283-BEBBD5BE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diagram of a circle with a yellow circle&#10;&#10;Description automatically generated with medium confidence">
            <a:extLst>
              <a:ext uri="{FF2B5EF4-FFF2-40B4-BE49-F238E27FC236}">
                <a16:creationId xmlns:a16="http://schemas.microsoft.com/office/drawing/2014/main" id="{6D2425DE-4060-FB8B-D600-86568430D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5" y="818847"/>
            <a:ext cx="5954453" cy="5029200"/>
          </a:xfrm>
          <a:prstGeom prst="rect">
            <a:avLst/>
          </a:prstGeom>
        </p:spPr>
      </p:pic>
      <p:pic>
        <p:nvPicPr>
          <p:cNvPr id="14" name="Picture 13" descr="A diagram of a circle with a circle in the center&#10;&#10;Description automatically generated">
            <a:extLst>
              <a:ext uri="{FF2B5EF4-FFF2-40B4-BE49-F238E27FC236}">
                <a16:creationId xmlns:a16="http://schemas.microsoft.com/office/drawing/2014/main" id="{4280FBFC-96E5-0E80-E081-7768D6B56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6" y="818847"/>
            <a:ext cx="59544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5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2803D-F460-C19A-9639-5AB7C1473A2A}"/>
              </a:ext>
            </a:extLst>
          </p:cNvPr>
          <p:cNvSpPr txBox="1"/>
          <p:nvPr/>
        </p:nvSpPr>
        <p:spPr>
          <a:xfrm>
            <a:off x="4444169" y="302067"/>
            <a:ext cx="33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 (@50MW)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CA2A6-FBE9-166C-1275-64D3A5B81A1F}"/>
                  </a:ext>
                </a:extLst>
              </p:cNvPr>
              <p:cNvSpPr txBox="1"/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1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=560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CCA2A6-FBE9-166C-1275-64D3A5B81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6E89F-2DD5-96E2-A4E1-467725CFE9CD}"/>
                  </a:ext>
                </a:extLst>
              </p:cNvPr>
              <p:cNvSpPr txBox="1"/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2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6E89F-2DD5-96E2-A4E1-467725CFE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ue and yellow dotted circle&#10;&#10;Description automatically generated">
            <a:extLst>
              <a:ext uri="{FF2B5EF4-FFF2-40B4-BE49-F238E27FC236}">
                <a16:creationId xmlns:a16="http://schemas.microsoft.com/office/drawing/2014/main" id="{ACE5D742-1B2D-D5D9-AA42-113A00137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" y="818847"/>
            <a:ext cx="5954453" cy="5029200"/>
          </a:xfrm>
          <a:prstGeom prst="rect">
            <a:avLst/>
          </a:prstGeom>
        </p:spPr>
      </p:pic>
      <p:pic>
        <p:nvPicPr>
          <p:cNvPr id="10" name="Picture 9" descr="A diagram of a circle with a circle in the center&#10;&#10;Description automatically generated">
            <a:extLst>
              <a:ext uri="{FF2B5EF4-FFF2-40B4-BE49-F238E27FC236}">
                <a16:creationId xmlns:a16="http://schemas.microsoft.com/office/drawing/2014/main" id="{04A40453-C035-0B1D-81A8-61BD81E32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2" y="818847"/>
            <a:ext cx="59544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538B7-35F1-AD48-E523-235E8863AEE4}"/>
              </a:ext>
            </a:extLst>
          </p:cNvPr>
          <p:cNvSpPr txBox="1"/>
          <p:nvPr/>
        </p:nvSpPr>
        <p:spPr>
          <a:xfrm>
            <a:off x="4444169" y="302067"/>
            <a:ext cx="33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Z (@50MW)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3CB01B-91BA-28C6-4072-2081D13BF415}"/>
                  </a:ext>
                </a:extLst>
              </p:cNvPr>
              <p:cNvSpPr txBox="1"/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1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=560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3CB01B-91BA-28C6-4072-2081D13B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8" y="5848047"/>
                <a:ext cx="2382382" cy="369332"/>
              </a:xfrm>
              <a:prstGeom prst="rect">
                <a:avLst/>
              </a:prstGeom>
              <a:blipFill>
                <a:blip r:embed="rId2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C4B60-CF78-451A-629E-7A914583F6C9}"/>
                  </a:ext>
                </a:extLst>
              </p:cNvPr>
              <p:cNvSpPr txBox="1"/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硅片</a:t>
                </a:r>
                <a:r>
                  <a:rPr lang="en-US" altLang="zh-CN"/>
                  <a:t>2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C4B60-CF78-451A-629E-7A914583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12" y="5848047"/>
                <a:ext cx="2382382" cy="36933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blue and yellow dotted diagram&#10;&#10;Description automatically generated">
            <a:extLst>
              <a:ext uri="{FF2B5EF4-FFF2-40B4-BE49-F238E27FC236}">
                <a16:creationId xmlns:a16="http://schemas.microsoft.com/office/drawing/2014/main" id="{698B862B-688C-97D2-6D93-519562B90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" y="818847"/>
            <a:ext cx="5954453" cy="5029200"/>
          </a:xfrm>
          <a:prstGeom prst="rect">
            <a:avLst/>
          </a:prstGeom>
        </p:spPr>
      </p:pic>
      <p:pic>
        <p:nvPicPr>
          <p:cNvPr id="14" name="Picture 13" descr="A diagram of a circle with a yellow circle&#10;&#10;Description automatically generated with medium confidence">
            <a:extLst>
              <a:ext uri="{FF2B5EF4-FFF2-40B4-BE49-F238E27FC236}">
                <a16:creationId xmlns:a16="http://schemas.microsoft.com/office/drawing/2014/main" id="{F15531D2-27E8-29B4-EE7D-1DB72649C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2" y="818847"/>
            <a:ext cx="595445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3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268DD3-5C7E-7606-0A5F-75D83E7C9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2737"/>
            <a:ext cx="6005536" cy="493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52473-BCAD-30AF-0D09-E722F92C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" y="962737"/>
            <a:ext cx="6018509" cy="4932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7ECC2-60D8-6489-4035-66892405B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596" y="5976557"/>
            <a:ext cx="1010298" cy="808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DE86CD-F003-112B-E175-4589C7191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361" y="5976556"/>
            <a:ext cx="1060813" cy="80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06BDA4-116F-EE37-3F6B-96D0B0C3ABAB}"/>
              </a:ext>
            </a:extLst>
          </p:cNvPr>
          <p:cNvSpPr txBox="1"/>
          <p:nvPr/>
        </p:nvSpPr>
        <p:spPr>
          <a:xfrm>
            <a:off x="2270667" y="512110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demo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27DB2-3721-D5DD-035A-B2B2FE2FE42B}"/>
              </a:ext>
            </a:extLst>
          </p:cNvPr>
          <p:cNvSpPr txBox="1"/>
          <p:nvPr/>
        </p:nvSpPr>
        <p:spPr>
          <a:xfrm>
            <a:off x="8282689" y="512110"/>
            <a:ext cx="16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prod2</a:t>
            </a:r>
          </a:p>
        </p:txBody>
      </p:sp>
    </p:spTree>
    <p:extLst>
      <p:ext uri="{BB962C8B-B14F-4D97-AF65-F5344CB8AC3E}">
        <p14:creationId xmlns:p14="http://schemas.microsoft.com/office/powerpoint/2010/main" val="29887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FED40-FE47-855F-E07C-DF065D65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97" y="200579"/>
            <a:ext cx="5475830" cy="6456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AE80F-B482-C985-0F1F-927732C9F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97" y="838587"/>
            <a:ext cx="5561058" cy="1920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43210-0803-7413-F688-CAA8655D7CC9}"/>
              </a:ext>
            </a:extLst>
          </p:cNvPr>
          <p:cNvSpPr txBox="1"/>
          <p:nvPr/>
        </p:nvSpPr>
        <p:spPr>
          <a:xfrm>
            <a:off x="8183355" y="2841523"/>
            <a:ext cx="205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Page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4CC71-35A8-EFD9-500F-8FA94996B200}"/>
              </a:ext>
            </a:extLst>
          </p:cNvPr>
          <p:cNvSpPr/>
          <p:nvPr/>
        </p:nvSpPr>
        <p:spPr>
          <a:xfrm>
            <a:off x="9930582" y="2045109"/>
            <a:ext cx="924232" cy="3637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1BC94-BCA1-2432-BB49-41DBCBDF9547}"/>
              </a:ext>
            </a:extLst>
          </p:cNvPr>
          <p:cNvSpPr/>
          <p:nvPr/>
        </p:nvSpPr>
        <p:spPr>
          <a:xfrm>
            <a:off x="3908323" y="6395884"/>
            <a:ext cx="1258529" cy="3637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10E76-A98C-81F1-164B-28B7F36BDE94}"/>
              </a:ext>
            </a:extLst>
          </p:cNvPr>
          <p:cNvSpPr txBox="1"/>
          <p:nvPr/>
        </p:nvSpPr>
        <p:spPr>
          <a:xfrm>
            <a:off x="5730207" y="6026552"/>
            <a:ext cx="205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382682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5F9BD-10E4-DF97-48B6-F88DF331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25" y="235975"/>
            <a:ext cx="5175975" cy="4056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D7844-7271-FFCE-9704-82802D618857}"/>
              </a:ext>
            </a:extLst>
          </p:cNvPr>
          <p:cNvSpPr txBox="1"/>
          <p:nvPr/>
        </p:nvSpPr>
        <p:spPr>
          <a:xfrm>
            <a:off x="3510116" y="235975"/>
            <a:ext cx="51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300">
                <a:latin typeface="+mj-ea"/>
                <a:ea typeface="+mj-ea"/>
              </a:rPr>
              <a:t>OPAL</a:t>
            </a:r>
            <a:endParaRPr lang="en-US" sz="3600" spc="30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9136EF-253F-77A8-FA7E-8D69181D1493}"/>
                  </a:ext>
                </a:extLst>
              </p:cNvPr>
              <p:cNvSpPr txBox="1"/>
              <p:nvPr/>
            </p:nvSpPr>
            <p:spPr>
              <a:xfrm>
                <a:off x="943896" y="882306"/>
                <a:ext cx="10304207" cy="3741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/>
                  <a:t>±2.5m from IP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/>
                  <a:t>62 and 142 mm from the beam axis</a:t>
                </a:r>
              </a:p>
              <a:p>
                <a:pPr>
                  <a:lnSpc>
                    <a:spcPct val="150000"/>
                  </a:lnSpc>
                </a:pPr>
                <a:endParaRPr lang="en-US" sz="2000"/>
              </a:p>
              <a:p>
                <a:pPr>
                  <a:lnSpc>
                    <a:spcPct val="150000"/>
                  </a:lnSpc>
                </a:pPr>
                <a:r>
                  <a:rPr lang="en-US" sz="2000"/>
                  <a:t>19 layers of silicon	18 tungsten plates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/>
                  <a:t>	 tungsten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+4×2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/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2000"/>
              </a:p>
              <a:p>
                <a:pPr marL="457200" indent="-457200">
                  <a:lnSpc>
                    <a:spcPct val="150000"/>
                  </a:lnSpc>
                  <a:buAutoNum type="arabicPlain" startAt="16"/>
                </a:pPr>
                <a:r>
                  <a:rPr lang="en-US" sz="2000"/>
                  <a:t>3mm diameter water cooling pipes at R=220 mm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9136EF-253F-77A8-FA7E-8D69181D1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6" y="882306"/>
                <a:ext cx="10304207" cy="3741281"/>
              </a:xfrm>
              <a:prstGeom prst="rect">
                <a:avLst/>
              </a:prstGeom>
              <a:blipFill>
                <a:blip r:embed="rId3"/>
                <a:stretch>
                  <a:fillRect l="-651" b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9229150-F461-88FA-7153-13FC5737A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5" y="4812968"/>
            <a:ext cx="11977309" cy="183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1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6B3B0-8394-3428-D8CF-DB2774A4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377" y="4679085"/>
            <a:ext cx="2623623" cy="2056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44D92-85B8-49C1-EB83-4E3A1FAB8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358" y="0"/>
            <a:ext cx="3482642" cy="46790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AE6FD07-51CC-76EF-A328-63EFE36ED38F}"/>
              </a:ext>
            </a:extLst>
          </p:cNvPr>
          <p:cNvSpPr/>
          <p:nvPr/>
        </p:nvSpPr>
        <p:spPr>
          <a:xfrm>
            <a:off x="10205884" y="5407741"/>
            <a:ext cx="698090" cy="6980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D3E209-4D84-07A3-AA0D-A5CFDEEAC2CC}"/>
              </a:ext>
            </a:extLst>
          </p:cNvPr>
          <p:cNvCxnSpPr/>
          <p:nvPr/>
        </p:nvCxnSpPr>
        <p:spPr>
          <a:xfrm flipV="1">
            <a:off x="10554929" y="4119716"/>
            <a:ext cx="0" cy="11798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E2A23-D56F-A556-D02D-7642F65A0819}"/>
                  </a:ext>
                </a:extLst>
              </p:cNvPr>
              <p:cNvSpPr txBox="1"/>
              <p:nvPr/>
            </p:nvSpPr>
            <p:spPr>
              <a:xfrm>
                <a:off x="943896" y="882306"/>
                <a:ext cx="10304207" cy="4202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/>
                  <a:t>Ceramic hybrid</a:t>
                </a:r>
              </a:p>
              <a:p>
                <a:pPr>
                  <a:lnSpc>
                    <a:spcPct val="150000"/>
                  </a:lnSpc>
                </a:pPr>
                <a:endParaRPr lang="en-US" sz="2000"/>
              </a:p>
              <a:p>
                <a:pPr>
                  <a:lnSpc>
                    <a:spcPct val="150000"/>
                  </a:lnSpc>
                </a:pPr>
                <a:r>
                  <a:rPr lang="en-US" sz="2000"/>
                  <a:t>64-pad silicon wafer diode + 4 AMPLEX chip + 130 other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𝑙𝑎𝑦𝑒𝑟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×32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𝑤𝑒𝑑𝑔𝑒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=608(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2000"/>
              </a:p>
              <a:p>
                <a:pPr>
                  <a:lnSpc>
                    <a:spcPct val="150000"/>
                  </a:lnSpc>
                </a:pPr>
                <a:r>
                  <a:rPr lang="en-US" sz="2000"/>
                  <a:t>Every second layer is rotated by 11.25 degrees, to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/>
                  <a:t>reduce any systematic effects</a:t>
                </a:r>
              </a:p>
              <a:p>
                <a:pPr>
                  <a:lnSpc>
                    <a:spcPct val="150000"/>
                  </a:lnSpc>
                </a:pPr>
                <a:endParaRPr lang="en-US" sz="2000"/>
              </a:p>
              <a:p>
                <a:pPr>
                  <a:lnSpc>
                    <a:spcPct val="150000"/>
                  </a:lnSpc>
                </a:pPr>
                <a:r>
                  <a:rPr lang="en-US" sz="2000"/>
                  <a:t>input capacitance difference: Trimming capacitors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E2A23-D56F-A556-D02D-7642F65A0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6" y="882306"/>
                <a:ext cx="10304207" cy="4202945"/>
              </a:xfrm>
              <a:prstGeom prst="rect">
                <a:avLst/>
              </a:prstGeom>
              <a:blipFill>
                <a:blip r:embed="rId4"/>
                <a:stretch>
                  <a:fillRect l="-651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4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DF30E8-6EE7-BDE4-0680-0B44695183A2}"/>
              </a:ext>
            </a:extLst>
          </p:cNvPr>
          <p:cNvSpPr txBox="1"/>
          <p:nvPr/>
        </p:nvSpPr>
        <p:spPr>
          <a:xfrm>
            <a:off x="3048000" y="2971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等线 Light" panose="02010600030101010101" pitchFamily="2" charset="-122"/>
                <a:ea typeface="等线 Light" panose="02010600030101010101" pitchFamily="2" charset="-122"/>
              </a:rPr>
              <a:t>Front End Electronics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DCE86-FFC7-8E24-EFAF-383DDA66EE1A}"/>
              </a:ext>
            </a:extLst>
          </p:cNvPr>
          <p:cNvSpPr txBox="1"/>
          <p:nvPr/>
        </p:nvSpPr>
        <p:spPr>
          <a:xfrm>
            <a:off x="1612490" y="909816"/>
            <a:ext cx="8967019" cy="5869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AMPLEX chip	16 channels</a:t>
            </a:r>
          </a:p>
          <a:p>
            <a:pPr>
              <a:lnSpc>
                <a:spcPct val="150000"/>
              </a:lnSpc>
            </a:pPr>
            <a:r>
              <a:rPr lang="en-US"/>
              <a:t>charge amplifier + shaping amplifier + track and hold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4 chips per ceramic	signals from the 64 pads	=&gt;common output</a:t>
            </a:r>
          </a:p>
          <a:p>
            <a:pPr>
              <a:lnSpc>
                <a:spcPct val="150000"/>
              </a:lnSpc>
            </a:pPr>
            <a:r>
              <a:rPr lang="en-US"/>
              <a:t>gain of the amplifier matches signals expected from 45 GeV EM showers</a:t>
            </a:r>
          </a:p>
          <a:p>
            <a:pPr>
              <a:lnSpc>
                <a:spcPct val="150000"/>
              </a:lnSpc>
            </a:pPr>
            <a:r>
              <a:rPr lang="en-US"/>
              <a:t>At shower maximum	∼ 1.0 to 1.3 pC per layer</a:t>
            </a:r>
          </a:p>
          <a:p>
            <a:pPr>
              <a:lnSpc>
                <a:spcPct val="150000"/>
              </a:lnSpc>
            </a:pPr>
            <a:r>
              <a:rPr lang="en-US"/>
              <a:t>signal equivalent to 300 to 400 minimum ionizing particles (mips)</a:t>
            </a:r>
          </a:p>
          <a:p>
            <a:pPr>
              <a:lnSpc>
                <a:spcPct val="150000"/>
              </a:lnSpc>
            </a:pPr>
            <a:r>
              <a:rPr lang="en-US"/>
              <a:t>AMPLEX &amp; ADC limit ~1000 mips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equivalent noise	1500 to 2000 electrons for a typical detector capacitance of 20 pF</a:t>
            </a:r>
          </a:p>
          <a:p>
            <a:pPr>
              <a:lnSpc>
                <a:spcPct val="150000"/>
              </a:lnSpc>
            </a:pPr>
            <a:r>
              <a:rPr lang="en-US"/>
              <a:t>Better than 10:1 signal to noise for mips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AMPLEX Selected + trimming resistor</a:t>
            </a:r>
          </a:p>
          <a:p>
            <a:pPr>
              <a:lnSpc>
                <a:spcPct val="150000"/>
              </a:lnSpc>
            </a:pPr>
            <a:r>
              <a:rPr lang="en-US"/>
              <a:t>channel-to-channel uniformity of approximately 1%</a:t>
            </a:r>
          </a:p>
        </p:txBody>
      </p:sp>
    </p:spTree>
    <p:extLst>
      <p:ext uri="{BB962C8B-B14F-4D97-AF65-F5344CB8AC3E}">
        <p14:creationId xmlns:p14="http://schemas.microsoft.com/office/powerpoint/2010/main" val="30468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235F0-4E2A-E157-BE46-C786D0F16D64}"/>
              </a:ext>
            </a:extLst>
          </p:cNvPr>
          <p:cNvSpPr txBox="1"/>
          <p:nvPr/>
        </p:nvSpPr>
        <p:spPr>
          <a:xfrm>
            <a:off x="3048000" y="2971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等线 Light" panose="02010600030101010101" pitchFamily="2" charset="-122"/>
                <a:ea typeface="等线 Light" panose="02010600030101010101" pitchFamily="2" charset="-122"/>
              </a:rPr>
              <a:t>Front End Electronics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B5632-83B4-FDC9-B1FE-E017D4536261}"/>
              </a:ext>
            </a:extLst>
          </p:cNvPr>
          <p:cNvSpPr txBox="1"/>
          <p:nvPr/>
        </p:nvSpPr>
        <p:spPr>
          <a:xfrm>
            <a:off x="1612490" y="909816"/>
            <a:ext cx="8967019" cy="420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AMPLEX gain &amp; Cross talk among channels depend on</a:t>
            </a:r>
          </a:p>
          <a:p>
            <a:pPr>
              <a:lnSpc>
                <a:spcPct val="150000"/>
              </a:lnSpc>
            </a:pPr>
            <a:r>
              <a:rPr lang="en-US"/>
              <a:t>input capacitance &amp; hold signal timing</a:t>
            </a:r>
          </a:p>
          <a:p>
            <a:pPr>
              <a:lnSpc>
                <a:spcPct val="150000"/>
              </a:lnSpc>
            </a:pPr>
            <a:r>
              <a:rPr lang="en-US"/>
              <a:t>Capacitance: Outer edge ≈ 2 Inner edge	=&gt; Trimming capacitors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AMPLEX channel ordering inverted between the two radial pad columns of each ceramic</a:t>
            </a:r>
          </a:p>
          <a:p>
            <a:pPr>
              <a:lnSpc>
                <a:spcPct val="150000"/>
              </a:lnSpc>
            </a:pPr>
            <a:r>
              <a:rPr lang="en-US"/>
              <a:t>To minimize the effects of residual gain and cross talk variations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3 of 608 not functional</a:t>
            </a:r>
          </a:p>
          <a:p>
            <a:pPr>
              <a:lnSpc>
                <a:spcPct val="150000"/>
              </a:lnSpc>
            </a:pPr>
            <a:r>
              <a:rPr lang="en-US"/>
              <a:t>none of them within three radiation lengths of the shower maximum at layer 7X</a:t>
            </a:r>
            <a:r>
              <a:rPr lang="en-US" sz="1100"/>
              <a:t>0</a:t>
            </a:r>
          </a:p>
          <a:p>
            <a:pPr>
              <a:lnSpc>
                <a:spcPct val="150000"/>
              </a:lnSpc>
            </a:pPr>
            <a:r>
              <a:rPr lang="en-US"/>
              <a:t>missing energy interpolated from the depositions observed in adjacent layers</a:t>
            </a:r>
          </a:p>
        </p:txBody>
      </p:sp>
    </p:spTree>
    <p:extLst>
      <p:ext uri="{BB962C8B-B14F-4D97-AF65-F5344CB8AC3E}">
        <p14:creationId xmlns:p14="http://schemas.microsoft.com/office/powerpoint/2010/main" val="215148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14512-4328-8E03-5570-E13BE46B8BB1}"/>
              </a:ext>
            </a:extLst>
          </p:cNvPr>
          <p:cNvSpPr txBox="1"/>
          <p:nvPr/>
        </p:nvSpPr>
        <p:spPr>
          <a:xfrm>
            <a:off x="3048000" y="2971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latin typeface="等线 Light" panose="02010600030101010101" pitchFamily="2" charset="-122"/>
                <a:ea typeface="等线 Light" panose="02010600030101010101" pitchFamily="2" charset="-122"/>
              </a:rPr>
              <a:t>Bhabha Event Selection</a:t>
            </a:r>
            <a:endParaRPr lang="en-US" sz="240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ECB9B-3381-61DD-2AC0-88AF93BD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039" y="1260264"/>
            <a:ext cx="5331504" cy="3282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06138-04B9-B8C0-8C20-22B5C1DF8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076" y="5217421"/>
            <a:ext cx="4977543" cy="12703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5BD9ED-BFCE-E27E-4D71-C02B0F4A55C2}"/>
              </a:ext>
            </a:extLst>
          </p:cNvPr>
          <p:cNvCxnSpPr/>
          <p:nvPr/>
        </p:nvCxnSpPr>
        <p:spPr>
          <a:xfrm>
            <a:off x="1504335" y="4699859"/>
            <a:ext cx="896702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CA2903-3D19-BC19-DB69-6D33F4F950E7}"/>
              </a:ext>
            </a:extLst>
          </p:cNvPr>
          <p:cNvSpPr txBox="1"/>
          <p:nvPr/>
        </p:nvSpPr>
        <p:spPr>
          <a:xfrm>
            <a:off x="1730477" y="2175321"/>
            <a:ext cx="310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Isolation Cuts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38282-D00E-9BE3-25A8-BF491686E897}"/>
              </a:ext>
            </a:extLst>
          </p:cNvPr>
          <p:cNvSpPr txBox="1"/>
          <p:nvPr/>
        </p:nvSpPr>
        <p:spPr>
          <a:xfrm>
            <a:off x="1730477" y="5387417"/>
            <a:ext cx="310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Definition Cuts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9A330-256F-DE9D-68F1-367B0A5F1488}"/>
              </a:ext>
            </a:extLst>
          </p:cNvPr>
          <p:cNvSpPr txBox="1"/>
          <p:nvPr/>
        </p:nvSpPr>
        <p:spPr>
          <a:xfrm>
            <a:off x="3048000" y="2971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等线 Light" panose="02010600030101010101" pitchFamily="2" charset="-122"/>
                <a:ea typeface="等线 Light" panose="02010600030101010101" pitchFamily="2" charset="-122"/>
              </a:rPr>
              <a:t>Trigger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5640B-43A4-81D7-C202-962A9D37358E}"/>
              </a:ext>
            </a:extLst>
          </p:cNvPr>
          <p:cNvSpPr txBox="1"/>
          <p:nvPr/>
        </p:nvSpPr>
        <p:spPr>
          <a:xfrm>
            <a:off x="1174954" y="949145"/>
            <a:ext cx="9842091" cy="420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AMPLEX includes a trigger output</a:t>
            </a:r>
          </a:p>
          <a:p>
            <a:pPr>
              <a:lnSpc>
                <a:spcPct val="150000"/>
              </a:lnSpc>
            </a:pPr>
            <a:r>
              <a:rPr lang="en-US"/>
              <a:t>When in trigger mode,</a:t>
            </a:r>
          </a:p>
          <a:p>
            <a:pPr>
              <a:lnSpc>
                <a:spcPct val="150000"/>
              </a:lnSpc>
            </a:pPr>
            <a:r>
              <a:rPr lang="en-US"/>
              <a:t>16 channels averaged as a single output</a:t>
            </a:r>
          </a:p>
          <a:p>
            <a:pPr>
              <a:lnSpc>
                <a:spcPct val="150000"/>
              </a:lnSpc>
            </a:pPr>
            <a:r>
              <a:rPr lang="en-US"/>
              <a:t>4 AMPLEX summed provide a single signal (for each silicon wafer)</a:t>
            </a:r>
          </a:p>
          <a:p>
            <a:pPr>
              <a:lnSpc>
                <a:spcPct val="150000"/>
              </a:lnSpc>
            </a:pPr>
            <a:r>
              <a:rPr lang="en-US"/>
              <a:t>Combined by the trigger hardware provide whole calorimeter and wafer-tower sums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even if not triggered,</a:t>
            </a:r>
          </a:p>
          <a:p>
            <a:pPr>
              <a:lnSpc>
                <a:spcPct val="150000"/>
              </a:lnSpc>
            </a:pPr>
            <a:r>
              <a:rPr lang="en-US"/>
              <a:t>all of the signals used by the trigger are digitized and stored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trigger information is used to determine independently the energy and azimuth of showers</a:t>
            </a:r>
          </a:p>
        </p:txBody>
      </p:sp>
    </p:spTree>
    <p:extLst>
      <p:ext uri="{BB962C8B-B14F-4D97-AF65-F5344CB8AC3E}">
        <p14:creationId xmlns:p14="http://schemas.microsoft.com/office/powerpoint/2010/main" val="113869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11C723-B93E-AB45-AE1A-5F2EE62E3030}"/>
              </a:ext>
            </a:extLst>
          </p:cNvPr>
          <p:cNvSpPr txBox="1"/>
          <p:nvPr/>
        </p:nvSpPr>
        <p:spPr>
          <a:xfrm>
            <a:off x="3048000" y="2971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等线 Light" panose="02010600030101010101" pitchFamily="2" charset="-122"/>
                <a:ea typeface="等线 Light" panose="02010600030101010101" pitchFamily="2" charset="-122"/>
              </a:rPr>
              <a:t>Trigger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B7471-19BA-4517-6AAA-15F8A1010C3C}"/>
              </a:ext>
            </a:extLst>
          </p:cNvPr>
          <p:cNvSpPr txBox="1"/>
          <p:nvPr/>
        </p:nvSpPr>
        <p:spPr>
          <a:xfrm>
            <a:off x="1174954" y="949145"/>
            <a:ext cx="9842091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“wagon tagger”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based on fast analog sums of the signals induced by EM showers	on the back-plane of the wafers</a:t>
            </a:r>
          </a:p>
          <a:p>
            <a:pPr>
              <a:lnSpc>
                <a:spcPct val="150000"/>
              </a:lnSpc>
            </a:pPr>
            <a:r>
              <a:rPr lang="en-US"/>
              <a:t>locally discriminated and processed to provide a bunchlet synchronization signal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operated in “AND” mode</a:t>
            </a:r>
          </a:p>
          <a:p>
            <a:pPr>
              <a:lnSpc>
                <a:spcPct val="150000"/>
              </a:lnSpc>
            </a:pPr>
            <a:r>
              <a:rPr lang="en-US"/>
              <a:t>required coincident tags in the left and right calorimeters</a:t>
            </a:r>
          </a:p>
        </p:txBody>
      </p:sp>
    </p:spTree>
    <p:extLst>
      <p:ext uri="{BB962C8B-B14F-4D97-AF65-F5344CB8AC3E}">
        <p14:creationId xmlns:p14="http://schemas.microsoft.com/office/powerpoint/2010/main" val="166804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543</Words>
  <Application>Microsoft Office PowerPoint</Application>
  <PresentationFormat>Widescreen</PresentationFormat>
  <Paragraphs>95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 Light</vt:lpstr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CelestialDust 256</dc:creator>
  <cp:lastModifiedBy>CelestialDust 256</cp:lastModifiedBy>
  <cp:revision>18</cp:revision>
  <dcterms:created xsi:type="dcterms:W3CDTF">2024-04-11T04:06:33Z</dcterms:created>
  <dcterms:modified xsi:type="dcterms:W3CDTF">2024-04-16T05:38:38Z</dcterms:modified>
</cp:coreProperties>
</file>