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71" r:id="rId9"/>
    <p:sldId id="269" r:id="rId10"/>
    <p:sldId id="270" r:id="rId11"/>
    <p:sldId id="272" r:id="rId12"/>
    <p:sldId id="277" r:id="rId13"/>
    <p:sldId id="278" r:id="rId14"/>
    <p:sldId id="280" r:id="rId15"/>
    <p:sldId id="261" r:id="rId16"/>
    <p:sldId id="274" r:id="rId17"/>
    <p:sldId id="273" r:id="rId18"/>
    <p:sldId id="281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27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A19C5-5997-455E-8B14-7F316D30A20B}" type="doc">
      <dgm:prSet loTypeId="urn:microsoft.com/office/officeart/2005/8/layout/hierarchy2" loCatId="hierarchy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274FAC30-342C-417C-B812-A4412B582547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加速器磁铁</a:t>
          </a:r>
          <a:endParaRPr lang="zh-CN" altLang="en-US" b="1" dirty="0">
            <a:solidFill>
              <a:srgbClr val="FF0000"/>
            </a:solidFill>
          </a:endParaRPr>
        </a:p>
      </dgm:t>
    </dgm:pt>
    <dgm:pt modelId="{782DA12C-3A77-4D0C-A20C-AFFC4EDDFE23}" type="parTrans" cxnId="{C78C7CD0-5E4C-46A2-9733-5B7CF746A09C}">
      <dgm:prSet/>
      <dgm:spPr/>
      <dgm:t>
        <a:bodyPr/>
        <a:lstStyle/>
        <a:p>
          <a:endParaRPr lang="zh-CN" altLang="en-US" b="1"/>
        </a:p>
      </dgm:t>
    </dgm:pt>
    <dgm:pt modelId="{DE7DF5A8-8F6D-4800-B341-5027B49F0923}" type="sibTrans" cxnId="{C78C7CD0-5E4C-46A2-9733-5B7CF746A09C}">
      <dgm:prSet/>
      <dgm:spPr/>
      <dgm:t>
        <a:bodyPr/>
        <a:lstStyle/>
        <a:p>
          <a:endParaRPr lang="zh-CN" altLang="en-US" b="1"/>
        </a:p>
      </dgm:t>
    </dgm:pt>
    <dgm:pt modelId="{8C68BE14-9412-48E9-A03C-169D5E74EA87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accent5"/>
              </a:solidFill>
            </a:rPr>
            <a:t>电磁铁</a:t>
          </a:r>
          <a:endParaRPr lang="zh-CN" altLang="en-US" b="1" dirty="0">
            <a:solidFill>
              <a:schemeClr val="accent5"/>
            </a:solidFill>
          </a:endParaRPr>
        </a:p>
      </dgm:t>
    </dgm:pt>
    <dgm:pt modelId="{EAD9EF0B-DDAF-4E93-9EA2-7FD9CD709715}" type="parTrans" cxnId="{77AA346E-069D-47A2-8C7F-5986326E1129}">
      <dgm:prSet/>
      <dgm:spPr/>
      <dgm:t>
        <a:bodyPr/>
        <a:lstStyle/>
        <a:p>
          <a:endParaRPr lang="zh-CN" altLang="en-US" b="1"/>
        </a:p>
      </dgm:t>
    </dgm:pt>
    <dgm:pt modelId="{7073A197-8C70-428C-B78E-E106A67E0A03}" type="sibTrans" cxnId="{77AA346E-069D-47A2-8C7F-5986326E1129}">
      <dgm:prSet/>
      <dgm:spPr/>
      <dgm:t>
        <a:bodyPr/>
        <a:lstStyle/>
        <a:p>
          <a:endParaRPr lang="zh-CN" altLang="en-US" b="1"/>
        </a:p>
      </dgm:t>
    </dgm:pt>
    <dgm:pt modelId="{80E0CAA0-24D6-42C8-B5F3-23DF83797540}">
      <dgm:prSet phldrT="[文本]"/>
      <dgm:spPr/>
      <dgm:t>
        <a:bodyPr/>
        <a:lstStyle/>
        <a:p>
          <a:r>
            <a:rPr lang="zh-CN" altLang="en-US" b="1" dirty="0" smtClean="0"/>
            <a:t>常规电磁铁</a:t>
          </a:r>
          <a:endParaRPr lang="zh-CN" altLang="en-US" b="1" dirty="0"/>
        </a:p>
      </dgm:t>
    </dgm:pt>
    <dgm:pt modelId="{99A1D009-DCCD-4A55-9BAA-8D8B0D4BB2D3}" type="parTrans" cxnId="{87341BBD-C187-4AF1-A2AB-3C8F127975DA}">
      <dgm:prSet/>
      <dgm:spPr/>
      <dgm:t>
        <a:bodyPr/>
        <a:lstStyle/>
        <a:p>
          <a:endParaRPr lang="zh-CN" altLang="en-US" b="1"/>
        </a:p>
      </dgm:t>
    </dgm:pt>
    <dgm:pt modelId="{58FED54D-CF48-4A97-B385-99F38D26F665}" type="sibTrans" cxnId="{87341BBD-C187-4AF1-A2AB-3C8F127975DA}">
      <dgm:prSet/>
      <dgm:spPr/>
      <dgm:t>
        <a:bodyPr/>
        <a:lstStyle/>
        <a:p>
          <a:endParaRPr lang="zh-CN" altLang="en-US" b="1"/>
        </a:p>
      </dgm:t>
    </dgm:pt>
    <dgm:pt modelId="{6013ADC7-20F8-4010-86F1-8A885F0D3D56}">
      <dgm:prSet phldrT="[文本]"/>
      <dgm:spPr/>
      <dgm:t>
        <a:bodyPr/>
        <a:lstStyle/>
        <a:p>
          <a:r>
            <a:rPr lang="zh-CN" altLang="en-US" b="1" dirty="0" smtClean="0"/>
            <a:t>超导磁铁</a:t>
          </a:r>
          <a:endParaRPr lang="zh-CN" altLang="en-US" b="1" dirty="0"/>
        </a:p>
      </dgm:t>
    </dgm:pt>
    <dgm:pt modelId="{2F3E1069-68AF-4446-A7C4-A2E3A5F04B84}" type="parTrans" cxnId="{70E46E96-140A-4427-B738-7B399A023215}">
      <dgm:prSet/>
      <dgm:spPr/>
      <dgm:t>
        <a:bodyPr/>
        <a:lstStyle/>
        <a:p>
          <a:endParaRPr lang="zh-CN" altLang="en-US" b="1"/>
        </a:p>
      </dgm:t>
    </dgm:pt>
    <dgm:pt modelId="{6F97E294-3780-4AE3-BACE-13BAA88003E8}" type="sibTrans" cxnId="{70E46E96-140A-4427-B738-7B399A023215}">
      <dgm:prSet/>
      <dgm:spPr/>
      <dgm:t>
        <a:bodyPr/>
        <a:lstStyle/>
        <a:p>
          <a:endParaRPr lang="zh-CN" altLang="en-US" b="1"/>
        </a:p>
      </dgm:t>
    </dgm:pt>
    <dgm:pt modelId="{197EA446-9546-424C-829C-AA69BEED3791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accent5"/>
              </a:solidFill>
            </a:rPr>
            <a:t>永磁磁铁</a:t>
          </a:r>
          <a:endParaRPr lang="zh-CN" altLang="en-US" b="1" dirty="0">
            <a:solidFill>
              <a:schemeClr val="accent5"/>
            </a:solidFill>
          </a:endParaRPr>
        </a:p>
      </dgm:t>
    </dgm:pt>
    <dgm:pt modelId="{7E49419D-CD20-4DE1-A6D9-621525DCB385}" type="parTrans" cxnId="{54FD69F3-CC41-46DE-AA81-2B0F63FFC61D}">
      <dgm:prSet/>
      <dgm:spPr/>
      <dgm:t>
        <a:bodyPr/>
        <a:lstStyle/>
        <a:p>
          <a:endParaRPr lang="zh-CN" altLang="en-US" b="1"/>
        </a:p>
      </dgm:t>
    </dgm:pt>
    <dgm:pt modelId="{D581079D-0DDC-4072-9922-3120D32C5831}" type="sibTrans" cxnId="{54FD69F3-CC41-46DE-AA81-2B0F63FFC61D}">
      <dgm:prSet/>
      <dgm:spPr/>
      <dgm:t>
        <a:bodyPr/>
        <a:lstStyle/>
        <a:p>
          <a:endParaRPr lang="zh-CN" altLang="en-US" b="1"/>
        </a:p>
      </dgm:t>
    </dgm:pt>
    <dgm:pt modelId="{D1480FE5-945C-4D98-B09A-0276E60EBE28}" type="pres">
      <dgm:prSet presAssocID="{625A19C5-5997-455E-8B14-7F316D30A2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0660D30-8883-482F-99EB-08EB95DC28F9}" type="pres">
      <dgm:prSet presAssocID="{274FAC30-342C-417C-B812-A4412B582547}" presName="root1" presStyleCnt="0"/>
      <dgm:spPr/>
    </dgm:pt>
    <dgm:pt modelId="{A7227204-B44F-4CED-B1A4-3AF32AD52A55}" type="pres">
      <dgm:prSet presAssocID="{274FAC30-342C-417C-B812-A4412B5825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B03F997-BE71-4290-8929-7944CE0735B3}" type="pres">
      <dgm:prSet presAssocID="{274FAC30-342C-417C-B812-A4412B582547}" presName="level2hierChild" presStyleCnt="0"/>
      <dgm:spPr/>
    </dgm:pt>
    <dgm:pt modelId="{BFAE924E-BCF6-47C6-995A-B93778F96587}" type="pres">
      <dgm:prSet presAssocID="{EAD9EF0B-DDAF-4E93-9EA2-7FD9CD709715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983167B2-20F7-4BF5-9CD1-6F1ED8F738E9}" type="pres">
      <dgm:prSet presAssocID="{EAD9EF0B-DDAF-4E93-9EA2-7FD9CD709715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E0A5B918-7741-41FC-877C-D3CA381E6A60}" type="pres">
      <dgm:prSet presAssocID="{8C68BE14-9412-48E9-A03C-169D5E74EA87}" presName="root2" presStyleCnt="0"/>
      <dgm:spPr/>
    </dgm:pt>
    <dgm:pt modelId="{122C337B-2A01-497D-8FCF-14808773E16A}" type="pres">
      <dgm:prSet presAssocID="{8C68BE14-9412-48E9-A03C-169D5E74EA8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940EBA-B81E-4042-942A-1F018CA2E33D}" type="pres">
      <dgm:prSet presAssocID="{8C68BE14-9412-48E9-A03C-169D5E74EA87}" presName="level3hierChild" presStyleCnt="0"/>
      <dgm:spPr/>
    </dgm:pt>
    <dgm:pt modelId="{2CCDFF24-E8C0-4ABB-8995-4549F06F199F}" type="pres">
      <dgm:prSet presAssocID="{99A1D009-DCCD-4A55-9BAA-8D8B0D4BB2D3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BCC5B103-01EE-4BF1-8034-D806F66130C5}" type="pres">
      <dgm:prSet presAssocID="{99A1D009-DCCD-4A55-9BAA-8D8B0D4BB2D3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C9BF34BF-413B-4907-BF9D-A37B50F0A9C4}" type="pres">
      <dgm:prSet presAssocID="{80E0CAA0-24D6-42C8-B5F3-23DF83797540}" presName="root2" presStyleCnt="0"/>
      <dgm:spPr/>
    </dgm:pt>
    <dgm:pt modelId="{207BE4CB-32FB-49BC-88DF-F42A482A86B7}" type="pres">
      <dgm:prSet presAssocID="{80E0CAA0-24D6-42C8-B5F3-23DF83797540}" presName="LevelTwoTextNode" presStyleLbl="node3" presStyleIdx="0" presStyleCnt="2" custScaleY="562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BA2E0C4-FBF8-4288-9F75-080C743620F7}" type="pres">
      <dgm:prSet presAssocID="{80E0CAA0-24D6-42C8-B5F3-23DF83797540}" presName="level3hierChild" presStyleCnt="0"/>
      <dgm:spPr/>
    </dgm:pt>
    <dgm:pt modelId="{C59CC0A9-FCB7-4394-8721-2D16CCE8CE34}" type="pres">
      <dgm:prSet presAssocID="{2F3E1069-68AF-4446-A7C4-A2E3A5F04B84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5C3EF464-D10C-4761-BE03-173301D2D624}" type="pres">
      <dgm:prSet presAssocID="{2F3E1069-68AF-4446-A7C4-A2E3A5F04B84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9B43E0C0-CD32-408C-A776-C231B28A0F33}" type="pres">
      <dgm:prSet presAssocID="{6013ADC7-20F8-4010-86F1-8A885F0D3D56}" presName="root2" presStyleCnt="0"/>
      <dgm:spPr/>
    </dgm:pt>
    <dgm:pt modelId="{82F786E8-2409-4AD8-B11B-2D025A330CBE}" type="pres">
      <dgm:prSet presAssocID="{6013ADC7-20F8-4010-86F1-8A885F0D3D56}" presName="LevelTwoTextNode" presStyleLbl="node3" presStyleIdx="1" presStyleCnt="2" custScaleY="562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2D7C550-7456-417D-8392-8A114E8A2B30}" type="pres">
      <dgm:prSet presAssocID="{6013ADC7-20F8-4010-86F1-8A885F0D3D56}" presName="level3hierChild" presStyleCnt="0"/>
      <dgm:spPr/>
    </dgm:pt>
    <dgm:pt modelId="{93153979-1F96-430C-BB36-63D122C578AD}" type="pres">
      <dgm:prSet presAssocID="{7E49419D-CD20-4DE1-A6D9-621525DCB38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2BFDBC27-2F29-48B1-AA6A-8D9AEB3671A9}" type="pres">
      <dgm:prSet presAssocID="{7E49419D-CD20-4DE1-A6D9-621525DCB38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76D490CB-0C86-4847-B98D-65312E47759E}" type="pres">
      <dgm:prSet presAssocID="{197EA446-9546-424C-829C-AA69BEED3791}" presName="root2" presStyleCnt="0"/>
      <dgm:spPr/>
    </dgm:pt>
    <dgm:pt modelId="{B925F0AA-8539-4561-9639-79A370A049EC}" type="pres">
      <dgm:prSet presAssocID="{197EA446-9546-424C-829C-AA69BEED3791}" presName="LevelTwoTextNode" presStyleLbl="node2" presStyleIdx="1" presStyleCnt="2" custLinFactNeighborY="141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59A3531-FD06-4322-95DB-E868605338C1}" type="pres">
      <dgm:prSet presAssocID="{197EA446-9546-424C-829C-AA69BEED3791}" presName="level3hierChild" presStyleCnt="0"/>
      <dgm:spPr/>
    </dgm:pt>
  </dgm:ptLst>
  <dgm:cxnLst>
    <dgm:cxn modelId="{A4F118A5-CE13-494B-8054-ECE9206BBE3D}" type="presOf" srcId="{80E0CAA0-24D6-42C8-B5F3-23DF83797540}" destId="{207BE4CB-32FB-49BC-88DF-F42A482A86B7}" srcOrd="0" destOrd="0" presId="urn:microsoft.com/office/officeart/2005/8/layout/hierarchy2"/>
    <dgm:cxn modelId="{15C4A8CA-7902-4884-B6B7-E539BB7643E7}" type="presOf" srcId="{7E49419D-CD20-4DE1-A6D9-621525DCB385}" destId="{2BFDBC27-2F29-48B1-AA6A-8D9AEB3671A9}" srcOrd="1" destOrd="0" presId="urn:microsoft.com/office/officeart/2005/8/layout/hierarchy2"/>
    <dgm:cxn modelId="{E32E1E24-5DF9-4110-9318-5E1909DBF6EF}" type="presOf" srcId="{99A1D009-DCCD-4A55-9BAA-8D8B0D4BB2D3}" destId="{2CCDFF24-E8C0-4ABB-8995-4549F06F199F}" srcOrd="0" destOrd="0" presId="urn:microsoft.com/office/officeart/2005/8/layout/hierarchy2"/>
    <dgm:cxn modelId="{9647C444-A438-4E0B-B712-CBA2F61E479B}" type="presOf" srcId="{2F3E1069-68AF-4446-A7C4-A2E3A5F04B84}" destId="{5C3EF464-D10C-4761-BE03-173301D2D624}" srcOrd="1" destOrd="0" presId="urn:microsoft.com/office/officeart/2005/8/layout/hierarchy2"/>
    <dgm:cxn modelId="{4FBB220C-F1F5-4926-8F7B-7EFBA0A30483}" type="presOf" srcId="{274FAC30-342C-417C-B812-A4412B582547}" destId="{A7227204-B44F-4CED-B1A4-3AF32AD52A55}" srcOrd="0" destOrd="0" presId="urn:microsoft.com/office/officeart/2005/8/layout/hierarchy2"/>
    <dgm:cxn modelId="{290B2FC8-25B3-41D4-89B7-F9404205D943}" type="presOf" srcId="{197EA446-9546-424C-829C-AA69BEED3791}" destId="{B925F0AA-8539-4561-9639-79A370A049EC}" srcOrd="0" destOrd="0" presId="urn:microsoft.com/office/officeart/2005/8/layout/hierarchy2"/>
    <dgm:cxn modelId="{77604BB6-2CCE-440A-B463-6AA166AA1ABD}" type="presOf" srcId="{EAD9EF0B-DDAF-4E93-9EA2-7FD9CD709715}" destId="{BFAE924E-BCF6-47C6-995A-B93778F96587}" srcOrd="0" destOrd="0" presId="urn:microsoft.com/office/officeart/2005/8/layout/hierarchy2"/>
    <dgm:cxn modelId="{35164F9D-B8FE-4DF2-8F58-535AA0F0BD08}" type="presOf" srcId="{7E49419D-CD20-4DE1-A6D9-621525DCB385}" destId="{93153979-1F96-430C-BB36-63D122C578AD}" srcOrd="0" destOrd="0" presId="urn:microsoft.com/office/officeart/2005/8/layout/hierarchy2"/>
    <dgm:cxn modelId="{132CCCA8-D394-4C24-8A20-07B901ED3AB3}" type="presOf" srcId="{99A1D009-DCCD-4A55-9BAA-8D8B0D4BB2D3}" destId="{BCC5B103-01EE-4BF1-8034-D806F66130C5}" srcOrd="1" destOrd="0" presId="urn:microsoft.com/office/officeart/2005/8/layout/hierarchy2"/>
    <dgm:cxn modelId="{54FD69F3-CC41-46DE-AA81-2B0F63FFC61D}" srcId="{274FAC30-342C-417C-B812-A4412B582547}" destId="{197EA446-9546-424C-829C-AA69BEED3791}" srcOrd="1" destOrd="0" parTransId="{7E49419D-CD20-4DE1-A6D9-621525DCB385}" sibTransId="{D581079D-0DDC-4072-9922-3120D32C5831}"/>
    <dgm:cxn modelId="{62D4CAD6-E0EF-4CA2-BCCF-11E9A72F93BC}" type="presOf" srcId="{2F3E1069-68AF-4446-A7C4-A2E3A5F04B84}" destId="{C59CC0A9-FCB7-4394-8721-2D16CCE8CE34}" srcOrd="0" destOrd="0" presId="urn:microsoft.com/office/officeart/2005/8/layout/hierarchy2"/>
    <dgm:cxn modelId="{72C99D2F-A890-4EBC-9420-18AE70FCBD34}" type="presOf" srcId="{625A19C5-5997-455E-8B14-7F316D30A20B}" destId="{D1480FE5-945C-4D98-B09A-0276E60EBE28}" srcOrd="0" destOrd="0" presId="urn:microsoft.com/office/officeart/2005/8/layout/hierarchy2"/>
    <dgm:cxn modelId="{77AA346E-069D-47A2-8C7F-5986326E1129}" srcId="{274FAC30-342C-417C-B812-A4412B582547}" destId="{8C68BE14-9412-48E9-A03C-169D5E74EA87}" srcOrd="0" destOrd="0" parTransId="{EAD9EF0B-DDAF-4E93-9EA2-7FD9CD709715}" sibTransId="{7073A197-8C70-428C-B78E-E106A67E0A03}"/>
    <dgm:cxn modelId="{87341BBD-C187-4AF1-A2AB-3C8F127975DA}" srcId="{8C68BE14-9412-48E9-A03C-169D5E74EA87}" destId="{80E0CAA0-24D6-42C8-B5F3-23DF83797540}" srcOrd="0" destOrd="0" parTransId="{99A1D009-DCCD-4A55-9BAA-8D8B0D4BB2D3}" sibTransId="{58FED54D-CF48-4A97-B385-99F38D26F665}"/>
    <dgm:cxn modelId="{C78C7CD0-5E4C-46A2-9733-5B7CF746A09C}" srcId="{625A19C5-5997-455E-8B14-7F316D30A20B}" destId="{274FAC30-342C-417C-B812-A4412B582547}" srcOrd="0" destOrd="0" parTransId="{782DA12C-3A77-4D0C-A20C-AFFC4EDDFE23}" sibTransId="{DE7DF5A8-8F6D-4800-B341-5027B49F0923}"/>
    <dgm:cxn modelId="{DEF26B18-6EAB-45CB-ABD8-36B0CA88D59A}" type="presOf" srcId="{EAD9EF0B-DDAF-4E93-9EA2-7FD9CD709715}" destId="{983167B2-20F7-4BF5-9CD1-6F1ED8F738E9}" srcOrd="1" destOrd="0" presId="urn:microsoft.com/office/officeart/2005/8/layout/hierarchy2"/>
    <dgm:cxn modelId="{2D3F8272-E025-46FB-A3EB-E8A695B1BCE1}" type="presOf" srcId="{6013ADC7-20F8-4010-86F1-8A885F0D3D56}" destId="{82F786E8-2409-4AD8-B11B-2D025A330CBE}" srcOrd="0" destOrd="0" presId="urn:microsoft.com/office/officeart/2005/8/layout/hierarchy2"/>
    <dgm:cxn modelId="{44DF2685-4A89-425E-A746-46DB7D44043A}" type="presOf" srcId="{8C68BE14-9412-48E9-A03C-169D5E74EA87}" destId="{122C337B-2A01-497D-8FCF-14808773E16A}" srcOrd="0" destOrd="0" presId="urn:microsoft.com/office/officeart/2005/8/layout/hierarchy2"/>
    <dgm:cxn modelId="{70E46E96-140A-4427-B738-7B399A023215}" srcId="{8C68BE14-9412-48E9-A03C-169D5E74EA87}" destId="{6013ADC7-20F8-4010-86F1-8A885F0D3D56}" srcOrd="1" destOrd="0" parTransId="{2F3E1069-68AF-4446-A7C4-A2E3A5F04B84}" sibTransId="{6F97E294-3780-4AE3-BACE-13BAA88003E8}"/>
    <dgm:cxn modelId="{9BA1B842-CF73-4AB3-8D91-8D993D06BFD3}" type="presParOf" srcId="{D1480FE5-945C-4D98-B09A-0276E60EBE28}" destId="{90660D30-8883-482F-99EB-08EB95DC28F9}" srcOrd="0" destOrd="0" presId="urn:microsoft.com/office/officeart/2005/8/layout/hierarchy2"/>
    <dgm:cxn modelId="{B5C1104B-0C78-42B3-99A9-393B323FC942}" type="presParOf" srcId="{90660D30-8883-482F-99EB-08EB95DC28F9}" destId="{A7227204-B44F-4CED-B1A4-3AF32AD52A55}" srcOrd="0" destOrd="0" presId="urn:microsoft.com/office/officeart/2005/8/layout/hierarchy2"/>
    <dgm:cxn modelId="{41D8895A-7760-4D6C-A2F7-20F3120FBCF2}" type="presParOf" srcId="{90660D30-8883-482F-99EB-08EB95DC28F9}" destId="{8B03F997-BE71-4290-8929-7944CE0735B3}" srcOrd="1" destOrd="0" presId="urn:microsoft.com/office/officeart/2005/8/layout/hierarchy2"/>
    <dgm:cxn modelId="{3F5992B5-1309-4BDC-8BD8-AA1F19EDD96A}" type="presParOf" srcId="{8B03F997-BE71-4290-8929-7944CE0735B3}" destId="{BFAE924E-BCF6-47C6-995A-B93778F96587}" srcOrd="0" destOrd="0" presId="urn:microsoft.com/office/officeart/2005/8/layout/hierarchy2"/>
    <dgm:cxn modelId="{86F545B0-6B66-47C8-9E44-5A7F18DD606C}" type="presParOf" srcId="{BFAE924E-BCF6-47C6-995A-B93778F96587}" destId="{983167B2-20F7-4BF5-9CD1-6F1ED8F738E9}" srcOrd="0" destOrd="0" presId="urn:microsoft.com/office/officeart/2005/8/layout/hierarchy2"/>
    <dgm:cxn modelId="{EA95A25F-6DCD-4833-B7FF-7DC3D894675C}" type="presParOf" srcId="{8B03F997-BE71-4290-8929-7944CE0735B3}" destId="{E0A5B918-7741-41FC-877C-D3CA381E6A60}" srcOrd="1" destOrd="0" presId="urn:microsoft.com/office/officeart/2005/8/layout/hierarchy2"/>
    <dgm:cxn modelId="{0F7C2F03-9180-4B99-873B-638765A6F268}" type="presParOf" srcId="{E0A5B918-7741-41FC-877C-D3CA381E6A60}" destId="{122C337B-2A01-497D-8FCF-14808773E16A}" srcOrd="0" destOrd="0" presId="urn:microsoft.com/office/officeart/2005/8/layout/hierarchy2"/>
    <dgm:cxn modelId="{D8DB5757-E5B2-42E1-9E91-C9A49F3D2F57}" type="presParOf" srcId="{E0A5B918-7741-41FC-877C-D3CA381E6A60}" destId="{0A940EBA-B81E-4042-942A-1F018CA2E33D}" srcOrd="1" destOrd="0" presId="urn:microsoft.com/office/officeart/2005/8/layout/hierarchy2"/>
    <dgm:cxn modelId="{1687B89D-0AB2-41C3-BE3F-BCF05503D192}" type="presParOf" srcId="{0A940EBA-B81E-4042-942A-1F018CA2E33D}" destId="{2CCDFF24-E8C0-4ABB-8995-4549F06F199F}" srcOrd="0" destOrd="0" presId="urn:microsoft.com/office/officeart/2005/8/layout/hierarchy2"/>
    <dgm:cxn modelId="{A8885D20-057A-4E39-9D4A-A3B20DB44900}" type="presParOf" srcId="{2CCDFF24-E8C0-4ABB-8995-4549F06F199F}" destId="{BCC5B103-01EE-4BF1-8034-D806F66130C5}" srcOrd="0" destOrd="0" presId="urn:microsoft.com/office/officeart/2005/8/layout/hierarchy2"/>
    <dgm:cxn modelId="{3B42A622-D4F0-4964-8F01-53397B822CAA}" type="presParOf" srcId="{0A940EBA-B81E-4042-942A-1F018CA2E33D}" destId="{C9BF34BF-413B-4907-BF9D-A37B50F0A9C4}" srcOrd="1" destOrd="0" presId="urn:microsoft.com/office/officeart/2005/8/layout/hierarchy2"/>
    <dgm:cxn modelId="{39E09EA6-5260-47FE-A877-C6358F061593}" type="presParOf" srcId="{C9BF34BF-413B-4907-BF9D-A37B50F0A9C4}" destId="{207BE4CB-32FB-49BC-88DF-F42A482A86B7}" srcOrd="0" destOrd="0" presId="urn:microsoft.com/office/officeart/2005/8/layout/hierarchy2"/>
    <dgm:cxn modelId="{FB67348C-D071-4299-BDAB-51896C6E3B68}" type="presParOf" srcId="{C9BF34BF-413B-4907-BF9D-A37B50F0A9C4}" destId="{8BA2E0C4-FBF8-4288-9F75-080C743620F7}" srcOrd="1" destOrd="0" presId="urn:microsoft.com/office/officeart/2005/8/layout/hierarchy2"/>
    <dgm:cxn modelId="{C65FC4BF-D08B-4873-933B-BAD257B1F66E}" type="presParOf" srcId="{0A940EBA-B81E-4042-942A-1F018CA2E33D}" destId="{C59CC0A9-FCB7-4394-8721-2D16CCE8CE34}" srcOrd="2" destOrd="0" presId="urn:microsoft.com/office/officeart/2005/8/layout/hierarchy2"/>
    <dgm:cxn modelId="{3DCFB07A-DE17-4910-A780-2CADE6B1A23D}" type="presParOf" srcId="{C59CC0A9-FCB7-4394-8721-2D16CCE8CE34}" destId="{5C3EF464-D10C-4761-BE03-173301D2D624}" srcOrd="0" destOrd="0" presId="urn:microsoft.com/office/officeart/2005/8/layout/hierarchy2"/>
    <dgm:cxn modelId="{11238DA8-B8F1-4DB0-989B-4F652FC94AE9}" type="presParOf" srcId="{0A940EBA-B81E-4042-942A-1F018CA2E33D}" destId="{9B43E0C0-CD32-408C-A776-C231B28A0F33}" srcOrd="3" destOrd="0" presId="urn:microsoft.com/office/officeart/2005/8/layout/hierarchy2"/>
    <dgm:cxn modelId="{82F4EC31-E444-41AC-A187-FF4C01B947B3}" type="presParOf" srcId="{9B43E0C0-CD32-408C-A776-C231B28A0F33}" destId="{82F786E8-2409-4AD8-B11B-2D025A330CBE}" srcOrd="0" destOrd="0" presId="urn:microsoft.com/office/officeart/2005/8/layout/hierarchy2"/>
    <dgm:cxn modelId="{67DF8C99-36B9-4736-BB33-058CBC6AA7BF}" type="presParOf" srcId="{9B43E0C0-CD32-408C-A776-C231B28A0F33}" destId="{E2D7C550-7456-417D-8392-8A114E8A2B30}" srcOrd="1" destOrd="0" presId="urn:microsoft.com/office/officeart/2005/8/layout/hierarchy2"/>
    <dgm:cxn modelId="{066CE3D8-749E-4369-99D0-F5720BDDDE36}" type="presParOf" srcId="{8B03F997-BE71-4290-8929-7944CE0735B3}" destId="{93153979-1F96-430C-BB36-63D122C578AD}" srcOrd="2" destOrd="0" presId="urn:microsoft.com/office/officeart/2005/8/layout/hierarchy2"/>
    <dgm:cxn modelId="{CD77BC4B-CEB7-41EB-9AB3-4934DEE30020}" type="presParOf" srcId="{93153979-1F96-430C-BB36-63D122C578AD}" destId="{2BFDBC27-2F29-48B1-AA6A-8D9AEB3671A9}" srcOrd="0" destOrd="0" presId="urn:microsoft.com/office/officeart/2005/8/layout/hierarchy2"/>
    <dgm:cxn modelId="{4F28A2F0-CF41-4F8F-A39B-055438EADCEF}" type="presParOf" srcId="{8B03F997-BE71-4290-8929-7944CE0735B3}" destId="{76D490CB-0C86-4847-B98D-65312E47759E}" srcOrd="3" destOrd="0" presId="urn:microsoft.com/office/officeart/2005/8/layout/hierarchy2"/>
    <dgm:cxn modelId="{1A836D3A-A777-4F03-B23C-ED08F32B0D4B}" type="presParOf" srcId="{76D490CB-0C86-4847-B98D-65312E47759E}" destId="{B925F0AA-8539-4561-9639-79A370A049EC}" srcOrd="0" destOrd="0" presId="urn:microsoft.com/office/officeart/2005/8/layout/hierarchy2"/>
    <dgm:cxn modelId="{BDE6A653-66C2-4BC1-816C-E41F5CF33617}" type="presParOf" srcId="{76D490CB-0C86-4847-B98D-65312E47759E}" destId="{259A3531-FD06-4322-95DB-E868605338C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27204-B44F-4CED-B1A4-3AF32AD52A55}">
      <dsp:nvSpPr>
        <dsp:cNvPr id="0" name=""/>
        <dsp:cNvSpPr/>
      </dsp:nvSpPr>
      <dsp:spPr>
        <a:xfrm>
          <a:off x="2682" y="551234"/>
          <a:ext cx="1279166" cy="639583"/>
        </a:xfrm>
        <a:prstGeom prst="roundRect">
          <a:avLst>
            <a:gd name="adj" fmla="val 1000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>
              <a:solidFill>
                <a:srgbClr val="FF0000"/>
              </a:solidFill>
            </a:rPr>
            <a:t>加速器磁铁</a:t>
          </a:r>
          <a:endParaRPr lang="zh-CN" altLang="en-US" sz="1900" b="1" kern="1200" dirty="0">
            <a:solidFill>
              <a:srgbClr val="FF0000"/>
            </a:solidFill>
          </a:endParaRPr>
        </a:p>
      </dsp:txBody>
      <dsp:txXfrm>
        <a:off x="21415" y="569967"/>
        <a:ext cx="1241700" cy="602117"/>
      </dsp:txXfrm>
    </dsp:sp>
    <dsp:sp modelId="{BFAE924E-BCF6-47C6-995A-B93778F96587}">
      <dsp:nvSpPr>
        <dsp:cNvPr id="0" name=""/>
        <dsp:cNvSpPr/>
      </dsp:nvSpPr>
      <dsp:spPr>
        <a:xfrm rot="19457599">
          <a:off x="1222623" y="652340"/>
          <a:ext cx="630119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630119" y="3480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/>
        </a:p>
      </dsp:txBody>
      <dsp:txXfrm>
        <a:off x="1521929" y="671392"/>
        <a:ext cx="31505" cy="31505"/>
      </dsp:txXfrm>
    </dsp:sp>
    <dsp:sp modelId="{122C337B-2A01-497D-8FCF-14808773E16A}">
      <dsp:nvSpPr>
        <dsp:cNvPr id="0" name=""/>
        <dsp:cNvSpPr/>
      </dsp:nvSpPr>
      <dsp:spPr>
        <a:xfrm>
          <a:off x="1793516" y="183473"/>
          <a:ext cx="1279166" cy="639583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>
              <a:solidFill>
                <a:schemeClr val="accent5"/>
              </a:solidFill>
            </a:rPr>
            <a:t>电磁铁</a:t>
          </a:r>
          <a:endParaRPr lang="zh-CN" altLang="en-US" sz="1900" b="1" kern="1200" dirty="0">
            <a:solidFill>
              <a:schemeClr val="accent5"/>
            </a:solidFill>
          </a:endParaRPr>
        </a:p>
      </dsp:txBody>
      <dsp:txXfrm>
        <a:off x="1812249" y="202206"/>
        <a:ext cx="1241700" cy="602117"/>
      </dsp:txXfrm>
    </dsp:sp>
    <dsp:sp modelId="{2CCDFF24-E8C0-4ABB-8995-4549F06F199F}">
      <dsp:nvSpPr>
        <dsp:cNvPr id="0" name=""/>
        <dsp:cNvSpPr/>
      </dsp:nvSpPr>
      <dsp:spPr>
        <a:xfrm rot="20159096">
          <a:off x="3048438" y="354475"/>
          <a:ext cx="560154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560154" y="3480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/>
        </a:p>
      </dsp:txBody>
      <dsp:txXfrm>
        <a:off x="3314512" y="375276"/>
        <a:ext cx="28007" cy="28007"/>
      </dsp:txXfrm>
    </dsp:sp>
    <dsp:sp modelId="{207BE4CB-32FB-49BC-88DF-F42A482A86B7}">
      <dsp:nvSpPr>
        <dsp:cNvPr id="0" name=""/>
        <dsp:cNvSpPr/>
      </dsp:nvSpPr>
      <dsp:spPr>
        <a:xfrm>
          <a:off x="3584349" y="95294"/>
          <a:ext cx="1279166" cy="360002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常规电磁铁</a:t>
          </a:r>
          <a:endParaRPr lang="zh-CN" altLang="en-US" sz="1900" b="1" kern="1200" dirty="0"/>
        </a:p>
      </dsp:txBody>
      <dsp:txXfrm>
        <a:off x="3594893" y="105838"/>
        <a:ext cx="1258078" cy="338914"/>
      </dsp:txXfrm>
    </dsp:sp>
    <dsp:sp modelId="{C59CC0A9-FCB7-4394-8721-2D16CCE8CE34}">
      <dsp:nvSpPr>
        <dsp:cNvPr id="0" name=""/>
        <dsp:cNvSpPr/>
      </dsp:nvSpPr>
      <dsp:spPr>
        <a:xfrm rot="1440904">
          <a:off x="3048438" y="582445"/>
          <a:ext cx="560154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560154" y="34804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/>
        </a:p>
      </dsp:txBody>
      <dsp:txXfrm>
        <a:off x="3314512" y="603246"/>
        <a:ext cx="28007" cy="28007"/>
      </dsp:txXfrm>
    </dsp:sp>
    <dsp:sp modelId="{82F786E8-2409-4AD8-B11B-2D025A330CBE}">
      <dsp:nvSpPr>
        <dsp:cNvPr id="0" name=""/>
        <dsp:cNvSpPr/>
      </dsp:nvSpPr>
      <dsp:spPr>
        <a:xfrm>
          <a:off x="3584349" y="551234"/>
          <a:ext cx="1279166" cy="360002"/>
        </a:xfrm>
        <a:prstGeom prst="roundRect">
          <a:avLst>
            <a:gd name="adj" fmla="val 10000"/>
          </a:avLst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超导磁铁</a:t>
          </a:r>
          <a:endParaRPr lang="zh-CN" altLang="en-US" sz="1900" b="1" kern="1200" dirty="0"/>
        </a:p>
      </dsp:txBody>
      <dsp:txXfrm>
        <a:off x="3594893" y="561778"/>
        <a:ext cx="1258078" cy="338914"/>
      </dsp:txXfrm>
    </dsp:sp>
    <dsp:sp modelId="{93153979-1F96-430C-BB36-63D122C578AD}">
      <dsp:nvSpPr>
        <dsp:cNvPr id="0" name=""/>
        <dsp:cNvSpPr/>
      </dsp:nvSpPr>
      <dsp:spPr>
        <a:xfrm rot="2182104">
          <a:off x="1219964" y="1024619"/>
          <a:ext cx="635436" cy="69609"/>
        </a:xfrm>
        <a:custGeom>
          <a:avLst/>
          <a:gdLst/>
          <a:ahLst/>
          <a:cxnLst/>
          <a:rect l="0" t="0" r="0" b="0"/>
          <a:pathLst>
            <a:path>
              <a:moveTo>
                <a:pt x="0" y="34804"/>
              </a:moveTo>
              <a:lnTo>
                <a:pt x="635436" y="3480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/>
        </a:p>
      </dsp:txBody>
      <dsp:txXfrm>
        <a:off x="1521796" y="1043538"/>
        <a:ext cx="31771" cy="31771"/>
      </dsp:txXfrm>
    </dsp:sp>
    <dsp:sp modelId="{B925F0AA-8539-4561-9639-79A370A049EC}">
      <dsp:nvSpPr>
        <dsp:cNvPr id="0" name=""/>
        <dsp:cNvSpPr/>
      </dsp:nvSpPr>
      <dsp:spPr>
        <a:xfrm>
          <a:off x="1793516" y="928031"/>
          <a:ext cx="1279166" cy="639583"/>
        </a:xfrm>
        <a:prstGeom prst="roundRect">
          <a:avLst>
            <a:gd name="adj" fmla="val 10000"/>
          </a:avLst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>
              <a:solidFill>
                <a:schemeClr val="accent5"/>
              </a:solidFill>
            </a:rPr>
            <a:t>永磁磁铁</a:t>
          </a:r>
          <a:endParaRPr lang="zh-CN" altLang="en-US" sz="1900" b="1" kern="1200" dirty="0">
            <a:solidFill>
              <a:schemeClr val="accent5"/>
            </a:solidFill>
          </a:endParaRPr>
        </a:p>
      </dsp:txBody>
      <dsp:txXfrm>
        <a:off x="1812249" y="946764"/>
        <a:ext cx="1241700" cy="60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A452-AA7D-406F-B77E-D4E13794CD81}" type="datetimeFigureOut">
              <a:rPr lang="zh-CN" altLang="en-US" smtClean="0"/>
              <a:t>2024-4-22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FB31-6BF9-4C48-98D5-17DC3C8104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99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67FF-CD3F-4268-9C0A-F25535D7CC8B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69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6E18-5901-4964-A743-460E61DB6B93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25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3034-4551-473B-B98D-49DFBFE61F32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1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8151-79C7-41B2-A7DE-6C901D1E4F6F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‹#›</a:t>
            </a:fld>
            <a:r>
              <a:rPr lang="en-US" altLang="zh-CN" dirty="0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155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A970-D95A-490B-A4AA-99E583DB9E1F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13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39EC-7032-426D-9BAD-AFB368D98D02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3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075D-9227-4BDF-9115-4FE280EA980D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0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D3A7-C7B1-4FCE-B5F1-6FFC27666119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49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649-78F2-4F06-9239-6E0CD372970F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8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7B0D-2359-4A46-A963-812F579F2E68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7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9EE1-34EA-4413-B7D1-9EB70105A79C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08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AC558-932A-4F9C-BE29-568406106F84}" type="datetime1">
              <a:rPr lang="zh-CN" altLang="en-US" smtClean="0"/>
              <a:t>2024-4-23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A3BC-256A-4075-8B5A-1C32A8AF6C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40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主环磁铁永磁方案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初步设想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/>
              <a:t>陈福三</a:t>
            </a:r>
            <a:endParaRPr lang="en-US" altLang="zh-CN" dirty="0" smtClean="0"/>
          </a:p>
          <a:p>
            <a:r>
              <a:rPr lang="en-US" altLang="zh-CN" dirty="0" smtClean="0"/>
              <a:t>2024.4.23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93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样机的励磁形式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考虑采用</a:t>
            </a:r>
            <a:r>
              <a:rPr lang="en-US" altLang="zh-CN" dirty="0" err="1" smtClean="0"/>
              <a:t>Halbach</a:t>
            </a:r>
            <a:r>
              <a:rPr lang="zh-CN" altLang="en-US" dirty="0" smtClean="0"/>
              <a:t>磁阵列的形式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40814"/>
              </p:ext>
            </p:extLst>
          </p:nvPr>
        </p:nvGraphicFramePr>
        <p:xfrm>
          <a:off x="784860" y="2274571"/>
          <a:ext cx="7574280" cy="408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3492704959"/>
                    </a:ext>
                  </a:extLst>
                </a:gridCol>
                <a:gridCol w="3082290">
                  <a:extLst>
                    <a:ext uri="{9D8B030D-6E8A-4147-A177-3AD203B41FA5}">
                      <a16:colId xmlns:a16="http://schemas.microsoft.com/office/drawing/2014/main" val="2275714393"/>
                    </a:ext>
                  </a:extLst>
                </a:gridCol>
                <a:gridCol w="3082290">
                  <a:extLst>
                    <a:ext uri="{9D8B030D-6E8A-4147-A177-3AD203B41FA5}">
                      <a16:colId xmlns:a16="http://schemas.microsoft.com/office/drawing/2014/main" val="38898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混合型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Hybrid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磁阵列 </a:t>
                      </a:r>
                      <a:r>
                        <a:rPr lang="en-US" altLang="zh-CN" dirty="0" err="1" smtClean="0"/>
                        <a:t>Halbach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81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结构形式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铁磁性材料和永磁材料混合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纯永磁材料摆放成环形阵列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5562388"/>
                  </a:ext>
                </a:extLst>
              </a:tr>
              <a:tr h="24257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磁场形态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11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特点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磁场特性与铁芯电磁铁相似，</a:t>
                      </a:r>
                      <a:r>
                        <a:rPr lang="zh-CN" altLang="en-US" dirty="0" smtClean="0"/>
                        <a:t>极头形状决定磁场形态，铁磁性材料使磁场呈非线性。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磁场特性与空心线圈相似，磁场接近所有永磁块产生磁场的线性叠加。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90065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44" y="2964021"/>
            <a:ext cx="2520746" cy="252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16" y="2964021"/>
            <a:ext cx="2517149" cy="2520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10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5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样机的调节方式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采用内外双磁环嵌套的结构</a:t>
            </a:r>
            <a:endParaRPr lang="en-US" altLang="zh-CN" dirty="0" smtClean="0"/>
          </a:p>
          <a:p>
            <a:pPr lvl="1"/>
            <a:r>
              <a:rPr lang="zh-CN" altLang="en-US" dirty="0"/>
              <a:t>通</a:t>
            </a:r>
            <a:r>
              <a:rPr lang="zh-CN" altLang="en-US" dirty="0" smtClean="0"/>
              <a:t>过同时转动内外磁环改变磁场叠加的方式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97455"/>
              </p:ext>
            </p:extLst>
          </p:nvPr>
        </p:nvGraphicFramePr>
        <p:xfrm>
          <a:off x="3965248" y="5221403"/>
          <a:ext cx="4709016" cy="52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2616120" imgH="291960" progId="Equation.DSMT4">
                  <p:embed/>
                </p:oleObj>
              </mc:Choice>
              <mc:Fallback>
                <p:oleObj name="Equation" r:id="rId3" imgW="2616120" imgH="291960" progId="Equation.DSMT4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248" y="5221403"/>
                        <a:ext cx="4709016" cy="525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7" y="3127956"/>
            <a:ext cx="2978182" cy="28800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4082954" y="5748613"/>
            <a:ext cx="6178" cy="5066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551850" y="6263214"/>
            <a:ext cx="108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总梯度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61149" y="6001926"/>
            <a:ext cx="130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内环梯度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81211" y="6263214"/>
            <a:ext cx="130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外环梯度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4903571" y="5748614"/>
            <a:ext cx="7620" cy="2533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5724188" y="5748613"/>
            <a:ext cx="6178" cy="5066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756355" y="6001926"/>
            <a:ext cx="130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00FF"/>
                </a:solidFill>
              </a:rPr>
              <a:t>相位夹角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518" y="2831294"/>
            <a:ext cx="4285215" cy="2340000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 flipH="1" flipV="1">
            <a:off x="8459562" y="5673007"/>
            <a:ext cx="7620" cy="2533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11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07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磁块受力情况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内环磁块受力更复杂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97" y="2144637"/>
            <a:ext cx="3600000" cy="2177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597" y="4324683"/>
            <a:ext cx="3600000" cy="21255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3129" r="9386"/>
          <a:stretch/>
        </p:blipFill>
        <p:spPr>
          <a:xfrm>
            <a:off x="628650" y="2756351"/>
            <a:ext cx="3727450" cy="360000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12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169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高阶磁场补偿方案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</a:t>
            </a:r>
            <a:r>
              <a:rPr lang="zh-CN" altLang="en-US" dirty="0" smtClean="0"/>
              <a:t>过径向移动磁块产生特定高阶场分量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6" y="2680150"/>
            <a:ext cx="3433663" cy="18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444" y="2680150"/>
            <a:ext cx="3337748" cy="1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44" y="4729660"/>
            <a:ext cx="3179605" cy="18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410" y="4729660"/>
            <a:ext cx="3243816" cy="1800000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13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38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永磁材料的选择</a:t>
            </a:r>
            <a:endParaRPr lang="en-US" altLang="zh-CN" dirty="0" smtClean="0"/>
          </a:p>
          <a:p>
            <a:r>
              <a:rPr lang="zh-CN" altLang="en-US" dirty="0" smtClean="0"/>
              <a:t>永磁材料的热处理工艺</a:t>
            </a:r>
            <a:endParaRPr lang="en-US" altLang="zh-CN" dirty="0" smtClean="0"/>
          </a:p>
          <a:p>
            <a:r>
              <a:rPr lang="zh-CN" altLang="en-US" dirty="0" smtClean="0"/>
              <a:t>磁场测量与标定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相位角测量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双环对心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524" y="1736753"/>
            <a:ext cx="3945706" cy="234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29033"/>
              </p:ext>
            </p:extLst>
          </p:nvPr>
        </p:nvGraphicFramePr>
        <p:xfrm>
          <a:off x="445769" y="4211689"/>
          <a:ext cx="825246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923">
                  <a:extLst>
                    <a:ext uri="{9D8B030D-6E8A-4147-A177-3AD203B41FA5}">
                      <a16:colId xmlns:a16="http://schemas.microsoft.com/office/drawing/2014/main" val="2869601438"/>
                    </a:ext>
                  </a:extLst>
                </a:gridCol>
                <a:gridCol w="1080408">
                  <a:extLst>
                    <a:ext uri="{9D8B030D-6E8A-4147-A177-3AD203B41FA5}">
                      <a16:colId xmlns:a16="http://schemas.microsoft.com/office/drawing/2014/main" val="3428693899"/>
                    </a:ext>
                  </a:extLst>
                </a:gridCol>
                <a:gridCol w="1417224">
                  <a:extLst>
                    <a:ext uri="{9D8B030D-6E8A-4147-A177-3AD203B41FA5}">
                      <a16:colId xmlns:a16="http://schemas.microsoft.com/office/drawing/2014/main" val="2671353582"/>
                    </a:ext>
                  </a:extLst>
                </a:gridCol>
                <a:gridCol w="1127856">
                  <a:extLst>
                    <a:ext uri="{9D8B030D-6E8A-4147-A177-3AD203B41FA5}">
                      <a16:colId xmlns:a16="http://schemas.microsoft.com/office/drawing/2014/main" val="3416119678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162208601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454169465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4127938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永磁材料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剩磁</a:t>
                      </a:r>
                      <a:r>
                        <a:rPr lang="en-US" altLang="zh-CN" dirty="0" smtClean="0"/>
                        <a:t/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最大磁能积</a:t>
                      </a:r>
                      <a:r>
                        <a:rPr lang="en-US" altLang="zh-CN" dirty="0" smtClean="0"/>
                        <a:t/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KJ/m</a:t>
                      </a:r>
                      <a:r>
                        <a:rPr lang="en-US" altLang="zh-CN" baseline="30000" dirty="0" smtClean="0"/>
                        <a:t>3</a:t>
                      </a:r>
                      <a:endParaRPr lang="zh-CN" alt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温度区间</a:t>
                      </a:r>
                      <a:r>
                        <a:rPr lang="en-US" altLang="zh-CN" dirty="0" smtClean="0"/>
                        <a:t/>
                      </a:r>
                      <a:br>
                        <a:rPr lang="en-US" altLang="zh-CN" dirty="0" smtClean="0"/>
                      </a:br>
                      <a:r>
                        <a:rPr lang="zh-CN" altLang="en-US" dirty="0" smtClean="0"/>
                        <a:t>℃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温度系数</a:t>
                      </a:r>
                      <a:r>
                        <a:rPr lang="en-US" altLang="zh-CN" dirty="0" smtClean="0"/>
                        <a:t/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30000" dirty="0" smtClean="0"/>
                        <a:t>-4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℃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加工性能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价格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AlNiCo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0.7~1.3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10~100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&lt;500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中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4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Sr</a:t>
                      </a:r>
                      <a:r>
                        <a:rPr lang="en-US" altLang="zh-CN" dirty="0" smtClean="0"/>
                        <a:t>-</a:t>
                      </a:r>
                      <a:r>
                        <a:rPr lang="en-US" altLang="zh-CN" baseline="0" dirty="0" smtClean="0"/>
                        <a:t>Ferrite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0.3~0.4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10~30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&lt;250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一般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低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5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SmCo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1.0~1.3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180~250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&lt;400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19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NbFeB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1.1~1.4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240~440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&lt;220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一般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较高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431837"/>
                  </a:ext>
                </a:extLst>
              </a:tr>
            </a:tbl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14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4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机械结构初步设计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通过齿带或蜗轮蜗杆结构驱动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20" y="2776759"/>
            <a:ext cx="4071830" cy="32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4" y="2776759"/>
            <a:ext cx="3558140" cy="3240000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15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6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</a:t>
            </a:r>
            <a:r>
              <a:rPr lang="en-US" altLang="zh-CN" dirty="0" err="1" smtClean="0"/>
              <a:t>Halbach</a:t>
            </a:r>
            <a:r>
              <a:rPr lang="zh-CN" altLang="en-US" dirty="0" smtClean="0"/>
              <a:t>磁环结构的优缺点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磁场质量</a:t>
            </a:r>
            <a:r>
              <a:rPr lang="zh-CN" altLang="en-US" dirty="0"/>
              <a:t>可</a:t>
            </a:r>
            <a:r>
              <a:rPr lang="zh-CN" altLang="en-US" dirty="0" smtClean="0"/>
              <a:t>以通过补偿方法得以保证</a:t>
            </a:r>
            <a:endParaRPr lang="en-US" altLang="zh-CN" dirty="0" smtClean="0"/>
          </a:p>
          <a:p>
            <a:r>
              <a:rPr lang="zh-CN" altLang="en-US" dirty="0"/>
              <a:t>一</a:t>
            </a:r>
            <a:r>
              <a:rPr lang="zh-CN" altLang="en-US" dirty="0" smtClean="0"/>
              <a:t>套设备可以通过旋转作为聚焦磁铁、散焦磁铁和斜四极磁铁使用</a:t>
            </a:r>
            <a:endParaRPr lang="en-US" altLang="zh-CN" dirty="0" smtClean="0"/>
          </a:p>
          <a:p>
            <a:r>
              <a:rPr lang="zh-CN" altLang="en-US" dirty="0" smtClean="0"/>
              <a:t>内外环之间相互作用力小，转动力矩小，机械结构和运动驱动机构可以轻量化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磁块夹持和调整结构复杂</a:t>
            </a:r>
            <a:endParaRPr lang="en-US" altLang="zh-CN" dirty="0" smtClean="0"/>
          </a:p>
          <a:p>
            <a:r>
              <a:rPr lang="zh-CN" altLang="en-US" dirty="0" smtClean="0"/>
              <a:t>双电机驱动，转动控制同步性要求高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16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76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永磁</a:t>
            </a:r>
            <a:r>
              <a:rPr lang="zh-CN" altLang="en-US" dirty="0" smtClean="0"/>
              <a:t>四极磁铁的另一个选项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通过转动进行调节的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Hybrid</a:t>
            </a:r>
            <a:r>
              <a:rPr lang="zh-CN" altLang="en-US" dirty="0" smtClean="0"/>
              <a:t>型四极磁铁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优点：单环转动、漏场小</a:t>
            </a:r>
            <a:endParaRPr lang="en-US" altLang="zh-CN" dirty="0"/>
          </a:p>
          <a:p>
            <a:pPr lvl="1"/>
            <a:r>
              <a:rPr lang="zh-CN" altLang="en-US" dirty="0" smtClean="0"/>
              <a:t>缺点：斜四极场、扭矩大</a:t>
            </a:r>
            <a:endParaRPr lang="en-US" altLang="zh-CN" dirty="0" smtClean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ED8D7D-EF14-463D-8F4C-6FA367B56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4" r="2489"/>
          <a:stretch/>
        </p:blipFill>
        <p:spPr>
          <a:xfrm>
            <a:off x="5722620" y="1501399"/>
            <a:ext cx="2520000" cy="25011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123583-30C8-467E-9C7A-B91783176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1" t="2726" r="10924"/>
          <a:stretch/>
        </p:blipFill>
        <p:spPr>
          <a:xfrm>
            <a:off x="5722620" y="3995901"/>
            <a:ext cx="2520000" cy="2469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A09A32-A8C8-47F0-9B33-F48BFC1D1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715264"/>
            <a:ext cx="4578493" cy="274953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795260" y="6115318"/>
            <a:ext cx="81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45°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夹角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95260" y="3684809"/>
            <a:ext cx="81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0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°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夹角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17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2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双孔径二极磁铁永磁方案概念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中间两个可以旋转的圆柱形永磁块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两个永磁块向相反方向转动，工作间隙磁场减弱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两个孔径磁场的改变量存在差别，等等其他问题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与四极磁铁相似，双</a:t>
            </a:r>
            <a:r>
              <a:rPr lang="en-US" altLang="zh-CN" dirty="0" err="1" smtClean="0"/>
              <a:t>Halbach</a:t>
            </a:r>
            <a:r>
              <a:rPr lang="zh-CN" altLang="en-US" dirty="0" smtClean="0"/>
              <a:t>环嵌套选项</a:t>
            </a:r>
            <a:endParaRPr lang="en-US" altLang="zh-CN" dirty="0" smtClean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4B121F-1EA0-474B-BA97-65EFD9D56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0" y="3106099"/>
            <a:ext cx="7502399" cy="252000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3C61E68-5EBE-4D7F-A9C8-AD094F61A29F}"/>
              </a:ext>
            </a:extLst>
          </p:cNvPr>
          <p:cNvCxnSpPr>
            <a:cxnSpLocks/>
          </p:cNvCxnSpPr>
          <p:nvPr/>
        </p:nvCxnSpPr>
        <p:spPr>
          <a:xfrm flipH="1">
            <a:off x="4572000" y="3989685"/>
            <a:ext cx="107772" cy="1702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3C61E68-5EBE-4D7F-A9C8-AD094F61A29F}"/>
              </a:ext>
            </a:extLst>
          </p:cNvPr>
          <p:cNvCxnSpPr>
            <a:cxnSpLocks/>
          </p:cNvCxnSpPr>
          <p:nvPr/>
        </p:nvCxnSpPr>
        <p:spPr>
          <a:xfrm>
            <a:off x="4572000" y="4446885"/>
            <a:ext cx="107772" cy="1702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18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3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</a:t>
            </a:r>
            <a:r>
              <a:rPr lang="zh-CN" altLang="en-US" dirty="0" smtClean="0"/>
              <a:t>期进度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</a:t>
            </a:r>
            <a:r>
              <a:rPr lang="zh-CN" altLang="en-US" dirty="0" smtClean="0"/>
              <a:t>题申请周期为</a:t>
            </a:r>
            <a:r>
              <a:rPr lang="en-US" altLang="zh-CN" dirty="0" smtClean="0"/>
              <a:t>3</a:t>
            </a:r>
            <a:r>
              <a:rPr lang="zh-CN" altLang="en-US" dirty="0" smtClean="0"/>
              <a:t>年（</a:t>
            </a:r>
            <a:r>
              <a:rPr lang="en-US" altLang="zh-CN" dirty="0" smtClean="0"/>
              <a:t>2024~2026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初</a:t>
            </a:r>
            <a:r>
              <a:rPr lang="zh-CN" altLang="en-US" dirty="0" smtClean="0"/>
              <a:t>步考虑将研制周期压缩至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10" y="3040380"/>
            <a:ext cx="7920000" cy="2783239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19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5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电磁铁</a:t>
            </a:r>
            <a:r>
              <a:rPr lang="en-US" altLang="zh-CN" dirty="0" smtClean="0"/>
              <a:t>/</a:t>
            </a:r>
            <a:r>
              <a:rPr lang="zh-CN" altLang="en-US" dirty="0" smtClean="0"/>
              <a:t>永磁磁铁的优缺点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742352"/>
              </p:ext>
            </p:extLst>
          </p:nvPr>
        </p:nvGraphicFramePr>
        <p:xfrm>
          <a:off x="628650" y="3605874"/>
          <a:ext cx="7886700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10">
                  <a:extLst>
                    <a:ext uri="{9D8B030D-6E8A-4147-A177-3AD203B41FA5}">
                      <a16:colId xmlns:a16="http://schemas.microsoft.com/office/drawing/2014/main" val="3493828475"/>
                    </a:ext>
                  </a:extLst>
                </a:gridCol>
                <a:gridCol w="3331845">
                  <a:extLst>
                    <a:ext uri="{9D8B030D-6E8A-4147-A177-3AD203B41FA5}">
                      <a16:colId xmlns:a16="http://schemas.microsoft.com/office/drawing/2014/main" val="913811663"/>
                    </a:ext>
                  </a:extLst>
                </a:gridCol>
                <a:gridCol w="3331845">
                  <a:extLst>
                    <a:ext uri="{9D8B030D-6E8A-4147-A177-3AD203B41FA5}">
                      <a16:colId xmlns:a16="http://schemas.microsoft.com/office/drawing/2014/main" val="2718750165"/>
                    </a:ext>
                  </a:extLst>
                </a:gridCol>
              </a:tblGrid>
              <a:tr h="19891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600" b="1" dirty="0" smtClean="0"/>
                        <a:t>电磁铁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600" b="1" dirty="0" smtClean="0"/>
                        <a:t>永磁磁铁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62830"/>
                  </a:ext>
                </a:extLst>
              </a:tr>
              <a:tr h="63290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600" b="0" dirty="0" smtClean="0"/>
                        <a:t>优点</a:t>
                      </a:r>
                      <a:endParaRPr lang="zh-CN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600" b="0" dirty="0" smtClean="0"/>
                        <a:t>可以改变电流调节磁场强度</a:t>
                      </a:r>
                      <a:endParaRPr lang="en-US" altLang="zh-CN" sz="1600" b="0" dirty="0" smtClean="0"/>
                    </a:p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600" b="0" dirty="0" smtClean="0"/>
                        <a:t>超导磁铁可以产生极高磁场</a:t>
                      </a:r>
                      <a:endParaRPr lang="en-US" altLang="zh-CN" sz="1600" b="0" dirty="0" smtClean="0"/>
                    </a:p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600" b="0" dirty="0" smtClean="0"/>
                        <a:t>通过削斜垫补改善磁场质量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不需加电，运行成本低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结构紧凑，节约纵向空间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不需电源、水冷等辅助系统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741630"/>
                  </a:ext>
                </a:extLst>
              </a:tr>
              <a:tr h="19891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altLang="en-US" sz="1600" b="0" dirty="0" smtClean="0"/>
                        <a:t>缺点</a:t>
                      </a:r>
                      <a:endParaRPr lang="zh-CN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600" b="0" dirty="0" smtClean="0"/>
                        <a:t>加电励磁损耗电能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600" b="0" dirty="0" smtClean="0"/>
                        <a:t>需要电源、水冷等辅助系统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磁场强度不易调节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材料离散性大，磁场质量差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温度系数高，磁场受温度影响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高温、辐射容易导致退磁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5936233"/>
                  </a:ext>
                </a:extLst>
              </a:tr>
            </a:tbl>
          </a:graphicData>
        </a:graphic>
      </p:graphicFrame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216506713"/>
              </p:ext>
            </p:extLst>
          </p:nvPr>
        </p:nvGraphicFramePr>
        <p:xfrm>
          <a:off x="787178" y="1695615"/>
          <a:ext cx="4866199" cy="165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右大括号 4"/>
          <p:cNvSpPr/>
          <p:nvPr/>
        </p:nvSpPr>
        <p:spPr>
          <a:xfrm>
            <a:off x="5788550" y="1822836"/>
            <a:ext cx="182881" cy="7474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975654" y="2959873"/>
            <a:ext cx="19957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097765" y="2011881"/>
            <a:ext cx="236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技术成熟，应用普遍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945303" y="2775207"/>
            <a:ext cx="266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制</a:t>
            </a:r>
            <a:r>
              <a:rPr lang="zh-CN" altLang="en-US" b="1" dirty="0" smtClean="0"/>
              <a:t>约因素多，应用很少</a:t>
            </a:r>
            <a:endParaRPr lang="zh-CN" altLang="en-US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2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979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加速器</a:t>
            </a:r>
            <a:r>
              <a:rPr lang="zh-CN" altLang="en-US" dirty="0" smtClean="0"/>
              <a:t>永磁磁铁的发展契机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节</a:t>
            </a:r>
            <a:r>
              <a:rPr lang="zh-CN" altLang="en-US" dirty="0" smtClean="0"/>
              <a:t>能环保理念越来越深入人心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月，我国明确提出了“双碳”目标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“绿色加速器”的概念在世界范围内得到响应</a:t>
            </a:r>
            <a:endParaRPr lang="en-US" altLang="zh-CN" dirty="0" smtClean="0"/>
          </a:p>
          <a:p>
            <a:r>
              <a:rPr lang="zh-CN" altLang="en-US" dirty="0" smtClean="0"/>
              <a:t>制约永磁磁铁应用的各种问题被逐步攻克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磁块筛选匹配、磁场微调技术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>
                <a:sym typeface="Wingdings" panose="05000000000000000000" pitchFamily="2" charset="2"/>
              </a:rPr>
              <a:t>减</a:t>
            </a:r>
            <a:r>
              <a:rPr lang="zh-CN" altLang="en-US" dirty="0" smtClean="0">
                <a:sym typeface="Wingdings" panose="05000000000000000000" pitchFamily="2" charset="2"/>
              </a:rPr>
              <a:t>小磁铁</a:t>
            </a:r>
            <a:r>
              <a:rPr lang="zh-CN" altLang="en-US" dirty="0" smtClean="0">
                <a:sym typeface="Wingdings" panose="05000000000000000000" pitchFamily="2" charset="2"/>
              </a:rPr>
              <a:t>离散性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r>
              <a:rPr lang="zh-CN" altLang="en-US" dirty="0" smtClean="0">
                <a:sym typeface="Wingdings" panose="05000000000000000000" pitchFamily="2" charset="2"/>
              </a:rPr>
              <a:t>对磁块进行热处理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>
                <a:sym typeface="Wingdings" panose="05000000000000000000" pitchFamily="2" charset="2"/>
              </a:rPr>
              <a:t>提高抗辐射能力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r>
              <a:rPr lang="zh-CN" altLang="en-US" dirty="0" smtClean="0">
                <a:sym typeface="Wingdings" panose="05000000000000000000" pitchFamily="2" charset="2"/>
              </a:rPr>
              <a:t>设计磁块屏蔽结构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>
                <a:sym typeface="Wingdings" panose="05000000000000000000" pitchFamily="2" charset="2"/>
              </a:rPr>
              <a:t>降低磁块辐射剂量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CN" dirty="0" err="1" smtClean="0">
                <a:sym typeface="Wingdings" panose="05000000000000000000" pitchFamily="2" charset="2"/>
              </a:rPr>
              <a:t>FeNi</a:t>
            </a:r>
            <a:r>
              <a:rPr lang="zh-CN" altLang="en-US" dirty="0" smtClean="0">
                <a:sym typeface="Wingdings" panose="05000000000000000000" pitchFamily="2" charset="2"/>
              </a:rPr>
              <a:t>合金温度补偿结构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>
                <a:sym typeface="Wingdings" panose="05000000000000000000" pitchFamily="2" charset="2"/>
              </a:rPr>
              <a:t>补偿磁块温度系数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3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87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加速器永磁磁铁的应用情况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应用场</a:t>
            </a:r>
            <a:r>
              <a:rPr lang="zh-CN" altLang="en-US" dirty="0" smtClean="0"/>
              <a:t>景一：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能量和运行模式都固</a:t>
            </a:r>
            <a:r>
              <a:rPr lang="zh-CN" altLang="en-US" dirty="0" smtClean="0"/>
              <a:t>定</a:t>
            </a:r>
            <a:endParaRPr lang="en-US" altLang="zh-CN" dirty="0" smtClean="0"/>
          </a:p>
          <a:p>
            <a:pPr lvl="1"/>
            <a:r>
              <a:rPr lang="zh-CN" altLang="en-US" dirty="0"/>
              <a:t>世界上首</a:t>
            </a:r>
            <a:r>
              <a:rPr lang="zh-CN" altLang="en-US" dirty="0" smtClean="0"/>
              <a:t>个批</a:t>
            </a:r>
            <a:r>
              <a:rPr lang="zh-CN" altLang="en-US" dirty="0"/>
              <a:t>量使用永磁磁铁的加速</a:t>
            </a:r>
            <a:r>
              <a:rPr lang="zh-CN" altLang="en-US" dirty="0" smtClean="0"/>
              <a:t>器：费米回收环</a:t>
            </a:r>
            <a:endParaRPr lang="en-US" altLang="zh-CN" dirty="0" smtClean="0"/>
          </a:p>
          <a:p>
            <a:pPr lvl="1"/>
            <a:r>
              <a:rPr lang="en-US" altLang="zh-CN" dirty="0"/>
              <a:t>9</a:t>
            </a:r>
            <a:r>
              <a:rPr lang="zh-CN" altLang="zh-CN" dirty="0"/>
              <a:t>种类型</a:t>
            </a:r>
            <a:r>
              <a:rPr lang="en-US" altLang="zh-CN" dirty="0"/>
              <a:t>467</a:t>
            </a:r>
            <a:r>
              <a:rPr lang="zh-CN" altLang="zh-CN" dirty="0"/>
              <a:t>台磁</a:t>
            </a:r>
            <a:r>
              <a:rPr lang="zh-CN" altLang="zh-CN" dirty="0" smtClean="0"/>
              <a:t>铁</a:t>
            </a:r>
            <a:r>
              <a:rPr lang="zh-CN" altLang="en-US" dirty="0" smtClean="0"/>
              <a:t>，使用锶铁氧体永磁材料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620EAA-D522-4126-AD77-E5EEB384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12" y="3346591"/>
            <a:ext cx="2728759" cy="30097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B6F61-6374-4E3B-8F9E-3540A58C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713" y="3321471"/>
            <a:ext cx="2977654" cy="306000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4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03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加速器</a:t>
            </a:r>
            <a:r>
              <a:rPr lang="zh-CN" altLang="en-US" dirty="0" smtClean="0"/>
              <a:t>永磁磁铁的应用情况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应用场</a:t>
            </a:r>
            <a:r>
              <a:rPr lang="zh-CN" altLang="en-US" dirty="0" smtClean="0"/>
              <a:t>景二：</a:t>
            </a:r>
            <a:r>
              <a:rPr lang="en-US" altLang="zh-CN" dirty="0" smtClean="0"/>
              <a:t>Lattice</a:t>
            </a:r>
            <a:r>
              <a:rPr lang="zh-CN" altLang="en-US" dirty="0" smtClean="0"/>
              <a:t>能量固定，模式可调</a:t>
            </a:r>
            <a:endParaRPr lang="en-US" altLang="zh-CN" dirty="0" smtClean="0"/>
          </a:p>
          <a:p>
            <a:pPr lvl="1"/>
            <a:r>
              <a:rPr lang="zh-CN" altLang="en-US" dirty="0"/>
              <a:t>典</a:t>
            </a:r>
            <a:r>
              <a:rPr lang="zh-CN" altLang="en-US" dirty="0" smtClean="0"/>
              <a:t>型代表：法国</a:t>
            </a:r>
            <a:r>
              <a:rPr lang="en-US" altLang="zh-CN" dirty="0" smtClean="0"/>
              <a:t>EBS</a:t>
            </a:r>
            <a:r>
              <a:rPr lang="zh-CN" altLang="en-US" dirty="0" smtClean="0"/>
              <a:t>、巴西</a:t>
            </a:r>
            <a:r>
              <a:rPr lang="en-US" altLang="zh-CN" dirty="0" smtClean="0"/>
              <a:t>Sirius</a:t>
            </a:r>
            <a:r>
              <a:rPr lang="zh-CN" altLang="en-US" dirty="0" smtClean="0"/>
              <a:t>、中国</a:t>
            </a:r>
            <a:r>
              <a:rPr lang="en-US" altLang="zh-CN" dirty="0" smtClean="0"/>
              <a:t>HEPS</a:t>
            </a:r>
          </a:p>
          <a:p>
            <a:pPr lvl="1"/>
            <a:r>
              <a:rPr lang="zh-CN" altLang="en-US" dirty="0"/>
              <a:t>储存</a:t>
            </a:r>
            <a:r>
              <a:rPr lang="zh-CN" altLang="en-US" dirty="0" smtClean="0"/>
              <a:t>环能量固定 </a:t>
            </a: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zh-CN" altLang="en-US" dirty="0" smtClean="0">
                <a:sym typeface="Wingdings" panose="05000000000000000000" pitchFamily="2" charset="2"/>
              </a:rPr>
              <a:t>二极铁磁场固定，不需在线调节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4" y="3427433"/>
            <a:ext cx="4903170" cy="2880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41" y="3429000"/>
            <a:ext cx="2892702" cy="2880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文本框 6"/>
          <p:cNvSpPr txBox="1"/>
          <p:nvPr/>
        </p:nvSpPr>
        <p:spPr>
          <a:xfrm>
            <a:off x="628650" y="5681882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ESRF-EBS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储存环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/>
            </a:r>
            <a:br>
              <a:rPr lang="en-US" altLang="zh-CN" sz="1600" b="1" dirty="0" smtClean="0">
                <a:solidFill>
                  <a:srgbClr val="FF0000"/>
                </a:solidFill>
              </a:rPr>
            </a:br>
            <a:r>
              <a:rPr lang="zh-CN" altLang="en-US" sz="1600" b="1" dirty="0" smtClean="0">
                <a:solidFill>
                  <a:srgbClr val="FF0000"/>
                </a:solidFill>
              </a:rPr>
              <a:t>纵向梯度二极磁铁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68040" y="6232504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HEPS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储存环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/>
            </a:r>
            <a:br>
              <a:rPr lang="en-US" altLang="zh-CN" sz="1600" b="1" dirty="0" smtClean="0">
                <a:solidFill>
                  <a:srgbClr val="FF0000"/>
                </a:solidFill>
              </a:rPr>
            </a:br>
            <a:r>
              <a:rPr lang="zh-CN" altLang="en-US" sz="1600" b="1" dirty="0" smtClean="0">
                <a:solidFill>
                  <a:srgbClr val="FF0000"/>
                </a:solidFill>
              </a:rPr>
              <a:t>纵向梯度二极磁铁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5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83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磁场大范围在线可调的方法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方法一：通过机械移动改变磁回路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0999B4-AD21-4928-A81E-34B1EE31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143" y="5096877"/>
            <a:ext cx="2520000" cy="15971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9A602C-643C-468F-9A51-F5926103A6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30"/>
          <a:stretch/>
        </p:blipFill>
        <p:spPr>
          <a:xfrm>
            <a:off x="1501937" y="5319028"/>
            <a:ext cx="2880000" cy="1402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A22768-D566-4458-81FF-BCBB7E4D1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937" y="2650361"/>
            <a:ext cx="2880000" cy="26720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80B0AC-EF96-4290-BFDC-C6279689B7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47" b="8619"/>
          <a:stretch/>
        </p:blipFill>
        <p:spPr>
          <a:xfrm>
            <a:off x="5377143" y="2911047"/>
            <a:ext cx="2520000" cy="1874521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6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524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磁</a:t>
            </a:r>
            <a:r>
              <a:rPr lang="zh-CN" altLang="en-US" dirty="0"/>
              <a:t>场大范围在线可</a:t>
            </a:r>
            <a:r>
              <a:rPr lang="zh-CN" altLang="en-US" dirty="0" smtClean="0"/>
              <a:t>调的方法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方法二：通过转动改变磁场叠加方式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5A9C034-4B58-40B2-86C2-599A7335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28" y="2666657"/>
            <a:ext cx="3468158" cy="36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C7244E-B3F4-49CA-AB91-15A2071B8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56" y="3038421"/>
            <a:ext cx="3292246" cy="2880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7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两种调节的</a:t>
            </a:r>
            <a:r>
              <a:rPr lang="zh-CN" altLang="en-US" dirty="0"/>
              <a:t>方</a:t>
            </a:r>
            <a:r>
              <a:rPr lang="zh-CN" altLang="en-US" dirty="0" smtClean="0"/>
              <a:t>法的对比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7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69464"/>
              </p:ext>
            </p:extLst>
          </p:nvPr>
        </p:nvGraphicFramePr>
        <p:xfrm>
          <a:off x="628650" y="2494917"/>
          <a:ext cx="78867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998848174"/>
                    </a:ext>
                  </a:extLst>
                </a:gridCol>
                <a:gridCol w="2994660">
                  <a:extLst>
                    <a:ext uri="{9D8B030D-6E8A-4147-A177-3AD203B41FA5}">
                      <a16:colId xmlns:a16="http://schemas.microsoft.com/office/drawing/2014/main" val="3393550345"/>
                    </a:ext>
                  </a:extLst>
                </a:gridCol>
                <a:gridCol w="3501390">
                  <a:extLst>
                    <a:ext uri="{9D8B030D-6E8A-4147-A177-3AD203B41FA5}">
                      <a16:colId xmlns:a16="http://schemas.microsoft.com/office/drawing/2014/main" val="1773962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移动改变磁回路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转动改变场叠加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96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优点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dirty="0" smtClean="0"/>
                        <a:t>实现方式简单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dirty="0" smtClean="0"/>
                        <a:t>周边漏场小</a:t>
                      </a:r>
                      <a:endParaRPr lang="en-US" altLang="zh-CN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dirty="0" smtClean="0"/>
                        <a:t>相互作用力较小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46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缺点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dirty="0" smtClean="0"/>
                        <a:t>相互作用力大</a:t>
                      </a:r>
                      <a:endParaRPr lang="en-US" altLang="zh-CN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dirty="0" smtClean="0"/>
                        <a:t>磁场质量较差</a:t>
                      </a:r>
                      <a:endParaRPr lang="en-US" altLang="zh-CN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dirty="0" smtClean="0"/>
                        <a:t>周边漏场较大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dirty="0" smtClean="0"/>
                        <a:t>磁场质量与连续调节不易兼顾</a:t>
                      </a:r>
                      <a:endParaRPr lang="en-US" altLang="zh-CN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dirty="0" smtClean="0"/>
                        <a:t>转动精度要求高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300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研究热度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 smtClean="0"/>
                        <a:t>热度高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 smtClean="0"/>
                        <a:t>热度低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82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代表实验室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 smtClean="0"/>
                        <a:t>英国</a:t>
                      </a:r>
                      <a:r>
                        <a:rPr lang="en-US" altLang="zh-CN" dirty="0" smtClean="0"/>
                        <a:t>Daresbury</a:t>
                      </a:r>
                      <a:r>
                        <a:rPr lang="zh-CN" altLang="en-US" dirty="0" smtClean="0"/>
                        <a:t>实验室</a:t>
                      </a:r>
                      <a:endParaRPr lang="en-US" altLang="zh-CN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 smtClean="0"/>
                        <a:t>日本京都大学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28924"/>
                  </a:ext>
                </a:extLst>
              </a:tr>
            </a:tbl>
          </a:graphicData>
        </a:graphic>
      </p:graphicFrame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8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0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主环四极磁铁的初步设想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基本考虑：研制一台永磁四极磁铁样机</a:t>
            </a:r>
            <a:endParaRPr lang="en-US" altLang="zh-CN" dirty="0" smtClean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调节范围大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00B050"/>
                </a:solidFill>
              </a:rPr>
              <a:t>调节精度高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0000FF"/>
                </a:solidFill>
              </a:rPr>
              <a:t>磁场质量好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0506"/>
              </p:ext>
            </p:extLst>
          </p:nvPr>
        </p:nvGraphicFramePr>
        <p:xfrm>
          <a:off x="699085" y="2892235"/>
          <a:ext cx="7747685" cy="3284728"/>
        </p:xfrm>
        <a:graphic>
          <a:graphicData uri="http://schemas.openxmlformats.org/drawingml/2006/table">
            <a:tbl>
              <a:tblPr firstRow="1" firstCol="1" bandRow="1"/>
              <a:tblGrid>
                <a:gridCol w="3774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+mn-lt"/>
                          <a:ea typeface="+mn-ea"/>
                        </a:rPr>
                        <a:t>磁铁孔径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+mn-lt"/>
                          <a:ea typeface="+mn-ea"/>
                        </a:rPr>
                        <a:t>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mm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≥66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+mn-lt"/>
                          <a:ea typeface="+mn-ea"/>
                        </a:rPr>
                        <a:t>等效磁长度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L</a:t>
                      </a:r>
                      <a:r>
                        <a:rPr lang="en-US" sz="2000" b="1" kern="100" baseline="-25000">
                          <a:effectLst/>
                          <a:latin typeface="+mn-lt"/>
                          <a:ea typeface="+mn-ea"/>
                        </a:rPr>
                        <a:t>eff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mm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≥200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+mn-lt"/>
                          <a:ea typeface="+mn-ea"/>
                        </a:rPr>
                        <a:t>最大磁场梯度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effectLst/>
                          <a:latin typeface="+mn-lt"/>
                          <a:ea typeface="+mn-ea"/>
                        </a:rPr>
                        <a:t>G</a:t>
                      </a:r>
                      <a:r>
                        <a:rPr lang="en-US" sz="2000" b="1" kern="100" baseline="-25000" dirty="0" err="1">
                          <a:effectLst/>
                          <a:latin typeface="+mn-lt"/>
                          <a:ea typeface="+mn-ea"/>
                        </a:rPr>
                        <a:t>max</a:t>
                      </a:r>
                      <a:endParaRPr lang="zh-CN" sz="2000" b="1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+mn-ea"/>
                        </a:rPr>
                        <a:t>T/m</a:t>
                      </a:r>
                      <a:endParaRPr lang="zh-CN" sz="2000" b="1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+mn-ea"/>
                        </a:rPr>
                        <a:t>≥10.6</a:t>
                      </a:r>
                      <a:endParaRPr lang="zh-CN" sz="2000" b="1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+mn-lt"/>
                          <a:ea typeface="+mn-ea"/>
                        </a:rPr>
                        <a:t>梯度调节范围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 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T/m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1.8 ~ 10.6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+mn-lt"/>
                          <a:ea typeface="+mn-ea"/>
                        </a:rPr>
                        <a:t>梯度调节精度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+mn-ea"/>
                        </a:rPr>
                        <a:t>ΔG</a:t>
                      </a:r>
                      <a:endParaRPr lang="zh-CN" sz="2000" b="1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+mn-ea"/>
                        </a:rPr>
                        <a:t>T/m</a:t>
                      </a:r>
                      <a:endParaRPr lang="zh-CN" sz="2000" b="1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</a:rPr>
                        <a:t>≤0.002</a:t>
                      </a:r>
                      <a:endParaRPr lang="zh-CN" sz="2000" b="1" kern="1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内外磁环转动精度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Δθ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≤0.08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+mn-lt"/>
                          <a:ea typeface="+mn-ea"/>
                        </a:rPr>
                        <a:t>好场区半径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GFR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mm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12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+mn-lt"/>
                          <a:ea typeface="+mn-ea"/>
                        </a:rPr>
                        <a:t>好场区内高阶场分量</a:t>
                      </a:r>
                      <a:r>
                        <a:rPr lang="en-US" sz="2000" b="1" kern="100">
                          <a:effectLst/>
                          <a:latin typeface="+mn-lt"/>
                          <a:ea typeface="+mn-ea"/>
                        </a:rPr>
                        <a:t>@G</a:t>
                      </a:r>
                      <a:r>
                        <a:rPr lang="en-US" sz="2000" b="1" kern="100" baseline="-25000">
                          <a:effectLst/>
                          <a:latin typeface="+mn-lt"/>
                          <a:ea typeface="+mn-ea"/>
                        </a:rPr>
                        <a:t>max</a:t>
                      </a:r>
                      <a:endParaRPr lang="zh-CN" sz="2000" b="1" kern="10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effectLst/>
                          <a:latin typeface="+mn-lt"/>
                          <a:ea typeface="+mn-ea"/>
                        </a:rPr>
                        <a:t>B</a:t>
                      </a:r>
                      <a:r>
                        <a:rPr lang="en-US" sz="2000" b="1" kern="100" baseline="-25000" dirty="0" err="1"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000" b="1" kern="100" dirty="0">
                          <a:effectLst/>
                          <a:latin typeface="+mn-lt"/>
                          <a:ea typeface="+mn-ea"/>
                        </a:rPr>
                        <a:t>/B</a:t>
                      </a:r>
                      <a:r>
                        <a:rPr lang="en-US" sz="2000" b="1" kern="100" baseline="-25000" dirty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zh-CN" sz="2000" b="1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n-lt"/>
                          <a:ea typeface="+mn-ea"/>
                        </a:rPr>
                        <a:t>10</a:t>
                      </a:r>
                      <a:r>
                        <a:rPr lang="en-US" sz="2000" b="1" kern="100" baseline="30000" dirty="0">
                          <a:effectLst/>
                          <a:latin typeface="+mn-lt"/>
                          <a:ea typeface="+mn-ea"/>
                        </a:rPr>
                        <a:t>-4</a:t>
                      </a:r>
                      <a:endParaRPr lang="zh-CN" sz="2000" b="1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</a:rPr>
                        <a:t>&lt;5</a:t>
                      </a:r>
                      <a:endParaRPr lang="zh-CN" sz="2000" b="1" kern="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A3BC-256A-4075-8B5A-1C32A8AF6CE2}" type="slidenum">
              <a:rPr lang="zh-CN" altLang="en-US" smtClean="0"/>
              <a:pPr/>
              <a:t>9</a:t>
            </a:fld>
            <a:r>
              <a:rPr lang="en-US" altLang="zh-CN" smtClean="0"/>
              <a:t>/19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58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3311</TotalTime>
  <Words>1438</Words>
  <Application>Microsoft Office PowerPoint</Application>
  <PresentationFormat>全屏显示(4:3)</PresentationFormat>
  <Paragraphs>215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Wingdings</vt:lpstr>
      <vt:lpstr>Office 主题​​</vt:lpstr>
      <vt:lpstr>MathType 6.0 Equation</vt:lpstr>
      <vt:lpstr>CEPC主环磁铁永磁方案 初步设想</vt:lpstr>
      <vt:lpstr>电磁铁/永磁磁铁的优缺点</vt:lpstr>
      <vt:lpstr>加速器永磁磁铁的发展契机</vt:lpstr>
      <vt:lpstr>加速器永磁磁铁的应用情况</vt:lpstr>
      <vt:lpstr>加速器永磁磁铁的应用情况</vt:lpstr>
      <vt:lpstr>磁场大范围在线可调的方法</vt:lpstr>
      <vt:lpstr>磁场大范围在线可调的方法</vt:lpstr>
      <vt:lpstr>两种调节的方法的对比</vt:lpstr>
      <vt:lpstr>CEPC主环四极磁铁的初步设想</vt:lpstr>
      <vt:lpstr>样机的励磁形式</vt:lpstr>
      <vt:lpstr>样机的调节方式</vt:lpstr>
      <vt:lpstr>磁块受力情况</vt:lpstr>
      <vt:lpstr>高阶磁场补偿方案</vt:lpstr>
      <vt:lpstr>其他难点</vt:lpstr>
      <vt:lpstr>机械结构初步设计</vt:lpstr>
      <vt:lpstr>双Halbach磁环结构的优缺点</vt:lpstr>
      <vt:lpstr>永磁四极磁铁的另一个选项</vt:lpstr>
      <vt:lpstr>双孔径二极磁铁永磁方案概念</vt:lpstr>
      <vt:lpstr>预期进度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CEPC主环磁铁永磁方案 初步设想</dc:title>
  <dc:creator>asan</dc:creator>
  <cp:lastModifiedBy>asan</cp:lastModifiedBy>
  <cp:revision>50</cp:revision>
  <dcterms:created xsi:type="dcterms:W3CDTF">2024-04-18T06:12:23Z</dcterms:created>
  <dcterms:modified xsi:type="dcterms:W3CDTF">2024-04-23T05:20:01Z</dcterms:modified>
</cp:coreProperties>
</file>