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1" r:id="rId2"/>
    <p:sldId id="507" r:id="rId3"/>
    <p:sldId id="511" r:id="rId4"/>
    <p:sldId id="512" r:id="rId5"/>
    <p:sldId id="508" r:id="rId6"/>
    <p:sldId id="509" r:id="rId7"/>
    <p:sldId id="333" r:id="rId8"/>
    <p:sldId id="51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99CC00"/>
    <a:srgbClr val="FF9900"/>
    <a:srgbClr val="3E94CA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6" d="100"/>
          <a:sy n="96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2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84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3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0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Global Control and Services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23 </a:t>
            </a: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April, 2024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547023-5D1F-49C5-8062-52F1AE5A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327" y="924340"/>
            <a:ext cx="4669960" cy="526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Control network with DAQ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Timing system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Clock(Reference line)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MPS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Orbit feedback…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79BF46C-4645-40DA-B446-3391B7F9BCF8}"/>
              </a:ext>
            </a:extLst>
          </p:cNvPr>
          <p:cNvSpPr/>
          <p:nvPr/>
        </p:nvSpPr>
        <p:spPr>
          <a:xfrm>
            <a:off x="423650" y="1448045"/>
            <a:ext cx="4176464" cy="43924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放大镜看.bmp">
            <a:extLst>
              <a:ext uri="{FF2B5EF4-FFF2-40B4-BE49-F238E27FC236}">
                <a16:creationId xmlns:a16="http://schemas.microsoft.com/office/drawing/2014/main" id="{3AD6C891-9A37-4363-BF37-1672C37566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395" y="5568712"/>
            <a:ext cx="458232" cy="415837"/>
          </a:xfrm>
          <a:prstGeom prst="rect">
            <a:avLst/>
          </a:prstGeom>
        </p:spPr>
      </p:pic>
      <p:pic>
        <p:nvPicPr>
          <p:cNvPr id="12" name="图片 11" descr="思考者图片.jpg">
            <a:extLst>
              <a:ext uri="{FF2B5EF4-FFF2-40B4-BE49-F238E27FC236}">
                <a16:creationId xmlns:a16="http://schemas.microsoft.com/office/drawing/2014/main" id="{37CAADDA-F6CE-410B-B2C9-463F9013B5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819" y="2888205"/>
            <a:ext cx="1188523" cy="1584176"/>
          </a:xfrm>
          <a:prstGeom prst="rect">
            <a:avLst/>
          </a:prstGeom>
        </p:spPr>
      </p:pic>
      <p:pic>
        <p:nvPicPr>
          <p:cNvPr id="26" name="图片 25" descr="执行者.bmp">
            <a:extLst>
              <a:ext uri="{FF2B5EF4-FFF2-40B4-BE49-F238E27FC236}">
                <a16:creationId xmlns:a16="http://schemas.microsoft.com/office/drawing/2014/main" id="{372DC1F9-A363-4C07-B886-372A07ADF5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350" y="5514590"/>
            <a:ext cx="504056" cy="446023"/>
          </a:xfrm>
          <a:prstGeom prst="rect">
            <a:avLst/>
          </a:prstGeom>
        </p:spPr>
      </p:pic>
      <p:pic>
        <p:nvPicPr>
          <p:cNvPr id="36" name="图片 35" descr="放大镜看.bmp">
            <a:extLst>
              <a:ext uri="{FF2B5EF4-FFF2-40B4-BE49-F238E27FC236}">
                <a16:creationId xmlns:a16="http://schemas.microsoft.com/office/drawing/2014/main" id="{DE061648-6875-428D-B1E4-8190041E75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102" y="1914573"/>
            <a:ext cx="793493" cy="720080"/>
          </a:xfrm>
          <a:prstGeom prst="rect">
            <a:avLst/>
          </a:prstGeom>
        </p:spPr>
      </p:pic>
      <p:pic>
        <p:nvPicPr>
          <p:cNvPr id="37" name="图片 36" descr="执行者.bmp">
            <a:extLst>
              <a:ext uri="{FF2B5EF4-FFF2-40B4-BE49-F238E27FC236}">
                <a16:creationId xmlns:a16="http://schemas.microsoft.com/office/drawing/2014/main" id="{EA47A6FC-1C72-4375-B49F-D47E48CCF6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4823" y="2746230"/>
            <a:ext cx="792088" cy="700894"/>
          </a:xfrm>
          <a:prstGeom prst="rect">
            <a:avLst/>
          </a:prstGeom>
        </p:spPr>
      </p:pic>
      <p:pic>
        <p:nvPicPr>
          <p:cNvPr id="38" name="图片 37" descr="思考者图片.jpg">
            <a:extLst>
              <a:ext uri="{FF2B5EF4-FFF2-40B4-BE49-F238E27FC236}">
                <a16:creationId xmlns:a16="http://schemas.microsoft.com/office/drawing/2014/main" id="{6E29D4C2-3D8F-4A1A-85D8-AA8D6961CC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841" y="4445019"/>
            <a:ext cx="864096" cy="11517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9A7E2E-7D03-46A5-B589-B3DBBE9E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842" y="3513715"/>
            <a:ext cx="864095" cy="86471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3DF07D4-F972-4DB0-A90A-A6C8BA854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65" y="5084269"/>
            <a:ext cx="504056" cy="50441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310E6D1-9AB8-4598-B0AD-DFA10C2FA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3" y="3375694"/>
            <a:ext cx="520252" cy="52062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70C208F-E0B9-4782-A90F-3D94CDB87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" y="3419981"/>
            <a:ext cx="520252" cy="52062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72CFF95-6E5B-45D1-8959-A0B84A209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4" y="1591882"/>
            <a:ext cx="504056" cy="50441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C912991-0450-4D1F-95DF-E6D5154974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82" y="1596470"/>
            <a:ext cx="516060" cy="51642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07693E7B-7E4F-4450-9601-5D6E29CC5F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1" y="5181867"/>
            <a:ext cx="516060" cy="516428"/>
          </a:xfrm>
          <a:prstGeom prst="rect">
            <a:avLst/>
          </a:prstGeom>
        </p:spPr>
      </p:pic>
      <p:pic>
        <p:nvPicPr>
          <p:cNvPr id="60" name="图片 59" descr="放大镜看.bmp">
            <a:extLst>
              <a:ext uri="{FF2B5EF4-FFF2-40B4-BE49-F238E27FC236}">
                <a16:creationId xmlns:a16="http://schemas.microsoft.com/office/drawing/2014/main" id="{7E4F610C-ADA4-468A-862A-F8D17833F1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458" y="4147874"/>
            <a:ext cx="458232" cy="415837"/>
          </a:xfrm>
          <a:prstGeom prst="rect">
            <a:avLst/>
          </a:prstGeom>
        </p:spPr>
      </p:pic>
      <p:pic>
        <p:nvPicPr>
          <p:cNvPr id="61" name="图片 60" descr="执行者.bmp">
            <a:extLst>
              <a:ext uri="{FF2B5EF4-FFF2-40B4-BE49-F238E27FC236}">
                <a16:creationId xmlns:a16="http://schemas.microsoft.com/office/drawing/2014/main" id="{CCA9BC2B-58A2-4D5C-82AE-C7BBB18A0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645" y="4691876"/>
            <a:ext cx="504056" cy="446023"/>
          </a:xfrm>
          <a:prstGeom prst="rect">
            <a:avLst/>
          </a:prstGeom>
        </p:spPr>
      </p:pic>
      <p:pic>
        <p:nvPicPr>
          <p:cNvPr id="68" name="图片 67" descr="放大镜看.bmp">
            <a:extLst>
              <a:ext uri="{FF2B5EF4-FFF2-40B4-BE49-F238E27FC236}">
                <a16:creationId xmlns:a16="http://schemas.microsoft.com/office/drawing/2014/main" id="{1683C1F8-79A5-44D1-9B10-EE876A367B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562" y="4585452"/>
            <a:ext cx="458232" cy="415837"/>
          </a:xfrm>
          <a:prstGeom prst="rect">
            <a:avLst/>
          </a:prstGeom>
        </p:spPr>
      </p:pic>
      <p:pic>
        <p:nvPicPr>
          <p:cNvPr id="69" name="图片 68" descr="执行者.bmp">
            <a:extLst>
              <a:ext uri="{FF2B5EF4-FFF2-40B4-BE49-F238E27FC236}">
                <a16:creationId xmlns:a16="http://schemas.microsoft.com/office/drawing/2014/main" id="{773B8E76-962D-4971-96BB-D52157A157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822" y="3995413"/>
            <a:ext cx="504056" cy="446023"/>
          </a:xfrm>
          <a:prstGeom prst="rect">
            <a:avLst/>
          </a:prstGeom>
        </p:spPr>
      </p:pic>
      <p:pic>
        <p:nvPicPr>
          <p:cNvPr id="73" name="图片 72" descr="放大镜看.bmp">
            <a:extLst>
              <a:ext uri="{FF2B5EF4-FFF2-40B4-BE49-F238E27FC236}">
                <a16:creationId xmlns:a16="http://schemas.microsoft.com/office/drawing/2014/main" id="{8775983D-1C1F-4717-B73B-1237B6D98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43" y="2815841"/>
            <a:ext cx="458232" cy="415837"/>
          </a:xfrm>
          <a:prstGeom prst="rect">
            <a:avLst/>
          </a:prstGeom>
        </p:spPr>
      </p:pic>
      <p:pic>
        <p:nvPicPr>
          <p:cNvPr id="74" name="图片 73" descr="执行者.bmp">
            <a:extLst>
              <a:ext uri="{FF2B5EF4-FFF2-40B4-BE49-F238E27FC236}">
                <a16:creationId xmlns:a16="http://schemas.microsoft.com/office/drawing/2014/main" id="{D457653D-969F-4F9F-BB12-49E6930D25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1915" y="2197481"/>
            <a:ext cx="504056" cy="446023"/>
          </a:xfrm>
          <a:prstGeom prst="rect">
            <a:avLst/>
          </a:prstGeom>
        </p:spPr>
      </p:pic>
      <p:pic>
        <p:nvPicPr>
          <p:cNvPr id="76" name="图片 75" descr="放大镜看.bmp">
            <a:extLst>
              <a:ext uri="{FF2B5EF4-FFF2-40B4-BE49-F238E27FC236}">
                <a16:creationId xmlns:a16="http://schemas.microsoft.com/office/drawing/2014/main" id="{633FAACD-7D74-4441-A73F-E349BA6BB6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252" y="2102665"/>
            <a:ext cx="458232" cy="415837"/>
          </a:xfrm>
          <a:prstGeom prst="rect">
            <a:avLst/>
          </a:prstGeom>
        </p:spPr>
      </p:pic>
      <p:pic>
        <p:nvPicPr>
          <p:cNvPr id="77" name="图片 76" descr="执行者.bmp">
            <a:extLst>
              <a:ext uri="{FF2B5EF4-FFF2-40B4-BE49-F238E27FC236}">
                <a16:creationId xmlns:a16="http://schemas.microsoft.com/office/drawing/2014/main" id="{E991A8DF-6B88-40DE-8A69-1231792DC4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467" y="2746230"/>
            <a:ext cx="504056" cy="446023"/>
          </a:xfrm>
          <a:prstGeom prst="rect">
            <a:avLst/>
          </a:prstGeom>
        </p:spPr>
      </p:pic>
      <p:pic>
        <p:nvPicPr>
          <p:cNvPr id="78" name="图片 77" descr="放大镜看.bmp">
            <a:extLst>
              <a:ext uri="{FF2B5EF4-FFF2-40B4-BE49-F238E27FC236}">
                <a16:creationId xmlns:a16="http://schemas.microsoft.com/office/drawing/2014/main" id="{8DCA52E1-601D-46C6-BBA3-D0A549FD73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983" y="1267187"/>
            <a:ext cx="458232" cy="415837"/>
          </a:xfrm>
          <a:prstGeom prst="rect">
            <a:avLst/>
          </a:prstGeom>
        </p:spPr>
      </p:pic>
      <p:pic>
        <p:nvPicPr>
          <p:cNvPr id="79" name="图片 78" descr="执行者.bmp">
            <a:extLst>
              <a:ext uri="{FF2B5EF4-FFF2-40B4-BE49-F238E27FC236}">
                <a16:creationId xmlns:a16="http://schemas.microsoft.com/office/drawing/2014/main" id="{C6DD0E1B-34C8-4129-95D0-A967861096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6464" y="1248828"/>
            <a:ext cx="504056" cy="446023"/>
          </a:xfrm>
          <a:prstGeom prst="rect">
            <a:avLst/>
          </a:prstGeom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2BE67AD0-0433-4424-A339-EB6378513A4F}"/>
              </a:ext>
            </a:extLst>
          </p:cNvPr>
          <p:cNvCxnSpPr>
            <a:cxnSpLocks/>
          </p:cNvCxnSpPr>
          <p:nvPr/>
        </p:nvCxnSpPr>
        <p:spPr>
          <a:xfrm flipH="1" flipV="1">
            <a:off x="2783983" y="4131686"/>
            <a:ext cx="794953" cy="96014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34785B7B-3151-4D76-96E9-54460F222E3B}"/>
              </a:ext>
            </a:extLst>
          </p:cNvPr>
          <p:cNvCxnSpPr>
            <a:cxnSpLocks/>
          </p:cNvCxnSpPr>
          <p:nvPr/>
        </p:nvCxnSpPr>
        <p:spPr>
          <a:xfrm flipH="1" flipV="1">
            <a:off x="3002853" y="3775923"/>
            <a:ext cx="1253476" cy="44727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D2E005BB-3C1F-4B93-B99A-5678CCA88529}"/>
              </a:ext>
            </a:extLst>
          </p:cNvPr>
          <p:cNvCxnSpPr>
            <a:cxnSpLocks/>
          </p:cNvCxnSpPr>
          <p:nvPr/>
        </p:nvCxnSpPr>
        <p:spPr>
          <a:xfrm flipH="1">
            <a:off x="3089644" y="3089537"/>
            <a:ext cx="1215337" cy="27386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83DA5BBC-66F9-4433-B49C-1A0AA21F7EE0}"/>
              </a:ext>
            </a:extLst>
          </p:cNvPr>
          <p:cNvCxnSpPr>
            <a:cxnSpLocks/>
          </p:cNvCxnSpPr>
          <p:nvPr/>
        </p:nvCxnSpPr>
        <p:spPr>
          <a:xfrm flipH="1" flipV="1">
            <a:off x="2920876" y="3956211"/>
            <a:ext cx="1092595" cy="7949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A6B9A213-9467-4C0F-B34A-C6BFBB2E1234}"/>
              </a:ext>
            </a:extLst>
          </p:cNvPr>
          <p:cNvCxnSpPr>
            <a:cxnSpLocks/>
          </p:cNvCxnSpPr>
          <p:nvPr/>
        </p:nvCxnSpPr>
        <p:spPr>
          <a:xfrm flipH="1" flipV="1">
            <a:off x="3039337" y="3551243"/>
            <a:ext cx="1246806" cy="9295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FFE58C52-9391-455D-8093-2C2076EF5D89}"/>
              </a:ext>
            </a:extLst>
          </p:cNvPr>
          <p:cNvCxnSpPr>
            <a:cxnSpLocks/>
          </p:cNvCxnSpPr>
          <p:nvPr/>
        </p:nvCxnSpPr>
        <p:spPr>
          <a:xfrm flipH="1">
            <a:off x="3046585" y="2499914"/>
            <a:ext cx="936234" cy="684697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30BC5B8C-53A2-4EB8-B8E3-1458A140B311}"/>
              </a:ext>
            </a:extLst>
          </p:cNvPr>
          <p:cNvCxnSpPr>
            <a:cxnSpLocks/>
          </p:cNvCxnSpPr>
          <p:nvPr/>
        </p:nvCxnSpPr>
        <p:spPr>
          <a:xfrm flipH="1" flipV="1">
            <a:off x="1547887" y="2039016"/>
            <a:ext cx="669337" cy="849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21349B4E-AA9E-4AB6-89AE-8D98EC8B7681}"/>
              </a:ext>
            </a:extLst>
          </p:cNvPr>
          <p:cNvCxnSpPr>
            <a:cxnSpLocks/>
          </p:cNvCxnSpPr>
          <p:nvPr/>
        </p:nvCxnSpPr>
        <p:spPr>
          <a:xfrm flipH="1" flipV="1">
            <a:off x="2187730" y="1726724"/>
            <a:ext cx="259589" cy="10891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A3EC5574-3167-4B25-836F-3DFFA1D7CBF4}"/>
              </a:ext>
            </a:extLst>
          </p:cNvPr>
          <p:cNvCxnSpPr>
            <a:cxnSpLocks/>
          </p:cNvCxnSpPr>
          <p:nvPr/>
        </p:nvCxnSpPr>
        <p:spPr>
          <a:xfrm flipV="1">
            <a:off x="2748443" y="1696792"/>
            <a:ext cx="216525" cy="11477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E49CCA77-BD4F-4FE7-86B1-A2CE0FFD14D2}"/>
              </a:ext>
            </a:extLst>
          </p:cNvPr>
          <p:cNvCxnSpPr>
            <a:cxnSpLocks/>
          </p:cNvCxnSpPr>
          <p:nvPr/>
        </p:nvCxnSpPr>
        <p:spPr>
          <a:xfrm flipH="1" flipV="1">
            <a:off x="1161627" y="2501187"/>
            <a:ext cx="879176" cy="56787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CC8319D-AE88-4546-A1F6-0923C9351D39}"/>
              </a:ext>
            </a:extLst>
          </p:cNvPr>
          <p:cNvCxnSpPr>
            <a:cxnSpLocks/>
          </p:cNvCxnSpPr>
          <p:nvPr/>
        </p:nvCxnSpPr>
        <p:spPr>
          <a:xfrm flipH="1" flipV="1">
            <a:off x="865465" y="3022815"/>
            <a:ext cx="1098908" cy="3512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3A1ABD1A-4D0A-46D8-B9A1-0CF318A8536E}"/>
              </a:ext>
            </a:extLst>
          </p:cNvPr>
          <p:cNvCxnSpPr>
            <a:cxnSpLocks/>
          </p:cNvCxnSpPr>
          <p:nvPr/>
        </p:nvCxnSpPr>
        <p:spPr>
          <a:xfrm flipH="1">
            <a:off x="2920876" y="2031167"/>
            <a:ext cx="539032" cy="925273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BA1A8B4-5EA8-4BA0-9C5B-443DDFDFD0F4}"/>
              </a:ext>
            </a:extLst>
          </p:cNvPr>
          <p:cNvCxnSpPr>
            <a:cxnSpLocks/>
          </p:cNvCxnSpPr>
          <p:nvPr/>
        </p:nvCxnSpPr>
        <p:spPr>
          <a:xfrm flipH="1">
            <a:off x="809969" y="3926101"/>
            <a:ext cx="1169442" cy="43090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9941AA8C-9E82-4809-B88C-A8497B4AAA7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94573" y="3653025"/>
            <a:ext cx="1241246" cy="272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41ACA9B4-07AF-4A2E-80A2-71FC6E58F999}"/>
              </a:ext>
            </a:extLst>
          </p:cNvPr>
          <p:cNvCxnSpPr>
            <a:cxnSpLocks/>
          </p:cNvCxnSpPr>
          <p:nvPr/>
        </p:nvCxnSpPr>
        <p:spPr>
          <a:xfrm flipV="1">
            <a:off x="2190612" y="4544745"/>
            <a:ext cx="153688" cy="100176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31D8CC0F-E1F8-4ED2-9745-BEAE6CD345EE}"/>
              </a:ext>
            </a:extLst>
          </p:cNvPr>
          <p:cNvCxnSpPr>
            <a:cxnSpLocks/>
          </p:cNvCxnSpPr>
          <p:nvPr/>
        </p:nvCxnSpPr>
        <p:spPr>
          <a:xfrm flipH="1">
            <a:off x="1527070" y="4516080"/>
            <a:ext cx="609708" cy="70970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C70E1FE5-A128-4032-A78F-933C0BC94041}"/>
              </a:ext>
            </a:extLst>
          </p:cNvPr>
          <p:cNvCxnSpPr>
            <a:cxnSpLocks/>
          </p:cNvCxnSpPr>
          <p:nvPr/>
        </p:nvCxnSpPr>
        <p:spPr>
          <a:xfrm flipH="1">
            <a:off x="1125177" y="4231141"/>
            <a:ext cx="906570" cy="6789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5AEF274E-9CB0-4A0B-9198-D200352ED7B6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2652958" y="4389345"/>
            <a:ext cx="422420" cy="112524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28">
            <a:extLst>
              <a:ext uri="{FF2B5EF4-FFF2-40B4-BE49-F238E27FC236}">
                <a16:creationId xmlns:a16="http://schemas.microsoft.com/office/drawing/2014/main" id="{C257CAF4-D272-4AD0-B270-17DCF64735CF}"/>
              </a:ext>
            </a:extLst>
          </p:cNvPr>
          <p:cNvSpPr txBox="1"/>
          <p:nvPr/>
        </p:nvSpPr>
        <p:spPr>
          <a:xfrm>
            <a:off x="5846937" y="2105011"/>
            <a:ext cx="147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BI</a:t>
            </a:r>
            <a:endParaRPr lang="zh-CN" altLang="en-US" sz="2400" dirty="0"/>
          </a:p>
        </p:txBody>
      </p:sp>
      <p:sp>
        <p:nvSpPr>
          <p:cNvPr id="135" name="TextBox 128">
            <a:extLst>
              <a:ext uri="{FF2B5EF4-FFF2-40B4-BE49-F238E27FC236}">
                <a16:creationId xmlns:a16="http://schemas.microsoft.com/office/drawing/2014/main" id="{C5F2CAC8-4872-4677-899E-DFF5EDC1232E}"/>
              </a:ext>
            </a:extLst>
          </p:cNvPr>
          <p:cNvSpPr txBox="1"/>
          <p:nvPr/>
        </p:nvSpPr>
        <p:spPr>
          <a:xfrm>
            <a:off x="5836912" y="2791982"/>
            <a:ext cx="148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Mag. &amp; PS</a:t>
            </a:r>
            <a:endParaRPr lang="zh-CN" altLang="en-US" sz="2400" dirty="0"/>
          </a:p>
        </p:txBody>
      </p:sp>
      <p:sp>
        <p:nvSpPr>
          <p:cNvPr id="136" name="TextBox 128">
            <a:extLst>
              <a:ext uri="{FF2B5EF4-FFF2-40B4-BE49-F238E27FC236}">
                <a16:creationId xmlns:a16="http://schemas.microsoft.com/office/drawing/2014/main" id="{97EEDB54-D019-4C9F-890E-4A8E5BB7B292}"/>
              </a:ext>
            </a:extLst>
          </p:cNvPr>
          <p:cNvSpPr txBox="1"/>
          <p:nvPr/>
        </p:nvSpPr>
        <p:spPr>
          <a:xfrm>
            <a:off x="5836911" y="3725378"/>
            <a:ext cx="1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VAC</a:t>
            </a:r>
            <a:endParaRPr lang="zh-CN" altLang="en-US" sz="2400" dirty="0"/>
          </a:p>
        </p:txBody>
      </p:sp>
      <p:sp>
        <p:nvSpPr>
          <p:cNvPr id="137" name="TextBox 128">
            <a:extLst>
              <a:ext uri="{FF2B5EF4-FFF2-40B4-BE49-F238E27FC236}">
                <a16:creationId xmlns:a16="http://schemas.microsoft.com/office/drawing/2014/main" id="{A52BD9F4-77CE-4E28-94A7-4F0A2F1F5603}"/>
              </a:ext>
            </a:extLst>
          </p:cNvPr>
          <p:cNvSpPr txBox="1"/>
          <p:nvPr/>
        </p:nvSpPr>
        <p:spPr>
          <a:xfrm>
            <a:off x="5854747" y="4691876"/>
            <a:ext cx="185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Ctrl./DAQ/</a:t>
            </a:r>
          </a:p>
          <a:p>
            <a:r>
              <a:rPr lang="en-US" altLang="zh-CN" sz="2400" dirty="0"/>
              <a:t>Timing/Clock</a:t>
            </a:r>
            <a:endParaRPr lang="zh-CN" altLang="en-US" sz="24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6CDEE4E1-5A5C-4763-9F77-B9573FF3BFF5}"/>
              </a:ext>
            </a:extLst>
          </p:cNvPr>
          <p:cNvSpPr txBox="1"/>
          <p:nvPr/>
        </p:nvSpPr>
        <p:spPr>
          <a:xfrm>
            <a:off x="432559" y="5994179"/>
            <a:ext cx="4111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Part of control along the beam</a:t>
            </a:r>
            <a:endParaRPr lang="zh-CN" altLang="en-US" sz="2400" dirty="0"/>
          </a:p>
        </p:txBody>
      </p:sp>
      <p:pic>
        <p:nvPicPr>
          <p:cNvPr id="1069" name="图片 1068">
            <a:extLst>
              <a:ext uri="{FF2B5EF4-FFF2-40B4-BE49-F238E27FC236}">
                <a16:creationId xmlns:a16="http://schemas.microsoft.com/office/drawing/2014/main" id="{134D6F27-8097-41FA-BA08-A0C78535C4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60" y="2669409"/>
            <a:ext cx="1714284" cy="2030689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4611F521-F9A0-4BD2-9DF4-9FFBE839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Brief of CEPC &amp; key issues of control system</a:t>
            </a:r>
            <a:endParaRPr lang="zh-CN" altLang="en-US" sz="3600" dirty="0"/>
          </a:p>
        </p:txBody>
      </p:sp>
      <p:pic>
        <p:nvPicPr>
          <p:cNvPr id="52" name="Picture 9">
            <a:extLst>
              <a:ext uri="{FF2B5EF4-FFF2-40B4-BE49-F238E27FC236}">
                <a16:creationId xmlns:a16="http://schemas.microsoft.com/office/drawing/2014/main" id="{1BB5EC47-B01E-4390-9BE3-FF95C0065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0279" y="4691876"/>
            <a:ext cx="4025720" cy="174775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D02E37B7-2C99-48BA-8EEB-73226F7202A3}"/>
              </a:ext>
            </a:extLst>
          </p:cNvPr>
          <p:cNvSpPr/>
          <p:nvPr/>
        </p:nvSpPr>
        <p:spPr>
          <a:xfrm>
            <a:off x="1769165" y="1083365"/>
            <a:ext cx="8427607" cy="4901184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00CC"/>
                </a:solidFill>
              </a:rPr>
              <a:t>Three nets : Control &amp; DAQ, Clock, Timing</a:t>
            </a:r>
          </a:p>
          <a:p>
            <a:pPr algn="ctr"/>
            <a:endParaRPr lang="en-US" altLang="zh-CN" sz="3200" dirty="0">
              <a:solidFill>
                <a:srgbClr val="0000CC"/>
              </a:solidFill>
            </a:endParaRPr>
          </a:p>
          <a:p>
            <a:pPr algn="ctr"/>
            <a:r>
              <a:rPr lang="en-US" altLang="zh-CN" sz="3200" dirty="0">
                <a:solidFill>
                  <a:srgbClr val="0000CC"/>
                </a:solidFill>
              </a:rPr>
              <a:t>Signal transmission in tunnel</a:t>
            </a:r>
            <a:endParaRPr lang="zh-CN" altLang="en-US" sz="3200" dirty="0">
              <a:solidFill>
                <a:srgbClr val="0000CC"/>
              </a:solidFill>
            </a:endParaRPr>
          </a:p>
          <a:p>
            <a:pPr algn="ctr"/>
            <a:endParaRPr lang="en-US" altLang="zh-CN" sz="3200" dirty="0">
              <a:solidFill>
                <a:srgbClr val="0000CC"/>
              </a:solidFill>
            </a:endParaRPr>
          </a:p>
          <a:p>
            <a:pPr algn="ctr"/>
            <a:r>
              <a:rPr lang="en-US" altLang="zh-CN" sz="3200" dirty="0">
                <a:solidFill>
                  <a:srgbClr val="0000CC"/>
                </a:solidFill>
              </a:rPr>
              <a:t>Global software services</a:t>
            </a:r>
          </a:p>
          <a:p>
            <a:pPr algn="ctr"/>
            <a:endParaRPr lang="en-US" altLang="zh-CN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34" grpId="0"/>
      <p:bldP spid="135" grpId="0"/>
      <p:bldP spid="136" grpId="0"/>
      <p:bldP spid="13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Key issues of control system</a:t>
            </a:r>
            <a:endParaRPr lang="zh-CN" alt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3" y="994135"/>
            <a:ext cx="11603607" cy="15946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0000CC"/>
                </a:solidFill>
              </a:rPr>
              <a:t>Problem : Delay variation over several clock cycles due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200" b="1" dirty="0">
                <a:solidFill>
                  <a:srgbClr val="0000CC"/>
                </a:solidFill>
              </a:rPr>
              <a:t>    to the long optical fibers and temperature change.</a:t>
            </a:r>
          </a:p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0000CC"/>
                </a:solidFill>
              </a:rPr>
              <a:t>Possible solutions: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0EE724-4FF5-4BDF-955C-83A4987D0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26" y="1294827"/>
            <a:ext cx="3135730" cy="3714495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FAC7ED53-4ABD-4C46-B69A-4F13C252E3C3}"/>
              </a:ext>
            </a:extLst>
          </p:cNvPr>
          <p:cNvSpPr/>
          <p:nvPr/>
        </p:nvSpPr>
        <p:spPr>
          <a:xfrm>
            <a:off x="8562625" y="1222513"/>
            <a:ext cx="3135730" cy="1510748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F344BA-83B0-4D4F-A791-C7C184B49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6" y="2733261"/>
            <a:ext cx="3299397" cy="28372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DF38F5-94B4-4DE1-93CE-B02FE6A46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43" y="2733262"/>
            <a:ext cx="3299396" cy="28372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7C8F04A-9156-48A5-8DA0-508B8AB82146}"/>
              </a:ext>
            </a:extLst>
          </p:cNvPr>
          <p:cNvSpPr txBox="1"/>
          <p:nvPr/>
        </p:nvSpPr>
        <p:spPr>
          <a:xfrm>
            <a:off x="283593" y="5715000"/>
            <a:ext cx="3592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Global measurement and compensation : multi-clock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86B6F4-33A2-4A5D-9ACB-1ADFD19B55BE}"/>
              </a:ext>
            </a:extLst>
          </p:cNvPr>
          <p:cNvSpPr txBox="1"/>
          <p:nvPr/>
        </p:nvSpPr>
        <p:spPr>
          <a:xfrm>
            <a:off x="4453120" y="5635487"/>
            <a:ext cx="482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Ground routing self-measurement and compensation</a:t>
            </a:r>
            <a:endParaRPr lang="zh-CN" altLang="en-US" sz="2400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AA329EB-5CBF-470B-BBDE-DF546A1F6AAD}"/>
              </a:ext>
            </a:extLst>
          </p:cNvPr>
          <p:cNvSpPr/>
          <p:nvPr/>
        </p:nvSpPr>
        <p:spPr>
          <a:xfrm>
            <a:off x="5246370" y="3714751"/>
            <a:ext cx="2777490" cy="8526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A38125B-25BD-4147-A870-D4281DABE245}"/>
              </a:ext>
            </a:extLst>
          </p:cNvPr>
          <p:cNvSpPr/>
          <p:nvPr/>
        </p:nvSpPr>
        <p:spPr>
          <a:xfrm>
            <a:off x="6096000" y="2663991"/>
            <a:ext cx="1150620" cy="1050759"/>
          </a:xfrm>
          <a:prstGeom prst="round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81FD481-812F-4D8C-8259-AE63A82C50C2}"/>
              </a:ext>
            </a:extLst>
          </p:cNvPr>
          <p:cNvSpPr/>
          <p:nvPr/>
        </p:nvSpPr>
        <p:spPr>
          <a:xfrm>
            <a:off x="4827498" y="4563297"/>
            <a:ext cx="3642131" cy="1072189"/>
          </a:xfrm>
          <a:prstGeom prst="round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CE17384-E914-46B4-BE33-AA52BCDBC272}"/>
              </a:ext>
            </a:extLst>
          </p:cNvPr>
          <p:cNvSpPr/>
          <p:nvPr/>
        </p:nvSpPr>
        <p:spPr>
          <a:xfrm>
            <a:off x="422977" y="2667802"/>
            <a:ext cx="3600941" cy="304719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Key issues of control system</a:t>
            </a:r>
            <a:endParaRPr lang="zh-CN" alt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3" y="994135"/>
            <a:ext cx="11603607" cy="15946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0000CC"/>
                </a:solidFill>
              </a:rPr>
              <a:t>Problem : Signal transmission in tunnel</a:t>
            </a:r>
          </a:p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rgbClr val="0000CC"/>
                </a:solidFill>
              </a:rPr>
              <a:t>Possible solutions : Radiation protection for optical fibers &amp; wireless transmission</a:t>
            </a:r>
          </a:p>
        </p:txBody>
      </p:sp>
    </p:spTree>
    <p:extLst>
      <p:ext uri="{BB962C8B-B14F-4D97-AF65-F5344CB8AC3E}">
        <p14:creationId xmlns:p14="http://schemas.microsoft.com/office/powerpoint/2010/main" val="202243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44F5135-DB9D-4E4C-8397-04A0E37D4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4" y="1097210"/>
            <a:ext cx="6680908" cy="5378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0B1D0E-3BB1-472E-A0E2-732EB3BAC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26" y="4591271"/>
            <a:ext cx="1292088" cy="15305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F7B585-E9EB-42A0-BA1A-4FFB8349B0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" y="3050375"/>
            <a:ext cx="4878544" cy="323049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0D0043-9E43-40C6-AA96-FEFFE224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1" y="995600"/>
            <a:ext cx="5385024" cy="19364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Automation </a:t>
            </a:r>
            <a:r>
              <a:rPr lang="en-US" altLang="zh-CN" b="1" dirty="0"/>
              <a:t>of development and maintenance.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Backup</a:t>
            </a:r>
            <a:r>
              <a:rPr lang="en-US" altLang="zh-CN" b="1" dirty="0"/>
              <a:t> strategy &amp; remote </a:t>
            </a:r>
            <a:r>
              <a:rPr lang="en-US" altLang="zh-CN" b="1" dirty="0">
                <a:solidFill>
                  <a:srgbClr val="FF0000"/>
                </a:solidFill>
              </a:rPr>
              <a:t>recovery</a:t>
            </a:r>
            <a:r>
              <a:rPr lang="en-US" altLang="zh-CN" b="1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AI </a:t>
            </a:r>
            <a:r>
              <a:rPr lang="en-US" altLang="zh-CN" b="1" dirty="0"/>
              <a:t>application.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10B5E0-9701-45FA-847C-AF658440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Key issues of control system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925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208723" y="1049153"/>
            <a:ext cx="4827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Performance improvement </a:t>
            </a:r>
            <a:r>
              <a:rPr lang="en-US" altLang="zh-CN" sz="2800" b="1" dirty="0"/>
              <a:t>based on </a:t>
            </a:r>
            <a:r>
              <a:rPr lang="en-US" altLang="zh-CN" sz="2800" b="1" dirty="0">
                <a:solidFill>
                  <a:srgbClr val="FF0000"/>
                </a:solidFill>
              </a:rPr>
              <a:t>precise(1ns – 10us) correlated data</a:t>
            </a:r>
            <a:r>
              <a:rPr lang="en-US" altLang="zh-CN" sz="2800" b="1" dirty="0"/>
              <a:t> from the front end. </a:t>
            </a:r>
            <a:r>
              <a:rPr lang="en-US" altLang="zh-CN" sz="2800" b="1" dirty="0">
                <a:solidFill>
                  <a:srgbClr val="FF0000"/>
                </a:solidFill>
              </a:rPr>
              <a:t>Distributed logic analyzer.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Fault prediction </a:t>
            </a:r>
            <a:r>
              <a:rPr lang="en-US" altLang="zh-CN" sz="2800" b="1" dirty="0"/>
              <a:t>for planned maintenance </a:t>
            </a:r>
            <a:r>
              <a:rPr lang="en-US" altLang="zh-CN" sz="2800" b="1" dirty="0">
                <a:solidFill>
                  <a:srgbClr val="FF0000"/>
                </a:solidFill>
              </a:rPr>
              <a:t>to improve availability.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Several-hundred GB data </a:t>
            </a:r>
            <a:r>
              <a:rPr lang="en-US" altLang="zh-CN" sz="2800" b="1" dirty="0"/>
              <a:t>for each DAQ.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30EE63-5D5D-456B-BD7C-C1ADC9CE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71" y="1181972"/>
            <a:ext cx="6947005" cy="51302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0D458E-39B3-4B72-8C6B-176EEA1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Key issues of control system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212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3" y="994135"/>
            <a:ext cx="11603607" cy="5277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Source &amp; acceleration &amp; confinement.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/>
              <a:t>Key components: </a:t>
            </a:r>
            <a:r>
              <a:rPr lang="en-US" altLang="zh-CN" sz="2400" b="1" dirty="0">
                <a:solidFill>
                  <a:srgbClr val="FF0000"/>
                </a:solidFill>
              </a:rPr>
              <a:t>source, acc. structure, mag. &amp; PS, BI(monitoring and feedback)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0000CC"/>
                </a:solidFill>
              </a:rPr>
              <a:t>Precise clock : (from reference line or timing)</a:t>
            </a:r>
          </a:p>
          <a:p>
            <a:pPr marL="625475" indent="-268288">
              <a:lnSpc>
                <a:spcPct val="110000"/>
              </a:lnSpc>
              <a:buFont typeface="+mj-ea"/>
              <a:buAutoNum type="circleNumDbPlain"/>
            </a:pPr>
            <a:r>
              <a:rPr lang="en-US" altLang="zh-CN" sz="2200" b="1" dirty="0">
                <a:solidFill>
                  <a:srgbClr val="0000CC"/>
                </a:solidFill>
              </a:rPr>
              <a:t>Source, acc. structure, beam feedback, tune measurement… : </a:t>
            </a:r>
            <a:r>
              <a:rPr lang="en-US" altLang="zh-CN" sz="2200" b="1" dirty="0">
                <a:solidFill>
                  <a:srgbClr val="FF0000"/>
                </a:solidFill>
              </a:rPr>
              <a:t>both phase &amp; jitter </a:t>
            </a:r>
            <a:r>
              <a:rPr lang="en-US" altLang="zh-CN" sz="2200" b="1" dirty="0">
                <a:solidFill>
                  <a:srgbClr val="0000CC"/>
                </a:solidFill>
              </a:rPr>
              <a:t>(5ps to 100fs), </a:t>
            </a:r>
            <a:r>
              <a:rPr lang="en-US" altLang="zh-CN" sz="2200" b="1" dirty="0">
                <a:solidFill>
                  <a:srgbClr val="FF0000"/>
                </a:solidFill>
              </a:rPr>
              <a:t>reference line, few stations</a:t>
            </a:r>
          </a:p>
          <a:p>
            <a:pPr marL="625475" indent="-268288">
              <a:lnSpc>
                <a:spcPct val="110000"/>
              </a:lnSpc>
              <a:buFont typeface="+mj-ea"/>
              <a:buAutoNum type="circleNumDbPlain"/>
            </a:pPr>
            <a:r>
              <a:rPr lang="en-US" altLang="zh-CN" sz="2200" b="1" dirty="0">
                <a:solidFill>
                  <a:srgbClr val="0000CC"/>
                </a:solidFill>
                <a:highlight>
                  <a:srgbClr val="FFFF00"/>
                </a:highlight>
              </a:rPr>
              <a:t>BI(</a:t>
            </a:r>
            <a:r>
              <a:rPr lang="en-US" altLang="zh-CN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BPM</a:t>
            </a:r>
            <a:r>
              <a:rPr lang="en-US" altLang="zh-CN" sz="2200" b="1" dirty="0">
                <a:solidFill>
                  <a:srgbClr val="0000CC"/>
                </a:solidFill>
                <a:highlight>
                  <a:srgbClr val="FFFF00"/>
                </a:highlight>
              </a:rPr>
              <a:t>, BCM…) : </a:t>
            </a:r>
            <a:r>
              <a:rPr lang="en-US" altLang="zh-CN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jitter</a:t>
            </a:r>
            <a:r>
              <a:rPr lang="en-US" altLang="zh-CN" sz="2200" b="1" dirty="0">
                <a:solidFill>
                  <a:srgbClr val="0000CC"/>
                </a:solidFill>
                <a:highlight>
                  <a:srgbClr val="FFFF00"/>
                </a:highlight>
              </a:rPr>
              <a:t> (5ps to &lt;1ps), </a:t>
            </a:r>
            <a:r>
              <a:rPr lang="en-US" altLang="zh-CN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timing possible, BPM distributed around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0000CC"/>
                </a:solidFill>
              </a:rPr>
              <a:t>Timing : (mostly </a:t>
            </a:r>
            <a:r>
              <a:rPr lang="en-US" altLang="zh-CN" sz="2400" b="1" dirty="0">
                <a:solidFill>
                  <a:srgbClr val="FF0000"/>
                </a:solidFill>
              </a:rPr>
              <a:t>delay adjustable</a:t>
            </a:r>
            <a:r>
              <a:rPr lang="en-US" altLang="zh-CN" sz="2400" b="1" dirty="0">
                <a:solidFill>
                  <a:srgbClr val="0000CC"/>
                </a:solidFill>
              </a:rPr>
              <a:t>)</a:t>
            </a:r>
          </a:p>
          <a:p>
            <a:pPr marL="536575" indent="-179388">
              <a:lnSpc>
                <a:spcPct val="110000"/>
              </a:lnSpc>
              <a:buFont typeface="+mj-ea"/>
              <a:buAutoNum type="circleNumDbPlain"/>
            </a:pPr>
            <a:r>
              <a:rPr lang="en-US" altLang="zh-CN" sz="2200" b="1" dirty="0">
                <a:solidFill>
                  <a:srgbClr val="0000CC"/>
                </a:solidFill>
              </a:rPr>
              <a:t>BI : &lt; 50ps</a:t>
            </a:r>
          </a:p>
          <a:p>
            <a:pPr marL="536575" indent="-179388">
              <a:lnSpc>
                <a:spcPct val="110000"/>
              </a:lnSpc>
              <a:buFont typeface="+mj-ea"/>
              <a:buAutoNum type="circleNumDbPlain"/>
            </a:pPr>
            <a:r>
              <a:rPr lang="en-US" altLang="zh-CN" sz="2200" b="1" dirty="0">
                <a:solidFill>
                  <a:srgbClr val="0000CC"/>
                </a:solidFill>
              </a:rPr>
              <a:t>PS : ~5ns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2B6121-5ACE-46B2-BCAA-D46F449F3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91" y="3998516"/>
            <a:ext cx="2673626" cy="243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F0502E-F759-4D2D-897E-2A45F60C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Key issues of control system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C20991C-DD50-4EC5-A201-000D132BF258}"/>
              </a:ext>
            </a:extLst>
          </p:cNvPr>
          <p:cNvSpPr txBox="1"/>
          <p:nvPr/>
        </p:nvSpPr>
        <p:spPr>
          <a:xfrm>
            <a:off x="472440" y="284499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0445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53358</TotalTime>
  <Words>324</Words>
  <Application>Microsoft Office PowerPoint</Application>
  <PresentationFormat>宽屏</PresentationFormat>
  <Paragraphs>58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等线</vt:lpstr>
      <vt:lpstr>黑体</vt:lpstr>
      <vt:lpstr>华文行楷</vt:lpstr>
      <vt:lpstr>华文中宋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CEPC Global Control and Services</vt:lpstr>
      <vt:lpstr>Brief of CEPC &amp; key issues of control system</vt:lpstr>
      <vt:lpstr>Key issues of control system</vt:lpstr>
      <vt:lpstr>Key issues of control system</vt:lpstr>
      <vt:lpstr>Key issues of control system</vt:lpstr>
      <vt:lpstr>Key issues of control system</vt:lpstr>
      <vt:lpstr>Key issues of control system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947</cp:revision>
  <dcterms:created xsi:type="dcterms:W3CDTF">2016-06-16T12:03:06Z</dcterms:created>
  <dcterms:modified xsi:type="dcterms:W3CDTF">2024-04-17T03:51:08Z</dcterms:modified>
</cp:coreProperties>
</file>