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0" r:id="rId4"/>
    <p:sldMasterId id="2147483680" r:id="rId5"/>
  </p:sldMasterIdLst>
  <p:notesMasterIdLst>
    <p:notesMasterId r:id="rId38"/>
  </p:notesMasterIdLst>
  <p:sldIdLst>
    <p:sldId id="1888" r:id="rId6"/>
    <p:sldId id="1855" r:id="rId7"/>
    <p:sldId id="1873" r:id="rId8"/>
    <p:sldId id="373" r:id="rId9"/>
    <p:sldId id="1890" r:id="rId10"/>
    <p:sldId id="1872" r:id="rId11"/>
    <p:sldId id="1887" r:id="rId12"/>
    <p:sldId id="447" r:id="rId13"/>
    <p:sldId id="1857" r:id="rId14"/>
    <p:sldId id="1858" r:id="rId15"/>
    <p:sldId id="1889" r:id="rId16"/>
    <p:sldId id="1893" r:id="rId17"/>
    <p:sldId id="756" r:id="rId18"/>
    <p:sldId id="761" r:id="rId19"/>
    <p:sldId id="1064" r:id="rId20"/>
    <p:sldId id="1894" r:id="rId21"/>
    <p:sldId id="1868" r:id="rId22"/>
    <p:sldId id="1892" r:id="rId23"/>
    <p:sldId id="1870" r:id="rId24"/>
    <p:sldId id="1866" r:id="rId25"/>
    <p:sldId id="1875" r:id="rId26"/>
    <p:sldId id="1891" r:id="rId27"/>
    <p:sldId id="1886" r:id="rId28"/>
    <p:sldId id="1879" r:id="rId29"/>
    <p:sldId id="1829" r:id="rId30"/>
    <p:sldId id="1836" r:id="rId31"/>
    <p:sldId id="1852" r:id="rId32"/>
    <p:sldId id="1811" r:id="rId33"/>
    <p:sldId id="408" r:id="rId34"/>
    <p:sldId id="1853" r:id="rId35"/>
    <p:sldId id="1884" r:id="rId36"/>
    <p:sldId id="284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38" autoAdjust="0"/>
    <p:restoredTop sz="94627" autoAdjust="0"/>
  </p:normalViewPr>
  <p:slideViewPr>
    <p:cSldViewPr snapToGrid="0">
      <p:cViewPr varScale="1">
        <p:scale>
          <a:sx n="63" d="100"/>
          <a:sy n="63" d="100"/>
        </p:scale>
        <p:origin x="3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E5AA-346A-4BA0-9D34-19E387A8B588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F2B3D-63E5-463B-8DBA-F7FAA2EC0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5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00E4-B11F-4099-BA7D-B7C09C4FE2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2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marL="0" marR="0" lvl="0" indent="0" algn="r" defTabSz="9607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07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4175" y="690563"/>
            <a:ext cx="612616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0525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BABE-A268-4011-AB62-F38D4174A18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969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F2924-98E7-46FA-B168-569CDB3ED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8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500E4-B11F-4099-BA7D-B7C09C4FE2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095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0" u="none" strike="noStrike" dirty="0">
                <a:solidFill>
                  <a:srgbClr val="5A75E0"/>
                </a:solidFill>
                <a:effectLst/>
                <a:latin typeface="PingFang SC"/>
              </a:rPr>
              <a:t>conventional technology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2BABE-A268-4011-AB62-F38D4174A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3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500E4-B11F-4099-BA7D-B7C09C4FE2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材料的选择→加工工艺→样件试制→检漏→变形测量→极限真空测试</a:t>
            </a:r>
            <a:endParaRPr lang="en-US" altLang="zh-CN" sz="1200" dirty="0"/>
          </a:p>
          <a:p>
            <a:r>
              <a:rPr lang="en-US" altLang="zh-CN" sz="1200" dirty="0"/>
              <a:t>对0.1mm厚的钛膜进行电子束焊和钎焊试验；</a:t>
            </a:r>
          </a:p>
          <a:p>
            <a:r>
              <a:rPr lang="zh-CN" altLang="en-US" sz="1200" dirty="0"/>
              <a:t>钛窗真空下变形实验，椭圆窗</a:t>
            </a:r>
            <a:r>
              <a:rPr lang="en-US" altLang="zh-CN" sz="1200" dirty="0"/>
              <a:t>0.4mm</a:t>
            </a:r>
            <a:r>
              <a:rPr lang="zh-CN" altLang="en-US" sz="1200" dirty="0"/>
              <a:t>，圆窗</a:t>
            </a:r>
            <a:r>
              <a:rPr lang="en-US" altLang="zh-CN" sz="1200" dirty="0"/>
              <a:t>2.3mm，打压1MPa未发现有漏；</a:t>
            </a:r>
          </a:p>
          <a:p>
            <a:r>
              <a:rPr lang="zh-CN" altLang="en-US" sz="1200" dirty="0"/>
              <a:t>极限真空小于</a:t>
            </a:r>
            <a:r>
              <a:rPr lang="en-US" altLang="zh-CN" sz="1200" dirty="0"/>
              <a:t>5 ×10</a:t>
            </a:r>
            <a:r>
              <a:rPr lang="en-US" altLang="zh-CN" sz="1200" baseline="30000" dirty="0"/>
              <a:t>-8</a:t>
            </a:r>
            <a:r>
              <a:rPr lang="en-US" altLang="zh-CN" sz="1200" dirty="0"/>
              <a:t>Pa。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2BABE-A268-4011-AB62-F38D4174A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9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DB26B6-93DD-490A-B5F9-7441BE06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AFD95B-99B9-49ED-BA74-FCABF7FA5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85A23-FF0A-429D-8FF7-C9DFB240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4874E2-5E23-41C2-B0DB-CDF07922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544BB7-F969-47B5-9751-1077A9E3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32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89DBB6-14A3-4BDE-B64F-405A60F43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C193FE-0AC6-49BE-91B5-356B0C4FD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2FE8B0-B918-4009-9C61-A5133DFE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9B60D5-E590-4B61-9D94-44191485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EEF6DB-4832-4053-8A39-24939D92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0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D0A4CB-7162-435C-B17A-D02EF2AC5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BBB65F-CF7E-4297-8520-9BDD4D57B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4362A-CDEE-452E-9873-E33DA06B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62F7F5-D824-49E4-9370-1D6CBB1D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872FF-1876-4ABD-9BD5-B31FB871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38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59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6B0F-95F0-4695-A716-8DCA596A49F2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4112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06B5-6AD4-4F33-A9D5-36E04B761C91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2" descr="C:\Users\Administrator\Desktop\11112.png">
            <a:extLst>
              <a:ext uri="{FF2B5EF4-FFF2-40B4-BE49-F238E27FC236}">
                <a16:creationId xmlns:a16="http://schemas.microsoft.com/office/drawing/2014/main" id="{347808DD-56BF-48F6-8929-C750E8D5E4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817" y="145436"/>
            <a:ext cx="761494" cy="4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97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AA8A-7316-45BE-90A2-2B125DE50948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3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5D4F-7ED1-450E-9A65-D90E5772E599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22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BFFC-F7ED-427A-BB49-D6A74D07957A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Picture 2" descr="C:\Users\Administrator\Desktop\11112.png">
            <a:extLst>
              <a:ext uri="{FF2B5EF4-FFF2-40B4-BE49-F238E27FC236}">
                <a16:creationId xmlns:a16="http://schemas.microsoft.com/office/drawing/2014/main" id="{36F70DFF-7174-4C38-A837-6F627EF325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817" y="145436"/>
            <a:ext cx="761494" cy="4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8933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2" descr="C:\Users\Administrator\Desktop\11112.png">
            <a:extLst>
              <a:ext uri="{FF2B5EF4-FFF2-40B4-BE49-F238E27FC236}">
                <a16:creationId xmlns:a16="http://schemas.microsoft.com/office/drawing/2014/main" id="{D52BE8FD-AF9D-4923-A217-1FC518E832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817" y="145436"/>
            <a:ext cx="761494" cy="4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8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6FA1F-A86C-48F2-B99E-C0BE83EE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B3B3BD-2DE7-4177-9503-6DB589C2B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EB172-C7C2-405F-B662-2471491E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9488B7-90FF-447E-9D16-77497591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11289-2E8C-4DAA-8684-45B7A341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70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0877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16364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1" name="Picture 2" descr="C:\Users\Administrator\Desktop\11112.png">
            <a:extLst>
              <a:ext uri="{FF2B5EF4-FFF2-40B4-BE49-F238E27FC236}">
                <a16:creationId xmlns:a16="http://schemas.microsoft.com/office/drawing/2014/main" id="{98A2B4D0-CEEA-4C1F-A5D3-EDF8F6C6F4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817" y="145436"/>
            <a:ext cx="761494" cy="4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093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Picture 2" descr="C:\Users\Administrator\Desktop\11112.png">
            <a:extLst>
              <a:ext uri="{FF2B5EF4-FFF2-40B4-BE49-F238E27FC236}">
                <a16:creationId xmlns:a16="http://schemas.microsoft.com/office/drawing/2014/main" id="{72D53CC9-6390-4C12-A508-ED3A78FA3C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817" y="145436"/>
            <a:ext cx="761494" cy="4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63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057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78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1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123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11200" y="393701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EF450-13CC-482A-8612-03B7B2F926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4547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727354"/>
            <a:ext cx="12192000" cy="110846"/>
            <a:chOff x="0" y="846225"/>
            <a:chExt cx="9144000" cy="1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8" name="矩形 7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6" name="直接连接符 5"/>
            <p:cNvCxnSpPr>
              <a:stCxn id="11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6" y="76201"/>
            <a:ext cx="1272156" cy="63338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1" y="6553201"/>
            <a:ext cx="10914276" cy="30205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0909477" y="6553201"/>
            <a:ext cx="1282524" cy="30033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9"/>
          <p:cNvSpPr txBox="1"/>
          <p:nvPr userDrawn="1"/>
        </p:nvSpPr>
        <p:spPr>
          <a:xfrm>
            <a:off x="38100" y="6581002"/>
            <a:ext cx="1071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低激活温度吸气剂薄膜制备与研究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加速器中心 真空组 </a:t>
            </a:r>
            <a:r>
              <a:rPr lang="en-US" altLang="zh-CN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马永胜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直角三角形 16"/>
          <p:cNvSpPr/>
          <p:nvPr userDrawn="1"/>
        </p:nvSpPr>
        <p:spPr>
          <a:xfrm flipV="1">
            <a:off x="10909477" y="6553200"/>
            <a:ext cx="526943" cy="302054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3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604CC-1356-4E7C-8EF1-2D0BB3BA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23AC47-FFA5-4BC3-B6FE-7143FF46D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C2BC42-2916-4701-8A56-3736481A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9F0FA-C24F-45BC-90B8-30C2B7CA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056CC-F708-41D7-AA5B-96820C46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11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1" y="2349500"/>
            <a:ext cx="7440084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10"/>
          <p:cNvSpPr/>
          <p:nvPr userDrawn="1"/>
        </p:nvSpPr>
        <p:spPr>
          <a:xfrm>
            <a:off x="9239251" y="0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F648A-6AA9-4C16-8844-196265C22904}" type="datetimeFigureOut">
              <a:rPr lang="zh-CN" altLang="en-US"/>
              <a:pPr>
                <a:defRPr/>
              </a:pPr>
              <a:t>2024/4/18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2372-F354-44FE-9DF0-15F30F2D8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791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 userDrawn="1"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15"/>
          <p:cNvSpPr/>
          <p:nvPr userDrawn="1"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17"/>
          <p:cNvSpPr/>
          <p:nvPr userDrawn="1"/>
        </p:nvSpPr>
        <p:spPr>
          <a:xfrm>
            <a:off x="0" y="938213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22"/>
          <p:cNvSpPr/>
          <p:nvPr userDrawn="1"/>
        </p:nvSpPr>
        <p:spPr>
          <a:xfrm>
            <a:off x="1" y="1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58A8-CB29-4895-ACB3-087CDA9E75C6}" type="datetimeFigureOut">
              <a:rPr lang="zh-CN" altLang="en-US"/>
              <a:pPr>
                <a:defRPr/>
              </a:pPr>
              <a:t>2024/4/18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C634-287A-4A18-97D8-4716869DD4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598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5988-F4F3-4F17-9A5E-9396F866EBE6}" type="datetimeFigureOut">
              <a:rPr lang="zh-CN" altLang="en-US"/>
              <a:pPr>
                <a:defRPr/>
              </a:pPr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E8B5-7B4A-4823-9B9E-3DDB183A61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08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F655C-27BD-4C48-BF53-A14E5B7EB253}" type="datetimeFigureOut">
              <a:rPr lang="zh-CN" altLang="en-US"/>
              <a:pPr>
                <a:defRPr/>
              </a:pPr>
              <a:t>2024/4/18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E28A-24B2-4FB5-9709-9504A99D64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300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013E-AA77-4F20-8483-10C338E25CD4}" type="datetimeFigureOut">
              <a:rPr lang="zh-CN" altLang="en-US"/>
              <a:pPr>
                <a:defRPr/>
              </a:pPr>
              <a:t>2024/4/18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0413-6ACB-449D-B68D-86D34FC67F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388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 userDrawn="1"/>
        </p:nvSpPr>
        <p:spPr>
          <a:xfrm>
            <a:off x="1557868" y="107953"/>
            <a:ext cx="10549467" cy="71437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 sz="4400" dirty="0"/>
          </a:p>
        </p:txBody>
      </p:sp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6" y="107952"/>
            <a:ext cx="1272116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13"/>
          <p:cNvGrpSpPr>
            <a:grpSpLocks/>
          </p:cNvGrpSpPr>
          <p:nvPr userDrawn="1"/>
        </p:nvGrpSpPr>
        <p:grpSpPr bwMode="auto">
          <a:xfrm>
            <a:off x="0" y="822325"/>
            <a:ext cx="12192000" cy="134938"/>
            <a:chOff x="0" y="821645"/>
            <a:chExt cx="9144000" cy="135426"/>
          </a:xfrm>
        </p:grpSpPr>
        <p:grpSp>
          <p:nvGrpSpPr>
            <p:cNvPr id="6" name="组合 14"/>
            <p:cNvGrpSpPr>
              <a:grpSpLocks/>
            </p:cNvGrpSpPr>
            <p:nvPr userDrawn="1"/>
          </p:nvGrpSpPr>
          <p:grpSpPr bwMode="auto"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8" name="组合 16"/>
              <p:cNvGrpSpPr>
                <a:grpSpLocks/>
              </p:cNvGrpSpPr>
              <p:nvPr userDrawn="1"/>
            </p:nvGrpSpPr>
            <p:grpSpPr bwMode="auto"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876300" y="845545"/>
                  <a:ext cx="8267700" cy="111527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11" name="直角三角形 10"/>
                <p:cNvSpPr/>
                <p:nvPr userDrawn="1"/>
              </p:nvSpPr>
              <p:spPr>
                <a:xfrm>
                  <a:off x="976313" y="845545"/>
                  <a:ext cx="136525" cy="111527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9" name="矩形 8"/>
              <p:cNvSpPr/>
              <p:nvPr userDrawn="1"/>
            </p:nvSpPr>
            <p:spPr>
              <a:xfrm>
                <a:off x="0" y="845545"/>
                <a:ext cx="974725" cy="1115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cxnSp>
          <p:nvCxnSpPr>
            <p:cNvPr id="7" name="直接连接符 6"/>
            <p:cNvCxnSpPr/>
            <p:nvPr userDrawn="1"/>
          </p:nvCxnSpPr>
          <p:spPr>
            <a:xfrm flipV="1">
              <a:off x="974725" y="821645"/>
              <a:ext cx="0" cy="1354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连接符 11"/>
          <p:cNvCxnSpPr/>
          <p:nvPr userDrawn="1"/>
        </p:nvCxnSpPr>
        <p:spPr>
          <a:xfrm>
            <a:off x="11444817" y="6588125"/>
            <a:ext cx="0" cy="2667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2" y="22523"/>
            <a:ext cx="10902897" cy="82370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7553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727354"/>
            <a:ext cx="12192000" cy="110846"/>
            <a:chOff x="0" y="846225"/>
            <a:chExt cx="9144000" cy="1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8" name="矩形 7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6" name="直接连接符 5"/>
            <p:cNvCxnSpPr>
              <a:stCxn id="11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6" y="76201"/>
            <a:ext cx="1272156" cy="63338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1" y="6553201"/>
            <a:ext cx="10914276" cy="30205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0909477" y="6553201"/>
            <a:ext cx="1282524" cy="30033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9"/>
          <p:cNvSpPr txBox="1"/>
          <p:nvPr userDrawn="1"/>
        </p:nvSpPr>
        <p:spPr>
          <a:xfrm>
            <a:off x="38100" y="6581002"/>
            <a:ext cx="1071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低激活温度吸气剂薄膜制备与研究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加速器中心 真空组 </a:t>
            </a:r>
            <a:r>
              <a:rPr lang="en-US" altLang="zh-CN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马永胜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直角三角形 16"/>
          <p:cNvSpPr/>
          <p:nvPr userDrawn="1"/>
        </p:nvSpPr>
        <p:spPr>
          <a:xfrm flipV="1">
            <a:off x="10909477" y="6553200"/>
            <a:ext cx="526943" cy="302054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19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A6804-8098-43F4-841C-7D78FC48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18A67E-091A-4FE8-A9F8-40D13B912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C47EDC-B303-434C-9455-9BF3A814C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952EE3-E08F-4377-ADCC-BE6EB5CF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BA5918-C9D0-4098-9B02-7D31692B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9A638E-6707-4F87-A26B-DC40246A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23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09E40-17A4-4383-B1D6-C77575DE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B139F8-FD3A-43F8-A211-46C6C3EC3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913F9D-0491-4986-B628-D83595DD5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70B3ECE-3EB4-41A7-8829-C405F9E39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15922A-7921-4171-BBF5-D50ECA024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09DEE1-5918-4850-9345-C6FE161B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9E1BAD-9810-4DD0-8088-8E4854E3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5F3B77-20E6-4F7F-8024-5F9EC639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53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7E1A0-144A-4653-9637-F890D6B9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7FAB47-1ADE-47BD-9E35-12408CA5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2733778-83A2-4345-B5F2-331BB9BD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5E168B-2F49-4BC0-AFCD-3FA24D97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4B7856B-6630-48BB-9182-8E6CA5EB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F81E70-E29C-494B-B0B3-E847ABB9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676D85-6025-4611-BD0C-FAB9795D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23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755FD4-0542-4954-BF53-D9B0E246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0F7AF-6C63-43AF-8669-27BDA75E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CD5FB9-2587-49DC-BDE9-FF561762A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05B53C-CD4E-4A44-9135-4DE778EA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ACD44E-3367-4DB8-876E-53683DE4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29A1D3-5EA3-4ED3-9D6E-4DEA4DB2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03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816A4-B528-4A9A-B546-B68BF13E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382308-2C4C-41BB-9494-ED4F4C902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B5B19E-2C7B-400E-9647-61770B24B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2E295-3F34-4909-87A8-F4B426C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ED1823-514B-48D4-9EEE-C3B98471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EF1A03-3580-498D-95A6-771C12F8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4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38DC97-76E2-464A-A1E1-D5A51282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5C1F8A-5EDA-4027-853D-F8C618D7F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4F741-43AB-43E5-8BB0-67911B303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D65D6-F634-4698-9B00-C91AF0B133DD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792217-6F75-4402-A59F-3B9A4AC6B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7BC73D-2395-46B5-B424-D0D0AB000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85531-713C-4399-A5C2-0F87110B84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7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2080-4BD3-4705-918A-291DE1BC685E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58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52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68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9A74567-C338-4F68-8BC4-D598EC645CE3}" type="datetimeFigureOut">
              <a:rPr lang="zh-CN" altLang="en-US"/>
              <a:pPr>
                <a:defRPr/>
              </a:pPr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75116D-D795-4EED-8D0E-254CF22295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3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tiff"/><Relationship Id="rId10" Type="http://schemas.openxmlformats.org/officeDocument/2006/relationships/image" Target="../media/image53.png"/><Relationship Id="rId4" Type="http://schemas.openxmlformats.org/officeDocument/2006/relationships/image" Target="../media/image47.tiff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jpeg"/><Relationship Id="rId11" Type="http://schemas.openxmlformats.org/officeDocument/2006/relationships/image" Target="../media/image81.jpg"/><Relationship Id="rId5" Type="http://schemas.openxmlformats.org/officeDocument/2006/relationships/image" Target="../media/image7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svg"/><Relationship Id="rId7" Type="http://schemas.openxmlformats.org/officeDocument/2006/relationships/image" Target="../media/image91.svg"/><Relationship Id="rId12" Type="http://schemas.openxmlformats.org/officeDocument/2006/relationships/image" Target="../media/image96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0.png"/><Relationship Id="rId11" Type="http://schemas.openxmlformats.org/officeDocument/2006/relationships/image" Target="../media/image95.jp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hyperlink" Target="&#195;&#168;&#194;&#135;&#194;&#170;&#195;&#165;&#194;&#138;&#194;&#168;&#195;&#165;&#194;&#140;&#194;&#150;&#195;&#167;&#194;&#148;&#194;&#159;&#195;&#164;&#194;&#186;&#194;&#167;&#195;&#167;&#194;&#186;&#194;&#191;.mp4" TargetMode="External"/><Relationship Id="rId9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.jpe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9.png"/><Relationship Id="rId7" Type="http://schemas.openxmlformats.org/officeDocument/2006/relationships/image" Target="../media/image100.emf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tiff"/><Relationship Id="rId5" Type="http://schemas.openxmlformats.org/officeDocument/2006/relationships/image" Target="../media/image51.jpeg"/><Relationship Id="rId4" Type="http://schemas.openxmlformats.org/officeDocument/2006/relationships/image" Target="../media/image97.emf"/><Relationship Id="rId9" Type="http://schemas.openxmlformats.org/officeDocument/2006/relationships/image" Target="../media/image10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8.tmp"/><Relationship Id="rId12" Type="http://schemas.openxmlformats.org/officeDocument/2006/relationships/image" Target="../media/image43.tm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tmp"/><Relationship Id="rId11" Type="http://schemas.openxmlformats.org/officeDocument/2006/relationships/image" Target="../media/image42.tmp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tmp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334537" y="2480570"/>
            <a:ext cx="11775687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CEPC vacuum chamber automatic fabrication line design consideration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D4EECFA8-2888-4FBD-900F-F0EC8D22C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971463"/>
            <a:ext cx="6858000" cy="1655762"/>
          </a:xfrm>
        </p:spPr>
        <p:txBody>
          <a:bodyPr/>
          <a:lstStyle/>
          <a:p>
            <a:r>
              <a:rPr lang="en-US" altLang="zh-CN" sz="24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Yongsheng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</a:t>
            </a:r>
          </a:p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Vacuum group, IHEP,CAS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 23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B6FAF1E-07F5-46D8-93A9-D7F0CF9C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Work foundation magnetron-sputtering-cathode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AB5740-930D-4221-B0E6-52DC590E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4" y="6439370"/>
            <a:ext cx="838196" cy="275778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97FEA4-DC1B-445C-863B-27ABD8073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1"/>
          <a:stretch/>
        </p:blipFill>
        <p:spPr>
          <a:xfrm>
            <a:off x="666712" y="1992867"/>
            <a:ext cx="1597065" cy="18312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3153F3-3B05-4CB3-8ED8-A66CBD4A6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1" r="4762"/>
          <a:stretch/>
        </p:blipFill>
        <p:spPr>
          <a:xfrm>
            <a:off x="3565465" y="1992868"/>
            <a:ext cx="1962855" cy="18203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37EF4B-C84F-4445-874B-66368D75D6B5}"/>
              </a:ext>
            </a:extLst>
          </p:cNvPr>
          <p:cNvSpPr txBox="1"/>
          <p:nvPr/>
        </p:nvSpPr>
        <p:spPr>
          <a:xfrm>
            <a:off x="238087" y="1068114"/>
            <a:ext cx="5657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Niobium coating by DCMS for 1.3GHz RF Copper substrate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 descr="D:\My work 备份2020.4.13\Project 工程项目 &amp;  实验课题\Nb to Cu\Nb Coating\NO1\镀膜技术文档\No.1-C-D-SEM\21_q075.tif">
            <a:extLst>
              <a:ext uri="{FF2B5EF4-FFF2-40B4-BE49-F238E27FC236}">
                <a16:creationId xmlns:a16="http://schemas.microsoft.com/office/drawing/2014/main" id="{BB102636-4847-4587-8140-2216D1384F5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9"/>
          <a:stretch/>
        </p:blipFill>
        <p:spPr bwMode="auto">
          <a:xfrm>
            <a:off x="2352271" y="1992867"/>
            <a:ext cx="1134227" cy="130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D:\My work 备份2020.4.13\Project 工程项目 &amp;  实验课题\Nb to Cu\Nb Coating\NO1\2019-05-28-No.1次镀膜-样片SEM\14_q036.tif">
            <a:extLst>
              <a:ext uri="{FF2B5EF4-FFF2-40B4-BE49-F238E27FC236}">
                <a16:creationId xmlns:a16="http://schemas.microsoft.com/office/drawing/2014/main" id="{5673900F-D213-4FDD-8371-EEC2E7866A2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70" y="2905965"/>
            <a:ext cx="1134227" cy="9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3166CB-29C0-42EE-8090-0AFB6C246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32963" r="11667" b="37592"/>
          <a:stretch/>
        </p:blipFill>
        <p:spPr>
          <a:xfrm>
            <a:off x="6827753" y="2933700"/>
            <a:ext cx="4230772" cy="10996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D5022C9-BAC6-4325-A56E-C3841CFAB01D}"/>
              </a:ext>
            </a:extLst>
          </p:cNvPr>
          <p:cNvSpPr txBox="1"/>
          <p:nvPr/>
        </p:nvSpPr>
        <p:spPr>
          <a:xfrm>
            <a:off x="6024386" y="1096404"/>
            <a:ext cx="5929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GB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coating by DCMS for Ceramic vacuum chambers of CSNS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内容占位符 3">
            <a:extLst>
              <a:ext uri="{FF2B5EF4-FFF2-40B4-BE49-F238E27FC236}">
                <a16:creationId xmlns:a16="http://schemas.microsoft.com/office/drawing/2014/main" id="{E2895A51-98FC-48B4-8876-82F6798FCB53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53" y="1904142"/>
            <a:ext cx="2951040" cy="118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970C5D5-D40E-447A-BDF1-650B9C3555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333" r="21111" b="13889"/>
          <a:stretch/>
        </p:blipFill>
        <p:spPr>
          <a:xfrm>
            <a:off x="9741398" y="1904142"/>
            <a:ext cx="1304662" cy="128361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FAAE141-22CF-4A21-8959-7EE95454F6EE}"/>
              </a:ext>
            </a:extLst>
          </p:cNvPr>
          <p:cNvSpPr txBox="1"/>
          <p:nvPr/>
        </p:nvSpPr>
        <p:spPr>
          <a:xfrm>
            <a:off x="366497" y="4001965"/>
            <a:ext cx="9412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The challenging of </a:t>
            </a:r>
            <a:r>
              <a:rPr lang="en-GB" altLang="zh-CN" dirty="0"/>
              <a:t>magnetron-sputtering-cathode for CEPC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9D7D1F-0C36-4F75-A3FA-5A9F22388868}"/>
              </a:ext>
            </a:extLst>
          </p:cNvPr>
          <p:cNvSpPr txBox="1"/>
          <p:nvPr/>
        </p:nvSpPr>
        <p:spPr>
          <a:xfrm>
            <a:off x="666712" y="4352098"/>
            <a:ext cx="1111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u="sng" dirty="0">
                <a:solidFill>
                  <a:srgbClr val="24292F"/>
                </a:solidFill>
                <a:effectLst/>
                <a:latin typeface="Noto Sans SC"/>
              </a:rPr>
              <a:t>A prototype of the magnetron sputtering cathode needs to be developed 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before massive application in the NEG coating system. The prototype needs to address the support, sealing, plasma discharge, and cooling of the cathode.</a:t>
            </a:r>
            <a:endParaRPr lang="zh-CN" altLang="en-US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8744AEA-AB6A-4153-A95C-ACEAD088DFFD}"/>
              </a:ext>
            </a:extLst>
          </p:cNvPr>
          <p:cNvGrpSpPr/>
          <p:nvPr/>
        </p:nvGrpSpPr>
        <p:grpSpPr>
          <a:xfrm>
            <a:off x="5357229" y="5043001"/>
            <a:ext cx="5748921" cy="1437190"/>
            <a:chOff x="4784935" y="5032039"/>
            <a:chExt cx="5748921" cy="143719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E9952F9-26EA-4119-AA85-D5D831B29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375" t="15988" r="22813" b="8334"/>
            <a:stretch/>
          </p:blipFill>
          <p:spPr>
            <a:xfrm>
              <a:off x="8616156" y="5032039"/>
              <a:ext cx="1917700" cy="1299676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B9A3740-4D48-42B8-BAE1-6A3AE9117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625" t="41644" r="20101" b="29075"/>
            <a:stretch/>
          </p:blipFill>
          <p:spPr>
            <a:xfrm>
              <a:off x="4784935" y="5210386"/>
              <a:ext cx="3805822" cy="975236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611A7B3-D6D8-46CF-A9A7-44E7C368DCD2}"/>
                </a:ext>
              </a:extLst>
            </p:cNvPr>
            <p:cNvCxnSpPr>
              <a:cxnSpLocks/>
            </p:cNvCxnSpPr>
            <p:nvPr/>
          </p:nvCxnSpPr>
          <p:spPr>
            <a:xfrm>
              <a:off x="4784935" y="6439370"/>
              <a:ext cx="519647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30FA740-DB6B-4E04-9161-A0CB87992A99}"/>
                </a:ext>
              </a:extLst>
            </p:cNvPr>
            <p:cNvSpPr txBox="1"/>
            <p:nvPr/>
          </p:nvSpPr>
          <p:spPr>
            <a:xfrm>
              <a:off x="6572250" y="6099897"/>
              <a:ext cx="1724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Length 11.6m</a:t>
              </a:r>
              <a:endParaRPr lang="zh-CN" altLang="en-US" dirty="0"/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5ED5490-6D3C-490B-AE99-E0825A2EB75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512" t="33832" r="33969" b="10895"/>
          <a:stretch/>
        </p:blipFill>
        <p:spPr>
          <a:xfrm>
            <a:off x="2512846" y="5080337"/>
            <a:ext cx="2003759" cy="1617339"/>
          </a:xfrm>
          <a:prstGeom prst="rect">
            <a:avLst/>
          </a:prstGeom>
        </p:spPr>
      </p:pic>
      <p:sp>
        <p:nvSpPr>
          <p:cNvPr id="40" name="箭头: 下 39">
            <a:extLst>
              <a:ext uri="{FF2B5EF4-FFF2-40B4-BE49-F238E27FC236}">
                <a16:creationId xmlns:a16="http://schemas.microsoft.com/office/drawing/2014/main" id="{388A57BF-A5EF-4AAA-97B6-6D2EDCFB5FCE}"/>
              </a:ext>
            </a:extLst>
          </p:cNvPr>
          <p:cNvSpPr/>
          <p:nvPr/>
        </p:nvSpPr>
        <p:spPr>
          <a:xfrm rot="4935285">
            <a:off x="4614194" y="4990129"/>
            <a:ext cx="214435" cy="1599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86F6CACE-88A6-43B8-9EDA-F68354A6D3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463" t="24999" r="37500" b="10895"/>
          <a:stretch/>
        </p:blipFill>
        <p:spPr>
          <a:xfrm>
            <a:off x="376354" y="5080337"/>
            <a:ext cx="1645046" cy="16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903E2AB-802B-40A4-9146-DB23D75E7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15206" r="11302" b="35000"/>
          <a:stretch/>
        </p:blipFill>
        <p:spPr>
          <a:xfrm>
            <a:off x="761964" y="5207209"/>
            <a:ext cx="6644004" cy="1548927"/>
          </a:xfrm>
          <a:prstGeom prst="rect">
            <a:avLst/>
          </a:prstGeom>
        </p:spPr>
      </p:pic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852E6723-1C8A-4CC1-97DA-9EE04C077B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394306"/>
              </p:ext>
            </p:extLst>
          </p:nvPr>
        </p:nvGraphicFramePr>
        <p:xfrm>
          <a:off x="1444997" y="1650791"/>
          <a:ext cx="4800600" cy="125422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1560275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92528687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51780115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81979538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25739642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2133606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60333300"/>
                    </a:ext>
                  </a:extLst>
                </a:gridCol>
              </a:tblGrid>
              <a:tr h="250844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放电面积与放电电流的关系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0970798"/>
                  </a:ext>
                </a:extLst>
              </a:tr>
              <a:tr h="25084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靶体外径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放电长度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面积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电流密度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总电流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电压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功率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999752"/>
                  </a:ext>
                </a:extLst>
              </a:tr>
              <a:tr h="2508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cm2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mA/cm2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V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kW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6969974"/>
                  </a:ext>
                </a:extLst>
              </a:tr>
              <a:tr h="25084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35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6000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6594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10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65.94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3395009"/>
                  </a:ext>
                </a:extLst>
              </a:tr>
              <a:tr h="25084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45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8478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169.56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169.6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2604700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53F6E673-9D9B-4891-8BC3-1A0EA71B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Prototype of cathode under development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FDB96B-0A79-4CD8-9E65-5E5297DE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C359555-4FC3-4EB4-91FE-3415B753A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91639"/>
              </p:ext>
            </p:extLst>
          </p:nvPr>
        </p:nvGraphicFramePr>
        <p:xfrm>
          <a:off x="1005167" y="3497887"/>
          <a:ext cx="6400800" cy="1285875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2844911668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54912470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344696887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20884591"/>
                    </a:ext>
                  </a:extLst>
                </a:gridCol>
                <a:gridCol w="782918">
                  <a:extLst>
                    <a:ext uri="{9D8B030D-6E8A-4147-A177-3AD203B41FA5}">
                      <a16:colId xmlns:a16="http://schemas.microsoft.com/office/drawing/2014/main" val="1878276481"/>
                    </a:ext>
                  </a:extLst>
                </a:gridCol>
                <a:gridCol w="677582">
                  <a:extLst>
                    <a:ext uri="{9D8B030D-6E8A-4147-A177-3AD203B41FA5}">
                      <a16:colId xmlns:a16="http://schemas.microsoft.com/office/drawing/2014/main" val="60524003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87592805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65971884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30676798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发热功率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进出水∆</a:t>
                      </a:r>
                      <a:r>
                        <a:rPr lang="en-GB" sz="1100" u="none" strike="noStrike">
                          <a:effectLst/>
                        </a:rPr>
                        <a:t>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ρ</a:t>
                      </a:r>
                      <a:r>
                        <a:rPr lang="zh-CN" altLang="en-US" sz="1100" u="none" strike="noStrike">
                          <a:effectLst/>
                        </a:rPr>
                        <a:t>水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管径</a:t>
                      </a:r>
                      <a:r>
                        <a:rPr lang="en-GB" sz="1100" u="none" strike="noStrike">
                          <a:effectLst/>
                        </a:rPr>
                        <a:t>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水比热容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流量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流量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流速</a:t>
                      </a:r>
                      <a:r>
                        <a:rPr lang="en-GB" sz="1100" u="none" strike="noStrike">
                          <a:effectLst/>
                        </a:rPr>
                        <a:t>v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62815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kW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℃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kg/m3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mm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J/（kg•℃）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m3/s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m3/h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L/min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m/s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75113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4.20E+03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2.62E-04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9.42E-01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15.70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3.33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97898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169.6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4.20E+03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6.73E-04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2.42E+00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40.37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8.57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152846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4.20E+03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9.92E-05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3.57E-01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5.95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1.26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01087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30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4.20E+03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1.19E-04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4.29E-01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7.14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1.52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28390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10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4.20E+03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2.38E-04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8.57E-01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14.29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3.03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6332299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96DB0581-4746-4223-AC89-4F8DCE16481F}"/>
              </a:ext>
            </a:extLst>
          </p:cNvPr>
          <p:cNvSpPr txBox="1"/>
          <p:nvPr/>
        </p:nvSpPr>
        <p:spPr>
          <a:xfrm>
            <a:off x="666712" y="1222166"/>
            <a:ext cx="743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Relationship between discharge area and discharge current </a:t>
            </a:r>
            <a:r>
              <a:rPr lang="en-US" altLang="zh-CN" dirty="0"/>
              <a:t>of cathode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CFC90DC-C7AB-40B9-8C37-42F3AF7C713F}"/>
              </a:ext>
            </a:extLst>
          </p:cNvPr>
          <p:cNvSpPr txBox="1"/>
          <p:nvPr/>
        </p:nvSpPr>
        <p:spPr>
          <a:xfrm>
            <a:off x="666712" y="3002964"/>
            <a:ext cx="743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The </a:t>
            </a:r>
            <a:r>
              <a:rPr lang="zh-CN" altLang="en-US" dirty="0"/>
              <a:t>discharge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of cathode and cooling water flow rate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6C1DC9-C27F-457A-B88E-4948D77A8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06" t="17821" r="30000" b="7315"/>
          <a:stretch/>
        </p:blipFill>
        <p:spPr>
          <a:xfrm>
            <a:off x="8346178" y="1315080"/>
            <a:ext cx="3083859" cy="51341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7D20F6E-B3DD-42E8-B966-DD0AC67ABD25}"/>
              </a:ext>
            </a:extLst>
          </p:cNvPr>
          <p:cNvSpPr txBox="1"/>
          <p:nvPr/>
        </p:nvSpPr>
        <p:spPr>
          <a:xfrm>
            <a:off x="666712" y="4849237"/>
            <a:ext cx="743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A length of 3m cathode prototype will be designed and developed.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414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234361F-0581-452D-BB6E-4B27120AD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6" t="22631" r="30297" b="14792"/>
          <a:stretch/>
        </p:blipFill>
        <p:spPr>
          <a:xfrm>
            <a:off x="8264870" y="2691585"/>
            <a:ext cx="3676650" cy="3028950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FD9C22F-EDA9-4152-9455-2AA3470F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key processing components development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8A77-BAB5-49A7-9B46-316EEE6D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8E7114-58D1-4DC5-8418-C18E63FB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07" t="26945" r="20079" b="7767"/>
          <a:stretch/>
        </p:blipFill>
        <p:spPr>
          <a:xfrm>
            <a:off x="3851313" y="1885951"/>
            <a:ext cx="3385547" cy="2381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FD6E46-CED6-4437-A473-D66940F1A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/>
          <a:stretch/>
        </p:blipFill>
        <p:spPr>
          <a:xfrm>
            <a:off x="250480" y="1750610"/>
            <a:ext cx="3272154" cy="1881951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BA39879-7D1D-40E9-80AC-F08BD38CE8EF}"/>
              </a:ext>
            </a:extLst>
          </p:cNvPr>
          <p:cNvCxnSpPr>
            <a:cxnSpLocks/>
          </p:cNvCxnSpPr>
          <p:nvPr/>
        </p:nvCxnSpPr>
        <p:spPr>
          <a:xfrm flipH="1" flipV="1">
            <a:off x="5514976" y="2543176"/>
            <a:ext cx="2943224" cy="800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E7506A6-0F9C-4C65-999C-62A299D31F82}"/>
              </a:ext>
            </a:extLst>
          </p:cNvPr>
          <p:cNvCxnSpPr>
            <a:cxnSpLocks/>
          </p:cNvCxnSpPr>
          <p:nvPr/>
        </p:nvCxnSpPr>
        <p:spPr>
          <a:xfrm flipH="1">
            <a:off x="3522634" y="2335759"/>
            <a:ext cx="14793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BA229EA-319E-472F-8607-67A5EAC51345}"/>
              </a:ext>
            </a:extLst>
          </p:cNvPr>
          <p:cNvSpPr txBox="1"/>
          <p:nvPr/>
        </p:nvSpPr>
        <p:spPr>
          <a:xfrm>
            <a:off x="447676" y="1162050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Vacuum sealing/ leakage detecting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13F7DDC-06EB-4617-AF4D-C94EC6636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2" y="4450166"/>
            <a:ext cx="2743171" cy="20237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299B9E0-2FBF-4C3E-B9BE-A44CB6E37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23" y="4450199"/>
            <a:ext cx="1517184" cy="20237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7C25A7-08F7-4849-95A2-1EC6E3F0AD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20139" r="-51" b="28750"/>
          <a:stretch/>
        </p:blipFill>
        <p:spPr>
          <a:xfrm>
            <a:off x="5149431" y="4450165"/>
            <a:ext cx="2771282" cy="2023699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92D3873-AC43-494E-AE2F-06AE9837EA29}"/>
              </a:ext>
            </a:extLst>
          </p:cNvPr>
          <p:cNvCxnSpPr>
            <a:cxnSpLocks/>
          </p:cNvCxnSpPr>
          <p:nvPr/>
        </p:nvCxnSpPr>
        <p:spPr>
          <a:xfrm flipH="1">
            <a:off x="6819900" y="4067175"/>
            <a:ext cx="1917701" cy="1152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3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7F3C1B4-6D8B-4808-996C-6AA3E691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spraying </a:t>
            </a:r>
            <a:r>
              <a:rPr lang="en-GB" altLang="zh-CN" dirty="0"/>
              <a:t>heating </a:t>
            </a:r>
            <a:r>
              <a:rPr lang="en-US" altLang="zh-CN" dirty="0"/>
              <a:t>film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601227-81AF-47A4-9747-5BE33EF5D1E2}"/>
              </a:ext>
            </a:extLst>
          </p:cNvPr>
          <p:cNvSpPr txBox="1"/>
          <p:nvPr/>
        </p:nvSpPr>
        <p:spPr>
          <a:xfrm>
            <a:off x="249656" y="1351282"/>
            <a:ext cx="6368326" cy="1710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Necessity: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In order to meet the ultra-high vacuum requirement of achieving a dynamic vacuum level of 3.0E-10 mbar.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800" u="none" strike="noStrike" kern="1200" cap="none" spc="0" normalizeH="0" baseline="0" noProof="0" dirty="0">
                <a:ln>
                  <a:noFill/>
                </a:ln>
                <a:solidFill>
                  <a:srgbClr val="24292F"/>
                </a:solidFill>
                <a:uLnTx/>
                <a:uFillTx/>
                <a:latin typeface="Noto Sans SC"/>
                <a:ea typeface="微软雅黑" panose="020B0503020204020204" pitchFamily="34" charset="-122"/>
                <a:cs typeface="+mn-cs"/>
              </a:rPr>
              <a:t>NEG coating reactivation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F04BEB-DB48-472B-8A1D-1EEEFED8C12F}"/>
              </a:ext>
            </a:extLst>
          </p:cNvPr>
          <p:cNvSpPr txBox="1"/>
          <p:nvPr/>
        </p:nvSpPr>
        <p:spPr>
          <a:xfrm>
            <a:off x="1262983" y="1097100"/>
            <a:ext cx="7658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baking is the most crucial procedure in achieving ultra-high vacuum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A68302F-3381-40E5-8C31-941203DB9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1" b="9858"/>
          <a:stretch/>
        </p:blipFill>
        <p:spPr>
          <a:xfrm>
            <a:off x="30732" y="3234886"/>
            <a:ext cx="6771012" cy="3413564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BB07A6-4111-41E5-835D-1AAD5124EFF2}"/>
              </a:ext>
            </a:extLst>
          </p:cNvPr>
          <p:cNvGrpSpPr/>
          <p:nvPr/>
        </p:nvGrpSpPr>
        <p:grpSpPr>
          <a:xfrm>
            <a:off x="6699991" y="3443636"/>
            <a:ext cx="5375701" cy="2944766"/>
            <a:chOff x="368301" y="1628774"/>
            <a:chExt cx="8307387" cy="4048125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64E765B9-0E65-44A9-BF18-470121C7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2628899"/>
              <a:ext cx="1733550" cy="2178050"/>
            </a:xfrm>
            <a:custGeom>
              <a:avLst/>
              <a:gdLst>
                <a:gd name="T0" fmla="*/ 648 w 1092"/>
                <a:gd name="T1" fmla="*/ 11 h 1372"/>
                <a:gd name="T2" fmla="*/ 583 w 1092"/>
                <a:gd name="T3" fmla="*/ 0 h 1372"/>
                <a:gd name="T4" fmla="*/ 518 w 1092"/>
                <a:gd name="T5" fmla="*/ 0 h 1372"/>
                <a:gd name="T6" fmla="*/ 443 w 1092"/>
                <a:gd name="T7" fmla="*/ 22 h 1372"/>
                <a:gd name="T8" fmla="*/ 400 w 1092"/>
                <a:gd name="T9" fmla="*/ 86 h 1372"/>
                <a:gd name="T10" fmla="*/ 356 w 1092"/>
                <a:gd name="T11" fmla="*/ 140 h 1372"/>
                <a:gd name="T12" fmla="*/ 292 w 1092"/>
                <a:gd name="T13" fmla="*/ 184 h 1372"/>
                <a:gd name="T14" fmla="*/ 227 w 1092"/>
                <a:gd name="T15" fmla="*/ 237 h 1372"/>
                <a:gd name="T16" fmla="*/ 216 w 1092"/>
                <a:gd name="T17" fmla="*/ 302 h 1372"/>
                <a:gd name="T18" fmla="*/ 216 w 1092"/>
                <a:gd name="T19" fmla="*/ 367 h 1372"/>
                <a:gd name="T20" fmla="*/ 184 w 1092"/>
                <a:gd name="T21" fmla="*/ 432 h 1372"/>
                <a:gd name="T22" fmla="*/ 173 w 1092"/>
                <a:gd name="T23" fmla="*/ 497 h 1372"/>
                <a:gd name="T24" fmla="*/ 119 w 1092"/>
                <a:gd name="T25" fmla="*/ 551 h 1372"/>
                <a:gd name="T26" fmla="*/ 54 w 1092"/>
                <a:gd name="T27" fmla="*/ 615 h 1372"/>
                <a:gd name="T28" fmla="*/ 22 w 1092"/>
                <a:gd name="T29" fmla="*/ 734 h 1372"/>
                <a:gd name="T30" fmla="*/ 11 w 1092"/>
                <a:gd name="T31" fmla="*/ 864 h 1372"/>
                <a:gd name="T32" fmla="*/ 0 w 1092"/>
                <a:gd name="T33" fmla="*/ 928 h 1372"/>
                <a:gd name="T34" fmla="*/ 97 w 1092"/>
                <a:gd name="T35" fmla="*/ 961 h 1372"/>
                <a:gd name="T36" fmla="*/ 162 w 1092"/>
                <a:gd name="T37" fmla="*/ 1026 h 1372"/>
                <a:gd name="T38" fmla="*/ 173 w 1092"/>
                <a:gd name="T39" fmla="*/ 1090 h 1372"/>
                <a:gd name="T40" fmla="*/ 194 w 1092"/>
                <a:gd name="T41" fmla="*/ 1155 h 1372"/>
                <a:gd name="T42" fmla="*/ 259 w 1092"/>
                <a:gd name="T43" fmla="*/ 1187 h 1372"/>
                <a:gd name="T44" fmla="*/ 356 w 1092"/>
                <a:gd name="T45" fmla="*/ 1220 h 1372"/>
                <a:gd name="T46" fmla="*/ 421 w 1092"/>
                <a:gd name="T47" fmla="*/ 1263 h 1372"/>
                <a:gd name="T48" fmla="*/ 475 w 1092"/>
                <a:gd name="T49" fmla="*/ 1328 h 1372"/>
                <a:gd name="T50" fmla="*/ 551 w 1092"/>
                <a:gd name="T51" fmla="*/ 1360 h 1372"/>
                <a:gd name="T52" fmla="*/ 616 w 1092"/>
                <a:gd name="T53" fmla="*/ 1371 h 1372"/>
                <a:gd name="T54" fmla="*/ 681 w 1092"/>
                <a:gd name="T55" fmla="*/ 1371 h 1372"/>
                <a:gd name="T56" fmla="*/ 756 w 1092"/>
                <a:gd name="T57" fmla="*/ 1371 h 1372"/>
                <a:gd name="T58" fmla="*/ 821 w 1092"/>
                <a:gd name="T59" fmla="*/ 1360 h 1372"/>
                <a:gd name="T60" fmla="*/ 886 w 1092"/>
                <a:gd name="T61" fmla="*/ 1317 h 1372"/>
                <a:gd name="T62" fmla="*/ 940 w 1092"/>
                <a:gd name="T63" fmla="*/ 1252 h 1372"/>
                <a:gd name="T64" fmla="*/ 983 w 1092"/>
                <a:gd name="T65" fmla="*/ 1187 h 1372"/>
                <a:gd name="T66" fmla="*/ 1005 w 1092"/>
                <a:gd name="T67" fmla="*/ 1123 h 1372"/>
                <a:gd name="T68" fmla="*/ 1048 w 1092"/>
                <a:gd name="T69" fmla="*/ 1058 h 1372"/>
                <a:gd name="T70" fmla="*/ 1048 w 1092"/>
                <a:gd name="T71" fmla="*/ 993 h 1372"/>
                <a:gd name="T72" fmla="*/ 1048 w 1092"/>
                <a:gd name="T73" fmla="*/ 928 h 1372"/>
                <a:gd name="T74" fmla="*/ 1048 w 1092"/>
                <a:gd name="T75" fmla="*/ 864 h 1372"/>
                <a:gd name="T76" fmla="*/ 1048 w 1092"/>
                <a:gd name="T77" fmla="*/ 799 h 1372"/>
                <a:gd name="T78" fmla="*/ 1080 w 1092"/>
                <a:gd name="T79" fmla="*/ 734 h 1372"/>
                <a:gd name="T80" fmla="*/ 1069 w 1092"/>
                <a:gd name="T81" fmla="*/ 669 h 1372"/>
                <a:gd name="T82" fmla="*/ 1059 w 1092"/>
                <a:gd name="T83" fmla="*/ 605 h 1372"/>
                <a:gd name="T84" fmla="*/ 1069 w 1092"/>
                <a:gd name="T85" fmla="*/ 540 h 1372"/>
                <a:gd name="T86" fmla="*/ 1091 w 1092"/>
                <a:gd name="T87" fmla="*/ 464 h 1372"/>
                <a:gd name="T88" fmla="*/ 1080 w 1092"/>
                <a:gd name="T89" fmla="*/ 367 h 1372"/>
                <a:gd name="T90" fmla="*/ 1026 w 1092"/>
                <a:gd name="T91" fmla="*/ 324 h 1372"/>
                <a:gd name="T92" fmla="*/ 1005 w 1092"/>
                <a:gd name="T93" fmla="*/ 237 h 1372"/>
                <a:gd name="T94" fmla="*/ 972 w 1092"/>
                <a:gd name="T95" fmla="*/ 173 h 1372"/>
                <a:gd name="T96" fmla="*/ 918 w 1092"/>
                <a:gd name="T97" fmla="*/ 119 h 1372"/>
                <a:gd name="T98" fmla="*/ 853 w 1092"/>
                <a:gd name="T99" fmla="*/ 86 h 1372"/>
                <a:gd name="T100" fmla="*/ 789 w 1092"/>
                <a:gd name="T101" fmla="*/ 65 h 1372"/>
                <a:gd name="T102" fmla="*/ 724 w 1092"/>
                <a:gd name="T103" fmla="*/ 43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2" h="1372">
                  <a:moveTo>
                    <a:pt x="681" y="22"/>
                  </a:moveTo>
                  <a:lnTo>
                    <a:pt x="648" y="11"/>
                  </a:lnTo>
                  <a:lnTo>
                    <a:pt x="616" y="0"/>
                  </a:lnTo>
                  <a:lnTo>
                    <a:pt x="583" y="0"/>
                  </a:lnTo>
                  <a:lnTo>
                    <a:pt x="551" y="0"/>
                  </a:lnTo>
                  <a:lnTo>
                    <a:pt x="518" y="0"/>
                  </a:lnTo>
                  <a:lnTo>
                    <a:pt x="475" y="0"/>
                  </a:lnTo>
                  <a:lnTo>
                    <a:pt x="443" y="22"/>
                  </a:lnTo>
                  <a:lnTo>
                    <a:pt x="421" y="54"/>
                  </a:lnTo>
                  <a:lnTo>
                    <a:pt x="400" y="86"/>
                  </a:lnTo>
                  <a:lnTo>
                    <a:pt x="367" y="108"/>
                  </a:lnTo>
                  <a:lnTo>
                    <a:pt x="356" y="140"/>
                  </a:lnTo>
                  <a:lnTo>
                    <a:pt x="324" y="162"/>
                  </a:lnTo>
                  <a:lnTo>
                    <a:pt x="292" y="184"/>
                  </a:lnTo>
                  <a:lnTo>
                    <a:pt x="259" y="216"/>
                  </a:lnTo>
                  <a:lnTo>
                    <a:pt x="227" y="237"/>
                  </a:lnTo>
                  <a:lnTo>
                    <a:pt x="216" y="270"/>
                  </a:lnTo>
                  <a:lnTo>
                    <a:pt x="216" y="302"/>
                  </a:lnTo>
                  <a:lnTo>
                    <a:pt x="216" y="335"/>
                  </a:lnTo>
                  <a:lnTo>
                    <a:pt x="216" y="367"/>
                  </a:lnTo>
                  <a:lnTo>
                    <a:pt x="184" y="399"/>
                  </a:lnTo>
                  <a:lnTo>
                    <a:pt x="184" y="432"/>
                  </a:lnTo>
                  <a:lnTo>
                    <a:pt x="184" y="464"/>
                  </a:lnTo>
                  <a:lnTo>
                    <a:pt x="173" y="497"/>
                  </a:lnTo>
                  <a:lnTo>
                    <a:pt x="151" y="529"/>
                  </a:lnTo>
                  <a:lnTo>
                    <a:pt x="119" y="551"/>
                  </a:lnTo>
                  <a:lnTo>
                    <a:pt x="86" y="583"/>
                  </a:lnTo>
                  <a:lnTo>
                    <a:pt x="54" y="615"/>
                  </a:lnTo>
                  <a:lnTo>
                    <a:pt x="43" y="648"/>
                  </a:lnTo>
                  <a:lnTo>
                    <a:pt x="22" y="734"/>
                  </a:lnTo>
                  <a:lnTo>
                    <a:pt x="22" y="799"/>
                  </a:lnTo>
                  <a:lnTo>
                    <a:pt x="11" y="864"/>
                  </a:lnTo>
                  <a:lnTo>
                    <a:pt x="0" y="896"/>
                  </a:lnTo>
                  <a:lnTo>
                    <a:pt x="0" y="928"/>
                  </a:lnTo>
                  <a:lnTo>
                    <a:pt x="32" y="939"/>
                  </a:lnTo>
                  <a:lnTo>
                    <a:pt x="97" y="961"/>
                  </a:lnTo>
                  <a:lnTo>
                    <a:pt x="140" y="993"/>
                  </a:lnTo>
                  <a:lnTo>
                    <a:pt x="162" y="1026"/>
                  </a:lnTo>
                  <a:lnTo>
                    <a:pt x="173" y="1058"/>
                  </a:lnTo>
                  <a:lnTo>
                    <a:pt x="173" y="1090"/>
                  </a:lnTo>
                  <a:lnTo>
                    <a:pt x="184" y="1123"/>
                  </a:lnTo>
                  <a:lnTo>
                    <a:pt x="194" y="1155"/>
                  </a:lnTo>
                  <a:lnTo>
                    <a:pt x="227" y="1166"/>
                  </a:lnTo>
                  <a:lnTo>
                    <a:pt x="259" y="1187"/>
                  </a:lnTo>
                  <a:lnTo>
                    <a:pt x="292" y="1209"/>
                  </a:lnTo>
                  <a:lnTo>
                    <a:pt x="356" y="1220"/>
                  </a:lnTo>
                  <a:lnTo>
                    <a:pt x="389" y="1241"/>
                  </a:lnTo>
                  <a:lnTo>
                    <a:pt x="421" y="1263"/>
                  </a:lnTo>
                  <a:lnTo>
                    <a:pt x="443" y="1306"/>
                  </a:lnTo>
                  <a:lnTo>
                    <a:pt x="475" y="1328"/>
                  </a:lnTo>
                  <a:lnTo>
                    <a:pt x="508" y="1328"/>
                  </a:lnTo>
                  <a:lnTo>
                    <a:pt x="551" y="1360"/>
                  </a:lnTo>
                  <a:lnTo>
                    <a:pt x="583" y="1371"/>
                  </a:lnTo>
                  <a:lnTo>
                    <a:pt x="616" y="1371"/>
                  </a:lnTo>
                  <a:lnTo>
                    <a:pt x="648" y="1371"/>
                  </a:lnTo>
                  <a:lnTo>
                    <a:pt x="681" y="1371"/>
                  </a:lnTo>
                  <a:lnTo>
                    <a:pt x="713" y="1371"/>
                  </a:lnTo>
                  <a:lnTo>
                    <a:pt x="756" y="1371"/>
                  </a:lnTo>
                  <a:lnTo>
                    <a:pt x="789" y="1371"/>
                  </a:lnTo>
                  <a:lnTo>
                    <a:pt x="821" y="1360"/>
                  </a:lnTo>
                  <a:lnTo>
                    <a:pt x="853" y="1339"/>
                  </a:lnTo>
                  <a:lnTo>
                    <a:pt x="886" y="1317"/>
                  </a:lnTo>
                  <a:lnTo>
                    <a:pt x="907" y="1285"/>
                  </a:lnTo>
                  <a:lnTo>
                    <a:pt x="940" y="1252"/>
                  </a:lnTo>
                  <a:lnTo>
                    <a:pt x="961" y="1220"/>
                  </a:lnTo>
                  <a:lnTo>
                    <a:pt x="983" y="1187"/>
                  </a:lnTo>
                  <a:lnTo>
                    <a:pt x="1005" y="1155"/>
                  </a:lnTo>
                  <a:lnTo>
                    <a:pt x="1005" y="1123"/>
                  </a:lnTo>
                  <a:lnTo>
                    <a:pt x="1037" y="1090"/>
                  </a:lnTo>
                  <a:lnTo>
                    <a:pt x="1048" y="1058"/>
                  </a:lnTo>
                  <a:lnTo>
                    <a:pt x="1048" y="1026"/>
                  </a:lnTo>
                  <a:lnTo>
                    <a:pt x="1048" y="993"/>
                  </a:lnTo>
                  <a:lnTo>
                    <a:pt x="1048" y="961"/>
                  </a:lnTo>
                  <a:lnTo>
                    <a:pt x="1048" y="928"/>
                  </a:lnTo>
                  <a:lnTo>
                    <a:pt x="1048" y="896"/>
                  </a:lnTo>
                  <a:lnTo>
                    <a:pt x="1048" y="864"/>
                  </a:lnTo>
                  <a:lnTo>
                    <a:pt x="1048" y="831"/>
                  </a:lnTo>
                  <a:lnTo>
                    <a:pt x="1048" y="799"/>
                  </a:lnTo>
                  <a:lnTo>
                    <a:pt x="1059" y="766"/>
                  </a:lnTo>
                  <a:lnTo>
                    <a:pt x="1080" y="734"/>
                  </a:lnTo>
                  <a:lnTo>
                    <a:pt x="1080" y="702"/>
                  </a:lnTo>
                  <a:lnTo>
                    <a:pt x="1069" y="669"/>
                  </a:lnTo>
                  <a:lnTo>
                    <a:pt x="1059" y="637"/>
                  </a:lnTo>
                  <a:lnTo>
                    <a:pt x="1059" y="605"/>
                  </a:lnTo>
                  <a:lnTo>
                    <a:pt x="1059" y="572"/>
                  </a:lnTo>
                  <a:lnTo>
                    <a:pt x="1069" y="540"/>
                  </a:lnTo>
                  <a:lnTo>
                    <a:pt x="1091" y="507"/>
                  </a:lnTo>
                  <a:lnTo>
                    <a:pt x="1091" y="464"/>
                  </a:lnTo>
                  <a:lnTo>
                    <a:pt x="1091" y="399"/>
                  </a:lnTo>
                  <a:lnTo>
                    <a:pt x="1080" y="367"/>
                  </a:lnTo>
                  <a:lnTo>
                    <a:pt x="1059" y="335"/>
                  </a:lnTo>
                  <a:lnTo>
                    <a:pt x="1026" y="324"/>
                  </a:lnTo>
                  <a:lnTo>
                    <a:pt x="1005" y="281"/>
                  </a:lnTo>
                  <a:lnTo>
                    <a:pt x="1005" y="237"/>
                  </a:lnTo>
                  <a:lnTo>
                    <a:pt x="994" y="205"/>
                  </a:lnTo>
                  <a:lnTo>
                    <a:pt x="972" y="173"/>
                  </a:lnTo>
                  <a:lnTo>
                    <a:pt x="940" y="151"/>
                  </a:lnTo>
                  <a:lnTo>
                    <a:pt x="918" y="119"/>
                  </a:lnTo>
                  <a:lnTo>
                    <a:pt x="886" y="97"/>
                  </a:lnTo>
                  <a:lnTo>
                    <a:pt x="853" y="86"/>
                  </a:lnTo>
                  <a:lnTo>
                    <a:pt x="821" y="76"/>
                  </a:lnTo>
                  <a:lnTo>
                    <a:pt x="789" y="65"/>
                  </a:lnTo>
                  <a:lnTo>
                    <a:pt x="756" y="54"/>
                  </a:lnTo>
                  <a:lnTo>
                    <a:pt x="724" y="43"/>
                  </a:lnTo>
                  <a:lnTo>
                    <a:pt x="681" y="22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E88BAAEC-25D7-4491-82CC-98A348EA6B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513" y="2513011"/>
              <a:ext cx="612775" cy="660400"/>
              <a:chOff x="434" y="1648"/>
              <a:chExt cx="386" cy="416"/>
            </a:xfrm>
          </p:grpSpPr>
          <p:sp>
            <p:nvSpPr>
              <p:cNvPr id="60" name="Line 5">
                <a:extLst>
                  <a:ext uri="{FF2B5EF4-FFF2-40B4-BE49-F238E27FC236}">
                    <a16:creationId xmlns:a16="http://schemas.microsoft.com/office/drawing/2014/main" id="{E90F90BE-CB97-4713-9DB4-1E3B16A5D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" y="2021"/>
                <a:ext cx="359" cy="4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Line 6">
                <a:extLst>
                  <a:ext uri="{FF2B5EF4-FFF2-40B4-BE49-F238E27FC236}">
                    <a16:creationId xmlns:a16="http://schemas.microsoft.com/office/drawing/2014/main" id="{2A26CA0F-8E08-45A8-B891-F34377ED8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1" y="1648"/>
                <a:ext cx="129" cy="41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11777B92-7039-490B-8765-067239458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9051" y="4591049"/>
              <a:ext cx="798512" cy="604837"/>
              <a:chOff x="663" y="2957"/>
              <a:chExt cx="503" cy="381"/>
            </a:xfrm>
          </p:grpSpPr>
          <p:sp>
            <p:nvSpPr>
              <p:cNvPr id="58" name="Line 8">
                <a:extLst>
                  <a:ext uri="{FF2B5EF4-FFF2-40B4-BE49-F238E27FC236}">
                    <a16:creationId xmlns:a16="http://schemas.microsoft.com/office/drawing/2014/main" id="{5BF0A339-8CB8-494B-8B92-8DC62694C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58" y="2957"/>
                <a:ext cx="208" cy="381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Line 9">
                <a:extLst>
                  <a:ext uri="{FF2B5EF4-FFF2-40B4-BE49-F238E27FC236}">
                    <a16:creationId xmlns:a16="http://schemas.microsoft.com/office/drawing/2014/main" id="{820BF4CD-677A-43EA-88E3-F3A02014C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3" y="2990"/>
                <a:ext cx="335" cy="21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7A9D4ABF-F586-45AE-A4CA-261706054E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2888" y="4190999"/>
              <a:ext cx="560388" cy="792162"/>
              <a:chOff x="1604" y="2705"/>
              <a:chExt cx="353" cy="499"/>
            </a:xfrm>
          </p:grpSpPr>
          <p:sp>
            <p:nvSpPr>
              <p:cNvPr id="56" name="Line 11">
                <a:extLst>
                  <a:ext uri="{FF2B5EF4-FFF2-40B4-BE49-F238E27FC236}">
                    <a16:creationId xmlns:a16="http://schemas.microsoft.com/office/drawing/2014/main" id="{575BECAD-0A85-4590-8FC7-48F818503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04" y="2861"/>
                <a:ext cx="269" cy="34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Line 12">
                <a:extLst>
                  <a:ext uri="{FF2B5EF4-FFF2-40B4-BE49-F238E27FC236}">
                    <a16:creationId xmlns:a16="http://schemas.microsoft.com/office/drawing/2014/main" id="{6817C485-30DD-4BBB-A00A-9C29C69B8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3" y="2705"/>
                <a:ext cx="324" cy="195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743BBA35-C39A-4B21-AE6F-F342F9047B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213" y="3813174"/>
              <a:ext cx="623888" cy="787400"/>
              <a:chOff x="202" y="2467"/>
              <a:chExt cx="393" cy="496"/>
            </a:xfrm>
          </p:grpSpPr>
          <p:sp>
            <p:nvSpPr>
              <p:cNvPr id="54" name="Line 14">
                <a:extLst>
                  <a:ext uri="{FF2B5EF4-FFF2-40B4-BE49-F238E27FC236}">
                    <a16:creationId xmlns:a16="http://schemas.microsoft.com/office/drawing/2014/main" id="{BFC9CE9B-60F7-4766-9C7F-37AD53C42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" y="2611"/>
                <a:ext cx="195" cy="35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Line 15">
                <a:extLst>
                  <a:ext uri="{FF2B5EF4-FFF2-40B4-BE49-F238E27FC236}">
                    <a16:creationId xmlns:a16="http://schemas.microsoft.com/office/drawing/2014/main" id="{2A0CE825-A157-43AF-AFB6-8703C563D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2" y="2467"/>
                <a:ext cx="393" cy="18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" name="Group 16">
              <a:extLst>
                <a:ext uri="{FF2B5EF4-FFF2-40B4-BE49-F238E27FC236}">
                  <a16:creationId xmlns:a16="http://schemas.microsoft.com/office/drawing/2014/main" id="{11AE2D95-F01B-4997-B542-A28ED5CBEC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5288" y="2706686"/>
              <a:ext cx="600075" cy="635000"/>
              <a:chOff x="1700" y="1770"/>
              <a:chExt cx="378" cy="400"/>
            </a:xfrm>
          </p:grpSpPr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32C76E41-EFC9-4CC6-A4DC-18D3EAC39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0" y="1770"/>
                <a:ext cx="199" cy="32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Line 18">
                <a:extLst>
                  <a:ext uri="{FF2B5EF4-FFF2-40B4-BE49-F238E27FC236}">
                    <a16:creationId xmlns:a16="http://schemas.microsoft.com/office/drawing/2014/main" id="{658D4488-6233-46A0-935B-1E6EE8930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9" y="2117"/>
                <a:ext cx="349" cy="5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6100B17B-D3FD-4DE9-A6F4-ED0B955F8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463" y="2132011"/>
              <a:ext cx="681038" cy="569913"/>
              <a:chOff x="1222" y="1408"/>
              <a:chExt cx="429" cy="359"/>
            </a:xfrm>
          </p:grpSpPr>
          <p:sp>
            <p:nvSpPr>
              <p:cNvPr id="50" name="Line 20">
                <a:extLst>
                  <a:ext uri="{FF2B5EF4-FFF2-40B4-BE49-F238E27FC236}">
                    <a16:creationId xmlns:a16="http://schemas.microsoft.com/office/drawing/2014/main" id="{6C993136-4712-433E-A51B-3DA49F288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2" y="1408"/>
                <a:ext cx="118" cy="32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Line 21">
                <a:extLst>
                  <a:ext uri="{FF2B5EF4-FFF2-40B4-BE49-F238E27FC236}">
                    <a16:creationId xmlns:a16="http://schemas.microsoft.com/office/drawing/2014/main" id="{BE4E7544-231B-4F7C-AA16-9E6599BB1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" y="1507"/>
                <a:ext cx="287" cy="26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8B77732-5121-4EE2-BF6E-C71513D5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628899"/>
              <a:ext cx="1733550" cy="2178050"/>
            </a:xfrm>
            <a:custGeom>
              <a:avLst/>
              <a:gdLst>
                <a:gd name="T0" fmla="*/ 648 w 1092"/>
                <a:gd name="T1" fmla="*/ 11 h 1372"/>
                <a:gd name="T2" fmla="*/ 583 w 1092"/>
                <a:gd name="T3" fmla="*/ 0 h 1372"/>
                <a:gd name="T4" fmla="*/ 518 w 1092"/>
                <a:gd name="T5" fmla="*/ 0 h 1372"/>
                <a:gd name="T6" fmla="*/ 443 w 1092"/>
                <a:gd name="T7" fmla="*/ 22 h 1372"/>
                <a:gd name="T8" fmla="*/ 400 w 1092"/>
                <a:gd name="T9" fmla="*/ 86 h 1372"/>
                <a:gd name="T10" fmla="*/ 356 w 1092"/>
                <a:gd name="T11" fmla="*/ 140 h 1372"/>
                <a:gd name="T12" fmla="*/ 292 w 1092"/>
                <a:gd name="T13" fmla="*/ 184 h 1372"/>
                <a:gd name="T14" fmla="*/ 227 w 1092"/>
                <a:gd name="T15" fmla="*/ 237 h 1372"/>
                <a:gd name="T16" fmla="*/ 216 w 1092"/>
                <a:gd name="T17" fmla="*/ 302 h 1372"/>
                <a:gd name="T18" fmla="*/ 216 w 1092"/>
                <a:gd name="T19" fmla="*/ 367 h 1372"/>
                <a:gd name="T20" fmla="*/ 184 w 1092"/>
                <a:gd name="T21" fmla="*/ 432 h 1372"/>
                <a:gd name="T22" fmla="*/ 173 w 1092"/>
                <a:gd name="T23" fmla="*/ 497 h 1372"/>
                <a:gd name="T24" fmla="*/ 119 w 1092"/>
                <a:gd name="T25" fmla="*/ 551 h 1372"/>
                <a:gd name="T26" fmla="*/ 54 w 1092"/>
                <a:gd name="T27" fmla="*/ 615 h 1372"/>
                <a:gd name="T28" fmla="*/ 22 w 1092"/>
                <a:gd name="T29" fmla="*/ 734 h 1372"/>
                <a:gd name="T30" fmla="*/ 11 w 1092"/>
                <a:gd name="T31" fmla="*/ 864 h 1372"/>
                <a:gd name="T32" fmla="*/ 0 w 1092"/>
                <a:gd name="T33" fmla="*/ 928 h 1372"/>
                <a:gd name="T34" fmla="*/ 97 w 1092"/>
                <a:gd name="T35" fmla="*/ 961 h 1372"/>
                <a:gd name="T36" fmla="*/ 162 w 1092"/>
                <a:gd name="T37" fmla="*/ 1026 h 1372"/>
                <a:gd name="T38" fmla="*/ 173 w 1092"/>
                <a:gd name="T39" fmla="*/ 1090 h 1372"/>
                <a:gd name="T40" fmla="*/ 194 w 1092"/>
                <a:gd name="T41" fmla="*/ 1155 h 1372"/>
                <a:gd name="T42" fmla="*/ 259 w 1092"/>
                <a:gd name="T43" fmla="*/ 1187 h 1372"/>
                <a:gd name="T44" fmla="*/ 356 w 1092"/>
                <a:gd name="T45" fmla="*/ 1220 h 1372"/>
                <a:gd name="T46" fmla="*/ 421 w 1092"/>
                <a:gd name="T47" fmla="*/ 1263 h 1372"/>
                <a:gd name="T48" fmla="*/ 475 w 1092"/>
                <a:gd name="T49" fmla="*/ 1328 h 1372"/>
                <a:gd name="T50" fmla="*/ 551 w 1092"/>
                <a:gd name="T51" fmla="*/ 1360 h 1372"/>
                <a:gd name="T52" fmla="*/ 616 w 1092"/>
                <a:gd name="T53" fmla="*/ 1371 h 1372"/>
                <a:gd name="T54" fmla="*/ 681 w 1092"/>
                <a:gd name="T55" fmla="*/ 1371 h 1372"/>
                <a:gd name="T56" fmla="*/ 756 w 1092"/>
                <a:gd name="T57" fmla="*/ 1371 h 1372"/>
                <a:gd name="T58" fmla="*/ 821 w 1092"/>
                <a:gd name="T59" fmla="*/ 1360 h 1372"/>
                <a:gd name="T60" fmla="*/ 886 w 1092"/>
                <a:gd name="T61" fmla="*/ 1317 h 1372"/>
                <a:gd name="T62" fmla="*/ 940 w 1092"/>
                <a:gd name="T63" fmla="*/ 1252 h 1372"/>
                <a:gd name="T64" fmla="*/ 983 w 1092"/>
                <a:gd name="T65" fmla="*/ 1187 h 1372"/>
                <a:gd name="T66" fmla="*/ 1005 w 1092"/>
                <a:gd name="T67" fmla="*/ 1123 h 1372"/>
                <a:gd name="T68" fmla="*/ 1048 w 1092"/>
                <a:gd name="T69" fmla="*/ 1058 h 1372"/>
                <a:gd name="T70" fmla="*/ 1048 w 1092"/>
                <a:gd name="T71" fmla="*/ 993 h 1372"/>
                <a:gd name="T72" fmla="*/ 1048 w 1092"/>
                <a:gd name="T73" fmla="*/ 928 h 1372"/>
                <a:gd name="T74" fmla="*/ 1048 w 1092"/>
                <a:gd name="T75" fmla="*/ 864 h 1372"/>
                <a:gd name="T76" fmla="*/ 1048 w 1092"/>
                <a:gd name="T77" fmla="*/ 799 h 1372"/>
                <a:gd name="T78" fmla="*/ 1080 w 1092"/>
                <a:gd name="T79" fmla="*/ 734 h 1372"/>
                <a:gd name="T80" fmla="*/ 1069 w 1092"/>
                <a:gd name="T81" fmla="*/ 669 h 1372"/>
                <a:gd name="T82" fmla="*/ 1059 w 1092"/>
                <a:gd name="T83" fmla="*/ 605 h 1372"/>
                <a:gd name="T84" fmla="*/ 1069 w 1092"/>
                <a:gd name="T85" fmla="*/ 540 h 1372"/>
                <a:gd name="T86" fmla="*/ 1091 w 1092"/>
                <a:gd name="T87" fmla="*/ 464 h 1372"/>
                <a:gd name="T88" fmla="*/ 1080 w 1092"/>
                <a:gd name="T89" fmla="*/ 367 h 1372"/>
                <a:gd name="T90" fmla="*/ 1026 w 1092"/>
                <a:gd name="T91" fmla="*/ 324 h 1372"/>
                <a:gd name="T92" fmla="*/ 1005 w 1092"/>
                <a:gd name="T93" fmla="*/ 237 h 1372"/>
                <a:gd name="T94" fmla="*/ 972 w 1092"/>
                <a:gd name="T95" fmla="*/ 173 h 1372"/>
                <a:gd name="T96" fmla="*/ 918 w 1092"/>
                <a:gd name="T97" fmla="*/ 119 h 1372"/>
                <a:gd name="T98" fmla="*/ 853 w 1092"/>
                <a:gd name="T99" fmla="*/ 86 h 1372"/>
                <a:gd name="T100" fmla="*/ 789 w 1092"/>
                <a:gd name="T101" fmla="*/ 65 h 1372"/>
                <a:gd name="T102" fmla="*/ 724 w 1092"/>
                <a:gd name="T103" fmla="*/ 43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2" h="1372">
                  <a:moveTo>
                    <a:pt x="681" y="22"/>
                  </a:moveTo>
                  <a:lnTo>
                    <a:pt x="648" y="11"/>
                  </a:lnTo>
                  <a:lnTo>
                    <a:pt x="616" y="0"/>
                  </a:lnTo>
                  <a:lnTo>
                    <a:pt x="583" y="0"/>
                  </a:lnTo>
                  <a:lnTo>
                    <a:pt x="551" y="0"/>
                  </a:lnTo>
                  <a:lnTo>
                    <a:pt x="518" y="0"/>
                  </a:lnTo>
                  <a:lnTo>
                    <a:pt x="475" y="0"/>
                  </a:lnTo>
                  <a:lnTo>
                    <a:pt x="443" y="22"/>
                  </a:lnTo>
                  <a:lnTo>
                    <a:pt x="421" y="54"/>
                  </a:lnTo>
                  <a:lnTo>
                    <a:pt x="400" y="86"/>
                  </a:lnTo>
                  <a:lnTo>
                    <a:pt x="367" y="108"/>
                  </a:lnTo>
                  <a:lnTo>
                    <a:pt x="356" y="140"/>
                  </a:lnTo>
                  <a:lnTo>
                    <a:pt x="324" y="162"/>
                  </a:lnTo>
                  <a:lnTo>
                    <a:pt x="292" y="184"/>
                  </a:lnTo>
                  <a:lnTo>
                    <a:pt x="259" y="216"/>
                  </a:lnTo>
                  <a:lnTo>
                    <a:pt x="227" y="237"/>
                  </a:lnTo>
                  <a:lnTo>
                    <a:pt x="216" y="270"/>
                  </a:lnTo>
                  <a:lnTo>
                    <a:pt x="216" y="302"/>
                  </a:lnTo>
                  <a:lnTo>
                    <a:pt x="216" y="335"/>
                  </a:lnTo>
                  <a:lnTo>
                    <a:pt x="216" y="367"/>
                  </a:lnTo>
                  <a:lnTo>
                    <a:pt x="184" y="399"/>
                  </a:lnTo>
                  <a:lnTo>
                    <a:pt x="184" y="432"/>
                  </a:lnTo>
                  <a:lnTo>
                    <a:pt x="184" y="464"/>
                  </a:lnTo>
                  <a:lnTo>
                    <a:pt x="173" y="497"/>
                  </a:lnTo>
                  <a:lnTo>
                    <a:pt x="151" y="529"/>
                  </a:lnTo>
                  <a:lnTo>
                    <a:pt x="119" y="551"/>
                  </a:lnTo>
                  <a:lnTo>
                    <a:pt x="86" y="583"/>
                  </a:lnTo>
                  <a:lnTo>
                    <a:pt x="54" y="615"/>
                  </a:lnTo>
                  <a:lnTo>
                    <a:pt x="43" y="648"/>
                  </a:lnTo>
                  <a:lnTo>
                    <a:pt x="22" y="734"/>
                  </a:lnTo>
                  <a:lnTo>
                    <a:pt x="22" y="799"/>
                  </a:lnTo>
                  <a:lnTo>
                    <a:pt x="11" y="864"/>
                  </a:lnTo>
                  <a:lnTo>
                    <a:pt x="0" y="896"/>
                  </a:lnTo>
                  <a:lnTo>
                    <a:pt x="0" y="928"/>
                  </a:lnTo>
                  <a:lnTo>
                    <a:pt x="32" y="939"/>
                  </a:lnTo>
                  <a:lnTo>
                    <a:pt x="97" y="961"/>
                  </a:lnTo>
                  <a:lnTo>
                    <a:pt x="140" y="993"/>
                  </a:lnTo>
                  <a:lnTo>
                    <a:pt x="162" y="1026"/>
                  </a:lnTo>
                  <a:lnTo>
                    <a:pt x="173" y="1058"/>
                  </a:lnTo>
                  <a:lnTo>
                    <a:pt x="173" y="1090"/>
                  </a:lnTo>
                  <a:lnTo>
                    <a:pt x="184" y="1123"/>
                  </a:lnTo>
                  <a:lnTo>
                    <a:pt x="194" y="1155"/>
                  </a:lnTo>
                  <a:lnTo>
                    <a:pt x="227" y="1166"/>
                  </a:lnTo>
                  <a:lnTo>
                    <a:pt x="259" y="1187"/>
                  </a:lnTo>
                  <a:lnTo>
                    <a:pt x="292" y="1209"/>
                  </a:lnTo>
                  <a:lnTo>
                    <a:pt x="356" y="1220"/>
                  </a:lnTo>
                  <a:lnTo>
                    <a:pt x="389" y="1241"/>
                  </a:lnTo>
                  <a:lnTo>
                    <a:pt x="421" y="1263"/>
                  </a:lnTo>
                  <a:lnTo>
                    <a:pt x="443" y="1306"/>
                  </a:lnTo>
                  <a:lnTo>
                    <a:pt x="475" y="1328"/>
                  </a:lnTo>
                  <a:lnTo>
                    <a:pt x="508" y="1328"/>
                  </a:lnTo>
                  <a:lnTo>
                    <a:pt x="551" y="1360"/>
                  </a:lnTo>
                  <a:lnTo>
                    <a:pt x="583" y="1371"/>
                  </a:lnTo>
                  <a:lnTo>
                    <a:pt x="616" y="1371"/>
                  </a:lnTo>
                  <a:lnTo>
                    <a:pt x="648" y="1371"/>
                  </a:lnTo>
                  <a:lnTo>
                    <a:pt x="681" y="1371"/>
                  </a:lnTo>
                  <a:lnTo>
                    <a:pt x="713" y="1371"/>
                  </a:lnTo>
                  <a:lnTo>
                    <a:pt x="756" y="1371"/>
                  </a:lnTo>
                  <a:lnTo>
                    <a:pt x="789" y="1371"/>
                  </a:lnTo>
                  <a:lnTo>
                    <a:pt x="821" y="1360"/>
                  </a:lnTo>
                  <a:lnTo>
                    <a:pt x="853" y="1339"/>
                  </a:lnTo>
                  <a:lnTo>
                    <a:pt x="886" y="1317"/>
                  </a:lnTo>
                  <a:lnTo>
                    <a:pt x="907" y="1285"/>
                  </a:lnTo>
                  <a:lnTo>
                    <a:pt x="940" y="1252"/>
                  </a:lnTo>
                  <a:lnTo>
                    <a:pt x="961" y="1220"/>
                  </a:lnTo>
                  <a:lnTo>
                    <a:pt x="983" y="1187"/>
                  </a:lnTo>
                  <a:lnTo>
                    <a:pt x="1005" y="1155"/>
                  </a:lnTo>
                  <a:lnTo>
                    <a:pt x="1005" y="1123"/>
                  </a:lnTo>
                  <a:lnTo>
                    <a:pt x="1037" y="1090"/>
                  </a:lnTo>
                  <a:lnTo>
                    <a:pt x="1048" y="1058"/>
                  </a:lnTo>
                  <a:lnTo>
                    <a:pt x="1048" y="1026"/>
                  </a:lnTo>
                  <a:lnTo>
                    <a:pt x="1048" y="993"/>
                  </a:lnTo>
                  <a:lnTo>
                    <a:pt x="1048" y="961"/>
                  </a:lnTo>
                  <a:lnTo>
                    <a:pt x="1048" y="928"/>
                  </a:lnTo>
                  <a:lnTo>
                    <a:pt x="1048" y="896"/>
                  </a:lnTo>
                  <a:lnTo>
                    <a:pt x="1048" y="864"/>
                  </a:lnTo>
                  <a:lnTo>
                    <a:pt x="1048" y="831"/>
                  </a:lnTo>
                  <a:lnTo>
                    <a:pt x="1048" y="799"/>
                  </a:lnTo>
                  <a:lnTo>
                    <a:pt x="1059" y="766"/>
                  </a:lnTo>
                  <a:lnTo>
                    <a:pt x="1080" y="734"/>
                  </a:lnTo>
                  <a:lnTo>
                    <a:pt x="1080" y="702"/>
                  </a:lnTo>
                  <a:lnTo>
                    <a:pt x="1069" y="669"/>
                  </a:lnTo>
                  <a:lnTo>
                    <a:pt x="1059" y="637"/>
                  </a:lnTo>
                  <a:lnTo>
                    <a:pt x="1059" y="605"/>
                  </a:lnTo>
                  <a:lnTo>
                    <a:pt x="1059" y="572"/>
                  </a:lnTo>
                  <a:lnTo>
                    <a:pt x="1069" y="540"/>
                  </a:lnTo>
                  <a:lnTo>
                    <a:pt x="1091" y="507"/>
                  </a:lnTo>
                  <a:lnTo>
                    <a:pt x="1091" y="464"/>
                  </a:lnTo>
                  <a:lnTo>
                    <a:pt x="1091" y="399"/>
                  </a:lnTo>
                  <a:lnTo>
                    <a:pt x="1080" y="367"/>
                  </a:lnTo>
                  <a:lnTo>
                    <a:pt x="1059" y="335"/>
                  </a:lnTo>
                  <a:lnTo>
                    <a:pt x="1026" y="324"/>
                  </a:lnTo>
                  <a:lnTo>
                    <a:pt x="1005" y="281"/>
                  </a:lnTo>
                  <a:lnTo>
                    <a:pt x="1005" y="237"/>
                  </a:lnTo>
                  <a:lnTo>
                    <a:pt x="994" y="205"/>
                  </a:lnTo>
                  <a:lnTo>
                    <a:pt x="972" y="173"/>
                  </a:lnTo>
                  <a:lnTo>
                    <a:pt x="940" y="151"/>
                  </a:lnTo>
                  <a:lnTo>
                    <a:pt x="918" y="119"/>
                  </a:lnTo>
                  <a:lnTo>
                    <a:pt x="886" y="97"/>
                  </a:lnTo>
                  <a:lnTo>
                    <a:pt x="853" y="86"/>
                  </a:lnTo>
                  <a:lnTo>
                    <a:pt x="821" y="76"/>
                  </a:lnTo>
                  <a:lnTo>
                    <a:pt x="789" y="65"/>
                  </a:lnTo>
                  <a:lnTo>
                    <a:pt x="756" y="54"/>
                  </a:lnTo>
                  <a:lnTo>
                    <a:pt x="724" y="43"/>
                  </a:lnTo>
                  <a:lnTo>
                    <a:pt x="681" y="22"/>
                  </a:lnTo>
                </a:path>
              </a:pathLst>
            </a:custGeom>
            <a:solidFill>
              <a:schemeClr val="accent1"/>
            </a:solidFill>
            <a:ln w="762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7623FD93-BE36-4134-8987-85469519D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40538" y="4291011"/>
              <a:ext cx="279400" cy="8890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39C033CA-A94E-42E8-A645-86ACA68B65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69561" y="2463798"/>
              <a:ext cx="564356" cy="5699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A5F39043-6D61-4492-9952-187AE1136C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72176" y="2300287"/>
              <a:ext cx="487362" cy="657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677C29CA-F9EC-4894-91DF-87F0CCE55A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69138" y="4062411"/>
              <a:ext cx="893763" cy="42227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F74A6C06-6712-47CF-A5CF-097BFD067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8326" y="3562349"/>
              <a:ext cx="811212" cy="14128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9D669014-D47D-4F8C-86EB-A119BAB0E8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4688" y="4138611"/>
              <a:ext cx="704850" cy="5445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05C3E24A-50D0-4950-895F-09D1230A2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1" y="1628774"/>
              <a:ext cx="52705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N</a:t>
              </a:r>
              <a:r>
                <a:rPr kumimoji="0" lang="en-GB" altLang="zh-CN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74468901-123D-4453-AC55-E51AE94B5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01" y="2771774"/>
              <a:ext cx="542925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O</a:t>
              </a:r>
              <a:r>
                <a:rPr kumimoji="0" lang="en-GB" altLang="zh-CN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D3AC048A-552C-4178-B0E1-D4006BF70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301" y="2162174"/>
              <a:ext cx="52705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H</a:t>
              </a:r>
              <a:r>
                <a:rPr kumimoji="0" lang="en-GB" altLang="zh-CN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60480529-2A01-4831-BCA8-E5E331C6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1" y="4981574"/>
              <a:ext cx="763587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H</a:t>
              </a:r>
              <a:r>
                <a:rPr kumimoji="0" lang="en-GB" altLang="zh-CN" sz="1800" b="1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O</a:t>
              </a:r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72D753FD-5B0D-473D-8365-8FD5A6F27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701" y="5210174"/>
              <a:ext cx="763587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CO</a:t>
              </a:r>
              <a:r>
                <a:rPr kumimoji="0" lang="en-GB" altLang="zh-CN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7" name="Rectangle 35">
              <a:extLst>
                <a:ext uri="{FF2B5EF4-FFF2-40B4-BE49-F238E27FC236}">
                  <a16:creationId xmlns:a16="http://schemas.microsoft.com/office/drawing/2014/main" id="{DECC5640-AB7D-4BD9-8BD8-346B5D1BF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9901" y="1933574"/>
              <a:ext cx="52705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N</a:t>
              </a:r>
              <a:r>
                <a:rPr kumimoji="0" lang="en-GB" altLang="zh-CN" sz="1800" b="1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9EC37547-8623-4EFA-AAD1-FC974C8B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501" y="2162174"/>
              <a:ext cx="52705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H</a:t>
              </a:r>
              <a:r>
                <a:rPr kumimoji="0" lang="en-GB" altLang="zh-CN" sz="1800" b="1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39" name="Rectangle 37">
              <a:extLst>
                <a:ext uri="{FF2B5EF4-FFF2-40B4-BE49-F238E27FC236}">
                  <a16:creationId xmlns:a16="http://schemas.microsoft.com/office/drawing/2014/main" id="{80B6AF5D-BDCF-4C45-9821-579CF158F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2101" y="4219574"/>
              <a:ext cx="763587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H</a:t>
              </a:r>
              <a:r>
                <a:rPr kumimoji="0" lang="en-GB" altLang="zh-CN" sz="1800" b="1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O</a:t>
              </a: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7296439B-9D1D-494E-B9A0-A23EBBE17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7701" y="5210174"/>
              <a:ext cx="763587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CO</a:t>
              </a:r>
              <a:r>
                <a:rPr kumimoji="0" lang="en-GB" altLang="zh-CN" sz="1800" b="1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17213BCF-9609-4A90-BEAF-0F3D120DD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101" y="4752974"/>
              <a:ext cx="650875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CO</a:t>
              </a: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2F289406-8584-411A-A17E-C220C86DC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901" y="3000374"/>
              <a:ext cx="542925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O</a:t>
              </a:r>
              <a:r>
                <a:rPr kumimoji="0" lang="en-GB" altLang="zh-CN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43" name="Line 41">
              <a:extLst>
                <a:ext uri="{FF2B5EF4-FFF2-40B4-BE49-F238E27FC236}">
                  <a16:creationId xmlns:a16="http://schemas.microsoft.com/office/drawing/2014/main" id="{AFD02775-7FDF-449D-86C4-A7EF1860C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7438" y="3935411"/>
              <a:ext cx="16764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F977F29B-BEF2-4B1D-82D2-CE15B9710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338" y="3457574"/>
              <a:ext cx="855663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Heat</a:t>
              </a: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EF95F90A-C204-491D-8B6E-5076F1289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538" y="4067174"/>
              <a:ext cx="1463675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High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vacuum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or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inert gas</a:t>
              </a:r>
            </a:p>
          </p:txBody>
        </p:sp>
        <p:sp>
          <p:nvSpPr>
            <p:cNvPr id="46" name="Rectangle 30">
              <a:extLst>
                <a:ext uri="{FF2B5EF4-FFF2-40B4-BE49-F238E27FC236}">
                  <a16:creationId xmlns:a16="http://schemas.microsoft.com/office/drawing/2014/main" id="{F9A6C326-92AA-4222-87A5-9194453F0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166267"/>
              <a:ext cx="554640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MO</a:t>
              </a:r>
              <a:endParaRPr kumimoji="0" lang="en-GB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Rectangle 30">
              <a:extLst>
                <a:ext uri="{FF2B5EF4-FFF2-40B4-BE49-F238E27FC236}">
                  <a16:creationId xmlns:a16="http://schemas.microsoft.com/office/drawing/2014/main" id="{910956B6-ECD8-46B1-8D51-A96D439D8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043" y="4787898"/>
              <a:ext cx="541816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MC</a:t>
              </a:r>
              <a:endParaRPr kumimoji="0" lang="en-GB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73C4B5A7-24EB-40CA-89B6-67A937AE9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4433" y="3568644"/>
              <a:ext cx="362280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O</a:t>
              </a:r>
              <a:endParaRPr kumimoji="0" lang="en-GB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Rectangle 39">
              <a:extLst>
                <a:ext uri="{FF2B5EF4-FFF2-40B4-BE49-F238E27FC236}">
                  <a16:creationId xmlns:a16="http://schemas.microsoft.com/office/drawing/2014/main" id="{C120DDA8-5FF1-4821-8166-ED577AFD1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6" y="4527521"/>
              <a:ext cx="349456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C</a:t>
              </a:r>
            </a:p>
          </p:txBody>
        </p:sp>
      </p:grpSp>
      <p:pic>
        <p:nvPicPr>
          <p:cNvPr id="63" name="图片 62">
            <a:extLst>
              <a:ext uri="{FF2B5EF4-FFF2-40B4-BE49-F238E27FC236}">
                <a16:creationId xmlns:a16="http://schemas.microsoft.com/office/drawing/2014/main" id="{499AB203-1F7B-48D2-8852-0B611B25F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2" t="2979"/>
          <a:stretch/>
        </p:blipFill>
        <p:spPr>
          <a:xfrm>
            <a:off x="6342677" y="1508906"/>
            <a:ext cx="1561398" cy="1674959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47CF70FF-93EB-47B0-A501-87D19B03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92173" y="1420582"/>
            <a:ext cx="1458634" cy="186044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B3D438BE-222A-4CE3-97B4-3441ED206F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16016" r="4760" b="11561"/>
          <a:stretch/>
        </p:blipFill>
        <p:spPr>
          <a:xfrm>
            <a:off x="10014789" y="1626470"/>
            <a:ext cx="1927555" cy="146647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996BFF5-B7AB-4474-9B0E-76EC0B285E74}"/>
              </a:ext>
            </a:extLst>
          </p:cNvPr>
          <p:cNvSpPr/>
          <p:nvPr/>
        </p:nvSpPr>
        <p:spPr>
          <a:xfrm>
            <a:off x="6096000" y="1473858"/>
            <a:ext cx="5979692" cy="19412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8874F88-45E0-4D11-8986-ACB57ADBDA19}"/>
              </a:ext>
            </a:extLst>
          </p:cNvPr>
          <p:cNvSpPr txBox="1"/>
          <p:nvPr/>
        </p:nvSpPr>
        <p:spPr>
          <a:xfrm>
            <a:off x="6671271" y="3091602"/>
            <a:ext cx="1361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Too thick</a:t>
            </a:r>
            <a:endParaRPr lang="zh-CN" altLang="en-US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A147E04-29A2-4E8D-A281-AB72AA61CCDA}"/>
              </a:ext>
            </a:extLst>
          </p:cNvPr>
          <p:cNvSpPr txBox="1"/>
          <p:nvPr/>
        </p:nvSpPr>
        <p:spPr>
          <a:xfrm>
            <a:off x="8150752" y="3071774"/>
            <a:ext cx="4023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Lifetime is very short under SR of CEPC</a:t>
            </a:r>
            <a:endParaRPr lang="zh-CN" altLang="en-US" dirty="0"/>
          </a:p>
        </p:txBody>
      </p:sp>
      <p:sp>
        <p:nvSpPr>
          <p:cNvPr id="62" name="灯片编号占位符 4">
            <a:extLst>
              <a:ext uri="{FF2B5EF4-FFF2-40B4-BE49-F238E27FC236}">
                <a16:creationId xmlns:a16="http://schemas.microsoft.com/office/drawing/2014/main" id="{2973E65E-177B-4934-94F1-015AF04B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232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7F3C1B4-6D8B-4808-996C-6AA3E691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Spray</a:t>
            </a:r>
            <a:r>
              <a:rPr lang="en-US" altLang="zh-CN" dirty="0" err="1"/>
              <a:t>ing</a:t>
            </a:r>
            <a:r>
              <a:rPr lang="en-GB" altLang="zh-CN" dirty="0"/>
              <a:t> for heating film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B17B5A3-C039-49B2-9C14-351B92EFF3CD}"/>
              </a:ext>
            </a:extLst>
          </p:cNvPr>
          <p:cNvGrpSpPr/>
          <p:nvPr/>
        </p:nvGrpSpPr>
        <p:grpSpPr>
          <a:xfrm>
            <a:off x="303878" y="3940802"/>
            <a:ext cx="2047753" cy="824280"/>
            <a:chOff x="403696" y="3162759"/>
            <a:chExt cx="4192406" cy="2066441"/>
          </a:xfrm>
        </p:grpSpPr>
        <p:sp>
          <p:nvSpPr>
            <p:cNvPr id="14" name="立方体 13">
              <a:extLst>
                <a:ext uri="{FF2B5EF4-FFF2-40B4-BE49-F238E27FC236}">
                  <a16:creationId xmlns:a16="http://schemas.microsoft.com/office/drawing/2014/main" id="{48AD37B2-4CBB-496A-82FA-26DC32A9E869}"/>
                </a:ext>
              </a:extLst>
            </p:cNvPr>
            <p:cNvSpPr/>
            <p:nvPr/>
          </p:nvSpPr>
          <p:spPr>
            <a:xfrm>
              <a:off x="422537" y="3466973"/>
              <a:ext cx="4154725" cy="1762227"/>
            </a:xfrm>
            <a:prstGeom prst="cube">
              <a:avLst>
                <a:gd name="adj" fmla="val 6663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立方体 12">
              <a:extLst>
                <a:ext uri="{FF2B5EF4-FFF2-40B4-BE49-F238E27FC236}">
                  <a16:creationId xmlns:a16="http://schemas.microsoft.com/office/drawing/2014/main" id="{93E4F53D-0070-420E-9393-00A376B8C3C1}"/>
                </a:ext>
              </a:extLst>
            </p:cNvPr>
            <p:cNvSpPr/>
            <p:nvPr/>
          </p:nvSpPr>
          <p:spPr>
            <a:xfrm>
              <a:off x="422643" y="3398947"/>
              <a:ext cx="4154724" cy="1249726"/>
            </a:xfrm>
            <a:prstGeom prst="cube">
              <a:avLst>
                <a:gd name="adj" fmla="val 9311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立方体 14">
              <a:extLst>
                <a:ext uri="{FF2B5EF4-FFF2-40B4-BE49-F238E27FC236}">
                  <a16:creationId xmlns:a16="http://schemas.microsoft.com/office/drawing/2014/main" id="{DC9430EF-4DF2-433A-B40C-554BAEEB663F}"/>
                </a:ext>
              </a:extLst>
            </p:cNvPr>
            <p:cNvSpPr/>
            <p:nvPr/>
          </p:nvSpPr>
          <p:spPr>
            <a:xfrm>
              <a:off x="403696" y="3342868"/>
              <a:ext cx="4192406" cy="1225756"/>
            </a:xfrm>
            <a:prstGeom prst="cube">
              <a:avLst>
                <a:gd name="adj" fmla="val 9519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立方体 11">
              <a:extLst>
                <a:ext uri="{FF2B5EF4-FFF2-40B4-BE49-F238E27FC236}">
                  <a16:creationId xmlns:a16="http://schemas.microsoft.com/office/drawing/2014/main" id="{9EF6BAA3-CF2C-4D14-AEBC-349610906389}"/>
                </a:ext>
              </a:extLst>
            </p:cNvPr>
            <p:cNvSpPr/>
            <p:nvPr/>
          </p:nvSpPr>
          <p:spPr>
            <a:xfrm>
              <a:off x="423112" y="3212976"/>
              <a:ext cx="4089392" cy="1281209"/>
            </a:xfrm>
            <a:prstGeom prst="cube">
              <a:avLst>
                <a:gd name="adj" fmla="val 8656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立方体 15">
              <a:extLst>
                <a:ext uri="{FF2B5EF4-FFF2-40B4-BE49-F238E27FC236}">
                  <a16:creationId xmlns:a16="http://schemas.microsoft.com/office/drawing/2014/main" id="{DA16598B-6343-4E4A-A4AE-30C2342B302F}"/>
                </a:ext>
              </a:extLst>
            </p:cNvPr>
            <p:cNvSpPr/>
            <p:nvPr/>
          </p:nvSpPr>
          <p:spPr>
            <a:xfrm>
              <a:off x="422432" y="3162759"/>
              <a:ext cx="4089392" cy="1172500"/>
            </a:xfrm>
            <a:prstGeom prst="cube">
              <a:avLst>
                <a:gd name="adj" fmla="val 9311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箭头: 右 32">
            <a:extLst>
              <a:ext uri="{FF2B5EF4-FFF2-40B4-BE49-F238E27FC236}">
                <a16:creationId xmlns:a16="http://schemas.microsoft.com/office/drawing/2014/main" id="{EDD81E8B-00FF-4648-BDC7-512B01FA792A}"/>
              </a:ext>
            </a:extLst>
          </p:cNvPr>
          <p:cNvSpPr/>
          <p:nvPr/>
        </p:nvSpPr>
        <p:spPr>
          <a:xfrm>
            <a:off x="2310664" y="4223086"/>
            <a:ext cx="461519" cy="4889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4A5F991F-D569-4DD7-AC9C-251E0551E726}"/>
              </a:ext>
            </a:extLst>
          </p:cNvPr>
          <p:cNvGrpSpPr/>
          <p:nvPr/>
        </p:nvGrpSpPr>
        <p:grpSpPr>
          <a:xfrm>
            <a:off x="2885496" y="2463324"/>
            <a:ext cx="4613364" cy="3919064"/>
            <a:chOff x="3541086" y="2466204"/>
            <a:chExt cx="4613364" cy="3919064"/>
          </a:xfrm>
        </p:grpSpPr>
        <p:sp>
          <p:nvSpPr>
            <p:cNvPr id="19" name="立方体 18">
              <a:extLst>
                <a:ext uri="{FF2B5EF4-FFF2-40B4-BE49-F238E27FC236}">
                  <a16:creationId xmlns:a16="http://schemas.microsoft.com/office/drawing/2014/main" id="{B10C89EB-419B-4473-8ED2-4C6670DDCF5E}"/>
                </a:ext>
              </a:extLst>
            </p:cNvPr>
            <p:cNvSpPr/>
            <p:nvPr/>
          </p:nvSpPr>
          <p:spPr>
            <a:xfrm>
              <a:off x="3597279" y="5609362"/>
              <a:ext cx="3467113" cy="775906"/>
            </a:xfrm>
            <a:prstGeom prst="cube">
              <a:avLst>
                <a:gd name="adj" fmla="val 6663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立方体 19">
              <a:extLst>
                <a:ext uri="{FF2B5EF4-FFF2-40B4-BE49-F238E27FC236}">
                  <a16:creationId xmlns:a16="http://schemas.microsoft.com/office/drawing/2014/main" id="{1E308170-EB05-4ABC-94EC-3FAE118CA081}"/>
                </a:ext>
              </a:extLst>
            </p:cNvPr>
            <p:cNvSpPr/>
            <p:nvPr/>
          </p:nvSpPr>
          <p:spPr>
            <a:xfrm>
              <a:off x="3610938" y="5260229"/>
              <a:ext cx="3467112" cy="600978"/>
            </a:xfrm>
            <a:prstGeom prst="cube">
              <a:avLst>
                <a:gd name="adj" fmla="val 9311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立方体 21">
              <a:extLst>
                <a:ext uri="{FF2B5EF4-FFF2-40B4-BE49-F238E27FC236}">
                  <a16:creationId xmlns:a16="http://schemas.microsoft.com/office/drawing/2014/main" id="{5266B0FF-6047-4647-8916-3F0F0F39BC2F}"/>
                </a:ext>
              </a:extLst>
            </p:cNvPr>
            <p:cNvSpPr/>
            <p:nvPr/>
          </p:nvSpPr>
          <p:spPr>
            <a:xfrm>
              <a:off x="3647729" y="3629337"/>
              <a:ext cx="3412593" cy="498572"/>
            </a:xfrm>
            <a:prstGeom prst="cube">
              <a:avLst>
                <a:gd name="adj" fmla="val 8656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立方体 22">
              <a:extLst>
                <a:ext uri="{FF2B5EF4-FFF2-40B4-BE49-F238E27FC236}">
                  <a16:creationId xmlns:a16="http://schemas.microsoft.com/office/drawing/2014/main" id="{1351BED8-53EB-4946-870B-0A257D4037FA}"/>
                </a:ext>
              </a:extLst>
            </p:cNvPr>
            <p:cNvSpPr/>
            <p:nvPr/>
          </p:nvSpPr>
          <p:spPr>
            <a:xfrm>
              <a:off x="3642040" y="4771364"/>
              <a:ext cx="3412593" cy="511817"/>
            </a:xfrm>
            <a:prstGeom prst="cube">
              <a:avLst>
                <a:gd name="adj" fmla="val 9311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立方体 24">
              <a:extLst>
                <a:ext uri="{FF2B5EF4-FFF2-40B4-BE49-F238E27FC236}">
                  <a16:creationId xmlns:a16="http://schemas.microsoft.com/office/drawing/2014/main" id="{A3F50915-45D4-42FC-A5B1-40D479F01713}"/>
                </a:ext>
              </a:extLst>
            </p:cNvPr>
            <p:cNvSpPr/>
            <p:nvPr/>
          </p:nvSpPr>
          <p:spPr>
            <a:xfrm>
              <a:off x="3699350" y="2466204"/>
              <a:ext cx="3412593" cy="600977"/>
            </a:xfrm>
            <a:prstGeom prst="cube">
              <a:avLst>
                <a:gd name="adj" fmla="val 9311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6B099E02-FD48-49F3-AB36-D6FFF06D6C6D}"/>
                </a:ext>
              </a:extLst>
            </p:cNvPr>
            <p:cNvSpPr/>
            <p:nvPr/>
          </p:nvSpPr>
          <p:spPr>
            <a:xfrm rot="16200000">
              <a:off x="3601269" y="3667474"/>
              <a:ext cx="216025" cy="33639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箭头: 下 26">
              <a:extLst>
                <a:ext uri="{FF2B5EF4-FFF2-40B4-BE49-F238E27FC236}">
                  <a16:creationId xmlns:a16="http://schemas.microsoft.com/office/drawing/2014/main" id="{DB06F3BE-2BB9-4F4D-B143-4CE06EA479F8}"/>
                </a:ext>
              </a:extLst>
            </p:cNvPr>
            <p:cNvSpPr/>
            <p:nvPr/>
          </p:nvSpPr>
          <p:spPr>
            <a:xfrm rot="16200000">
              <a:off x="7003930" y="3681726"/>
              <a:ext cx="216025" cy="33639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4C93B03-1257-4D7E-8703-B65687C432AD}"/>
                </a:ext>
              </a:extLst>
            </p:cNvPr>
            <p:cNvSpPr txBox="1"/>
            <p:nvPr/>
          </p:nvSpPr>
          <p:spPr>
            <a:xfrm>
              <a:off x="4719271" y="3681782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Conductivity layer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708E593-82A9-4F89-BA6F-7890D34C3DC6}"/>
                </a:ext>
              </a:extLst>
            </p:cNvPr>
            <p:cNvSpPr txBox="1"/>
            <p:nvPr/>
          </p:nvSpPr>
          <p:spPr>
            <a:xfrm>
              <a:off x="4719271" y="2560063"/>
              <a:ext cx="1351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Ceramic layer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5EF03D3-C2F6-403E-A3B1-D9A2B1B689AE}"/>
                </a:ext>
              </a:extLst>
            </p:cNvPr>
            <p:cNvSpPr txBox="1"/>
            <p:nvPr/>
          </p:nvSpPr>
          <p:spPr>
            <a:xfrm>
              <a:off x="4789661" y="4811382"/>
              <a:ext cx="1351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Ceramic layer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862EEE0-B822-443F-A3B0-66C83CD84197}"/>
                </a:ext>
              </a:extLst>
            </p:cNvPr>
            <p:cNvSpPr txBox="1"/>
            <p:nvPr/>
          </p:nvSpPr>
          <p:spPr>
            <a:xfrm>
              <a:off x="3949606" y="5401503"/>
              <a:ext cx="332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Cu/ceramic transition layer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5237AA9-D1BE-4DBC-AC89-2D952CD3752D}"/>
                </a:ext>
              </a:extLst>
            </p:cNvPr>
            <p:cNvSpPr txBox="1"/>
            <p:nvPr/>
          </p:nvSpPr>
          <p:spPr>
            <a:xfrm>
              <a:off x="4893197" y="6035461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Vacuum chamber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B916BD5-19EC-4BBD-9D76-D4096A61B066}"/>
                </a:ext>
              </a:extLst>
            </p:cNvPr>
            <p:cNvSpPr txBox="1"/>
            <p:nvPr/>
          </p:nvSpPr>
          <p:spPr>
            <a:xfrm>
              <a:off x="7064392" y="3495416"/>
              <a:ext cx="1090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current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I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38C45C81-FCDE-49F4-A399-8D811C7B705F}"/>
                </a:ext>
              </a:extLst>
            </p:cNvPr>
            <p:cNvSpPr/>
            <p:nvPr/>
          </p:nvSpPr>
          <p:spPr>
            <a:xfrm>
              <a:off x="3922035" y="4193173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箭头: 下 37">
              <a:extLst>
                <a:ext uri="{FF2B5EF4-FFF2-40B4-BE49-F238E27FC236}">
                  <a16:creationId xmlns:a16="http://schemas.microsoft.com/office/drawing/2014/main" id="{F7D75267-655C-492B-BC6B-08F28E7881F5}"/>
                </a:ext>
              </a:extLst>
            </p:cNvPr>
            <p:cNvSpPr/>
            <p:nvPr/>
          </p:nvSpPr>
          <p:spPr>
            <a:xfrm>
              <a:off x="4100258" y="4192276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箭头: 下 38">
              <a:extLst>
                <a:ext uri="{FF2B5EF4-FFF2-40B4-BE49-F238E27FC236}">
                  <a16:creationId xmlns:a16="http://schemas.microsoft.com/office/drawing/2014/main" id="{89227408-2D3C-4D45-8C86-809F35D9A781}"/>
                </a:ext>
              </a:extLst>
            </p:cNvPr>
            <p:cNvSpPr/>
            <p:nvPr/>
          </p:nvSpPr>
          <p:spPr>
            <a:xfrm>
              <a:off x="4277893" y="4192276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箭头: 下 39">
              <a:extLst>
                <a:ext uri="{FF2B5EF4-FFF2-40B4-BE49-F238E27FC236}">
                  <a16:creationId xmlns:a16="http://schemas.microsoft.com/office/drawing/2014/main" id="{2E2C2CB9-6478-4961-BCD7-77B4E1CE6BFE}"/>
                </a:ext>
              </a:extLst>
            </p:cNvPr>
            <p:cNvSpPr/>
            <p:nvPr/>
          </p:nvSpPr>
          <p:spPr>
            <a:xfrm flipH="1">
              <a:off x="4446462" y="4192276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箭头: 下 40">
              <a:extLst>
                <a:ext uri="{FF2B5EF4-FFF2-40B4-BE49-F238E27FC236}">
                  <a16:creationId xmlns:a16="http://schemas.microsoft.com/office/drawing/2014/main" id="{860093FE-8DAF-41E1-ABFF-1B293C37D7BE}"/>
                </a:ext>
              </a:extLst>
            </p:cNvPr>
            <p:cNvSpPr/>
            <p:nvPr/>
          </p:nvSpPr>
          <p:spPr>
            <a:xfrm flipH="1">
              <a:off x="4611160" y="4192276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箭头: 下 41">
              <a:extLst>
                <a:ext uri="{FF2B5EF4-FFF2-40B4-BE49-F238E27FC236}">
                  <a16:creationId xmlns:a16="http://schemas.microsoft.com/office/drawing/2014/main" id="{2075A242-E63C-4217-BFBA-AF2BA891A788}"/>
                </a:ext>
              </a:extLst>
            </p:cNvPr>
            <p:cNvSpPr/>
            <p:nvPr/>
          </p:nvSpPr>
          <p:spPr>
            <a:xfrm flipH="1">
              <a:off x="5844783" y="4190985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箭头: 下 42">
              <a:extLst>
                <a:ext uri="{FF2B5EF4-FFF2-40B4-BE49-F238E27FC236}">
                  <a16:creationId xmlns:a16="http://schemas.microsoft.com/office/drawing/2014/main" id="{1828AC6F-56FE-4E1B-885B-5EB6AFB81552}"/>
                </a:ext>
              </a:extLst>
            </p:cNvPr>
            <p:cNvSpPr/>
            <p:nvPr/>
          </p:nvSpPr>
          <p:spPr>
            <a:xfrm>
              <a:off x="3730276" y="4190985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箭头: 下 43">
              <a:extLst>
                <a:ext uri="{FF2B5EF4-FFF2-40B4-BE49-F238E27FC236}">
                  <a16:creationId xmlns:a16="http://schemas.microsoft.com/office/drawing/2014/main" id="{2C6BC19D-1742-4634-AF62-3982473EB88F}"/>
                </a:ext>
              </a:extLst>
            </p:cNvPr>
            <p:cNvSpPr/>
            <p:nvPr/>
          </p:nvSpPr>
          <p:spPr>
            <a:xfrm flipH="1">
              <a:off x="5693595" y="4193212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箭头: 下 44">
              <a:extLst>
                <a:ext uri="{FF2B5EF4-FFF2-40B4-BE49-F238E27FC236}">
                  <a16:creationId xmlns:a16="http://schemas.microsoft.com/office/drawing/2014/main" id="{D0E1B2EE-18A6-497A-B012-0DFD3E204C65}"/>
                </a:ext>
              </a:extLst>
            </p:cNvPr>
            <p:cNvSpPr/>
            <p:nvPr/>
          </p:nvSpPr>
          <p:spPr>
            <a:xfrm flipH="1">
              <a:off x="6118139" y="4191162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箭头: 下 45">
              <a:extLst>
                <a:ext uri="{FF2B5EF4-FFF2-40B4-BE49-F238E27FC236}">
                  <a16:creationId xmlns:a16="http://schemas.microsoft.com/office/drawing/2014/main" id="{0F71CCED-B4F5-49AF-BBC0-3BBFFE3E321A}"/>
                </a:ext>
              </a:extLst>
            </p:cNvPr>
            <p:cNvSpPr/>
            <p:nvPr/>
          </p:nvSpPr>
          <p:spPr>
            <a:xfrm flipH="1">
              <a:off x="5981461" y="4192276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箭头: 下 46">
              <a:extLst>
                <a:ext uri="{FF2B5EF4-FFF2-40B4-BE49-F238E27FC236}">
                  <a16:creationId xmlns:a16="http://schemas.microsoft.com/office/drawing/2014/main" id="{34A13C75-B592-450C-96B0-7FD162D81F4D}"/>
                </a:ext>
              </a:extLst>
            </p:cNvPr>
            <p:cNvSpPr/>
            <p:nvPr/>
          </p:nvSpPr>
          <p:spPr>
            <a:xfrm flipH="1">
              <a:off x="6417270" y="4185150"/>
              <a:ext cx="11663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箭头: 下 47">
              <a:extLst>
                <a:ext uri="{FF2B5EF4-FFF2-40B4-BE49-F238E27FC236}">
                  <a16:creationId xmlns:a16="http://schemas.microsoft.com/office/drawing/2014/main" id="{8ADC8DF4-35F9-48CB-BCFA-EF63A51A89AA}"/>
                </a:ext>
              </a:extLst>
            </p:cNvPr>
            <p:cNvSpPr/>
            <p:nvPr/>
          </p:nvSpPr>
          <p:spPr>
            <a:xfrm flipH="1">
              <a:off x="6263034" y="4185150"/>
              <a:ext cx="130148" cy="4168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4606F48B-D57C-4073-9C5C-E295320C92CD}"/>
                </a:ext>
              </a:extLst>
            </p:cNvPr>
            <p:cNvSpPr txBox="1"/>
            <p:nvPr/>
          </p:nvSpPr>
          <p:spPr>
            <a:xfrm>
              <a:off x="4703769" y="4229838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Conduction</a:t>
              </a:r>
              <a:endParaRPr kumimoji="0" lang="zh-CN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2" name="连接符: 曲线 51">
              <a:extLst>
                <a:ext uri="{FF2B5EF4-FFF2-40B4-BE49-F238E27FC236}">
                  <a16:creationId xmlns:a16="http://schemas.microsoft.com/office/drawing/2014/main" id="{9AA3BD36-1124-444F-A0B7-0D87B6805B5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150163" y="3506892"/>
              <a:ext cx="442740" cy="149863"/>
            </a:xfrm>
            <a:prstGeom prst="curvedConnector3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连接符: 曲线 53">
              <a:extLst>
                <a:ext uri="{FF2B5EF4-FFF2-40B4-BE49-F238E27FC236}">
                  <a16:creationId xmlns:a16="http://schemas.microsoft.com/office/drawing/2014/main" id="{BD9F03D6-95CE-4143-BB0F-B95B508A725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971374" y="3506891"/>
              <a:ext cx="442740" cy="149863"/>
            </a:xfrm>
            <a:prstGeom prst="curvedConnector3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连接符: 曲线 54">
              <a:extLst>
                <a:ext uri="{FF2B5EF4-FFF2-40B4-BE49-F238E27FC236}">
                  <a16:creationId xmlns:a16="http://schemas.microsoft.com/office/drawing/2014/main" id="{D44845CD-EBFE-4142-B05C-B11A21DA534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369560" y="3497164"/>
              <a:ext cx="442740" cy="149863"/>
            </a:xfrm>
            <a:prstGeom prst="curvedConnector3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F8B8A13C-A219-4076-8C3B-CA0723589269}"/>
                </a:ext>
              </a:extLst>
            </p:cNvPr>
            <p:cNvSpPr txBox="1"/>
            <p:nvPr/>
          </p:nvSpPr>
          <p:spPr>
            <a:xfrm>
              <a:off x="3782077" y="3075650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Convection</a:t>
              </a:r>
              <a:endParaRPr kumimoji="0" lang="zh-CN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36C6C12A-B2C6-4C66-BE9C-36314E238C01}"/>
                </a:ext>
              </a:extLst>
            </p:cNvPr>
            <p:cNvSpPr/>
            <p:nvPr/>
          </p:nvSpPr>
          <p:spPr>
            <a:xfrm>
              <a:off x="6019519" y="3268596"/>
              <a:ext cx="479324" cy="590373"/>
            </a:xfrm>
            <a:custGeom>
              <a:avLst/>
              <a:gdLst>
                <a:gd name="connsiteX0" fmla="*/ 0 w 285750"/>
                <a:gd name="connsiteY0" fmla="*/ 403860 h 403860"/>
                <a:gd name="connsiteX1" fmla="*/ 15240 w 285750"/>
                <a:gd name="connsiteY1" fmla="*/ 384810 h 403860"/>
                <a:gd name="connsiteX2" fmla="*/ 38100 w 285750"/>
                <a:gd name="connsiteY2" fmla="*/ 361950 h 403860"/>
                <a:gd name="connsiteX3" fmla="*/ 57150 w 285750"/>
                <a:gd name="connsiteY3" fmla="*/ 327660 h 403860"/>
                <a:gd name="connsiteX4" fmla="*/ 72390 w 285750"/>
                <a:gd name="connsiteY4" fmla="*/ 289560 h 403860"/>
                <a:gd name="connsiteX5" fmla="*/ 57150 w 285750"/>
                <a:gd name="connsiteY5" fmla="*/ 240030 h 403860"/>
                <a:gd name="connsiteX6" fmla="*/ 49530 w 285750"/>
                <a:gd name="connsiteY6" fmla="*/ 228600 h 403860"/>
                <a:gd name="connsiteX7" fmla="*/ 34290 w 285750"/>
                <a:gd name="connsiteY7" fmla="*/ 220980 h 403860"/>
                <a:gd name="connsiteX8" fmla="*/ 19050 w 285750"/>
                <a:gd name="connsiteY8" fmla="*/ 247650 h 403860"/>
                <a:gd name="connsiteX9" fmla="*/ 45720 w 285750"/>
                <a:gd name="connsiteY9" fmla="*/ 312420 h 403860"/>
                <a:gd name="connsiteX10" fmla="*/ 64770 w 285750"/>
                <a:gd name="connsiteY10" fmla="*/ 316230 h 403860"/>
                <a:gd name="connsiteX11" fmla="*/ 83820 w 285750"/>
                <a:gd name="connsiteY11" fmla="*/ 308610 h 403860"/>
                <a:gd name="connsiteX12" fmla="*/ 114300 w 285750"/>
                <a:gd name="connsiteY12" fmla="*/ 274320 h 403860"/>
                <a:gd name="connsiteX13" fmla="*/ 91440 w 285750"/>
                <a:gd name="connsiteY13" fmla="*/ 175260 h 403860"/>
                <a:gd name="connsiteX14" fmla="*/ 76200 w 285750"/>
                <a:gd name="connsiteY14" fmla="*/ 171450 h 403860"/>
                <a:gd name="connsiteX15" fmla="*/ 64770 w 285750"/>
                <a:gd name="connsiteY15" fmla="*/ 190500 h 403860"/>
                <a:gd name="connsiteX16" fmla="*/ 83820 w 285750"/>
                <a:gd name="connsiteY16" fmla="*/ 228600 h 403860"/>
                <a:gd name="connsiteX17" fmla="*/ 102870 w 285750"/>
                <a:gd name="connsiteY17" fmla="*/ 240030 h 403860"/>
                <a:gd name="connsiteX18" fmla="*/ 152400 w 285750"/>
                <a:gd name="connsiteY18" fmla="*/ 224790 h 403860"/>
                <a:gd name="connsiteX19" fmla="*/ 167640 w 285750"/>
                <a:gd name="connsiteY19" fmla="*/ 201930 h 403860"/>
                <a:gd name="connsiteX20" fmla="*/ 182880 w 285750"/>
                <a:gd name="connsiteY20" fmla="*/ 186690 h 403860"/>
                <a:gd name="connsiteX21" fmla="*/ 179070 w 285750"/>
                <a:gd name="connsiteY21" fmla="*/ 156210 h 403860"/>
                <a:gd name="connsiteX22" fmla="*/ 160020 w 285750"/>
                <a:gd name="connsiteY22" fmla="*/ 137160 h 403860"/>
                <a:gd name="connsiteX23" fmla="*/ 148590 w 285750"/>
                <a:gd name="connsiteY23" fmla="*/ 121920 h 403860"/>
                <a:gd name="connsiteX24" fmla="*/ 118110 w 285750"/>
                <a:gd name="connsiteY24" fmla="*/ 125730 h 403860"/>
                <a:gd name="connsiteX25" fmla="*/ 114300 w 285750"/>
                <a:gd name="connsiteY25" fmla="*/ 140970 h 403860"/>
                <a:gd name="connsiteX26" fmla="*/ 140970 w 285750"/>
                <a:gd name="connsiteY26" fmla="*/ 186690 h 403860"/>
                <a:gd name="connsiteX27" fmla="*/ 171450 w 285750"/>
                <a:gd name="connsiteY27" fmla="*/ 171450 h 403860"/>
                <a:gd name="connsiteX28" fmla="*/ 182880 w 285750"/>
                <a:gd name="connsiteY28" fmla="*/ 152400 h 403860"/>
                <a:gd name="connsiteX29" fmla="*/ 194310 w 285750"/>
                <a:gd name="connsiteY29" fmla="*/ 137160 h 403860"/>
                <a:gd name="connsiteX30" fmla="*/ 201930 w 285750"/>
                <a:gd name="connsiteY30" fmla="*/ 118110 h 403860"/>
                <a:gd name="connsiteX31" fmla="*/ 209550 w 285750"/>
                <a:gd name="connsiteY31" fmla="*/ 102870 h 403860"/>
                <a:gd name="connsiteX32" fmla="*/ 213360 w 285750"/>
                <a:gd name="connsiteY32" fmla="*/ 87630 h 403860"/>
                <a:gd name="connsiteX33" fmla="*/ 240030 w 285750"/>
                <a:gd name="connsiteY33" fmla="*/ 60960 h 403860"/>
                <a:gd name="connsiteX34" fmla="*/ 247650 w 285750"/>
                <a:gd name="connsiteY34" fmla="*/ 49530 h 403860"/>
                <a:gd name="connsiteX35" fmla="*/ 259080 w 285750"/>
                <a:gd name="connsiteY35" fmla="*/ 38100 h 403860"/>
                <a:gd name="connsiteX36" fmla="*/ 266700 w 285750"/>
                <a:gd name="connsiteY36" fmla="*/ 19050 h 403860"/>
                <a:gd name="connsiteX37" fmla="*/ 285750 w 285750"/>
                <a:gd name="connsiteY37" fmla="*/ 0 h 40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5750" h="403860">
                  <a:moveTo>
                    <a:pt x="0" y="403860"/>
                  </a:moveTo>
                  <a:cubicBezTo>
                    <a:pt x="5080" y="397510"/>
                    <a:pt x="9770" y="390827"/>
                    <a:pt x="15240" y="384810"/>
                  </a:cubicBezTo>
                  <a:cubicBezTo>
                    <a:pt x="22489" y="376836"/>
                    <a:pt x="31201" y="370229"/>
                    <a:pt x="38100" y="361950"/>
                  </a:cubicBezTo>
                  <a:cubicBezTo>
                    <a:pt x="61500" y="333870"/>
                    <a:pt x="47843" y="348602"/>
                    <a:pt x="57150" y="327660"/>
                  </a:cubicBezTo>
                  <a:cubicBezTo>
                    <a:pt x="72889" y="292247"/>
                    <a:pt x="65305" y="317902"/>
                    <a:pt x="72390" y="289560"/>
                  </a:cubicBezTo>
                  <a:cubicBezTo>
                    <a:pt x="65947" y="260568"/>
                    <a:pt x="68838" y="260483"/>
                    <a:pt x="57150" y="240030"/>
                  </a:cubicBezTo>
                  <a:cubicBezTo>
                    <a:pt x="54878" y="236054"/>
                    <a:pt x="53048" y="231531"/>
                    <a:pt x="49530" y="228600"/>
                  </a:cubicBezTo>
                  <a:cubicBezTo>
                    <a:pt x="45167" y="224964"/>
                    <a:pt x="39370" y="223520"/>
                    <a:pt x="34290" y="220980"/>
                  </a:cubicBezTo>
                  <a:cubicBezTo>
                    <a:pt x="29210" y="229870"/>
                    <a:pt x="19618" y="237427"/>
                    <a:pt x="19050" y="247650"/>
                  </a:cubicBezTo>
                  <a:cubicBezTo>
                    <a:pt x="18336" y="260501"/>
                    <a:pt x="31652" y="301478"/>
                    <a:pt x="45720" y="312420"/>
                  </a:cubicBezTo>
                  <a:cubicBezTo>
                    <a:pt x="50832" y="316396"/>
                    <a:pt x="58420" y="314960"/>
                    <a:pt x="64770" y="316230"/>
                  </a:cubicBezTo>
                  <a:cubicBezTo>
                    <a:pt x="71120" y="313690"/>
                    <a:pt x="78217" y="312532"/>
                    <a:pt x="83820" y="308610"/>
                  </a:cubicBezTo>
                  <a:cubicBezTo>
                    <a:pt x="96210" y="299937"/>
                    <a:pt x="105367" y="286231"/>
                    <a:pt x="114300" y="274320"/>
                  </a:cubicBezTo>
                  <a:cubicBezTo>
                    <a:pt x="110191" y="227063"/>
                    <a:pt x="129257" y="194168"/>
                    <a:pt x="91440" y="175260"/>
                  </a:cubicBezTo>
                  <a:cubicBezTo>
                    <a:pt x="86756" y="172918"/>
                    <a:pt x="81280" y="172720"/>
                    <a:pt x="76200" y="171450"/>
                  </a:cubicBezTo>
                  <a:cubicBezTo>
                    <a:pt x="72390" y="177800"/>
                    <a:pt x="65440" y="183125"/>
                    <a:pt x="64770" y="190500"/>
                  </a:cubicBezTo>
                  <a:cubicBezTo>
                    <a:pt x="63840" y="200726"/>
                    <a:pt x="75917" y="221685"/>
                    <a:pt x="83820" y="228600"/>
                  </a:cubicBezTo>
                  <a:cubicBezTo>
                    <a:pt x="89393" y="233476"/>
                    <a:pt x="96520" y="236220"/>
                    <a:pt x="102870" y="240030"/>
                  </a:cubicBezTo>
                  <a:cubicBezTo>
                    <a:pt x="119380" y="234950"/>
                    <a:pt x="137511" y="233548"/>
                    <a:pt x="152400" y="224790"/>
                  </a:cubicBezTo>
                  <a:cubicBezTo>
                    <a:pt x="160294" y="220147"/>
                    <a:pt x="161919" y="209081"/>
                    <a:pt x="167640" y="201930"/>
                  </a:cubicBezTo>
                  <a:cubicBezTo>
                    <a:pt x="172128" y="196320"/>
                    <a:pt x="177800" y="191770"/>
                    <a:pt x="182880" y="186690"/>
                  </a:cubicBezTo>
                  <a:cubicBezTo>
                    <a:pt x="181610" y="176530"/>
                    <a:pt x="183361" y="165507"/>
                    <a:pt x="179070" y="156210"/>
                  </a:cubicBezTo>
                  <a:cubicBezTo>
                    <a:pt x="175307" y="148056"/>
                    <a:pt x="165986" y="143872"/>
                    <a:pt x="160020" y="137160"/>
                  </a:cubicBezTo>
                  <a:cubicBezTo>
                    <a:pt x="155801" y="132414"/>
                    <a:pt x="152400" y="127000"/>
                    <a:pt x="148590" y="121920"/>
                  </a:cubicBezTo>
                  <a:cubicBezTo>
                    <a:pt x="138430" y="123190"/>
                    <a:pt x="127061" y="120757"/>
                    <a:pt x="118110" y="125730"/>
                  </a:cubicBezTo>
                  <a:cubicBezTo>
                    <a:pt x="113533" y="128273"/>
                    <a:pt x="113439" y="135805"/>
                    <a:pt x="114300" y="140970"/>
                  </a:cubicBezTo>
                  <a:cubicBezTo>
                    <a:pt x="118951" y="168875"/>
                    <a:pt x="124216" y="169936"/>
                    <a:pt x="140970" y="186690"/>
                  </a:cubicBezTo>
                  <a:cubicBezTo>
                    <a:pt x="151130" y="181610"/>
                    <a:pt x="162658" y="178643"/>
                    <a:pt x="171450" y="171450"/>
                  </a:cubicBezTo>
                  <a:cubicBezTo>
                    <a:pt x="177181" y="166761"/>
                    <a:pt x="178772" y="158562"/>
                    <a:pt x="182880" y="152400"/>
                  </a:cubicBezTo>
                  <a:cubicBezTo>
                    <a:pt x="186402" y="147116"/>
                    <a:pt x="191226" y="142711"/>
                    <a:pt x="194310" y="137160"/>
                  </a:cubicBezTo>
                  <a:cubicBezTo>
                    <a:pt x="197631" y="131181"/>
                    <a:pt x="199152" y="124360"/>
                    <a:pt x="201930" y="118110"/>
                  </a:cubicBezTo>
                  <a:cubicBezTo>
                    <a:pt x="204237" y="112920"/>
                    <a:pt x="207556" y="108188"/>
                    <a:pt x="209550" y="102870"/>
                  </a:cubicBezTo>
                  <a:cubicBezTo>
                    <a:pt x="211389" y="97967"/>
                    <a:pt x="211297" y="92443"/>
                    <a:pt x="213360" y="87630"/>
                  </a:cubicBezTo>
                  <a:cubicBezTo>
                    <a:pt x="219820" y="72556"/>
                    <a:pt x="227475" y="73515"/>
                    <a:pt x="240030" y="60960"/>
                  </a:cubicBezTo>
                  <a:cubicBezTo>
                    <a:pt x="243268" y="57722"/>
                    <a:pt x="244719" y="53048"/>
                    <a:pt x="247650" y="49530"/>
                  </a:cubicBezTo>
                  <a:cubicBezTo>
                    <a:pt x="251099" y="45391"/>
                    <a:pt x="255270" y="41910"/>
                    <a:pt x="259080" y="38100"/>
                  </a:cubicBezTo>
                  <a:cubicBezTo>
                    <a:pt x="261620" y="31750"/>
                    <a:pt x="262778" y="24653"/>
                    <a:pt x="266700" y="19050"/>
                  </a:cubicBezTo>
                  <a:cubicBezTo>
                    <a:pt x="271850" y="11693"/>
                    <a:pt x="285750" y="0"/>
                    <a:pt x="285750" y="0"/>
                  </a:cubicBez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CA80148F-E7C5-4626-8CF0-89C7D93DD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4504" y="3197942"/>
              <a:ext cx="158808" cy="124642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005985F7-B8D0-4D83-B0CF-4FF49A2A5473}"/>
                </a:ext>
              </a:extLst>
            </p:cNvPr>
            <p:cNvSpPr txBox="1"/>
            <p:nvPr/>
          </p:nvSpPr>
          <p:spPr>
            <a:xfrm>
              <a:off x="5355055" y="3107854"/>
              <a:ext cx="992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Radiation</a:t>
              </a:r>
              <a:endParaRPr kumimoji="0" lang="zh-CN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F7C8E3DE-EC26-4839-8E6D-F052158137A8}"/>
              </a:ext>
            </a:extLst>
          </p:cNvPr>
          <p:cNvSpPr txBox="1"/>
          <p:nvPr/>
        </p:nvSpPr>
        <p:spPr>
          <a:xfrm>
            <a:off x="151562" y="1087010"/>
            <a:ext cx="11383381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4990" lvl="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Solution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multilayer heating film will be coated </a:t>
            </a:r>
            <a:r>
              <a:rPr lang="en-US" altLang="zh-CN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outside of the vacuum chamber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which composite</a:t>
            </a:r>
            <a:r>
              <a:rPr lang="en-US" altLang="zh-CN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ceramic </a:t>
            </a:r>
            <a:r>
              <a:rPr lang="en-US" altLang="zh-CN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conductivity layer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28626F4C-7C63-4BF5-AB9F-7C5957C032D8}"/>
              </a:ext>
            </a:extLst>
          </p:cNvPr>
          <p:cNvSpPr txBox="1"/>
          <p:nvPr/>
        </p:nvSpPr>
        <p:spPr>
          <a:xfrm>
            <a:off x="312505" y="4953153"/>
            <a:ext cx="2314073" cy="78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Heating layer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Thickness</a:t>
            </a:r>
            <a:r>
              <a:rPr lang="zh-CN" altLang="en-US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0.5mm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2FAB05F9-DFE1-461A-AB25-676002DC8D35}"/>
              </a:ext>
            </a:extLst>
          </p:cNvPr>
          <p:cNvSpPr/>
          <p:nvPr/>
        </p:nvSpPr>
        <p:spPr>
          <a:xfrm>
            <a:off x="599956" y="3054513"/>
            <a:ext cx="1277775" cy="2810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8BFA02D-848C-4930-8FAF-0C48D6E9F2DE}"/>
              </a:ext>
            </a:extLst>
          </p:cNvPr>
          <p:cNvSpPr txBox="1"/>
          <p:nvPr/>
        </p:nvSpPr>
        <p:spPr>
          <a:xfrm>
            <a:off x="666712" y="2621472"/>
            <a:ext cx="2314073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solution</a:t>
            </a:r>
            <a:endParaRPr kumimoji="0" lang="en-US" altLang="zh-CN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9EBAEEA-2662-4ECB-A8E5-BA9B947C0AA8}"/>
              </a:ext>
            </a:extLst>
          </p:cNvPr>
          <p:cNvSpPr txBox="1"/>
          <p:nvPr/>
        </p:nvSpPr>
        <p:spPr>
          <a:xfrm>
            <a:off x="7476274" y="3687825"/>
            <a:ext cx="4370776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71755" lvl="1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lang="en-US" altLang="zh-CN" sz="1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structure of spraying heating circuit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51734C-343E-4913-B478-C6FB4904A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2" t="16273" r="18214" b="21893"/>
          <a:stretch/>
        </p:blipFill>
        <p:spPr>
          <a:xfrm>
            <a:off x="7916820" y="1768550"/>
            <a:ext cx="3073627" cy="18424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8264FE-F9AD-4515-9181-602040BD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61" y="4467556"/>
            <a:ext cx="5090097" cy="1517312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9E9B15C3-3A74-4093-BD6F-696F9B953D34}"/>
              </a:ext>
            </a:extLst>
          </p:cNvPr>
          <p:cNvSpPr txBox="1"/>
          <p:nvPr/>
        </p:nvSpPr>
        <p:spPr>
          <a:xfrm>
            <a:off x="7569466" y="6033154"/>
            <a:ext cx="4370776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71755" lvl="1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lang="en-US" altLang="zh-CN" sz="1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Process of spraying heating circuit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灯片编号占位符 4">
            <a:extLst>
              <a:ext uri="{FF2B5EF4-FFF2-40B4-BE49-F238E27FC236}">
                <a16:creationId xmlns:a16="http://schemas.microsoft.com/office/drawing/2014/main" id="{99993E96-AD1A-45DD-B4B8-2420C50A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6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709E3CD-89AE-4A04-A219-C6D8DE3A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Spraying heating film R&amp;D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7FBB65-95E6-414D-AFCE-79A3309C9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6" b="-12285"/>
          <a:stretch/>
        </p:blipFill>
        <p:spPr>
          <a:xfrm>
            <a:off x="7334250" y="2121844"/>
            <a:ext cx="4515574" cy="2461428"/>
          </a:xfrm>
          <a:prstGeom prst="rect">
            <a:avLst/>
          </a:prstGeom>
        </p:spPr>
      </p:pic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B9ACF9B7-5D16-4850-889D-77E74DCE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678" y="6453336"/>
            <a:ext cx="44197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7AF4A-446D-47BA-A15A-9054C05911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23B61B8-A36F-4418-A983-51A66F74C6A1}"/>
              </a:ext>
            </a:extLst>
          </p:cNvPr>
          <p:cNvSpPr txBox="1"/>
          <p:nvPr/>
        </p:nvSpPr>
        <p:spPr>
          <a:xfrm>
            <a:off x="8335726" y="1185585"/>
            <a:ext cx="1888137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“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heating circuit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”</a:t>
            </a:r>
          </a:p>
        </p:txBody>
      </p:sp>
      <p:pic>
        <p:nvPicPr>
          <p:cNvPr id="23" name="内容占位符 4">
            <a:extLst>
              <a:ext uri="{FF2B5EF4-FFF2-40B4-BE49-F238E27FC236}">
                <a16:creationId xmlns:a16="http://schemas.microsoft.com/office/drawing/2014/main" id="{770D561A-EA6E-47A9-BC07-B9A532C48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19" r="3624" b="17534"/>
          <a:stretch/>
        </p:blipFill>
        <p:spPr>
          <a:xfrm>
            <a:off x="5591944" y="4503640"/>
            <a:ext cx="3420379" cy="1733672"/>
          </a:xfr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417F7-6276-473C-BDE2-C09100B5D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1" b="12738"/>
          <a:stretch/>
        </p:blipFill>
        <p:spPr>
          <a:xfrm>
            <a:off x="9048328" y="4293096"/>
            <a:ext cx="3024335" cy="18586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03813C2-59D0-425F-8356-9762AC090C66}"/>
              </a:ext>
            </a:extLst>
          </p:cNvPr>
          <p:cNvSpPr txBox="1"/>
          <p:nvPr/>
        </p:nvSpPr>
        <p:spPr>
          <a:xfrm>
            <a:off x="9598319" y="6261244"/>
            <a:ext cx="2088232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1755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400" b="0" i="0" dirty="0">
                <a:solidFill>
                  <a:srgbClr val="24292F"/>
                </a:solidFill>
                <a:effectLst/>
                <a:latin typeface="Noto Sans SC"/>
              </a:rPr>
              <a:t>Plasma spraying 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F2E89E4-E0BA-4283-AC84-A8009C830EB1}"/>
              </a:ext>
            </a:extLst>
          </p:cNvPr>
          <p:cNvSpPr txBox="1"/>
          <p:nvPr/>
        </p:nvSpPr>
        <p:spPr>
          <a:xfrm>
            <a:off x="6261695" y="6150420"/>
            <a:ext cx="2088232" cy="374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1755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Processing of spray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ECA82F-A9CB-43C0-A6A2-C92A9FE864D1}"/>
              </a:ext>
            </a:extLst>
          </p:cNvPr>
          <p:cNvSpPr txBox="1"/>
          <p:nvPr/>
        </p:nvSpPr>
        <p:spPr>
          <a:xfrm>
            <a:off x="342175" y="1101788"/>
            <a:ext cx="7630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b="1" i="0" dirty="0">
                <a:solidFill>
                  <a:srgbClr val="24292F"/>
                </a:solidFill>
                <a:effectLst/>
                <a:latin typeface="Noto Sans SC"/>
              </a:rPr>
              <a:t>Atmospheric plasma spraying: </a:t>
            </a:r>
          </a:p>
          <a:p>
            <a:pPr marL="26670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Can be carried out directly in the atmosphere, with low environmental requirements and strong adaptability. the spraying process can be fully automated for production.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内容占位符 3">
            <a:extLst>
              <a:ext uri="{FF2B5EF4-FFF2-40B4-BE49-F238E27FC236}">
                <a16:creationId xmlns:a16="http://schemas.microsoft.com/office/drawing/2014/main" id="{9F7A2B29-AEE8-4540-A7F0-D28192A25A9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6" y="2263364"/>
            <a:ext cx="6416232" cy="2098756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AF875898-8968-44B0-9ACA-19D4FE831459}"/>
              </a:ext>
            </a:extLst>
          </p:cNvPr>
          <p:cNvGrpSpPr/>
          <p:nvPr/>
        </p:nvGrpSpPr>
        <p:grpSpPr>
          <a:xfrm>
            <a:off x="784668" y="4583272"/>
            <a:ext cx="4089640" cy="1777353"/>
            <a:chOff x="767408" y="1627862"/>
            <a:chExt cx="4089640" cy="177735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72B627E-5A90-49C1-8162-8DEBF32C2911}"/>
                </a:ext>
              </a:extLst>
            </p:cNvPr>
            <p:cNvGrpSpPr/>
            <p:nvPr/>
          </p:nvGrpSpPr>
          <p:grpSpPr>
            <a:xfrm>
              <a:off x="767408" y="1627862"/>
              <a:ext cx="4089640" cy="1777353"/>
              <a:chOff x="895160" y="2537322"/>
              <a:chExt cx="4338589" cy="180014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EB8EC54A-3658-4C62-8A1B-A15211232D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6327" b="39253"/>
              <a:stretch/>
            </p:blipFill>
            <p:spPr>
              <a:xfrm>
                <a:off x="895160" y="2537322"/>
                <a:ext cx="3760680" cy="1587638"/>
              </a:xfrm>
              <a:prstGeom prst="rect">
                <a:avLst/>
              </a:prstGeom>
            </p:spPr>
          </p:pic>
          <p:sp>
            <p:nvSpPr>
              <p:cNvPr id="33" name="立方体 32">
                <a:extLst>
                  <a:ext uri="{FF2B5EF4-FFF2-40B4-BE49-F238E27FC236}">
                    <a16:creationId xmlns:a16="http://schemas.microsoft.com/office/drawing/2014/main" id="{F1DFD764-9624-4026-B33B-41BD2C16E17B}"/>
                  </a:ext>
                </a:extLst>
              </p:cNvPr>
              <p:cNvSpPr/>
              <p:nvPr/>
            </p:nvSpPr>
            <p:spPr>
              <a:xfrm>
                <a:off x="4317402" y="2663324"/>
                <a:ext cx="916347" cy="1603723"/>
              </a:xfrm>
              <a:prstGeom prst="cube">
                <a:avLst>
                  <a:gd name="adj" fmla="val 7788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FCA9F2B-8537-47A5-992E-5135F16E41F0}"/>
                  </a:ext>
                </a:extLst>
              </p:cNvPr>
              <p:cNvSpPr txBox="1"/>
              <p:nvPr/>
            </p:nvSpPr>
            <p:spPr>
              <a:xfrm>
                <a:off x="3863752" y="3212976"/>
                <a:ext cx="453649" cy="427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A9DF140D-E06A-4BE2-BD80-34E300B94561}"/>
                  </a:ext>
                </a:extLst>
              </p:cNvPr>
              <p:cNvSpPr/>
              <p:nvPr/>
            </p:nvSpPr>
            <p:spPr>
              <a:xfrm>
                <a:off x="2855641" y="4007231"/>
                <a:ext cx="1461760" cy="3302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8321DD7-93ED-4B69-8867-5FF13E47E006}"/>
                  </a:ext>
                </a:extLst>
              </p:cNvPr>
              <p:cNvSpPr txBox="1"/>
              <p:nvPr/>
            </p:nvSpPr>
            <p:spPr>
              <a:xfrm>
                <a:off x="1055440" y="2663324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FA8BCFE-A679-4129-AAE7-AAF467933396}"/>
                </a:ext>
              </a:extLst>
            </p:cNvPr>
            <p:cNvSpPr txBox="1"/>
            <p:nvPr/>
          </p:nvSpPr>
          <p:spPr>
            <a:xfrm>
              <a:off x="3109943" y="3088299"/>
              <a:ext cx="9831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Cu/Ag NW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35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AEE6F93-6D03-4F9A-8ACA-7D56706F8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" t="19226" r="3958" b="21817"/>
          <a:stretch/>
        </p:blipFill>
        <p:spPr>
          <a:xfrm>
            <a:off x="4149705" y="1055461"/>
            <a:ext cx="2724468" cy="1527644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1B1E3B5-8EA9-4BF0-877E-00A4F223C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0"/>
          <a:stretch/>
        </p:blipFill>
        <p:spPr>
          <a:xfrm rot="5400000">
            <a:off x="309941" y="1439453"/>
            <a:ext cx="1502604" cy="1659477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08EAA12-FAFC-49D3-84DD-3127D485F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Spraying marketing research and plan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0CEAA0-F320-4889-B9E5-F881BCF8B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42778" r="27501" b="16674"/>
          <a:stretch/>
        </p:blipFill>
        <p:spPr>
          <a:xfrm>
            <a:off x="8200825" y="1517889"/>
            <a:ext cx="3297487" cy="17008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79930-92E0-453E-984B-22E4E8ABC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11" y="1517889"/>
            <a:ext cx="1439798" cy="1700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F452B20-AE81-42A1-85BF-FB4E0064D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8078" r="18678"/>
          <a:stretch/>
        </p:blipFill>
        <p:spPr>
          <a:xfrm>
            <a:off x="3305175" y="5137005"/>
            <a:ext cx="2954168" cy="15259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07DABB-3EA8-4A25-A898-D348A970AF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4" y="5094505"/>
            <a:ext cx="2472856" cy="83504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898D96C-4ADE-459D-B2AA-4E73FD114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r="8051"/>
          <a:stretch/>
        </p:blipFill>
        <p:spPr bwMode="auto">
          <a:xfrm>
            <a:off x="1929336" y="1517890"/>
            <a:ext cx="2050626" cy="17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412C9E-5462-4106-B5DA-E11E603066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139" y="3073530"/>
            <a:ext cx="2958818" cy="15947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57C9AD9-57CD-4827-86ED-D206BF9583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25832" r="5926" b="14290"/>
          <a:stretch/>
        </p:blipFill>
        <p:spPr>
          <a:xfrm>
            <a:off x="6936186" y="3041457"/>
            <a:ext cx="1491413" cy="162652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978C37E-5063-4E47-AF70-A0FA0934EA3B}"/>
              </a:ext>
            </a:extLst>
          </p:cNvPr>
          <p:cNvSpPr txBox="1"/>
          <p:nvPr/>
        </p:nvSpPr>
        <p:spPr>
          <a:xfrm>
            <a:off x="-37576" y="3303818"/>
            <a:ext cx="283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Electric heating circuit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4E4841-C4BA-44A7-B292-0107B7749BF7}"/>
              </a:ext>
            </a:extLst>
          </p:cNvPr>
          <p:cNvSpPr txBox="1"/>
          <p:nvPr/>
        </p:nvSpPr>
        <p:spPr>
          <a:xfrm>
            <a:off x="2182604" y="3303818"/>
            <a:ext cx="283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De-icing for airplane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8B195A9-FFD7-489B-AAEB-4E832011C1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24583" r="32778" b="36672"/>
          <a:stretch/>
        </p:blipFill>
        <p:spPr>
          <a:xfrm>
            <a:off x="4962525" y="2670188"/>
            <a:ext cx="1175421" cy="127293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CDE0362-820D-4BAE-8D16-90B6FADC17A4}"/>
              </a:ext>
            </a:extLst>
          </p:cNvPr>
          <p:cNvSpPr txBox="1"/>
          <p:nvPr/>
        </p:nvSpPr>
        <p:spPr>
          <a:xfrm>
            <a:off x="4584886" y="3961217"/>
            <a:ext cx="189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Cold spraying of Cu, Al</a:t>
            </a:r>
            <a:endParaRPr lang="zh-CN" altLang="en-US" sz="1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6C378E4-D5BA-44FA-91C5-1892538D14CF}"/>
              </a:ext>
            </a:extLst>
          </p:cNvPr>
          <p:cNvSpPr txBox="1"/>
          <p:nvPr/>
        </p:nvSpPr>
        <p:spPr>
          <a:xfrm>
            <a:off x="231504" y="1026202"/>
            <a:ext cx="478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Related products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FA69AB-D968-4F1D-BA78-CECCD6961054}"/>
              </a:ext>
            </a:extLst>
          </p:cNvPr>
          <p:cNvSpPr txBox="1"/>
          <p:nvPr/>
        </p:nvSpPr>
        <p:spPr>
          <a:xfrm>
            <a:off x="155305" y="3802415"/>
            <a:ext cx="33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R&amp;D with merchant </a:t>
            </a:r>
            <a:endParaRPr lang="zh-CN" altLang="en-US" dirty="0"/>
          </a:p>
        </p:txBody>
      </p:sp>
      <p:graphicFrame>
        <p:nvGraphicFramePr>
          <p:cNvPr id="23" name="表格 23">
            <a:extLst>
              <a:ext uri="{FF2B5EF4-FFF2-40B4-BE49-F238E27FC236}">
                <a16:creationId xmlns:a16="http://schemas.microsoft.com/office/drawing/2014/main" id="{1BD7B9C5-D3E3-4595-ADF5-9AC31A8CE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0426"/>
              </p:ext>
            </p:extLst>
          </p:nvPr>
        </p:nvGraphicFramePr>
        <p:xfrm>
          <a:off x="6483330" y="4622113"/>
          <a:ext cx="5708670" cy="2040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245">
                  <a:extLst>
                    <a:ext uri="{9D8B030D-6E8A-4147-A177-3AD203B41FA5}">
                      <a16:colId xmlns:a16="http://schemas.microsoft.com/office/drawing/2014/main" val="4062439878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42510511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744056287"/>
                    </a:ext>
                  </a:extLst>
                </a:gridCol>
              </a:tblGrid>
              <a:tr h="34013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Function layer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Processing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Note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310566"/>
                  </a:ext>
                </a:extLst>
              </a:tr>
              <a:tr h="34013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Substrate preprocessing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Sand blasting  </a:t>
                      </a:r>
                      <a:r>
                        <a:rPr lang="zh-CN" altLang="en-US" sz="1400" dirty="0"/>
                        <a:t>喷砂处理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/>
                        <a:t>降噪（</a:t>
                      </a:r>
                      <a:r>
                        <a:rPr lang="en-US" altLang="zh-CN" sz="1400" dirty="0"/>
                        <a:t>115 to 85</a:t>
                      </a:r>
                      <a:r>
                        <a:rPr lang="zh-CN" altLang="en-US" sz="1400" dirty="0"/>
                        <a:t>分贝）</a:t>
                      </a:r>
                      <a:endParaRPr lang="en-US" altLang="zh-CN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/>
                        <a:t>除尘</a:t>
                      </a:r>
                      <a:endParaRPr lang="en-US" altLang="zh-CN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/>
                        <a:t>冷却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069479"/>
                  </a:ext>
                </a:extLst>
              </a:tr>
              <a:tr h="340133">
                <a:tc>
                  <a:txBody>
                    <a:bodyPr/>
                    <a:lstStyle/>
                    <a:p>
                      <a:r>
                        <a:rPr lang="en-GB" altLang="zh-CN" sz="1400" dirty="0"/>
                        <a:t>Transition layer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Plasma Spraying </a:t>
                      </a:r>
                      <a:r>
                        <a:rPr lang="zh-CN" altLang="en-US" sz="1400" dirty="0"/>
                        <a:t>等离子喷涂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680598"/>
                  </a:ext>
                </a:extLst>
              </a:tr>
              <a:tr h="34013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Ceramic layer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Plasma Spraying </a:t>
                      </a:r>
                      <a:endParaRPr lang="zh-CN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217154"/>
                  </a:ext>
                </a:extLst>
              </a:tr>
              <a:tr h="34013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Metal layer (Cu)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Cold Spraying  </a:t>
                      </a:r>
                      <a:r>
                        <a:rPr lang="zh-CN" altLang="en-US" sz="1400" dirty="0"/>
                        <a:t>冷喷涂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525221"/>
                  </a:ext>
                </a:extLst>
              </a:tr>
              <a:tr h="340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Ceramic layer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Plasma Spraying </a:t>
                      </a:r>
                      <a:endParaRPr lang="zh-CN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352254"/>
                  </a:ext>
                </a:extLst>
              </a:tr>
            </a:tbl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5434EB0C-55DD-4751-8C08-EB2954270482}"/>
              </a:ext>
            </a:extLst>
          </p:cNvPr>
          <p:cNvSpPr txBox="1"/>
          <p:nvPr/>
        </p:nvSpPr>
        <p:spPr>
          <a:xfrm>
            <a:off x="6936186" y="1075148"/>
            <a:ext cx="604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Processing and</a:t>
            </a:r>
            <a:r>
              <a:rPr lang="zh-CN" altLang="en-US" dirty="0"/>
              <a:t> </a:t>
            </a:r>
            <a:r>
              <a:rPr lang="en-US" altLang="zh-CN" dirty="0"/>
              <a:t>facilities composition of spraying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D6CCF7-8B20-48BC-B280-62BCBE41F18B}"/>
              </a:ext>
            </a:extLst>
          </p:cNvPr>
          <p:cNvSpPr txBox="1"/>
          <p:nvPr/>
        </p:nvSpPr>
        <p:spPr>
          <a:xfrm>
            <a:off x="287828" y="4226029"/>
            <a:ext cx="631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zh-CN" b="0" i="0" dirty="0">
                <a:solidFill>
                  <a:srgbClr val="24292F"/>
                </a:solidFill>
                <a:effectLst/>
                <a:latin typeface="Noto Sans SC"/>
              </a:rPr>
              <a:t>Collaborating </a:t>
            </a:r>
            <a:r>
              <a:rPr lang="en-US" altLang="zh-CN" dirty="0"/>
              <a:t> with merchant to R&amp;D the spraying process;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Biding and constructing the spraying facilities;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3283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7D61555-CCEC-4BED-8306-D0DEE9BD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Production line cooperation company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D71DF7-D6DD-402B-9B4C-C6C889D1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599" y="6350023"/>
            <a:ext cx="536961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E15FB1-30DC-4321-983B-C32826951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556" r="15938" b="58472"/>
          <a:stretch/>
        </p:blipFill>
        <p:spPr>
          <a:xfrm>
            <a:off x="529346" y="1139619"/>
            <a:ext cx="2372056" cy="12132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1FBA8C-B905-4C8E-BAC5-D51A51608723}"/>
              </a:ext>
            </a:extLst>
          </p:cNvPr>
          <p:cNvSpPr txBox="1"/>
          <p:nvPr/>
        </p:nvSpPr>
        <p:spPr>
          <a:xfrm>
            <a:off x="463571" y="2565774"/>
            <a:ext cx="11542413" cy="701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/>
              <a:t>北京天玛智控科技股份有限公司(简称天玛智控)成立于2001年7月，由中国煤炭科工集团所属天地科技股份有限公司控股，注册于北京市顺义区林河南大街27号(科技创新功能区)，并于2023年6月在上交所科创板挂牌上市(股票代码: 688570)。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D135F40-5D33-4812-9B29-A959A8F8E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5" y="4182291"/>
            <a:ext cx="3133725" cy="23502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1DD90F2-BC66-40DB-84F4-E787F138F0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2" t="41244" r="43554" b="44682"/>
          <a:stretch/>
        </p:blipFill>
        <p:spPr>
          <a:xfrm>
            <a:off x="3444732" y="4182291"/>
            <a:ext cx="3914776" cy="23502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FAEEE5B-BFAC-477A-A66C-ACB6D53674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6" b="7407"/>
          <a:stretch/>
        </p:blipFill>
        <p:spPr>
          <a:xfrm>
            <a:off x="7499450" y="4182291"/>
            <a:ext cx="4506534" cy="23502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E20F007-A8F9-413C-AF7C-C681D8B0E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35239" r="14624" b="47070"/>
          <a:stretch/>
        </p:blipFill>
        <p:spPr>
          <a:xfrm>
            <a:off x="2757915" y="1139618"/>
            <a:ext cx="3438806" cy="1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7D61555-CCEC-4BED-8306-D0DEE9BD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Production line cooperation company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D71DF7-D6DD-402B-9B4C-C6C889D1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348" y="6337183"/>
            <a:ext cx="536961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4D7EB6-D636-4623-9D33-3043B6D97040}"/>
              </a:ext>
            </a:extLst>
          </p:cNvPr>
          <p:cNvSpPr/>
          <p:nvPr/>
        </p:nvSpPr>
        <p:spPr>
          <a:xfrm>
            <a:off x="451822" y="1411848"/>
            <a:ext cx="11525288" cy="83991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从东方红一号开始，我国研制并发射的六大系列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余颗星（船）中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502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所参与了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90%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以上的星（船）任务，负责航天器控制与推进分系统的抓总及产品研制工作。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如今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502</a:t>
            </a: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所已发展成为集研究、开发、设计、制造、试验于一体的综合性研究所， 在国内空间飞行器控制领域处于主导地位。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kumimoji="0"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0"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中国航天五院</a:t>
            </a:r>
            <a:r>
              <a:rPr kumimoji="0"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502</a:t>
            </a:r>
            <a:r>
              <a:rPr kumimoji="0"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所组建全资子公司</a:t>
            </a:r>
            <a:r>
              <a:rPr kumimoji="0"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北京轩宇智能科技有限公司</a:t>
            </a:r>
            <a:r>
              <a:rPr kumimoji="0"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。致力于在智能装备、智能检测、智能控制和信息技术等领域的创新和市场拓展</a:t>
            </a:r>
            <a:endParaRPr kumimoji="0"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DD0D7F7C-9A16-4DB1-B487-3CEBFAFF3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794" y="2437039"/>
            <a:ext cx="2301542" cy="158400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8D25B44-43B9-4AD6-9B75-00FB2BF88EE7}"/>
              </a:ext>
            </a:extLst>
          </p:cNvPr>
          <p:cNvSpPr txBox="1"/>
          <p:nvPr/>
        </p:nvSpPr>
        <p:spPr>
          <a:xfrm>
            <a:off x="755041" y="408588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200" b="1">
                <a:solidFill>
                  <a:srgbClr val="1D3C8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定制化核工业智能装备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E4DBC7-0430-4ED8-B8AB-2F3944C218B3}"/>
              </a:ext>
            </a:extLst>
          </p:cNvPr>
          <p:cNvSpPr txBox="1"/>
          <p:nvPr/>
        </p:nvSpPr>
        <p:spPr>
          <a:xfrm>
            <a:off x="2982367" y="4085886"/>
            <a:ext cx="171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b="1">
                <a:solidFill>
                  <a:srgbClr val="1D3C8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核工业系列机器人</a:t>
            </a:r>
          </a:p>
        </p:txBody>
      </p:sp>
      <p:pic>
        <p:nvPicPr>
          <p:cNvPr id="15" name="Picture 2">
            <a:hlinkClick r:id="rId4" action="ppaction://hlinkfile"/>
            <a:extLst>
              <a:ext uri="{FF2B5EF4-FFF2-40B4-BE49-F238E27FC236}">
                <a16:creationId xmlns:a16="http://schemas.microsoft.com/office/drawing/2014/main" id="{A285002B-EEBC-4417-8DFB-7E23A88AEE0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97" y="2437039"/>
            <a:ext cx="1980030" cy="1584001"/>
          </a:xfrm>
          <a:prstGeom prst="roundRect">
            <a:avLst>
              <a:gd name="adj" fmla="val 8367"/>
            </a:avLst>
          </a:prstGeom>
          <a:noFill/>
          <a:ln w="10421" cap="flat">
            <a:solidFill>
              <a:srgbClr val="172C81"/>
            </a:soli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18B2E04D-0EE2-45BE-85BD-3DEC10F34407}"/>
              </a:ext>
            </a:extLst>
          </p:cNvPr>
          <p:cNvGrpSpPr/>
          <p:nvPr/>
        </p:nvGrpSpPr>
        <p:grpSpPr>
          <a:xfrm>
            <a:off x="4888492" y="2437040"/>
            <a:ext cx="2404800" cy="1925845"/>
            <a:chOff x="6137671" y="2726718"/>
            <a:chExt cx="2153619" cy="1604176"/>
          </a:xfrm>
        </p:grpSpPr>
        <p:pic>
          <p:nvPicPr>
            <p:cNvPr id="18" name="图形 9">
              <a:extLst>
                <a:ext uri="{FF2B5EF4-FFF2-40B4-BE49-F238E27FC236}">
                  <a16:creationId xmlns:a16="http://schemas.microsoft.com/office/drawing/2014/main" id="{C1E6DB9B-77F9-4926-B5BA-C121A2D1F181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37671" y="2726718"/>
              <a:ext cx="2153619" cy="1319429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5DD8854-567A-458F-B865-7E92C0BA5593}"/>
                </a:ext>
              </a:extLst>
            </p:cNvPr>
            <p:cNvSpPr txBox="1"/>
            <p:nvPr/>
          </p:nvSpPr>
          <p:spPr>
            <a:xfrm>
              <a:off x="6587273" y="4100161"/>
              <a:ext cx="1267895" cy="230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1D3C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手套箱自动生产线</a:t>
              </a: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F96D481B-42F3-4EDD-8FA1-AFE76CC1E3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502" b="10502"/>
          <a:stretch>
            <a:fillRect/>
          </a:stretch>
        </p:blipFill>
        <p:spPr bwMode="auto">
          <a:xfrm>
            <a:off x="5287940" y="4481102"/>
            <a:ext cx="2366911" cy="1461823"/>
          </a:xfrm>
          <a:prstGeom prst="roundRect">
            <a:avLst>
              <a:gd name="adj" fmla="val 363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8E5C59F-0946-41BE-98A7-E7AC6CE7C84E}"/>
              </a:ext>
            </a:extLst>
          </p:cNvPr>
          <p:cNvSpPr txBox="1"/>
          <p:nvPr/>
        </p:nvSpPr>
        <p:spPr>
          <a:xfrm>
            <a:off x="5384820" y="6052241"/>
            <a:ext cx="2145448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B6B9F"/>
              </a:buClr>
              <a:buSzPct val="100000"/>
              <a:defRPr/>
            </a:pPr>
            <a:r>
              <a:rPr kumimoji="0" lang="zh-CN" altLang="zh-CN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单棒生产线是一条全自动化的</a:t>
            </a:r>
            <a:r>
              <a:rPr lang="zh-CN" altLang="zh-CN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生产线，壳管支点成型、上下端塞压塞和环缝既包括包焊接</a:t>
            </a:r>
            <a:r>
              <a:rPr kumimoji="0" lang="zh-CN" altLang="zh-CN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、芯块称重、排长和装管、绕丝焊接等工艺设备，还包括超声检测、</a:t>
            </a:r>
            <a:r>
              <a:rPr kumimoji="0" lang="en-US" altLang="zh-CN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0" lang="zh-CN" altLang="zh-CN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光检查和高温氦检漏等理化设备</a:t>
            </a:r>
            <a:endParaRPr lang="zh-CN" altLang="zh-CN" sz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剪去对角的矩形 55">
            <a:extLst>
              <a:ext uri="{FF2B5EF4-FFF2-40B4-BE49-F238E27FC236}">
                <a16:creationId xmlns:a16="http://schemas.microsoft.com/office/drawing/2014/main" id="{1A667394-7E03-4880-B7EF-BF1854C1CA67}"/>
              </a:ext>
            </a:extLst>
          </p:cNvPr>
          <p:cNvSpPr/>
          <p:nvPr/>
        </p:nvSpPr>
        <p:spPr>
          <a:xfrm>
            <a:off x="285890" y="4458508"/>
            <a:ext cx="2155009" cy="1466370"/>
          </a:xfrm>
          <a:prstGeom prst="roundRect">
            <a:avLst>
              <a:gd name="adj" fmla="val 2583"/>
            </a:avLst>
          </a:prstGeom>
          <a:blipFill dpi="0" rotWithShape="1">
            <a:blip r:embed="rId9"/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200">
              <a:solidFill>
                <a:prstClr val="white"/>
              </a:solidFill>
              <a:sym typeface="+mn-lt"/>
            </a:endParaRPr>
          </a:p>
        </p:txBody>
      </p:sp>
      <p:sp>
        <p:nvSpPr>
          <p:cNvPr id="29" name="剪去对角的矩形 100">
            <a:extLst>
              <a:ext uri="{FF2B5EF4-FFF2-40B4-BE49-F238E27FC236}">
                <a16:creationId xmlns:a16="http://schemas.microsoft.com/office/drawing/2014/main" id="{C82D2D96-F5A7-4547-883C-DE24ABB69FCE}"/>
              </a:ext>
            </a:extLst>
          </p:cNvPr>
          <p:cNvSpPr/>
          <p:nvPr/>
        </p:nvSpPr>
        <p:spPr>
          <a:xfrm>
            <a:off x="2754828" y="4465698"/>
            <a:ext cx="2316063" cy="1507752"/>
          </a:xfrm>
          <a:prstGeom prst="roundRect">
            <a:avLst>
              <a:gd name="adj" fmla="val 3378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200">
              <a:solidFill>
                <a:prstClr val="white"/>
              </a:solidFill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CB73459-0882-4871-B222-FFE790552B05}"/>
              </a:ext>
            </a:extLst>
          </p:cNvPr>
          <p:cNvSpPr txBox="1"/>
          <p:nvPr/>
        </p:nvSpPr>
        <p:spPr>
          <a:xfrm>
            <a:off x="293686" y="6118549"/>
            <a:ext cx="1980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中关村：总部基地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52FB68D-6475-4CC7-BD5F-6DB1626EEA57}"/>
              </a:ext>
            </a:extLst>
          </p:cNvPr>
          <p:cNvSpPr/>
          <p:nvPr/>
        </p:nvSpPr>
        <p:spPr>
          <a:xfrm>
            <a:off x="2982367" y="6041787"/>
            <a:ext cx="2405912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dirty="0">
                <a:gradFill>
                  <a:gsLst>
                    <a:gs pos="0">
                      <a:srgbClr val="0067BC"/>
                    </a:gs>
                    <a:gs pos="50000">
                      <a:srgbClr val="025194"/>
                    </a:gs>
                    <a:gs pos="100000">
                      <a:srgbClr val="00487E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总装集成基地（杭州）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4A77FC-D4FB-401B-89AB-C195A94035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9935" r="1961" b="14647"/>
          <a:stretch/>
        </p:blipFill>
        <p:spPr>
          <a:xfrm>
            <a:off x="8058150" y="2270349"/>
            <a:ext cx="3682028" cy="2595837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06A1608B-96FB-402B-AA4E-0ED4182D4C8F}"/>
              </a:ext>
            </a:extLst>
          </p:cNvPr>
          <p:cNvSpPr txBox="1"/>
          <p:nvPr/>
        </p:nvSpPr>
        <p:spPr>
          <a:xfrm>
            <a:off x="675694" y="10239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北京轩宇智能科技有限公司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F614AF6-2F8F-4398-B16A-D34EC0A86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r="625" b="31667"/>
          <a:stretch/>
        </p:blipFill>
        <p:spPr>
          <a:xfrm>
            <a:off x="8058150" y="5020502"/>
            <a:ext cx="3682028" cy="15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7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39F2265-C170-41CA-A0AD-4E7AA5CCA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189021"/>
            <a:ext cx="11830050" cy="4840303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Production line of vacuum chambers NEG coating will be R&amp;D in 2 years;</a:t>
            </a:r>
          </a:p>
          <a:p>
            <a:r>
              <a:rPr lang="en-US" altLang="zh-CN" sz="2000" b="1" dirty="0"/>
              <a:t>NEG coating by magnetron sputtering cathode method R&amp;D will be carried out to adapt the production line;</a:t>
            </a:r>
          </a:p>
          <a:p>
            <a:r>
              <a:rPr lang="en-US" altLang="zh-CN" sz="2000" b="1" dirty="0"/>
              <a:t>The key processing components development, </a:t>
            </a:r>
            <a:r>
              <a:rPr lang="en-GB" altLang="zh-CN" sz="2000" b="1" dirty="0"/>
              <a:t>Spraying heating film will be carried out ;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58467B-84C2-45D2-A61A-26056AA4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80A948D-598B-47ED-B373-96CD04CA1790}"/>
              </a:ext>
            </a:extLst>
          </p:cNvPr>
          <p:cNvSpPr txBox="1">
            <a:spLocks/>
          </p:cNvSpPr>
          <p:nvPr/>
        </p:nvSpPr>
        <p:spPr>
          <a:xfrm>
            <a:off x="819075" y="136524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DCA3D9-0865-46E0-89DA-9C5CDFE0388F}"/>
              </a:ext>
            </a:extLst>
          </p:cNvPr>
          <p:cNvSpPr txBox="1"/>
          <p:nvPr/>
        </p:nvSpPr>
        <p:spPr>
          <a:xfrm>
            <a:off x="4284662" y="4485701"/>
            <a:ext cx="505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Thanks for your attention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1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61090" y="1590950"/>
            <a:ext cx="1173091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Production line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development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b="1" i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NEG coating</a:t>
            </a:r>
            <a:endParaRPr kumimoji="0" lang="en-US" altLang="zh-CN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Spray for heating film 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ey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components development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Spray for heating film R&amp;D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Production line cooperation company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9621FFDD-E739-4CAA-8D38-0E9C8D91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E8A965-28D9-4FB0-9588-DF70AFB3D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20ECFED-C7E8-4D72-92D3-EFF37381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Backslides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CFCDF1-E269-4857-A228-20F8D528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61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335D757-4E97-492D-88E4-BE2EAC1C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296688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Electron beam welding of vacuum chamber</a:t>
            </a:r>
            <a:r>
              <a:rPr lang="zh-CN" altLang="en-US" dirty="0"/>
              <a:t>（</a:t>
            </a:r>
            <a:r>
              <a:rPr lang="en-US" altLang="zh-CN" dirty="0"/>
              <a:t>in vacuum </a:t>
            </a:r>
            <a:r>
              <a:rPr lang="zh-CN" altLang="en-US" dirty="0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C315AB-608F-460D-8990-99ECBD64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graphicFrame>
        <p:nvGraphicFramePr>
          <p:cNvPr id="10" name="内容占位符 9">
            <a:extLst>
              <a:ext uri="{FF2B5EF4-FFF2-40B4-BE49-F238E27FC236}">
                <a16:creationId xmlns:a16="http://schemas.microsoft.com/office/drawing/2014/main" id="{17B00780-E6E5-4708-B9E6-FA35658CF1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113137"/>
          <a:ext cx="4729355" cy="54300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20439">
                  <a:extLst>
                    <a:ext uri="{9D8B030D-6E8A-4147-A177-3AD203B41FA5}">
                      <a16:colId xmlns:a16="http://schemas.microsoft.com/office/drawing/2014/main" val="791308543"/>
                    </a:ext>
                  </a:extLst>
                </a:gridCol>
                <a:gridCol w="913501">
                  <a:extLst>
                    <a:ext uri="{9D8B030D-6E8A-4147-A177-3AD203B41FA5}">
                      <a16:colId xmlns:a16="http://schemas.microsoft.com/office/drawing/2014/main" val="3658230740"/>
                    </a:ext>
                  </a:extLst>
                </a:gridCol>
                <a:gridCol w="2820819">
                  <a:extLst>
                    <a:ext uri="{9D8B030D-6E8A-4147-A177-3AD203B41FA5}">
                      <a16:colId xmlns:a16="http://schemas.microsoft.com/office/drawing/2014/main" val="220112452"/>
                    </a:ext>
                  </a:extLst>
                </a:gridCol>
                <a:gridCol w="474596">
                  <a:extLst>
                    <a:ext uri="{9D8B030D-6E8A-4147-A177-3AD203B41FA5}">
                      <a16:colId xmlns:a16="http://schemas.microsoft.com/office/drawing/2014/main" val="1797809591"/>
                    </a:ext>
                  </a:extLst>
                </a:gridCol>
              </a:tblGrid>
              <a:tr h="308212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100" b="1" u="none" strike="noStrike" dirty="0">
                          <a:effectLst/>
                        </a:rPr>
                        <a:t>序号 </a:t>
                      </a:r>
                      <a:endParaRPr 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100" b="1" u="none" strike="noStrike" dirty="0">
                          <a:effectLst/>
                        </a:rPr>
                        <a:t>品目 </a:t>
                      </a:r>
                      <a:endParaRPr 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100" b="1" u="none" strike="noStrike" dirty="0">
                          <a:effectLst/>
                        </a:rPr>
                        <a:t>规格型号 </a:t>
                      </a:r>
                      <a:endParaRPr 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100" b="1" u="none" strike="noStrike" dirty="0">
                          <a:effectLst/>
                        </a:rPr>
                        <a:t>数量 </a:t>
                      </a:r>
                      <a:endParaRPr 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540007332"/>
                  </a:ext>
                </a:extLst>
              </a:tr>
              <a:tr h="281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电子束焊枪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70kV,100mA，7kW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159051910"/>
                  </a:ext>
                </a:extLst>
              </a:tr>
              <a:tr h="4020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 dirty="0">
                          <a:effectLst/>
                        </a:rPr>
                        <a:t>高频开关高压电源 </a:t>
                      </a:r>
                      <a:endParaRPr 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70kV,100mA，7kW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938945079"/>
                  </a:ext>
                </a:extLst>
              </a:tr>
              <a:tr h="428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3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动枪机构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X方向800mm行程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4128953992"/>
                  </a:ext>
                </a:extLst>
              </a:tr>
              <a:tr h="3484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4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侧移式焊接室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内部尺寸：13.0m*2.0m*1.0m，约26.0m</a:t>
                      </a:r>
                      <a:r>
                        <a:rPr lang="zh-CN" sz="12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zh-CN" sz="1200" b="0" i="0" u="none" strike="noStrike" baseline="30000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1204945483"/>
                  </a:ext>
                </a:extLst>
              </a:tr>
              <a:tr h="2412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 dirty="0">
                          <a:effectLst/>
                        </a:rPr>
                        <a:t>合金钢材质 </a:t>
                      </a:r>
                      <a:endParaRPr 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681020"/>
                  </a:ext>
                </a:extLst>
              </a:tr>
              <a:tr h="5966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5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焊接室真空泵组系统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 dirty="0">
                          <a:effectLst/>
                        </a:rPr>
                        <a:t>配置2套萊宝DIP20000扩散泵+2台SV630B机械泵+2台WH4400罗茨泵+2台D30C维持泵 </a:t>
                      </a:r>
                      <a:endParaRPr 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3558666396"/>
                  </a:ext>
                </a:extLst>
              </a:tr>
              <a:tr h="359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6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电子枪真空泵组系统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中科科仪F100/150+RV2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1962530768"/>
                  </a:ext>
                </a:extLst>
              </a:tr>
              <a:tr h="18514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7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X/Y工作台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工作台平面尺寸：12000mm×900m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2670954836"/>
                  </a:ext>
                </a:extLst>
              </a:tr>
              <a:tr h="1851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X轴行程：800mm；Y轴行程：900mm；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977935"/>
                  </a:ext>
                </a:extLst>
              </a:tr>
              <a:tr h="2022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负载1300kg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54300"/>
                  </a:ext>
                </a:extLst>
              </a:tr>
              <a:tr h="359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8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6工位C轴转台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数控伺服驱动，0.1～30 转/分之间连续可调。定位精度±0.1°；负载1000kg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1759473744"/>
                  </a:ext>
                </a:extLst>
              </a:tr>
              <a:tr h="2022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9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引出台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 dirty="0">
                          <a:effectLst/>
                        </a:rPr>
                        <a:t>　</a:t>
                      </a:r>
                      <a:r>
                        <a:rPr lang="zh-CN" altLang="en-US" sz="1050" u="none" strike="noStrike" dirty="0">
                          <a:effectLst/>
                        </a:rPr>
                        <a:t>非标</a:t>
                      </a:r>
                      <a:endParaRPr 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1634771831"/>
                  </a:ext>
                </a:extLst>
              </a:tr>
              <a:tr h="383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10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CNC数控系统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FANUC Series 0i-MF PLUS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3781641422"/>
                  </a:ext>
                </a:extLst>
              </a:tr>
              <a:tr h="371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电子束控制系统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BP-EBW-C控制系统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3298154894"/>
                  </a:ext>
                </a:extLst>
              </a:tr>
              <a:tr h="371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12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高清摄像观察系统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10倍放大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3166832732"/>
                  </a:ext>
                </a:extLst>
              </a:tr>
              <a:tr h="2022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13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050" u="none" strike="noStrike">
                          <a:effectLst/>
                        </a:rPr>
                        <a:t>冷水机组 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KCA-06</a:t>
                      </a:r>
                      <a:endParaRPr lang="zh-CN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2</a:t>
                      </a:r>
                      <a:endParaRPr 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9435" marR="9435" marT="9435" marB="0" anchor="ctr"/>
                </a:tc>
                <a:extLst>
                  <a:ext uri="{0D108BD9-81ED-4DB2-BD59-A6C34878D82A}">
                    <a16:rowId xmlns:a16="http://schemas.microsoft.com/office/drawing/2014/main" val="4120412857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CFAFFC63-4732-47B8-9FDF-C62F2B94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867" y="4106802"/>
            <a:ext cx="2700909" cy="23273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51D56-10EF-4178-9381-26B8AC3A7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73"/>
          <a:stretch/>
        </p:blipFill>
        <p:spPr>
          <a:xfrm rot="5400000">
            <a:off x="6181544" y="1351547"/>
            <a:ext cx="1219970" cy="148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CDF36BC-D505-45CB-8197-308059FD2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2312" r="15900" b="3357"/>
          <a:stretch/>
        </p:blipFill>
        <p:spPr>
          <a:xfrm>
            <a:off x="8028291" y="1460057"/>
            <a:ext cx="1126398" cy="1220218"/>
          </a:xfrm>
          <a:prstGeom prst="rect">
            <a:avLst/>
          </a:prstGeom>
        </p:spPr>
      </p:pic>
      <p:pic>
        <p:nvPicPr>
          <p:cNvPr id="15" name="图片 5" descr="012.jpg">
            <a:extLst>
              <a:ext uri="{FF2B5EF4-FFF2-40B4-BE49-F238E27FC236}">
                <a16:creationId xmlns:a16="http://schemas.microsoft.com/office/drawing/2014/main" id="{A76FA91A-D4F0-4B91-AF85-18C4BD810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186" y="1428330"/>
            <a:ext cx="1495936" cy="14137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11CBA08-819F-427F-95ED-64EB6CCEB0D1}"/>
              </a:ext>
            </a:extLst>
          </p:cNvPr>
          <p:cNvSpPr txBox="1"/>
          <p:nvPr/>
        </p:nvSpPr>
        <p:spPr>
          <a:xfrm>
            <a:off x="5416324" y="4080970"/>
            <a:ext cx="4165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Electron beam welder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2CE1521F-9FE3-4D51-81D1-AF52B4C7F985}"/>
              </a:ext>
            </a:extLst>
          </p:cNvPr>
          <p:cNvSpPr txBox="1"/>
          <p:nvPr/>
        </p:nvSpPr>
        <p:spPr>
          <a:xfrm>
            <a:off x="6111674" y="2655137"/>
            <a:ext cx="1495937" cy="2462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Vacuum chamber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D52F9C-0965-4EBC-ABA9-3DEF01AF4E29}"/>
              </a:ext>
            </a:extLst>
          </p:cNvPr>
          <p:cNvSpPr txBox="1"/>
          <p:nvPr/>
        </p:nvSpPr>
        <p:spPr>
          <a:xfrm>
            <a:off x="7979959" y="2719528"/>
            <a:ext cx="20954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Conflat</a:t>
            </a:r>
            <a:r>
              <a:rPr kumimoji="0" lang="en-GB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Flange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740B91-6E1E-47DD-B6A4-CC00040B1DA2}"/>
              </a:ext>
            </a:extLst>
          </p:cNvPr>
          <p:cNvSpPr txBox="1"/>
          <p:nvPr/>
        </p:nvSpPr>
        <p:spPr>
          <a:xfrm>
            <a:off x="6892457" y="6295320"/>
            <a:ext cx="451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u="none" strike="noStrike" dirty="0">
                <a:solidFill>
                  <a:srgbClr val="FF0000"/>
                </a:solidFill>
                <a:effectLst/>
              </a:rPr>
              <a:t>Inner dimension</a:t>
            </a:r>
            <a:r>
              <a:rPr lang="zh-CN" altLang="zh-CN" sz="1800" u="none" strike="noStrike" dirty="0">
                <a:solidFill>
                  <a:srgbClr val="FF0000"/>
                </a:solidFill>
                <a:effectLst/>
              </a:rPr>
              <a:t>：13.0m*2.0m*1.0m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8F758F-C0FF-44FB-91AC-085E1E1463A5}"/>
              </a:ext>
            </a:extLst>
          </p:cNvPr>
          <p:cNvSpPr txBox="1"/>
          <p:nvPr/>
        </p:nvSpPr>
        <p:spPr>
          <a:xfrm>
            <a:off x="5706871" y="1113137"/>
            <a:ext cx="5518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6 vacuum chambers welding per batch in 3h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20AFDF0-6126-44C9-AC7B-C698168B4B44}"/>
              </a:ext>
            </a:extLst>
          </p:cNvPr>
          <p:cNvSpPr txBox="1"/>
          <p:nvPr/>
        </p:nvSpPr>
        <p:spPr>
          <a:xfrm>
            <a:off x="5429024" y="2989985"/>
            <a:ext cx="6787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8000 vacuum chambers could be welded per year under 16h/d duty, and the all vacuum chambers of collider will be welded in 2.5~3 years under the length distribution of TDR.</a:t>
            </a:r>
          </a:p>
        </p:txBody>
      </p:sp>
    </p:spTree>
    <p:extLst>
      <p:ext uri="{BB962C8B-B14F-4D97-AF65-F5344CB8AC3E}">
        <p14:creationId xmlns:p14="http://schemas.microsoft.com/office/powerpoint/2010/main" val="1485683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CB0769E0-3469-4E93-898D-85D00CA0D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231122"/>
              </p:ext>
            </p:extLst>
          </p:nvPr>
        </p:nvGraphicFramePr>
        <p:xfrm>
          <a:off x="493059" y="1697380"/>
          <a:ext cx="3872753" cy="4554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799">
                  <a:extLst>
                    <a:ext uri="{9D8B030D-6E8A-4147-A177-3AD203B41FA5}">
                      <a16:colId xmlns:a16="http://schemas.microsoft.com/office/drawing/2014/main" val="250560771"/>
                    </a:ext>
                  </a:extLst>
                </a:gridCol>
                <a:gridCol w="1355977">
                  <a:extLst>
                    <a:ext uri="{9D8B030D-6E8A-4147-A177-3AD203B41FA5}">
                      <a16:colId xmlns:a16="http://schemas.microsoft.com/office/drawing/2014/main" val="4218215635"/>
                    </a:ext>
                  </a:extLst>
                </a:gridCol>
                <a:gridCol w="1355977">
                  <a:extLst>
                    <a:ext uri="{9D8B030D-6E8A-4147-A177-3AD203B41FA5}">
                      <a16:colId xmlns:a16="http://schemas.microsoft.com/office/drawing/2014/main" val="1269207670"/>
                    </a:ext>
                  </a:extLst>
                </a:gridCol>
              </a:tblGrid>
              <a:tr h="348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</a:rPr>
                        <a:t>Classification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</a:rPr>
                        <a:t>Sub-devices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</a:rPr>
                        <a:t>Parameters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20001658"/>
                  </a:ext>
                </a:extLst>
              </a:tr>
              <a:tr h="17832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Pumping system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SIP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100L/s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3516236902"/>
                  </a:ext>
                </a:extLst>
              </a:tr>
              <a:tr h="3057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Molecular pump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400L/s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2125996263"/>
                  </a:ext>
                </a:extLst>
              </a:tr>
              <a:tr h="3057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Helium leak detector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He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3137894218"/>
                  </a:ext>
                </a:extLst>
              </a:tr>
              <a:tr h="17832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Vacuum measurement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Film gauge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0~133Pa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702971184"/>
                  </a:ext>
                </a:extLst>
              </a:tr>
              <a:tr h="3057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Vacuum gauge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1E-10Pa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3348577136"/>
                  </a:ext>
                </a:extLst>
              </a:tr>
              <a:tr h="1613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RGA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Aum 1~100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3526633864"/>
                  </a:ext>
                </a:extLst>
              </a:tr>
              <a:tr h="2887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Cathode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u="none" strike="noStrike" dirty="0">
                          <a:effectLst/>
                        </a:rPr>
                        <a:t>11.6m length/D35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257164600"/>
                  </a:ext>
                </a:extLst>
              </a:tr>
              <a:tr h="33117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Power supply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DC Power supply of discharge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0~1kv/0~100A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4034029580"/>
                  </a:ext>
                </a:extLst>
              </a:tr>
              <a:tr h="2802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Baking and Power controller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u="none" strike="noStrike" dirty="0">
                          <a:effectLst/>
                        </a:rPr>
                        <a:t>0~400℃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373395543"/>
                  </a:ext>
                </a:extLst>
              </a:tr>
              <a:tr h="21229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Vacuum chambers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UHV Vacuum chamber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304/316L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2611851985"/>
                  </a:ext>
                </a:extLst>
              </a:tr>
              <a:tr h="2802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LV Vacuum chamber &amp;furnace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823031"/>
                  </a:ext>
                </a:extLst>
              </a:tr>
              <a:tr h="1613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bellows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501780"/>
                  </a:ext>
                </a:extLst>
              </a:tr>
              <a:tr h="212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Discharge Gas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Kr/N2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u="none" strike="noStrike">
                          <a:effectLst/>
                        </a:rPr>
                        <a:t>100.00%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740632442"/>
                  </a:ext>
                </a:extLst>
              </a:tr>
              <a:tr h="21229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Accessory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operating platform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12.5m 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4088245837"/>
                  </a:ext>
                </a:extLst>
              </a:tr>
              <a:tr h="1613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 err="1">
                          <a:effectLst/>
                        </a:rPr>
                        <a:t>TiZrV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 dirty="0">
                          <a:effectLst/>
                        </a:rPr>
                        <a:t>&gt;99.5%/1mm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3703978157"/>
                  </a:ext>
                </a:extLst>
              </a:tr>
              <a:tr h="1613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u="none" strike="noStrike" dirty="0">
                          <a:effectLst/>
                        </a:rPr>
                        <a:t>　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964150905"/>
                  </a:ext>
                </a:extLst>
              </a:tr>
              <a:tr h="1698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cermic, support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u="none" strike="noStrike">
                          <a:effectLst/>
                        </a:rPr>
                        <a:t>　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163672152"/>
                  </a:ext>
                </a:extLst>
              </a:tr>
              <a:tr h="29721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u="none" strike="noStrike">
                          <a:effectLst/>
                        </a:rPr>
                        <a:t>controller  system/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the all devices remote control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8492" marR="8492" marT="8492" marB="0" anchor="ctr"/>
                </a:tc>
                <a:extLst>
                  <a:ext uri="{0D108BD9-81ED-4DB2-BD59-A6C34878D82A}">
                    <a16:rowId xmlns:a16="http://schemas.microsoft.com/office/drawing/2014/main" val="1771725564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825666F9-0820-4C8C-8A95-A5C41C67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40F3AF-6BBA-4572-9BD6-9435E3BE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7EC7F4A-D251-4529-9EF0-163E674180FF}"/>
              </a:ext>
            </a:extLst>
          </p:cNvPr>
          <p:cNvSpPr txBox="1"/>
          <p:nvPr/>
        </p:nvSpPr>
        <p:spPr>
          <a:xfrm>
            <a:off x="493059" y="1098185"/>
            <a:ext cx="3406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/>
              <a:t>NEG coating tower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04190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8791D85-B9E8-4D42-B79A-9AA79047E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223655"/>
            <a:ext cx="11582400" cy="1805629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 full period database, digital management platform, of components suggested to be built.  Take vacuum chambers of collider for example: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The hardware design, processing, post-processing, debugging, installation, and operation of accelerators</a:t>
            </a:r>
            <a:endParaRPr lang="zh-CN" alt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CB2DF57-7D39-4B5C-8F6A-BF12AF43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Processing data management 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20BCC2-D1F3-4183-8BAB-AFC5E2D5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3EE8F6-5D09-4FF1-B6F6-4A579F09A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19311" r="65424" b="50121"/>
          <a:stretch/>
        </p:blipFill>
        <p:spPr>
          <a:xfrm>
            <a:off x="1215532" y="3185172"/>
            <a:ext cx="1923908" cy="12496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E94D46F-AAAE-402A-8E16-C516A798350C}"/>
              </a:ext>
            </a:extLst>
          </p:cNvPr>
          <p:cNvSpPr txBox="1"/>
          <p:nvPr/>
        </p:nvSpPr>
        <p:spPr>
          <a:xfrm>
            <a:off x="1442720" y="4583681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Material</a:t>
            </a:r>
            <a:endParaRPr lang="zh-CN" altLang="en-US" dirty="0"/>
          </a:p>
        </p:txBody>
      </p:sp>
      <p:pic>
        <p:nvPicPr>
          <p:cNvPr id="4098" name="图片 1">
            <a:extLst>
              <a:ext uri="{FF2B5EF4-FFF2-40B4-BE49-F238E27FC236}">
                <a16:creationId xmlns:a16="http://schemas.microsoft.com/office/drawing/2014/main" id="{E0378E0F-7360-4553-B4D5-2079316C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3" t="52470" r="38411" b="19559"/>
          <a:stretch>
            <a:fillRect/>
          </a:stretch>
        </p:blipFill>
        <p:spPr bwMode="auto">
          <a:xfrm>
            <a:off x="3581082" y="3162980"/>
            <a:ext cx="2671551" cy="127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C102BD4-7549-485A-A11C-F4AC90BE22EF}"/>
              </a:ext>
            </a:extLst>
          </p:cNvPr>
          <p:cNvSpPr txBox="1"/>
          <p:nvPr/>
        </p:nvSpPr>
        <p:spPr>
          <a:xfrm>
            <a:off x="4444153" y="4583681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Structure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CDE26E-48EC-46DE-958B-BA6BDB553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51" y="3029284"/>
            <a:ext cx="1803869" cy="15543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A53E60-0E35-49FE-9194-B3394030A242}"/>
              </a:ext>
            </a:extLst>
          </p:cNvPr>
          <p:cNvSpPr txBox="1"/>
          <p:nvPr/>
        </p:nvSpPr>
        <p:spPr>
          <a:xfrm>
            <a:off x="8881248" y="4712907"/>
            <a:ext cx="2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NEG coating/spraying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4E6D73B-2700-40C4-B299-BA857BF72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333" r="21111" b="13889"/>
          <a:stretch/>
        </p:blipFill>
        <p:spPr>
          <a:xfrm>
            <a:off x="9845425" y="3283621"/>
            <a:ext cx="1321370" cy="1300057"/>
          </a:xfrm>
          <a:prstGeom prst="rect">
            <a:avLst/>
          </a:prstGeom>
        </p:spPr>
      </p:pic>
      <p:pic>
        <p:nvPicPr>
          <p:cNvPr id="13" name="图片 12" descr="D:\My work 备份2020.4.13\Project 工程项目 &amp;  实验课题\Nb to Cu\Nb Coating\NO1\镀膜技术文档\No.1-C-D-SEM\21_q075.tif">
            <a:extLst>
              <a:ext uri="{FF2B5EF4-FFF2-40B4-BE49-F238E27FC236}">
                <a16:creationId xmlns:a16="http://schemas.microsoft.com/office/drawing/2014/main" id="{436E487E-D53F-4B24-B35B-6A83303D945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9"/>
          <a:stretch/>
        </p:blipFill>
        <p:spPr bwMode="auto">
          <a:xfrm>
            <a:off x="8711198" y="3283622"/>
            <a:ext cx="1134227" cy="13000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C5D428E-9AE2-4380-99AA-D648E23DF1BA}"/>
              </a:ext>
            </a:extLst>
          </p:cNvPr>
          <p:cNvSpPr txBox="1"/>
          <p:nvPr/>
        </p:nvSpPr>
        <p:spPr>
          <a:xfrm>
            <a:off x="6971374" y="4712907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Welding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179C682-200C-40B9-902E-1FAFE2E8D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488" y="4964066"/>
            <a:ext cx="2297995" cy="15433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589DFE-FCCA-4FC3-95D1-EBC3DF0642C0}"/>
              </a:ext>
            </a:extLst>
          </p:cNvPr>
          <p:cNvSpPr txBox="1"/>
          <p:nvPr/>
        </p:nvSpPr>
        <p:spPr>
          <a:xfrm>
            <a:off x="7167277" y="6396530"/>
            <a:ext cx="15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Running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3449D8F-46CE-4D10-883E-0EBC1BFCB9A1}"/>
              </a:ext>
            </a:extLst>
          </p:cNvPr>
          <p:cNvSpPr txBox="1"/>
          <p:nvPr/>
        </p:nvSpPr>
        <p:spPr>
          <a:xfrm>
            <a:off x="1320800" y="6445643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Activation cycles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580201D-1477-4DA5-B298-A3FC0FD54B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16016" r="4760" b="11561"/>
          <a:stretch/>
        </p:blipFill>
        <p:spPr>
          <a:xfrm>
            <a:off x="4045224" y="5002501"/>
            <a:ext cx="1927555" cy="14664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900879-D681-49C4-B1FF-FE5E26E0B4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20336" r="20583" b="18922"/>
          <a:stretch/>
        </p:blipFill>
        <p:spPr>
          <a:xfrm>
            <a:off x="6691520" y="5190815"/>
            <a:ext cx="1803868" cy="116553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500173F-FF79-428E-94DB-A0DA7CB04EB6}"/>
              </a:ext>
            </a:extLst>
          </p:cNvPr>
          <p:cNvSpPr txBox="1"/>
          <p:nvPr/>
        </p:nvSpPr>
        <p:spPr>
          <a:xfrm>
            <a:off x="4523562" y="6445643"/>
            <a:ext cx="15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Installation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547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00521" y="1177290"/>
          <a:ext cx="11521888" cy="517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617">
                  <a:extLst>
                    <a:ext uri="{9D8B030D-6E8A-4147-A177-3AD203B41FA5}">
                      <a16:colId xmlns:a16="http://schemas.microsoft.com/office/drawing/2014/main" val="2159451051"/>
                    </a:ext>
                  </a:extLst>
                </a:gridCol>
                <a:gridCol w="1480461">
                  <a:extLst>
                    <a:ext uri="{9D8B030D-6E8A-4147-A177-3AD203B41FA5}">
                      <a16:colId xmlns:a16="http://schemas.microsoft.com/office/drawing/2014/main" val="2595946174"/>
                    </a:ext>
                  </a:extLst>
                </a:gridCol>
                <a:gridCol w="2800071">
                  <a:extLst>
                    <a:ext uri="{9D8B030D-6E8A-4147-A177-3AD203B41FA5}">
                      <a16:colId xmlns:a16="http://schemas.microsoft.com/office/drawing/2014/main" val="753678586"/>
                    </a:ext>
                  </a:extLst>
                </a:gridCol>
                <a:gridCol w="2474456">
                  <a:extLst>
                    <a:ext uri="{9D8B030D-6E8A-4147-A177-3AD203B41FA5}">
                      <a16:colId xmlns:a16="http://schemas.microsoft.com/office/drawing/2014/main" val="47107708"/>
                    </a:ext>
                  </a:extLst>
                </a:gridCol>
                <a:gridCol w="1399326">
                  <a:extLst>
                    <a:ext uri="{9D8B030D-6E8A-4147-A177-3AD203B41FA5}">
                      <a16:colId xmlns:a16="http://schemas.microsoft.com/office/drawing/2014/main" val="1365085092"/>
                    </a:ext>
                  </a:extLst>
                </a:gridCol>
                <a:gridCol w="1644957">
                  <a:extLst>
                    <a:ext uri="{9D8B030D-6E8A-4147-A177-3AD203B41FA5}">
                      <a16:colId xmlns:a16="http://schemas.microsoft.com/office/drawing/2014/main" val="1241400944"/>
                    </a:ext>
                  </a:extLst>
                </a:gridCol>
              </a:tblGrid>
              <a:tr h="655709">
                <a:tc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Energy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Material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Cross</a:t>
                      </a:r>
                      <a:r>
                        <a:rPr lang="en-US" altLang="zh-CN" sz="18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 Section/mm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Length/m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latin typeface="+mj-lt"/>
                          <a:ea typeface="宋体"/>
                        </a:rPr>
                        <a:t>Dynamic</a:t>
                      </a:r>
                      <a:r>
                        <a:rPr lang="en-US" altLang="zh-CN" sz="1800" b="1" kern="100" baseline="0" dirty="0">
                          <a:solidFill>
                            <a:schemeClr val="tx1"/>
                          </a:solidFill>
                          <a:latin typeface="+mj-lt"/>
                          <a:ea typeface="宋体"/>
                        </a:rPr>
                        <a:t> pressure /</a:t>
                      </a: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latin typeface="+mj-lt"/>
                          <a:ea typeface="宋体"/>
                        </a:rPr>
                        <a:t>Torr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+mj-lt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34073903"/>
                  </a:ext>
                </a:extLst>
              </a:tr>
              <a:tr h="6557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LINAC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30 GeV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latin typeface="+mn-lt"/>
                        </a:rPr>
                        <a:t>Stainless steel,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copper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20~30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1,601+</a:t>
                      </a:r>
                    </a:p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335 (BTL)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Acc &lt;2×10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E-gun&lt;2×10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23948248"/>
                  </a:ext>
                </a:extLst>
              </a:tr>
              <a:tr h="4080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Damping ring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1.1 GeV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Extruded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</a:rPr>
                        <a:t> aluminum 6061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30/Al 6061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147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&lt;2×10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88107967"/>
                  </a:ext>
                </a:extLst>
              </a:tr>
              <a:tr h="6557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Booster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30 to 180 GeV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Extruded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</a:rPr>
                        <a:t> aluminum 6061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56/</a:t>
                      </a:r>
                      <a:r>
                        <a:rPr lang="en-US" altLang="zh-CN" b="0" dirty="0">
                          <a:latin typeface="+mn-lt"/>
                          <a:cs typeface="Times New Roman" panose="02020603050405020304" pitchFamily="18" charset="0"/>
                        </a:rPr>
                        <a:t>thickness of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2mm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100,000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&lt;3×10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 err="1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tt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&lt;4×10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93183531"/>
                  </a:ext>
                </a:extLst>
              </a:tr>
              <a:tr h="8499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Collider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45.5~180 GeV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Extruded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copper, NEG film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SEY&lt;1.2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56/</a:t>
                      </a:r>
                      <a:r>
                        <a:rPr lang="en-US" altLang="zh-CN" b="0" dirty="0">
                          <a:latin typeface="+mn-lt"/>
                          <a:cs typeface="Times New Roman" panose="02020603050405020304" pitchFamily="18" charset="0"/>
                        </a:rPr>
                        <a:t>thickness of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mm</a:t>
                      </a:r>
                      <a:endParaRPr lang="el-GR" altLang="zh-CN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100,000×2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Z&lt;8×10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 err="1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tt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&lt;1×10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0" kern="0" baseline="300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14062807"/>
                  </a:ext>
                </a:extLst>
              </a:tr>
              <a:tr h="655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000000"/>
                          </a:solidFill>
                          <a:latin typeface="+mn-lt"/>
                          <a:ea typeface="宋体"/>
                        </a:rPr>
                        <a:t>MDI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45.5~180 GeV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Copper/</a:t>
                      </a:r>
                      <a:r>
                        <a:rPr lang="en-GB" altLang="zh-CN" sz="1800" dirty="0">
                          <a:solidFill>
                            <a:schemeClr val="tx1"/>
                          </a:solidFill>
                        </a:rPr>
                        <a:t>tungsten alloy, 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</a:rPr>
                        <a:t>NEG film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&lt;3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80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-9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37173926"/>
                  </a:ext>
                </a:extLst>
              </a:tr>
              <a:tr h="443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b="1" dirty="0">
                          <a:latin typeface="+mn-lt"/>
                        </a:rPr>
                        <a:t>LTB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30 GeV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latin typeface="+mn-lt"/>
                        </a:rPr>
                        <a:t>Stainless steel 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56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l-GR" altLang="zh-CN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3,000</a:t>
                      </a:r>
                      <a:endParaRPr lang="el-GR" altLang="zh-CN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&lt;1×10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06510538"/>
                  </a:ext>
                </a:extLst>
              </a:tr>
              <a:tr h="490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0" dirty="0">
                          <a:solidFill>
                            <a:srgbClr val="000000"/>
                          </a:solidFill>
                          <a:latin typeface="+mn-lt"/>
                          <a:ea typeface="宋体"/>
                        </a:rPr>
                        <a:t>BTC(CTB)  </a:t>
                      </a:r>
                      <a:r>
                        <a:rPr lang="en-US" altLang="zh-CN" sz="1800" b="1" kern="0" baseline="0" dirty="0">
                          <a:solidFill>
                            <a:srgbClr val="000000"/>
                          </a:solidFill>
                          <a:latin typeface="+mn-lt"/>
                          <a:ea typeface="宋体"/>
                        </a:rPr>
                        <a:t> 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6 GeV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latin typeface="+mn-lt"/>
                        </a:rPr>
                        <a:t>Stainless steel 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56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240×6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&lt;1×10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23266695"/>
                  </a:ext>
                </a:extLst>
              </a:tr>
              <a:tr h="364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000000"/>
                          </a:solidFill>
                          <a:latin typeface="+mn-lt"/>
                          <a:ea typeface="宋体"/>
                        </a:rPr>
                        <a:t>DL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+mn-lt"/>
                        </a:rPr>
                        <a:t>1.1 GeV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latin typeface="+mn-lt"/>
                        </a:rPr>
                        <a:t>Stainless steel 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l-GR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240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&lt;1×10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66081820"/>
                  </a:ext>
                </a:extLst>
              </a:tr>
            </a:tbl>
          </a:graphicData>
        </a:graphic>
      </p:graphicFrame>
      <p:pic>
        <p:nvPicPr>
          <p:cNvPr id="4" name="Picture 2" descr="C:\Users\Administrator\Desktop\11112.png">
            <a:extLst>
              <a:ext uri="{FF2B5EF4-FFF2-40B4-BE49-F238E27FC236}">
                <a16:creationId xmlns:a16="http://schemas.microsoft.com/office/drawing/2014/main" id="{370D6977-9F45-408B-9ABE-D70009847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09" y="145436"/>
            <a:ext cx="949382" cy="5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0F5F4E72-6DBC-4B19-BB74-B467E192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9F095-3CD2-4D9F-8394-BD3C24143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14750F8-3448-465E-826B-4E2879D1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Vacuum requirements and configuration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2719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4DB3AD-15EA-4336-BBE2-065473CD7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20336" r="20583" b="18922"/>
          <a:stretch/>
        </p:blipFill>
        <p:spPr>
          <a:xfrm>
            <a:off x="1098807" y="4490388"/>
            <a:ext cx="3391319" cy="2191239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4CEB206-83A6-4337-82BD-19CF778964C1}"/>
              </a:ext>
            </a:extLst>
          </p:cNvPr>
          <p:cNvGraphicFramePr>
            <a:graphicFrameLocks noGrp="1"/>
          </p:cNvGraphicFramePr>
          <p:nvPr/>
        </p:nvGraphicFramePr>
        <p:xfrm>
          <a:off x="479376" y="1155847"/>
          <a:ext cx="4306166" cy="304701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85376">
                  <a:extLst>
                    <a:ext uri="{9D8B030D-6E8A-4147-A177-3AD203B41FA5}">
                      <a16:colId xmlns:a16="http://schemas.microsoft.com/office/drawing/2014/main" val="1710893739"/>
                    </a:ext>
                  </a:extLst>
                </a:gridCol>
                <a:gridCol w="1901529">
                  <a:extLst>
                    <a:ext uri="{9D8B030D-6E8A-4147-A177-3AD203B41FA5}">
                      <a16:colId xmlns:a16="http://schemas.microsoft.com/office/drawing/2014/main" val="696201811"/>
                    </a:ext>
                  </a:extLst>
                </a:gridCol>
                <a:gridCol w="1219261">
                  <a:extLst>
                    <a:ext uri="{9D8B030D-6E8A-4147-A177-3AD203B41FA5}">
                      <a16:colId xmlns:a16="http://schemas.microsoft.com/office/drawing/2014/main" val="699250132"/>
                    </a:ext>
                  </a:extLst>
                </a:gridCol>
              </a:tblGrid>
              <a:tr h="207934">
                <a:tc rowSpan="1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u="none" strike="noStrike" dirty="0">
                          <a:effectLst/>
                        </a:rPr>
                        <a:t>col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l</a:t>
                      </a:r>
                      <a:r>
                        <a:rPr lang="en-GB" altLang="zh-CN" sz="1400" b="1" u="none" strike="noStrike" dirty="0" err="1">
                          <a:effectLst/>
                        </a:rPr>
                        <a:t>ider</a:t>
                      </a:r>
                      <a:endParaRPr lang="en-GB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1400" b="1" i="1" u="none" strike="noStrike" dirty="0">
                          <a:effectLst/>
                        </a:rPr>
                        <a:t>Classification</a:t>
                      </a:r>
                      <a:endParaRPr lang="zh-CN" alt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>
                          <a:effectLst/>
                        </a:rPr>
                        <a:t>length/m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8512495"/>
                  </a:ext>
                </a:extLst>
              </a:tr>
              <a:tr h="2704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Arc beam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78752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0578573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Straight section beam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8456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7567610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RF Substitute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pipe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1192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3246960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RF system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352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7469642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Insertion and extraction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3195145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Manifold for SIP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1333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4117075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Bellows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2082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3957850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BPM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71766771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Manifold for Gauge &amp; RGA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5312937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Detector 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4750984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Detector 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37835082"/>
                  </a:ext>
                </a:extLst>
              </a:tr>
              <a:tr h="2704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Collider section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7000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78395418"/>
                  </a:ext>
                </a:extLst>
              </a:tr>
              <a:tr h="2079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Total length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u="none" strike="noStrike" dirty="0">
                          <a:effectLst/>
                        </a:rPr>
                        <a:t>100000</a:t>
                      </a:r>
                      <a:endParaRPr lang="en-US" altLang="zh-CN" sz="14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1009046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5E5E6EA2-4389-47F0-9AB5-DE1E4F77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Layout &amp; configuration of </a:t>
            </a:r>
            <a:r>
              <a:rPr lang="en-US" altLang="zh-CN" sz="3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Collider</a:t>
            </a:r>
            <a:r>
              <a:rPr lang="en-US" altLang="zh-CN" sz="3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effectLst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B669EDE-EFC1-4A7A-818C-EC258B9A15B1}"/>
              </a:ext>
            </a:extLst>
          </p:cNvPr>
          <p:cNvGraphicFramePr>
            <a:graphicFrameLocks noGrp="1"/>
          </p:cNvGraphicFramePr>
          <p:nvPr/>
        </p:nvGraphicFramePr>
        <p:xfrm>
          <a:off x="5210216" y="1155847"/>
          <a:ext cx="5904654" cy="30470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725226">
                  <a:extLst>
                    <a:ext uri="{9D8B030D-6E8A-4147-A177-3AD203B41FA5}">
                      <a16:colId xmlns:a16="http://schemas.microsoft.com/office/drawing/2014/main" val="3203740006"/>
                    </a:ext>
                  </a:extLst>
                </a:gridCol>
                <a:gridCol w="3179428">
                  <a:extLst>
                    <a:ext uri="{9D8B030D-6E8A-4147-A177-3AD203B41FA5}">
                      <a16:colId xmlns:a16="http://schemas.microsoft.com/office/drawing/2014/main" val="3252421733"/>
                    </a:ext>
                  </a:extLst>
                </a:gridCol>
              </a:tblGrid>
              <a:tr h="33450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Parameter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+   </a:t>
                      </a:r>
                      <a:r>
                        <a:rPr lang="en-GB" sz="1800" baseline="0" dirty="0">
                          <a:effectLst/>
                        </a:rPr>
                        <a:t>&amp;</a:t>
                      </a:r>
                      <a:r>
                        <a:rPr lang="en-GB" sz="1800" baseline="30000" dirty="0">
                          <a:effectLst/>
                        </a:rPr>
                        <a:t>   </a:t>
                      </a:r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–</a:t>
                      </a:r>
                      <a:endParaRPr lang="zh-CN" alt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1890783"/>
                  </a:ext>
                </a:extLst>
              </a:tr>
              <a:tr h="389886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Energy [GeV]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45.5~180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2238763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Beam current [A]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effectLst/>
                        </a:rPr>
                        <a:t>0.0033~1.39</a:t>
                      </a:r>
                      <a:endParaRPr lang="zh-CN" sz="1800" b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5426707"/>
                  </a:ext>
                </a:extLst>
              </a:tr>
              <a:tr h="356063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</a:rPr>
                        <a:t>Circumference [m]</a:t>
                      </a:r>
                      <a:endParaRPr lang="zh-CN" sz="1800" b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100</a:t>
                      </a:r>
                      <a:r>
                        <a:rPr lang="en-US" sz="1600" b="0" dirty="0">
                          <a:effectLst/>
                        </a:rPr>
                        <a:t>,</a:t>
                      </a:r>
                      <a:r>
                        <a:rPr lang="en-GB" sz="1600" b="0" dirty="0">
                          <a:effectLst/>
                        </a:rPr>
                        <a:t>000 </a:t>
                      </a:r>
                      <a:r>
                        <a:rPr lang="en-US" altLang="zh-CN" sz="1600" b="0" dirty="0">
                          <a:effectLst/>
                        </a:rPr>
                        <a:t>×2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3763475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</a:rPr>
                        <a:t>Bending radius [m]</a:t>
                      </a:r>
                      <a:endParaRPr lang="zh-CN" sz="1800" b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10,700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037584"/>
                  </a:ext>
                </a:extLst>
              </a:tr>
              <a:tr h="514797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Beam pipe material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Extruded copper (water-cooled)</a:t>
                      </a:r>
                    </a:p>
                    <a:p>
                      <a:pPr algn="ctr"/>
                      <a:r>
                        <a:rPr lang="en-GB" sz="1600" b="0" dirty="0">
                          <a:effectLst/>
                        </a:rPr>
                        <a:t>NEG coating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6208411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Beam pipe shape (mm)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56/</a:t>
                      </a:r>
                      <a:r>
                        <a:rPr lang="en-US" altLang="zh-CN" sz="1600" b="0" dirty="0">
                          <a:latin typeface="+mn-lt"/>
                          <a:cs typeface="Times New Roman" panose="02020603050405020304" pitchFamily="18" charset="0"/>
                        </a:rPr>
                        <a:t>thickness of 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2mm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738702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Pump type in arcs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 SIP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1872226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BE95A72-6EE8-4230-933F-1D0775610863}"/>
              </a:ext>
            </a:extLst>
          </p:cNvPr>
          <p:cNvGraphicFramePr>
            <a:graphicFrameLocks noGrp="1"/>
          </p:cNvGraphicFramePr>
          <p:nvPr/>
        </p:nvGraphicFramePr>
        <p:xfrm>
          <a:off x="5210216" y="4414889"/>
          <a:ext cx="5904655" cy="21104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885784">
                  <a:extLst>
                    <a:ext uri="{9D8B030D-6E8A-4147-A177-3AD203B41FA5}">
                      <a16:colId xmlns:a16="http://schemas.microsoft.com/office/drawing/2014/main" val="32037400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252421733"/>
                    </a:ext>
                  </a:extLst>
                </a:gridCol>
                <a:gridCol w="1922528">
                  <a:extLst>
                    <a:ext uri="{9D8B030D-6E8A-4147-A177-3AD203B41FA5}">
                      <a16:colId xmlns:a16="http://schemas.microsoft.com/office/drawing/2014/main" val="1050447180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959583527"/>
                    </a:ext>
                  </a:extLst>
                </a:gridCol>
              </a:tblGrid>
              <a:tr h="55036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</a:rPr>
                        <a:t>Modes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E (</a:t>
                      </a:r>
                      <a:r>
                        <a:rPr lang="en-US" sz="1600" b="1" kern="100" dirty="0" err="1">
                          <a:effectLst/>
                        </a:rPr>
                        <a:t>Gev</a:t>
                      </a:r>
                      <a:r>
                        <a:rPr lang="en-US" sz="1600" b="1" kern="100" dirty="0">
                          <a:effectLst/>
                        </a:rPr>
                        <a:t>)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Beam gas scattering lifetime (h)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Vacuum requirement</a:t>
                      </a:r>
                      <a:endParaRPr lang="zh-CN" sz="1800" b="1" kern="100" dirty="0">
                        <a:effectLst/>
                      </a:endParaRPr>
                    </a:p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(Torr)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1890783"/>
                  </a:ext>
                </a:extLst>
              </a:tr>
              <a:tr h="438336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Higgs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120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</a:rPr>
                        <a:t>10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00" dirty="0">
                          <a:effectLst/>
                        </a:rPr>
                        <a:t>2 × 10</a:t>
                      </a:r>
                      <a:r>
                        <a:rPr lang="en-GB" sz="1600" b="1" kern="100" baseline="30000" dirty="0">
                          <a:effectLst/>
                        </a:rPr>
                        <a:t>-9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2238763"/>
                  </a:ext>
                </a:extLst>
              </a:tr>
              <a:tr h="360720"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W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80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5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kern="100" dirty="0">
                          <a:effectLst/>
                        </a:rPr>
                        <a:t>1.5 × 10</a:t>
                      </a:r>
                      <a:r>
                        <a:rPr lang="en-GB" sz="1600" b="0" kern="100" baseline="30000" dirty="0">
                          <a:effectLst/>
                        </a:rPr>
                        <a:t>-9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5426707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Z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>
                          <a:effectLst/>
                        </a:rPr>
                        <a:t>45.5</a:t>
                      </a:r>
                      <a:endParaRPr lang="zh-CN" sz="18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3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kern="100" dirty="0">
                          <a:effectLst/>
                        </a:rPr>
                        <a:t>8 × 10</a:t>
                      </a:r>
                      <a:r>
                        <a:rPr lang="en-GB" sz="1600" b="0" kern="100" baseline="30000" dirty="0">
                          <a:effectLst/>
                        </a:rPr>
                        <a:t>-10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3763475"/>
                  </a:ext>
                </a:extLst>
              </a:tr>
              <a:tr h="360720"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 err="1">
                          <a:effectLst/>
                        </a:rPr>
                        <a:t>tt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180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>
                          <a:effectLst/>
                        </a:rPr>
                        <a:t>15</a:t>
                      </a:r>
                      <a:endParaRPr lang="zh-CN" sz="18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dirty="0">
                          <a:effectLst/>
                        </a:rPr>
                        <a:t>1 × 10</a:t>
                      </a:r>
                      <a:r>
                        <a:rPr lang="en-US" sz="1600" b="0" kern="100" baseline="30000" dirty="0">
                          <a:effectLst/>
                        </a:rPr>
                        <a:t>-8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1037584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CE2480-C25E-4193-A6C7-9212EF0A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731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4DB3AD-15EA-4336-BBE2-065473CD7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20336" r="20583" b="18922"/>
          <a:stretch/>
        </p:blipFill>
        <p:spPr>
          <a:xfrm>
            <a:off x="1098760" y="3938962"/>
            <a:ext cx="4255415" cy="2749559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16A9F49-85DF-40CF-9D49-D75A8E711A36}"/>
              </a:ext>
            </a:extLst>
          </p:cNvPr>
          <p:cNvGraphicFramePr>
            <a:graphicFrameLocks noGrp="1"/>
          </p:cNvGraphicFramePr>
          <p:nvPr/>
        </p:nvGraphicFramePr>
        <p:xfrm>
          <a:off x="666712" y="1172087"/>
          <a:ext cx="5184575" cy="252221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433080">
                  <a:extLst>
                    <a:ext uri="{9D8B030D-6E8A-4147-A177-3AD203B41FA5}">
                      <a16:colId xmlns:a16="http://schemas.microsoft.com/office/drawing/2014/main" val="1710893739"/>
                    </a:ext>
                  </a:extLst>
                </a:gridCol>
                <a:gridCol w="2283518">
                  <a:extLst>
                    <a:ext uri="{9D8B030D-6E8A-4147-A177-3AD203B41FA5}">
                      <a16:colId xmlns:a16="http://schemas.microsoft.com/office/drawing/2014/main" val="696201811"/>
                    </a:ext>
                  </a:extLst>
                </a:gridCol>
                <a:gridCol w="1467977">
                  <a:extLst>
                    <a:ext uri="{9D8B030D-6E8A-4147-A177-3AD203B41FA5}">
                      <a16:colId xmlns:a16="http://schemas.microsoft.com/office/drawing/2014/main" val="699250132"/>
                    </a:ext>
                  </a:extLst>
                </a:gridCol>
              </a:tblGrid>
              <a:tr h="41055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1400" b="1" i="1" u="none" strike="noStrike" dirty="0">
                          <a:effectLst/>
                        </a:rPr>
                        <a:t>Classification</a:t>
                      </a:r>
                      <a:endParaRPr lang="zh-CN" alt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>
                          <a:effectLst/>
                        </a:rPr>
                        <a:t>length/m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8512495"/>
                  </a:ext>
                </a:extLst>
              </a:tr>
              <a:tr h="205278">
                <a:tc rowSpan="10">
                  <a:txBody>
                    <a:bodyPr/>
                    <a:lstStyle/>
                    <a:p>
                      <a:pPr algn="ctr"/>
                      <a:r>
                        <a:rPr lang="en-GB" altLang="zh-CN" sz="1400" b="1" u="none" strike="noStrike" dirty="0">
                          <a:effectLst/>
                        </a:rPr>
                        <a:t>booster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arc beam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78428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3405398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Straight section beam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17010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3632978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RF Substitute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pipe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9640378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RF system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6141735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insertion and extraction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6044469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Manifold for SIP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1250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08146769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Bellows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850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8511020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BPM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424517"/>
                  </a:ext>
                </a:extLst>
              </a:tr>
              <a:tr h="2052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Manifold for Gauge &amp; RGA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8480863"/>
                  </a:ext>
                </a:extLst>
              </a:tr>
              <a:tr h="2479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total length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</a:rPr>
                        <a:t>100000</a:t>
                      </a:r>
                      <a:endParaRPr lang="en-US" altLang="zh-CN" sz="14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3842126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5E5E6EA2-4389-47F0-9AB5-DE1E4F77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Layout &amp; configuration of </a:t>
            </a:r>
            <a:r>
              <a:rPr lang="en-US" altLang="zh-CN" sz="3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Booster</a:t>
            </a:r>
            <a:endParaRPr lang="zh-CN" altLang="en-US" dirty="0">
              <a:effectLst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149C81D-820E-49A3-A259-DA93FA607FFA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172087"/>
          <a:ext cx="5184575" cy="35956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392882">
                  <a:extLst>
                    <a:ext uri="{9D8B030D-6E8A-4147-A177-3AD203B41FA5}">
                      <a16:colId xmlns:a16="http://schemas.microsoft.com/office/drawing/2014/main" val="3203740006"/>
                    </a:ext>
                  </a:extLst>
                </a:gridCol>
                <a:gridCol w="2791693">
                  <a:extLst>
                    <a:ext uri="{9D8B030D-6E8A-4147-A177-3AD203B41FA5}">
                      <a16:colId xmlns:a16="http://schemas.microsoft.com/office/drawing/2014/main" val="3252421733"/>
                    </a:ext>
                  </a:extLst>
                </a:gridCol>
              </a:tblGrid>
              <a:tr h="33450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Parameter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+   </a:t>
                      </a:r>
                      <a:r>
                        <a:rPr lang="en-GB" sz="1800" baseline="0" dirty="0">
                          <a:effectLst/>
                        </a:rPr>
                        <a:t>&amp;</a:t>
                      </a:r>
                      <a:r>
                        <a:rPr lang="en-GB" sz="1800" baseline="30000" dirty="0">
                          <a:effectLst/>
                        </a:rPr>
                        <a:t>   </a:t>
                      </a:r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–</a:t>
                      </a:r>
                      <a:endParaRPr lang="zh-CN" alt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1890783"/>
                  </a:ext>
                </a:extLst>
              </a:tr>
              <a:tr h="389886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Energy [GeV]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30~180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2238763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Beam current [A]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0.11~14.4</a:t>
                      </a:r>
                      <a:r>
                        <a:rPr lang="en-US" altLang="zh-CN" sz="1600" b="0" dirty="0">
                          <a:effectLst/>
                        </a:rPr>
                        <a:t>×10</a:t>
                      </a:r>
                      <a:r>
                        <a:rPr lang="en-US" altLang="zh-CN" sz="1600" b="0" baseline="30000" dirty="0">
                          <a:effectLst/>
                        </a:rPr>
                        <a:t>-3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5426707"/>
                  </a:ext>
                </a:extLst>
              </a:tr>
              <a:tr h="356063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Circumference [m]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100</a:t>
                      </a:r>
                      <a:r>
                        <a:rPr lang="en-US" sz="1600" b="0" dirty="0">
                          <a:effectLst/>
                        </a:rPr>
                        <a:t>,</a:t>
                      </a:r>
                      <a:r>
                        <a:rPr lang="en-GB" sz="1600" b="0" dirty="0">
                          <a:effectLst/>
                        </a:rPr>
                        <a:t>000 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3763475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</a:rPr>
                        <a:t>Bending radius [m]</a:t>
                      </a:r>
                      <a:endParaRPr lang="zh-CN" sz="1800" b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11,380.8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037584"/>
                  </a:ext>
                </a:extLst>
              </a:tr>
              <a:tr h="514797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Beam pipe material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Extruded 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6208411"/>
                  </a:ext>
                </a:extLst>
              </a:tr>
              <a:tr h="489214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Beam pipe shape (mm)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56/</a:t>
                      </a:r>
                      <a:r>
                        <a:rPr lang="en-US" altLang="zh-CN" sz="1600" b="0" dirty="0">
                          <a:latin typeface="+mn-lt"/>
                          <a:cs typeface="Times New Roman" panose="02020603050405020304" pitchFamily="18" charset="0"/>
                        </a:rPr>
                        <a:t>thickness of 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2mm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738702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</a:rPr>
                        <a:t>Pump type in arcs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 SIP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1872226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Dynamic</a:t>
                      </a: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 pressure /</a:t>
                      </a:r>
                      <a:r>
                        <a:rPr lang="en-US" altLang="zh-CN" sz="1600" b="0" kern="0" dirty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Torr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&lt;3×10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0" dirty="0" err="1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tt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&lt;4×10</a:t>
                      </a:r>
                      <a:r>
                        <a:rPr lang="en-US" altLang="zh-CN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0521466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B82571-A404-411C-ABDF-85EC4B38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9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BE51CA5-711F-4B82-B1FF-FDBFA6A8C129}"/>
              </a:ext>
            </a:extLst>
          </p:cNvPr>
          <p:cNvGraphicFramePr>
            <a:graphicFrameLocks noGrp="1"/>
          </p:cNvGraphicFramePr>
          <p:nvPr/>
        </p:nvGraphicFramePr>
        <p:xfrm>
          <a:off x="1116419" y="2162343"/>
          <a:ext cx="9803220" cy="2245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492">
                  <a:extLst>
                    <a:ext uri="{9D8B030D-6E8A-4147-A177-3AD203B41FA5}">
                      <a16:colId xmlns:a16="http://schemas.microsoft.com/office/drawing/2014/main" val="3377073923"/>
                    </a:ext>
                  </a:extLst>
                </a:gridCol>
                <a:gridCol w="782282">
                  <a:extLst>
                    <a:ext uri="{9D8B030D-6E8A-4147-A177-3AD203B41FA5}">
                      <a16:colId xmlns:a16="http://schemas.microsoft.com/office/drawing/2014/main" val="3682797999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1932840914"/>
                    </a:ext>
                  </a:extLst>
                </a:gridCol>
                <a:gridCol w="2062716">
                  <a:extLst>
                    <a:ext uri="{9D8B030D-6E8A-4147-A177-3AD203B41FA5}">
                      <a16:colId xmlns:a16="http://schemas.microsoft.com/office/drawing/2014/main" val="3065937511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509722066"/>
                    </a:ext>
                  </a:extLst>
                </a:gridCol>
                <a:gridCol w="1244010">
                  <a:extLst>
                    <a:ext uri="{9D8B030D-6E8A-4147-A177-3AD203B41FA5}">
                      <a16:colId xmlns:a16="http://schemas.microsoft.com/office/drawing/2014/main" val="3671571657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3107996605"/>
                    </a:ext>
                  </a:extLst>
                </a:gridCol>
                <a:gridCol w="1180215">
                  <a:extLst>
                    <a:ext uri="{9D8B030D-6E8A-4147-A177-3AD203B41FA5}">
                      <a16:colId xmlns:a16="http://schemas.microsoft.com/office/drawing/2014/main" val="1466208912"/>
                    </a:ext>
                  </a:extLst>
                </a:gridCol>
              </a:tblGrid>
              <a:tr h="4134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Mode</a:t>
                      </a:r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PSD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i="1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i="1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LSR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800" b="0" i="1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ave</a:t>
                      </a:r>
                      <a:endParaRPr lang="zh-CN" altLang="en-US" sz="1800" b="0" i="1" u="none" strike="noStrike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1037165"/>
                  </a:ext>
                </a:extLst>
              </a:tr>
              <a:tr h="4331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Molecules/photon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W/m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Torr·L</a:t>
                      </a:r>
                      <a:r>
                        <a:rPr lang="en-US" sz="18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Torr·L</a:t>
                      </a:r>
                      <a:r>
                        <a:rPr lang="en-US" sz="18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s·m</a:t>
                      </a:r>
                      <a:endParaRPr lang="zh-CN" sz="20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6786356"/>
                  </a:ext>
                </a:extLst>
              </a:tr>
              <a:tr h="349819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Higgs</a:t>
                      </a:r>
                      <a:endParaRPr 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1.03E-03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2.00E-05</a:t>
                      </a:r>
                      <a:endParaRPr lang="zh-CN" sz="18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23.31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6.00E-05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8.40E-10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2.15E-08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0898169"/>
                  </a:ext>
                </a:extLst>
              </a:tr>
              <a:tr h="349819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W</a:t>
                      </a:r>
                      <a:endParaRPr 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5.17E-03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1.00E-05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23.03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1.00E-04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1.40E-09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2.21E-08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4177181"/>
                  </a:ext>
                </a:extLst>
              </a:tr>
              <a:tr h="349819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Z</a:t>
                      </a:r>
                      <a:endParaRPr 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2.67E-02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2.00E-06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5.87E-04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8.22E-09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2.14E-08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9826579"/>
                  </a:ext>
                </a:extLst>
              </a:tr>
              <a:tr h="349819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tt</a:t>
                      </a:r>
                      <a:endParaRPr 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2.00E-04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1.35E-03</a:t>
                      </a:r>
                      <a:endParaRPr lang="zh-CN" sz="18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22.84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1.18E-03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1.65E-08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3.96E-08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248445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729F480A-F2B8-45E7-898A-6AF970B01E17}"/>
              </a:ext>
            </a:extLst>
          </p:cNvPr>
          <p:cNvSpPr txBox="1"/>
          <p:nvPr/>
        </p:nvSpPr>
        <p:spPr>
          <a:xfrm>
            <a:off x="2910663" y="172669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The gas load under different beam energy and beam density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id="{DD1ECA53-7B93-49EE-B67F-035FA830E9AF}"/>
              </a:ext>
            </a:extLst>
          </p:cNvPr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047D0E-DE44-4CE6-B19E-CE717533941E}"/>
              </a:ext>
            </a:extLst>
          </p:cNvPr>
          <p:cNvSpPr txBox="1"/>
          <p:nvPr/>
        </p:nvSpPr>
        <p:spPr>
          <a:xfrm>
            <a:off x="606057" y="4613192"/>
            <a:ext cx="10823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Garamond-Semibold"/>
              </a:rPr>
              <a:t>The finite element analysis conducted on the vacuum chamber indicates that the highest temperature reached is 28.9°C when the ambient temperature is 25°C and a convective heat transfer coefficient of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Garamond-Semibold"/>
              </a:rPr>
              <a:t>2×10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Garamond-Semibold"/>
              </a:rPr>
              <a:t>–5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Garamond-Semibold"/>
              </a:rPr>
              <a:t> W/mm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Garamond-Semibold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Garamond-Semibold"/>
              </a:rPr>
              <a:t>℃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Garamond-Semibold"/>
              </a:rPr>
              <a:t>is assumed. 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aramond-Semibold"/>
              <a:ea typeface="MS Mincho" panose="02020609040205080304" pitchFamily="49" charset="-128"/>
              <a:cs typeface="AGaramond-Semibold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CC16D7-6A03-4E3D-B028-EA9906F739C9}"/>
              </a:ext>
            </a:extLst>
          </p:cNvPr>
          <p:cNvSpPr txBox="1"/>
          <p:nvPr/>
        </p:nvSpPr>
        <p:spPr>
          <a:xfrm>
            <a:off x="592764" y="1109866"/>
            <a:ext cx="10823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 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Booster will work in four modes of 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higgs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, W, Z, 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tt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 under 30MW and 50MW alternatively. 50MW is given to calculate the vacuum parameters as it has the highest energy and gas load.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" panose="02020603050405020304" pitchFamily="18" charset="0"/>
            </a:endParaRPr>
          </a:p>
        </p:txBody>
      </p:sp>
      <p:pic>
        <p:nvPicPr>
          <p:cNvPr id="10" name="Picture 2" descr="C:\Users\Administrator\Desktop\11112.png">
            <a:extLst>
              <a:ext uri="{FF2B5EF4-FFF2-40B4-BE49-F238E27FC236}">
                <a16:creationId xmlns:a16="http://schemas.microsoft.com/office/drawing/2014/main" id="{FF3224D0-1070-486A-AFC1-D9F15F44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09" y="145436"/>
            <a:ext cx="949382" cy="5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8824E14-0A18-4DB8-AF09-127B312C2A25}"/>
              </a:ext>
            </a:extLst>
          </p:cNvPr>
          <p:cNvSpPr txBox="1"/>
          <p:nvPr/>
        </p:nvSpPr>
        <p:spPr>
          <a:xfrm>
            <a:off x="592764" y="5514593"/>
            <a:ext cx="10667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The main pumping process will then be followed by ion pumps distributed around the circumference at intervals of about 12 m.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8D98100-C9D4-4876-9ACE-D328D63B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6" y="10033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B</a:t>
            </a:r>
            <a:r>
              <a:rPr lang="zh-CN" altLang="en-US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ooster vacuum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system</a:t>
            </a:r>
            <a:endParaRPr lang="zh-CN" altLang="en-US" sz="3600" dirty="0"/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65776B73-D7DC-4571-A564-47F1F140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9F095-3CD2-4D9F-8394-BD3C24143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26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21185" y="1174552"/>
            <a:ext cx="5674815" cy="4840303"/>
          </a:xfrm>
        </p:spPr>
        <p:txBody>
          <a:bodyPr>
            <a:noAutofit/>
          </a:bodyPr>
          <a:lstStyle/>
          <a:p>
            <a:pPr algn="just"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vacuum system with a length of 1936m is divided into 59 sections. it consists of electron gun, bunching system, accelerating structures . </a:t>
            </a:r>
          </a:p>
          <a:p>
            <a:pPr algn="just"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Sputter ion pumps: 3431; Vacuum gauges: 1352; Gate valves: 60</a:t>
            </a:r>
          </a:p>
          <a:p>
            <a:pPr>
              <a:buFont typeface="Wingdings" panose="05000000000000000000" pitchFamily="2" charset="2"/>
              <a:buChar char="u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u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vacuum system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7A2AA3A4-2F6C-4F9F-98ED-051AAC32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9F095-3CD2-4D9F-8394-BD3C24143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866BF53-659F-497D-AC6B-18EB7AFF3065}"/>
              </a:ext>
            </a:extLst>
          </p:cNvPr>
          <p:cNvGraphicFramePr>
            <a:graphicFrameLocks noGrp="1"/>
          </p:cNvGraphicFramePr>
          <p:nvPr/>
        </p:nvGraphicFramePr>
        <p:xfrm>
          <a:off x="6319024" y="1174552"/>
          <a:ext cx="5735961" cy="212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1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Section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Static</a:t>
                      </a:r>
                      <a:r>
                        <a:rPr lang="en-US" altLang="zh-CN" sz="1800" b="1" kern="100" baseline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 pressure /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Torr</a:t>
                      </a:r>
                      <a:endParaRPr lang="zh-CN" alt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Dynamic</a:t>
                      </a:r>
                      <a:r>
                        <a:rPr lang="en-US" altLang="zh-CN" sz="1800" b="1" kern="100" baseline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 pressure /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Torr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E-gun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&lt;1×10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-9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&lt;2×10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0" dirty="0" err="1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Buncher</a:t>
                      </a: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 </a:t>
                      </a:r>
                      <a:r>
                        <a:rPr lang="en-US" altLang="zh-CN" sz="1800" b="0" kern="0" baseline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 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&lt;5×10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&lt;2×10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Accelerating</a:t>
                      </a:r>
                      <a:r>
                        <a:rPr lang="en-US" altLang="zh-CN" sz="1800" b="0" kern="0" baseline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 structure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&lt;5×10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&lt;2×10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Waveguide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&lt;5×10</a:t>
                      </a:r>
                      <a:r>
                        <a:rPr lang="en-US" sz="1800" b="0" kern="0" baseline="3000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  <a:endParaRPr lang="zh-CN" sz="1800" b="1" kern="10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&lt;5×10</a:t>
                      </a:r>
                      <a:r>
                        <a:rPr lang="en-US" sz="18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-7</a:t>
                      </a:r>
                      <a:endParaRPr lang="zh-CN" sz="1800" b="1" kern="100" dirty="0">
                        <a:solidFill>
                          <a:srgbClr val="000000"/>
                        </a:solidFill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2" descr="C:\Users\Administrator\Desktop\11112.png">
            <a:extLst>
              <a:ext uri="{FF2B5EF4-FFF2-40B4-BE49-F238E27FC236}">
                <a16:creationId xmlns:a16="http://schemas.microsoft.com/office/drawing/2014/main" id="{6340CB0D-F629-455F-AED8-DA711039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09" y="145436"/>
            <a:ext cx="949382" cy="5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CDEA94-6163-4033-91EE-B7CDDB548F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3635505"/>
            <a:ext cx="3397944" cy="2438653"/>
          </a:xfrm>
          <a:prstGeom prst="rect">
            <a:avLst/>
          </a:prstGeom>
          <a:noFill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69B10F-3C13-4278-A78D-93629B7E92B5}"/>
              </a:ext>
            </a:extLst>
          </p:cNvPr>
          <p:cNvSpPr txBox="1"/>
          <p:nvPr/>
        </p:nvSpPr>
        <p:spPr>
          <a:xfrm>
            <a:off x="666712" y="6101830"/>
            <a:ext cx="4110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The static pressure 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distr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u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tion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of a accelerator structure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94BA5C-3C93-4743-B0DF-672ECE2AE13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24039" r="37402" b="25938"/>
          <a:stretch/>
        </p:blipFill>
        <p:spPr bwMode="auto">
          <a:xfrm>
            <a:off x="6026331" y="3594703"/>
            <a:ext cx="5206106" cy="2761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836DB56-70EA-41F4-AFEB-C87672FBC52E}"/>
              </a:ext>
            </a:extLst>
          </p:cNvPr>
          <p:cNvSpPr txBox="1"/>
          <p:nvPr/>
        </p:nvSpPr>
        <p:spPr>
          <a:xfrm>
            <a:off x="5863772" y="6216099"/>
            <a:ext cx="571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acuum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diagram of klystron and accelerator structures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4A8E524-4DF2-43C2-B85F-858C8B01124C}"/>
              </a:ext>
            </a:extLst>
          </p:cNvPr>
          <p:cNvSpPr/>
          <p:nvPr/>
        </p:nvSpPr>
        <p:spPr>
          <a:xfrm>
            <a:off x="548942" y="3266173"/>
            <a:ext cx="11047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Most of the components are made of oxygen-free copper . The thermal outgassing  rate is 1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10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-11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Torr·l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/s·cm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623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303A35C-F772-4370-990F-3782700278D6}"/>
              </a:ext>
            </a:extLst>
          </p:cNvPr>
          <p:cNvGraphicFramePr>
            <a:graphicFrameLocks noGrp="1"/>
          </p:cNvGraphicFramePr>
          <p:nvPr/>
        </p:nvGraphicFramePr>
        <p:xfrm>
          <a:off x="407369" y="4093030"/>
          <a:ext cx="4680519" cy="243231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742939">
                  <a:extLst>
                    <a:ext uri="{9D8B030D-6E8A-4147-A177-3AD203B41FA5}">
                      <a16:colId xmlns:a16="http://schemas.microsoft.com/office/drawing/2014/main" val="3397217563"/>
                    </a:ext>
                  </a:extLst>
                </a:gridCol>
                <a:gridCol w="1254083">
                  <a:extLst>
                    <a:ext uri="{9D8B030D-6E8A-4147-A177-3AD203B41FA5}">
                      <a16:colId xmlns:a16="http://schemas.microsoft.com/office/drawing/2014/main" val="785370717"/>
                    </a:ext>
                  </a:extLst>
                </a:gridCol>
                <a:gridCol w="751854">
                  <a:extLst>
                    <a:ext uri="{9D8B030D-6E8A-4147-A177-3AD203B41FA5}">
                      <a16:colId xmlns:a16="http://schemas.microsoft.com/office/drawing/2014/main" val="1170662692"/>
                    </a:ext>
                  </a:extLst>
                </a:gridCol>
                <a:gridCol w="1931643">
                  <a:extLst>
                    <a:ext uri="{9D8B030D-6E8A-4147-A177-3AD203B41FA5}">
                      <a16:colId xmlns:a16="http://schemas.microsoft.com/office/drawing/2014/main" val="7189445"/>
                    </a:ext>
                  </a:extLst>
                </a:gridCol>
              </a:tblGrid>
              <a:tr h="310110">
                <a:tc rowSpan="6"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 dirty="0">
                          <a:effectLst/>
                        </a:rPr>
                        <a:t>　</a:t>
                      </a:r>
                    </a:p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transport line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1400" b="1" u="none" strike="noStrike" dirty="0">
                          <a:effectLst/>
                        </a:rPr>
                        <a:t>Classification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length/m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</a:rPr>
                        <a:t>Note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0734182"/>
                  </a:ext>
                </a:extLst>
              </a:tr>
              <a:tr h="356775"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transport line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effectLst/>
                        </a:rPr>
                        <a:t>linac</a:t>
                      </a:r>
                      <a:r>
                        <a:rPr lang="en-GB" sz="1400" b="1" u="none" strike="noStrike" dirty="0">
                          <a:effectLst/>
                        </a:rPr>
                        <a:t> to booster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>
                          <a:effectLst/>
                        </a:rPr>
                        <a:t>3000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</a:rPr>
                        <a:t>e- &amp; e+ 1500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m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0003506"/>
                  </a:ext>
                </a:extLst>
              </a:tr>
              <a:tr h="6156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booster to </a:t>
                      </a:r>
                      <a:r>
                        <a:rPr lang="en-GB" sz="1400" b="1" u="none" strike="noStrike" dirty="0" err="1">
                          <a:effectLst/>
                        </a:rPr>
                        <a:t>colider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>
                          <a:effectLst/>
                        </a:rPr>
                        <a:t>960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>
                          <a:effectLst/>
                        </a:rPr>
                        <a:t> On axis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：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e- &amp; e+ 240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>
                          <a:effectLst/>
                        </a:rPr>
                        <a:t>Off axis: e- &amp; e+ 240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m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09330"/>
                  </a:ext>
                </a:extLst>
              </a:tr>
              <a:tr h="49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effectLst/>
                        </a:rPr>
                        <a:t>colider</a:t>
                      </a:r>
                      <a:r>
                        <a:rPr lang="en-GB" sz="1400" b="1" u="none" strike="noStrike" dirty="0">
                          <a:effectLst/>
                        </a:rPr>
                        <a:t> to booster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</a:rPr>
                        <a:t>480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</a:rPr>
                        <a:t>e- &amp; e+ 240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m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8692017"/>
                  </a:ext>
                </a:extLst>
              </a:tr>
              <a:tr h="3078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damping ring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>
                          <a:effectLst/>
                        </a:rPr>
                        <a:t>240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effectLst/>
                        </a:rPr>
                        <a:t>In &amp; ex 120 m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6924698"/>
                  </a:ext>
                </a:extLst>
              </a:tr>
              <a:tr h="3449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total length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4680</a:t>
                      </a:r>
                      <a:endParaRPr lang="en-US" altLang="zh-CN" sz="14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 dirty="0">
                          <a:effectLst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707909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6F25B3B-8A9D-4750-857C-82FB23CAF50F}"/>
              </a:ext>
            </a:extLst>
          </p:cNvPr>
          <p:cNvGraphicFramePr>
            <a:graphicFrameLocks noGrp="1"/>
          </p:cNvGraphicFramePr>
          <p:nvPr/>
        </p:nvGraphicFramePr>
        <p:xfrm>
          <a:off x="407369" y="1239046"/>
          <a:ext cx="3600400" cy="265523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24367">
                  <a:extLst>
                    <a:ext uri="{9D8B030D-6E8A-4147-A177-3AD203B41FA5}">
                      <a16:colId xmlns:a16="http://schemas.microsoft.com/office/drawing/2014/main" val="4112403028"/>
                    </a:ext>
                  </a:extLst>
                </a:gridCol>
                <a:gridCol w="2029212">
                  <a:extLst>
                    <a:ext uri="{9D8B030D-6E8A-4147-A177-3AD203B41FA5}">
                      <a16:colId xmlns:a16="http://schemas.microsoft.com/office/drawing/2014/main" val="671400521"/>
                    </a:ext>
                  </a:extLst>
                </a:gridCol>
                <a:gridCol w="746821">
                  <a:extLst>
                    <a:ext uri="{9D8B030D-6E8A-4147-A177-3AD203B41FA5}">
                      <a16:colId xmlns:a16="http://schemas.microsoft.com/office/drawing/2014/main" val="1466473935"/>
                    </a:ext>
                  </a:extLst>
                </a:gridCol>
              </a:tblGrid>
              <a:tr h="232716">
                <a:tc rowSpan="11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DR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u="none" strike="noStrike" dirty="0">
                          <a:effectLst/>
                        </a:rPr>
                        <a:t>Classification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length/m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1011812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arc beam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119.0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02348331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Straight section beam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14.0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34955780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RF Substitute pipe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4976158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RF system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72705268"/>
                  </a:ext>
                </a:extLst>
              </a:tr>
              <a:tr h="3152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insertion and extraction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2925216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Manifold for SIP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15192640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Bellows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1663736"/>
                  </a:ext>
                </a:extLst>
              </a:tr>
              <a:tr h="2227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BPM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44930253"/>
                  </a:ext>
                </a:extLst>
              </a:tr>
              <a:tr h="3152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Manifold for Gauge &amp; RGA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5845193"/>
                  </a:ext>
                </a:extLst>
              </a:tr>
              <a:tr h="232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total length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147.3</a:t>
                      </a:r>
                      <a:endParaRPr lang="en-US" altLang="zh-CN" sz="14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67563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2B259B1B-2584-4C12-B502-AEF11A38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Layout of </a:t>
            </a:r>
            <a:r>
              <a:rPr lang="en-US" altLang="zh-CN" sz="3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Damping ring, Transport line</a:t>
            </a:r>
            <a:endParaRPr lang="zh-CN" altLang="en-US" sz="3200" dirty="0">
              <a:effectLst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A69244A-D9BA-48B3-8FB8-6D2E36B993A4}"/>
              </a:ext>
            </a:extLst>
          </p:cNvPr>
          <p:cNvGraphicFramePr>
            <a:graphicFrameLocks noGrp="1"/>
          </p:cNvGraphicFramePr>
          <p:nvPr/>
        </p:nvGraphicFramePr>
        <p:xfrm>
          <a:off x="4142057" y="1239047"/>
          <a:ext cx="4084500" cy="26552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170492">
                  <a:extLst>
                    <a:ext uri="{9D8B030D-6E8A-4147-A177-3AD203B41FA5}">
                      <a16:colId xmlns:a16="http://schemas.microsoft.com/office/drawing/2014/main" val="3203740006"/>
                    </a:ext>
                  </a:extLst>
                </a:gridCol>
                <a:gridCol w="1914008">
                  <a:extLst>
                    <a:ext uri="{9D8B030D-6E8A-4147-A177-3AD203B41FA5}">
                      <a16:colId xmlns:a16="http://schemas.microsoft.com/office/drawing/2014/main" val="3252421733"/>
                    </a:ext>
                  </a:extLst>
                </a:gridCol>
              </a:tblGrid>
              <a:tr h="28650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Parameter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+   </a:t>
                      </a:r>
                      <a:r>
                        <a:rPr lang="en-GB" sz="1800" baseline="0" dirty="0">
                          <a:effectLst/>
                        </a:rPr>
                        <a:t>&amp;</a:t>
                      </a:r>
                      <a:r>
                        <a:rPr lang="en-GB" sz="1800" baseline="30000" dirty="0">
                          <a:effectLst/>
                        </a:rPr>
                        <a:t>   </a:t>
                      </a:r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–</a:t>
                      </a:r>
                      <a:endParaRPr lang="zh-CN" alt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1890783"/>
                  </a:ext>
                </a:extLst>
              </a:tr>
              <a:tr h="254671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Energy [GeV]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1.1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2238763"/>
                  </a:ext>
                </a:extLst>
              </a:tr>
              <a:tr h="254671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Beam current [A]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effectLst/>
                        </a:rPr>
                        <a:t>0.012~0.024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5426707"/>
                  </a:ext>
                </a:extLst>
              </a:tr>
              <a:tr h="254671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Circumference [m]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</a:rPr>
                        <a:t>147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3763475"/>
                  </a:ext>
                </a:extLst>
              </a:tr>
              <a:tr h="254671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Bending radius [m]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effectLst/>
                        </a:rPr>
                        <a:t>2.87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037584"/>
                  </a:ext>
                </a:extLst>
              </a:tr>
              <a:tr h="254671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Beam pipe material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effectLst/>
                        </a:rPr>
                        <a:t>Extruded 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6208411"/>
                  </a:ext>
                </a:extLst>
              </a:tr>
              <a:tr h="420350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Beam pipe shape (mm)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Φ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30/</a:t>
                      </a:r>
                      <a:r>
                        <a:rPr lang="en-US" altLang="zh-CN" sz="1400" b="0" dirty="0">
                          <a:latin typeface="+mn-lt"/>
                          <a:cs typeface="Times New Roman" panose="02020603050405020304" pitchFamily="18" charset="0"/>
                        </a:rPr>
                        <a:t>thickness of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738702"/>
                  </a:ext>
                </a:extLst>
              </a:tr>
              <a:tr h="254671"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</a:rPr>
                        <a:t>Pump type in arcs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effectLst/>
                        </a:rPr>
                        <a:t> SIP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1872226"/>
                  </a:ext>
                </a:extLst>
              </a:tr>
              <a:tr h="420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Dynamic</a:t>
                      </a:r>
                      <a:r>
                        <a:rPr lang="en-US" altLang="zh-CN" sz="1400" b="0" kern="100" baseline="0" dirty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 pressure /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latin typeface="+mn-lt"/>
                          <a:ea typeface="宋体"/>
                          <a:cs typeface="+mn-cs"/>
                        </a:rPr>
                        <a:t>Torr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latin typeface="+mn-lt"/>
                        <a:ea typeface="宋体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2×10</a:t>
                      </a:r>
                      <a:r>
                        <a:rPr lang="en-US" altLang="zh-CN" sz="1600" b="0" kern="0" baseline="30000" dirty="0">
                          <a:solidFill>
                            <a:srgbClr val="000000"/>
                          </a:solidFill>
                          <a:latin typeface="Times New Roman"/>
                          <a:ea typeface="宋体"/>
                        </a:rPr>
                        <a:t>-8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0521466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E9B9A1F9-BFCD-4A62-859A-BE2691D79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700808"/>
            <a:ext cx="2974592" cy="1798113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BB254CBF-281D-4831-90A3-F23EDD4072F6}"/>
              </a:ext>
            </a:extLst>
          </p:cNvPr>
          <p:cNvGraphicFramePr>
            <a:graphicFrameLocks noGrp="1"/>
          </p:cNvGraphicFramePr>
          <p:nvPr/>
        </p:nvGraphicFramePr>
        <p:xfrm>
          <a:off x="5206914" y="4093868"/>
          <a:ext cx="3769406" cy="2407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84703">
                  <a:extLst>
                    <a:ext uri="{9D8B030D-6E8A-4147-A177-3AD203B41FA5}">
                      <a16:colId xmlns:a16="http://schemas.microsoft.com/office/drawing/2014/main" val="942049246"/>
                    </a:ext>
                  </a:extLst>
                </a:gridCol>
                <a:gridCol w="1884703">
                  <a:extLst>
                    <a:ext uri="{9D8B030D-6E8A-4147-A177-3AD203B41FA5}">
                      <a16:colId xmlns:a16="http://schemas.microsoft.com/office/drawing/2014/main" val="3484484414"/>
                    </a:ext>
                  </a:extLst>
                </a:gridCol>
              </a:tblGrid>
              <a:tr h="13599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Parameter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+   </a:t>
                      </a:r>
                      <a:r>
                        <a:rPr lang="en-GB" sz="1800" baseline="0" dirty="0">
                          <a:effectLst/>
                        </a:rPr>
                        <a:t>&amp;</a:t>
                      </a:r>
                      <a:r>
                        <a:rPr lang="en-GB" sz="1800" baseline="30000" dirty="0">
                          <a:effectLst/>
                        </a:rPr>
                        <a:t>   </a:t>
                      </a:r>
                      <a:r>
                        <a:rPr lang="en-GB" sz="1800" dirty="0">
                          <a:effectLst/>
                        </a:rPr>
                        <a:t>e</a:t>
                      </a:r>
                      <a:r>
                        <a:rPr lang="en-GB" sz="1800" baseline="30000" dirty="0">
                          <a:effectLst/>
                        </a:rPr>
                        <a:t>–</a:t>
                      </a:r>
                      <a:endParaRPr lang="zh-CN" alt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310988"/>
                  </a:ext>
                </a:extLst>
              </a:tr>
              <a:tr h="1511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Linac</a:t>
                      </a:r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Damping Ring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e+/e-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932587"/>
                  </a:ext>
                </a:extLst>
              </a:tr>
              <a:tr h="15110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(GeV)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 GeV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976127"/>
                  </a:ext>
                </a:extLst>
              </a:tr>
              <a:tr h="1511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Linac</a:t>
                      </a:r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Booster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72936"/>
                  </a:ext>
                </a:extLst>
              </a:tr>
              <a:tr h="15110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(GeV)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GeV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47034"/>
                  </a:ext>
                </a:extLst>
              </a:tr>
              <a:tr h="1511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Booster to Collider</a:t>
                      </a:r>
                      <a:endParaRPr lang="zh-CN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86564"/>
                  </a:ext>
                </a:extLst>
              </a:tr>
              <a:tr h="15110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(GeV)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 GeV~180 GeV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359972"/>
                  </a:ext>
                </a:extLst>
              </a:tr>
              <a:tr h="15110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Pressure (Torr)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2e-8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63831"/>
                  </a:ext>
                </a:extLst>
              </a:tr>
            </a:tbl>
          </a:graphicData>
        </a:graphic>
      </p:graphicFrame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1B2D66-128A-4CF1-8719-ED21393C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B367E6-2D12-48B9-B824-47AE89589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46" y="4226857"/>
            <a:ext cx="2844800" cy="20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6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9A442CF3-CD29-4593-A4B1-E7161BF09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2" t="16273" r="18214" b="21893"/>
          <a:stretch/>
        </p:blipFill>
        <p:spPr>
          <a:xfrm>
            <a:off x="7874973" y="5130257"/>
            <a:ext cx="1801074" cy="1079619"/>
          </a:xfrm>
          <a:prstGeom prst="rect">
            <a:avLst/>
          </a:prstGeom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id="{F5618115-62DB-4FD3-9D4B-09246EA15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21" y="5215076"/>
            <a:ext cx="4133414" cy="1134805"/>
          </a:xfr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The flanges and beam pipe are welded by EBW, and low temperature brazing solder are used between the beam pipe and water cooling channel.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sz="1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669334" y="6356075"/>
            <a:ext cx="44448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7EA53-4DB1-4D95-B40D-C748397C9D0C}" type="slidenum">
              <a:rPr kumimoji="0" lang="zh-CN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等于号 6"/>
          <p:cNvSpPr/>
          <p:nvPr/>
        </p:nvSpPr>
        <p:spPr bwMode="auto">
          <a:xfrm>
            <a:off x="1631815" y="2368315"/>
            <a:ext cx="410872" cy="244252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加号 9"/>
          <p:cNvSpPr/>
          <p:nvPr/>
        </p:nvSpPr>
        <p:spPr bwMode="auto">
          <a:xfrm>
            <a:off x="3084756" y="2328562"/>
            <a:ext cx="347535" cy="289576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770" y="1858023"/>
            <a:ext cx="1034024" cy="12086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32" y="1846262"/>
            <a:ext cx="915927" cy="1219971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EBE3CFDC-84D3-4560-B35F-FCADF2A0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76" y="2080593"/>
            <a:ext cx="1629414" cy="284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66E9F46-C3C1-46C0-9E46-F757C5248AD8}"/>
              </a:ext>
            </a:extLst>
          </p:cNvPr>
          <p:cNvSpPr/>
          <p:nvPr/>
        </p:nvSpPr>
        <p:spPr>
          <a:xfrm>
            <a:off x="110303" y="1783166"/>
            <a:ext cx="5394499" cy="15075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F450660-A4BA-46A4-AF22-A8F17BA5B3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773"/>
          <a:stretch/>
        </p:blipFill>
        <p:spPr>
          <a:xfrm rot="5400000">
            <a:off x="347228" y="1743786"/>
            <a:ext cx="1219970" cy="148127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A25327-1909-4FF5-BE74-11AA38393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2312" r="15900" b="3357"/>
          <a:stretch/>
        </p:blipFill>
        <p:spPr>
          <a:xfrm>
            <a:off x="4349987" y="1858022"/>
            <a:ext cx="1126398" cy="122021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8B2DCEE-5D1A-4634-8686-5E1C424127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/>
          <a:stretch/>
        </p:blipFill>
        <p:spPr>
          <a:xfrm>
            <a:off x="239281" y="3386291"/>
            <a:ext cx="2326186" cy="1381282"/>
          </a:xfrm>
          <a:prstGeom prst="rect">
            <a:avLst/>
          </a:prstGeom>
        </p:spPr>
      </p:pic>
      <p:pic>
        <p:nvPicPr>
          <p:cNvPr id="16" name="图片 5" descr="012.jpg">
            <a:extLst>
              <a:ext uri="{FF2B5EF4-FFF2-40B4-BE49-F238E27FC236}">
                <a16:creationId xmlns:a16="http://schemas.microsoft.com/office/drawing/2014/main" id="{D2E1A040-987D-454D-B91A-A8181C5CEB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651" y="3381973"/>
            <a:ext cx="1298094" cy="12268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3821C52-6C24-49FA-AB41-9DB5011C2B50}"/>
              </a:ext>
            </a:extLst>
          </p:cNvPr>
          <p:cNvSpPr/>
          <p:nvPr/>
        </p:nvSpPr>
        <p:spPr>
          <a:xfrm>
            <a:off x="107335" y="3342061"/>
            <a:ext cx="5394500" cy="164583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1A66430D-4BDA-451F-9A35-507FE1CCA3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55" y="1805329"/>
            <a:ext cx="1170961" cy="156128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D4EE377E-F726-403A-94CC-B93555D617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09" y="1785380"/>
            <a:ext cx="1170961" cy="1561282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D379134F-9A10-4521-9FD7-EBF177FD5F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r="26673"/>
          <a:stretch/>
        </p:blipFill>
        <p:spPr>
          <a:xfrm>
            <a:off x="6894273" y="1778097"/>
            <a:ext cx="376974" cy="1020611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9D86861E-40B6-4FB1-AF0A-E46F2FFAD2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4167" r="44807" b="1082"/>
          <a:stretch/>
        </p:blipFill>
        <p:spPr>
          <a:xfrm flipH="1">
            <a:off x="7141225" y="3563684"/>
            <a:ext cx="867911" cy="1208411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F4DA5B85-C654-4A89-98FE-72E1391E14B9}"/>
              </a:ext>
            </a:extLst>
          </p:cNvPr>
          <p:cNvSpPr/>
          <p:nvPr/>
        </p:nvSpPr>
        <p:spPr>
          <a:xfrm>
            <a:off x="5577989" y="1756742"/>
            <a:ext cx="2539746" cy="325116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110C5F77-D7F5-46C4-B552-76A793EC964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10093" r="3225"/>
          <a:stretch/>
        </p:blipFill>
        <p:spPr>
          <a:xfrm rot="5400000" flipV="1">
            <a:off x="5653372" y="3544660"/>
            <a:ext cx="1234362" cy="1247441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A7046AB7-6E9D-4B72-A647-8567ACD4E4A9}"/>
              </a:ext>
            </a:extLst>
          </p:cNvPr>
          <p:cNvSpPr txBox="1"/>
          <p:nvPr/>
        </p:nvSpPr>
        <p:spPr>
          <a:xfrm>
            <a:off x="8177877" y="1756743"/>
            <a:ext cx="1653573" cy="24622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Vacuum chamber 11.4m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10B6A2B-57ED-49E9-9623-7AFE1BC9585E}"/>
              </a:ext>
            </a:extLst>
          </p:cNvPr>
          <p:cNvSpPr/>
          <p:nvPr/>
        </p:nvSpPr>
        <p:spPr>
          <a:xfrm>
            <a:off x="8179543" y="1756743"/>
            <a:ext cx="1653573" cy="32511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6115D29-8FD0-4210-A3AE-15E201057DB0}"/>
              </a:ext>
            </a:extLst>
          </p:cNvPr>
          <p:cNvSpPr txBox="1"/>
          <p:nvPr/>
        </p:nvSpPr>
        <p:spPr>
          <a:xfrm>
            <a:off x="2637178" y="4736290"/>
            <a:ext cx="29910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Electron beam welding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（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 vacuum 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）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047838-87BF-4C31-966D-80E5AC9F7E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6" b="-12285"/>
          <a:stretch/>
        </p:blipFill>
        <p:spPr>
          <a:xfrm>
            <a:off x="4577957" y="5133790"/>
            <a:ext cx="3102287" cy="1691049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DD6CBBC3-1E0B-4F5C-9AC3-9E01E49871BE}"/>
              </a:ext>
            </a:extLst>
          </p:cNvPr>
          <p:cNvSpPr/>
          <p:nvPr/>
        </p:nvSpPr>
        <p:spPr>
          <a:xfrm>
            <a:off x="4438034" y="5043712"/>
            <a:ext cx="5394501" cy="164583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1865073-689C-43AD-AA15-4579D0CFAE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35550" y="2798143"/>
            <a:ext cx="1102644" cy="3357864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205B7B55-EBCC-4F35-8EA8-DF936740D802}"/>
              </a:ext>
            </a:extLst>
          </p:cNvPr>
          <p:cNvSpPr/>
          <p:nvPr/>
        </p:nvSpPr>
        <p:spPr>
          <a:xfrm>
            <a:off x="9990811" y="2645743"/>
            <a:ext cx="1819305" cy="3508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B9053B6-3DBD-4B01-824E-5CA5F5750F3A}"/>
              </a:ext>
            </a:extLst>
          </p:cNvPr>
          <p:cNvSpPr txBox="1"/>
          <p:nvPr/>
        </p:nvSpPr>
        <p:spPr>
          <a:xfrm>
            <a:off x="10008049" y="2645743"/>
            <a:ext cx="1819305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NEG coating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C13902-9DC8-483B-876E-C3D51A6968AD}"/>
              </a:ext>
            </a:extLst>
          </p:cNvPr>
          <p:cNvSpPr txBox="1"/>
          <p:nvPr/>
        </p:nvSpPr>
        <p:spPr>
          <a:xfrm>
            <a:off x="7874973" y="6199021"/>
            <a:ext cx="193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Multilayer of ceramic and conductivity layers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64C72C-8599-4922-8329-1799E287A23A}"/>
              </a:ext>
            </a:extLst>
          </p:cNvPr>
          <p:cNvSpPr/>
          <p:nvPr/>
        </p:nvSpPr>
        <p:spPr>
          <a:xfrm>
            <a:off x="10008049" y="6268889"/>
            <a:ext cx="1813361" cy="365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DCMS</a:t>
            </a:r>
          </a:p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In vacuum 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A4560FCB-FC96-4CD3-B749-CFEEC7124974}"/>
              </a:ext>
            </a:extLst>
          </p:cNvPr>
          <p:cNvSpPr txBox="1"/>
          <p:nvPr/>
        </p:nvSpPr>
        <p:spPr>
          <a:xfrm>
            <a:off x="277358" y="3047376"/>
            <a:ext cx="1495937" cy="2462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Vacuum chamber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6A0D1AC1-BE11-439D-ABA3-8ABD27F61DF3}"/>
              </a:ext>
            </a:extLst>
          </p:cNvPr>
          <p:cNvSpPr txBox="1"/>
          <p:nvPr/>
        </p:nvSpPr>
        <p:spPr>
          <a:xfrm>
            <a:off x="2221662" y="3047376"/>
            <a:ext cx="1141784" cy="2462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Beam pipe +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35EA4CBD-17F0-4239-918D-5F7AA8653744}"/>
              </a:ext>
            </a:extLst>
          </p:cNvPr>
          <p:cNvSpPr txBox="1"/>
          <p:nvPr/>
        </p:nvSpPr>
        <p:spPr>
          <a:xfrm>
            <a:off x="3414113" y="3047376"/>
            <a:ext cx="1386655" cy="2462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Cooling channel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7583DFF-2DE5-4F85-B434-8B42B5C70B4B}"/>
              </a:ext>
            </a:extLst>
          </p:cNvPr>
          <p:cNvSpPr txBox="1"/>
          <p:nvPr/>
        </p:nvSpPr>
        <p:spPr>
          <a:xfrm>
            <a:off x="4557558" y="3044061"/>
            <a:ext cx="20954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Conflat</a:t>
            </a:r>
            <a:r>
              <a:rPr kumimoji="0" lang="en-GB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Flange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3BDB280-C90C-4BC1-993C-01BEA812B46C}"/>
              </a:ext>
            </a:extLst>
          </p:cNvPr>
          <p:cNvSpPr txBox="1"/>
          <p:nvPr/>
        </p:nvSpPr>
        <p:spPr>
          <a:xfrm>
            <a:off x="487048" y="4759289"/>
            <a:ext cx="19603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Welding/Brazing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F33653D-CD4E-4AD4-A2BD-78421D2EC4B5}"/>
              </a:ext>
            </a:extLst>
          </p:cNvPr>
          <p:cNvSpPr txBox="1"/>
          <p:nvPr/>
        </p:nvSpPr>
        <p:spPr>
          <a:xfrm>
            <a:off x="5526067" y="3306712"/>
            <a:ext cx="30758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Cleaning: etching, passivation, resining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5099EA5-C6DA-44AA-B154-6CE428A31886}"/>
              </a:ext>
            </a:extLst>
          </p:cNvPr>
          <p:cNvSpPr txBox="1"/>
          <p:nvPr/>
        </p:nvSpPr>
        <p:spPr>
          <a:xfrm>
            <a:off x="5773198" y="4805075"/>
            <a:ext cx="234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Testing: dimension, leakage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5" name="Rectangle 2">
            <a:extLst>
              <a:ext uri="{FF2B5EF4-FFF2-40B4-BE49-F238E27FC236}">
                <a16:creationId xmlns:a16="http://schemas.microsoft.com/office/drawing/2014/main" id="{C0D475C7-095B-4185-8594-A51FB965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58" y="142852"/>
            <a:ext cx="11766618" cy="725470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Production line of vacuum chambers and NEG coating, spraying</a:t>
            </a:r>
            <a:endParaRPr lang="zh-CN" altLang="en-US" sz="2400" b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5CED490-DA63-40FD-9B8A-7F38B30A72E3}"/>
              </a:ext>
            </a:extLst>
          </p:cNvPr>
          <p:cNvSpPr/>
          <p:nvPr/>
        </p:nvSpPr>
        <p:spPr>
          <a:xfrm>
            <a:off x="7522563" y="5037485"/>
            <a:ext cx="4445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3E3B8322-5AA4-413F-9F0F-531BD788A22C}"/>
              </a:ext>
            </a:extLst>
          </p:cNvPr>
          <p:cNvSpPr/>
          <p:nvPr/>
        </p:nvSpPr>
        <p:spPr>
          <a:xfrm>
            <a:off x="5124006" y="3135163"/>
            <a:ext cx="393700" cy="3302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EBA47308-99C3-4876-AC4C-629AA5317A34}"/>
              </a:ext>
            </a:extLst>
          </p:cNvPr>
          <p:cNvSpPr/>
          <p:nvPr/>
        </p:nvSpPr>
        <p:spPr>
          <a:xfrm>
            <a:off x="11407338" y="2635791"/>
            <a:ext cx="437254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94C23B-1298-4FD2-AAC0-BEC5120D6B78}"/>
              </a:ext>
            </a:extLst>
          </p:cNvPr>
          <p:cNvSpPr txBox="1"/>
          <p:nvPr/>
        </p:nvSpPr>
        <p:spPr>
          <a:xfrm>
            <a:off x="277358" y="1040595"/>
            <a:ext cx="11885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600" dirty="0"/>
              <a:t>Production line with spraying and NEG coating is designed and will be built for vacuum chambers massive production. </a:t>
            </a:r>
          </a:p>
        </p:txBody>
      </p:sp>
    </p:spTree>
    <p:extLst>
      <p:ext uri="{BB962C8B-B14F-4D97-AF65-F5344CB8AC3E}">
        <p14:creationId xmlns:p14="http://schemas.microsoft.com/office/powerpoint/2010/main" val="56323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BE51CA5-711F-4B82-B1FF-FDBFA6A8C129}"/>
              </a:ext>
            </a:extLst>
          </p:cNvPr>
          <p:cNvGraphicFramePr>
            <a:graphicFrameLocks noGrp="1"/>
          </p:cNvGraphicFramePr>
          <p:nvPr/>
        </p:nvGraphicFramePr>
        <p:xfrm>
          <a:off x="1116419" y="2228213"/>
          <a:ext cx="9803220" cy="1339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492">
                  <a:extLst>
                    <a:ext uri="{9D8B030D-6E8A-4147-A177-3AD203B41FA5}">
                      <a16:colId xmlns:a16="http://schemas.microsoft.com/office/drawing/2014/main" val="3377073923"/>
                    </a:ext>
                  </a:extLst>
                </a:gridCol>
                <a:gridCol w="782282">
                  <a:extLst>
                    <a:ext uri="{9D8B030D-6E8A-4147-A177-3AD203B41FA5}">
                      <a16:colId xmlns:a16="http://schemas.microsoft.com/office/drawing/2014/main" val="3682797999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1932840914"/>
                    </a:ext>
                  </a:extLst>
                </a:gridCol>
                <a:gridCol w="2062716">
                  <a:extLst>
                    <a:ext uri="{9D8B030D-6E8A-4147-A177-3AD203B41FA5}">
                      <a16:colId xmlns:a16="http://schemas.microsoft.com/office/drawing/2014/main" val="3065937511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509722066"/>
                    </a:ext>
                  </a:extLst>
                </a:gridCol>
                <a:gridCol w="1244010">
                  <a:extLst>
                    <a:ext uri="{9D8B030D-6E8A-4147-A177-3AD203B41FA5}">
                      <a16:colId xmlns:a16="http://schemas.microsoft.com/office/drawing/2014/main" val="3671571657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3107996605"/>
                    </a:ext>
                  </a:extLst>
                </a:gridCol>
                <a:gridCol w="1180215">
                  <a:extLst>
                    <a:ext uri="{9D8B030D-6E8A-4147-A177-3AD203B41FA5}">
                      <a16:colId xmlns:a16="http://schemas.microsoft.com/office/drawing/2014/main" val="1466208912"/>
                    </a:ext>
                  </a:extLst>
                </a:gridCol>
              </a:tblGrid>
              <a:tr h="4134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zh-CN" sz="2000" b="1" i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CN" sz="2000" b="1" i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PSD</a:t>
                      </a:r>
                      <a:endParaRPr lang="zh-CN" sz="2000" b="1" i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GB" sz="1800" b="0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800" i="0" kern="100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endParaRPr lang="zh-CN" sz="2000" b="1" i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800" i="0" kern="1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LSR</a:t>
                      </a:r>
                      <a:endParaRPr lang="zh-CN" sz="2000" b="1" i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GB" sz="1800" b="0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ave</a:t>
                      </a:r>
                      <a:endParaRPr lang="zh-CN" altLang="en-US" sz="1800" b="0" i="0" u="none" strike="noStrike" baseline="-25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1037165"/>
                  </a:ext>
                </a:extLst>
              </a:tr>
              <a:tr h="4331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zh-CN" sz="2000" b="0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000" b="0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Molecules/photon</a:t>
                      </a:r>
                      <a:endParaRPr lang="zh-CN" sz="2000" b="0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W/m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Torr·L</a:t>
                      </a:r>
                      <a:r>
                        <a:rPr lang="en-US" sz="1800" b="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</a:t>
                      </a:r>
                      <a:endParaRPr lang="zh-CN" sz="2000" b="0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Torr·L</a:t>
                      </a:r>
                      <a:r>
                        <a:rPr lang="en-US" sz="1800" b="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b="0" i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s·m</a:t>
                      </a:r>
                      <a:endParaRPr lang="zh-CN" sz="2000" b="0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6786356"/>
                  </a:ext>
                </a:extLst>
              </a:tr>
              <a:tr h="492814">
                <a:tc>
                  <a:txBody>
                    <a:bodyPr/>
                    <a:lstStyle/>
                    <a:p>
                      <a:pPr algn="ctr"/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2.00E-06</a:t>
                      </a:r>
                      <a:endParaRPr lang="zh-CN" sz="18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1.28E-06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7.09E-8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1.78E-08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0898169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729F480A-F2B8-45E7-898A-6AF970B01E17}"/>
              </a:ext>
            </a:extLst>
          </p:cNvPr>
          <p:cNvSpPr txBox="1"/>
          <p:nvPr/>
        </p:nvSpPr>
        <p:spPr>
          <a:xfrm>
            <a:off x="2910663" y="1781413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The gas load under different beam energy and beam density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id="{DD1ECA53-7B93-49EE-B67F-035FA830E9AF}"/>
              </a:ext>
            </a:extLst>
          </p:cNvPr>
          <p:cNvSpPr txBox="1">
            <a:spLocks/>
          </p:cNvSpPr>
          <p:nvPr/>
        </p:nvSpPr>
        <p:spPr>
          <a:xfrm>
            <a:off x="1558637" y="147885"/>
            <a:ext cx="10515600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047D0E-DE44-4CE6-B19E-CE717533941E}"/>
              </a:ext>
            </a:extLst>
          </p:cNvPr>
          <p:cNvSpPr txBox="1"/>
          <p:nvPr/>
        </p:nvSpPr>
        <p:spPr>
          <a:xfrm>
            <a:off x="592763" y="4675039"/>
            <a:ext cx="108239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Due to the beam current of damping ring is low enough, SEY of aluminium vacuum chamber which do not need NEG coating or 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TiN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coating could meet the requirement of physics.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RF shielding Bellows with spring and contact fingers made of stainless steel will be employed to absorb the extension and the misalignment of vacuum chambers and other vacuum devices during installation. 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CC16D7-6A03-4E3D-B028-EA9906F739C9}"/>
              </a:ext>
            </a:extLst>
          </p:cNvPr>
          <p:cNvSpPr txBox="1"/>
          <p:nvPr/>
        </p:nvSpPr>
        <p:spPr>
          <a:xfrm>
            <a:off x="592763" y="1131039"/>
            <a:ext cx="10823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" panose="02020603050405020304" pitchFamily="18" charset="0"/>
              </a:rPr>
              <a:t> 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For the DR, with values of </a:t>
            </a:r>
            <a:r>
              <a:rPr kumimoji="0" lang="en-GB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= 1.1 GeV, </a:t>
            </a:r>
            <a:r>
              <a:rPr kumimoji="0" lang="en-GB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= 0.012~0.024 A, and </a:t>
            </a:r>
            <a:r>
              <a:rPr kumimoji="0" lang="en-GB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ρ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= 2.87 m, these equations give a total synchrotron radiation power of </a:t>
            </a:r>
            <a:r>
              <a:rPr kumimoji="0" lang="en-GB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GB" altLang="zh-CN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SR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= 1.08 kW and a linear power density of </a:t>
            </a:r>
            <a:r>
              <a:rPr kumimoji="0" lang="en-GB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GB" altLang="zh-CN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= 60.1 W/m. 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88DD3B-2504-49F3-977C-265507095721}"/>
              </a:ext>
            </a:extLst>
          </p:cNvPr>
          <p:cNvSpPr txBox="1"/>
          <p:nvPr/>
        </p:nvSpPr>
        <p:spPr>
          <a:xfrm>
            <a:off x="869212" y="3766359"/>
            <a:ext cx="10635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With an effective pumping speed of 15 L/s and a distribution of 2 meters sputtering ion pumps, the vacuum value of 1.78×10</a:t>
            </a:r>
            <a:r>
              <a:rPr kumimoji="0" lang="en-GB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–8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Torr will be reached.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0192890-A829-4A45-AC5A-9417D915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03" y="16345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Damping ring </a:t>
            </a:r>
            <a:r>
              <a:rPr lang="zh-CN" altLang="en-US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vacuum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system</a:t>
            </a:r>
            <a:endParaRPr lang="zh-CN" altLang="en-US" sz="3600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0146B9CC-B842-4564-BA3E-2306FBEE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9F095-3CD2-4D9F-8394-BD3C24143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20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BAAB8D93-F713-480B-A4DA-A6AD8633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9F095-3CD2-4D9F-8394-BD3C24143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2484" y="1305894"/>
            <a:ext cx="11058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8" marR="0" lvl="0" indent="-2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Vacuum chamber of Tungsten alloy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will be  developed in EDR;</a:t>
            </a:r>
          </a:p>
          <a:p>
            <a:pPr marL="285738" marR="0" lvl="0" indent="-2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NEG coating is suggested to the fork vacuum chambers;</a:t>
            </a:r>
          </a:p>
          <a:p>
            <a:pPr marL="285738" marR="0" lvl="0" indent="-2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Water cooling pipe is designed due to the high thermal load of impedance at high light Z model;</a:t>
            </a:r>
          </a:p>
          <a:p>
            <a:pPr marL="285738" marR="0" lvl="0" indent="-2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SR absorber will be used on the upstream of MDI to decrease the gas load of Synchrotron radiation.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istrator\Desktop\111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817" y="145436"/>
            <a:ext cx="761494" cy="4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91" y="3315231"/>
            <a:ext cx="6102964" cy="304112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BB6B6610-0F9C-4586-8186-19A5243A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MDI Vacuum &amp; vacuum chamber R&amp;D in EDR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73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1BD883DD-03CF-45A8-ABFB-3561585D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300" y="4884640"/>
            <a:ext cx="5255941" cy="197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000" dirty="0"/>
              <a:t>The thickness of </a:t>
            </a:r>
            <a:r>
              <a:rPr lang="en-US" altLang="zh-CN" sz="2000" dirty="0" err="1"/>
              <a:t>Ti</a:t>
            </a:r>
            <a:r>
              <a:rPr lang="en-US" altLang="zh-CN" sz="2000" dirty="0"/>
              <a:t>  window is 0.1mm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dirty="0"/>
              <a:t>Deformation test under vacuum: elliptical window is 0.4mm, circle window is 2.3mm;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dirty="0"/>
              <a:t>ultimate vacuum&lt;5 ×10</a:t>
            </a:r>
            <a:r>
              <a:rPr lang="en-US" altLang="zh-CN" sz="2000" baseline="30000" dirty="0"/>
              <a:t>-10 </a:t>
            </a:r>
            <a:r>
              <a:rPr lang="en-US" altLang="zh-CN" sz="2000" dirty="0"/>
              <a:t>Torr。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>
              <a:buFont typeface="Arial" panose="020B0604020202020204" pitchFamily="34" charset="0"/>
              <a:buChar char="•"/>
            </a:pPr>
            <a:endParaRPr lang="zh-CN" altLang="en-US" dirty="0"/>
          </a:p>
          <a:p>
            <a:pPr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7410" y="142852"/>
            <a:ext cx="11032628" cy="72547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Protypes of Dump chamber and membrane window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D15CE4A3-E5CB-4D83-A2D7-C0004993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5208" y="6356351"/>
            <a:ext cx="737191" cy="36512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9F095-3CD2-4D9F-8394-BD3C241431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0" y="1854884"/>
            <a:ext cx="4492204" cy="27383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1767" y="3555779"/>
            <a:ext cx="4362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Inner cross section of ellipse in 60 × 30 mm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Outer cross section of rectangle in 62 × 32 mm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1384" y="1024884"/>
            <a:ext cx="113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elliptical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thin membrane window of 170×10 mm with a thickness of 0.1 mm was welded on the s. s. plate with a diameter of 183 mm and a thickness of 5mm.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0EF10AA-E74F-4B44-B603-E88AAB777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0" b="15465"/>
          <a:stretch/>
        </p:blipFill>
        <p:spPr>
          <a:xfrm>
            <a:off x="1062592" y="4593225"/>
            <a:ext cx="3600400" cy="17631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087A81-C8EF-4ECF-9F98-762B5DA5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300" y="1843733"/>
            <a:ext cx="6861937" cy="259228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B6BCA82-3D1B-49C4-9978-F99AE555E4E5}"/>
              </a:ext>
            </a:extLst>
          </p:cNvPr>
          <p:cNvSpPr txBox="1"/>
          <p:nvPr/>
        </p:nvSpPr>
        <p:spPr>
          <a:xfrm>
            <a:off x="5195716" y="4466069"/>
            <a:ext cx="6093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Membrane windows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FD41B1-F699-46DD-AEB5-5DE7F3986B01}"/>
              </a:ext>
            </a:extLst>
          </p:cNvPr>
          <p:cNvSpPr/>
          <p:nvPr/>
        </p:nvSpPr>
        <p:spPr>
          <a:xfrm>
            <a:off x="8998867" y="1888108"/>
            <a:ext cx="2313120" cy="396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membrane windows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Picture 2" descr="C:\Users\Administrator\Desktop\11112.png">
            <a:extLst>
              <a:ext uri="{FF2B5EF4-FFF2-40B4-BE49-F238E27FC236}">
                <a16:creationId xmlns:a16="http://schemas.microsoft.com/office/drawing/2014/main" id="{295EDCAC-006C-4516-93D5-21FFCED1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09" y="145436"/>
            <a:ext cx="949382" cy="5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2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C23B72F-4798-4215-A65D-D82A7B8A6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3" t="37037" r="3712" b="36566"/>
          <a:stretch/>
        </p:blipFill>
        <p:spPr>
          <a:xfrm>
            <a:off x="1186873" y="2516437"/>
            <a:ext cx="8806873" cy="14690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EB5DED-4997-4831-BCC0-E61364603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2" t="23299" r="1743" b="36835"/>
          <a:stretch/>
        </p:blipFill>
        <p:spPr>
          <a:xfrm>
            <a:off x="1186873" y="762844"/>
            <a:ext cx="8806873" cy="205424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3650C05-33BA-496B-93FA-B4CD98E51583}"/>
              </a:ext>
            </a:extLst>
          </p:cNvPr>
          <p:cNvSpPr txBox="1"/>
          <p:nvPr/>
        </p:nvSpPr>
        <p:spPr>
          <a:xfrm>
            <a:off x="10224655" y="1034473"/>
            <a:ext cx="179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Wang YW</a:t>
            </a:r>
          </a:p>
          <a:p>
            <a:r>
              <a:rPr lang="en-US" altLang="zh-CN" dirty="0"/>
              <a:t>LI MX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84885C2-3F25-4D02-B6DC-A34072239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667681"/>
              </p:ext>
            </p:extLst>
          </p:nvPr>
        </p:nvGraphicFramePr>
        <p:xfrm>
          <a:off x="1186873" y="3784118"/>
          <a:ext cx="9404927" cy="292330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754069">
                  <a:extLst>
                    <a:ext uri="{9D8B030D-6E8A-4147-A177-3AD203B41FA5}">
                      <a16:colId xmlns:a16="http://schemas.microsoft.com/office/drawing/2014/main" val="3309184431"/>
                    </a:ext>
                  </a:extLst>
                </a:gridCol>
                <a:gridCol w="879121">
                  <a:extLst>
                    <a:ext uri="{9D8B030D-6E8A-4147-A177-3AD203B41FA5}">
                      <a16:colId xmlns:a16="http://schemas.microsoft.com/office/drawing/2014/main" val="1503926552"/>
                    </a:ext>
                  </a:extLst>
                </a:gridCol>
                <a:gridCol w="613558">
                  <a:extLst>
                    <a:ext uri="{9D8B030D-6E8A-4147-A177-3AD203B41FA5}">
                      <a16:colId xmlns:a16="http://schemas.microsoft.com/office/drawing/2014/main" val="4047759673"/>
                    </a:ext>
                  </a:extLst>
                </a:gridCol>
                <a:gridCol w="871431">
                  <a:extLst>
                    <a:ext uri="{9D8B030D-6E8A-4147-A177-3AD203B41FA5}">
                      <a16:colId xmlns:a16="http://schemas.microsoft.com/office/drawing/2014/main" val="2957836946"/>
                    </a:ext>
                  </a:extLst>
                </a:gridCol>
                <a:gridCol w="1164871">
                  <a:extLst>
                    <a:ext uri="{9D8B030D-6E8A-4147-A177-3AD203B41FA5}">
                      <a16:colId xmlns:a16="http://schemas.microsoft.com/office/drawing/2014/main" val="4283114281"/>
                    </a:ext>
                  </a:extLst>
                </a:gridCol>
                <a:gridCol w="1209332">
                  <a:extLst>
                    <a:ext uri="{9D8B030D-6E8A-4147-A177-3AD203B41FA5}">
                      <a16:colId xmlns:a16="http://schemas.microsoft.com/office/drawing/2014/main" val="3566118489"/>
                    </a:ext>
                  </a:extLst>
                </a:gridCol>
                <a:gridCol w="880322">
                  <a:extLst>
                    <a:ext uri="{9D8B030D-6E8A-4147-A177-3AD203B41FA5}">
                      <a16:colId xmlns:a16="http://schemas.microsoft.com/office/drawing/2014/main" val="2958082042"/>
                    </a:ext>
                  </a:extLst>
                </a:gridCol>
                <a:gridCol w="738049">
                  <a:extLst>
                    <a:ext uri="{9D8B030D-6E8A-4147-A177-3AD203B41FA5}">
                      <a16:colId xmlns:a16="http://schemas.microsoft.com/office/drawing/2014/main" val="3289286160"/>
                    </a:ext>
                  </a:extLst>
                </a:gridCol>
                <a:gridCol w="2294174">
                  <a:extLst>
                    <a:ext uri="{9D8B030D-6E8A-4147-A177-3AD203B41FA5}">
                      <a16:colId xmlns:a16="http://schemas.microsoft.com/office/drawing/2014/main" val="535753586"/>
                    </a:ext>
                  </a:extLst>
                </a:gridCol>
              </a:tblGrid>
              <a:tr h="38202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collider </a:t>
                      </a:r>
                      <a:r>
                        <a:rPr lang="zh-CN" altLang="en-US" sz="1100" u="none" strike="noStrike" dirty="0">
                          <a:effectLst/>
                        </a:rPr>
                        <a:t>真空盒的数量与长度统计：根据磁铁长度与布局得到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243726"/>
                  </a:ext>
                </a:extLst>
              </a:tr>
              <a:tr h="19875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根据磁铁分类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组合数量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真空盒长度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标准单元数量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真空盒总数量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合计长度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备注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2573270"/>
                  </a:ext>
                </a:extLst>
              </a:tr>
              <a:tr h="19189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标准单元</a:t>
                      </a:r>
                    </a:p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二级铁组合</a:t>
                      </a:r>
                      <a:r>
                        <a:rPr lang="en-GB" sz="1100" u="none" strike="noStrike">
                          <a:effectLst/>
                        </a:rPr>
                        <a:t>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30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11.5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米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3840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44160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磁铁组合放</a:t>
                      </a:r>
                      <a:r>
                        <a:rPr lang="en-US" altLang="zh-CN" sz="1100" u="none" strike="noStrike">
                          <a:effectLst/>
                        </a:rPr>
                        <a:t>2</a:t>
                      </a:r>
                      <a:r>
                        <a:rPr lang="zh-CN" altLang="en-US" sz="1100" u="none" strike="noStrike">
                          <a:effectLst/>
                        </a:rPr>
                        <a:t>根真空盒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4528884"/>
                  </a:ext>
                </a:extLst>
              </a:tr>
              <a:tr h="191898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二级铁组合</a:t>
                      </a:r>
                      <a:r>
                        <a:rPr lang="en-GB" sz="1100" u="none" strike="noStrike">
                          <a:effectLst/>
                        </a:rPr>
                        <a:t>B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9.8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米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2048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20070.4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磁铁组合放</a:t>
                      </a:r>
                      <a:r>
                        <a:rPr lang="en-US" altLang="zh-CN" sz="1100" u="none" strike="noStrike">
                          <a:effectLst/>
                        </a:rPr>
                        <a:t>2</a:t>
                      </a:r>
                      <a:r>
                        <a:rPr lang="zh-CN" altLang="en-US" sz="1100" u="none" strike="noStrike">
                          <a:effectLst/>
                        </a:rPr>
                        <a:t>根真空盒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054656"/>
                  </a:ext>
                </a:extLst>
              </a:tr>
              <a:tr h="191898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四六级铁组合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6.5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米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6656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磁铁组合放</a:t>
                      </a:r>
                      <a:r>
                        <a:rPr lang="en-US" altLang="zh-CN" sz="1100" u="none" strike="noStrike">
                          <a:effectLst/>
                        </a:rPr>
                        <a:t>1</a:t>
                      </a:r>
                      <a:r>
                        <a:rPr lang="zh-CN" altLang="en-US" sz="1100" u="none" strike="noStrike">
                          <a:effectLst/>
                        </a:rPr>
                        <a:t>根真空盒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8738985"/>
                  </a:ext>
                </a:extLst>
              </a:tr>
              <a:tr h="36186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四级，校正铁组合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31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3.8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米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1984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7539.2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磁铁组合放</a:t>
                      </a:r>
                      <a:r>
                        <a:rPr lang="en-US" altLang="zh-CN" sz="1100" u="none" strike="noStrike">
                          <a:effectLst/>
                        </a:rPr>
                        <a:t>1</a:t>
                      </a:r>
                      <a:r>
                        <a:rPr lang="zh-CN" altLang="en-US" sz="1100" u="none" strike="noStrike">
                          <a:effectLst/>
                        </a:rPr>
                        <a:t>根真空盒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7903258"/>
                  </a:ext>
                </a:extLst>
              </a:tr>
              <a:tr h="19875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弧区汇总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8896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78425.6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7397436"/>
                  </a:ext>
                </a:extLst>
              </a:tr>
              <a:tr h="2398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直线节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>
                          <a:effectLst/>
                        </a:rPr>
                        <a:t>11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364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4000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0348772"/>
                  </a:ext>
                </a:extLst>
              </a:tr>
              <a:tr h="2398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高频代用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>
                          <a:effectLst/>
                        </a:rPr>
                        <a:t>11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513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5648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2252299"/>
                  </a:ext>
                </a:extLst>
              </a:tr>
              <a:tr h="2398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对撞区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5.5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513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6881587"/>
                  </a:ext>
                </a:extLst>
              </a:tr>
              <a:tr h="24672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直线节汇总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1391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16648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3147461"/>
                  </a:ext>
                </a:extLst>
              </a:tr>
              <a:tr h="2398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　合计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10287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95074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92077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E6219607-088C-4B58-91A0-7B1CB25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7420013" cy="725470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Configuration of Vacuum chamber in collider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92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2C41A32C-74FB-4FA4-9AF3-BB71FB27A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439242"/>
              </p:ext>
            </p:extLst>
          </p:nvPr>
        </p:nvGraphicFramePr>
        <p:xfrm>
          <a:off x="666712" y="2244905"/>
          <a:ext cx="9915932" cy="1430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3679">
                  <a:extLst>
                    <a:ext uri="{9D8B030D-6E8A-4147-A177-3AD203B41FA5}">
                      <a16:colId xmlns:a16="http://schemas.microsoft.com/office/drawing/2014/main" val="537630517"/>
                    </a:ext>
                  </a:extLst>
                </a:gridCol>
                <a:gridCol w="1067559">
                  <a:extLst>
                    <a:ext uri="{9D8B030D-6E8A-4147-A177-3AD203B41FA5}">
                      <a16:colId xmlns:a16="http://schemas.microsoft.com/office/drawing/2014/main" val="787119660"/>
                    </a:ext>
                  </a:extLst>
                </a:gridCol>
                <a:gridCol w="879207">
                  <a:extLst>
                    <a:ext uri="{9D8B030D-6E8A-4147-A177-3AD203B41FA5}">
                      <a16:colId xmlns:a16="http://schemas.microsoft.com/office/drawing/2014/main" val="372803051"/>
                    </a:ext>
                  </a:extLst>
                </a:gridCol>
                <a:gridCol w="1044843">
                  <a:extLst>
                    <a:ext uri="{9D8B030D-6E8A-4147-A177-3AD203B41FA5}">
                      <a16:colId xmlns:a16="http://schemas.microsoft.com/office/drawing/2014/main" val="79616504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1124783433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182399115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56057635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80460840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539559042"/>
                    </a:ext>
                  </a:extLst>
                </a:gridCol>
                <a:gridCol w="952869">
                  <a:extLst>
                    <a:ext uri="{9D8B030D-6E8A-4147-A177-3AD203B41FA5}">
                      <a16:colId xmlns:a16="http://schemas.microsoft.com/office/drawing/2014/main" val="4241577959"/>
                    </a:ext>
                  </a:extLst>
                </a:gridCol>
              </a:tblGrid>
              <a:tr h="180975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生产速度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3196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</a:rPr>
                        <a:t>每批次数量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每批次时间</a:t>
                      </a:r>
                      <a:r>
                        <a:rPr lang="en-US" altLang="zh-CN" sz="1100" u="none" strike="noStrike" dirty="0">
                          <a:effectLst/>
                        </a:rPr>
                        <a:t>/</a:t>
                      </a:r>
                      <a:r>
                        <a:rPr lang="en-GB" sz="1100" u="none" strike="noStrike" dirty="0">
                          <a:effectLst/>
                        </a:rPr>
                        <a:t>h (</a:t>
                      </a:r>
                      <a:r>
                        <a:rPr lang="zh-CN" altLang="en-US" sz="1100" u="none" strike="noStrike" dirty="0">
                          <a:effectLst/>
                        </a:rPr>
                        <a:t>估算</a:t>
                      </a:r>
                      <a:r>
                        <a:rPr lang="en-GB" sz="1100" u="none" strike="noStrike" dirty="0">
                          <a:effectLst/>
                        </a:rPr>
                        <a:t>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每天工作时长</a:t>
                      </a:r>
                      <a:r>
                        <a:rPr lang="en-US" altLang="zh-CN" sz="1100" u="none" strike="noStrike" dirty="0">
                          <a:effectLst/>
                        </a:rPr>
                        <a:t>/</a:t>
                      </a:r>
                      <a:r>
                        <a:rPr lang="en-GB" sz="1100" u="none" strike="noStrike" dirty="0">
                          <a:effectLst/>
                        </a:rPr>
                        <a:t>h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每天完成数量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每年工作天数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每年共完成数量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设备数量（实际）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真空盒总数量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完成时间</a:t>
                      </a:r>
                      <a:r>
                        <a:rPr lang="en-US" altLang="zh-CN" sz="1100" u="none" strike="noStrike" dirty="0">
                          <a:effectLst/>
                        </a:rPr>
                        <a:t>/</a:t>
                      </a:r>
                      <a:r>
                        <a:rPr lang="zh-CN" altLang="en-US" sz="1100" u="none" strike="noStrike" dirty="0">
                          <a:effectLst/>
                        </a:rPr>
                        <a:t>年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0955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真空盒焊接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>
                          <a:effectLst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2.5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>
                          <a:effectLst/>
                        </a:rPr>
                        <a:t>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 dirty="0">
                          <a:effectLst/>
                        </a:rPr>
                        <a:t>26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>
                          <a:effectLst/>
                        </a:rPr>
                        <a:t>250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>
                          <a:effectLst/>
                        </a:rPr>
                        <a:t>6400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>
                          <a:effectLst/>
                        </a:rPr>
                        <a:t>21000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u="none" strike="noStrike" dirty="0">
                          <a:effectLst/>
                        </a:rPr>
                        <a:t>3.3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122829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b="1" u="none" strike="noStrike" dirty="0">
                          <a:effectLst/>
                        </a:rPr>
                        <a:t>清洗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6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4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16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24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250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6000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）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21000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3.5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52324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b="1" u="none" strike="noStrike" dirty="0">
                          <a:effectLst/>
                        </a:rPr>
                        <a:t>镀膜前组装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6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4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16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24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250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6000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）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21000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3.5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50597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</a:rPr>
                        <a:t>NEG coating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6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72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24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250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500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3*4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）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21000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3.5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76800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</a:rPr>
                        <a:t>Spray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1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8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16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>
                          <a:effectLst/>
                        </a:rPr>
                        <a:t>2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250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500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</a:t>
                      </a: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3*4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）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21000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1" u="none" strike="noStrike" dirty="0">
                          <a:effectLst/>
                        </a:rPr>
                        <a:t>3.5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5423400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9FAA79E4-8FEC-4439-9519-4329D98D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Capacity and R&amp;D plan of production line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B633B9-DB54-4ADC-987B-05E25493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D84E473-CF46-4FCB-A5B4-9C646545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4" t="61821" r="62867" b="25098"/>
          <a:stretch/>
        </p:blipFill>
        <p:spPr>
          <a:xfrm>
            <a:off x="10190880" y="997511"/>
            <a:ext cx="2001120" cy="4779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188516E-51C6-42FA-907E-A81211D592EE}"/>
              </a:ext>
            </a:extLst>
          </p:cNvPr>
          <p:cNvSpPr txBox="1"/>
          <p:nvPr/>
        </p:nvSpPr>
        <p:spPr>
          <a:xfrm>
            <a:off x="412377" y="1213626"/>
            <a:ext cx="117796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dirty="0"/>
              <a:t>Capacity: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11.4m, 6400 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</a:rPr>
              <a:t>units annually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</a:rPr>
              <a:t>for welding</a:t>
            </a:r>
            <a:r>
              <a:rPr lang="en-US" altLang="zh-CN" sz="1800" dirty="0"/>
              <a:t>, 500 units for NEG coating and spaying.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The construction of the total vacuum chambers for the collider rings will be completed in 3.5 years using 4 production lines,  </a:t>
            </a:r>
            <a:r>
              <a:rPr lang="en-GB" altLang="zh-CN" b="0" i="0" dirty="0">
                <a:solidFill>
                  <a:srgbClr val="24292F"/>
                </a:solidFill>
                <a:effectLst/>
                <a:latin typeface="Noto Sans SC"/>
              </a:rPr>
              <a:t>which includes 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4 welding oven and 12 NEG coating and spraying setups. </a:t>
            </a:r>
            <a:endParaRPr lang="en-US" altLang="zh-CN" sz="1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2F865CD-F981-4D5C-8BF3-7C8C063DA495}"/>
              </a:ext>
            </a:extLst>
          </p:cNvPr>
          <p:cNvSpPr txBox="1"/>
          <p:nvPr/>
        </p:nvSpPr>
        <p:spPr>
          <a:xfrm>
            <a:off x="10582644" y="3097601"/>
            <a:ext cx="1504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batch production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4DA363-7260-4DC8-ABDB-B985F8BD4729}"/>
              </a:ext>
            </a:extLst>
          </p:cNvPr>
          <p:cNvSpPr txBox="1"/>
          <p:nvPr/>
        </p:nvSpPr>
        <p:spPr>
          <a:xfrm>
            <a:off x="412377" y="3768209"/>
            <a:ext cx="1083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R&amp;D plan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FCAF33-72EF-4A12-89B5-262179A86903}"/>
              </a:ext>
            </a:extLst>
          </p:cNvPr>
          <p:cNvSpPr txBox="1"/>
          <p:nvPr/>
        </p:nvSpPr>
        <p:spPr>
          <a:xfrm>
            <a:off x="940136" y="4131040"/>
            <a:ext cx="156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2024.5~9: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2941590-CFDE-45B7-8A73-75B766C05FE1}"/>
              </a:ext>
            </a:extLst>
          </p:cNvPr>
          <p:cNvSpPr txBox="1"/>
          <p:nvPr/>
        </p:nvSpPr>
        <p:spPr>
          <a:xfrm>
            <a:off x="2314948" y="3715541"/>
            <a:ext cx="91150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The key processing components development, Vacuum sealing/ leakage detecting;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Cathode R&amp;D;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Spraying R&amp;D;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NEG coating facility design, spraying facility design;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2E3EBF4-85E6-4A2A-91DD-5736DA2FAF0E}"/>
              </a:ext>
            </a:extLst>
          </p:cNvPr>
          <p:cNvSpPr txBox="1"/>
          <p:nvPr/>
        </p:nvSpPr>
        <p:spPr>
          <a:xfrm>
            <a:off x="902036" y="4923878"/>
            <a:ext cx="156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2024.9~12: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140D832-2DB1-459A-955B-46DB745A34E6}"/>
              </a:ext>
            </a:extLst>
          </p:cNvPr>
          <p:cNvSpPr txBox="1"/>
          <p:nvPr/>
        </p:nvSpPr>
        <p:spPr>
          <a:xfrm>
            <a:off x="2314949" y="4929909"/>
            <a:ext cx="913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The production line design and optimization, design review;   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F9E0645-F0DC-4B95-ACDB-44048CD805AE}"/>
              </a:ext>
            </a:extLst>
          </p:cNvPr>
          <p:cNvSpPr txBox="1"/>
          <p:nvPr/>
        </p:nvSpPr>
        <p:spPr>
          <a:xfrm>
            <a:off x="902036" y="5385650"/>
            <a:ext cx="156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2025.1~6: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9787AF-4228-4F12-BA0A-3EC295C5A5C8}"/>
              </a:ext>
            </a:extLst>
          </p:cNvPr>
          <p:cNvSpPr txBox="1"/>
          <p:nvPr/>
        </p:nvSpPr>
        <p:spPr>
          <a:xfrm>
            <a:off x="2314949" y="5391681"/>
            <a:ext cx="913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Biding and fabricating;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8B69DC3-B163-4FB3-9869-A0C415EA0003}"/>
              </a:ext>
            </a:extLst>
          </p:cNvPr>
          <p:cNvSpPr txBox="1"/>
          <p:nvPr/>
        </p:nvSpPr>
        <p:spPr>
          <a:xfrm>
            <a:off x="907675" y="5811115"/>
            <a:ext cx="156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2025.7~10: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7F69DCF-392C-4950-9A6F-C770B5B12663}"/>
              </a:ext>
            </a:extLst>
          </p:cNvPr>
          <p:cNvSpPr txBox="1"/>
          <p:nvPr/>
        </p:nvSpPr>
        <p:spPr>
          <a:xfrm>
            <a:off x="2320588" y="5817146"/>
            <a:ext cx="913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Installation and debugging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9BF738E-8D4D-4470-8B1C-6682A992F59D}"/>
              </a:ext>
            </a:extLst>
          </p:cNvPr>
          <p:cNvSpPr txBox="1"/>
          <p:nvPr/>
        </p:nvSpPr>
        <p:spPr>
          <a:xfrm>
            <a:off x="902034" y="6236580"/>
            <a:ext cx="170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2025.11~12: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47C16F9-698B-48FD-8B6E-1A8AB41E8532}"/>
              </a:ext>
            </a:extLst>
          </p:cNvPr>
          <p:cNvSpPr txBox="1"/>
          <p:nvPr/>
        </p:nvSpPr>
        <p:spPr>
          <a:xfrm>
            <a:off x="2343523" y="6242611"/>
            <a:ext cx="913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Acceptance testing</a:t>
            </a:r>
          </a:p>
        </p:txBody>
      </p:sp>
    </p:spTree>
    <p:extLst>
      <p:ext uri="{BB962C8B-B14F-4D97-AF65-F5344CB8AC3E}">
        <p14:creationId xmlns:p14="http://schemas.microsoft.com/office/powerpoint/2010/main" val="34321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1EE68766-194C-4AF8-A240-6C2608B780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094862"/>
              </p:ext>
            </p:extLst>
          </p:nvPr>
        </p:nvGraphicFramePr>
        <p:xfrm>
          <a:off x="561974" y="1138873"/>
          <a:ext cx="10763325" cy="552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807">
                  <a:extLst>
                    <a:ext uri="{9D8B030D-6E8A-4147-A177-3AD203B41FA5}">
                      <a16:colId xmlns:a16="http://schemas.microsoft.com/office/drawing/2014/main" val="546202285"/>
                    </a:ext>
                  </a:extLst>
                </a:gridCol>
                <a:gridCol w="2521819">
                  <a:extLst>
                    <a:ext uri="{9D8B030D-6E8A-4147-A177-3AD203B41FA5}">
                      <a16:colId xmlns:a16="http://schemas.microsoft.com/office/drawing/2014/main" val="2697022647"/>
                    </a:ext>
                  </a:extLst>
                </a:gridCol>
                <a:gridCol w="3784600">
                  <a:extLst>
                    <a:ext uri="{9D8B030D-6E8A-4147-A177-3AD203B41FA5}">
                      <a16:colId xmlns:a16="http://schemas.microsoft.com/office/drawing/2014/main" val="2542385024"/>
                    </a:ext>
                  </a:extLst>
                </a:gridCol>
                <a:gridCol w="2486099">
                  <a:extLst>
                    <a:ext uri="{9D8B030D-6E8A-4147-A177-3AD203B41FA5}">
                      <a16:colId xmlns:a16="http://schemas.microsoft.com/office/drawing/2014/main" val="1176527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Classification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Sub-devices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Parameters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Note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109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Electron-beam welder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Electron-beam </a:t>
                      </a: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gun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Power supply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Vacuum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Meets the Length of  11.4m vacuum chamber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6 working position</a:t>
                      </a:r>
                      <a:endParaRPr lang="zh-CN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Design and manufacturing</a:t>
                      </a:r>
                      <a:endParaRPr lang="zh-CN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46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Brazing 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Mechanical holder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Power supply</a:t>
                      </a:r>
                      <a:endParaRPr lang="zh-CN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350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℃</a:t>
                      </a:r>
                      <a:endParaRPr lang="en-US" altLang="zh-CN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11.4m long</a:t>
                      </a:r>
                      <a:endParaRPr lang="zh-CN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Low temperature brazing in air by conductivity heating, expecting stead by double hole copper tube</a:t>
                      </a:r>
                      <a:endParaRPr lang="zh-CN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845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/>
                        <a:t>Heating film facility</a:t>
                      </a:r>
                    </a:p>
                    <a:p>
                      <a:pPr algn="ctr"/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zh-CN" sz="1200" dirty="0"/>
                        <a:t>Electron-beam gun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zh-CN" sz="1200" dirty="0"/>
                        <a:t>Power </a:t>
                      </a:r>
                      <a:r>
                        <a:rPr lang="en-US" altLang="zh-CN" sz="1200" dirty="0"/>
                        <a:t>supply </a:t>
                      </a:r>
                      <a:endParaRPr lang="en-GB" altLang="zh-CN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Controller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zh-CN" sz="1200" dirty="0"/>
                        <a:t>Mechanical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Meets the Length of  11.4m vacuum chamber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Multilayer Spray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Ceramic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and conductivity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altLang="zh-CN" sz="1200" dirty="0"/>
                        <a:t>R&amp;D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48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NEG coating tower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Pumping system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Vacuum measurement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Power supply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Vacuum chambers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Discharge Gas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Cathode</a:t>
                      </a:r>
                      <a:r>
                        <a:rPr lang="zh-CN" altLang="en-US" sz="1200" dirty="0"/>
                        <a:t>、</a:t>
                      </a:r>
                      <a:r>
                        <a:rPr lang="en-US" altLang="zh-CN" sz="1200" dirty="0"/>
                        <a:t>controller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Meets the Length of  11.4m vacuum chamber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6 working position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Background vacuum &lt;5e-7Pa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Baking temperature 200</a:t>
                      </a:r>
                      <a:r>
                        <a:rPr lang="zh-CN" altLang="en-US" sz="1200" dirty="0"/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altLang="zh-CN" sz="1200" dirty="0"/>
                        <a:t>Developing to be more fitted the production line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0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Measurement and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testing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Dimension measurement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Leakage testing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Dimension measurement 11.5m/0.1mm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Leakage testing 1e-10 </a:t>
                      </a:r>
                      <a:r>
                        <a:rPr lang="en-US" altLang="zh-CN" sz="1200" dirty="0" err="1"/>
                        <a:t>mbar·L</a:t>
                      </a:r>
                      <a:r>
                        <a:rPr lang="en-US" altLang="zh-CN" sz="1200" dirty="0"/>
                        <a:t>/s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dirty="0"/>
                        <a:t>Design and manufacturing</a:t>
                      </a:r>
                      <a:endParaRPr lang="zh-CN" alt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6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Cleaning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Etching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Passivation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rinsing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10~50um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zh-CN" sz="1200" dirty="0"/>
                        <a:t>deionized water rinsing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dirty="0"/>
                        <a:t>Design and manufacturing</a:t>
                      </a:r>
                      <a:endParaRPr lang="zh-CN" alt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77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dirty="0"/>
                        <a:t>Production line auxiliary equipment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Moving band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zh-CN" sz="1200" dirty="0"/>
                        <a:t>robot arm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dirty="0"/>
                        <a:t>controller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200" dirty="0"/>
                        <a:t>Meets the Length of  11.4m vacuum chamber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dirty="0"/>
                        <a:t>Design and manufacturing</a:t>
                      </a:r>
                      <a:endParaRPr lang="zh-CN" alt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240381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4002FFD5-6B1E-4FEE-B2DC-AE1FA553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Production line composition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8A88A7-8672-418F-BEFA-3DE39165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96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06CB9B2-232D-4648-AC23-D0A205837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b="3718"/>
          <a:stretch/>
        </p:blipFill>
        <p:spPr>
          <a:xfrm>
            <a:off x="457237" y="1405467"/>
            <a:ext cx="10972800" cy="1930537"/>
          </a:xfr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FFA7F3D-F1AC-40D0-B94D-C844B530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Production line layout</a:t>
            </a:r>
            <a:endParaRPr lang="zh-CN" altLang="en-US" dirty="0"/>
          </a:p>
        </p:txBody>
      </p:sp>
      <p:pic>
        <p:nvPicPr>
          <p:cNvPr id="8" name="图片 7" descr="大屏">
            <a:extLst>
              <a:ext uri="{FF2B5EF4-FFF2-40B4-BE49-F238E27FC236}">
                <a16:creationId xmlns:a16="http://schemas.microsoft.com/office/drawing/2014/main" id="{63BF8182-B93B-4A83-AFBA-AE843938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13" y="3408912"/>
            <a:ext cx="5180195" cy="2915308"/>
          </a:xfrm>
          <a:prstGeom prst="rect">
            <a:avLst/>
          </a:prstGeom>
        </p:spPr>
      </p:pic>
      <p:pic>
        <p:nvPicPr>
          <p:cNvPr id="9" name="4bd4d176df5eda605decbfa72d857045">
            <a:hlinkClick r:id="" action="ppaction://media"/>
            <a:extLst>
              <a:ext uri="{FF2B5EF4-FFF2-40B4-BE49-F238E27FC236}">
                <a16:creationId xmlns:a16="http://schemas.microsoft.com/office/drawing/2014/main" id="{B2E894F3-5E8A-4D2A-83C4-DA63DAB78C6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37" y="3372984"/>
            <a:ext cx="2130426" cy="3342164"/>
          </a:xfrm>
          <a:prstGeom prst="rect">
            <a:avLst/>
          </a:prstGeom>
        </p:spPr>
      </p:pic>
      <p:pic>
        <p:nvPicPr>
          <p:cNvPr id="10" name="5">
            <a:hlinkClick r:id="" action="ppaction://media"/>
            <a:extLst>
              <a:ext uri="{FF2B5EF4-FFF2-40B4-BE49-F238E27FC236}">
                <a16:creationId xmlns:a16="http://schemas.microsoft.com/office/drawing/2014/main" id="{C2539769-F996-4129-BF19-5F02D5D61D3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732103" y="3521996"/>
            <a:ext cx="3263265" cy="2280285"/>
          </a:xfrm>
          <a:prstGeom prst="rect">
            <a:avLst/>
          </a:prstGeom>
        </p:spPr>
      </p:pic>
      <p:pic>
        <p:nvPicPr>
          <p:cNvPr id="11" name="7">
            <a:hlinkClick r:id="" action="ppaction://media"/>
            <a:extLst>
              <a:ext uri="{FF2B5EF4-FFF2-40B4-BE49-F238E27FC236}">
                <a16:creationId xmlns:a16="http://schemas.microsoft.com/office/drawing/2014/main" id="{9E2E755B-F9D5-4178-8B3B-C20173D9412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748772" y="4577715"/>
            <a:ext cx="1957705" cy="228028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48668F5-8A2C-4B7A-ACFA-45A864538082}"/>
              </a:ext>
            </a:extLst>
          </p:cNvPr>
          <p:cNvSpPr/>
          <p:nvPr/>
        </p:nvSpPr>
        <p:spPr>
          <a:xfrm>
            <a:off x="1303867" y="2878667"/>
            <a:ext cx="1428236" cy="2116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Bench 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38FCAD-FD2E-4564-B398-99FB524B5333}"/>
              </a:ext>
            </a:extLst>
          </p:cNvPr>
          <p:cNvSpPr/>
          <p:nvPr/>
        </p:nvSpPr>
        <p:spPr>
          <a:xfrm>
            <a:off x="3031067" y="2882900"/>
            <a:ext cx="5037666" cy="2279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Automatic loading and unloading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F86A2A-B7C2-4F23-A9A8-CC57D3534378}"/>
              </a:ext>
            </a:extLst>
          </p:cNvPr>
          <p:cNvSpPr/>
          <p:nvPr/>
        </p:nvSpPr>
        <p:spPr>
          <a:xfrm>
            <a:off x="1049867" y="1054314"/>
            <a:ext cx="1837266" cy="2782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Cleaning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C2521BA-4934-4E29-881E-E5E6675456F0}"/>
              </a:ext>
            </a:extLst>
          </p:cNvPr>
          <p:cNvSpPr/>
          <p:nvPr/>
        </p:nvSpPr>
        <p:spPr>
          <a:xfrm>
            <a:off x="2894189" y="1054314"/>
            <a:ext cx="2905509" cy="2782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Spraying heating film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732FAF8-38FB-42F3-9080-B1A7D703860F}"/>
              </a:ext>
            </a:extLst>
          </p:cNvPr>
          <p:cNvSpPr/>
          <p:nvPr/>
        </p:nvSpPr>
        <p:spPr>
          <a:xfrm>
            <a:off x="5815892" y="1054314"/>
            <a:ext cx="2905509" cy="2782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Assembling for NEG coating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F8D1FC-80EC-48B9-B816-8DD4EA4F1165}"/>
              </a:ext>
            </a:extLst>
          </p:cNvPr>
          <p:cNvSpPr/>
          <p:nvPr/>
        </p:nvSpPr>
        <p:spPr>
          <a:xfrm>
            <a:off x="8737596" y="1054314"/>
            <a:ext cx="1786468" cy="2782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NEG coating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5FAF144-E1E9-43C9-984C-0863909B0918}"/>
              </a:ext>
            </a:extLst>
          </p:cNvPr>
          <p:cNvSpPr/>
          <p:nvPr/>
        </p:nvSpPr>
        <p:spPr>
          <a:xfrm>
            <a:off x="9101665" y="2887410"/>
            <a:ext cx="1786468" cy="223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Testing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D39075-B7C8-4E7E-A195-29100F358528}"/>
              </a:ext>
            </a:extLst>
          </p:cNvPr>
          <p:cNvSpPr/>
          <p:nvPr/>
        </p:nvSpPr>
        <p:spPr>
          <a:xfrm>
            <a:off x="838199" y="3389780"/>
            <a:ext cx="1159933" cy="483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Conveyor 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D73C544-204E-4092-9C8F-215167242668}"/>
              </a:ext>
            </a:extLst>
          </p:cNvPr>
          <p:cNvSpPr/>
          <p:nvPr/>
        </p:nvSpPr>
        <p:spPr>
          <a:xfrm>
            <a:off x="6214412" y="3426074"/>
            <a:ext cx="5180196" cy="374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Automatic inspection of production data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3DFCDB2-529F-485C-AF14-6F02F7E980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21290" r="18624" b="5751"/>
          <a:stretch/>
        </p:blipFill>
        <p:spPr>
          <a:xfrm>
            <a:off x="4528823" y="4925674"/>
            <a:ext cx="4441026" cy="1789474"/>
          </a:xfrm>
          <a:prstGeom prst="rect">
            <a:avLst/>
          </a:prstGeom>
        </p:spPr>
      </p:pic>
      <p:sp>
        <p:nvSpPr>
          <p:cNvPr id="21" name="灯片编号占位符 4">
            <a:extLst>
              <a:ext uri="{FF2B5EF4-FFF2-40B4-BE49-F238E27FC236}">
                <a16:creationId xmlns:a16="http://schemas.microsoft.com/office/drawing/2014/main" id="{28E061F3-2B35-461A-B06F-24D20D9C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EF24213-0715-48AD-86F5-16E17539BD1F}"/>
              </a:ext>
            </a:extLst>
          </p:cNvPr>
          <p:cNvSpPr txBox="1"/>
          <p:nvPr/>
        </p:nvSpPr>
        <p:spPr>
          <a:xfrm>
            <a:off x="4528823" y="6418496"/>
            <a:ext cx="128706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b="1" dirty="0"/>
              <a:t>robot arm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0751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49AA35D-2C50-4A02-A16E-022A2A38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 b="11945"/>
          <a:stretch/>
        </p:blipFill>
        <p:spPr>
          <a:xfrm>
            <a:off x="29056" y="3384613"/>
            <a:ext cx="6071955" cy="330008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EDD3AF3-EE4B-455E-946F-A2610999BC3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Massive production of NEG coating manually for HEPS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60F3A7B2-FDD8-4F39-9ED2-78ADF57E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F095-3CD2-4D9F-8394-BD3C2414318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99BDCC-BB82-4368-BEEB-63D2F850A588}"/>
              </a:ext>
            </a:extLst>
          </p:cNvPr>
          <p:cNvSpPr txBox="1"/>
          <p:nvPr/>
        </p:nvSpPr>
        <p:spPr>
          <a:xfrm>
            <a:off x="1819600" y="3373154"/>
            <a:ext cx="172819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highlight>
                  <a:srgbClr val="FFFF00"/>
                </a:highlight>
              </a:rPr>
              <a:t>A</a:t>
            </a:r>
            <a:r>
              <a:rPr lang="zh-CN" altLang="en-US" sz="1200" b="1" dirty="0">
                <a:highlight>
                  <a:srgbClr val="FFFF00"/>
                </a:highlight>
              </a:rPr>
              <a:t>：</a:t>
            </a:r>
            <a:r>
              <a:rPr lang="en-US" altLang="zh-CN" sz="1200" b="1" dirty="0">
                <a:highlight>
                  <a:srgbClr val="FFFF00"/>
                </a:highlight>
              </a:rPr>
              <a:t>Circle, racetrack </a:t>
            </a:r>
            <a:endParaRPr lang="zh-CN" altLang="en-US" sz="1200" b="1" dirty="0">
              <a:highlight>
                <a:srgbClr val="FFFF0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4B7483-9B79-497E-8F6F-9DF6BF64D294}"/>
              </a:ext>
            </a:extLst>
          </p:cNvPr>
          <p:cNvSpPr txBox="1"/>
          <p:nvPr/>
        </p:nvSpPr>
        <p:spPr>
          <a:xfrm>
            <a:off x="204556" y="3885547"/>
            <a:ext cx="19328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highlight>
                  <a:srgbClr val="FFFF00"/>
                </a:highlight>
              </a:rPr>
              <a:t>B</a:t>
            </a:r>
            <a:r>
              <a:rPr lang="zh-CN" altLang="en-US" sz="1200" b="1" dirty="0">
                <a:highlight>
                  <a:srgbClr val="FFFF00"/>
                </a:highlight>
              </a:rPr>
              <a:t>：</a:t>
            </a:r>
            <a:r>
              <a:rPr lang="en-US" altLang="zh-CN" sz="1200" b="1" dirty="0">
                <a:highlight>
                  <a:srgbClr val="FFFF00"/>
                </a:highlight>
              </a:rPr>
              <a:t>Antechamber </a:t>
            </a:r>
            <a:endParaRPr lang="zh-CN" altLang="en-US" sz="1200" b="1" dirty="0">
              <a:highlight>
                <a:srgbClr val="FFFF00"/>
              </a:highlight>
            </a:endParaRPr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13216CCD-E648-4B41-8357-BD9AE51D238A}"/>
              </a:ext>
            </a:extLst>
          </p:cNvPr>
          <p:cNvSpPr/>
          <p:nvPr/>
        </p:nvSpPr>
        <p:spPr>
          <a:xfrm>
            <a:off x="2484727" y="3763880"/>
            <a:ext cx="397939" cy="36933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A670ADCB-619C-4C49-B541-8C16311E2A52}"/>
              </a:ext>
            </a:extLst>
          </p:cNvPr>
          <p:cNvSpPr/>
          <p:nvPr/>
        </p:nvSpPr>
        <p:spPr>
          <a:xfrm>
            <a:off x="1123045" y="4162546"/>
            <a:ext cx="397939" cy="36933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514C26-5ED1-4072-8073-26706B6516BC}"/>
              </a:ext>
            </a:extLst>
          </p:cNvPr>
          <p:cNvSpPr txBox="1"/>
          <p:nvPr/>
        </p:nvSpPr>
        <p:spPr>
          <a:xfrm>
            <a:off x="4007768" y="3937027"/>
            <a:ext cx="139391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highlight>
                  <a:srgbClr val="FFFF00"/>
                </a:highlight>
              </a:rPr>
              <a:t>Dust-free room</a:t>
            </a:r>
            <a:endParaRPr lang="zh-CN" altLang="en-US" sz="1200" b="1" dirty="0">
              <a:highlight>
                <a:srgbClr val="FFFF00"/>
              </a:highligh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6B63D690-4618-49B8-B41E-78C905162F36}"/>
              </a:ext>
            </a:extLst>
          </p:cNvPr>
          <p:cNvSpPr/>
          <p:nvPr/>
        </p:nvSpPr>
        <p:spPr>
          <a:xfrm>
            <a:off x="4583832" y="4265579"/>
            <a:ext cx="397939" cy="36933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BEEAA5EE-13DA-49A1-99B0-8C08D10F4536}"/>
              </a:ext>
            </a:extLst>
          </p:cNvPr>
          <p:cNvSpPr txBox="1">
            <a:spLocks/>
          </p:cNvSpPr>
          <p:nvPr/>
        </p:nvSpPr>
        <p:spPr>
          <a:xfrm>
            <a:off x="204556" y="1118261"/>
            <a:ext cx="11305256" cy="1811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i="0" dirty="0">
                <a:effectLst/>
                <a:latin typeface="+mn-lt"/>
              </a:rPr>
              <a:t>The coating device A:  Vacuum chambers are connected in parallel to 6 groups, each group of vacuum chambers length </a:t>
            </a:r>
            <a:r>
              <a:rPr lang="en-US" altLang="zh-CN" sz="1800" dirty="0">
                <a:latin typeface="+mn-lt"/>
              </a:rPr>
              <a:t>should be lower than</a:t>
            </a:r>
            <a:r>
              <a:rPr lang="en-US" altLang="zh-CN" sz="1800" i="0" dirty="0">
                <a:effectLst/>
                <a:latin typeface="+mn-lt"/>
              </a:rPr>
              <a:t> 3.5m, outer diameter is about 0.47m; 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i="0" dirty="0">
                <a:effectLst/>
                <a:latin typeface="+mn-lt"/>
              </a:rPr>
              <a:t>The coating device B: Antechamber are connected in parallel to 4 groups, each group of vacuum chambers length </a:t>
            </a:r>
            <a:r>
              <a:rPr lang="en-US" altLang="zh-CN" sz="1800" dirty="0">
                <a:latin typeface="+mn-lt"/>
              </a:rPr>
              <a:t>should be lower than</a:t>
            </a:r>
            <a:r>
              <a:rPr lang="en-US" altLang="zh-CN" sz="1800" i="0" dirty="0">
                <a:effectLst/>
                <a:latin typeface="+mn-lt"/>
              </a:rPr>
              <a:t> 1.5m, due to its discharge difficulty.</a:t>
            </a:r>
            <a:endParaRPr lang="en-US" altLang="zh-CN" sz="1800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latin typeface="+mn-lt"/>
                <a:ea typeface="等线" panose="02010600030101010101" pitchFamily="2" charset="-122"/>
              </a:rPr>
              <a:t>Two setups of NEG coating have been built for vacuum pipes of HEPS at IHEP Lab. And a lot of test vacuum pipes have been coated, which shows that NEG film has good adhesion and thickness distribution.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91C9A74-56CD-41C3-AAFD-1BC5044EB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34551"/>
          <a:stretch/>
        </p:blipFill>
        <p:spPr bwMode="auto">
          <a:xfrm>
            <a:off x="5621534" y="5340008"/>
            <a:ext cx="6570466" cy="144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5C7DD37-1E2B-4F18-95EE-7C9ABE7E6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0" b="32150"/>
          <a:stretch/>
        </p:blipFill>
        <p:spPr>
          <a:xfrm>
            <a:off x="5510162" y="3384613"/>
            <a:ext cx="6570466" cy="195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灯片编号占位符 4">
            <a:extLst>
              <a:ext uri="{FF2B5EF4-FFF2-40B4-BE49-F238E27FC236}">
                <a16:creationId xmlns:a16="http://schemas.microsoft.com/office/drawing/2014/main" id="{8B6865C9-DFB4-43AD-8ADC-5A685EBEAA08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9"/>
    </mc:Choice>
    <mc:Fallback xmlns="">
      <p:transition spd="slow" advTm="164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BB1AA15-45A4-4DF2-8F16-85D297A81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8" t="27091" r="34090" b="7536"/>
          <a:stretch/>
        </p:blipFill>
        <p:spPr>
          <a:xfrm>
            <a:off x="1393371" y="2650079"/>
            <a:ext cx="1110819" cy="3953030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16B47CF-C1FB-4469-9E9C-A96EAFCE4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97" y="1145376"/>
            <a:ext cx="11698855" cy="143067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1800" b="0" i="0" dirty="0">
                <a:solidFill>
                  <a:srgbClr val="24292F"/>
                </a:solidFill>
                <a:effectLst/>
                <a:cs typeface="Arial" panose="020B0604020202020204" pitchFamily="34" charset="0"/>
              </a:rPr>
              <a:t>Due to the diameter of CEPC is D56, the cathode wire is planed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to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be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replaced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b="0" i="0" dirty="0">
                <a:solidFill>
                  <a:srgbClr val="24292F"/>
                </a:solidFill>
                <a:effectLst/>
                <a:cs typeface="Arial" panose="020B0604020202020204" pitchFamily="34" charset="0"/>
              </a:rPr>
              <a:t>with a magnetron sputtering cathode</a:t>
            </a:r>
          </a:p>
          <a:p>
            <a:r>
              <a:rPr lang="en-GB" altLang="zh-CN" sz="1800" b="0" i="0" dirty="0">
                <a:solidFill>
                  <a:srgbClr val="24292F"/>
                </a:solidFill>
                <a:effectLst/>
                <a:cs typeface="Arial" panose="020B0604020202020204" pitchFamily="34" charset="0"/>
              </a:rPr>
              <a:t>Permanent magnet </a:t>
            </a:r>
            <a:r>
              <a:rPr lang="en-US" altLang="zh-CN" sz="1800" b="0" i="0" dirty="0">
                <a:solidFill>
                  <a:srgbClr val="24292F"/>
                </a:solidFill>
                <a:effectLst/>
                <a:cs typeface="Arial" panose="020B0604020202020204" pitchFamily="34" charset="0"/>
              </a:rPr>
              <a:t>instead of the solenoid which supplies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magnetic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field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for</a:t>
            </a:r>
            <a:r>
              <a:rPr lang="zh-CN" altLang="en-US" sz="1800" dirty="0">
                <a:solidFill>
                  <a:srgbClr val="24292F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24292F"/>
                </a:solidFill>
                <a:cs typeface="Arial" panose="020B0604020202020204" pitchFamily="34" charset="0"/>
              </a:rPr>
              <a:t>DCMS;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By combining the low vacuum chamber outside of the vacuum chambers to be coated with NEG, the high vacuum process is simplified;</a:t>
            </a:r>
            <a:endParaRPr lang="zh-CN" altLang="en-US" sz="1800" dirty="0"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13ED8C-7A30-43D1-92CB-CBE5255E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Massive production of NEG coating for CEPC——Upgrade plan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E813C4-2C68-41E5-BBDB-4067D48A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1A9AC2-0B9E-47E3-9A19-AB41D9D5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43704"/>
          <a:stretch/>
        </p:blipFill>
        <p:spPr>
          <a:xfrm rot="5400000">
            <a:off x="-1025391" y="4205528"/>
            <a:ext cx="3953029" cy="7137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C092C8-200C-4831-A32C-50B8B8ABCC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4027" r="19063" b="7315"/>
          <a:stretch/>
        </p:blipFill>
        <p:spPr>
          <a:xfrm>
            <a:off x="5142513" y="3235094"/>
            <a:ext cx="2793670" cy="18143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B9DE40-449B-49CC-AAE3-31565481D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97" y="3235094"/>
            <a:ext cx="2736137" cy="20937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061D010-FAFE-4A9F-9A9A-20124D01F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3" y="2567558"/>
            <a:ext cx="5418865" cy="11887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908E8F-C272-4189-B6CF-245F31430B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10281"/>
          <a:stretch/>
        </p:blipFill>
        <p:spPr>
          <a:xfrm>
            <a:off x="9614411" y="2400793"/>
            <a:ext cx="2392394" cy="18819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8142AE-BB0B-4F58-B516-0DC5BAA731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/>
          <a:stretch/>
        </p:blipFill>
        <p:spPr>
          <a:xfrm>
            <a:off x="8483218" y="4291340"/>
            <a:ext cx="3272154" cy="1881951"/>
          </a:xfrm>
          <a:prstGeom prst="rect">
            <a:avLst/>
          </a:prstGeom>
        </p:spPr>
      </p:pic>
      <p:pic>
        <p:nvPicPr>
          <p:cNvPr id="14" name="pg12">
            <a:extLst>
              <a:ext uri="{FF2B5EF4-FFF2-40B4-BE49-F238E27FC236}">
                <a16:creationId xmlns:a16="http://schemas.microsoft.com/office/drawing/2014/main" id="{6D08D203-2FD2-4E5C-ADF4-792C4BC774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52" y="5172804"/>
            <a:ext cx="2185421" cy="1640316"/>
          </a:xfrm>
          <a:prstGeom prst="rect">
            <a:avLst/>
          </a:prstGeom>
        </p:spPr>
      </p:pic>
      <p:pic>
        <p:nvPicPr>
          <p:cNvPr id="15" name="pg1">
            <a:extLst>
              <a:ext uri="{FF2B5EF4-FFF2-40B4-BE49-F238E27FC236}">
                <a16:creationId xmlns:a16="http://schemas.microsoft.com/office/drawing/2014/main" id="{D422642A-FA3F-4E63-84E9-05851B2013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31" y="5161596"/>
            <a:ext cx="2260148" cy="1696404"/>
          </a:xfrm>
          <a:prstGeom prst="rect">
            <a:avLst/>
          </a:prstGeom>
        </p:spPr>
      </p:pic>
      <p:pic>
        <p:nvPicPr>
          <p:cNvPr id="10" name="内容占位符 5">
            <a:extLst>
              <a:ext uri="{FF2B5EF4-FFF2-40B4-BE49-F238E27FC236}">
                <a16:creationId xmlns:a16="http://schemas.microsoft.com/office/drawing/2014/main" id="{F2D50FEC-04F9-4AB1-9265-E5178FEBE4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6"/>
          <a:stretch/>
        </p:blipFill>
        <p:spPr>
          <a:xfrm>
            <a:off x="7941101" y="2400793"/>
            <a:ext cx="1659869" cy="20564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456914-58D5-4FD9-B27E-91F8428F07FD}"/>
              </a:ext>
            </a:extLst>
          </p:cNvPr>
          <p:cNvSpPr txBox="1"/>
          <p:nvPr/>
        </p:nvSpPr>
        <p:spPr>
          <a:xfrm>
            <a:off x="7977495" y="6051001"/>
            <a:ext cx="413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Components are designed to be more compatible for automatic production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8DE9E73-6DE7-4872-B228-609195119C35}"/>
              </a:ext>
            </a:extLst>
          </p:cNvPr>
          <p:cNvSpPr/>
          <p:nvPr/>
        </p:nvSpPr>
        <p:spPr>
          <a:xfrm>
            <a:off x="7932078" y="2400793"/>
            <a:ext cx="4101797" cy="4314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76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0.0.x&quot; formatVersion=&quot;2.0.0.0&quot; version=&quot;6.0.0.405&quot;&gt;&#10;  &lt;VersionInformation&gt;&#10;    &lt;Version&gt;1&lt;/Version&gt;&#10;  &lt;/VersionInformation&gt;&#10;  &lt;Entity&gt;/result/feature/pg12&lt;/Entity&gt;&#10;  &lt;Tag&gt;pg12&lt;/Tag&gt;&#10;  &lt;Node&gt;?? &amp;gt; ???? (plas) 1&lt;/Node&gt;&#10;  &lt;LinkType&gt;Image&lt;/LinkType&gt;&#10;  &lt;ModelLink directoryType=&quot;none&quot;&gt;L:\hc\E\??\??\comsol\?????????\???.mph&lt;/ModelLink&gt;&#10;  &lt;LocalPath&gt;???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n&quot; /&gt;&#10;    &lt;Property name=&quot;aspectratio&quot; type=&quot;real&quot; value=&quot;1.3323170731707317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898 x 427 px&quot; /&gt;&#10;    &lt;Property name=&quot;zoomextents&quot; type=&quot;bool&quot; value=&quot;on&quot; /&gt;&#10;    &lt;Property name=&quot;antialias&quot; type=&quot;bool&quot; value=&quot;on&quot; /&gt;&#10;    &lt;Property name=&quot;screenwidthpx&quot; type=&quot;integer&quot; value=&quot;898&quot; /&gt;&#10;    &lt;Property name=&quot;screenheightpx&quot; type=&quot;integer&quot; value=&quot;42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?? &amp;gt; ???? (plas)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n&quot; /&gt;&#10;    &lt;Property name=&quot;legend2d&quot; type=&quot;bool&quot; value=&quot;on&quot; /&gt;&#10;    &lt;Property name=&quot;axes2d&quot; type=&quot;bool&quot; value=&quot;on&quot; /&gt;&#10;    &lt;Property name=&quot;logo2d&quot; type=&quot;bool&quot; value=&quot;on&quot; /&gt;&#10;    &lt;Property name=&quot;fontsize&quot; type=&quot;integer&quot; value=&quot;12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216.7239532470703&quot; /&gt;&#10;    &lt;Property name=&quot;xmax&quot; type=&quot;real&quot; value=&quot;249.83197021484375&quot; /&gt;&#10;    &lt;Property name=&quot;ymin&quot; type=&quot;real&quot; value=&quot;-7.442412376403809&quot; /&gt;&#10;    &lt;Property name=&quot;ymax&quot; type=&quot;real&quot; value=&quot;231.19825744628906&quot; /&gt;&#10;    &lt;Property name=&quot;xminhidden&quot; type=&quot;real&quot; value=&quot;-216.7239532470703&quot; /&gt;&#10;    &lt;Property name=&quot;xmaxhidden&quot; type=&quot;real&quot; value=&quot;249.83197021484375&quot; /&gt;&#10;    &lt;Property name=&quot;yminhidden&quot; type=&quot;real&quot; value=&quot;-7.442412376403809&quot; /&gt;&#10;    &lt;Property name=&quot;ymaxhidden&quot; type=&quot;real&quot; value=&quot;231.19825744628906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6.0201096534729&quot; /&gt;&#10;    &lt;Property name=&quot;abstractviewrratio&quot; type=&quot;real&quot; value=&quot;5.93977689743042&quot; /&gt;&#10;    &lt;Property name=&quot;abstractviewbratio&quot; type=&quot;real&quot; value=&quot;-0.007359246723353863&quot; /&gt;&#10;    &lt;Property name=&quot;abstractviewtratio&quot; type=&quot;real&quot; value=&quot;0.20335496962070465&quot; /&gt;&#10;    &lt;Property name=&quot;abstractviewxscale&quot; type=&quot;real&quot; value=&quot;0.6703389286994934&quot; /&gt;&#10;    &lt;Property name=&quot;abstractviewyscale&quot; type=&quot;real&quot; value=&quot;0.670338928699493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&lt;/PropSet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Mar 27, 2024, 9:31:16 AM&lt;/UpdateTimeStamp&gt;&#10;&lt;/Roo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0.0.x&quot; formatVersion=&quot;2.0.0.0&quot; version=&quot;6.0.0.405&quot;&gt;&#10;  &lt;VersionInformation&gt;&#10;    &lt;Version&gt;1&lt;/Version&gt;&#10;  &lt;/VersionInformation&gt;&#10;  &lt;Entity&gt;/result/feature/pg1&lt;/Entity&gt;&#10;  &lt;Tag&gt;pg1&lt;/Tag&gt;&#10;  &lt;Node&gt;?? &amp;gt; ????? (mfnc)&lt;/Node&gt;&#10;  &lt;LinkType&gt;Image&lt;/LinkType&gt;&#10;  &lt;ModelLink directoryType=&quot;none&quot;&gt;L:\hc\E\??\??\comsol\?????????\???.mph&lt;/ModelLink&gt;&#10;  &lt;LocalPath&gt;???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898 x 427 px&quot; /&gt;&#10;    &lt;Property name=&quot;zoomextents&quot; type=&quot;bool&quot; value=&quot;on&quot; /&gt;&#10;    &lt;Property name=&quot;antialias&quot; type=&quot;bool&quot; value=&quot;on&quot; /&gt;&#10;    &lt;Property name=&quot;screenwidthpx&quot; type=&quot;integer&quot; value=&quot;898&quot; /&gt;&#10;    &lt;Property name=&quot;screenheightpx&quot; type=&quot;integer&quot; value=&quot;42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?? &amp;gt; ????? (mfnc)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n&quot; /&gt;&#10;    &lt;Property name=&quot;legend2d&quot; type=&quot;bool&quot; value=&quot;on&quot; /&gt;&#10;    &lt;Property name=&quot;axes2d&quot; type=&quot;bool&quot; value=&quot;on&quot; /&gt;&#10;    &lt;Property name=&quot;logo2d&quot; type=&quot;bool&quot; value=&quot;on&quot; /&gt;&#10;    &lt;Property name=&quot;fontsize&quot; type=&quot;integer&quot; value=&quot;12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184.40562438964844&quot; /&gt;&#10;    &lt;Property name=&quot;xmax&quot; type=&quot;real&quot; value=&quot;217.94488525390625&quot; /&gt;&#10;    &lt;Property name=&quot;ymin&quot; type=&quot;real&quot; value=&quot;-13.055951118469238&quot; /&gt;&#10;    &lt;Property name=&quot;ymax&quot; type=&quot;real&quot; value=&quot;192.74403381347656&quot; /&gt;&#10;    &lt;Property name=&quot;xminhidden&quot; type=&quot;real&quot; value=&quot;-184.40562438964844&quot; /&gt;&#10;    &lt;Property name=&quot;xmaxhidden&quot; type=&quot;real&quot; value=&quot;217.94488525390625&quot; /&gt;&#10;    &lt;Property name=&quot;yminhidden&quot; type=&quot;real&quot; value=&quot;-13.055951118469238&quot; /&gt;&#10;    &lt;Property name=&quot;ymaxhidden&quot; type=&quot;real&quot; value=&quot;192.74403381347656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5.042613983154297&quot; /&gt;&#10;    &lt;Property name=&quot;abstractviewrratio&quot; type=&quot;real&quot; value=&quot;4.975324630737305&quot; /&gt;&#10;    &lt;Property name=&quot;abstractviewbratio&quot; type=&quot;real&quot; value=&quot;-0.02528085559606552&quot; /&gt;&#10;    &lt;Property name=&quot;abstractviewtratio&quot; type=&quot;real&quot; value=&quot;0.009831642732024193&quot; /&gt;&#10;    &lt;Property name=&quot;abstractviewxscale&quot; type=&quot;real&quot; value=&quot;0.5698933601379395&quot; /&gt;&#10;    &lt;Property name=&quot;abstractviewyscale&quot; type=&quot;real&quot; value=&quot;0.5698934197425842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&lt;/PropSet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Mar 27, 2024, 9:06:54 AM&lt;/UpdateTimeStamp&gt;&#10;&lt;/Root&gt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85479</TotalTime>
  <Words>3632</Words>
  <Application>Microsoft Office PowerPoint</Application>
  <PresentationFormat>宽屏</PresentationFormat>
  <Paragraphs>1015</Paragraphs>
  <Slides>32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AGaramond-Semibold</vt:lpstr>
      <vt:lpstr>Noto Sans SC</vt:lpstr>
      <vt:lpstr>PingFang SC</vt:lpstr>
      <vt:lpstr>等线</vt:lpstr>
      <vt:lpstr>等线 Light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主题​​</vt:lpstr>
      <vt:lpstr>Office 主题</vt:lpstr>
      <vt:lpstr>1_Office 主题</vt:lpstr>
      <vt:lpstr>2_Office 主题</vt:lpstr>
      <vt:lpstr>3_Office 主题</vt:lpstr>
      <vt:lpstr>PowerPoint 演示文稿</vt:lpstr>
      <vt:lpstr>Content</vt:lpstr>
      <vt:lpstr>Production line of vacuum chambers and NEG coating, spraying</vt:lpstr>
      <vt:lpstr>Configuration of Vacuum chamber in collider </vt:lpstr>
      <vt:lpstr>Capacity and R&amp;D plan of production line</vt:lpstr>
      <vt:lpstr>Production line composition</vt:lpstr>
      <vt:lpstr>Production line layout</vt:lpstr>
      <vt:lpstr>Massive production of NEG coating manually for HEPS</vt:lpstr>
      <vt:lpstr>Massive production of NEG coating for CEPC——Upgrade plan</vt:lpstr>
      <vt:lpstr>Work foundation magnetron-sputtering-cathode</vt:lpstr>
      <vt:lpstr>Prototype of cathode under development</vt:lpstr>
      <vt:lpstr>The key processing components development</vt:lpstr>
      <vt:lpstr>Why spraying heating film</vt:lpstr>
      <vt:lpstr>Spraying for heating film</vt:lpstr>
      <vt:lpstr>Spraying heating film R&amp;D</vt:lpstr>
      <vt:lpstr>Spraying marketing research and plan</vt:lpstr>
      <vt:lpstr>Production line cooperation company</vt:lpstr>
      <vt:lpstr>Production line cooperation company</vt:lpstr>
      <vt:lpstr>PowerPoint 演示文稿</vt:lpstr>
      <vt:lpstr>Backslides</vt:lpstr>
      <vt:lpstr>Electron beam welding of vacuum chamber（in vacuum ）</vt:lpstr>
      <vt:lpstr>PowerPoint 演示文稿</vt:lpstr>
      <vt:lpstr>Processing data management </vt:lpstr>
      <vt:lpstr>Vacuum requirements and configuration</vt:lpstr>
      <vt:lpstr>Layout &amp; configuration of Collider </vt:lpstr>
      <vt:lpstr>Layout &amp; configuration of Booster</vt:lpstr>
      <vt:lpstr> Booster vacuum system</vt:lpstr>
      <vt:lpstr>Linac vacuum system</vt:lpstr>
      <vt:lpstr>Layout of Damping ring, Transport line</vt:lpstr>
      <vt:lpstr>Damping ring vacuum system</vt:lpstr>
      <vt:lpstr>MDI Vacuum &amp; vacuum chamber R&amp;D in EDR</vt:lpstr>
      <vt:lpstr>Protypes of Dump chamber and membrane window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mays</dc:creator>
  <cp:lastModifiedBy>mays</cp:lastModifiedBy>
  <cp:revision>346</cp:revision>
  <dcterms:created xsi:type="dcterms:W3CDTF">2024-01-08T07:49:28Z</dcterms:created>
  <dcterms:modified xsi:type="dcterms:W3CDTF">2024-04-23T07:13:56Z</dcterms:modified>
</cp:coreProperties>
</file>