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4"/>
  </p:notesMasterIdLst>
  <p:sldIdLst>
    <p:sldId id="256" r:id="rId2"/>
    <p:sldId id="827" r:id="rId3"/>
    <p:sldId id="828" r:id="rId4"/>
    <p:sldId id="829" r:id="rId5"/>
    <p:sldId id="830" r:id="rId6"/>
    <p:sldId id="382" r:id="rId7"/>
    <p:sldId id="824" r:id="rId8"/>
    <p:sldId id="407" r:id="rId9"/>
    <p:sldId id="400" r:id="rId10"/>
    <p:sldId id="831" r:id="rId11"/>
    <p:sldId id="258" r:id="rId12"/>
    <p:sldId id="545" r:id="rId13"/>
    <p:sldId id="270" r:id="rId14"/>
    <p:sldId id="404" r:id="rId15"/>
    <p:sldId id="405" r:id="rId16"/>
    <p:sldId id="832" r:id="rId17"/>
    <p:sldId id="835" r:id="rId18"/>
    <p:sldId id="836" r:id="rId19"/>
    <p:sldId id="837" r:id="rId20"/>
    <p:sldId id="816" r:id="rId21"/>
    <p:sldId id="825" r:id="rId22"/>
    <p:sldId id="83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王小龙" initials="XLW" lastIdx="0" clrIdx="0">
    <p:extLst>
      <p:ext uri="{19B8F6BF-5375-455C-9EA6-DF929625EA0E}">
        <p15:presenceInfo xmlns:p15="http://schemas.microsoft.com/office/powerpoint/2012/main" userId="王小龙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5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720C8-A724-47C1-8E9D-51D744EB6AC3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C3D91-9FB7-4F3F-A0C2-AFABE1A403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42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27862-0AD4-40DA-8A4F-E0FA3936FF1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419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ACD5-E14E-4DE3-BF56-CC734A6834F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382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ACD5-E14E-4DE3-BF56-CC734A6834F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111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ACD5-E14E-4DE3-BF56-CC734A6834F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67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ACD5-E14E-4DE3-BF56-CC734A6834F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596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ACD5-E14E-4DE3-BF56-CC734A6834F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957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ACD5-E14E-4DE3-BF56-CC734A6834F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435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ACD5-E14E-4DE3-BF56-CC734A6834F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294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ACD5-E14E-4DE3-BF56-CC734A6834F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003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ACD5-E14E-4DE3-BF56-CC734A6834F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276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DEFACD5-E14E-4DE3-BF56-CC734A6834F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88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ACD5-E14E-4DE3-BF56-CC734A6834F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86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DEFACD5-E14E-4DE3-BF56-CC734A6834FE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293F906-DECB-4CD9-988A-684DF724487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46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1C1E4A-6883-4F19-A4BD-6B9DEA6FA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414934"/>
            <a:ext cx="10058400" cy="2670048"/>
          </a:xfrm>
        </p:spPr>
        <p:txBody>
          <a:bodyPr>
            <a:normAutofit/>
          </a:bodyPr>
          <a:lstStyle/>
          <a:p>
            <a:r>
              <a:rPr lang="en-US" altLang="zh-CN" sz="6000" dirty="0"/>
              <a:t>Status of the Muon Detector for Ref-TDR</a:t>
            </a:r>
            <a:endParaRPr lang="zh-CN" altLang="en-US" sz="60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E50AC8E-F99A-4444-BAD8-06BC583A7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19"/>
            <a:ext cx="10058400" cy="1587371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/>
              <a:t>Xiaolong Wang</a:t>
            </a:r>
          </a:p>
          <a:p>
            <a:r>
              <a:rPr lang="en-US" altLang="zh-CN" dirty="0"/>
              <a:t>For muon Det R&amp;D group</a:t>
            </a:r>
          </a:p>
          <a:p>
            <a:r>
              <a:rPr lang="en-US" altLang="zh-CN" dirty="0"/>
              <a:t>Fudan University</a:t>
            </a:r>
          </a:p>
          <a:p>
            <a:r>
              <a:rPr lang="en-US" altLang="zh-CN" dirty="0"/>
              <a:t>04/23/2024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3537007-97E9-45DE-B1E0-0A5BC6566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995" y="88291"/>
            <a:ext cx="5368054" cy="1639813"/>
          </a:xfrm>
          <a:prstGeom prst="rect">
            <a:avLst/>
          </a:prstGeom>
        </p:spPr>
      </p:pic>
      <p:pic>
        <p:nvPicPr>
          <p:cNvPr id="5" name="Picture 2" descr="查看源图像">
            <a:extLst>
              <a:ext uri="{FF2B5EF4-FFF2-40B4-BE49-F238E27FC236}">
                <a16:creationId xmlns:a16="http://schemas.microsoft.com/office/drawing/2014/main" id="{7797EE95-3CF3-42B2-9AC0-58A433E19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76" y="88291"/>
            <a:ext cx="2610691" cy="153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994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F7A6-5E31-4FD6-9873-E64A1AE0C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 on </a:t>
            </a:r>
            <a:r>
              <a:rPr lang="en-US" altLang="zh-CN" dirty="0" err="1"/>
              <a:t>muID</a:t>
            </a:r>
            <a:r>
              <a:rPr lang="en-US" altLang="zh-CN" dirty="0"/>
              <a:t> performance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234464-242A-4E06-91AE-B3035BC77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Both scintillator and RPC can provide excellent </a:t>
            </a:r>
            <a:r>
              <a:rPr lang="en-US" altLang="zh-CN" sz="3200" dirty="0" err="1"/>
              <a:t>muID</a:t>
            </a:r>
            <a:r>
              <a:rPr lang="en-US" altLang="zh-CN" sz="3200" dirty="0"/>
              <a:t> with low background level.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82285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9A7F75-35A0-4CCF-9AF7-770EE608C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7" y="0"/>
            <a:ext cx="10515600" cy="882416"/>
          </a:xfrm>
        </p:spPr>
        <p:txBody>
          <a:bodyPr/>
          <a:lstStyle/>
          <a:p>
            <a:r>
              <a:rPr lang="en-US" altLang="zh-CN" dirty="0"/>
              <a:t>Cost of Belle II KLM</a:t>
            </a:r>
            <a:endParaRPr lang="zh-CN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277C016-7138-41B9-8BE1-64F6FE1FAA0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679" y="1013792"/>
            <a:ext cx="5497513" cy="438646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A0A9419-C6CE-4B2B-B8C5-2E1990375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42" y="958070"/>
            <a:ext cx="6085346" cy="323920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589462F-C721-4E9E-83C7-753061DE34B2}"/>
              </a:ext>
            </a:extLst>
          </p:cNvPr>
          <p:cNvSpPr txBox="1"/>
          <p:nvPr/>
        </p:nvSpPr>
        <p:spPr>
          <a:xfrm>
            <a:off x="176442" y="4064788"/>
            <a:ext cx="393092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Inflation of </a:t>
            </a:r>
            <a:r>
              <a:rPr lang="en-US" altLang="zh-CN" dirty="0" err="1"/>
              <a:t>RMB</a:t>
            </a:r>
            <a:r>
              <a:rPr lang="zh-CN" altLang="en-US" sz="1600" dirty="0"/>
              <a:t>：</a:t>
            </a:r>
            <a:endParaRPr lang="en-US" altLang="zh-CN" sz="1600" dirty="0"/>
          </a:p>
          <a:p>
            <a:r>
              <a:rPr lang="en-US" altLang="zh-CN" sz="1600" dirty="0"/>
              <a:t>2008</a:t>
            </a:r>
            <a:r>
              <a:rPr lang="zh-CN" altLang="en-US" sz="1600" dirty="0"/>
              <a:t>：</a:t>
            </a:r>
            <a:r>
              <a:rPr lang="en-US" altLang="zh-CN" sz="1600" dirty="0"/>
              <a:t>8.1%</a:t>
            </a:r>
          </a:p>
          <a:p>
            <a:r>
              <a:rPr lang="en-US" altLang="zh-CN" sz="1600" dirty="0"/>
              <a:t>2009</a:t>
            </a:r>
            <a:r>
              <a:rPr lang="zh-CN" altLang="en-US" sz="1600" dirty="0"/>
              <a:t>：</a:t>
            </a:r>
            <a:r>
              <a:rPr lang="en-US" altLang="zh-CN" sz="1600" dirty="0"/>
              <a:t>19.0%</a:t>
            </a:r>
          </a:p>
          <a:p>
            <a:r>
              <a:rPr lang="en-US" altLang="zh-CN" sz="1600" dirty="0"/>
              <a:t>2010</a:t>
            </a:r>
            <a:r>
              <a:rPr lang="zh-CN" altLang="en-US" sz="1600" dirty="0"/>
              <a:t>：</a:t>
            </a:r>
            <a:r>
              <a:rPr lang="en-US" altLang="zh-CN" sz="1600" dirty="0"/>
              <a:t>8.3%</a:t>
            </a:r>
          </a:p>
          <a:p>
            <a:r>
              <a:rPr lang="en-US" altLang="zh-CN" sz="1600" dirty="0"/>
              <a:t>2011</a:t>
            </a:r>
            <a:r>
              <a:rPr lang="zh-CN" altLang="en-US" sz="1600" dirty="0"/>
              <a:t>：</a:t>
            </a:r>
            <a:r>
              <a:rPr lang="en-US" altLang="zh-CN" sz="1600" dirty="0"/>
              <a:t>7.7%</a:t>
            </a:r>
          </a:p>
          <a:p>
            <a:r>
              <a:rPr lang="en-US" altLang="zh-CN" sz="1600" dirty="0"/>
              <a:t>2012</a:t>
            </a:r>
            <a:r>
              <a:rPr lang="zh-CN" altLang="en-US" sz="1600" dirty="0"/>
              <a:t>：</a:t>
            </a:r>
            <a:r>
              <a:rPr lang="en-US" altLang="zh-CN" sz="1600" dirty="0"/>
              <a:t>6.4%</a:t>
            </a:r>
          </a:p>
          <a:p>
            <a:r>
              <a:rPr lang="en-US" altLang="zh-CN" sz="1600" dirty="0"/>
              <a:t>2013</a:t>
            </a:r>
            <a:r>
              <a:rPr lang="zh-CN" altLang="en-US" sz="1600" dirty="0"/>
              <a:t>：</a:t>
            </a:r>
            <a:r>
              <a:rPr lang="en-US" altLang="zh-CN" sz="1600" dirty="0"/>
              <a:t>5.8%</a:t>
            </a:r>
          </a:p>
          <a:p>
            <a:r>
              <a:rPr lang="en-US" altLang="zh-CN" sz="1600" dirty="0"/>
              <a:t>2014</a:t>
            </a:r>
            <a:r>
              <a:rPr lang="zh-CN" altLang="en-US" sz="1600" dirty="0"/>
              <a:t>：</a:t>
            </a:r>
            <a:r>
              <a:rPr lang="en-US" altLang="zh-CN" sz="1600" dirty="0"/>
              <a:t>3.8%</a:t>
            </a:r>
          </a:p>
          <a:p>
            <a:r>
              <a:rPr lang="en-US" altLang="zh-CN" sz="1600" dirty="0"/>
              <a:t>2015</a:t>
            </a:r>
            <a:r>
              <a:rPr lang="zh-CN" altLang="en-US" sz="1600" dirty="0"/>
              <a:t>：</a:t>
            </a:r>
            <a:r>
              <a:rPr lang="en-US" altLang="zh-CN" sz="1600" dirty="0"/>
              <a:t>6.4%</a:t>
            </a:r>
          </a:p>
          <a:p>
            <a:r>
              <a:rPr lang="en-US" altLang="zh-CN" sz="1600" dirty="0"/>
              <a:t>2016</a:t>
            </a:r>
            <a:r>
              <a:rPr lang="zh-CN" altLang="en-US" sz="1600" dirty="0"/>
              <a:t>：</a:t>
            </a:r>
            <a:r>
              <a:rPr lang="en-US" altLang="zh-CN" sz="1600" dirty="0"/>
              <a:t>4.6%</a:t>
            </a:r>
          </a:p>
          <a:p>
            <a:endParaRPr lang="zh-CN" altLang="en-US" sz="16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EBC7EDA-4F2D-4F10-905D-0A5344131737}"/>
              </a:ext>
            </a:extLst>
          </p:cNvPr>
          <p:cNvSpPr txBox="1"/>
          <p:nvPr/>
        </p:nvSpPr>
        <p:spPr>
          <a:xfrm>
            <a:off x="2165072" y="4409313"/>
            <a:ext cx="3930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2017</a:t>
            </a:r>
            <a:r>
              <a:rPr lang="zh-CN" altLang="en-US" sz="1600" dirty="0"/>
              <a:t>：</a:t>
            </a:r>
            <a:r>
              <a:rPr lang="en-US" altLang="zh-CN" sz="1600" dirty="0"/>
              <a:t>2.1%</a:t>
            </a:r>
          </a:p>
          <a:p>
            <a:r>
              <a:rPr lang="en-US" altLang="zh-CN" sz="1600" dirty="0"/>
              <a:t>2018</a:t>
            </a:r>
            <a:r>
              <a:rPr lang="zh-CN" altLang="en-US" sz="1600" dirty="0"/>
              <a:t>：</a:t>
            </a:r>
            <a:r>
              <a:rPr lang="en-US" altLang="zh-CN" sz="1600" dirty="0"/>
              <a:t>1.5%</a:t>
            </a:r>
          </a:p>
          <a:p>
            <a:r>
              <a:rPr lang="en-US" altLang="zh-CN" sz="1600" dirty="0"/>
              <a:t>2019</a:t>
            </a:r>
            <a:r>
              <a:rPr lang="zh-CN" altLang="en-US" sz="1600" dirty="0"/>
              <a:t>：</a:t>
            </a:r>
            <a:r>
              <a:rPr lang="en-US" altLang="zh-CN" sz="1600" dirty="0"/>
              <a:t>2.6%</a:t>
            </a:r>
          </a:p>
          <a:p>
            <a:r>
              <a:rPr lang="en-US" altLang="zh-CN" sz="1600" dirty="0"/>
              <a:t>2020</a:t>
            </a:r>
            <a:r>
              <a:rPr lang="zh-CN" altLang="en-US" sz="1600" dirty="0"/>
              <a:t>：</a:t>
            </a:r>
            <a:r>
              <a:rPr lang="en-US" altLang="zh-CN" sz="1600" dirty="0"/>
              <a:t>7.8%</a:t>
            </a:r>
          </a:p>
          <a:p>
            <a:r>
              <a:rPr lang="en-US" altLang="zh-CN" sz="1600" dirty="0"/>
              <a:t>2021</a:t>
            </a:r>
            <a:r>
              <a:rPr lang="zh-CN" altLang="en-US" sz="1600" dirty="0"/>
              <a:t>：</a:t>
            </a:r>
            <a:r>
              <a:rPr lang="en-US" altLang="zh-CN" sz="1600" dirty="0"/>
              <a:t>0.9%</a:t>
            </a:r>
          </a:p>
          <a:p>
            <a:r>
              <a:rPr lang="en-US" altLang="zh-CN" sz="1600" dirty="0"/>
              <a:t>Average inflation recently</a:t>
            </a:r>
            <a:r>
              <a:rPr lang="zh-CN" altLang="en-US" sz="1600" dirty="0"/>
              <a:t>：</a:t>
            </a:r>
            <a:r>
              <a:rPr lang="en-US" altLang="zh-CN" sz="1600" dirty="0"/>
              <a:t>4.19%</a:t>
            </a:r>
          </a:p>
          <a:p>
            <a:r>
              <a:rPr lang="en-US" altLang="zh-CN" sz="1600" dirty="0">
                <a:solidFill>
                  <a:srgbClr val="FF0000"/>
                </a:solidFill>
              </a:rPr>
              <a:t>The inflation from 2008 to 2021 is 2.257.</a:t>
            </a:r>
          </a:p>
        </p:txBody>
      </p:sp>
    </p:spTree>
    <p:extLst>
      <p:ext uri="{BB962C8B-B14F-4D97-AF65-F5344CB8AC3E}">
        <p14:creationId xmlns:p14="http://schemas.microsoft.com/office/powerpoint/2010/main" val="184110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2F6099-FF6D-4E11-96A3-4CF42672E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42" y="0"/>
            <a:ext cx="10515600" cy="958543"/>
          </a:xfrm>
        </p:spPr>
        <p:txBody>
          <a:bodyPr/>
          <a:lstStyle/>
          <a:p>
            <a:r>
              <a:rPr lang="en-US" altLang="zh-CN" dirty="0"/>
              <a:t>Cost Estimation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75BA3D-5999-4ADD-B982-D92AF27F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97D9E-F8B6-4ABD-93FD-0BA37C96A2BF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352CA6BB-9201-4CAA-AFA3-73FC59511AF9}"/>
              </a:ext>
            </a:extLst>
          </p:cNvPr>
          <p:cNvSpPr txBox="1">
            <a:spLocks/>
          </p:cNvSpPr>
          <p:nvPr/>
        </p:nvSpPr>
        <p:spPr>
          <a:xfrm>
            <a:off x="419886" y="958543"/>
            <a:ext cx="5407047" cy="550124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800" dirty="0"/>
              <a:t>Estimation of 4-layer scheme (years ago): </a:t>
            </a:r>
            <a:r>
              <a:rPr lang="en-US" altLang="zh-CN" sz="1800" dirty="0" err="1"/>
              <a:t>SiPM</a:t>
            </a:r>
            <a:r>
              <a:rPr lang="zh-CN" altLang="en-US" sz="1800" dirty="0"/>
              <a:t> </a:t>
            </a:r>
            <a:r>
              <a:rPr lang="en-US" altLang="zh-CN" sz="1800" dirty="0"/>
              <a:t>and</a:t>
            </a:r>
            <a:r>
              <a:rPr lang="zh-CN" altLang="en-US" sz="1800" dirty="0"/>
              <a:t> </a:t>
            </a:r>
            <a:r>
              <a:rPr lang="en-US" altLang="zh-CN" sz="1800" dirty="0"/>
              <a:t>electronics</a:t>
            </a:r>
            <a:r>
              <a:rPr lang="zh-CN" altLang="en-US" sz="1800" dirty="0"/>
              <a:t>：</a:t>
            </a:r>
            <a:endParaRPr lang="en-US" altLang="zh-CN" sz="1800" dirty="0"/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KLM</a:t>
            </a:r>
            <a:r>
              <a:rPr lang="zh-CN" altLang="zh-CN" sz="1600" dirty="0"/>
              <a:t>造价，电子学部分平均价格为</a:t>
            </a:r>
            <a:r>
              <a:rPr lang="en-US" altLang="zh-CN" sz="1600" dirty="0"/>
              <a:t>$20</a:t>
            </a:r>
            <a:r>
              <a:rPr lang="zh-CN" altLang="zh-CN" sz="1600" dirty="0"/>
              <a:t>，</a:t>
            </a:r>
            <a:r>
              <a:rPr lang="en-US" altLang="zh-CN" sz="1600" dirty="0" err="1"/>
              <a:t>SiPM</a:t>
            </a:r>
            <a:r>
              <a:rPr lang="zh-CN" altLang="zh-CN" sz="1600" dirty="0"/>
              <a:t>约为</a:t>
            </a:r>
            <a:r>
              <a:rPr lang="en-US" altLang="zh-CN" sz="1600" dirty="0"/>
              <a:t>$20</a:t>
            </a:r>
            <a:r>
              <a:rPr lang="zh-CN" altLang="zh-CN" sz="1600" dirty="0"/>
              <a:t>。我们估计的</a:t>
            </a:r>
            <a:r>
              <a:rPr lang="en-US" altLang="zh-CN" sz="1600" dirty="0" err="1"/>
              <a:t>SiPM</a:t>
            </a:r>
            <a:r>
              <a:rPr lang="zh-CN" altLang="zh-CN" sz="1600" dirty="0"/>
              <a:t>造价可以在</a:t>
            </a:r>
            <a:r>
              <a:rPr lang="en-US" altLang="zh-CN" sz="1600" dirty="0"/>
              <a:t>$10</a:t>
            </a:r>
            <a:r>
              <a:rPr lang="zh-CN" altLang="zh-CN" sz="1600" dirty="0"/>
              <a:t>水平。即每一道的总价格约为￥</a:t>
            </a:r>
            <a:r>
              <a:rPr lang="en-US" altLang="zh-CN" sz="1600" dirty="0"/>
              <a:t>210</a:t>
            </a:r>
            <a:r>
              <a:rPr lang="zh-CN" altLang="zh-CN" sz="1600" dirty="0"/>
              <a:t>。因此，</a:t>
            </a:r>
            <a:r>
              <a:rPr lang="zh-CN" altLang="zh-CN" sz="1600" dirty="0">
                <a:solidFill>
                  <a:srgbClr val="FF0000"/>
                </a:solidFill>
              </a:rPr>
              <a:t>电子学和</a:t>
            </a:r>
            <a:r>
              <a:rPr lang="en-US" altLang="zh-CN" sz="1600" dirty="0" err="1">
                <a:solidFill>
                  <a:srgbClr val="FF0000"/>
                </a:solidFill>
              </a:rPr>
              <a:t>SiPM</a:t>
            </a:r>
            <a:r>
              <a:rPr lang="zh-CN" altLang="zh-CN" sz="1600" dirty="0">
                <a:solidFill>
                  <a:srgbClr val="FF0000"/>
                </a:solidFill>
              </a:rPr>
              <a:t>总造价约为</a:t>
            </a:r>
            <a:r>
              <a:rPr lang="en-US" altLang="zh-CN" sz="1600" dirty="0">
                <a:solidFill>
                  <a:srgbClr val="FF0000"/>
                </a:solidFill>
              </a:rPr>
              <a:t>(14208+6290)*210=</a:t>
            </a:r>
            <a:r>
              <a:rPr lang="en-US" altLang="zh-CN" sz="1600" dirty="0" err="1">
                <a:solidFill>
                  <a:srgbClr val="FF0000"/>
                </a:solidFill>
              </a:rPr>
              <a:t>4.3M</a:t>
            </a:r>
            <a:r>
              <a:rPr lang="zh-CN" altLang="zh-CN" sz="1600" dirty="0">
                <a:solidFill>
                  <a:srgbClr val="FF0000"/>
                </a:solidFill>
              </a:rPr>
              <a:t>￥。</a:t>
            </a:r>
          </a:p>
          <a:p>
            <a:pPr>
              <a:lnSpc>
                <a:spcPct val="120000"/>
              </a:lnSpc>
            </a:pPr>
            <a:r>
              <a:rPr lang="en-US" altLang="zh-CN" sz="1800" dirty="0"/>
              <a:t>WLS fiber</a:t>
            </a:r>
            <a:r>
              <a:rPr lang="zh-CN" altLang="zh-CN" sz="1800" dirty="0"/>
              <a:t>：</a:t>
            </a:r>
          </a:p>
          <a:p>
            <a:pPr lvl="1">
              <a:lnSpc>
                <a:spcPct val="120000"/>
              </a:lnSpc>
            </a:pPr>
            <a:r>
              <a:rPr lang="zh-CN" altLang="zh-CN" sz="1600" dirty="0"/>
              <a:t>桶部：一个超层，垂直方向</a:t>
            </a:r>
            <a:r>
              <a:rPr lang="en-US" altLang="zh-CN" sz="1600" dirty="0" err="1"/>
              <a:t>3.2m</a:t>
            </a:r>
            <a:r>
              <a:rPr lang="en-US" altLang="zh-CN" sz="1600" dirty="0"/>
              <a:t>*</a:t>
            </a:r>
            <a:r>
              <a:rPr lang="en-US" altLang="zh-CN" sz="1600" dirty="0" err="1"/>
              <a:t>8m</a:t>
            </a:r>
            <a:r>
              <a:rPr lang="en-US" altLang="zh-CN" sz="1600" dirty="0"/>
              <a:t>/</a:t>
            </a:r>
            <a:r>
              <a:rPr lang="en-US" altLang="zh-CN" sz="1600" dirty="0" err="1"/>
              <a:t>4cm</a:t>
            </a:r>
            <a:r>
              <a:rPr lang="en-US" altLang="zh-CN" sz="1600" dirty="0"/>
              <a:t>=</a:t>
            </a:r>
            <a:r>
              <a:rPr lang="en-US" altLang="zh-CN" sz="1600" dirty="0" err="1"/>
              <a:t>640m</a:t>
            </a:r>
            <a:r>
              <a:rPr lang="zh-CN" altLang="zh-CN" sz="1600" dirty="0"/>
              <a:t>，沿束流方向</a:t>
            </a:r>
            <a:r>
              <a:rPr lang="en-US" altLang="zh-CN" sz="1600" dirty="0" err="1"/>
              <a:t>8m</a:t>
            </a:r>
            <a:r>
              <a:rPr lang="en-US" altLang="zh-CN" sz="1600" dirty="0"/>
              <a:t>*</a:t>
            </a:r>
            <a:r>
              <a:rPr lang="en-US" altLang="zh-CN" sz="1600" dirty="0" err="1"/>
              <a:t>3.2m</a:t>
            </a:r>
            <a:r>
              <a:rPr lang="en-US" altLang="zh-CN" sz="1600" dirty="0"/>
              <a:t>/</a:t>
            </a:r>
            <a:r>
              <a:rPr lang="en-US" altLang="zh-CN" sz="1600" dirty="0" err="1"/>
              <a:t>4cm</a:t>
            </a:r>
            <a:r>
              <a:rPr lang="en-US" altLang="zh-CN" sz="1600" dirty="0"/>
              <a:t>=</a:t>
            </a:r>
            <a:r>
              <a:rPr lang="en-US" altLang="zh-CN" sz="1600" dirty="0" err="1"/>
              <a:t>640m</a:t>
            </a:r>
            <a:r>
              <a:rPr lang="zh-CN" altLang="zh-CN" sz="1600" dirty="0"/>
              <a:t>，共</a:t>
            </a:r>
            <a:r>
              <a:rPr lang="en-US" altLang="zh-CN" sz="1600" dirty="0" err="1"/>
              <a:t>1280m</a:t>
            </a:r>
            <a:r>
              <a:rPr lang="zh-CN" altLang="zh-CN" sz="1600" dirty="0"/>
              <a:t>。桶部一共需要光纤长度为</a:t>
            </a:r>
            <a:r>
              <a:rPr lang="en-US" altLang="zh-CN" sz="1600" dirty="0" err="1"/>
              <a:t>1280m</a:t>
            </a:r>
            <a:r>
              <a:rPr lang="en-US" altLang="zh-CN" sz="1600" dirty="0"/>
              <a:t>*4*8=</a:t>
            </a:r>
            <a:r>
              <a:rPr lang="en-US" altLang="zh-CN" sz="1600" dirty="0" err="1"/>
              <a:t>40960m</a:t>
            </a:r>
            <a:r>
              <a:rPr lang="zh-CN" altLang="zh-CN" sz="1600" dirty="0"/>
              <a:t>。</a:t>
            </a:r>
          </a:p>
          <a:p>
            <a:pPr lvl="1">
              <a:lnSpc>
                <a:spcPct val="120000"/>
              </a:lnSpc>
            </a:pPr>
            <a:r>
              <a:rPr lang="zh-CN" altLang="zh-CN" sz="1600" dirty="0"/>
              <a:t>端盖：</a:t>
            </a:r>
            <a:r>
              <a:rPr lang="en-US" altLang="zh-CN" sz="1600" dirty="0" err="1"/>
              <a:t>34000m</a:t>
            </a:r>
            <a:r>
              <a:rPr lang="en-US" altLang="zh-CN" sz="1600" dirty="0"/>
              <a:t>(</a:t>
            </a:r>
            <a:r>
              <a:rPr lang="en-US" altLang="zh-CN" sz="1600" dirty="0" err="1"/>
              <a:t>eKLM</a:t>
            </a:r>
            <a:r>
              <a:rPr lang="en-US" altLang="zh-CN" sz="1600" dirty="0"/>
              <a:t>)*0.37=</a:t>
            </a:r>
            <a:r>
              <a:rPr lang="en-US" altLang="zh-CN" sz="1600" dirty="0" err="1"/>
              <a:t>12580m</a:t>
            </a:r>
            <a:r>
              <a:rPr lang="zh-CN" altLang="zh-CN" sz="1600" dirty="0"/>
              <a:t>。</a:t>
            </a:r>
          </a:p>
          <a:p>
            <a:pPr lvl="1">
              <a:lnSpc>
                <a:spcPct val="120000"/>
              </a:lnSpc>
            </a:pPr>
            <a:r>
              <a:rPr lang="zh-CN" altLang="zh-CN" sz="1600" dirty="0"/>
              <a:t>因此，总共</a:t>
            </a:r>
            <a:r>
              <a:rPr lang="en-US" altLang="zh-CN" sz="1600" dirty="0" err="1"/>
              <a:t>53540m</a:t>
            </a:r>
            <a:r>
              <a:rPr lang="zh-CN" altLang="zh-CN" sz="1600" dirty="0"/>
              <a:t>。单价估计</a:t>
            </a:r>
            <a:r>
              <a:rPr lang="en-US" altLang="zh-CN" sz="1600" dirty="0"/>
              <a:t>$4/m</a:t>
            </a:r>
            <a:r>
              <a:rPr lang="zh-CN" altLang="zh-CN" sz="1600" dirty="0"/>
              <a:t>，</a:t>
            </a:r>
            <a:r>
              <a:rPr lang="zh-CN" altLang="zh-CN" sz="1600" dirty="0">
                <a:solidFill>
                  <a:srgbClr val="FF0000"/>
                </a:solidFill>
              </a:rPr>
              <a:t>光纤所需造价为</a:t>
            </a:r>
            <a:r>
              <a:rPr lang="en-US" altLang="zh-CN" sz="1600" dirty="0" err="1">
                <a:solidFill>
                  <a:srgbClr val="FF0000"/>
                </a:solidFill>
              </a:rPr>
              <a:t>1.5M</a:t>
            </a:r>
            <a:r>
              <a:rPr lang="zh-CN" altLang="zh-CN" sz="1600" dirty="0">
                <a:solidFill>
                  <a:srgbClr val="FF0000"/>
                </a:solidFill>
              </a:rPr>
              <a:t>￥</a:t>
            </a:r>
            <a:r>
              <a:rPr lang="zh-CN" altLang="en-US" sz="1600" dirty="0"/>
              <a:t>。</a:t>
            </a:r>
            <a:endParaRPr lang="en-US" altLang="zh-CN" sz="1600" dirty="0"/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(</a:t>
            </a:r>
            <a:r>
              <a:rPr lang="zh-CN" altLang="en-US" sz="1600" dirty="0"/>
              <a:t>最近的小批量采购价大约</a:t>
            </a:r>
            <a:r>
              <a:rPr lang="en-US" altLang="zh-CN" sz="1600" dirty="0"/>
              <a:t>1000</a:t>
            </a:r>
            <a:r>
              <a:rPr lang="zh-CN" altLang="en-US" sz="1600" dirty="0"/>
              <a:t>日元</a:t>
            </a:r>
            <a:r>
              <a:rPr lang="en-US" altLang="zh-CN" sz="1600" dirty="0"/>
              <a:t>/</a:t>
            </a:r>
            <a:r>
              <a:rPr lang="zh-CN" altLang="en-US" sz="1600" dirty="0"/>
              <a:t>米，即</a:t>
            </a:r>
            <a:r>
              <a:rPr lang="en-US" altLang="zh-CN" sz="1600" dirty="0"/>
              <a:t>50</a:t>
            </a:r>
            <a:r>
              <a:rPr lang="zh-CN" altLang="en-US" sz="1600" dirty="0"/>
              <a:t>元。</a:t>
            </a:r>
            <a:r>
              <a:rPr lang="en-US" altLang="zh-CN" sz="1600" dirty="0"/>
              <a:t>)</a:t>
            </a:r>
          </a:p>
          <a:p>
            <a:pPr>
              <a:lnSpc>
                <a:spcPct val="120000"/>
              </a:lnSpc>
            </a:pPr>
            <a:r>
              <a:rPr lang="en-US" altLang="zh-CN" sz="1800" dirty="0"/>
              <a:t>Scintillator</a:t>
            </a:r>
            <a:r>
              <a:rPr lang="zh-CN" altLang="zh-CN" sz="1800" dirty="0"/>
              <a:t>：</a:t>
            </a:r>
          </a:p>
          <a:p>
            <a:pPr lvl="1">
              <a:lnSpc>
                <a:spcPct val="120000"/>
              </a:lnSpc>
            </a:pPr>
            <a:r>
              <a:rPr lang="zh-CN" altLang="zh-CN" sz="1600" dirty="0"/>
              <a:t>探测总面积约</a:t>
            </a:r>
            <a:r>
              <a:rPr lang="en-US" altLang="zh-CN" sz="1600" dirty="0" err="1"/>
              <a:t>1600m^2</a:t>
            </a:r>
            <a:r>
              <a:rPr lang="zh-CN" altLang="zh-CN" sz="1600" dirty="0"/>
              <a:t>，因此，总体积为</a:t>
            </a:r>
            <a:r>
              <a:rPr lang="en-US" altLang="zh-CN" sz="1600" dirty="0" err="1"/>
              <a:t>1600m^2</a:t>
            </a:r>
            <a:r>
              <a:rPr lang="en-US" altLang="zh-CN" sz="1600" dirty="0"/>
              <a:t>*</a:t>
            </a:r>
            <a:r>
              <a:rPr lang="en-US" altLang="zh-CN" sz="1600" dirty="0" err="1"/>
              <a:t>1cm</a:t>
            </a:r>
            <a:r>
              <a:rPr lang="zh-CN" altLang="zh-CN" sz="1600" dirty="0"/>
              <a:t>（厚）</a:t>
            </a:r>
            <a:r>
              <a:rPr lang="en-US" altLang="zh-CN" sz="1600" dirty="0"/>
              <a:t>=</a:t>
            </a:r>
            <a:r>
              <a:rPr lang="en-US" altLang="zh-CN" sz="1600" dirty="0" err="1"/>
              <a:t>16000L</a:t>
            </a:r>
            <a:r>
              <a:rPr lang="zh-CN" altLang="zh-CN" sz="1600" dirty="0"/>
              <a:t>。塑闪造价估计</a:t>
            </a:r>
            <a:r>
              <a:rPr lang="en-US" altLang="zh-CN" sz="1600" dirty="0"/>
              <a:t>200</a:t>
            </a:r>
            <a:r>
              <a:rPr lang="zh-CN" altLang="zh-CN" sz="1600" dirty="0"/>
              <a:t>￥</a:t>
            </a:r>
            <a:r>
              <a:rPr lang="en-US" altLang="zh-CN" sz="1600" dirty="0"/>
              <a:t>/L</a:t>
            </a:r>
            <a:r>
              <a:rPr lang="zh-CN" altLang="zh-CN" sz="1600" dirty="0"/>
              <a:t>，</a:t>
            </a:r>
            <a:r>
              <a:rPr lang="zh-CN" altLang="zh-CN" sz="1600" dirty="0">
                <a:solidFill>
                  <a:srgbClr val="FF0000"/>
                </a:solidFill>
              </a:rPr>
              <a:t>总造价为</a:t>
            </a:r>
            <a:r>
              <a:rPr lang="en-US" altLang="zh-CN" sz="1600" dirty="0" err="1">
                <a:solidFill>
                  <a:srgbClr val="FF0000"/>
                </a:solidFill>
              </a:rPr>
              <a:t>3.2M</a:t>
            </a:r>
            <a:r>
              <a:rPr lang="zh-CN" altLang="zh-CN" sz="1600" dirty="0">
                <a:solidFill>
                  <a:srgbClr val="FF0000"/>
                </a:solidFill>
              </a:rPr>
              <a:t>￥</a:t>
            </a:r>
            <a:r>
              <a:rPr lang="zh-CN" altLang="zh-CN" sz="1600" dirty="0"/>
              <a:t>。</a:t>
            </a:r>
            <a:endParaRPr lang="en-US" altLang="zh-CN" sz="1600" dirty="0"/>
          </a:p>
          <a:p>
            <a:pPr>
              <a:lnSpc>
                <a:spcPct val="120000"/>
              </a:lnSpc>
            </a:pPr>
            <a:r>
              <a:rPr lang="en-US" altLang="zh-CN" sz="1800" dirty="0">
                <a:solidFill>
                  <a:srgbClr val="FF0000"/>
                </a:solidFill>
              </a:rPr>
              <a:t>Totally</a:t>
            </a:r>
            <a:r>
              <a:rPr lang="zh-CN" altLang="en-US" sz="1800" dirty="0">
                <a:solidFill>
                  <a:srgbClr val="FF0000"/>
                </a:solidFill>
              </a:rPr>
              <a:t>：</a:t>
            </a:r>
            <a:r>
              <a:rPr lang="en-US" altLang="zh-CN" sz="1800" dirty="0">
                <a:solidFill>
                  <a:srgbClr val="FF0000"/>
                </a:solidFill>
              </a:rPr>
              <a:t>4.3+1.5+3.2=</a:t>
            </a:r>
            <a:r>
              <a:rPr lang="en-US" altLang="zh-CN" sz="1800" dirty="0" err="1">
                <a:solidFill>
                  <a:srgbClr val="FF0000"/>
                </a:solidFill>
              </a:rPr>
              <a:t>9.0M</a:t>
            </a:r>
            <a:r>
              <a:rPr lang="zh-CN" altLang="zh-CN" sz="1800" dirty="0">
                <a:solidFill>
                  <a:srgbClr val="FF0000"/>
                </a:solidFill>
              </a:rPr>
              <a:t>。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CAD6E87-12AD-46A3-A2CD-9B879CBCD2F4}"/>
              </a:ext>
            </a:extLst>
          </p:cNvPr>
          <p:cNvSpPr txBox="1"/>
          <p:nvPr/>
        </p:nvSpPr>
        <p:spPr>
          <a:xfrm>
            <a:off x="6310937" y="811376"/>
            <a:ext cx="529705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Recent estimation (5 layers) according to </a:t>
            </a:r>
            <a:r>
              <a:rPr lang="en-US" altLang="zh-CN" sz="2400" dirty="0" err="1"/>
              <a:t>Geant4</a:t>
            </a:r>
            <a:r>
              <a:rPr lang="en-US" altLang="zh-CN" sz="2400" dirty="0"/>
              <a:t> simulation: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2B50D8A-6045-405B-B6D9-0B1218BB1A4B}"/>
              </a:ext>
            </a:extLst>
          </p:cNvPr>
          <p:cNvSpPr txBox="1"/>
          <p:nvPr/>
        </p:nvSpPr>
        <p:spPr>
          <a:xfrm>
            <a:off x="6365068" y="1875703"/>
            <a:ext cx="5589766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ym typeface="Wingdings" panose="05000000000000000000" pitchFamily="2" charset="2"/>
              </a:rPr>
              <a:t>Barrel:</a:t>
            </a:r>
            <a:r>
              <a:rPr lang="zh-CN" altLang="en-US" dirty="0">
                <a:sym typeface="Wingdings" panose="05000000000000000000" pitchFamily="2" charset="2"/>
              </a:rPr>
              <a:t>    </a:t>
            </a:r>
            <a:r>
              <a:rPr lang="en-US" altLang="zh-CN" dirty="0">
                <a:sym typeface="Wingdings" panose="05000000000000000000" pitchFamily="2" charset="2"/>
              </a:rPr>
              <a:t>(300*5+93+95+97+99+102)*8=</a:t>
            </a:r>
            <a:r>
              <a:rPr lang="en-US" altLang="zh-CN" dirty="0"/>
              <a:t>15,888</a:t>
            </a:r>
            <a:r>
              <a:rPr lang="zh-CN" altLang="en-US" dirty="0"/>
              <a:t> </a:t>
            </a:r>
            <a:r>
              <a:rPr lang="en-US" altLang="zh-CN" dirty="0" err="1"/>
              <a:t>ch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Endcap</a:t>
            </a:r>
            <a:r>
              <a:rPr lang="zh-CN" altLang="en-US" dirty="0"/>
              <a:t>：</a:t>
            </a:r>
            <a:r>
              <a:rPr lang="en-US" altLang="zh-CN" dirty="0"/>
              <a:t> 996*5*2=9,960</a:t>
            </a:r>
            <a:r>
              <a:rPr lang="zh-CN" altLang="en-US" dirty="0"/>
              <a:t> </a:t>
            </a:r>
            <a:r>
              <a:rPr lang="en-US" altLang="zh-CN" dirty="0" err="1"/>
              <a:t>ch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</a:rPr>
              <a:t>Totally</a:t>
            </a:r>
            <a:r>
              <a:rPr lang="zh-CN" altLang="en-US" dirty="0">
                <a:solidFill>
                  <a:srgbClr val="FF0000"/>
                </a:solidFill>
              </a:rPr>
              <a:t>： </a:t>
            </a:r>
            <a:r>
              <a:rPr lang="en-US" altLang="zh-CN" dirty="0">
                <a:solidFill>
                  <a:srgbClr val="FF0000"/>
                </a:solidFill>
              </a:rPr>
              <a:t>25,848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ch</a:t>
            </a:r>
            <a:r>
              <a:rPr lang="en-US" altLang="zh-CN" dirty="0">
                <a:solidFill>
                  <a:srgbClr val="FF0000"/>
                </a:solidFill>
              </a:rPr>
              <a:t>, corresponding to ~</a:t>
            </a:r>
            <a:r>
              <a:rPr lang="en-US" altLang="zh-CN" dirty="0" err="1">
                <a:solidFill>
                  <a:srgbClr val="FF0000"/>
                </a:solidFill>
              </a:rPr>
              <a:t>11.25M</a:t>
            </a:r>
            <a:r>
              <a:rPr lang="zh-CN" altLang="en-US" dirty="0">
                <a:solidFill>
                  <a:srgbClr val="FF0000"/>
                </a:solidFill>
              </a:rPr>
              <a:t>￥</a:t>
            </a:r>
            <a:endParaRPr lang="en-US" altLang="zh-CN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</a:rPr>
              <a:t>Comparing that of ~20,000 </a:t>
            </a:r>
            <a:r>
              <a:rPr lang="en-US" altLang="zh-CN" dirty="0" err="1">
                <a:solidFill>
                  <a:srgbClr val="FF0000"/>
                </a:solidFill>
              </a:rPr>
              <a:t>ch</a:t>
            </a:r>
            <a:r>
              <a:rPr lang="en-US" altLang="zh-CN" dirty="0">
                <a:solidFill>
                  <a:srgbClr val="FF0000"/>
                </a:solidFill>
              </a:rPr>
              <a:t> from estimation on 4 layers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E674288-60F8-43A7-B587-5971D3D52B1D}"/>
              </a:ext>
            </a:extLst>
          </p:cNvPr>
          <p:cNvSpPr txBox="1"/>
          <p:nvPr/>
        </p:nvSpPr>
        <p:spPr>
          <a:xfrm>
            <a:off x="7255565" y="4129019"/>
            <a:ext cx="39027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We just realized from the </a:t>
            </a:r>
            <a:r>
              <a:rPr lang="en-US" altLang="zh-CN" dirty="0" err="1"/>
              <a:t>Geant4</a:t>
            </a:r>
            <a:r>
              <a:rPr lang="en-US" altLang="zh-CN" dirty="0"/>
              <a:t> simulation that the detector channel of scintillator could be as long as </a:t>
            </a:r>
            <a:r>
              <a:rPr lang="en-US" altLang="zh-CN" dirty="0" err="1"/>
              <a:t>6m</a:t>
            </a:r>
            <a:r>
              <a:rPr lang="en-US" altLang="zh-CN" dirty="0"/>
              <a:t> in endcaps. Need to tune the strip lengths and the number of readout channels.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70101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55440" y="764704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500" dirty="0"/>
              <a:t> BESIII MUC cost</a:t>
            </a:r>
            <a:endParaRPr lang="zh-CN" altLang="en-US" sz="2500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623394" y="1484784"/>
          <a:ext cx="11305255" cy="4555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2">
                  <a:extLst>
                    <a:ext uri="{9D8B030D-6E8A-4147-A177-3AD203B41FA5}">
                      <a16:colId xmlns:a16="http://schemas.microsoft.com/office/drawing/2014/main" val="4152329504"/>
                    </a:ext>
                  </a:extLst>
                </a:gridCol>
                <a:gridCol w="1785800">
                  <a:extLst>
                    <a:ext uri="{9D8B030D-6E8A-4147-A177-3AD203B41FA5}">
                      <a16:colId xmlns:a16="http://schemas.microsoft.com/office/drawing/2014/main" val="2087071387"/>
                    </a:ext>
                  </a:extLst>
                </a:gridCol>
                <a:gridCol w="302432">
                  <a:extLst>
                    <a:ext uri="{9D8B030D-6E8A-4147-A177-3AD203B41FA5}">
                      <a16:colId xmlns:a16="http://schemas.microsoft.com/office/drawing/2014/main" val="4147563761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46387495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11053627"/>
                    </a:ext>
                  </a:extLst>
                </a:gridCol>
                <a:gridCol w="1800201">
                  <a:extLst>
                    <a:ext uri="{9D8B030D-6E8A-4147-A177-3AD203B41FA5}">
                      <a16:colId xmlns:a16="http://schemas.microsoft.com/office/drawing/2014/main" val="2096520762"/>
                    </a:ext>
                  </a:extLst>
                </a:gridCol>
              </a:tblGrid>
              <a:tr h="433083">
                <a:tc>
                  <a:txBody>
                    <a:bodyPr/>
                    <a:lstStyle/>
                    <a:p>
                      <a:endParaRPr lang="zh-CN" altLang="en-US" sz="2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zh-CN" altLang="en-US" sz="2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923081"/>
                  </a:ext>
                </a:extLst>
              </a:tr>
              <a:tr h="433083"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Bare RPCs</a:t>
                      </a:r>
                      <a:endParaRPr lang="zh-CN" altLang="en-US" sz="2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dirty="0"/>
                        <a:t>1272 m^2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1.2k/m^2</a:t>
                      </a:r>
                      <a:endParaRPr lang="zh-CN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dirty="0"/>
                        <a:t>1.526</a:t>
                      </a:r>
                      <a:r>
                        <a:rPr lang="en-US" altLang="zh-CN" sz="2200" baseline="0" dirty="0"/>
                        <a:t> M</a:t>
                      </a:r>
                      <a:endParaRPr lang="en-US" altLang="zh-CN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dirty="0"/>
                        <a:t>From</a:t>
                      </a:r>
                      <a:r>
                        <a:rPr lang="en-US" altLang="zh-CN" sz="2200" baseline="0" dirty="0"/>
                        <a:t> </a:t>
                      </a:r>
                      <a:r>
                        <a:rPr lang="en-US" altLang="zh-CN" sz="2200" dirty="0"/>
                        <a:t>GNKD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624297"/>
                  </a:ext>
                </a:extLst>
              </a:tr>
              <a:tr h="433083"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Box</a:t>
                      </a:r>
                      <a:endParaRPr lang="zh-CN" altLang="en-US" sz="2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sz="2200" dirty="0"/>
                        <a:t>136</a:t>
                      </a:r>
                      <a:endParaRPr lang="zh-CN" altLang="en-US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2000/module</a:t>
                      </a:r>
                      <a:endParaRPr lang="zh-CN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0.272</a:t>
                      </a:r>
                      <a:r>
                        <a:rPr lang="en-US" altLang="zh-CN" sz="2200" baseline="0" dirty="0"/>
                        <a:t> M</a:t>
                      </a:r>
                      <a:endParaRPr lang="zh-CN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dirty="0"/>
                        <a:t>From</a:t>
                      </a:r>
                      <a:r>
                        <a:rPr lang="en-US" altLang="zh-CN" sz="2200" baseline="0" dirty="0"/>
                        <a:t> </a:t>
                      </a:r>
                      <a:r>
                        <a:rPr lang="en-US" altLang="zh-CN" sz="2200" dirty="0"/>
                        <a:t>GNKD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08541"/>
                  </a:ext>
                </a:extLst>
              </a:tr>
              <a:tr h="433083">
                <a:tc>
                  <a:txBody>
                    <a:bodyPr/>
                    <a:lstStyle/>
                    <a:p>
                      <a:r>
                        <a:rPr lang="en-US" altLang="zh-CN" sz="2200" dirty="0">
                          <a:solidFill>
                            <a:srgbClr val="FF0000"/>
                          </a:solidFill>
                        </a:rPr>
                        <a:t>Readout strip &amp; insulation materials</a:t>
                      </a:r>
                      <a:endParaRPr lang="zh-CN" altLang="en-US" sz="2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dirty="0">
                          <a:solidFill>
                            <a:srgbClr val="FF0000"/>
                          </a:solidFill>
                        </a:rPr>
                        <a:t>636 m^2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2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>
                          <a:solidFill>
                            <a:srgbClr val="FF0000"/>
                          </a:solidFill>
                        </a:rPr>
                        <a:t>3145/m^2</a:t>
                      </a:r>
                      <a:endParaRPr lang="zh-CN" altLang="en-US" sz="2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>
                          <a:solidFill>
                            <a:srgbClr val="FF0000"/>
                          </a:solidFill>
                        </a:rPr>
                        <a:t>2.0 M</a:t>
                      </a:r>
                      <a:endParaRPr lang="zh-CN" altLang="en-US" sz="2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dirty="0"/>
                        <a:t>From</a:t>
                      </a:r>
                      <a:r>
                        <a:rPr lang="en-US" altLang="zh-CN" sz="2200" baseline="0" dirty="0"/>
                        <a:t> </a:t>
                      </a:r>
                      <a:r>
                        <a:rPr lang="en-US" altLang="zh-CN" sz="2200" dirty="0"/>
                        <a:t>GNKD</a:t>
                      </a:r>
                    </a:p>
                    <a:p>
                      <a:endParaRPr lang="zh-CN" altLang="en-US" sz="2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292034"/>
                  </a:ext>
                </a:extLst>
              </a:tr>
              <a:tr h="433083"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Electronics</a:t>
                      </a:r>
                      <a:endParaRPr lang="zh-CN" altLang="en-US" sz="2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sz="2200" dirty="0"/>
                        <a:t>9152ch</a:t>
                      </a:r>
                      <a:endParaRPr lang="zh-CN" altLang="en-US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200/</a:t>
                      </a:r>
                      <a:r>
                        <a:rPr lang="en-US" altLang="zh-CN" sz="2200" dirty="0" err="1"/>
                        <a:t>ch</a:t>
                      </a:r>
                      <a:endParaRPr lang="zh-CN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dirty="0"/>
                        <a:t>1.83</a:t>
                      </a:r>
                      <a:r>
                        <a:rPr lang="en-US" altLang="zh-CN" sz="2200" baseline="0" dirty="0"/>
                        <a:t> M </a:t>
                      </a:r>
                      <a:endParaRPr lang="en-US" altLang="zh-CN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dirty="0"/>
                        <a:t>From</a:t>
                      </a:r>
                      <a:r>
                        <a:rPr lang="en-US" altLang="zh-CN" sz="2200" baseline="0" dirty="0"/>
                        <a:t> USTC</a:t>
                      </a:r>
                      <a:endParaRPr lang="en-US" altLang="zh-CN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584111"/>
                  </a:ext>
                </a:extLst>
              </a:tr>
              <a:tr h="433083"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Sub total</a:t>
                      </a:r>
                      <a:endParaRPr lang="zh-CN" altLang="en-US" sz="2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altLang="zh-CN" sz="2200" dirty="0"/>
                        <a:t>Consistent with </a:t>
                      </a:r>
                      <a:r>
                        <a:rPr lang="en-US" altLang="zh-CN" sz="2200" dirty="0" err="1"/>
                        <a:t>Jiawen</a:t>
                      </a:r>
                      <a:r>
                        <a:rPr lang="en-US" altLang="zh-CN" sz="2200" dirty="0"/>
                        <a:t> Zhang: ~560W(all)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5.628M</a:t>
                      </a:r>
                      <a:endParaRPr lang="zh-CN" altLang="en-US" sz="2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951470"/>
                  </a:ext>
                </a:extLst>
              </a:tr>
              <a:tr h="433083"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HV system</a:t>
                      </a:r>
                      <a:endParaRPr lang="zh-CN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zh-CN" altLang="en-US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0. 4M</a:t>
                      </a:r>
                      <a:endParaRPr lang="zh-CN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Estimated</a:t>
                      </a:r>
                      <a:endParaRPr lang="zh-CN" alt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164383"/>
                  </a:ext>
                </a:extLst>
              </a:tr>
              <a:tr h="433083"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Gas system</a:t>
                      </a:r>
                      <a:endParaRPr lang="zh-CN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2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zh-CN" altLang="en-US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0. 3M</a:t>
                      </a:r>
                      <a:endParaRPr lang="zh-CN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dirty="0"/>
                        <a:t>Estimated</a:t>
                      </a:r>
                      <a:endParaRPr lang="zh-CN" alt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933020"/>
                  </a:ext>
                </a:extLst>
              </a:tr>
              <a:tr h="4330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dirty="0"/>
                        <a:t>Total </a:t>
                      </a:r>
                      <a:endParaRPr lang="zh-CN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zh-CN" altLang="en-US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200" dirty="0"/>
                        <a:t>6.328 M</a:t>
                      </a:r>
                      <a:endParaRPr lang="zh-CN" alt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478643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1354808E-9F9B-4B54-BB60-DD1AA7B171B4}"/>
              </a:ext>
            </a:extLst>
          </p:cNvPr>
          <p:cNvSpPr txBox="1"/>
          <p:nvPr/>
        </p:nvSpPr>
        <p:spPr>
          <a:xfrm>
            <a:off x="10164417" y="390939"/>
            <a:ext cx="169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</a:t>
            </a:r>
            <a:r>
              <a:rPr lang="en-US" altLang="zh-CN" dirty="0" err="1"/>
              <a:t>Yuguang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4109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55440" y="764704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500" dirty="0"/>
              <a:t> DYB RPC veto cost</a:t>
            </a:r>
            <a:endParaRPr lang="zh-CN" altLang="en-US" sz="2500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623392" y="1700808"/>
          <a:ext cx="10657185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4152329504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87071387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4147563761"/>
                    </a:ext>
                  </a:extLst>
                </a:gridCol>
                <a:gridCol w="1560502">
                  <a:extLst>
                    <a:ext uri="{9D8B030D-6E8A-4147-A177-3AD203B41FA5}">
                      <a16:colId xmlns:a16="http://schemas.microsoft.com/office/drawing/2014/main" val="11053627"/>
                    </a:ext>
                  </a:extLst>
                </a:gridCol>
                <a:gridCol w="1751867">
                  <a:extLst>
                    <a:ext uri="{9D8B030D-6E8A-4147-A177-3AD203B41FA5}">
                      <a16:colId xmlns:a16="http://schemas.microsoft.com/office/drawing/2014/main" val="513987732"/>
                    </a:ext>
                  </a:extLst>
                </a:gridCol>
              </a:tblGrid>
              <a:tr h="384043"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923081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Bare RPCs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3200 m^2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1600/m^2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5.14</a:t>
                      </a:r>
                      <a:r>
                        <a:rPr lang="en-US" altLang="zh-CN" sz="2000" baseline="0" dirty="0"/>
                        <a:t> M</a:t>
                      </a:r>
                      <a:endParaRPr lang="en-US" altLang="zh-C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dirty="0"/>
                        <a:t>From</a:t>
                      </a:r>
                      <a:r>
                        <a:rPr lang="en-US" altLang="zh-CN" sz="2200" baseline="0" dirty="0"/>
                        <a:t> </a:t>
                      </a:r>
                      <a:r>
                        <a:rPr lang="en-US" altLang="zh-CN" sz="2200" dirty="0"/>
                        <a:t>GNKD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624297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Box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195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~2500/module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~0.4875</a:t>
                      </a:r>
                      <a:r>
                        <a:rPr lang="en-US" altLang="zh-CN" sz="2000" baseline="0" dirty="0"/>
                        <a:t> 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dirty="0"/>
                        <a:t>Estimated</a:t>
                      </a:r>
                      <a:endParaRPr lang="zh-CN" alt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08541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Readout strip &amp; insulation materials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3200 m^2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~740/m^2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2.37 M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dirty="0"/>
                        <a:t>Estimated</a:t>
                      </a:r>
                      <a:endParaRPr lang="zh-CN" alt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292034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Subtotal</a:t>
                      </a:r>
                      <a:endParaRPr lang="zh-CN" altLang="en-US" sz="2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From</a:t>
                      </a:r>
                      <a:r>
                        <a:rPr lang="en-US" altLang="zh-CN" sz="2000" baseline="0" dirty="0"/>
                        <a:t> </a:t>
                      </a:r>
                      <a:r>
                        <a:rPr lang="en-US" altLang="zh-CN" sz="2000" dirty="0" err="1"/>
                        <a:t>Chang</a:t>
                      </a:r>
                      <a:r>
                        <a:rPr lang="en-US" altLang="zh-CN" sz="2000" baseline="0" dirty="0" err="1"/>
                        <a:t>geng</a:t>
                      </a:r>
                      <a:r>
                        <a:rPr lang="en-US" altLang="zh-CN" sz="2000" baseline="0" dirty="0"/>
                        <a:t> Yang</a:t>
                      </a:r>
                      <a:endParaRPr lang="zh-CN" altLang="en-US" sz="2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8.0M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2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663190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Electronics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6000ch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200/</a:t>
                      </a:r>
                      <a:r>
                        <a:rPr lang="en-US" altLang="zh-CN" sz="2000" dirty="0" err="1"/>
                        <a:t>ch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1.2</a:t>
                      </a:r>
                      <a:r>
                        <a:rPr lang="en-US" altLang="zh-CN" sz="2000" baseline="0" dirty="0"/>
                        <a:t> M </a:t>
                      </a:r>
                      <a:endParaRPr lang="en-US" altLang="zh-C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From</a:t>
                      </a:r>
                      <a:r>
                        <a:rPr lang="en-US" altLang="zh-CN" sz="2000" baseline="0" dirty="0"/>
                        <a:t> USTC</a:t>
                      </a:r>
                      <a:endParaRPr lang="en-US" altLang="zh-C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584111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HV system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~1.0M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Estimated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164383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Gas system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~0.8M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Estimated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933020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Total 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~11.0M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478643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7AE22FED-8EDA-4326-971B-76D95C915859}"/>
              </a:ext>
            </a:extLst>
          </p:cNvPr>
          <p:cNvSpPr txBox="1"/>
          <p:nvPr/>
        </p:nvSpPr>
        <p:spPr>
          <a:xfrm>
            <a:off x="10164417" y="390939"/>
            <a:ext cx="169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</a:t>
            </a:r>
            <a:r>
              <a:rPr lang="en-US" altLang="zh-CN" dirty="0" err="1"/>
              <a:t>Yuguang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FE3514F-94DC-4573-8D18-5CC44F349E1D}"/>
              </a:ext>
            </a:extLst>
          </p:cNvPr>
          <p:cNvSpPr txBox="1"/>
          <p:nvPr/>
        </p:nvSpPr>
        <p:spPr>
          <a:xfrm>
            <a:off x="748746" y="5799092"/>
            <a:ext cx="5883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But, what I got: Gas system costs $</a:t>
            </a:r>
            <a:r>
              <a:rPr lang="en-US" altLang="zh-CN" dirty="0" err="1"/>
              <a:t>450k</a:t>
            </a:r>
            <a:r>
              <a:rPr lang="en-US" altLang="zh-CN" dirty="0"/>
              <a:t>! </a:t>
            </a:r>
            <a:r>
              <a:rPr lang="en-US" altLang="zh-CN" dirty="0" err="1"/>
              <a:t>HV</a:t>
            </a:r>
            <a:r>
              <a:rPr lang="en-US" altLang="zh-CN" dirty="0"/>
              <a:t> costs $</a:t>
            </a:r>
            <a:r>
              <a:rPr lang="en-US" altLang="zh-CN" dirty="0" err="1"/>
              <a:t>273k</a:t>
            </a:r>
            <a:r>
              <a:rPr lang="en-US" altLang="zh-CN" dirty="0"/>
              <a:t>?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0917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51381" y="234788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500" dirty="0"/>
              <a:t> CEPC RPC Muon cost</a:t>
            </a:r>
            <a:endParaRPr lang="zh-CN" altLang="en-US" sz="2500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407369" y="746563"/>
          <a:ext cx="1144927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1">
                  <a:extLst>
                    <a:ext uri="{9D8B030D-6E8A-4147-A177-3AD203B41FA5}">
                      <a16:colId xmlns:a16="http://schemas.microsoft.com/office/drawing/2014/main" val="4152329504"/>
                    </a:ext>
                  </a:extLst>
                </a:gridCol>
                <a:gridCol w="1637280">
                  <a:extLst>
                    <a:ext uri="{9D8B030D-6E8A-4147-A177-3AD203B41FA5}">
                      <a16:colId xmlns:a16="http://schemas.microsoft.com/office/drawing/2014/main" val="2087071387"/>
                    </a:ext>
                  </a:extLst>
                </a:gridCol>
                <a:gridCol w="2194091">
                  <a:extLst>
                    <a:ext uri="{9D8B030D-6E8A-4147-A177-3AD203B41FA5}">
                      <a16:colId xmlns:a16="http://schemas.microsoft.com/office/drawing/2014/main" val="4147563761"/>
                    </a:ext>
                  </a:extLst>
                </a:gridCol>
                <a:gridCol w="3480282">
                  <a:extLst>
                    <a:ext uri="{9D8B030D-6E8A-4147-A177-3AD203B41FA5}">
                      <a16:colId xmlns:a16="http://schemas.microsoft.com/office/drawing/2014/main" val="11053627"/>
                    </a:ext>
                  </a:extLst>
                </a:gridCol>
                <a:gridCol w="1689346">
                  <a:extLst>
                    <a:ext uri="{9D8B030D-6E8A-4147-A177-3AD203B41FA5}">
                      <a16:colId xmlns:a16="http://schemas.microsoft.com/office/drawing/2014/main" val="181846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923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Bare RPCs (Bakelite)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5080 m^2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2200/m^2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11.18 </a:t>
                      </a:r>
                      <a:r>
                        <a:rPr lang="en-US" altLang="zh-CN" sz="2000" baseline="0" dirty="0"/>
                        <a:t> +0.6 = 11.78M</a:t>
                      </a:r>
                      <a:endParaRPr lang="en-US" altLang="zh-C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From</a:t>
                      </a:r>
                      <a:r>
                        <a:rPr lang="en-US" altLang="zh-CN" sz="2000" baseline="0" dirty="0"/>
                        <a:t> </a:t>
                      </a:r>
                      <a:r>
                        <a:rPr lang="en-US" altLang="zh-CN" sz="2000" dirty="0"/>
                        <a:t>GNKD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624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Bare RPCs(glass)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5080 m^2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1000/m^2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5.08+0.6=5.68M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Estimated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0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Box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280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3500/module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0.98</a:t>
                      </a:r>
                      <a:r>
                        <a:rPr lang="en-US" altLang="zh-CN" sz="2000" baseline="0" dirty="0"/>
                        <a:t> 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Estimated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39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Readout strip &amp; insulation</a:t>
                      </a:r>
                      <a:r>
                        <a:rPr lang="en-US" altLang="zh-CN" sz="2000" baseline="0" dirty="0"/>
                        <a:t> materials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5080 m^2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1000/m^2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5.08 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Ref to DYB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292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Subtotal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17.84(Bakelite)/11.74(glass)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663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Electronics (discrete)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31100 </a:t>
                      </a:r>
                      <a:r>
                        <a:rPr lang="en-US" altLang="zh-CN" sz="2000" dirty="0" err="1"/>
                        <a:t>ch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~200/</a:t>
                      </a:r>
                      <a:r>
                        <a:rPr lang="en-US" altLang="zh-CN" sz="2000" dirty="0" err="1"/>
                        <a:t>ch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aseline="0" dirty="0"/>
                        <a:t>6.22 M </a:t>
                      </a:r>
                      <a:endParaRPr lang="en-US" altLang="zh-C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From</a:t>
                      </a:r>
                      <a:r>
                        <a:rPr lang="en-US" altLang="zh-CN" sz="2000" baseline="0" dirty="0"/>
                        <a:t> USTC</a:t>
                      </a:r>
                      <a:endParaRPr lang="en-US" altLang="zh-C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584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Electronics (ASIC)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31100 </a:t>
                      </a:r>
                      <a:r>
                        <a:rPr lang="en-US" altLang="zh-CN" sz="2000" dirty="0" err="1"/>
                        <a:t>ch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~146.5/</a:t>
                      </a:r>
                      <a:r>
                        <a:rPr lang="en-US" altLang="zh-CN" sz="2000" dirty="0" err="1"/>
                        <a:t>ch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4.55M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From USTC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757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HV system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1.5M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Estimated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16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Gas system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1.0M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Estimated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933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Total </a:t>
                      </a:r>
                      <a:endParaRPr lang="zh-CN" altLang="en-US" sz="20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altLang="zh-CN" sz="2000" dirty="0"/>
                        <a:t>Bakelite</a:t>
                      </a:r>
                      <a:r>
                        <a:rPr lang="en-US" altLang="zh-CN" sz="2000" baseline="0" dirty="0"/>
                        <a:t> RPC: </a:t>
                      </a:r>
                      <a:r>
                        <a:rPr lang="en-US" altLang="zh-CN" sz="2000" dirty="0"/>
                        <a:t>26.56M(discrete)/2.489(ASIC); Glass RPC: 20.46M(discrete)/18.79(ASIC)</a:t>
                      </a:r>
                      <a:endParaRPr lang="zh-CN" alt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478643"/>
                  </a:ext>
                </a:extLst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695400" y="5444724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500" dirty="0"/>
              <a:t> RPC mass production condition</a:t>
            </a:r>
            <a:endParaRPr lang="zh-CN" altLang="en-US" sz="25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5F9019F-092A-4CE3-8E65-1DAF8E826D79}"/>
              </a:ext>
            </a:extLst>
          </p:cNvPr>
          <p:cNvSpPr txBox="1"/>
          <p:nvPr/>
        </p:nvSpPr>
        <p:spPr>
          <a:xfrm>
            <a:off x="791072" y="5851137"/>
            <a:ext cx="10657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Vendor: </a:t>
            </a:r>
            <a:r>
              <a:rPr lang="en-US" altLang="zh-CN" sz="2000" dirty="0" err="1"/>
              <a:t>GaoNengKeDi</a:t>
            </a:r>
            <a:r>
              <a:rPr lang="en-US" altLang="zh-CN" sz="2000" dirty="0"/>
              <a:t> </a:t>
            </a:r>
            <a:r>
              <a:rPr lang="en-US" altLang="zh-CN" sz="2000" dirty="0" err="1"/>
              <a:t>co.ltd</a:t>
            </a:r>
            <a:r>
              <a:rPr lang="en-US" altLang="zh-CN" sz="2000" dirty="0"/>
              <a:t>  only, currently; glass RPC no problem. New clean room needed. Raw materials are not issue. (Bakelite, graphite, glass, glue, strips insulation film, etc. )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3301A99-9C6E-4CB5-BF15-55BAA94D92CF}"/>
              </a:ext>
            </a:extLst>
          </p:cNvPr>
          <p:cNvSpPr txBox="1"/>
          <p:nvPr/>
        </p:nvSpPr>
        <p:spPr>
          <a:xfrm>
            <a:off x="10164417" y="390939"/>
            <a:ext cx="169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</a:t>
            </a:r>
            <a:r>
              <a:rPr lang="en-US" altLang="zh-CN" dirty="0" err="1"/>
              <a:t>Yuguang</a:t>
            </a:r>
            <a:endParaRPr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0CB5EAA2-16D5-4249-B0FA-C86DC9544426}"/>
              </a:ext>
            </a:extLst>
          </p:cNvPr>
          <p:cNvSpPr/>
          <p:nvPr/>
        </p:nvSpPr>
        <p:spPr>
          <a:xfrm>
            <a:off x="6493565" y="2888974"/>
            <a:ext cx="3743739" cy="5897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4027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94F2BB-3CB6-43F2-9099-3889043DD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 on cost in construction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61D24A-8751-43BE-89F1-A3D78F7E0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Number of channels: </a:t>
            </a:r>
            <a:r>
              <a:rPr lang="en-US" altLang="zh-CN" dirty="0">
                <a:solidFill>
                  <a:srgbClr val="FF0000"/>
                </a:solidFill>
              </a:rPr>
              <a:t>25,848 vs 31,100</a:t>
            </a:r>
          </a:p>
          <a:p>
            <a:r>
              <a:rPr lang="en-US" altLang="zh-CN" dirty="0"/>
              <a:t>Effective area of superlayers: </a:t>
            </a:r>
            <a:r>
              <a:rPr lang="en-US" altLang="zh-CN" dirty="0" err="1">
                <a:solidFill>
                  <a:srgbClr val="FF0000"/>
                </a:solidFill>
              </a:rPr>
              <a:t>1600m^2</a:t>
            </a:r>
            <a:r>
              <a:rPr lang="en-US" altLang="zh-CN" dirty="0">
                <a:solidFill>
                  <a:srgbClr val="FF0000"/>
                </a:solidFill>
              </a:rPr>
              <a:t> vs </a:t>
            </a:r>
            <a:r>
              <a:rPr lang="en-US" altLang="zh-CN" dirty="0" err="1">
                <a:solidFill>
                  <a:srgbClr val="FF0000"/>
                </a:solidFill>
              </a:rPr>
              <a:t>2540m^2</a:t>
            </a:r>
            <a:r>
              <a:rPr lang="en-US" altLang="zh-CN" dirty="0">
                <a:solidFill>
                  <a:srgbClr val="FF0000"/>
                </a:solidFill>
              </a:rPr>
              <a:t> (5080/2)</a:t>
            </a:r>
          </a:p>
          <a:p>
            <a:r>
              <a:rPr lang="en-US" altLang="zh-CN" dirty="0"/>
              <a:t>Cost until here: </a:t>
            </a:r>
            <a:r>
              <a:rPr lang="en-US" altLang="zh-CN" dirty="0" err="1">
                <a:solidFill>
                  <a:srgbClr val="FF0000"/>
                </a:solidFill>
              </a:rPr>
              <a:t>11.25M</a:t>
            </a:r>
            <a:r>
              <a:rPr lang="en-US" altLang="zh-CN" dirty="0">
                <a:solidFill>
                  <a:srgbClr val="FF0000"/>
                </a:solidFill>
              </a:rPr>
              <a:t> vs </a:t>
            </a:r>
            <a:r>
              <a:rPr lang="en-US" altLang="zh-CN" dirty="0" err="1">
                <a:solidFill>
                  <a:srgbClr val="FF0000"/>
                </a:solidFill>
              </a:rPr>
              <a:t>17.84M</a:t>
            </a:r>
            <a:r>
              <a:rPr lang="en-US" altLang="zh-CN" dirty="0">
                <a:solidFill>
                  <a:srgbClr val="FF0000"/>
                </a:solidFill>
              </a:rPr>
              <a:t>(Bakelite)/</a:t>
            </a:r>
            <a:r>
              <a:rPr lang="en-US" altLang="zh-CN" dirty="0" err="1">
                <a:solidFill>
                  <a:srgbClr val="FF0000"/>
                </a:solidFill>
              </a:rPr>
              <a:t>11.74M</a:t>
            </a:r>
            <a:r>
              <a:rPr lang="en-US" altLang="zh-CN" dirty="0">
                <a:solidFill>
                  <a:srgbClr val="FF0000"/>
                </a:solidFill>
              </a:rPr>
              <a:t>(glass)</a:t>
            </a:r>
          </a:p>
          <a:p>
            <a:endParaRPr lang="en-US" altLang="zh-CN" dirty="0"/>
          </a:p>
          <a:p>
            <a:r>
              <a:rPr lang="en-US" altLang="zh-CN" dirty="0"/>
              <a:t>Additional cost of RPC:</a:t>
            </a:r>
          </a:p>
          <a:p>
            <a:r>
              <a:rPr lang="en-US" altLang="zh-CN" dirty="0"/>
              <a:t>6.22 M for Electronics (discrete)</a:t>
            </a:r>
            <a:endParaRPr lang="zh-CN" altLang="en-US" dirty="0"/>
          </a:p>
          <a:p>
            <a:r>
              <a:rPr lang="en-US" altLang="zh-CN" dirty="0" err="1"/>
              <a:t>4.55M</a:t>
            </a:r>
            <a:r>
              <a:rPr lang="en-US" altLang="zh-CN" dirty="0"/>
              <a:t> for Electronics (ASIC) (ignored in comparison)</a:t>
            </a:r>
          </a:p>
          <a:p>
            <a:r>
              <a:rPr lang="en-US" altLang="zh-CN" dirty="0" err="1"/>
              <a:t>1.5M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 err="1"/>
              <a:t>HV</a:t>
            </a:r>
            <a:endParaRPr lang="en-US" altLang="zh-CN" dirty="0"/>
          </a:p>
          <a:p>
            <a:r>
              <a:rPr lang="en-US" altLang="zh-CN" dirty="0" err="1"/>
              <a:t>1.0M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gas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endParaRPr lang="zh-CN" altLang="en-US" dirty="0"/>
          </a:p>
          <a:p>
            <a:endParaRPr lang="zh-CN" altLang="en-US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79EC049-D0AE-4400-84D8-DEB1A36BCC99}"/>
              </a:ext>
            </a:extLst>
          </p:cNvPr>
          <p:cNvSpPr txBox="1"/>
          <p:nvPr/>
        </p:nvSpPr>
        <p:spPr>
          <a:xfrm>
            <a:off x="7215808" y="3649651"/>
            <a:ext cx="463163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Two more comparisons:</a:t>
            </a:r>
          </a:p>
          <a:p>
            <a:pPr marL="342900" indent="-342900">
              <a:buAutoNum type="arabicPeriod"/>
            </a:pPr>
            <a:r>
              <a:rPr lang="en-US" altLang="zh-CN" dirty="0"/>
              <a:t>Construction and maintenance will be more complicated in RPC scheme. </a:t>
            </a:r>
          </a:p>
          <a:p>
            <a:pPr marL="342900" indent="-342900">
              <a:buAutoNum type="arabicPeriod"/>
            </a:pPr>
            <a:r>
              <a:rPr lang="en-US" altLang="zh-CN" dirty="0"/>
              <a:t>PS scheme can take some technologies from </a:t>
            </a:r>
            <a:r>
              <a:rPr lang="en-US" altLang="zh-CN" dirty="0" err="1"/>
              <a:t>HCAL</a:t>
            </a:r>
            <a:r>
              <a:rPr lang="en-US" altLang="zh-CN" dirty="0"/>
              <a:t> R&amp;D, possible to reduce the cost.</a:t>
            </a:r>
          </a:p>
          <a:p>
            <a:pPr lvl="1"/>
            <a:r>
              <a:rPr lang="en-US" altLang="zh-CN" dirty="0"/>
              <a:t>---Scintillator, </a:t>
            </a:r>
            <a:r>
              <a:rPr lang="en-US" altLang="zh-CN" dirty="0" err="1"/>
              <a:t>SiPM</a:t>
            </a:r>
            <a:r>
              <a:rPr lang="en-US" altLang="zh-CN" dirty="0"/>
              <a:t>, ASIC, etc.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542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C082A0-D255-4B97-BCF6-1BD9194EB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22" y="0"/>
            <a:ext cx="10515600" cy="874643"/>
          </a:xfrm>
        </p:spPr>
        <p:txBody>
          <a:bodyPr/>
          <a:lstStyle/>
          <a:p>
            <a:r>
              <a:rPr lang="en-US" altLang="zh-CN" dirty="0"/>
              <a:t>Gas cost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77E1B19-E2FC-416A-89CA-DE3155B86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229" y="437321"/>
            <a:ext cx="8786647" cy="6221896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25499D3-E0DD-428F-9F31-E141C95F6733}"/>
              </a:ext>
            </a:extLst>
          </p:cNvPr>
          <p:cNvSpPr txBox="1"/>
          <p:nvPr/>
        </p:nvSpPr>
        <p:spPr>
          <a:xfrm>
            <a:off x="417443" y="1338470"/>
            <a:ext cx="26438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Dayabay</a:t>
            </a:r>
            <a:r>
              <a:rPr lang="en-US" altLang="zh-CN" dirty="0"/>
              <a:t> Per</a:t>
            </a:r>
            <a:r>
              <a:rPr lang="zh-CN" altLang="en-US" dirty="0"/>
              <a:t> </a:t>
            </a:r>
            <a:r>
              <a:rPr lang="en-US" altLang="zh-CN" dirty="0"/>
              <a:t>year: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$</a:t>
            </a:r>
            <a:r>
              <a:rPr lang="en-US" altLang="zh-CN" dirty="0" err="1"/>
              <a:t>73k</a:t>
            </a:r>
            <a:r>
              <a:rPr lang="en-US" altLang="zh-CN" dirty="0"/>
              <a:t> -&gt; ~</a:t>
            </a:r>
            <a:r>
              <a:rPr lang="en-US" altLang="zh-CN" dirty="0" err="1"/>
              <a:t>0.5M</a:t>
            </a:r>
            <a:r>
              <a:rPr lang="zh-CN" altLang="en-US" dirty="0"/>
              <a:t>￥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Belle II RPC per year:</a:t>
            </a:r>
          </a:p>
          <a:p>
            <a:r>
              <a:rPr lang="en-US" altLang="zh-CN" dirty="0"/>
              <a:t>~</a:t>
            </a:r>
            <a:r>
              <a:rPr lang="en-US" altLang="zh-CN" dirty="0" err="1"/>
              <a:t>0.5M</a:t>
            </a:r>
            <a:r>
              <a:rPr lang="zh-CN" altLang="en-US" dirty="0"/>
              <a:t>￥ </a:t>
            </a:r>
            <a:r>
              <a:rPr lang="en-US" altLang="zh-CN" dirty="0"/>
              <a:t>(similar)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half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KLM</a:t>
            </a:r>
            <a:r>
              <a:rPr lang="zh-CN" altLang="en-US" dirty="0"/>
              <a:t> </a:t>
            </a:r>
            <a:r>
              <a:rPr lang="en-US" altLang="zh-CN" dirty="0"/>
              <a:t>volume.</a:t>
            </a:r>
          </a:p>
          <a:p>
            <a:endParaRPr lang="en-US" altLang="zh-CN" dirty="0"/>
          </a:p>
          <a:p>
            <a:r>
              <a:rPr lang="en-US" altLang="zh-CN" dirty="0"/>
              <a:t>So, how much will be the gas cost for </a:t>
            </a:r>
            <a:r>
              <a:rPr lang="en-US" altLang="zh-CN" dirty="0" err="1"/>
              <a:t>CEPC</a:t>
            </a:r>
            <a:r>
              <a:rPr lang="en-US" altLang="zh-CN" dirty="0"/>
              <a:t> per year?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8201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F7A6-5E31-4FD6-9873-E64A1AE0C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 on cost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234464-242A-4E06-91AE-B3035BC77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/>
              <a:t>There is no conclusion that RPC has an obvious advantage in cost for construction.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/>
              <a:t>RPC has gas cost, and it may be &gt; </a:t>
            </a:r>
            <a:r>
              <a:rPr lang="en-US" altLang="zh-CN" sz="2400" dirty="0" err="1"/>
              <a:t>1M</a:t>
            </a:r>
            <a:r>
              <a:rPr lang="en-US" altLang="zh-CN" sz="2400" dirty="0"/>
              <a:t> per year.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/>
              <a:t>Scintillator has advantages in construction and maintain, and therefore save labor cost.  </a:t>
            </a:r>
          </a:p>
          <a:p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53684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9030CF-0884-4CD6-BB16-ED59232F2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BC022F-8997-48D7-9D5D-08B441F4D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4400" dirty="0"/>
              <a:t>Backup 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353918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86CAD3-91AE-407E-B488-A747DE6CA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status of PS scheme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20D14D-9DA8-424B-8BA5-448281EB8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1. Scintillator production: </a:t>
            </a:r>
            <a:r>
              <a:rPr lang="en-US" altLang="zh-CN" dirty="0" err="1"/>
              <a:t>GNKD</a:t>
            </a:r>
            <a:r>
              <a:rPr lang="en-US" altLang="zh-CN" dirty="0"/>
              <a:t> starts to build mold for scintillator strips.</a:t>
            </a:r>
          </a:p>
          <a:p>
            <a:r>
              <a:rPr lang="en-US" altLang="zh-CN" dirty="0"/>
              <a:t>2. Backend electronics: </a:t>
            </a:r>
            <a:r>
              <a:rPr lang="en-US" altLang="zh-CN" dirty="0" err="1"/>
              <a:t>USST</a:t>
            </a:r>
            <a:r>
              <a:rPr lang="en-US" altLang="zh-CN" dirty="0"/>
              <a:t> gets the FW read after the simulation, and testing with generated pulses shows a time resolution of ~</a:t>
            </a:r>
            <a:r>
              <a:rPr lang="en-US" altLang="zh-CN" dirty="0" err="1"/>
              <a:t>0.1ns</a:t>
            </a:r>
            <a:r>
              <a:rPr lang="en-US" altLang="zh-CN" dirty="0"/>
              <a:t>, without </a:t>
            </a:r>
            <a:r>
              <a:rPr lang="en-US" altLang="zh-CN" dirty="0" err="1"/>
              <a:t>sincillator+SiPM</a:t>
            </a:r>
            <a:r>
              <a:rPr lang="en-US" altLang="zh-CN" dirty="0"/>
              <a:t>. Going to start the design of the new board.</a:t>
            </a:r>
          </a:p>
          <a:p>
            <a:r>
              <a:rPr lang="en-US" altLang="zh-CN" dirty="0"/>
              <a:t>3. Simulation and SW: Nankai and </a:t>
            </a:r>
            <a:r>
              <a:rPr lang="en-US" altLang="zh-CN" dirty="0" err="1"/>
              <a:t>SCNU</a:t>
            </a:r>
            <a:r>
              <a:rPr lang="en-US" altLang="zh-CN" dirty="0"/>
              <a:t> start to work on the simulation under the </a:t>
            </a:r>
            <a:r>
              <a:rPr lang="en-US" altLang="zh-CN" dirty="0" err="1"/>
              <a:t>CEPCSW</a:t>
            </a:r>
            <a:r>
              <a:rPr lang="en-US" altLang="zh-CN" dirty="0"/>
              <a:t> frame.</a:t>
            </a:r>
          </a:p>
          <a:p>
            <a:endParaRPr lang="zh-CN" altLang="en-US" dirty="0"/>
          </a:p>
        </p:txBody>
      </p:sp>
      <p:pic>
        <p:nvPicPr>
          <p:cNvPr id="4" name="图片 3" descr="卡通人物&#10;&#10;中度可信度描述已自动生成">
            <a:extLst>
              <a:ext uri="{FF2B5EF4-FFF2-40B4-BE49-F238E27FC236}">
                <a16:creationId xmlns:a16="http://schemas.microsoft.com/office/drawing/2014/main" id="{AA150CD4-216B-49EE-987C-43128ED8B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87" y="3995866"/>
            <a:ext cx="3805496" cy="26491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8CC49F2-F999-4A94-816D-045C261A63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0" t="1" r="23828" b="282"/>
          <a:stretch/>
        </p:blipFill>
        <p:spPr>
          <a:xfrm>
            <a:off x="6831495" y="3935732"/>
            <a:ext cx="2698468" cy="252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60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25BDC9-B9A1-4A92-A3C7-6D76C83A5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Rate limitation of scintillator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4B41AC8-B2B3-43AC-8338-FAB38301A7EF}"/>
                  </a:ext>
                </a:extLst>
              </p:cNvPr>
              <p:cNvSpPr txBox="1"/>
              <p:nvPr/>
            </p:nvSpPr>
            <p:spPr>
              <a:xfrm>
                <a:off x="504775" y="1955099"/>
                <a:ext cx="453105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/>
                  <a:t>Decay time: ns level</a:t>
                </a:r>
              </a:p>
              <a:p>
                <a:r>
                  <a:rPr lang="en-US" altLang="zh-CN" sz="2000" dirty="0" err="1"/>
                  <a:t>SiPM+FE</a:t>
                </a:r>
                <a:r>
                  <a:rPr lang="en-US" altLang="zh-CN" sz="2000" dirty="0"/>
                  <a:t>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&lt;100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𝑛𝑠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→10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MHz</m:t>
                    </m:r>
                  </m:oMath>
                </a14:m>
                <a:r>
                  <a:rPr lang="en-US" altLang="zh-CN" sz="2000" dirty="0"/>
                  <a:t>, no pileup at 20 MHz</a:t>
                </a:r>
              </a:p>
              <a:p>
                <a:r>
                  <a:rPr lang="en-US" altLang="zh-CN" sz="2000" dirty="0"/>
                  <a:t>A typical strip: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4×200=800 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2000" dirty="0"/>
              </a:p>
              <a:p>
                <a:r>
                  <a:rPr lang="en-US" altLang="zh-CN" sz="2000" dirty="0"/>
                  <a:t>Pulse shape: width ~ 10-20 ns</a:t>
                </a:r>
              </a:p>
              <a:p>
                <a:r>
                  <a:rPr lang="en-US" altLang="zh-CN" sz="2000" dirty="0"/>
                  <a:t>Limitation is from the BEE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4B41AC8-B2B3-43AC-8338-FAB38301A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75" y="1955099"/>
                <a:ext cx="4531052" cy="1938992"/>
              </a:xfrm>
              <a:prstGeom prst="rect">
                <a:avLst/>
              </a:prstGeom>
              <a:blipFill>
                <a:blip r:embed="rId2"/>
                <a:stretch>
                  <a:fillRect l="-1480" t="-1887" r="-1750" b="-47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F08B28D4-E696-48AE-9271-7CF70F184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623" y="2088532"/>
            <a:ext cx="4093954" cy="154606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508E5071-9F7F-4496-8758-59B6500350F4}"/>
              </a:ext>
            </a:extLst>
          </p:cNvPr>
          <p:cNvSpPr/>
          <p:nvPr/>
        </p:nvSpPr>
        <p:spPr>
          <a:xfrm>
            <a:off x="8767661" y="2534971"/>
            <a:ext cx="422721" cy="9808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3301BC6-DEA7-4A84-8AA2-A0B39CF5A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92" y="4044598"/>
            <a:ext cx="4332435" cy="231780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70D367F-7F6C-40EC-9C5B-D482D78BC94B}"/>
              </a:ext>
            </a:extLst>
          </p:cNvPr>
          <p:cNvSpPr txBox="1"/>
          <p:nvPr/>
        </p:nvSpPr>
        <p:spPr>
          <a:xfrm>
            <a:off x="609599" y="6373973"/>
            <a:ext cx="3505201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err="1"/>
              <a:t>X.Y</a:t>
            </a:r>
            <a:r>
              <a:rPr lang="en-US" altLang="zh-CN" dirty="0"/>
              <a:t>. Wang et al., </a:t>
            </a:r>
            <a:r>
              <a:rPr lang="en-US" altLang="zh-CN" dirty="0" err="1"/>
              <a:t>NST34,169</a:t>
            </a:r>
            <a:r>
              <a:rPr lang="en-US" altLang="zh-CN" dirty="0"/>
              <a:t>(2023)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25FFE80-247D-49B8-9801-29F631132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942" y="4450971"/>
            <a:ext cx="3889893" cy="178991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768641E-4C89-4B34-8DCF-EB9CD980429C}"/>
              </a:ext>
            </a:extLst>
          </p:cNvPr>
          <p:cNvSpPr txBox="1"/>
          <p:nvPr/>
        </p:nvSpPr>
        <p:spPr>
          <a:xfrm>
            <a:off x="8594034" y="3962266"/>
            <a:ext cx="223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SPE</a:t>
            </a:r>
            <a:r>
              <a:rPr lang="en-US" altLang="zh-CN" dirty="0"/>
              <a:t> from </a:t>
            </a:r>
            <a:r>
              <a:rPr lang="en-US" altLang="zh-CN" dirty="0" err="1"/>
              <a:t>NDL</a:t>
            </a:r>
            <a:r>
              <a:rPr lang="en-US" altLang="zh-CN" dirty="0"/>
              <a:t> </a:t>
            </a:r>
            <a:r>
              <a:rPr lang="en-US" altLang="zh-CN" dirty="0" err="1"/>
              <a:t>EQR15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C082D11-9F34-4C4E-818E-D6ECB3571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662" y="4423410"/>
            <a:ext cx="2514446" cy="193899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82E36EA-8E6A-417B-B595-B1C8E60337D2}"/>
              </a:ext>
            </a:extLst>
          </p:cNvPr>
          <p:cNvSpPr txBox="1"/>
          <p:nvPr/>
        </p:nvSpPr>
        <p:spPr>
          <a:xfrm>
            <a:off x="5546034" y="3962266"/>
            <a:ext cx="223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SPE</a:t>
            </a:r>
            <a:r>
              <a:rPr lang="en-US" altLang="zh-CN" dirty="0"/>
              <a:t> from </a:t>
            </a:r>
            <a:r>
              <a:rPr lang="en-US" altLang="zh-CN" dirty="0" err="1"/>
              <a:t>MPPC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9924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0D8139-5172-4429-B1DE-0A7E6F0F8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-5007"/>
            <a:ext cx="10058400" cy="7023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Neutron and gamma backgrounds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754E3A-4F55-46A5-A620-B8AF4242F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DFC7FA9-93EC-4288-8529-52161ACFF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91" y="697296"/>
            <a:ext cx="5799909" cy="383612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3DB965-9BEB-43A8-BA37-7A48F542A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060" y="697296"/>
            <a:ext cx="6026331" cy="38361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21B53AA-6834-4892-899E-0AEB17550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485" y="5039497"/>
            <a:ext cx="7203029" cy="636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5782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9C236A-4B45-4810-820F-55CD6567E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98E443-6FEF-444B-8537-D72531BD0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B47EC85-BC07-4ED2-ABB1-066623116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54" y="1384725"/>
            <a:ext cx="9650220" cy="475753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B3C44AA-81F7-4A96-A226-E4A1AA72025B}"/>
              </a:ext>
            </a:extLst>
          </p:cNvPr>
          <p:cNvSpPr txBox="1"/>
          <p:nvPr/>
        </p:nvSpPr>
        <p:spPr>
          <a:xfrm>
            <a:off x="9534939" y="5957590"/>
            <a:ext cx="111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DYB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60FCB61-A150-45F7-9B2F-97563E083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6" y="136537"/>
            <a:ext cx="4490688" cy="1248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785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66D9D3-7E03-4409-BF3E-48D3DB08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status of RPC scheme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5261417-B512-44D5-9629-F3AA48FB02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/>
                  <a:t>1. </a:t>
                </a:r>
                <a:r>
                  <a:rPr lang="en-US" altLang="zh-CN" dirty="0" err="1"/>
                  <a:t>SJTU</a:t>
                </a:r>
                <a:r>
                  <a:rPr lang="en-US" altLang="zh-CN" dirty="0"/>
                  <a:t> resumed the RPC (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1×1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/>
                  <a:t>) with 8 </a:t>
                </a:r>
                <a:r>
                  <a:rPr lang="en-US" altLang="zh-CN" dirty="0" err="1"/>
                  <a:t>ch</a:t>
                </a:r>
                <a:r>
                  <a:rPr lang="en-US" altLang="zh-CN" dirty="0"/>
                  <a:t> readout, got good results: eff &gt; 90%. Going to study time resolution.</a:t>
                </a:r>
              </a:p>
              <a:p>
                <a:r>
                  <a:rPr lang="en-US" altLang="zh-CN" dirty="0"/>
                  <a:t>2. A student of Fudan is working on fixing Belle II RPC problem (eff drop due to vapor) at </a:t>
                </a:r>
                <a:r>
                  <a:rPr lang="en-US" altLang="zh-CN" dirty="0" err="1"/>
                  <a:t>KEK</a:t>
                </a:r>
                <a:r>
                  <a:rPr lang="en-US" altLang="zh-CN" dirty="0"/>
                  <a:t>. Could be a reference.</a:t>
                </a:r>
              </a:p>
              <a:p>
                <a:endParaRPr lang="zh-CN" altLang="en-US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E5261417-B512-44D5-9629-F3AA48FB02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1F6F7851-A346-48D3-A17A-5476282F4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323" y="3194766"/>
            <a:ext cx="4124518" cy="30933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73E5CD-A6AE-4F42-878C-05753A335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546" y="3061252"/>
            <a:ext cx="3988526" cy="298704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5CF5104-D6AC-409E-A76F-775E58EAE98D}"/>
              </a:ext>
            </a:extLst>
          </p:cNvPr>
          <p:cNvSpPr txBox="1"/>
          <p:nvPr/>
        </p:nvSpPr>
        <p:spPr>
          <a:xfrm>
            <a:off x="66261" y="3783496"/>
            <a:ext cx="1296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RPC@SJTU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B100E5D-B24E-4530-8428-97A58BF34747}"/>
              </a:ext>
            </a:extLst>
          </p:cNvPr>
          <p:cNvSpPr txBox="1"/>
          <p:nvPr/>
        </p:nvSpPr>
        <p:spPr>
          <a:xfrm>
            <a:off x="6266006" y="3724726"/>
            <a:ext cx="1296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RPC@KEK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4587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A2DBA-27C1-49B5-B0CE-FBFC33E8E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Compare the PS and RPC schemes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A80771-DD85-421F-9A1D-E78D28DA3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内容占位符 3">
                <a:extLst>
                  <a:ext uri="{FF2B5EF4-FFF2-40B4-BE49-F238E27FC236}">
                    <a16:creationId xmlns:a16="http://schemas.microsoft.com/office/drawing/2014/main" id="{63891DAF-6410-46DD-A7F5-8540ED48782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0497434"/>
                  </p:ext>
                </p:extLst>
              </p:nvPr>
            </p:nvGraphicFramePr>
            <p:xfrm>
              <a:off x="1096963" y="1846263"/>
              <a:ext cx="10058400" cy="41315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52800">
                      <a:extLst>
                        <a:ext uri="{9D8B030D-6E8A-4147-A177-3AD203B41FA5}">
                          <a16:colId xmlns:a16="http://schemas.microsoft.com/office/drawing/2014/main" val="3040632633"/>
                        </a:ext>
                      </a:extLst>
                    </a:gridCol>
                    <a:gridCol w="3352800">
                      <a:extLst>
                        <a:ext uri="{9D8B030D-6E8A-4147-A177-3AD203B41FA5}">
                          <a16:colId xmlns:a16="http://schemas.microsoft.com/office/drawing/2014/main" val="3282226017"/>
                        </a:ext>
                      </a:extLst>
                    </a:gridCol>
                    <a:gridCol w="3352800">
                      <a:extLst>
                        <a:ext uri="{9D8B030D-6E8A-4147-A177-3AD203B41FA5}">
                          <a16:colId xmlns:a16="http://schemas.microsoft.com/office/drawing/2014/main" val="3229540472"/>
                        </a:ext>
                      </a:extLst>
                    </a:gridCol>
                  </a:tblGrid>
                  <a:tr h="383787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Scintillator scheme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RPC scheme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04368091"/>
                      </a:ext>
                    </a:extLst>
                  </a:tr>
                  <a:tr h="38378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Spatial resolution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≤1.2 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𝑐𝑚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𝑐𝑚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87019362"/>
                      </a:ext>
                    </a:extLst>
                  </a:tr>
                  <a:tr h="38378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Time resolution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&lt;1.5 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𝑛𝑠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1−2 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𝑛𝑠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78211979"/>
                      </a:ext>
                    </a:extLst>
                  </a:tr>
                  <a:tr h="38378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Muon efficiency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smtClean="0">
                                  <a:latin typeface="Cambria Math" panose="02040503050406030204" pitchFamily="18" charset="0"/>
                                </a:rPr>
                                <m:t>&gt;95%</m:t>
                              </m:r>
                            </m:oMath>
                          </a14:m>
                          <a:r>
                            <a:rPr lang="en-US" altLang="zh-CN" dirty="0"/>
                            <a:t>/channel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95%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55698381"/>
                      </a:ext>
                    </a:extLst>
                  </a:tr>
                  <a:tr h="191894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Long term rate limit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&gt;25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𝑘𝐻𝑧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altLang="zh-CN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100 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𝐻𝑧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zh-CN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en-US" altLang="zh-CN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altLang="zh-CN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859463316"/>
                      </a:ext>
                    </a:extLst>
                  </a:tr>
                  <a:tr h="191894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Background level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6205707"/>
                      </a:ext>
                    </a:extLst>
                  </a:tr>
                  <a:tr h="38378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Peak luminosity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altLang="zh-CN" smtClean="0">
                                  <a:latin typeface="Cambria Math" panose="02040503050406030204" pitchFamily="18" charset="0"/>
                                </a:rPr>
                                <m:t>6×</m:t>
                              </m:r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mtClean="0">
                                      <a:latin typeface="Cambria Math" panose="02040503050406030204" pitchFamily="18" charset="0"/>
                                    </a:rPr>
                                    <m:t>35</m:t>
                                  </m:r>
                                </m:sup>
                              </m:sSup>
                              <m:r>
                                <a:rPr lang="en-US" altLang="zh-CN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CN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altLang="zh-CN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(Belle II design)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smtClean="0">
                                  <a:latin typeface="Cambria Math" panose="02040503050406030204" pitchFamily="18" charset="0"/>
                                </a:rPr>
                                <m:t>~2×</m:t>
                              </m:r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mtClean="0">
                                      <a:latin typeface="Cambria Math" panose="02040503050406030204" pitchFamily="18" charset="0"/>
                                    </a:rPr>
                                    <m:t>34</m:t>
                                  </m:r>
                                </m:sup>
                              </m:sSup>
                              <m:r>
                                <a:rPr lang="en-US" altLang="zh-CN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zh-CN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altLang="zh-CN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(ATLAS)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80689254"/>
                      </a:ext>
                    </a:extLst>
                  </a:tr>
                  <a:tr h="38378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Cost w/out BEE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947488357"/>
                      </a:ext>
                    </a:extLst>
                  </a:tr>
                  <a:tr h="12792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Massive production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42205714"/>
                      </a:ext>
                    </a:extLst>
                  </a:tr>
                  <a:tr h="237831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Maintenance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66450205"/>
                      </a:ext>
                    </a:extLst>
                  </a:tr>
                  <a:tr h="12792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069487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内容占位符 3">
                <a:extLst>
                  <a:ext uri="{FF2B5EF4-FFF2-40B4-BE49-F238E27FC236}">
                    <a16:creationId xmlns:a16="http://schemas.microsoft.com/office/drawing/2014/main" id="{63891DAF-6410-46DD-A7F5-8540ED48782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0497434"/>
                  </p:ext>
                </p:extLst>
              </p:nvPr>
            </p:nvGraphicFramePr>
            <p:xfrm>
              <a:off x="1096963" y="1846263"/>
              <a:ext cx="10058400" cy="413152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52800">
                      <a:extLst>
                        <a:ext uri="{9D8B030D-6E8A-4147-A177-3AD203B41FA5}">
                          <a16:colId xmlns:a16="http://schemas.microsoft.com/office/drawing/2014/main" val="3040632633"/>
                        </a:ext>
                      </a:extLst>
                    </a:gridCol>
                    <a:gridCol w="3352800">
                      <a:extLst>
                        <a:ext uri="{9D8B030D-6E8A-4147-A177-3AD203B41FA5}">
                          <a16:colId xmlns:a16="http://schemas.microsoft.com/office/drawing/2014/main" val="3282226017"/>
                        </a:ext>
                      </a:extLst>
                    </a:gridCol>
                    <a:gridCol w="3352800">
                      <a:extLst>
                        <a:ext uri="{9D8B030D-6E8A-4147-A177-3AD203B41FA5}">
                          <a16:colId xmlns:a16="http://schemas.microsoft.com/office/drawing/2014/main" val="3229540472"/>
                        </a:ext>
                      </a:extLst>
                    </a:gridCol>
                  </a:tblGrid>
                  <a:tr h="383787"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Scintillator scheme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RPC scheme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04368091"/>
                      </a:ext>
                    </a:extLst>
                  </a:tr>
                  <a:tr h="38378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Spatial resolution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9819" t="-107937" r="-99819" b="-9031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0182" t="-107937" b="-9031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19362"/>
                      </a:ext>
                    </a:extLst>
                  </a:tr>
                  <a:tr h="38378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Time resolution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9819" t="-207937" r="-99819" b="-8031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0182" t="-207937" b="-8031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8211979"/>
                      </a:ext>
                    </a:extLst>
                  </a:tr>
                  <a:tr h="38378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Muon efficiency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9819" t="-307937" r="-99819" b="-7031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0182" t="-307937" b="-7031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569838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Long term rate limit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9819" t="-428333" r="-99819" b="-63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0182" t="-428333" b="-63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946331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Background level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6205707"/>
                      </a:ext>
                    </a:extLst>
                  </a:tr>
                  <a:tr h="38378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Peak luminosity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9819" t="-600000" r="-99819" b="-4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0182" t="-600000" b="-4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80689254"/>
                      </a:ext>
                    </a:extLst>
                  </a:tr>
                  <a:tr h="38378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Cost w/out BEE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94748835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Massive production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4220571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Maintenance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66450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…</a:t>
                          </a:r>
                          <a:endParaRPr lang="zh-CN" altLang="en-US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0694875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78843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A3884F-CF50-4F9C-9FB4-27A3166AC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 level</a:t>
            </a:r>
            <a:endParaRPr lang="zh-CN" altLang="en-US" dirty="0"/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1273B6CF-8921-4537-AFBE-BBBBC6F6DC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9763" y="1893405"/>
          <a:ext cx="3600450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3" imgW="3599994" imgH="2857237" progId="Acrobat.Document.DC">
                  <p:embed/>
                </p:oleObj>
              </mc:Choice>
              <mc:Fallback>
                <p:oleObj name="Acrobat Document" r:id="rId3" imgW="3599994" imgH="2857237" progId="Acrobat.Document.DC">
                  <p:embed/>
                  <p:pic>
                    <p:nvPicPr>
                      <p:cNvPr id="4" name="对象 3">
                        <a:extLst>
                          <a:ext uri="{FF2B5EF4-FFF2-40B4-BE49-F238E27FC236}">
                            <a16:creationId xmlns:a16="http://schemas.microsoft.com/office/drawing/2014/main" id="{1273B6CF-8921-4537-AFBE-BBBBC6F6D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9763" y="1893405"/>
                        <a:ext cx="3600450" cy="285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6C4F424-8E92-45F6-9926-C0B142F818A4}"/>
                  </a:ext>
                </a:extLst>
              </p:cNvPr>
              <p:cNvSpPr txBox="1"/>
              <p:nvPr/>
            </p:nvSpPr>
            <p:spPr>
              <a:xfrm>
                <a:off x="698280" y="4750905"/>
                <a:ext cx="314341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𝐻𝑧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with threshold of 3 </a:t>
                </a:r>
                <a:r>
                  <a:rPr lang="en-US" altLang="zh-CN" dirty="0" err="1"/>
                  <a:t>p.e.</a:t>
                </a:r>
                <a:r>
                  <a:rPr lang="en-US" altLang="zh-CN" dirty="0"/>
                  <a:t>. Taking a threshold of 8 </a:t>
                </a:r>
                <a:r>
                  <a:rPr lang="en-US" altLang="zh-CN" dirty="0" err="1"/>
                  <a:t>p.e.</a:t>
                </a:r>
                <a:r>
                  <a:rPr lang="en-US" altLang="zh-CN" dirty="0"/>
                  <a:t>, the dark counting can be </a:t>
                </a:r>
                <a:r>
                  <a:rPr lang="en-US" altLang="zh-CN" dirty="0" err="1"/>
                  <a:t>egnored</a:t>
                </a:r>
                <a:r>
                  <a:rPr lang="en-US" altLang="zh-CN" dirty="0"/>
                  <a:t>.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B6C4F424-8E92-45F6-9926-C0B142F81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280" y="4750905"/>
                <a:ext cx="3143416" cy="1200329"/>
              </a:xfrm>
              <a:prstGeom prst="rect">
                <a:avLst/>
              </a:prstGeom>
              <a:blipFill>
                <a:blip r:embed="rId5"/>
                <a:stretch>
                  <a:fillRect l="-1748" t="-2538" b="-7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4">
            <a:extLst>
              <a:ext uri="{FF2B5EF4-FFF2-40B4-BE49-F238E27FC236}">
                <a16:creationId xmlns:a16="http://schemas.microsoft.com/office/drawing/2014/main" id="{8A7ADCCA-B404-4997-BBE6-035317542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090" y="2478410"/>
            <a:ext cx="5237912" cy="205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rgbClr val="CCFFC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125E824-B198-492C-8413-558307C74F2E}"/>
              </a:ext>
            </a:extLst>
          </p:cNvPr>
          <p:cNvSpPr txBox="1"/>
          <p:nvPr/>
        </p:nvSpPr>
        <p:spPr>
          <a:xfrm>
            <a:off x="2087216" y="2398643"/>
            <a:ext cx="815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SiPM</a:t>
            </a:r>
            <a:endParaRPr lang="zh-CN" altLang="en-US" dirty="0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2AE68EC4-7D4F-42CB-B037-BD1433DB6C82}"/>
              </a:ext>
            </a:extLst>
          </p:cNvPr>
          <p:cNvSpPr/>
          <p:nvPr/>
        </p:nvSpPr>
        <p:spPr>
          <a:xfrm>
            <a:off x="5738191" y="4048539"/>
            <a:ext cx="960783" cy="1789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859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2F7CE7-81B5-4A7D-80F6-48A2A1156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30" y="69291"/>
            <a:ext cx="10515600" cy="730810"/>
          </a:xfrm>
        </p:spPr>
        <p:txBody>
          <a:bodyPr/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Background event display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47FC39-A460-4021-84E9-49D276C88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2BC2685-C525-4816-88C5-519B846EAB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7407"/>
            <a:ext cx="6975377" cy="41757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BB63CCE-AC20-4F09-9CC9-90BE57E085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677" y="161570"/>
            <a:ext cx="5078323" cy="3233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0B174A05-886D-406B-ABE9-2EF16A33AD82}"/>
              </a:ext>
            </a:extLst>
          </p:cNvPr>
          <p:cNvSpPr/>
          <p:nvPr/>
        </p:nvSpPr>
        <p:spPr>
          <a:xfrm>
            <a:off x="8044828" y="161570"/>
            <a:ext cx="960783" cy="176253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62B6AEF-EC52-4431-8C8F-6B1F9B77554E}"/>
              </a:ext>
            </a:extLst>
          </p:cNvPr>
          <p:cNvSpPr txBox="1"/>
          <p:nvPr/>
        </p:nvSpPr>
        <p:spPr>
          <a:xfrm>
            <a:off x="60960" y="5043929"/>
            <a:ext cx="6505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Belle II expected a neutron-induced RPC Rate of &gt; 10 Hz/</a:t>
            </a:r>
            <a:r>
              <a:rPr lang="en-US" altLang="zh-CN" dirty="0" err="1"/>
              <a:t>cm2</a:t>
            </a:r>
            <a:r>
              <a:rPr lang="en-US" altLang="zh-CN" dirty="0"/>
              <a:t>. 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9EA8339-1370-4DEF-A565-328867976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324" y="3462592"/>
            <a:ext cx="5152259" cy="317182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FD5D4A4-AB28-4A08-889C-227F3F781C15}"/>
              </a:ext>
            </a:extLst>
          </p:cNvPr>
          <p:cNvSpPr/>
          <p:nvPr/>
        </p:nvSpPr>
        <p:spPr>
          <a:xfrm>
            <a:off x="9515061" y="3395286"/>
            <a:ext cx="708991" cy="25411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002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0E9F3A-B4A7-4E42-8DE3-B1B3435C9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Muon identification efficiency in Belle II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57CE0-6D88-4DF0-8241-4A889B913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215D2D3-CFA3-490B-AA86-00BABD23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51" y="2077561"/>
            <a:ext cx="10472859" cy="389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10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7EA2A32-4094-4B97-9A99-E7B4CBE24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821337"/>
            <a:ext cx="6848014" cy="261378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5240" y="301619"/>
            <a:ext cx="59555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500" dirty="0"/>
              <a:t> Reached performance of </a:t>
            </a:r>
            <a:r>
              <a:rPr lang="en-US" altLang="zh-CN" sz="2500" dirty="0" err="1"/>
              <a:t>BESIII</a:t>
            </a:r>
            <a:r>
              <a:rPr lang="en-US" altLang="zh-CN" sz="2500" dirty="0"/>
              <a:t> </a:t>
            </a:r>
            <a:r>
              <a:rPr lang="en-US" altLang="zh-CN" sz="2500" dirty="0" err="1"/>
              <a:t>MUC</a:t>
            </a:r>
            <a:endParaRPr lang="zh-CN" altLang="en-US" sz="25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BF3D838-1682-4DE0-AE52-1453AA45D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220" y="3408194"/>
            <a:ext cx="3115690" cy="31777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08" y="260648"/>
            <a:ext cx="3866381" cy="636364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10942" y="3789040"/>
            <a:ext cx="46805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500" dirty="0"/>
              <a:t> Lessons</a:t>
            </a:r>
            <a:endParaRPr lang="zh-CN" altLang="en-US" sz="2500" dirty="0"/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EBCCC3C-9E17-4425-8BF3-691C4E063691}"/>
              </a:ext>
            </a:extLst>
          </p:cNvPr>
          <p:cNvSpPr txBox="1">
            <a:spLocks/>
          </p:cNvSpPr>
          <p:nvPr/>
        </p:nvSpPr>
        <p:spPr>
          <a:xfrm>
            <a:off x="445240" y="4547643"/>
            <a:ext cx="4189312" cy="16382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altLang="zh-CN" sz="2000" dirty="0"/>
              <a:t>Module box should be compressed;</a:t>
            </a:r>
          </a:p>
          <a:p>
            <a:pPr marL="0" indent="0">
              <a:buNone/>
            </a:pPr>
            <a:r>
              <a:rPr lang="en-US" altLang="zh-CN" sz="2000" dirty="0"/>
              <a:t>      Add  sunlight plate in the yoke gaps.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000" dirty="0"/>
              <a:t>Sparking protection needed in FEE. Major maintenance  is to replace FEE boxes for MUC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3CC75CF-1BDC-4289-81F2-42C5FEC03F16}"/>
              </a:ext>
            </a:extLst>
          </p:cNvPr>
          <p:cNvSpPr txBox="1"/>
          <p:nvPr/>
        </p:nvSpPr>
        <p:spPr>
          <a:xfrm>
            <a:off x="10054538" y="75982"/>
            <a:ext cx="169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</a:t>
            </a:r>
            <a:r>
              <a:rPr lang="en-US" altLang="zh-CN" dirty="0" err="1"/>
              <a:t>Yuguang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0955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2" y="2408337"/>
            <a:ext cx="3155372" cy="136191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63352" y="260648"/>
            <a:ext cx="49685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500" dirty="0"/>
              <a:t> Performance and lessons</a:t>
            </a:r>
            <a:endParaRPr lang="zh-CN" altLang="en-US" sz="25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780928"/>
            <a:ext cx="3660735" cy="28205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510" y="3828296"/>
            <a:ext cx="7060942" cy="28803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2" y="5450534"/>
            <a:ext cx="4680520" cy="14009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2224" y="363910"/>
            <a:ext cx="3931451" cy="3379471"/>
          </a:xfrm>
          <a:prstGeom prst="rect">
            <a:avLst/>
          </a:prstGeom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EBCCC3C-9E17-4425-8BF3-691C4E063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1" y="834359"/>
            <a:ext cx="7991904" cy="162455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zh-CN" sz="2000" dirty="0"/>
              <a:t>Eff @ Hall #3 &gt; 95%; 92.9% @Hall #1; 88.7%@Hall #2;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000" dirty="0"/>
              <a:t>Bare chamber bulging or cracking due to gas pressure and not enough compression by module(box), no yoke helps;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000" dirty="0"/>
              <a:t>Dry air flushing inside modules.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000" dirty="0"/>
              <a:t>Waterproof cloth covered on modules.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FF0000"/>
                </a:solidFill>
              </a:rPr>
              <a:t>Pressure and flow control needed for gas system 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altLang="zh-CN" sz="2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2F3FB33-2BB7-4E15-90E7-B69917C56540}"/>
              </a:ext>
            </a:extLst>
          </p:cNvPr>
          <p:cNvSpPr txBox="1"/>
          <p:nvPr/>
        </p:nvSpPr>
        <p:spPr>
          <a:xfrm>
            <a:off x="10077949" y="94329"/>
            <a:ext cx="169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</a:t>
            </a:r>
            <a:r>
              <a:rPr lang="en-US" altLang="zh-CN" dirty="0" err="1"/>
              <a:t>Yuguang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3987881"/>
      </p:ext>
    </p:extLst>
  </p:cSld>
  <p:clrMapOvr>
    <a:masterClrMapping/>
  </p:clrMapOvr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丝状</Template>
  <TotalTime>671</TotalTime>
  <Words>1431</Words>
  <Application>Microsoft Office PowerPoint</Application>
  <PresentationFormat>宽屏</PresentationFormat>
  <Paragraphs>248</Paragraphs>
  <Slides>22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等线</vt:lpstr>
      <vt:lpstr>华文楷体</vt:lpstr>
      <vt:lpstr>宋体</vt:lpstr>
      <vt:lpstr>Arial</vt:lpstr>
      <vt:lpstr>Calibri</vt:lpstr>
      <vt:lpstr>Calibri Light</vt:lpstr>
      <vt:lpstr>Cambria Math</vt:lpstr>
      <vt:lpstr>Wingdings</vt:lpstr>
      <vt:lpstr>回顾</vt:lpstr>
      <vt:lpstr>Acrobat Document</vt:lpstr>
      <vt:lpstr>Status of the Muon Detector for Ref-TDR</vt:lpstr>
      <vt:lpstr>The status of PS scheme</vt:lpstr>
      <vt:lpstr>The status of RPC scheme</vt:lpstr>
      <vt:lpstr>Compare the PS and RPC schemes</vt:lpstr>
      <vt:lpstr>Background level</vt:lpstr>
      <vt:lpstr>Background event display</vt:lpstr>
      <vt:lpstr>Muon identification efficiency in Belle II</vt:lpstr>
      <vt:lpstr>PowerPoint 演示文稿</vt:lpstr>
      <vt:lpstr>PowerPoint 演示文稿</vt:lpstr>
      <vt:lpstr>Conclusion on muID performance</vt:lpstr>
      <vt:lpstr>Cost of Belle II KLM</vt:lpstr>
      <vt:lpstr>Cost Estimation</vt:lpstr>
      <vt:lpstr>PowerPoint 演示文稿</vt:lpstr>
      <vt:lpstr>PowerPoint 演示文稿</vt:lpstr>
      <vt:lpstr>PowerPoint 演示文稿</vt:lpstr>
      <vt:lpstr>Comparison on cost in construction</vt:lpstr>
      <vt:lpstr>Gas cost</vt:lpstr>
      <vt:lpstr>Conclusion on cost</vt:lpstr>
      <vt:lpstr>PowerPoint 演示文稿</vt:lpstr>
      <vt:lpstr>Rate limitation of scintillator</vt:lpstr>
      <vt:lpstr>Neutron and gamma backgrounds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R&amp;D Status of muon detector</dc:title>
  <dc:creator>王小龙</dc:creator>
  <cp:lastModifiedBy>王小龙</cp:lastModifiedBy>
  <cp:revision>139</cp:revision>
  <dcterms:created xsi:type="dcterms:W3CDTF">2024-02-27T01:11:09Z</dcterms:created>
  <dcterms:modified xsi:type="dcterms:W3CDTF">2024-04-23T02:33:26Z</dcterms:modified>
</cp:coreProperties>
</file>