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6DE3-8C5A-426C-ADE7-5C6D2987F128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B553-C61A-42BC-B90D-320CB17F01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7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47FA705-EC22-F347-A4D1-92D799BC8899}" type="datetime1">
              <a:rPr lang="zh-CN" altLang="en-US" smtClean="0"/>
              <a:pPr>
                <a:defRPr/>
              </a:pPr>
              <a:t>2024/4/24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80061-E25C-9B4C-A4F1-28A5F746097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45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47FA705-EC22-F347-A4D1-92D799BC8899}" type="datetime1">
              <a:rPr lang="zh-CN" altLang="en-US" smtClean="0"/>
              <a:pPr>
                <a:defRPr/>
              </a:pPr>
              <a:t>2024/4/24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80061-E25C-9B4C-A4F1-28A5F746097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51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47FA705-EC22-F347-A4D1-92D799BC8899}" type="datetime1">
              <a:rPr lang="zh-CN" altLang="en-US" smtClean="0"/>
              <a:pPr>
                <a:defRPr/>
              </a:pPr>
              <a:t>2024/4/24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80061-E25C-9B4C-A4F1-28A5F746097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46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3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0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1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3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69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2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96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55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7E24-C350-4A2D-BA53-CD16D576A1A6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34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0163" y="1178022"/>
            <a:ext cx="5799151" cy="2387600"/>
          </a:xfrm>
        </p:spPr>
        <p:txBody>
          <a:bodyPr/>
          <a:lstStyle/>
          <a:p>
            <a:r>
              <a:rPr lang="zh-CN" altLang="en-US" dirty="0" smtClean="0"/>
              <a:t>晶体量能器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电子学设计方案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92162"/>
            <a:ext cx="9144000" cy="1365637"/>
          </a:xfrm>
        </p:spPr>
        <p:txBody>
          <a:bodyPr/>
          <a:lstStyle/>
          <a:p>
            <a:r>
              <a:rPr lang="zh-CN" altLang="en-US" dirty="0" smtClean="0"/>
              <a:t>常劲帆</a:t>
            </a:r>
            <a:r>
              <a:rPr lang="en-US" altLang="zh-CN" dirty="0" smtClean="0"/>
              <a:t>@</a:t>
            </a:r>
            <a:r>
              <a:rPr lang="zh-CN" altLang="en-US" dirty="0" smtClean="0"/>
              <a:t>电子学组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50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9E92B1C-CE5F-4B37-A4F8-2B459E4F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10</a:t>
            </a:fld>
            <a:endParaRPr lang="zh-CN" altLang="zh-CN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4EB3ED12-7810-48F2-8203-478565C11608}"/>
              </a:ext>
            </a:extLst>
          </p:cNvPr>
          <p:cNvSpPr/>
          <p:nvPr/>
        </p:nvSpPr>
        <p:spPr>
          <a:xfrm>
            <a:off x="729600" y="2082959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ED7B28A4-E0E0-45E5-A9FB-CD2D697CD987}"/>
              </a:ext>
            </a:extLst>
          </p:cNvPr>
          <p:cNvSpPr/>
          <p:nvPr/>
        </p:nvSpPr>
        <p:spPr>
          <a:xfrm>
            <a:off x="1536546" y="2082959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FAEE199-41B7-4D30-8D5F-F5E0553F6614}"/>
              </a:ext>
            </a:extLst>
          </p:cNvPr>
          <p:cNvSpPr/>
          <p:nvPr/>
        </p:nvSpPr>
        <p:spPr>
          <a:xfrm>
            <a:off x="2340064" y="2082959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8E09E35-05F1-41E4-961F-66D6CF8DE8A7}"/>
              </a:ext>
            </a:extLst>
          </p:cNvPr>
          <p:cNvSpPr/>
          <p:nvPr/>
        </p:nvSpPr>
        <p:spPr>
          <a:xfrm>
            <a:off x="3147010" y="2082959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35F31702-524A-4BB1-8C1E-38895E162F0D}"/>
              </a:ext>
            </a:extLst>
          </p:cNvPr>
          <p:cNvSpPr/>
          <p:nvPr/>
        </p:nvSpPr>
        <p:spPr>
          <a:xfrm>
            <a:off x="731184" y="2298983"/>
            <a:ext cx="3209498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FE54830D-6856-44FA-ABA5-7CDAE19BEB97}"/>
              </a:ext>
            </a:extLst>
          </p:cNvPr>
          <p:cNvSpPr/>
          <p:nvPr/>
        </p:nvSpPr>
        <p:spPr>
          <a:xfrm>
            <a:off x="1315633" y="2451383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F7FC0A11-047D-431B-AD83-29405E5C04C7}"/>
              </a:ext>
            </a:extLst>
          </p:cNvPr>
          <p:cNvSpPr/>
          <p:nvPr/>
        </p:nvSpPr>
        <p:spPr>
          <a:xfrm>
            <a:off x="2107720" y="2455185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31ED8F21-A0F5-495F-9546-1D5540E229B4}"/>
              </a:ext>
            </a:extLst>
          </p:cNvPr>
          <p:cNvSpPr/>
          <p:nvPr/>
        </p:nvSpPr>
        <p:spPr>
          <a:xfrm>
            <a:off x="2971816" y="2451545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A6DB3261-1665-4BA1-B4C2-4FFD1A1D53D4}"/>
              </a:ext>
            </a:extLst>
          </p:cNvPr>
          <p:cNvSpPr/>
          <p:nvPr/>
        </p:nvSpPr>
        <p:spPr>
          <a:xfrm>
            <a:off x="734824" y="2938509"/>
            <a:ext cx="3209498" cy="2779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E46425A9-4334-4E76-B252-DF1505380A7C}"/>
              </a:ext>
            </a:extLst>
          </p:cNvPr>
          <p:cNvSpPr/>
          <p:nvPr/>
        </p:nvSpPr>
        <p:spPr>
          <a:xfrm>
            <a:off x="729600" y="3218157"/>
            <a:ext cx="3209498" cy="309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C93D40DA-0B3F-458B-B018-6E468F74987F}"/>
              </a:ext>
            </a:extLst>
          </p:cNvPr>
          <p:cNvSpPr/>
          <p:nvPr/>
        </p:nvSpPr>
        <p:spPr>
          <a:xfrm>
            <a:off x="738260" y="4065161"/>
            <a:ext cx="3209498" cy="5334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2908EA1F-19A1-446B-8F5B-950544365D38}"/>
              </a:ext>
            </a:extLst>
          </p:cNvPr>
          <p:cNvSpPr/>
          <p:nvPr/>
        </p:nvSpPr>
        <p:spPr>
          <a:xfrm>
            <a:off x="1317850" y="3536911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34147C90-6700-484F-9709-4E0FC003D2DC}"/>
              </a:ext>
            </a:extLst>
          </p:cNvPr>
          <p:cNvSpPr/>
          <p:nvPr/>
        </p:nvSpPr>
        <p:spPr>
          <a:xfrm>
            <a:off x="2109939" y="3540713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43664BBC-7D5B-4761-BA92-9EF40393D90C}"/>
              </a:ext>
            </a:extLst>
          </p:cNvPr>
          <p:cNvSpPr/>
          <p:nvPr/>
        </p:nvSpPr>
        <p:spPr>
          <a:xfrm>
            <a:off x="2974034" y="3537073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58C496C1-E95D-4712-A7AC-48E94FBD3BDA}"/>
              </a:ext>
            </a:extLst>
          </p:cNvPr>
          <p:cNvSpPr/>
          <p:nvPr/>
        </p:nvSpPr>
        <p:spPr>
          <a:xfrm>
            <a:off x="738146" y="3688369"/>
            <a:ext cx="3209498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CCB7BB97-513C-4503-904B-5E171532E3EA}"/>
              </a:ext>
            </a:extLst>
          </p:cNvPr>
          <p:cNvSpPr/>
          <p:nvPr/>
        </p:nvSpPr>
        <p:spPr>
          <a:xfrm>
            <a:off x="738146" y="384093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0DE9B8CD-1F43-4D36-B335-63072A47B175}"/>
              </a:ext>
            </a:extLst>
          </p:cNvPr>
          <p:cNvSpPr/>
          <p:nvPr/>
        </p:nvSpPr>
        <p:spPr>
          <a:xfrm>
            <a:off x="1545092" y="384093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FB3D710E-CBE8-4EBF-94C2-D4CCEF01DA27}"/>
              </a:ext>
            </a:extLst>
          </p:cNvPr>
          <p:cNvSpPr/>
          <p:nvPr/>
        </p:nvSpPr>
        <p:spPr>
          <a:xfrm>
            <a:off x="2348610" y="384093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412EDF4D-DBF7-4AC3-9AB0-E7539074BB56}"/>
              </a:ext>
            </a:extLst>
          </p:cNvPr>
          <p:cNvSpPr/>
          <p:nvPr/>
        </p:nvSpPr>
        <p:spPr>
          <a:xfrm>
            <a:off x="3155556" y="384093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0AD0404C-132E-4553-8830-93A7E0A427D2}"/>
              </a:ext>
            </a:extLst>
          </p:cNvPr>
          <p:cNvSpPr txBox="1"/>
          <p:nvPr/>
        </p:nvSpPr>
        <p:spPr>
          <a:xfrm>
            <a:off x="4069105" y="20109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闪烁体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2.2 mm</a:t>
            </a:r>
            <a:endParaRPr lang="zh-CN" altLang="en-US" sz="14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5C01A1F1-24D8-42F3-B4C9-60C5FE0E6668}"/>
              </a:ext>
            </a:extLst>
          </p:cNvPr>
          <p:cNvSpPr txBox="1"/>
          <p:nvPr/>
        </p:nvSpPr>
        <p:spPr>
          <a:xfrm>
            <a:off x="4110251" y="2334116"/>
            <a:ext cx="355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 </a:t>
            </a:r>
            <a:r>
              <a:rPr lang="zh-CN" altLang="en-US" sz="1400" dirty="0"/>
              <a:t>（</a:t>
            </a:r>
            <a:r>
              <a:rPr lang="en-US" altLang="zh-CN" sz="1400" dirty="0"/>
              <a:t>1.2 mm + 2.0 mm</a:t>
            </a:r>
            <a:r>
              <a:rPr lang="zh-CN" altLang="en-US" sz="1400" dirty="0"/>
              <a:t>）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91107692-D192-4847-B9E6-D5D1895E8EC7}"/>
              </a:ext>
            </a:extLst>
          </p:cNvPr>
          <p:cNvSpPr txBox="1"/>
          <p:nvPr/>
        </p:nvSpPr>
        <p:spPr>
          <a:xfrm>
            <a:off x="4069104" y="2963933"/>
            <a:ext cx="4399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吸收体（</a:t>
            </a:r>
            <a:r>
              <a:rPr lang="en-US" altLang="zh-CN" sz="1400" dirty="0"/>
              <a:t> W:Cu </a:t>
            </a:r>
            <a:r>
              <a:rPr lang="zh-CN" altLang="en-US" sz="1400" dirty="0"/>
              <a:t>，</a:t>
            </a:r>
            <a:r>
              <a:rPr lang="en-US" altLang="zh-CN" sz="1400" dirty="0"/>
              <a:t>75:25</a:t>
            </a:r>
            <a:r>
              <a:rPr lang="zh-CN" altLang="en-US" sz="1400" dirty="0"/>
              <a:t>），</a:t>
            </a:r>
            <a:r>
              <a:rPr lang="en-US" altLang="zh-CN" sz="1400" dirty="0"/>
              <a:t>2.1 mm (0.4 X</a:t>
            </a:r>
            <a:r>
              <a:rPr lang="en-US" altLang="zh-CN" sz="1400" baseline="-25000" dirty="0"/>
              <a:t>0</a:t>
            </a:r>
            <a:r>
              <a:rPr lang="zh-CN" altLang="en-US" sz="1400" dirty="0"/>
              <a:t>，</a:t>
            </a:r>
            <a:r>
              <a:rPr lang="en-US" altLang="zh-CN" sz="1400" dirty="0"/>
              <a:t>0.018 NIL</a:t>
            </a:r>
            <a:r>
              <a:rPr lang="zh-CN" altLang="en-US" sz="1400" dirty="0"/>
              <a:t>）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AF2D696D-A7A5-48BA-8A71-555C7D42E684}"/>
              </a:ext>
            </a:extLst>
          </p:cNvPr>
          <p:cNvSpPr txBox="1"/>
          <p:nvPr/>
        </p:nvSpPr>
        <p:spPr>
          <a:xfrm>
            <a:off x="4110250" y="3227334"/>
            <a:ext cx="352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散热</a:t>
            </a:r>
            <a:r>
              <a:rPr lang="en-US" altLang="zh-CN" sz="1400" dirty="0"/>
              <a:t>Cu</a:t>
            </a:r>
            <a:r>
              <a:rPr lang="zh-CN" altLang="en-US" sz="1400" dirty="0"/>
              <a:t>板，</a:t>
            </a:r>
            <a:r>
              <a:rPr lang="en-US" altLang="zh-CN" sz="1400" dirty="0"/>
              <a:t>3 mm (0.2 X</a:t>
            </a:r>
            <a:r>
              <a:rPr lang="en-US" altLang="zh-CN" sz="1400" baseline="-25000" dirty="0"/>
              <a:t>0</a:t>
            </a:r>
            <a:r>
              <a:rPr lang="zh-CN" altLang="en-US" sz="1400" dirty="0"/>
              <a:t>，</a:t>
            </a:r>
            <a:r>
              <a:rPr lang="en-US" altLang="zh-CN" sz="1400" dirty="0"/>
              <a:t>0.020 NIL</a:t>
            </a:r>
            <a:r>
              <a:rPr lang="zh-CN" altLang="en-US" sz="1400" dirty="0"/>
              <a:t>）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0C2D77CF-DDFB-4920-8765-A2B21C72E13B}"/>
              </a:ext>
            </a:extLst>
          </p:cNvPr>
          <p:cNvSpPr txBox="1"/>
          <p:nvPr/>
        </p:nvSpPr>
        <p:spPr>
          <a:xfrm>
            <a:off x="4113422" y="4159131"/>
            <a:ext cx="4388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吸收体（</a:t>
            </a:r>
            <a:r>
              <a:rPr lang="en-US" altLang="zh-CN" sz="1400" dirty="0"/>
              <a:t> W:Cu </a:t>
            </a:r>
            <a:r>
              <a:rPr lang="zh-CN" altLang="en-US" sz="1400" dirty="0"/>
              <a:t>，</a:t>
            </a:r>
            <a:r>
              <a:rPr lang="en-US" altLang="zh-CN" sz="1400" dirty="0"/>
              <a:t>75:25</a:t>
            </a:r>
            <a:r>
              <a:rPr lang="zh-CN" altLang="en-US" sz="1400" dirty="0"/>
              <a:t>），</a:t>
            </a:r>
            <a:r>
              <a:rPr lang="en-US" altLang="zh-CN" sz="1400" dirty="0"/>
              <a:t>4.3 mm (0.8 X</a:t>
            </a:r>
            <a:r>
              <a:rPr lang="en-US" altLang="zh-CN" sz="1400" baseline="-25000" dirty="0"/>
              <a:t>0</a:t>
            </a:r>
            <a:r>
              <a:rPr lang="zh-CN" altLang="en-US" sz="1400" dirty="0"/>
              <a:t>，</a:t>
            </a:r>
            <a:r>
              <a:rPr lang="en-US" altLang="zh-CN" sz="1400" dirty="0"/>
              <a:t>0.036 NIL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="" id="{20CA053E-C6E1-4229-B9F4-5819F8F39806}"/>
              </a:ext>
            </a:extLst>
          </p:cNvPr>
          <p:cNvSpPr txBox="1"/>
          <p:nvPr/>
        </p:nvSpPr>
        <p:spPr>
          <a:xfrm>
            <a:off x="4123584" y="3539157"/>
            <a:ext cx="355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 </a:t>
            </a:r>
            <a:r>
              <a:rPr lang="zh-CN" altLang="en-US" sz="1400" dirty="0"/>
              <a:t>（</a:t>
            </a:r>
            <a:r>
              <a:rPr lang="en-US" altLang="zh-CN" sz="1400" dirty="0"/>
              <a:t>1.2 mm + 2.0 mm</a:t>
            </a:r>
            <a:r>
              <a:rPr lang="zh-CN" altLang="en-US" sz="1400" dirty="0"/>
              <a:t>）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BEE59450-8153-4115-80A0-DD5E63BF06C9}"/>
              </a:ext>
            </a:extLst>
          </p:cNvPr>
          <p:cNvSpPr txBox="1"/>
          <p:nvPr/>
        </p:nvSpPr>
        <p:spPr>
          <a:xfrm>
            <a:off x="4108197" y="384712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闪烁体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2.2 mm</a:t>
            </a:r>
            <a:endParaRPr lang="zh-CN" altLang="en-US" sz="14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2B1D3C38-8825-46A3-8DA7-8E08D9B04597}"/>
              </a:ext>
            </a:extLst>
          </p:cNvPr>
          <p:cNvSpPr/>
          <p:nvPr/>
        </p:nvSpPr>
        <p:spPr>
          <a:xfrm>
            <a:off x="729600" y="2612653"/>
            <a:ext cx="3209498" cy="309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xmlns="" id="{071D15B5-E690-426B-8FD3-D3A7263FE7CF}"/>
              </a:ext>
            </a:extLst>
          </p:cNvPr>
          <p:cNvSpPr txBox="1"/>
          <p:nvPr/>
        </p:nvSpPr>
        <p:spPr>
          <a:xfrm>
            <a:off x="4133855" y="2603893"/>
            <a:ext cx="352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散热</a:t>
            </a:r>
            <a:r>
              <a:rPr lang="en-US" altLang="zh-CN" sz="1400" dirty="0"/>
              <a:t>Cu</a:t>
            </a:r>
            <a:r>
              <a:rPr lang="zh-CN" altLang="en-US" sz="1400" dirty="0"/>
              <a:t>板，</a:t>
            </a:r>
            <a:r>
              <a:rPr lang="en-US" altLang="zh-CN" sz="1400" dirty="0"/>
              <a:t>3 mm (0.2 X</a:t>
            </a:r>
            <a:r>
              <a:rPr lang="en-US" altLang="zh-CN" sz="1400" baseline="-25000" dirty="0"/>
              <a:t>0</a:t>
            </a:r>
            <a:r>
              <a:rPr lang="zh-CN" altLang="en-US" sz="1400" dirty="0"/>
              <a:t>，</a:t>
            </a:r>
            <a:r>
              <a:rPr lang="en-US" altLang="zh-CN" sz="1400" dirty="0"/>
              <a:t>0.020 NIL</a:t>
            </a:r>
            <a:r>
              <a:rPr lang="zh-CN" altLang="en-US" sz="1400" dirty="0"/>
              <a:t>）</a:t>
            </a: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xmlns="" id="{6AC56CA3-86C5-4BC5-A92F-0D0B79A18F88}"/>
              </a:ext>
            </a:extLst>
          </p:cNvPr>
          <p:cNvCxnSpPr/>
          <p:nvPr/>
        </p:nvCxnSpPr>
        <p:spPr>
          <a:xfrm>
            <a:off x="560306" y="2082960"/>
            <a:ext cx="0" cy="246536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C6446035-4AA6-45B7-89CF-D28F5319A1FD}"/>
              </a:ext>
            </a:extLst>
          </p:cNvPr>
          <p:cNvSpPr txBox="1"/>
          <p:nvPr/>
        </p:nvSpPr>
        <p:spPr>
          <a:xfrm>
            <a:off x="9520" y="2887374"/>
            <a:ext cx="8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23.2 mm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DCA60BFF-078B-44B7-871A-05AD60DA0A2B}"/>
              </a:ext>
            </a:extLst>
          </p:cNvPr>
          <p:cNvSpPr txBox="1"/>
          <p:nvPr/>
        </p:nvSpPr>
        <p:spPr>
          <a:xfrm>
            <a:off x="359592" y="1556792"/>
            <a:ext cx="487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 </a:t>
            </a:r>
            <a:r>
              <a:rPr lang="zh-CN" altLang="en-US" dirty="0"/>
              <a:t>超层（一个超层包含二层）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F8CD9387-C388-416A-8C30-931806467FCD}"/>
              </a:ext>
            </a:extLst>
          </p:cNvPr>
          <p:cNvSpPr txBox="1"/>
          <p:nvPr/>
        </p:nvSpPr>
        <p:spPr>
          <a:xfrm>
            <a:off x="554470" y="739550"/>
            <a:ext cx="309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CEPC</a:t>
            </a:r>
            <a:r>
              <a:rPr lang="zh-CN" altLang="en-US" sz="3200" dirty="0"/>
              <a:t>塑闪</a:t>
            </a:r>
            <a:r>
              <a:rPr lang="en-US" altLang="zh-CN" sz="3200" dirty="0"/>
              <a:t>ECAL</a:t>
            </a:r>
            <a:endParaRPr lang="zh-CN" altLang="en-US" sz="3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EDA1E7D-0DCE-45FE-99FF-A9191863CF25}"/>
              </a:ext>
            </a:extLst>
          </p:cNvPr>
          <p:cNvSpPr txBox="1"/>
          <p:nvPr/>
        </p:nvSpPr>
        <p:spPr>
          <a:xfrm>
            <a:off x="593441" y="4850801"/>
            <a:ext cx="38884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单个超层：</a:t>
            </a:r>
            <a:r>
              <a:rPr lang="en-US" altLang="zh-CN" dirty="0"/>
              <a:t>1.6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0.09</a:t>
            </a:r>
            <a:r>
              <a:rPr lang="zh-CN" altLang="en-US" dirty="0"/>
              <a:t> </a:t>
            </a:r>
            <a:r>
              <a:rPr lang="en-US" altLang="zh-CN" dirty="0"/>
              <a:t>NIL</a:t>
            </a:r>
          </a:p>
          <a:p>
            <a:r>
              <a:rPr lang="en-US" altLang="zh-CN" dirty="0"/>
              <a:t>15</a:t>
            </a:r>
            <a:r>
              <a:rPr lang="zh-CN" altLang="en-US" dirty="0"/>
              <a:t>个超层，</a:t>
            </a:r>
            <a:r>
              <a:rPr lang="en-US" altLang="zh-CN" dirty="0"/>
              <a:t>24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1.35 NIL</a:t>
            </a:r>
            <a:r>
              <a:rPr lang="zh-CN" altLang="en-US" dirty="0"/>
              <a:t>，</a:t>
            </a:r>
            <a:r>
              <a:rPr lang="en-US" altLang="zh-CN" dirty="0"/>
              <a:t>348 mm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5A43D3A-C704-0330-929B-690ADB3455FE}"/>
              </a:ext>
            </a:extLst>
          </p:cNvPr>
          <p:cNvSpPr txBox="1"/>
          <p:nvPr/>
        </p:nvSpPr>
        <p:spPr>
          <a:xfrm>
            <a:off x="8833820" y="729078"/>
            <a:ext cx="229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CMS</a:t>
            </a:r>
            <a:r>
              <a:rPr lang="zh-CN" altLang="en-US" sz="3200" dirty="0"/>
              <a:t>硅</a:t>
            </a:r>
            <a:r>
              <a:rPr lang="en-US" altLang="zh-CN" sz="3200" dirty="0"/>
              <a:t>ECAL</a:t>
            </a:r>
            <a:endParaRPr lang="zh-CN" altLang="en-US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A64DC1-7446-2732-E717-9D6D4EBB16AE}"/>
              </a:ext>
            </a:extLst>
          </p:cNvPr>
          <p:cNvSpPr txBox="1"/>
          <p:nvPr/>
        </p:nvSpPr>
        <p:spPr>
          <a:xfrm>
            <a:off x="8651705" y="5900829"/>
            <a:ext cx="32344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14</a:t>
            </a:r>
            <a:r>
              <a:rPr lang="zh-CN" altLang="en-US" dirty="0"/>
              <a:t>个超层，</a:t>
            </a:r>
            <a:r>
              <a:rPr lang="en-US" altLang="zh-CN" dirty="0"/>
              <a:t>25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341.6 mm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D4B5DC8-E011-5671-474A-18A12B44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820" y="1538252"/>
            <a:ext cx="2870221" cy="41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04B9C-6F57-254D-8540-C1F4E39F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altLang="zh-CN" sz="3200" dirty="0">
                <a:latin typeface="+mn-lt"/>
                <a:ea typeface="+mn-ea"/>
                <a:cs typeface="+mn-cs"/>
              </a:rPr>
              <a:t>CEPC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正交长条晶体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ECAL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： 总厚度～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290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mm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3C5F7-0962-154A-B536-A656CA80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2024/4/24</a:t>
            </a:fld>
            <a:endParaRPr lang="zh-CN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D2C137-959C-E346-AA94-0052BFD0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11</a:t>
            </a:fld>
            <a:endParaRPr lang="zh-CN" altLang="zh-CN"/>
          </a:p>
        </p:txBody>
      </p:sp>
      <p:sp>
        <p:nvSpPr>
          <p:cNvPr id="6" name="矩形 41">
            <a:extLst>
              <a:ext uri="{FF2B5EF4-FFF2-40B4-BE49-F238E27FC236}">
                <a16:creationId xmlns:a16="http://schemas.microsoft.com/office/drawing/2014/main" xmlns="" id="{3797BE46-F329-614C-A28F-A36AFFBEFB74}"/>
              </a:ext>
            </a:extLst>
          </p:cNvPr>
          <p:cNvSpPr/>
          <p:nvPr/>
        </p:nvSpPr>
        <p:spPr>
          <a:xfrm>
            <a:off x="838200" y="2019759"/>
            <a:ext cx="432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41">
            <a:extLst>
              <a:ext uri="{FF2B5EF4-FFF2-40B4-BE49-F238E27FC236}">
                <a16:creationId xmlns:a16="http://schemas.microsoft.com/office/drawing/2014/main" xmlns="" id="{49AD12E2-EBCB-1C40-84C4-902DBB486938}"/>
              </a:ext>
            </a:extLst>
          </p:cNvPr>
          <p:cNvSpPr/>
          <p:nvPr/>
        </p:nvSpPr>
        <p:spPr>
          <a:xfrm>
            <a:off x="83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1">
            <a:extLst>
              <a:ext uri="{FF2B5EF4-FFF2-40B4-BE49-F238E27FC236}">
                <a16:creationId xmlns:a16="http://schemas.microsoft.com/office/drawing/2014/main" xmlns="" id="{F4989DF2-7B9B-A141-9A0F-8744C74F1563}"/>
              </a:ext>
            </a:extLst>
          </p:cNvPr>
          <p:cNvSpPr/>
          <p:nvPr/>
        </p:nvSpPr>
        <p:spPr>
          <a:xfrm>
            <a:off x="119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1">
            <a:extLst>
              <a:ext uri="{FF2B5EF4-FFF2-40B4-BE49-F238E27FC236}">
                <a16:creationId xmlns:a16="http://schemas.microsoft.com/office/drawing/2014/main" xmlns="" id="{33ED51C7-1F2A-AE42-8637-4F7B47A9A941}"/>
              </a:ext>
            </a:extLst>
          </p:cNvPr>
          <p:cNvSpPr/>
          <p:nvPr/>
        </p:nvSpPr>
        <p:spPr>
          <a:xfrm>
            <a:off x="155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1">
            <a:extLst>
              <a:ext uri="{FF2B5EF4-FFF2-40B4-BE49-F238E27FC236}">
                <a16:creationId xmlns:a16="http://schemas.microsoft.com/office/drawing/2014/main" xmlns="" id="{1AAD4339-D5EB-744A-9408-AE0110249A85}"/>
              </a:ext>
            </a:extLst>
          </p:cNvPr>
          <p:cNvSpPr/>
          <p:nvPr/>
        </p:nvSpPr>
        <p:spPr>
          <a:xfrm>
            <a:off x="191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1">
            <a:extLst>
              <a:ext uri="{FF2B5EF4-FFF2-40B4-BE49-F238E27FC236}">
                <a16:creationId xmlns:a16="http://schemas.microsoft.com/office/drawing/2014/main" xmlns="" id="{7B291774-D8C5-C14E-A9FA-3A5EC07B185B}"/>
              </a:ext>
            </a:extLst>
          </p:cNvPr>
          <p:cNvSpPr/>
          <p:nvPr/>
        </p:nvSpPr>
        <p:spPr>
          <a:xfrm>
            <a:off x="227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1">
            <a:extLst>
              <a:ext uri="{FF2B5EF4-FFF2-40B4-BE49-F238E27FC236}">
                <a16:creationId xmlns:a16="http://schemas.microsoft.com/office/drawing/2014/main" xmlns="" id="{421C7579-80A3-394A-8BB3-6679F162B1EA}"/>
              </a:ext>
            </a:extLst>
          </p:cNvPr>
          <p:cNvSpPr/>
          <p:nvPr/>
        </p:nvSpPr>
        <p:spPr>
          <a:xfrm>
            <a:off x="263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1">
            <a:extLst>
              <a:ext uri="{FF2B5EF4-FFF2-40B4-BE49-F238E27FC236}">
                <a16:creationId xmlns:a16="http://schemas.microsoft.com/office/drawing/2014/main" xmlns="" id="{8B319A53-0FA3-C447-BD52-82F14D342CD6}"/>
              </a:ext>
            </a:extLst>
          </p:cNvPr>
          <p:cNvSpPr/>
          <p:nvPr/>
        </p:nvSpPr>
        <p:spPr>
          <a:xfrm>
            <a:off x="299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1">
            <a:extLst>
              <a:ext uri="{FF2B5EF4-FFF2-40B4-BE49-F238E27FC236}">
                <a16:creationId xmlns:a16="http://schemas.microsoft.com/office/drawing/2014/main" xmlns="" id="{5C070093-C010-894E-800C-00814AD7C49B}"/>
              </a:ext>
            </a:extLst>
          </p:cNvPr>
          <p:cNvSpPr/>
          <p:nvPr/>
        </p:nvSpPr>
        <p:spPr>
          <a:xfrm>
            <a:off x="335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1">
            <a:extLst>
              <a:ext uri="{FF2B5EF4-FFF2-40B4-BE49-F238E27FC236}">
                <a16:creationId xmlns:a16="http://schemas.microsoft.com/office/drawing/2014/main" xmlns="" id="{3080DD6A-4FBC-0E4E-9B1E-4B32B5F4ED18}"/>
              </a:ext>
            </a:extLst>
          </p:cNvPr>
          <p:cNvSpPr/>
          <p:nvPr/>
        </p:nvSpPr>
        <p:spPr>
          <a:xfrm>
            <a:off x="371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1">
            <a:extLst>
              <a:ext uri="{FF2B5EF4-FFF2-40B4-BE49-F238E27FC236}">
                <a16:creationId xmlns:a16="http://schemas.microsoft.com/office/drawing/2014/main" xmlns="" id="{D9579CB2-F0D1-D640-A5CE-54499BB4CC93}"/>
              </a:ext>
            </a:extLst>
          </p:cNvPr>
          <p:cNvSpPr/>
          <p:nvPr/>
        </p:nvSpPr>
        <p:spPr>
          <a:xfrm>
            <a:off x="407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41">
            <a:extLst>
              <a:ext uri="{FF2B5EF4-FFF2-40B4-BE49-F238E27FC236}">
                <a16:creationId xmlns:a16="http://schemas.microsoft.com/office/drawing/2014/main" xmlns="" id="{BED04D10-321E-E34C-8631-68779788C7E1}"/>
              </a:ext>
            </a:extLst>
          </p:cNvPr>
          <p:cNvSpPr/>
          <p:nvPr/>
        </p:nvSpPr>
        <p:spPr>
          <a:xfrm>
            <a:off x="443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41">
            <a:extLst>
              <a:ext uri="{FF2B5EF4-FFF2-40B4-BE49-F238E27FC236}">
                <a16:creationId xmlns:a16="http://schemas.microsoft.com/office/drawing/2014/main" xmlns="" id="{12026706-DAF2-054F-8CFF-74C57ED4B0A6}"/>
              </a:ext>
            </a:extLst>
          </p:cNvPr>
          <p:cNvSpPr/>
          <p:nvPr/>
        </p:nvSpPr>
        <p:spPr>
          <a:xfrm>
            <a:off x="4798200" y="241021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45">
            <a:extLst>
              <a:ext uri="{FF2B5EF4-FFF2-40B4-BE49-F238E27FC236}">
                <a16:creationId xmlns:a16="http://schemas.microsoft.com/office/drawing/2014/main" xmlns="" id="{1279EDC0-8BF3-9245-A0E5-CD98D7DEF6F2}"/>
              </a:ext>
            </a:extLst>
          </p:cNvPr>
          <p:cNvSpPr/>
          <p:nvPr/>
        </p:nvSpPr>
        <p:spPr>
          <a:xfrm>
            <a:off x="767408" y="2025027"/>
            <a:ext cx="70792" cy="7451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45">
            <a:extLst>
              <a:ext uri="{FF2B5EF4-FFF2-40B4-BE49-F238E27FC236}">
                <a16:creationId xmlns:a16="http://schemas.microsoft.com/office/drawing/2014/main" xmlns="" id="{6AC667B8-0082-B04B-A78C-8D7C956A8E7F}"/>
              </a:ext>
            </a:extLst>
          </p:cNvPr>
          <p:cNvSpPr/>
          <p:nvPr/>
        </p:nvSpPr>
        <p:spPr>
          <a:xfrm>
            <a:off x="5150285" y="2025026"/>
            <a:ext cx="70792" cy="7451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67">
            <a:extLst>
              <a:ext uri="{FF2B5EF4-FFF2-40B4-BE49-F238E27FC236}">
                <a16:creationId xmlns:a16="http://schemas.microsoft.com/office/drawing/2014/main" xmlns="" id="{8E59A95D-3879-BD40-9927-D238511A5F74}"/>
              </a:ext>
            </a:extLst>
          </p:cNvPr>
          <p:cNvSpPr/>
          <p:nvPr/>
        </p:nvSpPr>
        <p:spPr>
          <a:xfrm>
            <a:off x="721689" y="2025838"/>
            <a:ext cx="45719" cy="74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67">
            <a:extLst>
              <a:ext uri="{FF2B5EF4-FFF2-40B4-BE49-F238E27FC236}">
                <a16:creationId xmlns:a16="http://schemas.microsoft.com/office/drawing/2014/main" xmlns="" id="{0740F89A-BB29-424E-A21A-3DF6823B5CEB}"/>
              </a:ext>
            </a:extLst>
          </p:cNvPr>
          <p:cNvSpPr/>
          <p:nvPr/>
        </p:nvSpPr>
        <p:spPr>
          <a:xfrm>
            <a:off x="5219249" y="2019759"/>
            <a:ext cx="45719" cy="74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71">
            <a:extLst>
              <a:ext uri="{FF2B5EF4-FFF2-40B4-BE49-F238E27FC236}">
                <a16:creationId xmlns:a16="http://schemas.microsoft.com/office/drawing/2014/main" xmlns="" id="{ECC1B442-6456-5241-BBA9-C9297814BE61}"/>
              </a:ext>
            </a:extLst>
          </p:cNvPr>
          <p:cNvSpPr txBox="1"/>
          <p:nvPr/>
        </p:nvSpPr>
        <p:spPr>
          <a:xfrm>
            <a:off x="692246" y="1614313"/>
            <a:ext cx="487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晶体</a:t>
            </a:r>
            <a:r>
              <a:rPr lang="en-US" altLang="zh-CN" dirty="0"/>
              <a:t>ECAL </a:t>
            </a:r>
            <a:r>
              <a:rPr lang="zh-CN" altLang="en-US" dirty="0"/>
              <a:t>：相邻两层为正交排布的晶体条</a:t>
            </a:r>
          </a:p>
        </p:txBody>
      </p:sp>
      <p:sp>
        <p:nvSpPr>
          <p:cNvPr id="25" name="文本框 60">
            <a:extLst>
              <a:ext uri="{FF2B5EF4-FFF2-40B4-BE49-F238E27FC236}">
                <a16:creationId xmlns:a16="http://schemas.microsoft.com/office/drawing/2014/main" xmlns="" id="{968444E8-CA57-8546-B30B-F972E39CC110}"/>
              </a:ext>
            </a:extLst>
          </p:cNvPr>
          <p:cNvSpPr txBox="1"/>
          <p:nvPr/>
        </p:nvSpPr>
        <p:spPr>
          <a:xfrm>
            <a:off x="627907" y="3042823"/>
            <a:ext cx="5468093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单根</a:t>
            </a:r>
            <a:r>
              <a:rPr lang="en-US" altLang="zh-CN" dirty="0"/>
              <a:t>BGO</a:t>
            </a:r>
            <a:r>
              <a:rPr lang="zh-CN" altLang="en-US" dirty="0"/>
              <a:t>闪烁晶体厚度</a:t>
            </a:r>
            <a:r>
              <a:rPr lang="en-US" altLang="zh-CN" dirty="0"/>
              <a:t>: 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共</a:t>
            </a:r>
            <a:r>
              <a:rPr lang="en-US" altLang="zh-CN" dirty="0"/>
              <a:t>27</a:t>
            </a:r>
            <a:r>
              <a:rPr lang="zh-CN" altLang="en-US" dirty="0"/>
              <a:t>层晶体，晶体总厚度为</a:t>
            </a:r>
            <a:r>
              <a:rPr lang="en-US" altLang="zh-CN" dirty="0"/>
              <a:t>270mm</a:t>
            </a:r>
            <a:r>
              <a:rPr lang="zh-CN" altLang="en-US" dirty="0"/>
              <a:t>，对应</a:t>
            </a:r>
            <a:r>
              <a:rPr lang="en-US" altLang="zh-CN" dirty="0"/>
              <a:t>24.1 X</a:t>
            </a:r>
            <a:r>
              <a:rPr lang="en-US" altLang="zh-CN" baseline="-25000" dirty="0"/>
              <a:t>0</a:t>
            </a:r>
            <a:r>
              <a:rPr lang="en-US" altLang="zh-CN" dirty="0"/>
              <a:t> , 1.21 NIL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如果每根晶体每个面的包装层厚度为</a:t>
            </a:r>
            <a:r>
              <a:rPr lang="en-US" altLang="zh-CN" dirty="0"/>
              <a:t>0.2mm</a:t>
            </a:r>
            <a:r>
              <a:rPr lang="zh-CN" altLang="en-US" dirty="0"/>
              <a:t>，则包装层总厚度为</a:t>
            </a:r>
            <a:r>
              <a:rPr lang="en-US" altLang="zh-CN" dirty="0"/>
              <a:t>10.8mm</a:t>
            </a:r>
            <a:r>
              <a:rPr lang="zh-CN" altLang="en-US" dirty="0"/>
              <a:t>，此时晶体总厚度为</a:t>
            </a:r>
            <a:r>
              <a:rPr lang="en-US" altLang="zh-CN" dirty="0"/>
              <a:t>280.8mm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模块顶部的数据汇总和传输，以及冷却系统占用厚度预期不超过</a:t>
            </a:r>
            <a:r>
              <a:rPr lang="en-US" altLang="zh-CN" dirty="0"/>
              <a:t>10mm</a:t>
            </a:r>
            <a:r>
              <a:rPr lang="zh-CN" altLang="en-US" dirty="0"/>
              <a:t>，则量能器总厚度约</a:t>
            </a:r>
            <a:r>
              <a:rPr lang="en-US" altLang="zh-CN" dirty="0"/>
              <a:t>290mm</a:t>
            </a:r>
          </a:p>
        </p:txBody>
      </p:sp>
      <p:pic>
        <p:nvPicPr>
          <p:cNvPr id="1025" name="Picture 1" descr="page1image1477916288">
            <a:extLst>
              <a:ext uri="{FF2B5EF4-FFF2-40B4-BE49-F238E27FC236}">
                <a16:creationId xmlns:a16="http://schemas.microsoft.com/office/drawing/2014/main" xmlns="" id="{483625AE-EB2D-074C-BC20-9549519C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53" y="1623462"/>
            <a:ext cx="5321052" cy="26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1479619664">
            <a:extLst>
              <a:ext uri="{FF2B5EF4-FFF2-40B4-BE49-F238E27FC236}">
                <a16:creationId xmlns:a16="http://schemas.microsoft.com/office/drawing/2014/main" xmlns="" id="{F03EAB1C-C061-B14B-AEDA-2B900ADD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11" y="3531837"/>
            <a:ext cx="5321052" cy="30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8EA2430-1F29-1946-A0C5-2D5D65015249}"/>
              </a:ext>
            </a:extLst>
          </p:cNvPr>
          <p:cNvSpPr txBox="1"/>
          <p:nvPr/>
        </p:nvSpPr>
        <p:spPr>
          <a:xfrm>
            <a:off x="8594281" y="5654346"/>
            <a:ext cx="118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每层等高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A62F06-F326-9246-810F-4B4CE7A5E10D}"/>
              </a:ext>
            </a:extLst>
          </p:cNvPr>
          <p:cNvSpPr txBox="1"/>
          <p:nvPr/>
        </p:nvSpPr>
        <p:spPr>
          <a:xfrm>
            <a:off x="7960145" y="3744461"/>
            <a:ext cx="3169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每层对应</a:t>
            </a:r>
            <a:r>
              <a:rPr lang="zh-CN" altLang="en-US" dirty="0"/>
              <a:t>，但每层不等高</a:t>
            </a:r>
            <a:r>
              <a:rPr lang="ja-JP" altLang="en-US"/>
              <a:t> </a:t>
            </a:r>
          </a:p>
        </p:txBody>
      </p:sp>
      <p:sp>
        <p:nvSpPr>
          <p:cNvPr id="34" name="文本框 71">
            <a:extLst>
              <a:ext uri="{FF2B5EF4-FFF2-40B4-BE49-F238E27FC236}">
                <a16:creationId xmlns:a16="http://schemas.microsoft.com/office/drawing/2014/main" xmlns="" id="{25FB2051-13D9-4B47-9250-20C6C8A2E9DC}"/>
              </a:ext>
            </a:extLst>
          </p:cNvPr>
          <p:cNvSpPr txBox="1"/>
          <p:nvPr/>
        </p:nvSpPr>
        <p:spPr>
          <a:xfrm>
            <a:off x="636831" y="5615584"/>
            <a:ext cx="54502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晶体长度约为</a:t>
            </a:r>
            <a:r>
              <a:rPr lang="en-US" altLang="zh-CN" dirty="0"/>
              <a:t>400mm</a:t>
            </a:r>
            <a:r>
              <a:rPr lang="zh-CN" altLang="en-US" dirty="0"/>
              <a:t>，实际长度跟所在层数相关（以上仅为示意图，不按比例）</a:t>
            </a:r>
            <a:endParaRPr lang="en-US" altLang="zh-CN" dirty="0"/>
          </a:p>
          <a:p>
            <a:r>
              <a:rPr lang="zh-CN" altLang="en-US" dirty="0"/>
              <a:t>晶体模块侧面包括电子学读出板和被动冷却层（</a:t>
            </a:r>
            <a:r>
              <a:rPr lang="zh-CN" altLang="x-none" dirty="0"/>
              <a:t>铜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7543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FB848B8-C936-D1E3-E592-2B94695F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163"/>
            <a:ext cx="10515600" cy="1119656"/>
          </a:xfrm>
        </p:spPr>
        <p:txBody>
          <a:bodyPr/>
          <a:lstStyle/>
          <a:p>
            <a:pPr defTabSz="457200"/>
            <a:r>
              <a:rPr lang="en-US" altLang="zh-CN" sz="3200" dirty="0">
                <a:latin typeface="+mn-lt"/>
                <a:ea typeface="+mn-ea"/>
                <a:cs typeface="+mn-cs"/>
              </a:rPr>
              <a:t>CEPC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倾斜长条晶体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ECAL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： 总厚度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292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mm</a:t>
            </a: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C8D252B-BF88-DB76-B872-9D510A3E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2024/4/24</a:t>
            </a:fld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3FC9DA7-8E62-14D1-0629-90097D54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12</a:t>
            </a:fld>
            <a:endParaRPr lang="zh-CN" alt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16FB372-ECB3-5821-B598-07AA797C835E}"/>
              </a:ext>
            </a:extLst>
          </p:cNvPr>
          <p:cNvSpPr/>
          <p:nvPr/>
        </p:nvSpPr>
        <p:spPr>
          <a:xfrm>
            <a:off x="1415480" y="2759480"/>
            <a:ext cx="3209498" cy="309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3A5EE6D-DFE2-1BC7-DA4C-5EF1DC5D09C3}"/>
              </a:ext>
            </a:extLst>
          </p:cNvPr>
          <p:cNvSpPr/>
          <p:nvPr/>
        </p:nvSpPr>
        <p:spPr>
          <a:xfrm>
            <a:off x="1424140" y="3339900"/>
            <a:ext cx="3209498" cy="210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1A47CDB-4BF4-28B6-0431-7987E6CCE792}"/>
              </a:ext>
            </a:extLst>
          </p:cNvPr>
          <p:cNvSpPr/>
          <p:nvPr/>
        </p:nvSpPr>
        <p:spPr>
          <a:xfrm>
            <a:off x="1415480" y="3122428"/>
            <a:ext cx="3209498" cy="2174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C94070E-4E1D-7506-D731-80C60AA471DC}"/>
              </a:ext>
            </a:extLst>
          </p:cNvPr>
          <p:cNvSpPr/>
          <p:nvPr/>
        </p:nvSpPr>
        <p:spPr>
          <a:xfrm>
            <a:off x="1424140" y="3068960"/>
            <a:ext cx="3209498" cy="72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34CEC42-10F0-0D68-36AE-B59894A58A13}"/>
              </a:ext>
            </a:extLst>
          </p:cNvPr>
          <p:cNvSpPr txBox="1"/>
          <p:nvPr/>
        </p:nvSpPr>
        <p:spPr>
          <a:xfrm>
            <a:off x="4894068" y="400554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BGO</a:t>
            </a:r>
            <a:r>
              <a:rPr kumimoji="1" lang="zh-CN" altLang="en-US" sz="1400" dirty="0"/>
              <a:t>晶体</a:t>
            </a:r>
            <a:r>
              <a:rPr kumimoji="1" lang="en-US" altLang="zh-CN" sz="1400" dirty="0"/>
              <a:t>269mm</a:t>
            </a:r>
            <a:r>
              <a:rPr kumimoji="1" lang="zh-CN" altLang="en-US" sz="1400" dirty="0"/>
              <a:t> （</a:t>
            </a:r>
            <a:r>
              <a:rPr kumimoji="1" lang="en-US" altLang="zh-CN" sz="1400" dirty="0"/>
              <a:t>24X0</a:t>
            </a:r>
            <a:r>
              <a:rPr kumimoji="1" lang="zh-CN" altLang="en-US" sz="1400" dirty="0"/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728D0AB-7419-28DC-65B8-8716CD76FA5D}"/>
              </a:ext>
            </a:extLst>
          </p:cNvPr>
          <p:cNvSpPr txBox="1"/>
          <p:nvPr/>
        </p:nvSpPr>
        <p:spPr>
          <a:xfrm>
            <a:off x="4866894" y="3166694"/>
            <a:ext cx="4757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PCB+</a:t>
            </a:r>
            <a:r>
              <a:rPr kumimoji="1" lang="zh-CN" altLang="en-US" sz="1400" dirty="0"/>
              <a:t>光电器件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电子学 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 传输线缆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供电电缆：</a:t>
            </a:r>
            <a:r>
              <a:rPr kumimoji="1" lang="en-US" altLang="zh-CN" sz="1400" dirty="0"/>
              <a:t>10mm</a:t>
            </a:r>
            <a:endParaRPr kumimoji="1"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58A5B4C-E780-E83C-849D-87BC1A679F8F}"/>
              </a:ext>
            </a:extLst>
          </p:cNvPr>
          <p:cNvSpPr txBox="1"/>
          <p:nvPr/>
        </p:nvSpPr>
        <p:spPr>
          <a:xfrm>
            <a:off x="4867657" y="269423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碳纤维支撑圆桶</a:t>
            </a:r>
            <a:r>
              <a:rPr kumimoji="1" lang="en-US" altLang="zh-CN" sz="1400" dirty="0"/>
              <a:t>10mm</a:t>
            </a:r>
            <a:endParaRPr kumimoji="1"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4AAB25A-B74B-5776-BBB4-537B3633F2F9}"/>
              </a:ext>
            </a:extLst>
          </p:cNvPr>
          <p:cNvSpPr txBox="1"/>
          <p:nvPr/>
        </p:nvSpPr>
        <p:spPr>
          <a:xfrm>
            <a:off x="4876317" y="292571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散热铜片</a:t>
            </a:r>
            <a:r>
              <a:rPr kumimoji="1" lang="en-US" altLang="zh-CN" sz="1400" dirty="0"/>
              <a:t>3mm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3817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B8E5EE-924E-4CA7-BA9A-E7B56E2E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2024/4/24</a:t>
            </a:fld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48BFA9-1D66-4335-9253-1EE95F17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13</a:t>
            </a:fld>
            <a:endParaRPr lang="zh-CN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E67B54B-A477-4BC9-A3FC-60BE36E1C8B1}"/>
              </a:ext>
            </a:extLst>
          </p:cNvPr>
          <p:cNvSpPr/>
          <p:nvPr/>
        </p:nvSpPr>
        <p:spPr>
          <a:xfrm>
            <a:off x="972355" y="1951743"/>
            <a:ext cx="3960440" cy="13707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0B4F9C-20D4-4002-A2EA-37408BBB98E6}"/>
              </a:ext>
            </a:extLst>
          </p:cNvPr>
          <p:cNvSpPr txBox="1"/>
          <p:nvPr/>
        </p:nvSpPr>
        <p:spPr>
          <a:xfrm>
            <a:off x="5215563" y="2395857"/>
            <a:ext cx="175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吸收体，</a:t>
            </a:r>
            <a:r>
              <a:rPr lang="en-US" altLang="zh-CN" sz="1400" dirty="0"/>
              <a:t>16.8 mm</a:t>
            </a:r>
            <a:endParaRPr lang="zh-CN" altLang="en-US" sz="1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2A49D86-67A2-497B-B273-5AB9BE38D1CA}"/>
              </a:ext>
            </a:extLst>
          </p:cNvPr>
          <p:cNvSpPr/>
          <p:nvPr/>
        </p:nvSpPr>
        <p:spPr>
          <a:xfrm>
            <a:off x="980039" y="841647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38F1DB4-D090-4DC6-9EA0-9D44B1A12EFE}"/>
              </a:ext>
            </a:extLst>
          </p:cNvPr>
          <p:cNvSpPr/>
          <p:nvPr/>
        </p:nvSpPr>
        <p:spPr>
          <a:xfrm>
            <a:off x="1844135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DEC8EE8-C397-40CA-967E-D41D6E808A50}"/>
              </a:ext>
            </a:extLst>
          </p:cNvPr>
          <p:cNvSpPr/>
          <p:nvPr/>
        </p:nvSpPr>
        <p:spPr>
          <a:xfrm>
            <a:off x="2420199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B302F7B-EAA8-4E3F-9D6B-EE6980E374FF}"/>
              </a:ext>
            </a:extLst>
          </p:cNvPr>
          <p:cNvSpPr/>
          <p:nvPr/>
        </p:nvSpPr>
        <p:spPr>
          <a:xfrm>
            <a:off x="3068271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6CC3CB4-F92A-4855-924D-F7AC66AEAB92}"/>
              </a:ext>
            </a:extLst>
          </p:cNvPr>
          <p:cNvSpPr/>
          <p:nvPr/>
        </p:nvSpPr>
        <p:spPr>
          <a:xfrm>
            <a:off x="3644335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9AAC586-91CE-4D9F-BF53-BDCFA74614E2}"/>
              </a:ext>
            </a:extLst>
          </p:cNvPr>
          <p:cNvSpPr/>
          <p:nvPr/>
        </p:nvSpPr>
        <p:spPr>
          <a:xfrm>
            <a:off x="1010773" y="1219075"/>
            <a:ext cx="3842330" cy="134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35744CC-64BB-40F3-827B-33A2DF7666B5}"/>
              </a:ext>
            </a:extLst>
          </p:cNvPr>
          <p:cNvSpPr/>
          <p:nvPr/>
        </p:nvSpPr>
        <p:spPr>
          <a:xfrm>
            <a:off x="1052047" y="1368754"/>
            <a:ext cx="1872209" cy="30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6D8FFE5-C16F-4D40-9EDF-44FF6BA2CE05}"/>
              </a:ext>
            </a:extLst>
          </p:cNvPr>
          <p:cNvSpPr/>
          <p:nvPr/>
        </p:nvSpPr>
        <p:spPr>
          <a:xfrm>
            <a:off x="2954992" y="1368755"/>
            <a:ext cx="1872209" cy="30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F4CD9F6-19FA-415B-AAEB-8F0165A26422}"/>
              </a:ext>
            </a:extLst>
          </p:cNvPr>
          <p:cNvSpPr/>
          <p:nvPr/>
        </p:nvSpPr>
        <p:spPr>
          <a:xfrm>
            <a:off x="972355" y="1701429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1246BBEF-E69A-4E18-B474-4A8D70199CB5}"/>
              </a:ext>
            </a:extLst>
          </p:cNvPr>
          <p:cNvSpPr txBox="1"/>
          <p:nvPr/>
        </p:nvSpPr>
        <p:spPr>
          <a:xfrm>
            <a:off x="5115233" y="77297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上盖板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8D025C57-632F-476B-8501-DA6AB733F379}"/>
              </a:ext>
            </a:extLst>
          </p:cNvPr>
          <p:cNvSpPr txBox="1"/>
          <p:nvPr/>
        </p:nvSpPr>
        <p:spPr>
          <a:xfrm>
            <a:off x="5115232" y="1100065"/>
            <a:ext cx="230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</a:t>
            </a:r>
            <a:endParaRPr lang="zh-CN" altLang="en-US" sz="1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B8981833-F323-4155-B9F5-296A682C59CA}"/>
              </a:ext>
            </a:extLst>
          </p:cNvPr>
          <p:cNvSpPr txBox="1"/>
          <p:nvPr/>
        </p:nvSpPr>
        <p:spPr>
          <a:xfrm>
            <a:off x="5145968" y="1383447"/>
            <a:ext cx="211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闪烁体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3.2 mm</a:t>
            </a:r>
            <a:endParaRPr lang="zh-CN" altLang="en-US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538C3F7-0A72-491B-B399-03C0A675A3CE}"/>
              </a:ext>
            </a:extLst>
          </p:cNvPr>
          <p:cNvSpPr txBox="1"/>
          <p:nvPr/>
        </p:nvSpPr>
        <p:spPr>
          <a:xfrm>
            <a:off x="5118916" y="16381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EA401AE9-676B-4FBD-8FF0-161DE45F37A9}"/>
              </a:ext>
            </a:extLst>
          </p:cNvPr>
          <p:cNvCxnSpPr/>
          <p:nvPr/>
        </p:nvCxnSpPr>
        <p:spPr>
          <a:xfrm>
            <a:off x="827123" y="819447"/>
            <a:ext cx="0" cy="23589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93136F34-1133-490C-BD1B-05867768A97C}"/>
              </a:ext>
            </a:extLst>
          </p:cNvPr>
          <p:cNvSpPr txBox="1"/>
          <p:nvPr/>
        </p:nvSpPr>
        <p:spPr>
          <a:xfrm>
            <a:off x="252274" y="1798463"/>
            <a:ext cx="61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27.2 mm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14A71007-D062-4987-AE1A-2E2CFE9FED19}"/>
              </a:ext>
            </a:extLst>
          </p:cNvPr>
          <p:cNvSpPr/>
          <p:nvPr/>
        </p:nvSpPr>
        <p:spPr>
          <a:xfrm>
            <a:off x="1007220" y="5350773"/>
            <a:ext cx="3960440" cy="13707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E6D52C03-E650-4163-A4F5-017E0414CD2B}"/>
              </a:ext>
            </a:extLst>
          </p:cNvPr>
          <p:cNvSpPr/>
          <p:nvPr/>
        </p:nvSpPr>
        <p:spPr>
          <a:xfrm>
            <a:off x="976486" y="3972617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6E376F7E-E1A7-4D3F-8E56-E27F4C0B428E}"/>
              </a:ext>
            </a:extLst>
          </p:cNvPr>
          <p:cNvSpPr/>
          <p:nvPr/>
        </p:nvSpPr>
        <p:spPr>
          <a:xfrm>
            <a:off x="1840582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C4349189-C5E9-4DE9-AA06-C3B08A86AE84}"/>
              </a:ext>
            </a:extLst>
          </p:cNvPr>
          <p:cNvSpPr/>
          <p:nvPr/>
        </p:nvSpPr>
        <p:spPr>
          <a:xfrm>
            <a:off x="2416646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33B2E95-F970-4F28-B6D2-0DED050982B4}"/>
              </a:ext>
            </a:extLst>
          </p:cNvPr>
          <p:cNvSpPr/>
          <p:nvPr/>
        </p:nvSpPr>
        <p:spPr>
          <a:xfrm>
            <a:off x="3064718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2B981696-8898-4EA1-8797-44C01D4CA33F}"/>
              </a:ext>
            </a:extLst>
          </p:cNvPr>
          <p:cNvSpPr/>
          <p:nvPr/>
        </p:nvSpPr>
        <p:spPr>
          <a:xfrm>
            <a:off x="3640782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BC932407-763F-4F52-8353-FA808E055DED}"/>
              </a:ext>
            </a:extLst>
          </p:cNvPr>
          <p:cNvSpPr/>
          <p:nvPr/>
        </p:nvSpPr>
        <p:spPr>
          <a:xfrm>
            <a:off x="1007220" y="4350045"/>
            <a:ext cx="3842330" cy="134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7E4B8C5C-9889-46E4-928F-24A85C9E9198}"/>
              </a:ext>
            </a:extLst>
          </p:cNvPr>
          <p:cNvSpPr/>
          <p:nvPr/>
        </p:nvSpPr>
        <p:spPr>
          <a:xfrm>
            <a:off x="1048494" y="4499724"/>
            <a:ext cx="1872209" cy="55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104CD4E2-EA2A-45ED-8BBD-7135EF4BA6DD}"/>
              </a:ext>
            </a:extLst>
          </p:cNvPr>
          <p:cNvSpPr/>
          <p:nvPr/>
        </p:nvSpPr>
        <p:spPr>
          <a:xfrm>
            <a:off x="2951439" y="4499724"/>
            <a:ext cx="1872209" cy="55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0AC7CC77-4DE7-4183-9C1A-96C228E8936D}"/>
              </a:ext>
            </a:extLst>
          </p:cNvPr>
          <p:cNvSpPr/>
          <p:nvPr/>
        </p:nvSpPr>
        <p:spPr>
          <a:xfrm>
            <a:off x="1007220" y="5099973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xmlns="" id="{1000F773-49D4-409E-B4C1-5EE5491E5BC0}"/>
              </a:ext>
            </a:extLst>
          </p:cNvPr>
          <p:cNvCxnSpPr>
            <a:cxnSpLocks/>
          </p:cNvCxnSpPr>
          <p:nvPr/>
        </p:nvCxnSpPr>
        <p:spPr>
          <a:xfrm>
            <a:off x="823570" y="3950417"/>
            <a:ext cx="14630" cy="27710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610185C6-5E7D-44BB-A4E1-20E89A39FC75}"/>
              </a:ext>
            </a:extLst>
          </p:cNvPr>
          <p:cNvSpPr txBox="1"/>
          <p:nvPr/>
        </p:nvSpPr>
        <p:spPr>
          <a:xfrm>
            <a:off x="263350" y="4956728"/>
            <a:ext cx="61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27.3 mm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13C5C7ED-96B6-486E-A1E5-65B3772A0796}"/>
              </a:ext>
            </a:extLst>
          </p:cNvPr>
          <p:cNvSpPr txBox="1"/>
          <p:nvPr/>
        </p:nvSpPr>
        <p:spPr>
          <a:xfrm>
            <a:off x="5291699" y="5895641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吸收体，</a:t>
            </a:r>
            <a:r>
              <a:rPr lang="en-US" altLang="zh-CN" sz="1400" dirty="0"/>
              <a:t>9.9 mm</a:t>
            </a:r>
            <a:endParaRPr lang="zh-CN" altLang="en-US" sz="14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D8895A03-40A9-4A9D-B6D4-6EEE4BDC15BB}"/>
              </a:ext>
            </a:extLst>
          </p:cNvPr>
          <p:cNvSpPr txBox="1"/>
          <p:nvPr/>
        </p:nvSpPr>
        <p:spPr>
          <a:xfrm>
            <a:off x="5111680" y="390394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上盖板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B6CD45EC-A0EE-48FB-9659-97D3AF06F728}"/>
              </a:ext>
            </a:extLst>
          </p:cNvPr>
          <p:cNvSpPr txBox="1"/>
          <p:nvPr/>
        </p:nvSpPr>
        <p:spPr>
          <a:xfrm>
            <a:off x="5111679" y="4231035"/>
            <a:ext cx="18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</a:t>
            </a:r>
            <a:endParaRPr lang="zh-CN" altLang="en-US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2C009916-3E0D-4675-8254-42CC711DFCD7}"/>
              </a:ext>
            </a:extLst>
          </p:cNvPr>
          <p:cNvSpPr txBox="1"/>
          <p:nvPr/>
        </p:nvSpPr>
        <p:spPr>
          <a:xfrm>
            <a:off x="5037695" y="4608720"/>
            <a:ext cx="239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闪烁玻璃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10.2 mm</a:t>
            </a:r>
            <a:endParaRPr lang="zh-CN" altLang="en-US" sz="14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="" id="{4F30F139-B6AA-4722-BCFD-438CFB0DEFC1}"/>
              </a:ext>
            </a:extLst>
          </p:cNvPr>
          <p:cNvSpPr txBox="1"/>
          <p:nvPr/>
        </p:nvSpPr>
        <p:spPr>
          <a:xfrm>
            <a:off x="5119939" y="50173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F91824AC-7C59-486A-8D4D-3FEDDB69D78C}"/>
              </a:ext>
            </a:extLst>
          </p:cNvPr>
          <p:cNvSpPr txBox="1"/>
          <p:nvPr/>
        </p:nvSpPr>
        <p:spPr>
          <a:xfrm>
            <a:off x="1345713" y="204109"/>
            <a:ext cx="314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CEPC PS-AHCAL</a:t>
            </a:r>
            <a:endParaRPr lang="zh-CN" altLang="en-US" sz="32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BA2922A0-B697-40B2-8D82-38693A8CA68B}"/>
              </a:ext>
            </a:extLst>
          </p:cNvPr>
          <p:cNvSpPr txBox="1"/>
          <p:nvPr/>
        </p:nvSpPr>
        <p:spPr>
          <a:xfrm>
            <a:off x="7573436" y="4848070"/>
            <a:ext cx="43119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单层：</a:t>
            </a:r>
            <a:r>
              <a:rPr lang="en-US" altLang="zh-CN" dirty="0"/>
              <a:t>(</a:t>
            </a:r>
            <a:r>
              <a:rPr lang="zh-CN" altLang="en-US" dirty="0"/>
              <a:t>未考虑</a:t>
            </a:r>
            <a:r>
              <a:rPr lang="en-US" altLang="zh-CN" dirty="0"/>
              <a:t>PCB</a:t>
            </a:r>
            <a:r>
              <a:rPr lang="zh-CN" altLang="en-US" dirty="0"/>
              <a:t>） </a:t>
            </a:r>
            <a:r>
              <a:rPr lang="en-US" altLang="zh-CN" dirty="0"/>
              <a:t>1.41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0.125 NIL</a:t>
            </a:r>
          </a:p>
          <a:p>
            <a:r>
              <a:rPr lang="en-US" altLang="zh-CN" dirty="0"/>
              <a:t>48</a:t>
            </a:r>
            <a:r>
              <a:rPr lang="zh-CN" altLang="en-US" dirty="0"/>
              <a:t>层：</a:t>
            </a:r>
            <a:r>
              <a:rPr lang="en-US" altLang="zh-CN" dirty="0"/>
              <a:t>67.7X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6.0 NIL</a:t>
            </a:r>
            <a:r>
              <a:rPr lang="zh-CN" altLang="en-US" dirty="0"/>
              <a:t>，</a:t>
            </a:r>
            <a:r>
              <a:rPr lang="en-US" altLang="zh-CN" dirty="0"/>
              <a:t>1310.4 mm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5E7F7E5F-D1AB-4EC7-AC29-C2E5C417CFFA}"/>
              </a:ext>
            </a:extLst>
          </p:cNvPr>
          <p:cNvSpPr txBox="1"/>
          <p:nvPr/>
        </p:nvSpPr>
        <p:spPr>
          <a:xfrm>
            <a:off x="6994807" y="1734380"/>
            <a:ext cx="50510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单层（未考虑闪烁体和</a:t>
            </a:r>
            <a:r>
              <a:rPr lang="en-US" altLang="zh-CN" dirty="0"/>
              <a:t>PCB</a:t>
            </a:r>
            <a:r>
              <a:rPr lang="zh-CN" altLang="en-US" dirty="0"/>
              <a:t>）：</a:t>
            </a:r>
            <a:r>
              <a:rPr lang="en-US" altLang="zh-CN" dirty="0"/>
              <a:t>1.18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0.125 NIL</a:t>
            </a:r>
          </a:p>
          <a:p>
            <a:r>
              <a:rPr lang="en-US" altLang="zh-CN" dirty="0"/>
              <a:t>48</a:t>
            </a:r>
            <a:r>
              <a:rPr lang="zh-CN" altLang="en-US" dirty="0"/>
              <a:t>层：</a:t>
            </a:r>
            <a:r>
              <a:rPr lang="en-US" altLang="zh-CN" dirty="0"/>
              <a:t>56.8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6.0 NIL</a:t>
            </a:r>
            <a:r>
              <a:rPr lang="zh-CN" altLang="en-US" dirty="0"/>
              <a:t>，</a:t>
            </a:r>
            <a:r>
              <a:rPr lang="en-US" altLang="zh-CN" dirty="0"/>
              <a:t>1305.6 mm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894F37A-8085-FDA4-730B-597E020F9535}"/>
              </a:ext>
            </a:extLst>
          </p:cNvPr>
          <p:cNvSpPr txBox="1"/>
          <p:nvPr/>
        </p:nvSpPr>
        <p:spPr>
          <a:xfrm>
            <a:off x="1380002" y="3406923"/>
            <a:ext cx="314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CEPC GS-AHCAL</a:t>
            </a:r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77D0C09-570C-01D8-BBC5-1634C36F1DFB}"/>
              </a:ext>
            </a:extLst>
          </p:cNvPr>
          <p:cNvSpPr txBox="1"/>
          <p:nvPr/>
        </p:nvSpPr>
        <p:spPr>
          <a:xfrm>
            <a:off x="6994807" y="2581648"/>
            <a:ext cx="505108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注：塑闪的总厚为</a:t>
            </a:r>
            <a:r>
              <a:rPr lang="en-US" altLang="zh-CN" dirty="0"/>
              <a:t>14.4cm</a:t>
            </a:r>
            <a:r>
              <a:rPr lang="zh-CN" altLang="en-US" dirty="0"/>
              <a:t>，约</a:t>
            </a:r>
            <a:r>
              <a:rPr lang="en-US" altLang="zh-CN" dirty="0"/>
              <a:t>0.19</a:t>
            </a:r>
            <a:r>
              <a:rPr lang="zh-CN" altLang="en-US" dirty="0"/>
              <a:t> </a:t>
            </a:r>
            <a:r>
              <a:rPr lang="en-US" altLang="zh-CN" dirty="0"/>
              <a:t>NIL</a:t>
            </a:r>
            <a:r>
              <a:rPr lang="zh-CN" altLang="en-US" dirty="0"/>
              <a:t>，对应</a:t>
            </a:r>
            <a:r>
              <a:rPr lang="en-US" altLang="zh-CN" dirty="0"/>
              <a:t>31.6mm</a:t>
            </a:r>
            <a:r>
              <a:rPr lang="zh-CN" altLang="en-US" dirty="0"/>
              <a:t>的铁。如果考虑这部分贡献，在相同总</a:t>
            </a:r>
            <a:r>
              <a:rPr lang="en-US" altLang="zh-CN" dirty="0"/>
              <a:t>NIL</a:t>
            </a:r>
            <a:r>
              <a:rPr lang="zh-CN" altLang="en-US" dirty="0"/>
              <a:t>下，</a:t>
            </a:r>
            <a:r>
              <a:rPr lang="en-US" altLang="zh-CN" dirty="0"/>
              <a:t>PS-AHCAL</a:t>
            </a:r>
            <a:r>
              <a:rPr lang="zh-CN" altLang="en-US" dirty="0"/>
              <a:t>相比</a:t>
            </a:r>
            <a:r>
              <a:rPr lang="en-US" altLang="zh-CN" dirty="0"/>
              <a:t>GS-AHCAL</a:t>
            </a:r>
            <a:r>
              <a:rPr lang="zh-CN" altLang="en-US" dirty="0"/>
              <a:t>可以更薄，即</a:t>
            </a:r>
            <a:r>
              <a:rPr lang="en-US" altLang="zh-CN" dirty="0"/>
              <a:t>1305.6-31.6=1274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57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8" y="304800"/>
            <a:ext cx="12059084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6" y="295275"/>
            <a:ext cx="11959378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7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0" y="314325"/>
            <a:ext cx="11813337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</a:t>
            </a:r>
            <a:r>
              <a:rPr lang="en-US" altLang="zh-CN" dirty="0" smtClean="0"/>
              <a:t>FEE &amp; ASIC</a:t>
            </a:r>
            <a:r>
              <a:rPr lang="zh-CN" altLang="en-US" dirty="0" smtClean="0"/>
              <a:t>设计需求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输出信号处理方式：</a:t>
            </a:r>
            <a:r>
              <a:rPr lang="en-US" altLang="zh-CN" dirty="0" smtClean="0"/>
              <a:t>Q &amp; T</a:t>
            </a:r>
          </a:p>
          <a:p>
            <a:r>
              <a:rPr lang="zh-CN" altLang="en-US" dirty="0" smtClean="0">
                <a:solidFill>
                  <a:srgbClr val="00B0F0"/>
                </a:solidFill>
              </a:rPr>
              <a:t>动态范围：</a:t>
            </a:r>
            <a:r>
              <a:rPr lang="en-US" altLang="zh-CN" dirty="0" smtClean="0"/>
              <a:t>1pe –10</a:t>
            </a:r>
            <a:r>
              <a:rPr lang="en-US" altLang="zh-CN" baseline="30000" dirty="0" smtClean="0"/>
              <a:t>5</a:t>
            </a:r>
            <a:r>
              <a:rPr lang="en-US" altLang="zh-CN" dirty="0" smtClean="0"/>
              <a:t>pe （？）</a:t>
            </a:r>
            <a:r>
              <a:rPr lang="zh-CN" altLang="en-US" dirty="0" smtClean="0"/>
              <a:t>物理需求  </a:t>
            </a:r>
            <a:r>
              <a:rPr lang="en-US" altLang="zh-CN" dirty="0" smtClean="0"/>
              <a:t>1MIP （~200pe）–10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MIP</a:t>
            </a:r>
          </a:p>
          <a:p>
            <a:r>
              <a:rPr lang="zh-CN" altLang="en-US" dirty="0" smtClean="0"/>
              <a:t>电荷分辨：</a:t>
            </a:r>
            <a:r>
              <a:rPr lang="en-US" altLang="zh-CN" dirty="0" smtClean="0"/>
              <a:t>10% @ 1pe,  10% @ 1MIP</a:t>
            </a:r>
          </a:p>
          <a:p>
            <a:r>
              <a:rPr lang="zh-CN" altLang="en-US" dirty="0" smtClean="0"/>
              <a:t>时间分辨：</a:t>
            </a:r>
            <a:r>
              <a:rPr lang="en-US" altLang="zh-CN" dirty="0" smtClean="0"/>
              <a:t>1ns（~400ps） </a:t>
            </a:r>
          </a:p>
          <a:p>
            <a:r>
              <a:rPr lang="zh-CN" altLang="en-US" dirty="0" smtClean="0"/>
              <a:t>读出方式：一根晶体，双端读出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单</a:t>
            </a:r>
            <a:r>
              <a:rPr lang="en-US" altLang="zh-CN" dirty="0" err="1" smtClean="0">
                <a:solidFill>
                  <a:srgbClr val="FF0000"/>
                </a:solidFill>
              </a:rPr>
              <a:t>SiPM</a:t>
            </a:r>
            <a:r>
              <a:rPr lang="zh-CN" altLang="en-US" dirty="0" smtClean="0">
                <a:solidFill>
                  <a:srgbClr val="FF0000"/>
                </a:solidFill>
              </a:rPr>
              <a:t>计数率：</a:t>
            </a:r>
            <a:r>
              <a:rPr lang="zh-CN" altLang="en-US" dirty="0" smtClean="0"/>
              <a:t>（暗计数，束流本底，物理事例）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5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582" y="11226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模块读出方案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2725" y="1403142"/>
            <a:ext cx="7292779" cy="456387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自研</a:t>
            </a:r>
            <a:r>
              <a:rPr lang="en-US" altLang="zh-CN" dirty="0" smtClean="0"/>
              <a:t>ASIC  </a:t>
            </a:r>
            <a:r>
              <a:rPr lang="zh-CN" altLang="en-US" dirty="0" smtClean="0"/>
              <a:t>实现</a:t>
            </a:r>
            <a:r>
              <a:rPr lang="en-US" altLang="zh-CN" dirty="0" smtClean="0"/>
              <a:t>Q T</a:t>
            </a:r>
            <a:r>
              <a:rPr lang="zh-CN" altLang="en-US" dirty="0" smtClean="0"/>
              <a:t>测量</a:t>
            </a:r>
            <a:endParaRPr lang="en-US" altLang="zh-CN" dirty="0" smtClean="0"/>
          </a:p>
          <a:p>
            <a:r>
              <a:rPr lang="en-US" altLang="zh-CN" dirty="0" smtClean="0"/>
              <a:t>ASIC</a:t>
            </a:r>
            <a:r>
              <a:rPr lang="zh-CN" altLang="en-US" dirty="0" smtClean="0"/>
              <a:t>通道数：</a:t>
            </a:r>
            <a:r>
              <a:rPr lang="en-US" altLang="zh-CN" dirty="0" smtClean="0"/>
              <a:t>16（</a:t>
            </a:r>
            <a:r>
              <a:rPr lang="zh-CN" altLang="en-US" dirty="0" smtClean="0"/>
              <a:t>根据探测器设计）</a:t>
            </a:r>
            <a:endParaRPr lang="en-US" altLang="zh-CN" dirty="0" smtClean="0"/>
          </a:p>
          <a:p>
            <a:r>
              <a:rPr lang="zh-CN" altLang="en-US" dirty="0" smtClean="0"/>
              <a:t>每</a:t>
            </a:r>
            <a:r>
              <a:rPr lang="en-US" altLang="zh-CN" dirty="0" smtClean="0"/>
              <a:t>4</a:t>
            </a:r>
            <a:r>
              <a:rPr lang="zh-CN" altLang="en-US" dirty="0" smtClean="0"/>
              <a:t>层晶体一块</a:t>
            </a:r>
            <a:r>
              <a:rPr lang="en-US" altLang="zh-CN" dirty="0" smtClean="0"/>
              <a:t>FEE</a:t>
            </a:r>
          </a:p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偏压及调节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每</a:t>
            </a:r>
            <a:r>
              <a:rPr lang="zh-CN" altLang="en-US" dirty="0" smtClean="0">
                <a:solidFill>
                  <a:srgbClr val="FF0000"/>
                </a:solidFill>
              </a:rPr>
              <a:t>块</a:t>
            </a:r>
            <a:r>
              <a:rPr lang="en-US" altLang="zh-CN" dirty="0" smtClean="0">
                <a:solidFill>
                  <a:srgbClr val="FF0000"/>
                </a:solidFill>
              </a:rPr>
              <a:t>FEE</a:t>
            </a:r>
            <a:r>
              <a:rPr lang="zh-CN" altLang="en-US" dirty="0" smtClean="0">
                <a:solidFill>
                  <a:srgbClr val="FF0000"/>
                </a:solidFill>
              </a:rPr>
              <a:t>间通过电缆连接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可能方案：柔性板连接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电源，数据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电子学高度：</a:t>
            </a:r>
            <a:r>
              <a:rPr lang="en-US" altLang="zh-CN" dirty="0" smtClean="0">
                <a:solidFill>
                  <a:srgbClr val="FF0000"/>
                </a:solidFill>
              </a:rPr>
              <a:t>5-6mm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散热方式：薄铜皮散热（需做散热</a:t>
            </a:r>
            <a:r>
              <a:rPr lang="zh-CN" altLang="en-US" dirty="0">
                <a:solidFill>
                  <a:srgbClr val="FF0000"/>
                </a:solidFill>
              </a:rPr>
              <a:t>分析</a:t>
            </a:r>
            <a:r>
              <a:rPr lang="zh-CN" altLang="en-US" dirty="0" smtClean="0">
                <a:solidFill>
                  <a:srgbClr val="FF0000"/>
                </a:solidFill>
              </a:rPr>
              <a:t>设计）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单层</a:t>
            </a:r>
            <a:r>
              <a:rPr lang="zh-CN" altLang="en-US" smtClean="0"/>
              <a:t>排布</a:t>
            </a:r>
            <a:r>
              <a:rPr lang="zh-CN" altLang="en-US" dirty="0" smtClean="0"/>
              <a:t>方案（？）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1" y="1909854"/>
            <a:ext cx="2641233" cy="17415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23" y="633572"/>
            <a:ext cx="1956289" cy="1276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366" y="4123422"/>
            <a:ext cx="3015000" cy="1843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947" y="1635724"/>
            <a:ext cx="1728000" cy="20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模块汇总板方案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5236896" cy="4351338"/>
          </a:xfrm>
        </p:spPr>
        <p:txBody>
          <a:bodyPr/>
          <a:lstStyle/>
          <a:p>
            <a:r>
              <a:rPr lang="zh-CN" altLang="en-US" dirty="0" smtClean="0"/>
              <a:t>每个模块顶端放置模块汇总板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电源分发  </a:t>
            </a:r>
            <a:r>
              <a:rPr lang="en-US" altLang="zh-CN" dirty="0" smtClean="0"/>
              <a:t>DCDC    60V—</a:t>
            </a:r>
            <a:r>
              <a:rPr lang="zh-CN" altLang="en-US" dirty="0" smtClean="0"/>
              <a:t>低压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数据汇总传输  光纤 </a:t>
            </a:r>
            <a:r>
              <a:rPr lang="en-US" altLang="zh-CN" dirty="0" smtClean="0"/>
              <a:t>10Gbps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电子学高度：</a:t>
            </a:r>
            <a:r>
              <a:rPr lang="en-US" altLang="zh-CN" dirty="0" smtClean="0">
                <a:solidFill>
                  <a:srgbClr val="FF0000"/>
                </a:solidFill>
              </a:rPr>
              <a:t>10mm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物质</a:t>
            </a:r>
            <a:r>
              <a:rPr lang="zh-CN" altLang="en-US" dirty="0" smtClean="0">
                <a:solidFill>
                  <a:srgbClr val="FF0000"/>
                </a:solidFill>
              </a:rPr>
              <a:t>量要求</a:t>
            </a:r>
            <a:r>
              <a:rPr lang="zh-CN" altLang="en-US" dirty="0" smtClean="0"/>
              <a:t>，均匀</a:t>
            </a:r>
            <a:r>
              <a:rPr lang="en-US" altLang="zh-CN" dirty="0" smtClean="0"/>
              <a:t>/</a:t>
            </a:r>
            <a:r>
              <a:rPr lang="zh-CN" altLang="en-US" dirty="0" smtClean="0"/>
              <a:t>不均匀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PCB</a:t>
            </a:r>
          </a:p>
          <a:p>
            <a:pPr lvl="1"/>
            <a:r>
              <a:rPr lang="zh-CN" altLang="en-US" dirty="0" smtClean="0"/>
              <a:t>水冷铜管，</a:t>
            </a:r>
            <a:r>
              <a:rPr lang="zh-CN" altLang="en-US" dirty="0"/>
              <a:t>多</a:t>
            </a:r>
            <a:r>
              <a:rPr lang="zh-CN" altLang="en-US" dirty="0" smtClean="0"/>
              <a:t>根电缆，</a:t>
            </a:r>
            <a:r>
              <a:rPr lang="zh-CN" altLang="en-US" dirty="0"/>
              <a:t>多</a:t>
            </a:r>
            <a:r>
              <a:rPr lang="zh-CN" altLang="en-US" dirty="0" smtClean="0"/>
              <a:t>根光纤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81" y="1312285"/>
            <a:ext cx="2641233" cy="17415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281" y="627021"/>
            <a:ext cx="2238805" cy="2908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705" y="3576954"/>
            <a:ext cx="977955" cy="7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168" y="150439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电缆排布方案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032" y="1406570"/>
            <a:ext cx="6143045" cy="4351338"/>
          </a:xfrm>
        </p:spPr>
        <p:txBody>
          <a:bodyPr/>
          <a:lstStyle/>
          <a:p>
            <a:pPr lvl="1"/>
            <a:r>
              <a:rPr lang="zh-CN" altLang="en-US" dirty="0" smtClean="0"/>
              <a:t>光电符合缆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电缆：单</a:t>
            </a:r>
            <a:r>
              <a:rPr lang="en-US" altLang="zh-CN" dirty="0" smtClean="0"/>
              <a:t>60V，</a:t>
            </a:r>
            <a:r>
              <a:rPr lang="zh-CN" altLang="en-US" dirty="0" smtClean="0"/>
              <a:t>板上</a:t>
            </a:r>
            <a:r>
              <a:rPr lang="en-US" altLang="zh-CN" dirty="0" smtClean="0"/>
              <a:t>DCDC</a:t>
            </a:r>
            <a:r>
              <a:rPr lang="zh-CN" altLang="en-US" dirty="0"/>
              <a:t>变换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光缆：单芯或双芯（冗余）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电缆直径</a:t>
            </a:r>
            <a:r>
              <a:rPr lang="en-US" altLang="zh-CN" dirty="0" smtClean="0">
                <a:solidFill>
                  <a:srgbClr val="FF0000"/>
                </a:solidFill>
              </a:rPr>
              <a:t>: 5mm </a:t>
            </a:r>
            <a:r>
              <a:rPr lang="en-US" altLang="zh-CN" dirty="0" smtClean="0"/>
              <a:t>（？）</a:t>
            </a:r>
          </a:p>
          <a:p>
            <a:pPr lvl="1"/>
            <a:r>
              <a:rPr lang="zh-CN" altLang="en-US" dirty="0" smtClean="0"/>
              <a:t>电缆沿</a:t>
            </a:r>
            <a:r>
              <a:rPr lang="zh-CN" altLang="en-US" dirty="0"/>
              <a:t>束流管朝两端走</a:t>
            </a:r>
            <a:r>
              <a:rPr lang="zh-CN" altLang="en-US" dirty="0" smtClean="0"/>
              <a:t>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单层或双层走线</a:t>
            </a:r>
            <a:endParaRPr lang="zh-CN" altLang="en-US" dirty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39211" y="2042396"/>
            <a:ext cx="2295000" cy="53746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704" y="1230761"/>
            <a:ext cx="2626944" cy="18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功耗及价格估算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功耗估算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ASIC： 15-20mW/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数据汇总板：</a:t>
            </a:r>
            <a:r>
              <a:rPr lang="en-US" altLang="zh-CN" dirty="0" smtClean="0"/>
              <a:t>10W</a:t>
            </a:r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粗略整体估算：</a:t>
            </a:r>
            <a:r>
              <a:rPr lang="en-US" altLang="zh-CN" dirty="0" smtClean="0">
                <a:solidFill>
                  <a:srgbClr val="FF0000"/>
                </a:solidFill>
              </a:rPr>
              <a:t>20-25mW/</a:t>
            </a:r>
            <a:r>
              <a:rPr lang="en-US" altLang="zh-CN" dirty="0" err="1" smtClean="0">
                <a:solidFill>
                  <a:srgbClr val="FF0000"/>
                </a:solidFill>
              </a:rPr>
              <a:t>ch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价格估算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ASIC:  16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/chip --  1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ch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（不包含</a:t>
            </a:r>
            <a:r>
              <a:rPr lang="en-US" altLang="zh-CN" dirty="0" smtClean="0"/>
              <a:t>ASIC R&amp;D）</a:t>
            </a:r>
          </a:p>
          <a:p>
            <a:pPr lvl="1"/>
            <a:r>
              <a:rPr lang="en-US" altLang="zh-CN" dirty="0" smtClean="0"/>
              <a:t>FEE:  800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板  </a:t>
            </a:r>
            <a:r>
              <a:rPr lang="en-US" altLang="zh-CN" dirty="0" smtClean="0"/>
              <a:t>-- 10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pPr lvl="1"/>
            <a:r>
              <a:rPr lang="zh-CN" altLang="en-US" dirty="0"/>
              <a:t>汇总</a:t>
            </a:r>
            <a:r>
              <a:rPr lang="zh-CN" altLang="en-US" dirty="0" smtClean="0"/>
              <a:t>板：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板</a:t>
            </a:r>
            <a:endParaRPr lang="en-US" altLang="zh-CN" dirty="0" smtClean="0"/>
          </a:p>
          <a:p>
            <a:pPr lvl="1"/>
            <a:r>
              <a:rPr lang="zh-CN" altLang="en-US" smtClean="0">
                <a:solidFill>
                  <a:srgbClr val="FF0000"/>
                </a:solidFill>
              </a:rPr>
              <a:t>粗略整体</a:t>
            </a:r>
            <a:r>
              <a:rPr lang="zh-CN" altLang="en-US" dirty="0" smtClean="0">
                <a:solidFill>
                  <a:srgbClr val="FF0000"/>
                </a:solidFill>
              </a:rPr>
              <a:t>估算：</a:t>
            </a:r>
            <a:r>
              <a:rPr lang="en-US" altLang="zh-CN" dirty="0" smtClean="0">
                <a:solidFill>
                  <a:srgbClr val="FF0000"/>
                </a:solidFill>
              </a:rPr>
              <a:t>15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en-US" altLang="zh-CN" dirty="0" err="1" smtClean="0">
                <a:solidFill>
                  <a:srgbClr val="FF0000"/>
                </a:solidFill>
              </a:rPr>
              <a:t>ch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77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94" y="96689"/>
            <a:ext cx="10515600" cy="1325563"/>
          </a:xfrm>
        </p:spPr>
        <p:txBody>
          <a:bodyPr/>
          <a:lstStyle/>
          <a:p>
            <a:r>
              <a:rPr lang="en-US" altLang="zh-CN" dirty="0"/>
              <a:t>Stereo </a:t>
            </a:r>
            <a:r>
              <a:rPr lang="en-US" altLang="zh-CN" dirty="0" smtClean="0"/>
              <a:t>crystal  ECAL</a:t>
            </a:r>
            <a:r>
              <a:rPr lang="zh-CN" altLang="en-US" dirty="0" smtClean="0"/>
              <a:t>电子学方案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05272" y="851066"/>
            <a:ext cx="2085003" cy="48828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963" y="1965678"/>
            <a:ext cx="5645397" cy="36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HCAL</a:t>
            </a:r>
            <a:r>
              <a:rPr lang="zh-CN" altLang="en-US" dirty="0"/>
              <a:t>电子学设计方案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08" y="1946371"/>
            <a:ext cx="8142922" cy="40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HCAL</a:t>
            </a:r>
            <a:r>
              <a:rPr lang="zh-CN" altLang="en-US" dirty="0" smtClean="0"/>
              <a:t>电子学设计方案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5534649" cy="4351338"/>
          </a:xfrm>
        </p:spPr>
        <p:txBody>
          <a:bodyPr/>
          <a:lstStyle/>
          <a:p>
            <a:r>
              <a:rPr lang="zh-CN" altLang="en-US" dirty="0" smtClean="0"/>
              <a:t>电子学板尺寸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300-600mm，</a:t>
            </a:r>
            <a:r>
              <a:rPr lang="zh-CN" altLang="en-US" dirty="0" smtClean="0"/>
              <a:t>根据探测器尺寸设计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（PCB</a:t>
            </a:r>
            <a:r>
              <a:rPr lang="zh-CN" altLang="en-US" dirty="0" smtClean="0"/>
              <a:t>最大加工尺寸</a:t>
            </a:r>
            <a:r>
              <a:rPr lang="en-US" altLang="zh-CN" dirty="0" smtClean="0"/>
              <a:t>600*1200mm）</a:t>
            </a:r>
            <a:br>
              <a:rPr lang="en-US" altLang="zh-CN" dirty="0" smtClean="0"/>
            </a:br>
            <a:r>
              <a:rPr lang="zh-CN" altLang="en-US" dirty="0" smtClean="0"/>
              <a:t>（焊接厂过炉尺寸</a:t>
            </a:r>
            <a:r>
              <a:rPr lang="en-US" altLang="zh-CN" dirty="0" smtClean="0"/>
              <a:t>850*650mm）</a:t>
            </a:r>
          </a:p>
          <a:p>
            <a:pPr lvl="1"/>
            <a:r>
              <a:rPr lang="zh-CN" altLang="en-US" dirty="0"/>
              <a:t>多</a:t>
            </a:r>
            <a:r>
              <a:rPr lang="zh-CN" altLang="en-US" dirty="0" smtClean="0"/>
              <a:t>尺寸，密排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高度</a:t>
            </a:r>
            <a:r>
              <a:rPr lang="en-US" altLang="zh-CN" dirty="0" smtClean="0">
                <a:solidFill>
                  <a:srgbClr val="FF0000"/>
                </a:solidFill>
              </a:rPr>
              <a:t>6.5mm</a:t>
            </a:r>
            <a:r>
              <a:rPr lang="en-US" altLang="zh-CN" dirty="0" smtClean="0"/>
              <a:t>（</a:t>
            </a:r>
            <a:r>
              <a:rPr lang="zh-CN" altLang="en-US" dirty="0" smtClean="0"/>
              <a:t>不考虑散热）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PCB</a:t>
            </a:r>
            <a:r>
              <a:rPr lang="zh-CN" altLang="en-US" dirty="0" smtClean="0"/>
              <a:t>板厚</a:t>
            </a:r>
            <a:r>
              <a:rPr lang="en-US" altLang="zh-CN" dirty="0" smtClean="0"/>
              <a:t>1.5mm</a:t>
            </a:r>
          </a:p>
          <a:p>
            <a:pPr lvl="1"/>
            <a:r>
              <a:rPr lang="zh-CN" altLang="en-US" dirty="0" smtClean="0">
                <a:solidFill>
                  <a:srgbClr val="00B0F0"/>
                </a:solidFill>
              </a:rPr>
              <a:t>电缆直径</a:t>
            </a:r>
            <a:r>
              <a:rPr lang="en-US" altLang="zh-CN" dirty="0" smtClean="0">
                <a:solidFill>
                  <a:srgbClr val="00B0F0"/>
                </a:solidFill>
              </a:rPr>
              <a:t>5mm</a:t>
            </a:r>
          </a:p>
          <a:p>
            <a:r>
              <a:rPr lang="zh-CN" altLang="en-US" dirty="0" smtClean="0"/>
              <a:t>沿束流管方向，朝两端走线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84" y="1534136"/>
            <a:ext cx="5246660" cy="26351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39345" y="3104471"/>
            <a:ext cx="1821535" cy="42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819</Words>
  <Application>Microsoft Office PowerPoint</Application>
  <PresentationFormat>宽屏</PresentationFormat>
  <Paragraphs>117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ＭＳ Ｐゴシック</vt:lpstr>
      <vt:lpstr>宋体</vt:lpstr>
      <vt:lpstr>Arial</vt:lpstr>
      <vt:lpstr>Calibri</vt:lpstr>
      <vt:lpstr>Calibri Light</vt:lpstr>
      <vt:lpstr>Office 主题</vt:lpstr>
      <vt:lpstr>晶体量能器 电子学设计方案</vt:lpstr>
      <vt:lpstr>前端FEE &amp; ASIC设计需求</vt:lpstr>
      <vt:lpstr>模块读出方案</vt:lpstr>
      <vt:lpstr>模块汇总板方案</vt:lpstr>
      <vt:lpstr>电缆排布方案</vt:lpstr>
      <vt:lpstr>功耗及价格估算</vt:lpstr>
      <vt:lpstr>Stereo crystal  ECAL电子学方案</vt:lpstr>
      <vt:lpstr>HCAL电子学设计方案</vt:lpstr>
      <vt:lpstr>HCAL电子学设计方案</vt:lpstr>
      <vt:lpstr>PowerPoint 演示文稿</vt:lpstr>
      <vt:lpstr>CEPC正交长条晶体ECAL ： 总厚度～290 mm</vt:lpstr>
      <vt:lpstr>CEPC倾斜长条晶体ECAL： 总厚度292 mm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晶体量能器ECAL电子学设计方案</dc:title>
  <dc:creator>Changjf</dc:creator>
  <cp:lastModifiedBy>Changjf</cp:lastModifiedBy>
  <cp:revision>37</cp:revision>
  <dcterms:created xsi:type="dcterms:W3CDTF">2024-03-14T07:06:18Z</dcterms:created>
  <dcterms:modified xsi:type="dcterms:W3CDTF">2024-04-24T15:11:14Z</dcterms:modified>
</cp:coreProperties>
</file>