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24" r:id="rId2"/>
    <p:sldId id="677" r:id="rId3"/>
    <p:sldId id="670" r:id="rId4"/>
    <p:sldId id="672" r:id="rId5"/>
    <p:sldId id="671" r:id="rId6"/>
    <p:sldId id="640" r:id="rId7"/>
    <p:sldId id="641" r:id="rId8"/>
    <p:sldId id="676" r:id="rId9"/>
    <p:sldId id="678" r:id="rId10"/>
    <p:sldId id="67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9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AE211-C026-48CA-BCC3-9F6D9E6AAEE7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E9F3-77F6-4F89-8471-B280F8B23E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26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1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1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50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对电流镜来说，</a:t>
            </a:r>
            <a:r>
              <a:rPr lang="en-US" altLang="zh-CN" dirty="0"/>
              <a:t>m</a:t>
            </a:r>
            <a:r>
              <a:rPr lang="zh-CN" altLang="en-US" dirty="0"/>
              <a:t>要换为偶数，原因：画版图时，</a:t>
            </a:r>
            <a:r>
              <a:rPr lang="en-US" altLang="zh-CN" dirty="0"/>
              <a:t>d</a:t>
            </a:r>
            <a:r>
              <a:rPr lang="zh-CN" altLang="en-US" dirty="0"/>
              <a:t>和</a:t>
            </a:r>
            <a:r>
              <a:rPr lang="en-US" altLang="zh-CN" dirty="0"/>
              <a:t>s</a:t>
            </a:r>
            <a:r>
              <a:rPr lang="zh-CN" altLang="en-US" dirty="0"/>
              <a:t>是分开的，一个</a:t>
            </a:r>
            <a:r>
              <a:rPr lang="en-US" altLang="zh-CN" dirty="0"/>
              <a:t>d</a:t>
            </a:r>
            <a:r>
              <a:rPr lang="zh-CN" altLang="en-US" dirty="0"/>
              <a:t>，一个</a:t>
            </a:r>
            <a:r>
              <a:rPr lang="en-US" altLang="zh-CN" dirty="0"/>
              <a:t>s</a:t>
            </a:r>
            <a:r>
              <a:rPr lang="zh-CN" altLang="en-US" dirty="0"/>
              <a:t>，（</a:t>
            </a:r>
            <a:r>
              <a:rPr lang="en-US" altLang="zh-CN" dirty="0"/>
              <a:t>s</a:t>
            </a:r>
            <a:r>
              <a:rPr lang="zh-CN" altLang="en-US" dirty="0"/>
              <a:t>是寄生参数不敏感的，</a:t>
            </a:r>
            <a:r>
              <a:rPr lang="en-US" altLang="zh-CN" dirty="0"/>
              <a:t>d</a:t>
            </a:r>
            <a:r>
              <a:rPr lang="zh-CN" altLang="en-US" dirty="0"/>
              <a:t>是寄生参数敏感的），</a:t>
            </a:r>
            <a:r>
              <a:rPr lang="en-US" altLang="zh-CN" dirty="0"/>
              <a:t>m</a:t>
            </a:r>
            <a:r>
              <a:rPr lang="zh-CN" altLang="en-US" dirty="0"/>
              <a:t>为偶数的寄生参数小一点。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对电流镜来说，</a:t>
            </a:r>
            <a:r>
              <a:rPr lang="en-US" altLang="zh-CN" dirty="0"/>
              <a:t>m</a:t>
            </a:r>
            <a:r>
              <a:rPr lang="zh-CN" altLang="en-US" dirty="0"/>
              <a:t>要换为偶数，原因：画版图时，</a:t>
            </a:r>
            <a:r>
              <a:rPr lang="en-US" altLang="zh-CN" dirty="0"/>
              <a:t>d</a:t>
            </a:r>
            <a:r>
              <a:rPr lang="zh-CN" altLang="en-US" dirty="0"/>
              <a:t>和</a:t>
            </a:r>
            <a:r>
              <a:rPr lang="en-US" altLang="zh-CN" dirty="0"/>
              <a:t>s</a:t>
            </a:r>
            <a:r>
              <a:rPr lang="zh-CN" altLang="en-US" dirty="0"/>
              <a:t>是分开的，一个</a:t>
            </a:r>
            <a:r>
              <a:rPr lang="en-US" altLang="zh-CN" dirty="0"/>
              <a:t>d</a:t>
            </a:r>
            <a:r>
              <a:rPr lang="zh-CN" altLang="en-US" dirty="0"/>
              <a:t>，一个</a:t>
            </a:r>
            <a:r>
              <a:rPr lang="en-US" altLang="zh-CN" dirty="0"/>
              <a:t>s</a:t>
            </a:r>
            <a:r>
              <a:rPr lang="zh-CN" altLang="en-US" dirty="0"/>
              <a:t>，（</a:t>
            </a:r>
            <a:r>
              <a:rPr lang="en-US" altLang="zh-CN" dirty="0"/>
              <a:t>s</a:t>
            </a:r>
            <a:r>
              <a:rPr lang="zh-CN" altLang="en-US" dirty="0"/>
              <a:t>是寄生参数不敏感的，</a:t>
            </a:r>
            <a:r>
              <a:rPr lang="en-US" altLang="zh-CN" dirty="0"/>
              <a:t>d</a:t>
            </a:r>
            <a:r>
              <a:rPr lang="zh-CN" altLang="en-US" dirty="0"/>
              <a:t>是寄生参数敏感的），</a:t>
            </a:r>
            <a:r>
              <a:rPr lang="en-US" altLang="zh-CN" dirty="0"/>
              <a:t>m</a:t>
            </a:r>
            <a:r>
              <a:rPr lang="zh-CN" altLang="en-US" dirty="0"/>
              <a:t>为偶数的寄生参数小一点。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2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对电流镜来说，</a:t>
            </a:r>
            <a:r>
              <a:rPr lang="en-US" altLang="zh-CN" dirty="0"/>
              <a:t>m</a:t>
            </a:r>
            <a:r>
              <a:rPr lang="zh-CN" altLang="en-US" dirty="0"/>
              <a:t>要换为偶数，原因：画版图时，</a:t>
            </a:r>
            <a:r>
              <a:rPr lang="en-US" altLang="zh-CN" dirty="0"/>
              <a:t>d</a:t>
            </a:r>
            <a:r>
              <a:rPr lang="zh-CN" altLang="en-US" dirty="0"/>
              <a:t>和</a:t>
            </a:r>
            <a:r>
              <a:rPr lang="en-US" altLang="zh-CN" dirty="0"/>
              <a:t>s</a:t>
            </a:r>
            <a:r>
              <a:rPr lang="zh-CN" altLang="en-US" dirty="0"/>
              <a:t>是分开的，一个</a:t>
            </a:r>
            <a:r>
              <a:rPr lang="en-US" altLang="zh-CN" dirty="0"/>
              <a:t>d</a:t>
            </a:r>
            <a:r>
              <a:rPr lang="zh-CN" altLang="en-US" dirty="0"/>
              <a:t>，一个</a:t>
            </a:r>
            <a:r>
              <a:rPr lang="en-US" altLang="zh-CN" dirty="0"/>
              <a:t>s</a:t>
            </a:r>
            <a:r>
              <a:rPr lang="zh-CN" altLang="en-US" dirty="0"/>
              <a:t>，（</a:t>
            </a:r>
            <a:r>
              <a:rPr lang="en-US" altLang="zh-CN" dirty="0"/>
              <a:t>s</a:t>
            </a:r>
            <a:r>
              <a:rPr lang="zh-CN" altLang="en-US" dirty="0"/>
              <a:t>是寄生参数不敏感的，</a:t>
            </a:r>
            <a:r>
              <a:rPr lang="en-US" altLang="zh-CN" dirty="0"/>
              <a:t>d</a:t>
            </a:r>
            <a:r>
              <a:rPr lang="zh-CN" altLang="en-US" dirty="0"/>
              <a:t>是寄生参数敏感的），</a:t>
            </a:r>
            <a:r>
              <a:rPr lang="en-US" altLang="zh-CN" dirty="0"/>
              <a:t>m</a:t>
            </a:r>
            <a:r>
              <a:rPr lang="zh-CN" altLang="en-US" dirty="0"/>
              <a:t>为偶数的寄生参数小一点。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19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1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53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0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D77DC-188B-4EA7-A42C-7D558A30D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3218B-AC24-4A30-811A-56E615F61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6C3BF-D658-45C1-9E49-70D105EAB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E185037F-BD5E-42FA-B80E-8AF94E3F05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935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30271D-234C-48E6-BD79-D212E0FDD6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AEB7-89AC-48A5-9D3B-A2E8FB8B5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193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892D49-6267-4042-9811-4AD587EEE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EAD-DF37-49B0-A367-DD4C6ADFA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706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806D6-7891-4B82-ABCF-93B3FAEC94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270E-3B95-4597-AEFF-30CD5735CF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257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8012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441B9C-8E54-4779-859F-6010C316F0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EE52-8757-434C-A675-BFBBFF1670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512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71592-40E6-4533-ACB7-3A717800F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38D2-6DCE-4502-9849-BBBC107E7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45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944173-80E5-401E-831D-D3A96E8F8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B4DF-5796-4FFA-928C-4AD475BAD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03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AC00-2901-4942-8512-54D3ED49A4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419A-44F1-4B8C-972F-9221ABA04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306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98AB2F-40B1-4CE9-8A3E-AB419F79D0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3607-4D55-4290-91F2-CC7C94D3A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31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14F38E4-A307-48DF-9696-11CB9E127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1BF5-949C-40B0-A43D-B0B73E671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97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5350E-3F25-442E-89DE-1D921F0C4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3197-96C3-4D2F-A970-8DA61C1B87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481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6D1B80-7036-4B20-A8B4-651ADD13C0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73AB-1C89-4EBE-9C55-E65984EEF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569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FC444E-41BC-43F7-8828-350A9C91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9A1B74-60E6-4783-90E2-42FD259B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9013"/>
            <a:ext cx="109728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4CF5C5-0CD1-4CA9-A2A8-7679B0AAB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608F95-5946-470B-BD02-622B21641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FB3E5783-1E10-4371-B76B-D35BE9891A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2300" y="876300"/>
            <a:ext cx="11074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80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1F0F5E-6153-4BBF-A0F5-E32E00EFA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1" y="260350"/>
            <a:ext cx="109008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66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91ED4B-F88E-447D-B5F2-EA89F4AD4C2E}"/>
              </a:ext>
            </a:extLst>
          </p:cNvPr>
          <p:cNvSpPr txBox="1"/>
          <p:nvPr/>
        </p:nvSpPr>
        <p:spPr>
          <a:xfrm>
            <a:off x="4062548" y="2659559"/>
            <a:ext cx="406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1~4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月考核报告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171C5D-29E2-4096-84AD-01D44D9D1FFD}"/>
              </a:ext>
            </a:extLst>
          </p:cNvPr>
          <p:cNvSpPr txBox="1"/>
          <p:nvPr/>
        </p:nvSpPr>
        <p:spPr>
          <a:xfrm>
            <a:off x="8129452" y="4147874"/>
            <a:ext cx="3484050" cy="210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报告人：张亮坤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导师：魏微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汇报时间：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2024.04.29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987DD3-07B5-4152-9F67-046FB048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9" y="278172"/>
            <a:ext cx="369449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7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91ED4B-F88E-447D-B5F2-EA89F4AD4C2E}"/>
              </a:ext>
            </a:extLst>
          </p:cNvPr>
          <p:cNvSpPr txBox="1"/>
          <p:nvPr/>
        </p:nvSpPr>
        <p:spPr>
          <a:xfrm>
            <a:off x="5405690" y="2659559"/>
            <a:ext cx="138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谢谢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987DD3-07B5-4152-9F67-046FB048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9" y="278172"/>
            <a:ext cx="369449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5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</a:rPr>
              <a:t>目录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DAC09A-F2BC-4627-BE18-028456C8F561}"/>
              </a:ext>
            </a:extLst>
          </p:cNvPr>
          <p:cNvSpPr txBox="1"/>
          <p:nvPr/>
        </p:nvSpPr>
        <p:spPr>
          <a:xfrm>
            <a:off x="590939" y="1212979"/>
            <a:ext cx="61271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课题背景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使用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SiTCP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完成与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PC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的数据收发工作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DDR3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的调试工作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2000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循环读写测试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2000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实际上板测试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后续工作计划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82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31215" y="6524625"/>
            <a:ext cx="314217" cy="2301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606206-FB6C-4CE0-A59B-DE078B662425}"/>
              </a:ext>
            </a:extLst>
          </p:cNvPr>
          <p:cNvSpPr txBox="1"/>
          <p:nvPr/>
        </p:nvSpPr>
        <p:spPr>
          <a:xfrm>
            <a:off x="558506" y="348608"/>
            <a:ext cx="93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背景：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HUNT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项目</a:t>
            </a:r>
            <a:r>
              <a:rPr lang="zh-CN" altLang="en-US" b="1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b="1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en-US" altLang="zh-CN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uge</a:t>
            </a:r>
            <a:r>
              <a:rPr lang="en-US" altLang="zh-CN" b="1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U</a:t>
            </a:r>
            <a:r>
              <a:rPr lang="en-US" altLang="zh-CN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nderwater</a:t>
            </a:r>
            <a:r>
              <a:rPr lang="en-US" altLang="zh-CN" b="1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high-energy</a:t>
            </a:r>
            <a:r>
              <a:rPr lang="en-US" altLang="zh-CN" b="1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N</a:t>
            </a:r>
            <a:r>
              <a:rPr lang="en-US" altLang="zh-CN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eutrino</a:t>
            </a:r>
            <a:r>
              <a:rPr lang="en-US" altLang="zh-CN" b="1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T</a:t>
            </a:r>
            <a:r>
              <a:rPr lang="en-US" altLang="zh-CN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elescope</a:t>
            </a:r>
            <a:r>
              <a:rPr lang="zh-CN" altLang="en-US" b="1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lang="en-US" altLang="zh-CN" b="1" dirty="0">
                <a:solidFill>
                  <a:srgbClr val="333399"/>
                </a:solidFill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</a:t>
            </a:r>
            <a:endParaRPr lang="zh-CN" altLang="en-US" b="1" dirty="0">
              <a:solidFill>
                <a:srgbClr val="333399"/>
              </a:solidFill>
              <a:latin typeface="Arial" panose="020B0604020202020204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291C49-9F6D-4E57-B049-8C991BB034F8}"/>
              </a:ext>
            </a:extLst>
          </p:cNvPr>
          <p:cNvSpPr txBox="1"/>
          <p:nvPr/>
        </p:nvSpPr>
        <p:spPr>
          <a:xfrm>
            <a:off x="558506" y="952502"/>
            <a:ext cx="347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水下高能中微子探测示意图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:</a:t>
            </a:r>
            <a:endParaRPr lang="zh-CN" altLang="en-US" sz="1600" b="1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25C135-4B1A-4933-97BE-23318058B582}"/>
              </a:ext>
            </a:extLst>
          </p:cNvPr>
          <p:cNvSpPr txBox="1"/>
          <p:nvPr/>
        </p:nvSpPr>
        <p:spPr>
          <a:xfrm>
            <a:off x="558506" y="3272092"/>
            <a:ext cx="6096000" cy="78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在水下布置约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30 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立方公里有效体积的高能中微子望远镜。</a:t>
            </a:r>
            <a:endParaRPr lang="en-US" altLang="zh-CN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共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2304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串，每串由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24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个光学模块连接组成。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5CD12A0-1416-4665-9E90-56B25E3C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988" y="4517694"/>
            <a:ext cx="1939288" cy="15678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CC06B6F-979B-4841-B7EB-47247131F813}"/>
              </a:ext>
            </a:extLst>
          </p:cNvPr>
          <p:cNvSpPr txBox="1"/>
          <p:nvPr/>
        </p:nvSpPr>
        <p:spPr>
          <a:xfrm>
            <a:off x="1040591" y="6168341"/>
            <a:ext cx="249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光学模块示意图及实物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9195248-5772-4D74-A492-0788F3B56F32}"/>
              </a:ext>
            </a:extLst>
          </p:cNvPr>
          <p:cNvSpPr txBox="1"/>
          <p:nvPr/>
        </p:nvSpPr>
        <p:spPr>
          <a:xfrm>
            <a:off x="4285260" y="4488115"/>
            <a:ext cx="23692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玻璃密封舱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光敏器件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标定系统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机械支撑系统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· </a:t>
            </a:r>
            <a:r>
              <a:rPr lang="zh-CN" altLang="en-US" sz="1600" dirty="0">
                <a:solidFill>
                  <a:srgbClr val="FF0000"/>
                </a:solidFill>
                <a:latin typeface="Arial"/>
                <a:ea typeface="黑体" panose="02010609060101010101" pitchFamily="49" charset="-122"/>
              </a:rPr>
              <a:t>电子学系统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（含电源）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传感器探头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5EE58E-B121-4AF6-80C4-D1767DEC3096}"/>
              </a:ext>
            </a:extLst>
          </p:cNvPr>
          <p:cNvSpPr txBox="1"/>
          <p:nvPr/>
        </p:nvSpPr>
        <p:spPr>
          <a:xfrm>
            <a:off x="6606074" y="1117015"/>
            <a:ext cx="50260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方案：无硬件全局触发的前端数字化方案。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F09C048-DEE2-40B7-9B10-67323BFF8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808" y="1792641"/>
            <a:ext cx="4204620" cy="224926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058C108-BC6C-42F9-B4A3-04B56D5E66AC}"/>
              </a:ext>
            </a:extLst>
          </p:cNvPr>
          <p:cNvSpPr txBox="1"/>
          <p:nvPr/>
        </p:nvSpPr>
        <p:spPr>
          <a:xfrm>
            <a:off x="6606074" y="1469253"/>
            <a:ext cx="192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设计指标：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A37ED3A-2E0A-4ADB-BBA8-207A67D87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340" y="4071898"/>
            <a:ext cx="2308234" cy="210085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BF512E9-E381-4F3C-A351-9AF83043EB66}"/>
              </a:ext>
            </a:extLst>
          </p:cNvPr>
          <p:cNvSpPr txBox="1"/>
          <p:nvPr/>
        </p:nvSpPr>
        <p:spPr>
          <a:xfrm>
            <a:off x="8583112" y="6168341"/>
            <a:ext cx="123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电子学样板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D752AC2-1B31-492B-9D0F-251970D67D83}"/>
              </a:ext>
            </a:extLst>
          </p:cNvPr>
          <p:cNvSpPr txBox="1"/>
          <p:nvPr/>
        </p:nvSpPr>
        <p:spPr>
          <a:xfrm>
            <a:off x="10472149" y="5410470"/>
            <a:ext cx="1359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芯片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4D4EA9D3-0F65-4D16-B8DA-EA536CF85A8E}"/>
              </a:ext>
            </a:extLst>
          </p:cNvPr>
          <p:cNvSpPr/>
          <p:nvPr/>
        </p:nvSpPr>
        <p:spPr bwMode="auto">
          <a:xfrm>
            <a:off x="9040994" y="5410470"/>
            <a:ext cx="173237" cy="145849"/>
          </a:xfrm>
          <a:prstGeom prst="ellips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8C2B5ED-2CBA-4E98-A6EE-4324309C51B7}"/>
              </a:ext>
            </a:extLst>
          </p:cNvPr>
          <p:cNvCxnSpPr>
            <a:cxnSpLocks/>
          </p:cNvCxnSpPr>
          <p:nvPr/>
        </p:nvCxnSpPr>
        <p:spPr>
          <a:xfrm flipH="1" flipV="1">
            <a:off x="9200092" y="5483395"/>
            <a:ext cx="1299957" cy="102919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15537428-5208-496C-907F-0698D07D7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72" y="1342730"/>
            <a:ext cx="4443653" cy="19490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1CFAE3-C6F5-44E0-B763-ACD6F185E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58506" y="4460448"/>
            <a:ext cx="1675498" cy="162499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553FA45-1394-418F-8234-576F8182C8B5}"/>
              </a:ext>
            </a:extLst>
          </p:cNvPr>
          <p:cNvSpPr txBox="1"/>
          <p:nvPr/>
        </p:nvSpPr>
        <p:spPr>
          <a:xfrm>
            <a:off x="510074" y="4070220"/>
            <a:ext cx="2571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光学模块设计：</a:t>
            </a:r>
          </a:p>
        </p:txBody>
      </p:sp>
    </p:spTree>
    <p:extLst>
      <p:ext uri="{BB962C8B-B14F-4D97-AF65-F5344CB8AC3E}">
        <p14:creationId xmlns:p14="http://schemas.microsoft.com/office/powerpoint/2010/main" val="267120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606206-FB6C-4CE0-A59B-DE078B662425}"/>
              </a:ext>
            </a:extLst>
          </p:cNvPr>
          <p:cNvSpPr txBox="1"/>
          <p:nvPr/>
        </p:nvSpPr>
        <p:spPr>
          <a:xfrm>
            <a:off x="559837" y="304800"/>
            <a:ext cx="652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使用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SiTCP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完成与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PC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的数据收发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5105D8-D0F2-42A8-837B-AC6A1CF394CF}"/>
              </a:ext>
            </a:extLst>
          </p:cNvPr>
          <p:cNvSpPr txBox="1"/>
          <p:nvPr/>
        </p:nvSpPr>
        <p:spPr>
          <a:xfrm>
            <a:off x="559837" y="887013"/>
            <a:ext cx="5505061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阅读</a:t>
            </a:r>
            <a:r>
              <a:rPr lang="en-US" altLang="zh-CN" sz="1600" b="1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SiTCP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 Manual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，其中与数据传输相关的部分：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1CA931-2FA9-473E-B41A-E89504E1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2" y="1298700"/>
            <a:ext cx="5657099" cy="23843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BDCC19-EC18-41F4-998E-F13D7F372B96}"/>
              </a:ext>
            </a:extLst>
          </p:cNvPr>
          <p:cNvSpPr txBox="1"/>
          <p:nvPr/>
        </p:nvSpPr>
        <p:spPr>
          <a:xfrm>
            <a:off x="2331752" y="3591228"/>
            <a:ext cx="2261119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user I/F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中的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TCP I/F</a:t>
            </a:r>
            <a:endParaRPr lang="zh-CN" altLang="en-US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4EBBA8-09F9-437F-89E9-E20E3795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9" y="4415482"/>
            <a:ext cx="5555511" cy="6139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FBBE0E-5ED8-42B5-8ADC-C4DA8786E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53" y="5110451"/>
            <a:ext cx="5555511" cy="3635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9069E26-DEA3-43C6-BB7D-95F0E88ECD90}"/>
              </a:ext>
            </a:extLst>
          </p:cNvPr>
          <p:cNvSpPr txBox="1"/>
          <p:nvPr/>
        </p:nvSpPr>
        <p:spPr>
          <a:xfrm>
            <a:off x="1405645" y="5504181"/>
            <a:ext cx="3813443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需要加入同步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FIFO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以完成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TCP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接收功能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F85D7EE-72A3-47CE-9297-D3F027A3B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096" y="1298701"/>
            <a:ext cx="4157290" cy="22946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1C6FF6A-2994-42FD-A473-53B4A009E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096" y="4052019"/>
            <a:ext cx="4159793" cy="215727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E7206DC-46B4-4593-BB40-5AD2363528C3}"/>
              </a:ext>
            </a:extLst>
          </p:cNvPr>
          <p:cNvSpPr txBox="1"/>
          <p:nvPr/>
        </p:nvSpPr>
        <p:spPr>
          <a:xfrm>
            <a:off x="7672986" y="3591228"/>
            <a:ext cx="3497868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SiTCP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写入数据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TCP_TX_DATA</a:t>
            </a:r>
            <a:endParaRPr lang="zh-CN" altLang="en-US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DCC2FC1-07AF-4192-8D42-8ED1C7B41C0A}"/>
              </a:ext>
            </a:extLst>
          </p:cNvPr>
          <p:cNvSpPr txBox="1"/>
          <p:nvPr/>
        </p:nvSpPr>
        <p:spPr>
          <a:xfrm>
            <a:off x="7672986" y="6157519"/>
            <a:ext cx="3497868" cy="41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SiTCP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读出数据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TCP_RX_DATA</a:t>
            </a:r>
            <a:endParaRPr lang="zh-CN" altLang="en-US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FA1A51-7769-4046-978A-9203F18979B7}"/>
              </a:ext>
            </a:extLst>
          </p:cNvPr>
          <p:cNvSpPr txBox="1"/>
          <p:nvPr/>
        </p:nvSpPr>
        <p:spPr>
          <a:xfrm>
            <a:off x="6915096" y="887013"/>
            <a:ext cx="2506824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SiTCP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的读写时序：</a:t>
            </a:r>
            <a:endParaRPr lang="en-US" altLang="zh-CN" sz="1600" b="1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5193876-5F7A-44F2-9D31-7804A2556561}"/>
              </a:ext>
            </a:extLst>
          </p:cNvPr>
          <p:cNvSpPr/>
          <p:nvPr/>
        </p:nvSpPr>
        <p:spPr bwMode="auto">
          <a:xfrm>
            <a:off x="2972571" y="4415482"/>
            <a:ext cx="1635967" cy="20224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5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606206-FB6C-4CE0-A59B-DE078B662425}"/>
              </a:ext>
            </a:extLst>
          </p:cNvPr>
          <p:cNvSpPr txBox="1"/>
          <p:nvPr/>
        </p:nvSpPr>
        <p:spPr>
          <a:xfrm>
            <a:off x="559837" y="304800"/>
            <a:ext cx="652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使用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SiTCP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完成与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PC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的数据互传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F762D-624E-432F-807C-7B47111B2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6" y="1353745"/>
            <a:ext cx="4426692" cy="23979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82A5091-0657-4C67-B2A6-B3A74EB4C43D}"/>
              </a:ext>
            </a:extLst>
          </p:cNvPr>
          <p:cNvSpPr txBox="1"/>
          <p:nvPr/>
        </p:nvSpPr>
        <p:spPr>
          <a:xfrm>
            <a:off x="1993079" y="3706937"/>
            <a:ext cx="2090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数据传输环路的框图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9294FE-D2AD-436D-897E-E80F81073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36" y="4123482"/>
            <a:ext cx="4934626" cy="205220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D26F67B-C89A-492A-BC25-3D9D8DB69536}"/>
              </a:ext>
            </a:extLst>
          </p:cNvPr>
          <p:cNvSpPr txBox="1"/>
          <p:nvPr/>
        </p:nvSpPr>
        <p:spPr>
          <a:xfrm>
            <a:off x="2053582" y="6162130"/>
            <a:ext cx="1969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对同步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FIFO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的例化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DE090F5-3434-4600-856B-8915CF01149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43875" y="1497423"/>
            <a:ext cx="3138535" cy="22958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C1F98D9-B4C6-4E85-9C70-1B29007B813A}"/>
              </a:ext>
            </a:extLst>
          </p:cNvPr>
          <p:cNvSpPr txBox="1"/>
          <p:nvPr/>
        </p:nvSpPr>
        <p:spPr>
          <a:xfrm>
            <a:off x="8040873" y="1113384"/>
            <a:ext cx="32415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在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NetAssist</a:t>
            </a:r>
            <a:r>
              <a:rPr lang="zh-CN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中完成收发数：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3D2FB0-A3B8-4AEB-AC6B-28E6ADB8CB1A}"/>
              </a:ext>
            </a:extLst>
          </p:cNvPr>
          <p:cNvSpPr txBox="1"/>
          <p:nvPr/>
        </p:nvSpPr>
        <p:spPr>
          <a:xfrm>
            <a:off x="5382540" y="3808269"/>
            <a:ext cx="355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在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vivado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中使用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ILA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查看波形：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16438E2-2275-48ED-BD8A-5FC6F1BE485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494463" y="4201473"/>
            <a:ext cx="6063877" cy="205220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75DF6C6-902C-42F6-A288-8E8E9BFEA872}"/>
              </a:ext>
            </a:extLst>
          </p:cNvPr>
          <p:cNvSpPr txBox="1"/>
          <p:nvPr/>
        </p:nvSpPr>
        <p:spPr>
          <a:xfrm>
            <a:off x="5382540" y="1113384"/>
            <a:ext cx="188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修改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pc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的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ip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地址：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C69FDE-ECCB-4412-8140-E9318BB6C13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494463" y="1507886"/>
            <a:ext cx="1883738" cy="2237609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CA9A9407-2F44-4574-B110-500242B3F0EA}"/>
              </a:ext>
            </a:extLst>
          </p:cNvPr>
          <p:cNvSpPr/>
          <p:nvPr/>
        </p:nvSpPr>
        <p:spPr bwMode="auto">
          <a:xfrm>
            <a:off x="7365357" y="5108382"/>
            <a:ext cx="796290" cy="31623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87E57C-F65F-450D-9D89-322DCE9A1325}"/>
              </a:ext>
            </a:extLst>
          </p:cNvPr>
          <p:cNvSpPr/>
          <p:nvPr/>
        </p:nvSpPr>
        <p:spPr bwMode="auto">
          <a:xfrm>
            <a:off x="8419805" y="4715952"/>
            <a:ext cx="2040542" cy="33528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8282C0E-B0B3-4B91-AF34-E579A51EC453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8161647" y="5045793"/>
            <a:ext cx="556988" cy="22070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155E6C01-A9A8-403D-83D4-D7594E6B2117}"/>
              </a:ext>
            </a:extLst>
          </p:cNvPr>
          <p:cNvSpPr txBox="1"/>
          <p:nvPr/>
        </p:nvSpPr>
        <p:spPr>
          <a:xfrm>
            <a:off x="559837" y="979208"/>
            <a:ext cx="384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实际数据传输：</a:t>
            </a:r>
          </a:p>
        </p:txBody>
      </p:sp>
    </p:spTree>
    <p:extLst>
      <p:ext uri="{BB962C8B-B14F-4D97-AF65-F5344CB8AC3E}">
        <p14:creationId xmlns:p14="http://schemas.microsoft.com/office/powerpoint/2010/main" val="416891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2195804" cy="608012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</a:rPr>
              <a:t>DDR3</a:t>
            </a:r>
            <a:r>
              <a:rPr lang="zh-CN" altLang="en-US" sz="2400" dirty="0">
                <a:latin typeface="Arial" panose="020B0604020202020204" pitchFamily="34" charset="0"/>
              </a:rPr>
              <a:t>的调试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0A261C-14CC-45AC-BB1D-76439A2E90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6449" y="1371218"/>
            <a:ext cx="4285861" cy="28810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C9CB61F-A2DB-42BE-806A-897E6270BBC5}"/>
              </a:ext>
            </a:extLst>
          </p:cNvPr>
          <p:cNvSpPr txBox="1"/>
          <p:nvPr/>
        </p:nvSpPr>
        <p:spPr>
          <a:xfrm>
            <a:off x="590939" y="4278793"/>
            <a:ext cx="4609322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MIG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ip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核正确处理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UI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端的命令，并正确向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DDR3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中写入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读取数据。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F43FFA-BFC4-4CDF-AFF7-147861B4ACBB}"/>
              </a:ext>
            </a:extLst>
          </p:cNvPr>
          <p:cNvSpPr txBox="1"/>
          <p:nvPr/>
        </p:nvSpPr>
        <p:spPr>
          <a:xfrm>
            <a:off x="528735" y="970632"/>
            <a:ext cx="50673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阅读数据手册，了解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MIG 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ip</a:t>
            </a:r>
            <a:r>
              <a:rPr lang="zh-CN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核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各部分的作用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ECB2977-DC5D-4F1E-B127-BB23B16FE7D5}"/>
              </a:ext>
            </a:extLst>
          </p:cNvPr>
          <p:cNvSpPr txBox="1"/>
          <p:nvPr/>
        </p:nvSpPr>
        <p:spPr>
          <a:xfrm>
            <a:off x="590939" y="5082520"/>
            <a:ext cx="4733729" cy="1521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根据官方给出的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example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，了解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DDR3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的工作过程：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DDR3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内存接口的初始化和校准过程已经完成（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init_calib_complete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=1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）后，可以开始通过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MIG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ip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核对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DDR3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进行读写操作。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E3011A-D6C6-4CCA-B968-2A1C0763D65F}"/>
              </a:ext>
            </a:extLst>
          </p:cNvPr>
          <p:cNvSpPr txBox="1"/>
          <p:nvPr/>
        </p:nvSpPr>
        <p:spPr>
          <a:xfrm>
            <a:off x="5542384" y="891948"/>
            <a:ext cx="4364667" cy="41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对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进行循环读写测试：</a:t>
            </a:r>
            <a:endParaRPr lang="en-US" altLang="zh-CN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06AE156-BC5D-4BB8-94EF-63B355A8C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896" y="4278793"/>
            <a:ext cx="5330879" cy="2179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5460ADA-31AD-427C-BAA7-07A48F401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384" y="1371218"/>
            <a:ext cx="3490262" cy="127265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70CE99D-58D3-45D4-90CF-EABDF65218C3}"/>
              </a:ext>
            </a:extLst>
          </p:cNvPr>
          <p:cNvSpPr txBox="1"/>
          <p:nvPr/>
        </p:nvSpPr>
        <p:spPr>
          <a:xfrm>
            <a:off x="5542384" y="3775041"/>
            <a:ext cx="3490262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行为级仿真结果：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FD8B34-4E4E-4A38-BE05-74213216CA66}"/>
              </a:ext>
            </a:extLst>
          </p:cNvPr>
          <p:cNvSpPr txBox="1"/>
          <p:nvPr/>
        </p:nvSpPr>
        <p:spPr>
          <a:xfrm>
            <a:off x="5542385" y="2643868"/>
            <a:ext cx="6210703" cy="115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顶层模块：例化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仿真模型与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读写测试模块</a:t>
            </a:r>
            <a:endParaRPr lang="en-US" altLang="zh-CN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读写测试模块：</a:t>
            </a:r>
            <a:r>
              <a:rPr lang="zh-CN" altLang="en-US" sz="1600" dirty="0">
                <a:solidFill>
                  <a:srgbClr val="FF0000"/>
                </a:solidFill>
                <a:latin typeface="Arial"/>
                <a:ea typeface="黑体" panose="02010609060101010101" pitchFamily="49" charset="-122"/>
              </a:rPr>
              <a:t>写入</a:t>
            </a:r>
            <a:r>
              <a:rPr lang="en-US" altLang="zh-CN" sz="1600" dirty="0">
                <a:solidFill>
                  <a:srgbClr val="FF0000"/>
                </a:solidFill>
                <a:latin typeface="Arial"/>
                <a:ea typeface="黑体" panose="02010609060101010101" pitchFamily="49" charset="-122"/>
              </a:rPr>
              <a:t>512</a:t>
            </a:r>
            <a:r>
              <a:rPr lang="zh-CN" altLang="en-US" sz="1600" dirty="0">
                <a:solidFill>
                  <a:srgbClr val="FF0000"/>
                </a:solidFill>
                <a:latin typeface="Arial"/>
                <a:ea typeface="黑体" panose="02010609060101010101" pitchFamily="49" charset="-122"/>
              </a:rPr>
              <a:t>个数据（</a:t>
            </a:r>
            <a:r>
              <a:rPr lang="en-US" altLang="zh-CN" sz="1600" dirty="0">
                <a:solidFill>
                  <a:srgbClr val="FF0000"/>
                </a:solidFill>
                <a:latin typeface="Arial"/>
                <a:ea typeface="黑体" panose="02010609060101010101" pitchFamily="49" charset="-122"/>
              </a:rPr>
              <a:t>0~511</a:t>
            </a:r>
            <a:r>
              <a:rPr lang="zh-CN" altLang="en-US" sz="1600" dirty="0">
                <a:solidFill>
                  <a:srgbClr val="FF0000"/>
                </a:solidFill>
                <a:latin typeface="Arial"/>
                <a:ea typeface="黑体" panose="02010609060101010101" pitchFamily="49" charset="-122"/>
              </a:rPr>
              <a:t>），写入完成后依次读出。</a:t>
            </a:r>
            <a:endParaRPr lang="en-US" altLang="zh-CN" sz="1600" dirty="0">
              <a:solidFill>
                <a:srgbClr val="FF0000"/>
              </a:solidFill>
              <a:latin typeface="Arial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                         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如果读出数据不对应，则拉高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error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信号。</a:t>
            </a:r>
          </a:p>
        </p:txBody>
      </p:sp>
    </p:spTree>
    <p:extLst>
      <p:ext uri="{BB962C8B-B14F-4D97-AF65-F5344CB8AC3E}">
        <p14:creationId xmlns:p14="http://schemas.microsoft.com/office/powerpoint/2010/main" val="296168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</a:rPr>
              <a:t>DDR3</a:t>
            </a:r>
            <a:r>
              <a:rPr lang="zh-CN" altLang="en-US" sz="2400" dirty="0">
                <a:latin typeface="Arial" panose="020B0604020202020204" pitchFamily="34" charset="0"/>
              </a:rPr>
              <a:t>的调试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6C780BE-19B5-49D1-824B-4509A859B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39" y="5003052"/>
            <a:ext cx="5088294" cy="5012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CA1F423-504F-479F-8115-393CB9A63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90"/>
          <a:stretch/>
        </p:blipFill>
        <p:spPr>
          <a:xfrm>
            <a:off x="590938" y="5625021"/>
            <a:ext cx="5088295" cy="50128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BCE5C21-84DB-4FDC-9D37-ED5F0BC89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37" y="1797808"/>
            <a:ext cx="5088294" cy="129805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FF38506-D70E-41E4-9839-8B5A2BE919AF}"/>
              </a:ext>
            </a:extLst>
          </p:cNvPr>
          <p:cNvSpPr txBox="1"/>
          <p:nvPr/>
        </p:nvSpPr>
        <p:spPr>
          <a:xfrm>
            <a:off x="590937" y="1336878"/>
            <a:ext cx="213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数据写入：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BD0559C-DA9F-4F62-B727-8A62F5E4BAA3}"/>
              </a:ext>
            </a:extLst>
          </p:cNvPr>
          <p:cNvSpPr txBox="1"/>
          <p:nvPr/>
        </p:nvSpPr>
        <p:spPr>
          <a:xfrm>
            <a:off x="590939" y="4604158"/>
            <a:ext cx="203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数据读出：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C7F4438-9993-45F9-AE06-DFB5BF8348D9}"/>
              </a:ext>
            </a:extLst>
          </p:cNvPr>
          <p:cNvSpPr txBox="1"/>
          <p:nvPr/>
        </p:nvSpPr>
        <p:spPr>
          <a:xfrm>
            <a:off x="590937" y="975954"/>
            <a:ext cx="4364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对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进行循环读写测试：</a:t>
            </a:r>
            <a:endParaRPr lang="en-US" altLang="zh-CN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F0DE9822-22C1-418D-928D-9083FEEFC5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441"/>
          <a:stretch/>
        </p:blipFill>
        <p:spPr>
          <a:xfrm>
            <a:off x="590938" y="3216547"/>
            <a:ext cx="5088293" cy="1298058"/>
          </a:xfrm>
          <a:prstGeom prst="rect">
            <a:avLst/>
          </a:prstGeom>
        </p:spPr>
      </p:pic>
      <p:sp>
        <p:nvSpPr>
          <p:cNvPr id="31" name="椭圆 30">
            <a:extLst>
              <a:ext uri="{FF2B5EF4-FFF2-40B4-BE49-F238E27FC236}">
                <a16:creationId xmlns:a16="http://schemas.microsoft.com/office/drawing/2014/main" id="{9144B5E9-829E-497F-8B95-837193671E63}"/>
              </a:ext>
            </a:extLst>
          </p:cNvPr>
          <p:cNvSpPr/>
          <p:nvPr/>
        </p:nvSpPr>
        <p:spPr bwMode="auto">
          <a:xfrm>
            <a:off x="2621989" y="5003052"/>
            <a:ext cx="954746" cy="621969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8FCB6038-1913-4ADF-8FC0-DC0544B95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984" y="1954675"/>
            <a:ext cx="4686706" cy="624894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F066916-2AA4-4B0A-AA3B-8EA1C5B3E200}"/>
              </a:ext>
            </a:extLst>
          </p:cNvPr>
          <p:cNvSpPr txBox="1"/>
          <p:nvPr/>
        </p:nvSpPr>
        <p:spPr>
          <a:xfrm>
            <a:off x="6095999" y="1336878"/>
            <a:ext cx="4971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对比官方例程中的仿真文件，对仿真文件进行修改：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B7C22B1-D115-4AD5-A600-B7BF5E74A4E2}"/>
              </a:ext>
            </a:extLst>
          </p:cNvPr>
          <p:cNvSpPr txBox="1"/>
          <p:nvPr/>
        </p:nvSpPr>
        <p:spPr>
          <a:xfrm>
            <a:off x="6096000" y="2471326"/>
            <a:ext cx="5505061" cy="78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通过在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ddr3_rw_top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和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ddr3_model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引入一个中间寄存器，</a:t>
            </a:r>
            <a:endParaRPr lang="en-US" altLang="zh-CN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可以帮助确保仿真环境更准确地模拟硬件的实际行为。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C53DE9C-423A-4D4A-859D-9D7800394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3372617"/>
            <a:ext cx="5220793" cy="228013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661043B-B73A-46D8-BF13-E1A853AB55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9" y="5756885"/>
            <a:ext cx="5220793" cy="60801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D163841-7E32-4759-B96B-9CFF1B122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4656" y="1783600"/>
            <a:ext cx="3452159" cy="167655"/>
          </a:xfrm>
          <a:prstGeom prst="rect">
            <a:avLst/>
          </a:prstGeom>
        </p:spPr>
      </p:pic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010194EE-6306-43AD-8168-B77391AC996D}"/>
              </a:ext>
            </a:extLst>
          </p:cNvPr>
          <p:cNvCxnSpPr/>
          <p:nvPr/>
        </p:nvCxnSpPr>
        <p:spPr>
          <a:xfrm>
            <a:off x="8495337" y="5425440"/>
            <a:ext cx="0" cy="45022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0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</a:rPr>
              <a:t>DDR3</a:t>
            </a:r>
            <a:r>
              <a:rPr lang="zh-CN" altLang="en-US" sz="2400" dirty="0">
                <a:latin typeface="Arial" panose="020B0604020202020204" pitchFamily="34" charset="0"/>
              </a:rPr>
              <a:t>的调试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68410F-4983-4906-8F69-D0B817013859}"/>
              </a:ext>
            </a:extLst>
          </p:cNvPr>
          <p:cNvSpPr txBox="1"/>
          <p:nvPr/>
        </p:nvSpPr>
        <p:spPr>
          <a:xfrm>
            <a:off x="590939" y="989076"/>
            <a:ext cx="4364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对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进行循环读写测试：</a:t>
            </a:r>
            <a:endParaRPr lang="en-US" altLang="zh-CN" sz="1600" dirty="0">
              <a:solidFill>
                <a:srgbClr val="000000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B3A3B3-EB08-4A16-A69B-7853A4A616E2}"/>
              </a:ext>
            </a:extLst>
          </p:cNvPr>
          <p:cNvSpPr txBox="1"/>
          <p:nvPr/>
        </p:nvSpPr>
        <p:spPr>
          <a:xfrm>
            <a:off x="590939" y="1426424"/>
            <a:ext cx="4258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编写好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.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xdc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文件后，进行实际上板测试。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B6F8A2-148F-4B6F-8EC5-58A8B40C3E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939" y="2270306"/>
            <a:ext cx="5827907" cy="20930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E7F5FD-B0CA-4DAF-A6EF-9ADE7885C2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220" y="2205980"/>
            <a:ext cx="4148278" cy="9919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87BB67-FCEF-4063-A231-E2EF252BBA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220" y="3290865"/>
            <a:ext cx="4148278" cy="10724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106CB50-0503-4E59-A717-D5DFB3483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8479" y="538872"/>
            <a:ext cx="1216904" cy="211731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7563FBC-EBB9-43D0-9237-ACBEEC427574}"/>
              </a:ext>
            </a:extLst>
          </p:cNvPr>
          <p:cNvSpPr txBox="1"/>
          <p:nvPr/>
        </p:nvSpPr>
        <p:spPr>
          <a:xfrm>
            <a:off x="590938" y="1832958"/>
            <a:ext cx="5536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通过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VIO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中的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vio_start_write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控制数据的写入：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DAB573-41F7-4F0E-A074-47A6027CE2CA}"/>
              </a:ext>
            </a:extLst>
          </p:cNvPr>
          <p:cNvSpPr txBox="1"/>
          <p:nvPr/>
        </p:nvSpPr>
        <p:spPr>
          <a:xfrm>
            <a:off x="590938" y="4518597"/>
            <a:ext cx="5536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通过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VIO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中的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vio_start_read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控制数据的读出：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C95B83-ABFC-489E-B934-EDB18C6EA2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939" y="5012401"/>
            <a:ext cx="5832626" cy="133241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0AA72C0-AB18-4BE8-9FA0-F0E4813375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220" y="5067817"/>
            <a:ext cx="4711121" cy="420827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94901267-F362-4017-B5DE-734DDDC7634F}"/>
              </a:ext>
            </a:extLst>
          </p:cNvPr>
          <p:cNvSpPr/>
          <p:nvPr/>
        </p:nvSpPr>
        <p:spPr bwMode="auto">
          <a:xfrm>
            <a:off x="8671249" y="5100129"/>
            <a:ext cx="541175" cy="369333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7152C2-82E0-4568-8D8E-BC04CF9B470B}"/>
              </a:ext>
            </a:extLst>
          </p:cNvPr>
          <p:cNvSpPr txBox="1"/>
          <p:nvPr/>
        </p:nvSpPr>
        <p:spPr>
          <a:xfrm>
            <a:off x="6600220" y="5622555"/>
            <a:ext cx="4622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读取数据是从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12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开始，而不是从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0</a:t>
            </a: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 panose="02010609060101010101" pitchFamily="49" charset="-122"/>
              </a:rPr>
              <a:t>开始。</a:t>
            </a:r>
          </a:p>
        </p:txBody>
      </p:sp>
    </p:spTree>
    <p:extLst>
      <p:ext uri="{BB962C8B-B14F-4D97-AF65-F5344CB8AC3E}">
        <p14:creationId xmlns:p14="http://schemas.microsoft.com/office/powerpoint/2010/main" val="124912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2662334" cy="608012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</a:rPr>
              <a:t>后续工作安排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336C46-0806-44FA-954D-711F6DBDCBFE}"/>
              </a:ext>
            </a:extLst>
          </p:cNvPr>
          <p:cNvSpPr txBox="1"/>
          <p:nvPr/>
        </p:nvSpPr>
        <p:spPr>
          <a:xfrm>
            <a:off x="590939" y="1193569"/>
            <a:ext cx="4833257" cy="86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对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DDR3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进行全地址的读写测试；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双端口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DDR3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控制器的编写工作。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50FD02-5069-454B-9660-544420D3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79" y="2231980"/>
            <a:ext cx="5836323" cy="26362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C47D5CD-1DA6-4299-BBF9-8CBCD98322FB}"/>
              </a:ext>
            </a:extLst>
          </p:cNvPr>
          <p:cNvSpPr txBox="1"/>
          <p:nvPr/>
        </p:nvSpPr>
        <p:spPr>
          <a:xfrm>
            <a:off x="590939" y="5037071"/>
            <a:ext cx="45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新的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PCB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板的设计</a:t>
            </a:r>
          </a:p>
        </p:txBody>
      </p:sp>
    </p:spTree>
    <p:extLst>
      <p:ext uri="{BB962C8B-B14F-4D97-AF65-F5344CB8AC3E}">
        <p14:creationId xmlns:p14="http://schemas.microsoft.com/office/powerpoint/2010/main" val="1313039886"/>
      </p:ext>
    </p:extLst>
  </p:cSld>
  <p:clrMapOvr>
    <a:masterClrMapping/>
  </p:clrMapOvr>
</p:sld>
</file>

<file path=ppt/theme/theme1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712</Words>
  <Application>Microsoft Office PowerPoint</Application>
  <PresentationFormat>宽屏</PresentationFormat>
  <Paragraphs>92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Arial</vt:lpstr>
      <vt:lpstr>Times New Roman</vt:lpstr>
      <vt:lpstr>Wingdings</vt:lpstr>
      <vt:lpstr>内容</vt:lpstr>
      <vt:lpstr>PowerPoint 演示文稿</vt:lpstr>
      <vt:lpstr>目录</vt:lpstr>
      <vt:lpstr>PowerPoint 演示文稿</vt:lpstr>
      <vt:lpstr>PowerPoint 演示文稿</vt:lpstr>
      <vt:lpstr>PowerPoint 演示文稿</vt:lpstr>
      <vt:lpstr>DDR3的调试</vt:lpstr>
      <vt:lpstr>DDR3的调试</vt:lpstr>
      <vt:lpstr>DDR3的调试</vt:lpstr>
      <vt:lpstr>后续工作安排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lk zhang</dc:creator>
  <cp:lastModifiedBy>lk zhang</cp:lastModifiedBy>
  <cp:revision>25</cp:revision>
  <dcterms:created xsi:type="dcterms:W3CDTF">2024-04-28T12:35:39Z</dcterms:created>
  <dcterms:modified xsi:type="dcterms:W3CDTF">2024-04-29T06:19:17Z</dcterms:modified>
</cp:coreProperties>
</file>