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84" r:id="rId4"/>
    <p:sldId id="287" r:id="rId5"/>
    <p:sldId id="286" r:id="rId6"/>
    <p:sldId id="272" r:id="rId7"/>
    <p:sldId id="285" r:id="rId8"/>
    <p:sldId id="280" r:id="rId9"/>
    <p:sldId id="259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FF265-BEE8-4228-89DC-B5279E4C02BA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988A8-CF9F-4012-99F3-E72DAC7ADC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609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C446F-2266-49FA-8641-82D5AB46F0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4912D2E-8BB4-420B-9456-2CEE1103C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6AE5B3-BB3B-46FD-9ADC-8AA6C4EC0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11EEB6-3171-4C10-B9B8-EE209832E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DD31CFC-0A13-45F0-8AF2-1DC71FB95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0003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F4875A-3A48-4468-B286-E5E5AE218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827F8EA-7529-4DAE-8BD8-BA8781E02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3DF57D-6667-4D97-BAF0-2263C65F1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F33A1C-B9AB-4217-94C5-44C1B7D83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66C69A-91FC-4A44-9611-E4D37F83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673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18E8507-DC86-41F8-9392-795CB009CB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3B27CE8-B38B-4DE2-ACEB-1F5D6797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070631-8E71-4490-A073-304411785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C2E672-2690-4DEF-B02D-9D9C728D8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CDD168-FDCC-4AC1-AF27-5B0E8D894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2944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781A37-03E0-45E0-9527-F53B74DAD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9BE341-6C82-4D64-9923-C703A7778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88582B-F8B7-46B1-920A-1691CE33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7C3D4C-68B9-4998-858D-5B9876507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73016C-ACCD-4E7B-8CC4-D3D2F170E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5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B5D0B2-2B7D-41C4-B490-D672F1AF2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445F28-00B7-4466-87E7-6C2E8D927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85C9362-1D71-4018-96FE-F65E1C69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26E24C-BEB9-478C-BB74-B93286DB5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F057818-9271-4F89-959B-BF4621808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17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1321B0-4398-417A-9191-AD73B02DC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04A898B-87F6-4F67-A0DD-59721DEEE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98A668-EC31-4F52-9575-8D323F384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C5F8B7-0169-40E0-B982-DC3E25A77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0C082-4A32-4FF1-8C21-46146A9E9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993DFB-C712-420E-8F4A-2D68C6BE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11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F33751-490E-410B-9C05-6A274B941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FBB8F92-A879-4C4B-8D18-49DFD1DB94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201899E-CE2B-4987-9239-76056CA9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A086E6D-FF6E-43EB-97AD-40A22A0BFC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9A82AC7-7B2A-4053-9F4A-F39BD524B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140E708-368A-4A09-A30C-AB34F914B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75E28B7-00E5-4999-AB8D-1F72F5762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BD6D8B9-1003-4D32-8924-1887824B5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974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2779BA-47B6-4739-AE6C-16D7DB34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003139-90AA-4702-AD53-FC5D1C4F3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5F0DE07-0F6C-4CF6-966A-64F1744E7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0D2471-78F7-45A3-972F-D7540625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7411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503EF52-E95C-485A-8637-F35B8DD4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F01A3BC-4008-4821-80FF-91119F8FA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69770D4-7C02-4BE1-BC69-09F66692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519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9C0E0B-95C5-460F-9A16-E1C81B622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5D4FAF-49F0-42F1-AC24-EA82B026B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250A4A3-69A2-45EF-B3F2-C6EA2BC7F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D899AE3-169C-4A97-83BE-752149022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C3E2CD-504C-49D4-A7A8-0029228F6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BA0BF4-E835-492F-9E96-321DDD57F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007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D5A1B4F-92AD-45D9-835F-C644CDA3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FC3943D-E505-4FF5-A078-2C978D4E5D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4303BE6-9BC8-45A5-B050-6C23374467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D45B0B1-B5CC-4A95-B99D-D7F49CB32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49340CC-44FA-4065-8AEF-8851F980C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3C38BF9-537A-4F49-A127-CA94AC0C6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194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A1AB4F3-034D-487E-9650-1038FA9A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638A483-AB2B-40F8-B297-1157C33DC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ACAFD75-32D4-4A9E-B6E3-DE9646B7E9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C8E00-8FCD-4D8A-B726-4948C69667CF}" type="datetimeFigureOut">
              <a:rPr lang="zh-CN" altLang="en-US" smtClean="0"/>
              <a:t>2024/4/29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38B70E-EDE0-4D21-965D-7A4FBA401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D530E-0794-4B2A-9182-74592B03D9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93D0B-2514-48E3-913C-8685E3A9F3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489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tmp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3109FD5B-AD9C-4104-AC04-B10E47C480E5}"/>
              </a:ext>
            </a:extLst>
          </p:cNvPr>
          <p:cNvSpPr txBox="1"/>
          <p:nvPr/>
        </p:nvSpPr>
        <p:spPr>
          <a:xfrm>
            <a:off x="2727664" y="1899821"/>
            <a:ext cx="6736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黑体" panose="02010609060101010101" pitchFamily="49" charset="-122"/>
                <a:ea typeface="黑体" panose="02010609060101010101" pitchFamily="49" charset="-122"/>
              </a:rPr>
              <a:t>季度考核报告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9BDE920-4842-4CF5-AD43-A9F761BEE415}"/>
              </a:ext>
            </a:extLst>
          </p:cNvPr>
          <p:cNvSpPr txBox="1"/>
          <p:nvPr/>
        </p:nvSpPr>
        <p:spPr>
          <a:xfrm>
            <a:off x="4693328" y="3757851"/>
            <a:ext cx="2805343" cy="1691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TDAQ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组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汇报人：陈超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导师：朱科军</a:t>
            </a:r>
            <a:r>
              <a:rPr lang="en-US" altLang="zh-CN" sz="2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/</a:t>
            </a:r>
            <a:r>
              <a:rPr lang="zh-CN" altLang="en-US" sz="240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李</a:t>
            </a:r>
            <a:r>
              <a:rPr lang="zh-CN" altLang="en-US" sz="24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飞</a:t>
            </a:r>
            <a:endParaRPr lang="en-US" altLang="zh-CN" sz="2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7169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5C42B970-6DC8-48D0-980F-24E65CA1C02F}"/>
              </a:ext>
            </a:extLst>
          </p:cNvPr>
          <p:cNvSpPr txBox="1"/>
          <p:nvPr/>
        </p:nvSpPr>
        <p:spPr>
          <a:xfrm>
            <a:off x="1065320" y="1879119"/>
            <a:ext cx="7263867" cy="3730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混合数据流集成与运行测试</a:t>
            </a:r>
            <a:endParaRPr lang="en-US" altLang="zh-CN" sz="20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 LPMT(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+T/Q) + WP LPMT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endParaRPr lang="en-US" altLang="zh-CN" sz="20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 LPMT(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+T/Q+CTU) + WP LPMT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endParaRPr lang="en-US" altLang="zh-CN" sz="20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 LPMT(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+T/Q+CTU) + WP LPMT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+ CD SPMT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JUNO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数据流</a:t>
            </a: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的优化</a:t>
            </a:r>
            <a:endParaRPr lang="en-US" altLang="zh-CN" sz="20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参加</a:t>
            </a:r>
            <a:r>
              <a:rPr lang="en-US" altLang="zh-CN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24th Real Time</a:t>
            </a:r>
            <a:r>
              <a:rPr lang="zh-CN" altLang="en-US" sz="2000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会议</a:t>
            </a:r>
            <a:endParaRPr lang="en-US" altLang="zh-CN" sz="20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BA5F8B0-3098-4653-9658-291E460787EE}"/>
              </a:ext>
            </a:extLst>
          </p:cNvPr>
          <p:cNvSpPr txBox="1"/>
          <p:nvPr/>
        </p:nvSpPr>
        <p:spPr>
          <a:xfrm>
            <a:off x="1065321" y="852257"/>
            <a:ext cx="5948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本季度工作内容</a:t>
            </a:r>
          </a:p>
        </p:txBody>
      </p:sp>
    </p:spTree>
    <p:extLst>
      <p:ext uri="{BB962C8B-B14F-4D97-AF65-F5344CB8AC3E}">
        <p14:creationId xmlns:p14="http://schemas.microsoft.com/office/powerpoint/2010/main" val="4083253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>
            <a:extLst>
              <a:ext uri="{FF2B5EF4-FFF2-40B4-BE49-F238E27FC236}">
                <a16:creationId xmlns:a16="http://schemas.microsoft.com/office/drawing/2014/main" id="{41003A9C-08A8-40B0-9236-486981AF1FF3}"/>
              </a:ext>
            </a:extLst>
          </p:cNvPr>
          <p:cNvGrpSpPr/>
          <p:nvPr/>
        </p:nvGrpSpPr>
        <p:grpSpPr>
          <a:xfrm>
            <a:off x="5573333" y="1668403"/>
            <a:ext cx="6618667" cy="4621849"/>
            <a:chOff x="5573333" y="1879187"/>
            <a:chExt cx="6618667" cy="4621849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49DFB58D-F928-405B-8125-299E45FEA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152"/>
            <a:stretch/>
          </p:blipFill>
          <p:spPr>
            <a:xfrm>
              <a:off x="5573333" y="1879187"/>
              <a:ext cx="6618667" cy="220367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42AEFE5-155D-4321-9F61-C3A607BEA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7201" y="4082865"/>
              <a:ext cx="6421672" cy="2418171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4677269-000D-498A-97B0-0F59E2CE6980}"/>
              </a:ext>
            </a:extLst>
          </p:cNvPr>
          <p:cNvSpPr txBox="1"/>
          <p:nvPr/>
        </p:nvSpPr>
        <p:spPr>
          <a:xfrm>
            <a:off x="527753" y="1036465"/>
            <a:ext cx="11497992" cy="4199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前置工作：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升级了数据源启动脚本，管理全部种类数据源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修复了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一级组装清理数据的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bug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模拟数据源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5871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+T/Q)+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800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WP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1000Hz/30kHz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   WP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400Hz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数据流软件：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ROS: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30+12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WP (23 nodes)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80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DA+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120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DP (40 nodes)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共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65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nodes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ECFE81-D20D-46C6-8687-D2F4D92B31CD}"/>
              </a:ext>
            </a:extLst>
          </p:cNvPr>
          <p:cNvSpPr txBox="1"/>
          <p:nvPr/>
        </p:nvSpPr>
        <p:spPr>
          <a:xfrm>
            <a:off x="527753" y="497856"/>
            <a:ext cx="759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1.1 T/Q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数据流集成与混合测试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EFD0D15-47EE-4A42-B2D8-4007C38DB5FD}"/>
              </a:ext>
            </a:extLst>
          </p:cNvPr>
          <p:cNvSpPr txBox="1"/>
          <p:nvPr/>
        </p:nvSpPr>
        <p:spPr>
          <a:xfrm>
            <a:off x="527753" y="5176999"/>
            <a:ext cx="5144609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测试结果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最长持续运行约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23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天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日志写满</a:t>
            </a:r>
            <a:r>
              <a:rPr lang="en-US" altLang="zh-CN" dirty="0" err="1">
                <a:latin typeface="Times New Roman" panose="02020603050405020304" pitchFamily="18" charset="0"/>
                <a:ea typeface="微软雅黑 Light" panose="020B0502040204020203" pitchFamily="34" charset="-122"/>
              </a:rPr>
              <a:t>Ceph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导致数据流停止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A549CC5E-C251-4761-B521-7C577B98FF6A}"/>
              </a:ext>
            </a:extLst>
          </p:cNvPr>
          <p:cNvSpPr txBox="1"/>
          <p:nvPr/>
        </p:nvSpPr>
        <p:spPr>
          <a:xfrm>
            <a:off x="10351495" y="2072765"/>
            <a:ext cx="131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</a:rPr>
              <a:t>读出带宽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2486D212-3203-4915-ADB4-857C733FE00F}"/>
              </a:ext>
            </a:extLst>
          </p:cNvPr>
          <p:cNvSpPr txBox="1"/>
          <p:nvPr/>
        </p:nvSpPr>
        <p:spPr>
          <a:xfrm>
            <a:off x="10351495" y="4387017"/>
            <a:ext cx="131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</a:rPr>
              <a:t>事例率</a:t>
            </a:r>
          </a:p>
        </p:txBody>
      </p:sp>
    </p:spTree>
    <p:extLst>
      <p:ext uri="{BB962C8B-B14F-4D97-AF65-F5344CB8AC3E}">
        <p14:creationId xmlns:p14="http://schemas.microsoft.com/office/powerpoint/2010/main" val="322368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0D3F8CC1-818F-4FDC-8E50-25E97EE79A1F}"/>
              </a:ext>
            </a:extLst>
          </p:cNvPr>
          <p:cNvGrpSpPr/>
          <p:nvPr/>
        </p:nvGrpSpPr>
        <p:grpSpPr>
          <a:xfrm>
            <a:off x="5521508" y="1548157"/>
            <a:ext cx="6670491" cy="4716839"/>
            <a:chOff x="5521508" y="1548157"/>
            <a:chExt cx="6670491" cy="471683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89400B1-5D29-4AA3-B3CA-49526A98C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509" y="1548157"/>
              <a:ext cx="6663287" cy="223620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38316260-A92E-4F07-8467-A3AD47E1CE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1508" y="3784361"/>
              <a:ext cx="6670491" cy="2480635"/>
            </a:xfrm>
            <a:prstGeom prst="rect">
              <a:avLst/>
            </a:prstGeom>
          </p:spPr>
        </p:pic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F4677269-000D-498A-97B0-0F59E2CE6980}"/>
              </a:ext>
            </a:extLst>
          </p:cNvPr>
          <p:cNvSpPr txBox="1"/>
          <p:nvPr/>
        </p:nvSpPr>
        <p:spPr>
          <a:xfrm>
            <a:off x="527753" y="1036465"/>
            <a:ext cx="11497992" cy="2953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模拟数据源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5871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+T/Q) 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800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WP 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CTU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1000Hz/30kHz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   WP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400Hz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数据流软件：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ROS: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30+12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WP 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CTU (24 nodes)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80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DA+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120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DP (40 nodes)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共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66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nodes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6ECFE81-D20D-46C6-8687-D2F4D92B31CD}"/>
              </a:ext>
            </a:extLst>
          </p:cNvPr>
          <p:cNvSpPr txBox="1"/>
          <p:nvPr/>
        </p:nvSpPr>
        <p:spPr>
          <a:xfrm>
            <a:off x="527753" y="497856"/>
            <a:ext cx="759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1.2 CTU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数据流集成与混合测试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EFD0D15-47EE-4A42-B2D8-4007C38DB5FD}"/>
              </a:ext>
            </a:extLst>
          </p:cNvPr>
          <p:cNvSpPr txBox="1"/>
          <p:nvPr/>
        </p:nvSpPr>
        <p:spPr>
          <a:xfrm>
            <a:off x="527752" y="3989646"/>
            <a:ext cx="5144609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测试结果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持续运行约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13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天</a:t>
            </a:r>
            <a:endParaRPr lang="en-US" altLang="zh-CN" dirty="0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手动停止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14136FE7-75BD-41D0-938C-0C63062286CE}"/>
              </a:ext>
            </a:extLst>
          </p:cNvPr>
          <p:cNvSpPr txBox="1"/>
          <p:nvPr/>
        </p:nvSpPr>
        <p:spPr>
          <a:xfrm>
            <a:off x="10351495" y="1873593"/>
            <a:ext cx="131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</a:rPr>
              <a:t>读出带宽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FE072E83-69F4-4570-BB37-D0608DCEAC84}"/>
              </a:ext>
            </a:extLst>
          </p:cNvPr>
          <p:cNvSpPr txBox="1"/>
          <p:nvPr/>
        </p:nvSpPr>
        <p:spPr>
          <a:xfrm>
            <a:off x="10351495" y="4187845"/>
            <a:ext cx="131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</a:rPr>
              <a:t>事例率</a:t>
            </a:r>
          </a:p>
        </p:txBody>
      </p:sp>
    </p:spTree>
    <p:extLst>
      <p:ext uri="{BB962C8B-B14F-4D97-AF65-F5344CB8AC3E}">
        <p14:creationId xmlns:p14="http://schemas.microsoft.com/office/powerpoint/2010/main" val="641330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76ECFE81-D20D-46C6-8687-D2F4D92B31CD}"/>
              </a:ext>
            </a:extLst>
          </p:cNvPr>
          <p:cNvSpPr txBox="1"/>
          <p:nvPr/>
        </p:nvSpPr>
        <p:spPr>
          <a:xfrm>
            <a:off x="527753" y="497856"/>
            <a:ext cx="759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1.3 SPMT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数据流集成与混合测试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DEFD0D15-47EE-4A42-B2D8-4007C38DB5FD}"/>
              </a:ext>
            </a:extLst>
          </p:cNvPr>
          <p:cNvSpPr txBox="1"/>
          <p:nvPr/>
        </p:nvSpPr>
        <p:spPr>
          <a:xfrm>
            <a:off x="527753" y="5556394"/>
            <a:ext cx="5144609" cy="1289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测试结果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能够长时间稳定运行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数据吞吐存在很大的抖动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538AE7D-86C3-424A-91A2-0EEF60E0F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840" y="4472179"/>
            <a:ext cx="7267160" cy="237328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4677269-000D-498A-97B0-0F59E2CE6980}"/>
              </a:ext>
            </a:extLst>
          </p:cNvPr>
          <p:cNvSpPr txBox="1"/>
          <p:nvPr/>
        </p:nvSpPr>
        <p:spPr>
          <a:xfrm>
            <a:off x="527753" y="1036465"/>
            <a:ext cx="6271399" cy="4615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存在问题：不同种类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负载不同，在线软件对同名容器负载均衡方案可能造成节点负载不平衡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解决方案：不同类型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不同名实现隔离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模拟数据源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: 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5871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(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波形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+T/Q) 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800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WP 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CTU 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200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SPMT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1000Hz/30kHz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   WP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400Hz   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SPMT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500Hz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数据流软件：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增加了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T/Q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数据的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数量：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12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→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20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ROS: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30+20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CD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4</a:t>
            </a: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WP 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20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SPMT +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CTU (30 nodes)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80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DA+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120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DP (40 nodes)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共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72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nodes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266305C-108B-4C7C-844B-71C450E5ED95}"/>
              </a:ext>
            </a:extLst>
          </p:cNvPr>
          <p:cNvGrpSpPr/>
          <p:nvPr/>
        </p:nvGrpSpPr>
        <p:grpSpPr>
          <a:xfrm>
            <a:off x="5229734" y="1424167"/>
            <a:ext cx="2891224" cy="1693218"/>
            <a:chOff x="7316496" y="1644280"/>
            <a:chExt cx="3659047" cy="1920514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C4B6A571-307E-4844-B851-E8CD81C3FD42}"/>
                </a:ext>
              </a:extLst>
            </p:cNvPr>
            <p:cNvGrpSpPr/>
            <p:nvPr/>
          </p:nvGrpSpPr>
          <p:grpSpPr>
            <a:xfrm>
              <a:off x="9619885" y="1644280"/>
              <a:ext cx="1355658" cy="1920514"/>
              <a:chOff x="10670087" y="497856"/>
              <a:chExt cx="1355658" cy="1920514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7585F187-E333-4DBB-91CD-33627BC17F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70087" y="497856"/>
                <a:ext cx="1355658" cy="1920514"/>
              </a:xfrm>
              <a:prstGeom prst="rect">
                <a:avLst/>
              </a:prstGeom>
            </p:spPr>
          </p:pic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74B8614D-EB04-4C64-B79B-18CD96247B6B}"/>
                  </a:ext>
                </a:extLst>
              </p:cNvPr>
              <p:cNvSpPr txBox="1"/>
              <p:nvPr/>
            </p:nvSpPr>
            <p:spPr>
              <a:xfrm>
                <a:off x="10670087" y="1647731"/>
                <a:ext cx="1135632" cy="770639"/>
              </a:xfrm>
              <a:prstGeom prst="rect">
                <a:avLst/>
              </a:prstGeom>
              <a:noFill/>
              <a:ln w="28575">
                <a:solidFill>
                  <a:srgbClr val="92D050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endParaRPr lang="zh-CN" altLang="en-US" dirty="0"/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D3E37896-6445-4C5A-A5D7-FB0A796C0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6496" y="1645736"/>
              <a:ext cx="1608924" cy="1533738"/>
            </a:xfrm>
            <a:prstGeom prst="rect">
              <a:avLst/>
            </a:prstGeom>
          </p:spPr>
        </p:pic>
        <p:sp>
          <p:nvSpPr>
            <p:cNvPr id="21" name="箭头: 右 20">
              <a:extLst>
                <a:ext uri="{FF2B5EF4-FFF2-40B4-BE49-F238E27FC236}">
                  <a16:creationId xmlns:a16="http://schemas.microsoft.com/office/drawing/2014/main" id="{098C2D1E-C2EA-447C-9FB6-3A0E219EE2EC}"/>
                </a:ext>
              </a:extLst>
            </p:cNvPr>
            <p:cNvSpPr/>
            <p:nvPr/>
          </p:nvSpPr>
          <p:spPr>
            <a:xfrm>
              <a:off x="9154866" y="2348223"/>
              <a:ext cx="298764" cy="337169"/>
            </a:xfrm>
            <a:prstGeom prst="rightArrow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id="{947B3611-3F35-445D-BE40-E893F10F487B}"/>
              </a:ext>
            </a:extLst>
          </p:cNvPr>
          <p:cNvSpPr txBox="1"/>
          <p:nvPr/>
        </p:nvSpPr>
        <p:spPr>
          <a:xfrm>
            <a:off x="10703939" y="4616878"/>
            <a:ext cx="1312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70C0"/>
                </a:solidFill>
              </a:rPr>
              <a:t>读出带宽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2189C8E9-24F9-479B-AB3A-3611E93B5E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325" y="1118095"/>
            <a:ext cx="3939675" cy="2639714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AD5E343A-A914-4470-8904-CB3D7234F34D}"/>
              </a:ext>
            </a:extLst>
          </p:cNvPr>
          <p:cNvSpPr txBox="1"/>
          <p:nvPr/>
        </p:nvSpPr>
        <p:spPr>
          <a:xfrm>
            <a:off x="8898411" y="2398336"/>
            <a:ext cx="1110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隔离前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730BC9FC-25DF-40C1-B501-769BBA137584}"/>
              </a:ext>
            </a:extLst>
          </p:cNvPr>
          <p:cNvSpPr txBox="1"/>
          <p:nvPr/>
        </p:nvSpPr>
        <p:spPr>
          <a:xfrm>
            <a:off x="10871108" y="2388291"/>
            <a:ext cx="9784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00B050"/>
                </a:solidFill>
              </a:rPr>
              <a:t>隔离后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44E427F3-C607-49BB-A3B4-4A78A17983AE}"/>
              </a:ext>
            </a:extLst>
          </p:cNvPr>
          <p:cNvSpPr txBox="1"/>
          <p:nvPr/>
        </p:nvSpPr>
        <p:spPr>
          <a:xfrm>
            <a:off x="9876417" y="1182706"/>
            <a:ext cx="2315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rgbClr val="0070C0"/>
                </a:solidFill>
              </a:rPr>
              <a:t>ROS</a:t>
            </a:r>
            <a:r>
              <a:rPr lang="zh-CN" altLang="en-US" sz="1400" dirty="0">
                <a:solidFill>
                  <a:srgbClr val="0070C0"/>
                </a:solidFill>
              </a:rPr>
              <a:t>待组装</a:t>
            </a:r>
            <a:r>
              <a:rPr lang="en-US" altLang="zh-CN" sz="1400" dirty="0" err="1">
                <a:solidFill>
                  <a:srgbClr val="0070C0"/>
                </a:solidFill>
              </a:rPr>
              <a:t>Rofragment</a:t>
            </a:r>
            <a:r>
              <a:rPr lang="zh-CN" altLang="en-US" sz="1400" dirty="0">
                <a:solidFill>
                  <a:srgbClr val="0070C0"/>
                </a:solidFill>
              </a:rPr>
              <a:t>数量</a:t>
            </a:r>
          </a:p>
        </p:txBody>
      </p:sp>
    </p:spTree>
    <p:extLst>
      <p:ext uri="{BB962C8B-B14F-4D97-AF65-F5344CB8AC3E}">
        <p14:creationId xmlns:p14="http://schemas.microsoft.com/office/powerpoint/2010/main" val="2071249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A633A3A2-FE7D-467D-9098-EF85FD9CD9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0"/>
          <a:stretch/>
        </p:blipFill>
        <p:spPr>
          <a:xfrm>
            <a:off x="177749" y="1782734"/>
            <a:ext cx="6506876" cy="170963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939AFB9-0AE8-489B-B5E2-52E45A989D88}"/>
              </a:ext>
            </a:extLst>
          </p:cNvPr>
          <p:cNvSpPr txBox="1"/>
          <p:nvPr/>
        </p:nvSpPr>
        <p:spPr>
          <a:xfrm>
            <a:off x="527753" y="497856"/>
            <a:ext cx="7435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 JUNO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数据流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ROS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的优化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——T/Q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BB6D161D-EA01-47E2-A276-CCC51D05611E}"/>
              </a:ext>
            </a:extLst>
          </p:cNvPr>
          <p:cNvSpPr txBox="1"/>
          <p:nvPr/>
        </p:nvSpPr>
        <p:spPr>
          <a:xfrm>
            <a:off x="177749" y="1252029"/>
            <a:ext cx="6041483" cy="460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性能瓶颈：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T/Q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数据处理比波形数据慢（时间分片）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2DA69842-4154-4D4D-849E-A2906A6C6178}"/>
              </a:ext>
            </a:extLst>
          </p:cNvPr>
          <p:cNvSpPr txBox="1"/>
          <p:nvPr/>
        </p:nvSpPr>
        <p:spPr>
          <a:xfrm>
            <a:off x="37508" y="3644277"/>
            <a:ext cx="3497334" cy="253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初步优化方案：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减少时间分片高频循环内的函数调用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减少单线程处理通道数量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后续考虑使用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SIMD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提高时间分片性能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804C59BE-65CD-42C8-B645-B638DEDB7658}"/>
              </a:ext>
            </a:extLst>
          </p:cNvPr>
          <p:cNvSpPr txBox="1"/>
          <p:nvPr/>
        </p:nvSpPr>
        <p:spPr>
          <a:xfrm>
            <a:off x="4506399" y="6398145"/>
            <a:ext cx="7685601" cy="46019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初步优化后，读出带宽更加平稳，待组装时间片数量有了明显分层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B1E8EC9-48C8-4783-96F5-E5C631C02089}"/>
              </a:ext>
            </a:extLst>
          </p:cNvPr>
          <p:cNvSpPr txBox="1"/>
          <p:nvPr/>
        </p:nvSpPr>
        <p:spPr>
          <a:xfrm>
            <a:off x="2693308" y="1630828"/>
            <a:ext cx="3863996" cy="4192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单通道预处理频率：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1000Hz</a:t>
            </a:r>
            <a:r>
              <a:rPr lang="zh-CN" altLang="en-US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→</a:t>
            </a:r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ea typeface="微软雅黑 Light" panose="020B0502040204020203" pitchFamily="34" charset="-122"/>
              </a:rPr>
              <a:t>30kHz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C84DEB66-EFF2-411B-9B6B-E2CFE1094B52}"/>
              </a:ext>
            </a:extLst>
          </p:cNvPr>
          <p:cNvSpPr txBox="1"/>
          <p:nvPr/>
        </p:nvSpPr>
        <p:spPr>
          <a:xfrm>
            <a:off x="3956585" y="3168085"/>
            <a:ext cx="2600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solidFill>
                  <a:srgbClr val="0070C0"/>
                </a:solidFill>
              </a:rPr>
              <a:t>各</a:t>
            </a:r>
            <a:r>
              <a:rPr lang="en-US" altLang="zh-CN" sz="1200" dirty="0">
                <a:solidFill>
                  <a:srgbClr val="0070C0"/>
                </a:solidFill>
              </a:rPr>
              <a:t>ROS</a:t>
            </a:r>
            <a:r>
              <a:rPr lang="zh-CN" altLang="en-US" sz="1200" dirty="0">
                <a:solidFill>
                  <a:srgbClr val="0070C0"/>
                </a:solidFill>
              </a:rPr>
              <a:t>待组装</a:t>
            </a:r>
            <a:r>
              <a:rPr lang="en-US" altLang="zh-CN" sz="1200" dirty="0" err="1">
                <a:solidFill>
                  <a:srgbClr val="0070C0"/>
                </a:solidFill>
              </a:rPr>
              <a:t>Rofragment</a:t>
            </a:r>
            <a:r>
              <a:rPr lang="zh-CN" altLang="en-US" sz="1200" dirty="0">
                <a:solidFill>
                  <a:srgbClr val="0070C0"/>
                </a:solidFill>
              </a:rPr>
              <a:t>数量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04AE638-E26D-42D5-B374-B32AE0599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06" y="1322566"/>
            <a:ext cx="5889494" cy="256263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E72F21BD-5FB4-4ACD-8155-3A90E128E2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842" y="3885196"/>
            <a:ext cx="8576650" cy="2474948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3B26444A-F96F-4F64-BEF6-0779F81D8C69}"/>
              </a:ext>
            </a:extLst>
          </p:cNvPr>
          <p:cNvSpPr txBox="1"/>
          <p:nvPr/>
        </p:nvSpPr>
        <p:spPr>
          <a:xfrm>
            <a:off x="7033966" y="1762396"/>
            <a:ext cx="224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优化前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AB66C54A-806B-42B1-8FDA-B3F789872023}"/>
              </a:ext>
            </a:extLst>
          </p:cNvPr>
          <p:cNvSpPr txBox="1"/>
          <p:nvPr/>
        </p:nvSpPr>
        <p:spPr>
          <a:xfrm>
            <a:off x="10205021" y="1782734"/>
            <a:ext cx="1986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B050"/>
                </a:solidFill>
              </a:rPr>
              <a:t>优化后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B53A1DF-7146-4422-935B-BE32FD35ADC0}"/>
              </a:ext>
            </a:extLst>
          </p:cNvPr>
          <p:cNvSpPr txBox="1"/>
          <p:nvPr/>
        </p:nvSpPr>
        <p:spPr>
          <a:xfrm>
            <a:off x="5891720" y="4345364"/>
            <a:ext cx="2248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FF0000"/>
                </a:solidFill>
              </a:rPr>
              <a:t>优化前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547A7A3-9DCA-444E-BEFF-D3024D351407}"/>
              </a:ext>
            </a:extLst>
          </p:cNvPr>
          <p:cNvSpPr txBox="1"/>
          <p:nvPr/>
        </p:nvSpPr>
        <p:spPr>
          <a:xfrm>
            <a:off x="9615037" y="4377874"/>
            <a:ext cx="1986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rgbClr val="00B050"/>
                </a:solidFill>
              </a:rPr>
              <a:t>优化后</a:t>
            </a:r>
          </a:p>
        </p:txBody>
      </p:sp>
    </p:spTree>
    <p:extLst>
      <p:ext uri="{BB962C8B-B14F-4D97-AF65-F5344CB8AC3E}">
        <p14:creationId xmlns:p14="http://schemas.microsoft.com/office/powerpoint/2010/main" val="212121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5939AFB9-0AE8-489B-B5E2-52E45A989D88}"/>
              </a:ext>
            </a:extLst>
          </p:cNvPr>
          <p:cNvSpPr txBox="1"/>
          <p:nvPr/>
        </p:nvSpPr>
        <p:spPr>
          <a:xfrm>
            <a:off x="527753" y="497856"/>
            <a:ext cx="7873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3 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参加</a:t>
            </a:r>
            <a:r>
              <a:rPr lang="en-US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24th Real Time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会议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B59470E-D943-4556-AA18-C4836D8D313B}"/>
              </a:ext>
            </a:extLst>
          </p:cNvPr>
          <p:cNvSpPr txBox="1"/>
          <p:nvPr/>
        </p:nvSpPr>
        <p:spPr>
          <a:xfrm>
            <a:off x="527753" y="1036465"/>
            <a:ext cx="11497992" cy="1704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主题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: Design and Development of JUNO DAQ Data Flow Software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主要工作：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准备会议摘要、海报和</a:t>
            </a:r>
            <a:r>
              <a:rPr lang="en-US" altLang="zh-CN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mini oral</a:t>
            </a: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报告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latin typeface="Times New Roman" panose="02020603050405020304" pitchFamily="18" charset="0"/>
                <a:ea typeface="微软雅黑 Light" panose="020B0502040204020203" pitchFamily="34" charset="-122"/>
              </a:rPr>
              <a:t>完成会议论文初稿</a:t>
            </a:r>
            <a:endParaRPr lang="en-US" altLang="zh-CN" dirty="0">
              <a:latin typeface="Times New Roman" panose="02020603050405020304" pitchFamily="18" charset="0"/>
              <a:ea typeface="微软雅黑 Light" panose="020B0502040204020203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6D053FC1-DF97-4180-A322-D86CAE7CD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8814" y="498013"/>
            <a:ext cx="4178411" cy="59069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E4895D9-9D7D-489F-BEDA-CF1439DBA9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512" y="3138392"/>
            <a:ext cx="4355458" cy="326659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918320C-239B-4558-9B5D-D5F94B69A6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8" y="3804390"/>
            <a:ext cx="3467460" cy="260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30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DBDBE80B-0147-4CA3-B52F-2BBC4D2C5B2E}"/>
              </a:ext>
            </a:extLst>
          </p:cNvPr>
          <p:cNvSpPr txBox="1"/>
          <p:nvPr/>
        </p:nvSpPr>
        <p:spPr>
          <a:xfrm>
            <a:off x="527753" y="497856"/>
            <a:ext cx="7593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后续计划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6DA58CB-424C-40F8-92CA-B24F6637BB43}"/>
              </a:ext>
            </a:extLst>
          </p:cNvPr>
          <p:cNvSpPr txBox="1"/>
          <p:nvPr/>
        </p:nvSpPr>
        <p:spPr>
          <a:xfrm>
            <a:off x="527753" y="1082631"/>
            <a:ext cx="6765201" cy="3374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2060"/>
                </a:solidFill>
              </a:rPr>
              <a:t>LPMT</a:t>
            </a:r>
            <a:r>
              <a:rPr lang="zh-CN" altLang="en-US" b="1" dirty="0">
                <a:solidFill>
                  <a:srgbClr val="002060"/>
                </a:solidFill>
              </a:rPr>
              <a:t>数据流软件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持续混合读出测试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T/Q</a:t>
            </a:r>
            <a:r>
              <a:rPr lang="zh-CN" altLang="en-US" dirty="0"/>
              <a:t>读出性能优化</a:t>
            </a:r>
            <a:endParaRPr lang="en-US" altLang="zh-CN" dirty="0"/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dirty="0"/>
              <a:t>数据流高可用升级</a:t>
            </a:r>
            <a:endParaRPr lang="en-US" altLang="zh-CN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b="1" dirty="0">
                <a:solidFill>
                  <a:srgbClr val="002060"/>
                </a:solidFill>
              </a:rPr>
              <a:t>5</a:t>
            </a:r>
            <a:r>
              <a:rPr lang="zh-CN" altLang="en-US" b="1" dirty="0">
                <a:solidFill>
                  <a:srgbClr val="002060"/>
                </a:solidFill>
              </a:rPr>
              <a:t>月</a:t>
            </a:r>
            <a:r>
              <a:rPr lang="en-US" altLang="zh-CN" b="1" dirty="0">
                <a:solidFill>
                  <a:srgbClr val="002060"/>
                </a:solidFill>
              </a:rPr>
              <a:t>JUNO</a:t>
            </a:r>
            <a:r>
              <a:rPr lang="zh-CN" altLang="en-US" b="1" dirty="0">
                <a:solidFill>
                  <a:srgbClr val="002060"/>
                </a:solidFill>
              </a:rPr>
              <a:t>现场</a:t>
            </a:r>
            <a:r>
              <a:rPr lang="en-US" altLang="zh-CN" b="1" dirty="0">
                <a:solidFill>
                  <a:srgbClr val="002060"/>
                </a:solidFill>
              </a:rPr>
              <a:t>PMT</a:t>
            </a:r>
            <a:r>
              <a:rPr lang="zh-CN" altLang="en-US" b="1" dirty="0">
                <a:solidFill>
                  <a:srgbClr val="002060"/>
                </a:solidFill>
              </a:rPr>
              <a:t>关灯测试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2060"/>
                </a:solidFill>
              </a:rPr>
              <a:t>完成</a:t>
            </a:r>
            <a:r>
              <a:rPr lang="en-US" altLang="zh-CN" b="1" dirty="0">
                <a:solidFill>
                  <a:srgbClr val="002060"/>
                </a:solidFill>
              </a:rPr>
              <a:t>RT</a:t>
            </a:r>
            <a:r>
              <a:rPr lang="zh-CN" altLang="en-US" b="1" dirty="0">
                <a:solidFill>
                  <a:srgbClr val="002060"/>
                </a:solidFill>
              </a:rPr>
              <a:t>会议论文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CN" altLang="en-US" b="1" dirty="0">
                <a:solidFill>
                  <a:srgbClr val="002060"/>
                </a:solidFill>
              </a:rPr>
              <a:t>其它系统接口相关</a:t>
            </a:r>
            <a:endParaRPr lang="en-US" altLang="zh-CN" b="1" dirty="0">
              <a:solidFill>
                <a:srgbClr val="002060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dirty="0"/>
              <a:t>MM</a:t>
            </a:r>
            <a:r>
              <a:rPr lang="zh-CN" altLang="en-US" dirty="0"/>
              <a:t>数据读出（目前</a:t>
            </a:r>
            <a:r>
              <a:rPr lang="en-US" altLang="zh-CN" dirty="0"/>
              <a:t>PU</a:t>
            </a:r>
            <a:r>
              <a:rPr lang="zh-CN" altLang="en-US" dirty="0"/>
              <a:t>已接入</a:t>
            </a:r>
            <a:r>
              <a:rPr lang="en-US" altLang="zh-CN" dirty="0"/>
              <a:t>DAQ</a:t>
            </a:r>
            <a:r>
              <a:rPr lang="zh-CN" altLang="en-US" dirty="0"/>
              <a:t>网络）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82703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89D72390-2ACF-4AE8-B53A-E3C30B543D19}"/>
              </a:ext>
            </a:extLst>
          </p:cNvPr>
          <p:cNvSpPr txBox="1"/>
          <p:nvPr/>
        </p:nvSpPr>
        <p:spPr>
          <a:xfrm>
            <a:off x="4560163" y="2875002"/>
            <a:ext cx="30716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dirty="0">
                <a:latin typeface="黑体" panose="02010609060101010101" pitchFamily="49" charset="-122"/>
                <a:ea typeface="黑体" panose="02010609060101010101" pitchFamily="49" charset="-122"/>
              </a:rPr>
              <a:t>谢谢</a:t>
            </a:r>
            <a:r>
              <a:rPr lang="en-US" altLang="zh-CN" sz="6600" dirty="0">
                <a:latin typeface="黑体" panose="02010609060101010101" pitchFamily="49" charset="-122"/>
                <a:ea typeface="黑体" panose="02010609060101010101" pitchFamily="49" charset="-122"/>
              </a:rPr>
              <a:t>~</a:t>
            </a:r>
            <a:endParaRPr lang="zh-CN" altLang="en-US" sz="6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7593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3730</TotalTime>
  <Words>561</Words>
  <Application>Microsoft Office PowerPoint</Application>
  <PresentationFormat>宽屏</PresentationFormat>
  <Paragraphs>86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黑体</vt:lpstr>
      <vt:lpstr>微软雅黑 Light</vt:lpstr>
      <vt:lpstr>Arial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DELL</dc:creator>
  <cp:lastModifiedBy>陈 超</cp:lastModifiedBy>
  <cp:revision>334</cp:revision>
  <dcterms:created xsi:type="dcterms:W3CDTF">2021-12-20T06:25:39Z</dcterms:created>
  <dcterms:modified xsi:type="dcterms:W3CDTF">2024-04-29T03:17:55Z</dcterms:modified>
</cp:coreProperties>
</file>