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2" r:id="rId2"/>
    <p:sldMasterId id="2147483784" r:id="rId3"/>
    <p:sldMasterId id="2147483796" r:id="rId4"/>
    <p:sldMasterId id="2147483808" r:id="rId5"/>
  </p:sldMasterIdLst>
  <p:notesMasterIdLst>
    <p:notesMasterId r:id="rId18"/>
  </p:notesMasterIdLst>
  <p:sldIdLst>
    <p:sldId id="256" r:id="rId6"/>
    <p:sldId id="362" r:id="rId7"/>
    <p:sldId id="263" r:id="rId8"/>
    <p:sldId id="363" r:id="rId9"/>
    <p:sldId id="390" r:id="rId10"/>
    <p:sldId id="380" r:id="rId11"/>
    <p:sldId id="371" r:id="rId12"/>
    <p:sldId id="300" r:id="rId13"/>
    <p:sldId id="386" r:id="rId14"/>
    <p:sldId id="381" r:id="rId15"/>
    <p:sldId id="312" r:id="rId16"/>
    <p:sldId id="281" r:id="rId17"/>
  </p:sldIdLst>
  <p:sldSz cx="12192000" cy="6858000"/>
  <p:notesSz cx="6799263" cy="99298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2060A"/>
    <a:srgbClr val="4B649F"/>
    <a:srgbClr val="5E80B0"/>
    <a:srgbClr val="7DB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 autoAdjust="0"/>
  </p:normalViewPr>
  <p:slideViewPr>
    <p:cSldViewPr snapToGrid="0">
      <p:cViewPr varScale="1">
        <p:scale>
          <a:sx n="68" d="100"/>
          <a:sy n="68" d="100"/>
        </p:scale>
        <p:origin x="54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1029E-4C94-4213-86BF-E60BAC2C1456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CA173-1C42-4226-B669-291C410F46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13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337AA5-012B-44E7-8575-150AE8DC5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EC1F9-23AE-46C2-9F9A-EB678431C4E9}" type="datetimeFigureOut">
              <a:rPr lang="zh-CN" altLang="en-US"/>
              <a:pPr>
                <a:defRPr/>
              </a:pPr>
              <a:t>2024/4/28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188F6A-E77B-4F78-B123-940ABADA4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379E67-3A17-438A-A38E-F8B512D1F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68061-4C23-45A5-8B50-17361C9305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671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A7080A9F-FDCA-40A8-B195-7CF800FD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06DFD-FF14-4E71-B6B1-F326971755E6}" type="datetimeFigureOut">
              <a:rPr lang="zh-CN" altLang="en-US"/>
              <a:pPr>
                <a:defRPr/>
              </a:pPr>
              <a:t>2024/4/28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648EF1B9-F6E2-4982-A50B-89BBD4758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E9170386-EEB9-4C8C-B61B-03111947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220C9-5398-427F-A013-579C55CC2E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17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A34ADD6B-8C02-4ECE-B5CE-22A596E2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E50F9-2A0E-49BA-8A1C-835C098BFE7B}" type="datetimeFigureOut">
              <a:rPr lang="zh-CN" altLang="en-US"/>
              <a:pPr>
                <a:defRPr/>
              </a:pPr>
              <a:t>2024/4/28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8847BC2D-F6B4-40C6-ABC7-CC30592CA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F8F1E621-6DD6-4741-898D-FD0EBEE30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BC37-D643-4620-903A-0D018C6196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659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0A1E08-E625-40D8-8DA7-460526028600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CC8A3F-753C-4E62-94DD-6E7A2EE97D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04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0A1E08-E625-40D8-8DA7-460526028600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CC8A3F-753C-4E62-94DD-6E7A2EE97D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356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0A1E08-E625-40D8-8DA7-460526028600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CC8A3F-753C-4E62-94DD-6E7A2EE97D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22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0A1E08-E625-40D8-8DA7-460526028600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CC8A3F-753C-4E62-94DD-6E7A2EE97D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085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0A1E08-E625-40D8-8DA7-460526028600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CC8A3F-753C-4E62-94DD-6E7A2EE97D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64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0A1E08-E625-40D8-8DA7-460526028600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CC8A3F-753C-4E62-94DD-6E7A2EE97D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56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0A1E08-E625-40D8-8DA7-460526028600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CC8A3F-753C-4E62-94DD-6E7A2EE97D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949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0A1E08-E625-40D8-8DA7-460526028600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CC8A3F-753C-4E62-94DD-6E7A2EE97D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76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1BF856-C8E3-4482-AEF3-518F32BBD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4365A-F0CB-4D46-8A01-6D126008A2D6}" type="datetimeFigureOut">
              <a:rPr lang="zh-CN" altLang="en-US"/>
              <a:pPr>
                <a:defRPr/>
              </a:pPr>
              <a:t>2024/4/28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E9559E-AF9C-4F93-9019-98D834E45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D02425-476B-4AFC-B60D-03D2F7C0A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9615E-16E4-4680-8014-51B3946DD4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571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0A1E08-E625-40D8-8DA7-460526028600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CC8A3F-753C-4E62-94DD-6E7A2EE97D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114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0A1E08-E625-40D8-8DA7-460526028600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CC8A3F-753C-4E62-94DD-6E7A2EE97D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67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0A1E08-E625-40D8-8DA7-460526028600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CC8A3F-753C-4E62-94DD-6E7A2EE97D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501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560-ADEC-41E6-854E-DAC06D5AFEC8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D1AA-1B48-4F17-8DC6-3D113FDD2C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109873"/>
      </p:ext>
    </p:extLst>
  </p:cSld>
  <p:clrMapOvr>
    <a:masterClrMapping/>
  </p:clrMapOvr>
  <p:transition advTm="20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560-ADEC-41E6-854E-DAC06D5AFEC8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D1AA-1B48-4F17-8DC6-3D113FDD2C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471170"/>
      </p:ext>
    </p:extLst>
  </p:cSld>
  <p:clrMapOvr>
    <a:masterClrMapping/>
  </p:clrMapOvr>
  <p:transition advTm="20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560-ADEC-41E6-854E-DAC06D5AFEC8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D1AA-1B48-4F17-8DC6-3D113FDD2C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490262"/>
      </p:ext>
    </p:extLst>
  </p:cSld>
  <p:clrMapOvr>
    <a:masterClrMapping/>
  </p:clrMapOvr>
  <p:transition advTm="20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560-ADEC-41E6-854E-DAC06D5AFEC8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D1AA-1B48-4F17-8DC6-3D113FDD2C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021590"/>
      </p:ext>
    </p:extLst>
  </p:cSld>
  <p:clrMapOvr>
    <a:masterClrMapping/>
  </p:clrMapOvr>
  <p:transition advTm="20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560-ADEC-41E6-854E-DAC06D5AFEC8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D1AA-1B48-4F17-8DC6-3D113FDD2C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757463"/>
      </p:ext>
    </p:extLst>
  </p:cSld>
  <p:clrMapOvr>
    <a:masterClrMapping/>
  </p:clrMapOvr>
  <p:transition advTm="20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560-ADEC-41E6-854E-DAC06D5AFEC8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D1AA-1B48-4F17-8DC6-3D113FDD2C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972610"/>
      </p:ext>
    </p:extLst>
  </p:cSld>
  <p:clrMapOvr>
    <a:masterClrMapping/>
  </p:clrMapOvr>
  <p:transition advTm="20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560-ADEC-41E6-854E-DAC06D5AFEC8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D1AA-1B48-4F17-8DC6-3D113FDD2C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057869"/>
      </p:ext>
    </p:extLst>
  </p:cSld>
  <p:clrMapOvr>
    <a:masterClrMapping/>
  </p:clrMapOvr>
  <p:transition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32DBC6-11F1-4FCE-BA44-BF8CB0D5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3EE98-342B-4370-8BAE-BB21091FA911}" type="datetimeFigureOut">
              <a:rPr lang="zh-CN" altLang="en-US"/>
              <a:pPr>
                <a:defRPr/>
              </a:pPr>
              <a:t>2024/4/28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A764B4-ECBA-42D2-AB18-BF79AD09E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DCBAC9-B03E-4988-BDE0-3F630C192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0049C-5E59-424C-94EE-5C1C2C0F45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3827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560-ADEC-41E6-854E-DAC06D5AFEC8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D1AA-1B48-4F17-8DC6-3D113FDD2C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9560"/>
      </p:ext>
    </p:extLst>
  </p:cSld>
  <p:clrMapOvr>
    <a:masterClrMapping/>
  </p:clrMapOvr>
  <p:transition advTm="20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560-ADEC-41E6-854E-DAC06D5AFEC8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D1AA-1B48-4F17-8DC6-3D113FDD2C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79955"/>
      </p:ext>
    </p:extLst>
  </p:cSld>
  <p:clrMapOvr>
    <a:masterClrMapping/>
  </p:clrMapOvr>
  <p:transition advTm="20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560-ADEC-41E6-854E-DAC06D5AFEC8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D1AA-1B48-4F17-8DC6-3D113FDD2C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339933"/>
      </p:ext>
    </p:extLst>
  </p:cSld>
  <p:clrMapOvr>
    <a:masterClrMapping/>
  </p:clrMapOvr>
  <p:transition advTm="20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560-ADEC-41E6-854E-DAC06D5AFEC8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D1AA-1B48-4F17-8DC6-3D113FDD2C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531153"/>
      </p:ext>
    </p:extLst>
  </p:cSld>
  <p:clrMapOvr>
    <a:masterClrMapping/>
  </p:clrMapOvr>
  <p:transition advTm="20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2C498-F5FE-4DC2-B3E4-F42A363E694B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0CE69-2AFC-471F-895A-454C52B90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19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2C498-F5FE-4DC2-B3E4-F42A363E694B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0CE69-2AFC-471F-895A-454C52B90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8999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2C498-F5FE-4DC2-B3E4-F42A363E694B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0CE69-2AFC-471F-895A-454C52B90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2773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2C498-F5FE-4DC2-B3E4-F42A363E694B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0CE69-2AFC-471F-895A-454C52B90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2856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2C498-F5FE-4DC2-B3E4-F42A363E694B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0CE69-2AFC-471F-895A-454C52B90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265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2C498-F5FE-4DC2-B3E4-F42A363E694B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0CE69-2AFC-471F-895A-454C52B90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09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B8C4AA40-E426-44CD-87F3-5B8126C93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96011-453D-4BE7-9436-1188581E2634}" type="datetimeFigureOut">
              <a:rPr lang="zh-CN" altLang="en-US"/>
              <a:pPr>
                <a:defRPr/>
              </a:pPr>
              <a:t>2024/4/28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D5BC875-DAD6-4908-B4DC-31DBCF1D4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2F35910-5CFC-4AA4-8F3D-B5401E1CF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AA43E-4E42-41FD-95EB-1864143DCD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6982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2C498-F5FE-4DC2-B3E4-F42A363E694B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0CE69-2AFC-471F-895A-454C52B90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4675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2C498-F5FE-4DC2-B3E4-F42A363E694B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0CE69-2AFC-471F-895A-454C52B90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958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2C498-F5FE-4DC2-B3E4-F42A363E694B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0CE69-2AFC-471F-895A-454C52B90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8764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2C498-F5FE-4DC2-B3E4-F42A363E694B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0CE69-2AFC-471F-895A-454C52B90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6264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2C498-F5FE-4DC2-B3E4-F42A363E694B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0CE69-2AFC-471F-895A-454C52B90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76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-24680" y="0"/>
            <a:ext cx="12216680" cy="2132856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矩形 136"/>
          <p:cNvSpPr/>
          <p:nvPr userDrawn="1"/>
        </p:nvSpPr>
        <p:spPr>
          <a:xfrm>
            <a:off x="-24680" y="5301208"/>
            <a:ext cx="12216680" cy="1556792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KSO_Shape"/>
          <p:cNvSpPr>
            <a:spLocks/>
          </p:cNvSpPr>
          <p:nvPr userDrawn="1"/>
        </p:nvSpPr>
        <p:spPr bwMode="auto">
          <a:xfrm>
            <a:off x="8040216" y="2564904"/>
            <a:ext cx="3313621" cy="2016224"/>
          </a:xfrm>
          <a:custGeom>
            <a:avLst/>
            <a:gdLst>
              <a:gd name="T0" fmla="*/ 1395067 w 3931"/>
              <a:gd name="T1" fmla="*/ 589725 h 2392"/>
              <a:gd name="T2" fmla="*/ 928365 w 3931"/>
              <a:gd name="T3" fmla="*/ 389484 h 2392"/>
              <a:gd name="T4" fmla="*/ 403040 w 3931"/>
              <a:gd name="T5" fmla="*/ 589725 h 2392"/>
              <a:gd name="T6" fmla="*/ 256480 w 3931"/>
              <a:gd name="T7" fmla="*/ 528782 h 2392"/>
              <a:gd name="T8" fmla="*/ 256480 w 3931"/>
              <a:gd name="T9" fmla="*/ 708403 h 2392"/>
              <a:gd name="T10" fmla="*/ 296326 w 3931"/>
              <a:gd name="T11" fmla="*/ 763389 h 2392"/>
              <a:gd name="T12" fmla="*/ 255564 w 3931"/>
              <a:gd name="T13" fmla="*/ 818375 h 2392"/>
              <a:gd name="T14" fmla="*/ 299074 w 3931"/>
              <a:gd name="T15" fmla="*/ 1011742 h 2392"/>
              <a:gd name="T16" fmla="*/ 170834 w 3931"/>
              <a:gd name="T17" fmla="*/ 1011742 h 2392"/>
              <a:gd name="T18" fmla="*/ 214802 w 3931"/>
              <a:gd name="T19" fmla="*/ 817458 h 2392"/>
              <a:gd name="T20" fmla="*/ 179078 w 3931"/>
              <a:gd name="T21" fmla="*/ 763389 h 2392"/>
              <a:gd name="T22" fmla="*/ 213428 w 3931"/>
              <a:gd name="T23" fmla="*/ 709777 h 2392"/>
              <a:gd name="T24" fmla="*/ 213428 w 3931"/>
              <a:gd name="T25" fmla="*/ 510911 h 2392"/>
              <a:gd name="T26" fmla="*/ 0 w 3931"/>
              <a:gd name="T27" fmla="*/ 421559 h 2392"/>
              <a:gd name="T28" fmla="*/ 938899 w 3931"/>
              <a:gd name="T29" fmla="*/ 0 h 2392"/>
              <a:gd name="T30" fmla="*/ 1800397 w 3931"/>
              <a:gd name="T31" fmla="*/ 427058 h 2392"/>
              <a:gd name="T32" fmla="*/ 1395067 w 3931"/>
              <a:gd name="T33" fmla="*/ 589725 h 2392"/>
              <a:gd name="T34" fmla="*/ 917831 w 3931"/>
              <a:gd name="T35" fmla="*/ 491208 h 2392"/>
              <a:gd name="T36" fmla="*/ 1341481 w 3931"/>
              <a:gd name="T37" fmla="*/ 635088 h 2392"/>
              <a:gd name="T38" fmla="*/ 1341481 w 3931"/>
              <a:gd name="T39" fmla="*/ 983791 h 2392"/>
              <a:gd name="T40" fmla="*/ 896306 w 3931"/>
              <a:gd name="T41" fmla="*/ 1096054 h 2392"/>
              <a:gd name="T42" fmla="*/ 503342 w 3931"/>
              <a:gd name="T43" fmla="*/ 983791 h 2392"/>
              <a:gd name="T44" fmla="*/ 503342 w 3931"/>
              <a:gd name="T45" fmla="*/ 635088 h 2392"/>
              <a:gd name="T46" fmla="*/ 917831 w 3931"/>
              <a:gd name="T47" fmla="*/ 491208 h 2392"/>
              <a:gd name="T48" fmla="*/ 912335 w 3931"/>
              <a:gd name="T49" fmla="*/ 1031904 h 2392"/>
              <a:gd name="T50" fmla="*/ 1254003 w 3931"/>
              <a:gd name="T51" fmla="*/ 946675 h 2392"/>
              <a:gd name="T52" fmla="*/ 912335 w 3931"/>
              <a:gd name="T53" fmla="*/ 860989 h 2392"/>
              <a:gd name="T54" fmla="*/ 571126 w 3931"/>
              <a:gd name="T55" fmla="*/ 946675 h 2392"/>
              <a:gd name="T56" fmla="*/ 912335 w 3931"/>
              <a:gd name="T57" fmla="*/ 1031904 h 239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931" h="2392">
                <a:moveTo>
                  <a:pt x="3046" y="1287"/>
                </a:moveTo>
                <a:cubicBezTo>
                  <a:pt x="3046" y="1287"/>
                  <a:pt x="2618" y="850"/>
                  <a:pt x="2027" y="850"/>
                </a:cubicBezTo>
                <a:cubicBezTo>
                  <a:pt x="1450" y="850"/>
                  <a:pt x="880" y="1287"/>
                  <a:pt x="880" y="1287"/>
                </a:cubicBezTo>
                <a:cubicBezTo>
                  <a:pt x="560" y="1154"/>
                  <a:pt x="560" y="1154"/>
                  <a:pt x="560" y="1154"/>
                </a:cubicBezTo>
                <a:cubicBezTo>
                  <a:pt x="560" y="1546"/>
                  <a:pt x="560" y="1546"/>
                  <a:pt x="560" y="1546"/>
                </a:cubicBezTo>
                <a:cubicBezTo>
                  <a:pt x="610" y="1563"/>
                  <a:pt x="647" y="1610"/>
                  <a:pt x="647" y="1666"/>
                </a:cubicBezTo>
                <a:cubicBezTo>
                  <a:pt x="647" y="1723"/>
                  <a:pt x="609" y="1769"/>
                  <a:pt x="558" y="1786"/>
                </a:cubicBezTo>
                <a:cubicBezTo>
                  <a:pt x="653" y="2208"/>
                  <a:pt x="653" y="2208"/>
                  <a:pt x="653" y="2208"/>
                </a:cubicBezTo>
                <a:cubicBezTo>
                  <a:pt x="373" y="2208"/>
                  <a:pt x="373" y="2208"/>
                  <a:pt x="373" y="2208"/>
                </a:cubicBezTo>
                <a:cubicBezTo>
                  <a:pt x="469" y="1784"/>
                  <a:pt x="469" y="1784"/>
                  <a:pt x="469" y="1784"/>
                </a:cubicBezTo>
                <a:cubicBezTo>
                  <a:pt x="423" y="1764"/>
                  <a:pt x="391" y="1719"/>
                  <a:pt x="391" y="1666"/>
                </a:cubicBezTo>
                <a:cubicBezTo>
                  <a:pt x="391" y="1614"/>
                  <a:pt x="422" y="1570"/>
                  <a:pt x="466" y="1549"/>
                </a:cubicBezTo>
                <a:cubicBezTo>
                  <a:pt x="466" y="1115"/>
                  <a:pt x="466" y="1115"/>
                  <a:pt x="466" y="1115"/>
                </a:cubicBezTo>
                <a:cubicBezTo>
                  <a:pt x="0" y="920"/>
                  <a:pt x="0" y="920"/>
                  <a:pt x="0" y="920"/>
                </a:cubicBezTo>
                <a:cubicBezTo>
                  <a:pt x="2050" y="0"/>
                  <a:pt x="2050" y="0"/>
                  <a:pt x="2050" y="0"/>
                </a:cubicBezTo>
                <a:cubicBezTo>
                  <a:pt x="3931" y="932"/>
                  <a:pt x="3931" y="932"/>
                  <a:pt x="3931" y="932"/>
                </a:cubicBezTo>
                <a:lnTo>
                  <a:pt x="3046" y="1287"/>
                </a:lnTo>
                <a:close/>
                <a:moveTo>
                  <a:pt x="2004" y="1072"/>
                </a:moveTo>
                <a:cubicBezTo>
                  <a:pt x="2598" y="1072"/>
                  <a:pt x="2929" y="1386"/>
                  <a:pt x="2929" y="1386"/>
                </a:cubicBezTo>
                <a:cubicBezTo>
                  <a:pt x="2929" y="2147"/>
                  <a:pt x="2929" y="2147"/>
                  <a:pt x="2929" y="2147"/>
                </a:cubicBezTo>
                <a:cubicBezTo>
                  <a:pt x="2929" y="2147"/>
                  <a:pt x="2586" y="2392"/>
                  <a:pt x="1957" y="2392"/>
                </a:cubicBezTo>
                <a:cubicBezTo>
                  <a:pt x="1328" y="2392"/>
                  <a:pt x="1099" y="2147"/>
                  <a:pt x="1099" y="2147"/>
                </a:cubicBezTo>
                <a:cubicBezTo>
                  <a:pt x="1099" y="1386"/>
                  <a:pt x="1099" y="1386"/>
                  <a:pt x="1099" y="1386"/>
                </a:cubicBezTo>
                <a:cubicBezTo>
                  <a:pt x="1099" y="1386"/>
                  <a:pt x="1410" y="1072"/>
                  <a:pt x="2004" y="1072"/>
                </a:cubicBezTo>
                <a:close/>
                <a:moveTo>
                  <a:pt x="1992" y="2252"/>
                </a:moveTo>
                <a:cubicBezTo>
                  <a:pt x="2404" y="2252"/>
                  <a:pt x="2738" y="2168"/>
                  <a:pt x="2738" y="2066"/>
                </a:cubicBezTo>
                <a:cubicBezTo>
                  <a:pt x="2738" y="1963"/>
                  <a:pt x="2404" y="1879"/>
                  <a:pt x="1992" y="1879"/>
                </a:cubicBezTo>
                <a:cubicBezTo>
                  <a:pt x="1581" y="1879"/>
                  <a:pt x="1247" y="1963"/>
                  <a:pt x="1247" y="2066"/>
                </a:cubicBezTo>
                <a:cubicBezTo>
                  <a:pt x="1247" y="2168"/>
                  <a:pt x="1581" y="2252"/>
                  <a:pt x="1992" y="2252"/>
                </a:cubicBezTo>
                <a:close/>
              </a:path>
            </a:pathLst>
          </a:custGeom>
          <a:solidFill>
            <a:srgbClr val="20517C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6" name="文本占位符 145"/>
          <p:cNvSpPr>
            <a:spLocks noGrp="1"/>
          </p:cNvSpPr>
          <p:nvPr>
            <p:ph type="body" sz="quarter" idx="10" hasCustomPrompt="1"/>
          </p:nvPr>
        </p:nvSpPr>
        <p:spPr>
          <a:xfrm>
            <a:off x="839416" y="2924944"/>
            <a:ext cx="6549312" cy="8086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毕业论文答辩</a:t>
            </a:r>
            <a:r>
              <a:rPr lang="en-US" altLang="zh-CN" dirty="0"/>
              <a:t>PPT</a:t>
            </a:r>
            <a:r>
              <a:rPr lang="zh-CN" altLang="en-US" dirty="0"/>
              <a:t>模板</a:t>
            </a:r>
          </a:p>
        </p:txBody>
      </p:sp>
      <p:sp>
        <p:nvSpPr>
          <p:cNvPr id="149" name="文本占位符 148"/>
          <p:cNvSpPr>
            <a:spLocks noGrp="1"/>
          </p:cNvSpPr>
          <p:nvPr>
            <p:ph type="body" sz="quarter" idx="11" hasCustomPrompt="1"/>
          </p:nvPr>
        </p:nvSpPr>
        <p:spPr>
          <a:xfrm>
            <a:off x="839415" y="3958958"/>
            <a:ext cx="3379105" cy="50323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学院：金融学院</a:t>
            </a:r>
          </a:p>
        </p:txBody>
      </p:sp>
      <p:sp>
        <p:nvSpPr>
          <p:cNvPr id="150" name="文本占位符 148"/>
          <p:cNvSpPr>
            <a:spLocks noGrp="1"/>
          </p:cNvSpPr>
          <p:nvPr>
            <p:ph type="body" sz="quarter" idx="12" hasCustomPrompt="1"/>
          </p:nvPr>
        </p:nvSpPr>
        <p:spPr>
          <a:xfrm>
            <a:off x="4362537" y="3958958"/>
            <a:ext cx="3389647" cy="50323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专业：国际金融</a:t>
            </a:r>
          </a:p>
        </p:txBody>
      </p:sp>
      <p:sp>
        <p:nvSpPr>
          <p:cNvPr id="151" name="文本占位符 148"/>
          <p:cNvSpPr>
            <a:spLocks noGrp="1"/>
          </p:cNvSpPr>
          <p:nvPr>
            <p:ph type="body" sz="quarter" idx="13" hasCustomPrompt="1"/>
          </p:nvPr>
        </p:nvSpPr>
        <p:spPr>
          <a:xfrm>
            <a:off x="6717772" y="5950099"/>
            <a:ext cx="2618588" cy="50323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答辩人：北纬君</a:t>
            </a:r>
          </a:p>
        </p:txBody>
      </p:sp>
      <p:sp>
        <p:nvSpPr>
          <p:cNvPr id="152" name="文本占位符 148"/>
          <p:cNvSpPr>
            <a:spLocks noGrp="1"/>
          </p:cNvSpPr>
          <p:nvPr>
            <p:ph type="body" sz="quarter" idx="14" hasCustomPrompt="1"/>
          </p:nvPr>
        </p:nvSpPr>
        <p:spPr>
          <a:xfrm>
            <a:off x="9475105" y="5950099"/>
            <a:ext cx="2716895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指导老师：北纬君</a:t>
            </a:r>
          </a:p>
        </p:txBody>
      </p:sp>
    </p:spTree>
    <p:extLst>
      <p:ext uri="{BB962C8B-B14F-4D97-AF65-F5344CB8AC3E}">
        <p14:creationId xmlns:p14="http://schemas.microsoft.com/office/powerpoint/2010/main" val="3136280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>
          <p15:clr>
            <a:srgbClr val="FBAE40"/>
          </p15:clr>
        </p15:guide>
        <p15:guide id="2" pos="7174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3359696" cy="6858000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623392" y="836712"/>
            <a:ext cx="2003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55" name="文本框 54"/>
          <p:cNvSpPr txBox="1"/>
          <p:nvPr userDrawn="1"/>
        </p:nvSpPr>
        <p:spPr>
          <a:xfrm>
            <a:off x="830161" y="1852375"/>
            <a:ext cx="159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contents</a:t>
            </a:r>
            <a:endParaRPr lang="zh-CN" altLang="en-US" sz="2400" b="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6" name="文本占位符 148"/>
          <p:cNvSpPr>
            <a:spLocks noGrp="1"/>
          </p:cNvSpPr>
          <p:nvPr>
            <p:ph type="body" sz="quarter" idx="11" hasCustomPrompt="1"/>
          </p:nvPr>
        </p:nvSpPr>
        <p:spPr>
          <a:xfrm>
            <a:off x="5159896" y="1885469"/>
            <a:ext cx="2232248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PART  01</a:t>
            </a:r>
            <a:endParaRPr lang="zh-CN" altLang="en-US" dirty="0"/>
          </a:p>
        </p:txBody>
      </p:sp>
      <p:sp>
        <p:nvSpPr>
          <p:cNvPr id="57" name="文本占位符 148"/>
          <p:cNvSpPr>
            <a:spLocks noGrp="1"/>
          </p:cNvSpPr>
          <p:nvPr>
            <p:ph type="body" sz="quarter" idx="12" hasCustomPrompt="1"/>
          </p:nvPr>
        </p:nvSpPr>
        <p:spPr>
          <a:xfrm>
            <a:off x="5159896" y="2650071"/>
            <a:ext cx="2232248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PART  02</a:t>
            </a:r>
            <a:endParaRPr lang="zh-CN" altLang="en-US" dirty="0"/>
          </a:p>
        </p:txBody>
      </p:sp>
      <p:sp>
        <p:nvSpPr>
          <p:cNvPr id="58" name="文本占位符 148"/>
          <p:cNvSpPr>
            <a:spLocks noGrp="1"/>
          </p:cNvSpPr>
          <p:nvPr>
            <p:ph type="body" sz="quarter" idx="13" hasCustomPrompt="1"/>
          </p:nvPr>
        </p:nvSpPr>
        <p:spPr>
          <a:xfrm>
            <a:off x="5159896" y="3414673"/>
            <a:ext cx="2232248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PART  03</a:t>
            </a:r>
            <a:endParaRPr lang="zh-CN" altLang="en-US" dirty="0"/>
          </a:p>
        </p:txBody>
      </p:sp>
      <p:sp>
        <p:nvSpPr>
          <p:cNvPr id="59" name="文本占位符 148"/>
          <p:cNvSpPr>
            <a:spLocks noGrp="1"/>
          </p:cNvSpPr>
          <p:nvPr>
            <p:ph type="body" sz="quarter" idx="14" hasCustomPrompt="1"/>
          </p:nvPr>
        </p:nvSpPr>
        <p:spPr>
          <a:xfrm>
            <a:off x="5159896" y="4179275"/>
            <a:ext cx="2232248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PART  04</a:t>
            </a:r>
            <a:endParaRPr lang="zh-CN" altLang="en-US" dirty="0"/>
          </a:p>
        </p:txBody>
      </p:sp>
      <p:sp>
        <p:nvSpPr>
          <p:cNvPr id="60" name="文本占位符 148"/>
          <p:cNvSpPr>
            <a:spLocks noGrp="1"/>
          </p:cNvSpPr>
          <p:nvPr>
            <p:ph type="body" sz="quarter" idx="15" hasCustomPrompt="1"/>
          </p:nvPr>
        </p:nvSpPr>
        <p:spPr>
          <a:xfrm>
            <a:off x="5159896" y="4943877"/>
            <a:ext cx="2232248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PART  05</a:t>
            </a:r>
            <a:endParaRPr lang="zh-CN" altLang="en-US" dirty="0"/>
          </a:p>
        </p:txBody>
      </p:sp>
      <p:sp>
        <p:nvSpPr>
          <p:cNvPr id="61" name="文本占位符 148"/>
          <p:cNvSpPr>
            <a:spLocks noGrp="1"/>
          </p:cNvSpPr>
          <p:nvPr>
            <p:ph type="body" sz="quarter" idx="16" hasCustomPrompt="1"/>
          </p:nvPr>
        </p:nvSpPr>
        <p:spPr>
          <a:xfrm>
            <a:off x="5159896" y="5708477"/>
            <a:ext cx="2232248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PART  06</a:t>
            </a:r>
            <a:endParaRPr lang="zh-CN" altLang="en-US" dirty="0"/>
          </a:p>
        </p:txBody>
      </p:sp>
      <p:cxnSp>
        <p:nvCxnSpPr>
          <p:cNvPr id="16" name="直接连接符 15"/>
          <p:cNvCxnSpPr/>
          <p:nvPr userDrawn="1"/>
        </p:nvCxnSpPr>
        <p:spPr>
          <a:xfrm flipH="1">
            <a:off x="6672064" y="1935872"/>
            <a:ext cx="432048" cy="432048"/>
          </a:xfrm>
          <a:prstGeom prst="line">
            <a:avLst/>
          </a:prstGeom>
          <a:ln>
            <a:solidFill>
              <a:srgbClr val="2051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 userDrawn="1"/>
        </p:nvCxnSpPr>
        <p:spPr>
          <a:xfrm flipH="1">
            <a:off x="6672064" y="2731007"/>
            <a:ext cx="432048" cy="432048"/>
          </a:xfrm>
          <a:prstGeom prst="line">
            <a:avLst/>
          </a:prstGeom>
          <a:ln>
            <a:solidFill>
              <a:srgbClr val="2051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 userDrawn="1"/>
        </p:nvCxnSpPr>
        <p:spPr>
          <a:xfrm flipH="1">
            <a:off x="6672064" y="3485862"/>
            <a:ext cx="432048" cy="432048"/>
          </a:xfrm>
          <a:prstGeom prst="line">
            <a:avLst/>
          </a:prstGeom>
          <a:ln>
            <a:solidFill>
              <a:srgbClr val="2051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 userDrawn="1"/>
        </p:nvCxnSpPr>
        <p:spPr>
          <a:xfrm flipH="1">
            <a:off x="6672064" y="4250464"/>
            <a:ext cx="432048" cy="432048"/>
          </a:xfrm>
          <a:prstGeom prst="line">
            <a:avLst/>
          </a:prstGeom>
          <a:ln>
            <a:solidFill>
              <a:srgbClr val="2051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 userDrawn="1"/>
        </p:nvCxnSpPr>
        <p:spPr>
          <a:xfrm flipH="1">
            <a:off x="6672064" y="5015066"/>
            <a:ext cx="432048" cy="432048"/>
          </a:xfrm>
          <a:prstGeom prst="line">
            <a:avLst/>
          </a:prstGeom>
          <a:ln>
            <a:solidFill>
              <a:srgbClr val="2051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 userDrawn="1"/>
        </p:nvCxnSpPr>
        <p:spPr>
          <a:xfrm flipH="1">
            <a:off x="6672064" y="5805264"/>
            <a:ext cx="432048" cy="432048"/>
          </a:xfrm>
          <a:prstGeom prst="line">
            <a:avLst/>
          </a:prstGeom>
          <a:ln>
            <a:solidFill>
              <a:srgbClr val="2051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占位符 148"/>
          <p:cNvSpPr>
            <a:spLocks noGrp="1"/>
          </p:cNvSpPr>
          <p:nvPr>
            <p:ph type="body" sz="quarter" idx="17" hasCustomPrompt="1"/>
          </p:nvPr>
        </p:nvSpPr>
        <p:spPr>
          <a:xfrm>
            <a:off x="7392144" y="1885469"/>
            <a:ext cx="2232248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绪论引言</a:t>
            </a:r>
          </a:p>
        </p:txBody>
      </p:sp>
      <p:sp>
        <p:nvSpPr>
          <p:cNvPr id="68" name="文本占位符 148"/>
          <p:cNvSpPr>
            <a:spLocks noGrp="1"/>
          </p:cNvSpPr>
          <p:nvPr>
            <p:ph type="body" sz="quarter" idx="18" hasCustomPrompt="1"/>
          </p:nvPr>
        </p:nvSpPr>
        <p:spPr>
          <a:xfrm>
            <a:off x="7392144" y="2656557"/>
            <a:ext cx="3168352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研究思路与方法</a:t>
            </a:r>
          </a:p>
        </p:txBody>
      </p:sp>
      <p:sp>
        <p:nvSpPr>
          <p:cNvPr id="69" name="文本占位符 148"/>
          <p:cNvSpPr>
            <a:spLocks noGrp="1"/>
          </p:cNvSpPr>
          <p:nvPr>
            <p:ph type="body" sz="quarter" idx="19" hasCustomPrompt="1"/>
          </p:nvPr>
        </p:nvSpPr>
        <p:spPr>
          <a:xfrm>
            <a:off x="7392144" y="3411412"/>
            <a:ext cx="3168352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研究难点</a:t>
            </a:r>
          </a:p>
        </p:txBody>
      </p:sp>
      <p:sp>
        <p:nvSpPr>
          <p:cNvPr id="70" name="文本占位符 148"/>
          <p:cNvSpPr>
            <a:spLocks noGrp="1"/>
          </p:cNvSpPr>
          <p:nvPr>
            <p:ph type="body" sz="quarter" idx="20" hasCustomPrompt="1"/>
          </p:nvPr>
        </p:nvSpPr>
        <p:spPr>
          <a:xfrm>
            <a:off x="7392144" y="4179506"/>
            <a:ext cx="3168352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研究数据</a:t>
            </a:r>
          </a:p>
        </p:txBody>
      </p:sp>
      <p:sp>
        <p:nvSpPr>
          <p:cNvPr id="71" name="文本占位符 148"/>
          <p:cNvSpPr>
            <a:spLocks noGrp="1"/>
          </p:cNvSpPr>
          <p:nvPr>
            <p:ph type="body" sz="quarter" idx="21" hasCustomPrompt="1"/>
          </p:nvPr>
        </p:nvSpPr>
        <p:spPr>
          <a:xfrm>
            <a:off x="7392144" y="4956676"/>
            <a:ext cx="3168352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研究应用与成果</a:t>
            </a:r>
          </a:p>
        </p:txBody>
      </p:sp>
      <p:sp>
        <p:nvSpPr>
          <p:cNvPr id="72" name="文本占位符 148"/>
          <p:cNvSpPr>
            <a:spLocks noGrp="1"/>
          </p:cNvSpPr>
          <p:nvPr>
            <p:ph type="body" sz="quarter" idx="22" hasCustomPrompt="1"/>
          </p:nvPr>
        </p:nvSpPr>
        <p:spPr>
          <a:xfrm>
            <a:off x="7392144" y="5709142"/>
            <a:ext cx="3168352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研究结论</a:t>
            </a:r>
          </a:p>
        </p:txBody>
      </p:sp>
    </p:spTree>
    <p:extLst>
      <p:ext uri="{BB962C8B-B14F-4D97-AF65-F5344CB8AC3E}">
        <p14:creationId xmlns:p14="http://schemas.microsoft.com/office/powerpoint/2010/main" val="583963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17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 userDrawn="1"/>
        </p:nvSpPr>
        <p:spPr>
          <a:xfrm>
            <a:off x="5179328" y="1916832"/>
            <a:ext cx="1800200" cy="1800200"/>
          </a:xfrm>
          <a:prstGeom prst="ellipse">
            <a:avLst/>
          </a:prstGeom>
          <a:noFill/>
          <a:ln w="19050">
            <a:solidFill>
              <a:srgbClr val="2051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5612203" y="2421509"/>
            <a:ext cx="1044178" cy="1008063"/>
          </a:xfrm>
          <a:prstGeom prst="rect">
            <a:avLst/>
          </a:prstGeom>
        </p:spPr>
        <p:txBody>
          <a:bodyPr/>
          <a:lstStyle>
            <a:lvl1pPr marL="0" indent="0" algn="dist">
              <a:buNone/>
              <a:defRPr sz="600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55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5124013" y="3890952"/>
            <a:ext cx="1891640" cy="496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56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3503712" y="4372336"/>
            <a:ext cx="5195640" cy="496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rgbClr val="20517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绪论引言</a:t>
            </a:r>
          </a:p>
        </p:txBody>
      </p:sp>
      <p:sp>
        <p:nvSpPr>
          <p:cNvPr id="57" name="矩形 56"/>
          <p:cNvSpPr/>
          <p:nvPr userDrawn="1"/>
        </p:nvSpPr>
        <p:spPr>
          <a:xfrm>
            <a:off x="-24680" y="0"/>
            <a:ext cx="12216680" cy="1268760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 userDrawn="1"/>
        </p:nvSpPr>
        <p:spPr>
          <a:xfrm>
            <a:off x="-24680" y="5661248"/>
            <a:ext cx="12216680" cy="1195648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276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17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 userDrawn="1"/>
        </p:nvSpPr>
        <p:spPr>
          <a:xfrm>
            <a:off x="-24680" y="0"/>
            <a:ext cx="12216680" cy="1124744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9944" y="278936"/>
            <a:ext cx="864096" cy="1008063"/>
          </a:xfrm>
          <a:prstGeom prst="rect">
            <a:avLst/>
          </a:prstGeom>
        </p:spPr>
        <p:txBody>
          <a:bodyPr/>
          <a:lstStyle>
            <a:lvl1pPr marL="0" indent="0" algn="dist">
              <a:buNone/>
              <a:defRPr sz="48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63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1437592" y="348250"/>
            <a:ext cx="4586400" cy="496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绪论引言</a:t>
            </a:r>
          </a:p>
        </p:txBody>
      </p:sp>
      <p:cxnSp>
        <p:nvCxnSpPr>
          <p:cNvPr id="64" name="直接连接符 63"/>
          <p:cNvCxnSpPr/>
          <p:nvPr userDrawn="1"/>
        </p:nvCxnSpPr>
        <p:spPr>
          <a:xfrm flipH="1">
            <a:off x="1102301" y="407372"/>
            <a:ext cx="307464" cy="4849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705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17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318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17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A9584C3A-53FA-4E72-8590-DFE0CED0F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1EC62-347D-4A98-921E-5479D47C56BC}" type="datetimeFigureOut">
              <a:rPr lang="zh-CN" altLang="en-US"/>
              <a:pPr>
                <a:defRPr/>
              </a:pPr>
              <a:t>2024/4/28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7CAB477E-6A3E-4E13-9E6B-4A9818E2D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7BF56E63-652D-4973-AAD9-E7EDE4330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5647-07D8-4AFC-B347-73DA68F3AA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0658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509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17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9735D9E8-E0F0-4EB1-AAE4-5CD6C3241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0C352B22-210C-45B4-BB61-C7744802D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42CBF046-B4F4-444E-97E1-60C7ED358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60EC5-1F68-43A4-8033-85A1E47CD7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75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7AA686C4-323C-45C1-A8AF-4F3CD4E6F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BAAC5-2BFE-4A0C-9A02-E5E659A03C10}" type="datetimeFigureOut">
              <a:rPr lang="zh-CN" altLang="en-US"/>
              <a:pPr>
                <a:defRPr/>
              </a:pPr>
              <a:t>2024/4/28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5793467F-B963-4B8D-BC58-3C705BEAC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6A414C2B-BBBB-45DF-8603-FCD86CEC7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887F6-2C8B-4822-A827-641DC9AD62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86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0BBDD63D-AB4C-46A5-97E0-3D1AD8FB1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A6973-B181-4F3B-82E4-3F8DC806D93F}" type="datetimeFigureOut">
              <a:rPr lang="zh-CN" altLang="en-US"/>
              <a:pPr>
                <a:defRPr/>
              </a:pPr>
              <a:t>2024/4/28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F21B5375-8F0D-4433-B5D7-3CEC4A4BB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3BDC694D-4698-47BF-B224-FA4BAA846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435F-9FE8-418C-990F-B94AB63834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36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9735D9E8-E0F0-4EB1-AAE4-5CD6C3241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C6611-C4CB-4BA6-B035-A55273F25979}" type="datetimeFigureOut">
              <a:rPr lang="zh-CN" altLang="en-US"/>
              <a:pPr>
                <a:defRPr/>
              </a:pPr>
              <a:t>2024/4/28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0C352B22-210C-45B4-BB61-C7744802D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42CBF046-B4F4-444E-97E1-60C7ED358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60EC5-1F68-43A4-8033-85A1E47CD7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14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E033C0E7-C2D0-4514-ACC1-BFBD181E4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1152E-3773-4828-A481-3BBADD8182E6}" type="datetimeFigureOut">
              <a:rPr lang="zh-CN" altLang="en-US"/>
              <a:pPr>
                <a:defRPr/>
              </a:pPr>
              <a:t>2024/4/28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0966F2D8-210D-439F-92F1-EEB1856E5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72772863-E515-4AE9-9C02-34A88FA6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52C27-6C02-449A-826C-B06AD7EC37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553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enku.baidu.com/p/cir201?from=wenku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http://gzccidtr.yanj.cn/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hyperlink" Target="https://wenku.baidu.com/p/cir201?from=wenku" TargetMode="Externa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hyperlink" Target="http://gzccidtr.yanj.cn/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s://wenku.baidu.com/p/cir201?from=wenku" TargetMode="Externa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hyperlink" Target="http://gzccidtr.yanj.cn/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D153501F-CA3E-47DB-9106-540AA3E2188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05736078-2EC3-4E4F-B626-371642E322D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A06860-A6B7-4CE9-8CB1-6AD95E21A4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156C3B3-7730-416A-AF19-5920DD2A8F31}" type="datetimeFigureOut">
              <a:rPr lang="zh-CN" altLang="en-US"/>
              <a:pPr>
                <a:defRPr/>
              </a:pPr>
              <a:t>2024/4/28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7EFAB1-BDFA-4503-A421-ED46BD3C96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82242A-247C-40EF-8CF0-896B794F3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9DBD48E-45EE-414C-B22A-618849C4E7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BE5DE4F-9B67-4806-B3E3-17D94004781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38"/>
            <a:ext cx="12192000" cy="6858000"/>
          </a:xfrm>
          <a:prstGeom prst="rect">
            <a:avLst/>
          </a:prstGeom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85F99949-5A5A-48EB-A99B-7FE0EC2D9893}"/>
              </a:ext>
            </a:extLst>
          </p:cNvPr>
          <p:cNvSpPr/>
          <p:nvPr userDrawn="1"/>
        </p:nvSpPr>
        <p:spPr>
          <a:xfrm>
            <a:off x="16591" y="4869160"/>
            <a:ext cx="12175410" cy="10462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</a:rPr>
              <a:t>更多共享课件与模板资源下载地址如下，也可以扫描右侧二维码下载。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algn="ctr"/>
            <a:r>
              <a:rPr lang="en-US" altLang="zh-CN" sz="2400" dirty="0">
                <a:solidFill>
                  <a:schemeClr val="tx1"/>
                </a:solidFill>
                <a:hlinkClick r:id="rId14"/>
              </a:rPr>
              <a:t>http://gzccidtr.yanj.cn/</a:t>
            </a:r>
            <a:r>
              <a:rPr lang="en-US" altLang="zh-CN" sz="2400" dirty="0">
                <a:solidFill>
                  <a:schemeClr val="tx1"/>
                </a:solidFill>
              </a:rPr>
              <a:t>   </a:t>
            </a:r>
            <a:r>
              <a:rPr lang="en-US" altLang="zh-CN" sz="2400" dirty="0">
                <a:solidFill>
                  <a:schemeClr val="tx1"/>
                </a:solidFill>
                <a:hlinkClick r:id="rId15"/>
              </a:rPr>
              <a:t>https://wenku.baidu.com/p/cir201?from=wenku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4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6E560-ADEC-41E6-854E-DAC06D5AFEC8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D1AA-1B48-4F17-8DC6-3D113FDD2CC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 descr="图片包含 地图, 文字&#10;&#10;已生成极高可信度的说明">
            <a:extLst>
              <a:ext uri="{FF2B5EF4-FFF2-40B4-BE49-F238E27FC236}">
                <a16:creationId xmlns:a16="http://schemas.microsoft.com/office/drawing/2014/main" id="{A7C9D9C3-639B-428A-B344-F8EDE625218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" y="0"/>
            <a:ext cx="12216660" cy="6137413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7E467637-0C2B-424B-AB21-09B930DE044A}"/>
              </a:ext>
            </a:extLst>
          </p:cNvPr>
          <p:cNvSpPr/>
          <p:nvPr userDrawn="1"/>
        </p:nvSpPr>
        <p:spPr>
          <a:xfrm>
            <a:off x="16591" y="5805264"/>
            <a:ext cx="12175410" cy="10462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</a:rPr>
              <a:t>更多共享课件与模板资源下载地址如下，也可以扫描右侧二维码下载。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algn="ctr"/>
            <a:r>
              <a:rPr lang="en-US" altLang="zh-CN" sz="2400" dirty="0">
                <a:solidFill>
                  <a:schemeClr val="tx1"/>
                </a:solidFill>
                <a:hlinkClick r:id="rId14"/>
              </a:rPr>
              <a:t>http://gzccidtr.yanj.cn/</a:t>
            </a:r>
            <a:r>
              <a:rPr lang="en-US" altLang="zh-CN" sz="2400" dirty="0">
                <a:solidFill>
                  <a:schemeClr val="tx1"/>
                </a:solidFill>
              </a:rPr>
              <a:t>   </a:t>
            </a:r>
            <a:r>
              <a:rPr lang="en-US" altLang="zh-CN" sz="2400" dirty="0">
                <a:solidFill>
                  <a:schemeClr val="tx1"/>
                </a:solidFill>
                <a:hlinkClick r:id="rId15"/>
              </a:rPr>
              <a:t>https://wenku.baidu.com/p/cir201?from=wenku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5AFA694-6785-4633-8470-12BA3E71F18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331914"/>
            <a:ext cx="1358774" cy="135877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97DB0E8-32A8-4CAB-90D5-A1D55080A5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4" t="79479" r="-399" b="199"/>
          <a:stretch/>
        </p:blipFill>
        <p:spPr>
          <a:xfrm>
            <a:off x="5303912" y="4081762"/>
            <a:ext cx="1728192" cy="158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6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 advTm="20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包含 文字, 屏幕截图&#10;&#10;已生成高可信度的说明">
            <a:extLst>
              <a:ext uri="{FF2B5EF4-FFF2-40B4-BE49-F238E27FC236}">
                <a16:creationId xmlns:a16="http://schemas.microsoft.com/office/drawing/2014/main" id="{2FD2FDE6-3952-4790-A588-AB4A52DCFBA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07609" cy="6858000"/>
          </a:xfrm>
          <a:prstGeom prst="rect">
            <a:avLst/>
          </a:prstGeom>
        </p:spPr>
      </p:pic>
      <p:sp>
        <p:nvSpPr>
          <p:cNvPr id="24" name="Rectangle 4">
            <a:extLst>
              <a:ext uri="{FF2B5EF4-FFF2-40B4-BE49-F238E27FC236}">
                <a16:creationId xmlns:a16="http://schemas.microsoft.com/office/drawing/2014/main" id="{CAD54E5E-15FF-4E0E-9110-193CC2BF8CE9}"/>
              </a:ext>
            </a:extLst>
          </p:cNvPr>
          <p:cNvSpPr/>
          <p:nvPr userDrawn="1"/>
        </p:nvSpPr>
        <p:spPr>
          <a:xfrm>
            <a:off x="16591" y="6165304"/>
            <a:ext cx="12175410" cy="6862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</a:rPr>
              <a:t>更多共享课件与模板资源下载地址如下，也可以扫描右侧二维码下载。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algn="ctr"/>
            <a:r>
              <a:rPr lang="en-US" altLang="zh-CN" sz="2400" dirty="0">
                <a:solidFill>
                  <a:schemeClr val="tx1"/>
                </a:solidFill>
                <a:hlinkClick r:id="rId14"/>
              </a:rPr>
              <a:t>http://gzccidtr.yanj.cn/</a:t>
            </a:r>
            <a:r>
              <a:rPr lang="en-US" altLang="zh-CN" sz="2400" dirty="0">
                <a:solidFill>
                  <a:schemeClr val="tx1"/>
                </a:solidFill>
              </a:rPr>
              <a:t>         </a:t>
            </a:r>
            <a:r>
              <a:rPr lang="en-US" altLang="zh-CN" sz="2400" dirty="0">
                <a:solidFill>
                  <a:schemeClr val="tx1"/>
                </a:solidFill>
                <a:hlinkClick r:id="rId15"/>
              </a:rPr>
              <a:t>https://wenku.baidu.com/p/cir201?from=wenku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08B5CDB4-464F-4748-99FB-0BBAEB7F5AB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810" y="4522887"/>
            <a:ext cx="1358774" cy="1358774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E9B77B7-4875-451A-BA9C-4EBD2360CD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4" t="79479" r="-399" b="199"/>
          <a:stretch/>
        </p:blipFill>
        <p:spPr>
          <a:xfrm>
            <a:off x="7977586" y="4425476"/>
            <a:ext cx="1584176" cy="145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7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44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6">
            <a:extLst>
              <a:ext uri="{FF2B5EF4-FFF2-40B4-BE49-F238E27FC236}">
                <a16:creationId xmlns:a16="http://schemas.microsoft.com/office/drawing/2014/main" id="{E53122B0-A61B-4B07-A4B2-5757934AC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5222875"/>
            <a:ext cx="586581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任意多边形 47">
            <a:extLst>
              <a:ext uri="{FF2B5EF4-FFF2-40B4-BE49-F238E27FC236}">
                <a16:creationId xmlns:a16="http://schemas.microsoft.com/office/drawing/2014/main" id="{21FC8025-173C-41CB-92FB-B9F17405F3BA}"/>
              </a:ext>
            </a:extLst>
          </p:cNvPr>
          <p:cNvSpPr/>
          <p:nvPr/>
        </p:nvSpPr>
        <p:spPr>
          <a:xfrm rot="5400000">
            <a:off x="1882775" y="-1425575"/>
            <a:ext cx="914400" cy="4679950"/>
          </a:xfrm>
          <a:custGeom>
            <a:avLst/>
            <a:gdLst>
              <a:gd name="connsiteX0" fmla="*/ 0 w 990604"/>
              <a:gd name="connsiteY0" fmla="*/ 5956738 h 5956738"/>
              <a:gd name="connsiteX1" fmla="*/ 0 w 990604"/>
              <a:gd name="connsiteY1" fmla="*/ 317938 h 5956738"/>
              <a:gd name="connsiteX2" fmla="*/ 6 w 990604"/>
              <a:gd name="connsiteY2" fmla="*/ 317938 h 5956738"/>
              <a:gd name="connsiteX3" fmla="*/ 495305 w 990604"/>
              <a:gd name="connsiteY3" fmla="*/ 0 h 5956738"/>
              <a:gd name="connsiteX4" fmla="*/ 990604 w 990604"/>
              <a:gd name="connsiteY4" fmla="*/ 317938 h 5956738"/>
              <a:gd name="connsiteX5" fmla="*/ 990601 w 990604"/>
              <a:gd name="connsiteY5" fmla="*/ 317938 h 5956738"/>
              <a:gd name="connsiteX6" fmla="*/ 990601 w 990604"/>
              <a:gd name="connsiteY6" fmla="*/ 5956738 h 595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0604" h="5956738">
                <a:moveTo>
                  <a:pt x="0" y="5956738"/>
                </a:moveTo>
                <a:lnTo>
                  <a:pt x="0" y="317938"/>
                </a:lnTo>
                <a:lnTo>
                  <a:pt x="6" y="317938"/>
                </a:lnTo>
                <a:lnTo>
                  <a:pt x="495305" y="0"/>
                </a:lnTo>
                <a:lnTo>
                  <a:pt x="990604" y="317938"/>
                </a:lnTo>
                <a:lnTo>
                  <a:pt x="990601" y="317938"/>
                </a:lnTo>
                <a:lnTo>
                  <a:pt x="990601" y="5956738"/>
                </a:lnTo>
                <a:close/>
              </a:path>
            </a:pathLst>
          </a:cu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6078976C-BFB1-4C37-BECF-C684D347F265}"/>
              </a:ext>
            </a:extLst>
          </p:cNvPr>
          <p:cNvSpPr/>
          <p:nvPr/>
        </p:nvSpPr>
        <p:spPr>
          <a:xfrm>
            <a:off x="323850" y="247650"/>
            <a:ext cx="1333500" cy="13335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4B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B42C75AD-58EB-47F7-8FB6-ED429ED73DD9}"/>
              </a:ext>
            </a:extLst>
          </p:cNvPr>
          <p:cNvGrpSpPr/>
          <p:nvPr/>
        </p:nvGrpSpPr>
        <p:grpSpPr>
          <a:xfrm>
            <a:off x="475624" y="571426"/>
            <a:ext cx="1029952" cy="685949"/>
            <a:chOff x="5302250" y="2903538"/>
            <a:chExt cx="1587500" cy="1057276"/>
          </a:xfrm>
          <a:solidFill>
            <a:srgbClr val="4B649F"/>
          </a:solidFill>
        </p:grpSpPr>
        <p:sp>
          <p:nvSpPr>
            <p:cNvPr id="55" name="Freeform 84">
              <a:extLst>
                <a:ext uri="{FF2B5EF4-FFF2-40B4-BE49-F238E27FC236}">
                  <a16:creationId xmlns:a16="http://schemas.microsoft.com/office/drawing/2014/main" id="{6DE7FDBD-8325-4429-8D94-7B04FE7FCCC8}"/>
                </a:ext>
              </a:extLst>
            </p:cNvPr>
            <p:cNvSpPr/>
            <p:nvPr/>
          </p:nvSpPr>
          <p:spPr bwMode="auto">
            <a:xfrm>
              <a:off x="5362575" y="3040063"/>
              <a:ext cx="706438" cy="614363"/>
            </a:xfrm>
            <a:custGeom>
              <a:avLst/>
              <a:gdLst>
                <a:gd name="T0" fmla="*/ 181 w 187"/>
                <a:gd name="T1" fmla="*/ 49 h 162"/>
                <a:gd name="T2" fmla="*/ 187 w 187"/>
                <a:gd name="T3" fmla="*/ 66 h 162"/>
                <a:gd name="T4" fmla="*/ 187 w 187"/>
                <a:gd name="T5" fmla="*/ 162 h 162"/>
                <a:gd name="T6" fmla="*/ 176 w 187"/>
                <a:gd name="T7" fmla="*/ 153 h 162"/>
                <a:gd name="T8" fmla="*/ 92 w 187"/>
                <a:gd name="T9" fmla="*/ 115 h 162"/>
                <a:gd name="T10" fmla="*/ 73 w 187"/>
                <a:gd name="T11" fmla="*/ 114 h 162"/>
                <a:gd name="T12" fmla="*/ 8 w 187"/>
                <a:gd name="T13" fmla="*/ 131 h 162"/>
                <a:gd name="T14" fmla="*/ 1 w 187"/>
                <a:gd name="T15" fmla="*/ 131 h 162"/>
                <a:gd name="T16" fmla="*/ 2 w 187"/>
                <a:gd name="T17" fmla="*/ 126 h 162"/>
                <a:gd name="T18" fmla="*/ 26 w 187"/>
                <a:gd name="T19" fmla="*/ 70 h 162"/>
                <a:gd name="T20" fmla="*/ 48 w 187"/>
                <a:gd name="T21" fmla="*/ 20 h 162"/>
                <a:gd name="T22" fmla="*/ 53 w 187"/>
                <a:gd name="T23" fmla="*/ 13 h 162"/>
                <a:gd name="T24" fmla="*/ 62 w 187"/>
                <a:gd name="T25" fmla="*/ 9 h 162"/>
                <a:gd name="T26" fmla="*/ 130 w 187"/>
                <a:gd name="T27" fmla="*/ 11 h 162"/>
                <a:gd name="T28" fmla="*/ 181 w 187"/>
                <a:gd name="T29" fmla="*/ 4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62">
                  <a:moveTo>
                    <a:pt x="181" y="49"/>
                  </a:moveTo>
                  <a:cubicBezTo>
                    <a:pt x="184" y="54"/>
                    <a:pt x="187" y="60"/>
                    <a:pt x="187" y="66"/>
                  </a:cubicBezTo>
                  <a:cubicBezTo>
                    <a:pt x="187" y="162"/>
                    <a:pt x="187" y="162"/>
                    <a:pt x="187" y="162"/>
                  </a:cubicBezTo>
                  <a:cubicBezTo>
                    <a:pt x="187" y="162"/>
                    <a:pt x="178" y="154"/>
                    <a:pt x="176" y="153"/>
                  </a:cubicBezTo>
                  <a:cubicBezTo>
                    <a:pt x="168" y="148"/>
                    <a:pt x="133" y="120"/>
                    <a:pt x="92" y="115"/>
                  </a:cubicBezTo>
                  <a:cubicBezTo>
                    <a:pt x="86" y="114"/>
                    <a:pt x="79" y="114"/>
                    <a:pt x="73" y="114"/>
                  </a:cubicBezTo>
                  <a:cubicBezTo>
                    <a:pt x="32" y="114"/>
                    <a:pt x="8" y="131"/>
                    <a:pt x="8" y="131"/>
                  </a:cubicBezTo>
                  <a:cubicBezTo>
                    <a:pt x="5" y="133"/>
                    <a:pt x="2" y="133"/>
                    <a:pt x="1" y="131"/>
                  </a:cubicBezTo>
                  <a:cubicBezTo>
                    <a:pt x="0" y="130"/>
                    <a:pt x="1" y="128"/>
                    <a:pt x="2" y="126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9" y="18"/>
                    <a:pt x="51" y="15"/>
                    <a:pt x="53" y="13"/>
                  </a:cubicBezTo>
                  <a:cubicBezTo>
                    <a:pt x="55" y="11"/>
                    <a:pt x="59" y="10"/>
                    <a:pt x="62" y="9"/>
                  </a:cubicBezTo>
                  <a:cubicBezTo>
                    <a:pt x="65" y="9"/>
                    <a:pt x="98" y="0"/>
                    <a:pt x="130" y="11"/>
                  </a:cubicBezTo>
                  <a:cubicBezTo>
                    <a:pt x="163" y="22"/>
                    <a:pt x="179" y="45"/>
                    <a:pt x="181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56" name="Freeform 85">
              <a:extLst>
                <a:ext uri="{FF2B5EF4-FFF2-40B4-BE49-F238E27FC236}">
                  <a16:creationId xmlns:a16="http://schemas.microsoft.com/office/drawing/2014/main" id="{5E28AC59-9F91-45DE-97C3-E1E5C46282E3}"/>
                </a:ext>
              </a:extLst>
            </p:cNvPr>
            <p:cNvSpPr/>
            <p:nvPr/>
          </p:nvSpPr>
          <p:spPr bwMode="auto">
            <a:xfrm>
              <a:off x="6115050" y="2903538"/>
              <a:ext cx="400050" cy="747713"/>
            </a:xfrm>
            <a:custGeom>
              <a:avLst/>
              <a:gdLst>
                <a:gd name="T0" fmla="*/ 44 w 106"/>
                <a:gd name="T1" fmla="*/ 119 h 197"/>
                <a:gd name="T2" fmla="*/ 3 w 106"/>
                <a:gd name="T3" fmla="*/ 187 h 197"/>
                <a:gd name="T4" fmla="*/ 0 w 106"/>
                <a:gd name="T5" fmla="*/ 197 h 197"/>
                <a:gd name="T6" fmla="*/ 0 w 106"/>
                <a:gd name="T7" fmla="*/ 83 h 197"/>
                <a:gd name="T8" fmla="*/ 1 w 106"/>
                <a:gd name="T9" fmla="*/ 64 h 197"/>
                <a:gd name="T10" fmla="*/ 16 w 106"/>
                <a:gd name="T11" fmla="*/ 29 h 197"/>
                <a:gd name="T12" fmla="*/ 49 w 106"/>
                <a:gd name="T13" fmla="*/ 1 h 197"/>
                <a:gd name="T14" fmla="*/ 54 w 106"/>
                <a:gd name="T15" fmla="*/ 0 h 197"/>
                <a:gd name="T16" fmla="*/ 64 w 106"/>
                <a:gd name="T17" fmla="*/ 6 h 197"/>
                <a:gd name="T18" fmla="*/ 85 w 106"/>
                <a:gd name="T19" fmla="*/ 42 h 197"/>
                <a:gd name="T20" fmla="*/ 86 w 106"/>
                <a:gd name="T21" fmla="*/ 42 h 197"/>
                <a:gd name="T22" fmla="*/ 104 w 106"/>
                <a:gd name="T23" fmla="*/ 74 h 197"/>
                <a:gd name="T24" fmla="*/ 105 w 106"/>
                <a:gd name="T25" fmla="*/ 82 h 197"/>
                <a:gd name="T26" fmla="*/ 99 w 106"/>
                <a:gd name="T27" fmla="*/ 87 h 197"/>
                <a:gd name="T28" fmla="*/ 44 w 106"/>
                <a:gd name="T29" fmla="*/ 11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197">
                  <a:moveTo>
                    <a:pt x="44" y="119"/>
                  </a:moveTo>
                  <a:cubicBezTo>
                    <a:pt x="25" y="137"/>
                    <a:pt x="12" y="156"/>
                    <a:pt x="3" y="187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77"/>
                    <a:pt x="0" y="69"/>
                    <a:pt x="1" y="64"/>
                  </a:cubicBezTo>
                  <a:cubicBezTo>
                    <a:pt x="1" y="63"/>
                    <a:pt x="3" y="47"/>
                    <a:pt x="16" y="29"/>
                  </a:cubicBezTo>
                  <a:cubicBezTo>
                    <a:pt x="30" y="11"/>
                    <a:pt x="48" y="1"/>
                    <a:pt x="49" y="1"/>
                  </a:cubicBezTo>
                  <a:cubicBezTo>
                    <a:pt x="51" y="0"/>
                    <a:pt x="52" y="0"/>
                    <a:pt x="54" y="0"/>
                  </a:cubicBezTo>
                  <a:cubicBezTo>
                    <a:pt x="58" y="0"/>
                    <a:pt x="62" y="2"/>
                    <a:pt x="64" y="6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6" y="76"/>
                    <a:pt x="106" y="79"/>
                    <a:pt x="105" y="82"/>
                  </a:cubicBezTo>
                  <a:cubicBezTo>
                    <a:pt x="104" y="84"/>
                    <a:pt x="102" y="86"/>
                    <a:pt x="99" y="87"/>
                  </a:cubicBezTo>
                  <a:cubicBezTo>
                    <a:pt x="99" y="87"/>
                    <a:pt x="66" y="99"/>
                    <a:pt x="44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57" name="Freeform 86">
              <a:extLst>
                <a:ext uri="{FF2B5EF4-FFF2-40B4-BE49-F238E27FC236}">
                  <a16:creationId xmlns:a16="http://schemas.microsoft.com/office/drawing/2014/main" id="{5833BEA6-6C2F-4191-A4C1-1605F573F175}"/>
                </a:ext>
              </a:extLst>
            </p:cNvPr>
            <p:cNvSpPr/>
            <p:nvPr/>
          </p:nvSpPr>
          <p:spPr bwMode="auto">
            <a:xfrm>
              <a:off x="6194425" y="3529013"/>
              <a:ext cx="642938" cy="160338"/>
            </a:xfrm>
            <a:custGeom>
              <a:avLst/>
              <a:gdLst>
                <a:gd name="T0" fmla="*/ 155 w 170"/>
                <a:gd name="T1" fmla="*/ 11 h 42"/>
                <a:gd name="T2" fmla="*/ 154 w 170"/>
                <a:gd name="T3" fmla="*/ 10 h 42"/>
                <a:gd name="T4" fmla="*/ 153 w 170"/>
                <a:gd name="T5" fmla="*/ 10 h 42"/>
                <a:gd name="T6" fmla="*/ 108 w 170"/>
                <a:gd name="T7" fmla="*/ 0 h 42"/>
                <a:gd name="T8" fmla="*/ 85 w 170"/>
                <a:gd name="T9" fmla="*/ 3 h 42"/>
                <a:gd name="T10" fmla="*/ 11 w 170"/>
                <a:gd name="T11" fmla="*/ 35 h 42"/>
                <a:gd name="T12" fmla="*/ 11 w 170"/>
                <a:gd name="T13" fmla="*/ 36 h 42"/>
                <a:gd name="T14" fmla="*/ 7 w 170"/>
                <a:gd name="T15" fmla="*/ 38 h 42"/>
                <a:gd name="T16" fmla="*/ 3 w 170"/>
                <a:gd name="T17" fmla="*/ 40 h 42"/>
                <a:gd name="T18" fmla="*/ 1 w 170"/>
                <a:gd name="T19" fmla="*/ 42 h 42"/>
                <a:gd name="T20" fmla="*/ 0 w 170"/>
                <a:gd name="T21" fmla="*/ 42 h 42"/>
                <a:gd name="T22" fmla="*/ 161 w 170"/>
                <a:gd name="T23" fmla="*/ 42 h 42"/>
                <a:gd name="T24" fmla="*/ 169 w 170"/>
                <a:gd name="T25" fmla="*/ 38 h 42"/>
                <a:gd name="T26" fmla="*/ 167 w 170"/>
                <a:gd name="T27" fmla="*/ 28 h 42"/>
                <a:gd name="T28" fmla="*/ 155 w 170"/>
                <a:gd name="T2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42">
                  <a:moveTo>
                    <a:pt x="155" y="11"/>
                  </a:moveTo>
                  <a:cubicBezTo>
                    <a:pt x="155" y="11"/>
                    <a:pt x="154" y="10"/>
                    <a:pt x="154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9"/>
                    <a:pt x="132" y="0"/>
                    <a:pt x="108" y="0"/>
                  </a:cubicBezTo>
                  <a:cubicBezTo>
                    <a:pt x="100" y="0"/>
                    <a:pt x="92" y="1"/>
                    <a:pt x="85" y="3"/>
                  </a:cubicBezTo>
                  <a:cubicBezTo>
                    <a:pt x="46" y="15"/>
                    <a:pt x="15" y="33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6"/>
                    <a:pt x="9" y="37"/>
                    <a:pt x="7" y="38"/>
                  </a:cubicBezTo>
                  <a:cubicBezTo>
                    <a:pt x="6" y="39"/>
                    <a:pt x="4" y="40"/>
                    <a:pt x="3" y="40"/>
                  </a:cubicBezTo>
                  <a:cubicBezTo>
                    <a:pt x="2" y="41"/>
                    <a:pt x="2" y="41"/>
                    <a:pt x="1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5" y="42"/>
                    <a:pt x="167" y="41"/>
                    <a:pt x="169" y="38"/>
                  </a:cubicBezTo>
                  <a:cubicBezTo>
                    <a:pt x="170" y="35"/>
                    <a:pt x="169" y="32"/>
                    <a:pt x="167" y="28"/>
                  </a:cubicBezTo>
                  <a:cubicBezTo>
                    <a:pt x="167" y="28"/>
                    <a:pt x="162" y="20"/>
                    <a:pt x="15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58" name="Freeform 87">
              <a:extLst>
                <a:ext uri="{FF2B5EF4-FFF2-40B4-BE49-F238E27FC236}">
                  <a16:creationId xmlns:a16="http://schemas.microsoft.com/office/drawing/2014/main" id="{6CD30ADA-6548-4B38-9F96-8C39D8BC61B6}"/>
                </a:ext>
              </a:extLst>
            </p:cNvPr>
            <p:cNvSpPr/>
            <p:nvPr/>
          </p:nvSpPr>
          <p:spPr bwMode="auto">
            <a:xfrm>
              <a:off x="5335588" y="3771901"/>
              <a:ext cx="1520825" cy="155575"/>
            </a:xfrm>
            <a:custGeom>
              <a:avLst/>
              <a:gdLst>
                <a:gd name="T0" fmla="*/ 402 w 402"/>
                <a:gd name="T1" fmla="*/ 24 h 41"/>
                <a:gd name="T2" fmla="*/ 385 w 402"/>
                <a:gd name="T3" fmla="*/ 41 h 41"/>
                <a:gd name="T4" fmla="*/ 382 w 402"/>
                <a:gd name="T5" fmla="*/ 41 h 41"/>
                <a:gd name="T6" fmla="*/ 232 w 402"/>
                <a:gd name="T7" fmla="*/ 28 h 41"/>
                <a:gd name="T8" fmla="*/ 217 w 402"/>
                <a:gd name="T9" fmla="*/ 34 h 41"/>
                <a:gd name="T10" fmla="*/ 216 w 402"/>
                <a:gd name="T11" fmla="*/ 35 h 41"/>
                <a:gd name="T12" fmla="*/ 201 w 402"/>
                <a:gd name="T13" fmla="*/ 40 h 41"/>
                <a:gd name="T14" fmla="*/ 201 w 402"/>
                <a:gd name="T15" fmla="*/ 40 h 41"/>
                <a:gd name="T16" fmla="*/ 186 w 402"/>
                <a:gd name="T17" fmla="*/ 35 h 41"/>
                <a:gd name="T18" fmla="*/ 185 w 402"/>
                <a:gd name="T19" fmla="*/ 34 h 41"/>
                <a:gd name="T20" fmla="*/ 170 w 402"/>
                <a:gd name="T21" fmla="*/ 28 h 41"/>
                <a:gd name="T22" fmla="*/ 20 w 402"/>
                <a:gd name="T23" fmla="*/ 41 h 41"/>
                <a:gd name="T24" fmla="*/ 17 w 402"/>
                <a:gd name="T25" fmla="*/ 41 h 41"/>
                <a:gd name="T26" fmla="*/ 0 w 402"/>
                <a:gd name="T27" fmla="*/ 24 h 41"/>
                <a:gd name="T28" fmla="*/ 16 w 402"/>
                <a:gd name="T29" fmla="*/ 7 h 41"/>
                <a:gd name="T30" fmla="*/ 17 w 402"/>
                <a:gd name="T31" fmla="*/ 7 h 41"/>
                <a:gd name="T32" fmla="*/ 164 w 402"/>
                <a:gd name="T33" fmla="*/ 0 h 41"/>
                <a:gd name="T34" fmla="*/ 177 w 402"/>
                <a:gd name="T35" fmla="*/ 6 h 41"/>
                <a:gd name="T36" fmla="*/ 182 w 402"/>
                <a:gd name="T37" fmla="*/ 6 h 41"/>
                <a:gd name="T38" fmla="*/ 194 w 402"/>
                <a:gd name="T39" fmla="*/ 0 h 41"/>
                <a:gd name="T40" fmla="*/ 208 w 402"/>
                <a:gd name="T41" fmla="*/ 0 h 41"/>
                <a:gd name="T42" fmla="*/ 220 w 402"/>
                <a:gd name="T43" fmla="*/ 6 h 41"/>
                <a:gd name="T44" fmla="*/ 225 w 402"/>
                <a:gd name="T45" fmla="*/ 6 h 41"/>
                <a:gd name="T46" fmla="*/ 238 w 402"/>
                <a:gd name="T47" fmla="*/ 0 h 41"/>
                <a:gd name="T48" fmla="*/ 385 w 402"/>
                <a:gd name="T49" fmla="*/ 7 h 41"/>
                <a:gd name="T50" fmla="*/ 386 w 402"/>
                <a:gd name="T51" fmla="*/ 7 h 41"/>
                <a:gd name="T52" fmla="*/ 402 w 402"/>
                <a:gd name="T5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2" h="41">
                  <a:moveTo>
                    <a:pt x="402" y="24"/>
                  </a:moveTo>
                  <a:cubicBezTo>
                    <a:pt x="402" y="33"/>
                    <a:pt x="394" y="41"/>
                    <a:pt x="385" y="41"/>
                  </a:cubicBezTo>
                  <a:cubicBezTo>
                    <a:pt x="384" y="41"/>
                    <a:pt x="383" y="41"/>
                    <a:pt x="382" y="41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227" y="28"/>
                    <a:pt x="220" y="31"/>
                    <a:pt x="217" y="34"/>
                  </a:cubicBezTo>
                  <a:cubicBezTo>
                    <a:pt x="217" y="34"/>
                    <a:pt x="217" y="34"/>
                    <a:pt x="216" y="35"/>
                  </a:cubicBezTo>
                  <a:cubicBezTo>
                    <a:pt x="214" y="38"/>
                    <a:pt x="208" y="40"/>
                    <a:pt x="201" y="40"/>
                  </a:cubicBezTo>
                  <a:cubicBezTo>
                    <a:pt x="201" y="40"/>
                    <a:pt x="201" y="40"/>
                    <a:pt x="201" y="40"/>
                  </a:cubicBezTo>
                  <a:cubicBezTo>
                    <a:pt x="194" y="40"/>
                    <a:pt x="188" y="38"/>
                    <a:pt x="186" y="35"/>
                  </a:cubicBezTo>
                  <a:cubicBezTo>
                    <a:pt x="185" y="34"/>
                    <a:pt x="185" y="34"/>
                    <a:pt x="185" y="34"/>
                  </a:cubicBezTo>
                  <a:cubicBezTo>
                    <a:pt x="182" y="31"/>
                    <a:pt x="175" y="28"/>
                    <a:pt x="170" y="28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9" y="41"/>
                    <a:pt x="18" y="41"/>
                    <a:pt x="17" y="41"/>
                  </a:cubicBezTo>
                  <a:cubicBezTo>
                    <a:pt x="8" y="41"/>
                    <a:pt x="0" y="33"/>
                    <a:pt x="0" y="24"/>
                  </a:cubicBezTo>
                  <a:cubicBezTo>
                    <a:pt x="0" y="15"/>
                    <a:pt x="7" y="8"/>
                    <a:pt x="16" y="7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9" y="0"/>
                    <a:pt x="175" y="2"/>
                    <a:pt x="177" y="6"/>
                  </a:cubicBezTo>
                  <a:cubicBezTo>
                    <a:pt x="178" y="10"/>
                    <a:pt x="181" y="10"/>
                    <a:pt x="182" y="6"/>
                  </a:cubicBezTo>
                  <a:cubicBezTo>
                    <a:pt x="183" y="2"/>
                    <a:pt x="189" y="0"/>
                    <a:pt x="194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13" y="0"/>
                    <a:pt x="219" y="2"/>
                    <a:pt x="220" y="6"/>
                  </a:cubicBezTo>
                  <a:cubicBezTo>
                    <a:pt x="221" y="10"/>
                    <a:pt x="224" y="10"/>
                    <a:pt x="225" y="6"/>
                  </a:cubicBezTo>
                  <a:cubicBezTo>
                    <a:pt x="227" y="2"/>
                    <a:pt x="233" y="0"/>
                    <a:pt x="238" y="0"/>
                  </a:cubicBezTo>
                  <a:cubicBezTo>
                    <a:pt x="385" y="7"/>
                    <a:pt x="385" y="7"/>
                    <a:pt x="385" y="7"/>
                  </a:cubicBezTo>
                  <a:cubicBezTo>
                    <a:pt x="386" y="7"/>
                    <a:pt x="386" y="7"/>
                    <a:pt x="386" y="7"/>
                  </a:cubicBezTo>
                  <a:cubicBezTo>
                    <a:pt x="395" y="8"/>
                    <a:pt x="402" y="15"/>
                    <a:pt x="40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59" name="Freeform 88">
              <a:extLst>
                <a:ext uri="{FF2B5EF4-FFF2-40B4-BE49-F238E27FC236}">
                  <a16:creationId xmlns:a16="http://schemas.microsoft.com/office/drawing/2014/main" id="{A20D7C2D-60FE-4E41-804D-4DB2C8FDD7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2250" y="3733801"/>
              <a:ext cx="1587500" cy="227013"/>
            </a:xfrm>
            <a:custGeom>
              <a:avLst/>
              <a:gdLst>
                <a:gd name="T0" fmla="*/ 394 w 420"/>
                <a:gd name="T1" fmla="*/ 60 h 60"/>
                <a:gd name="T2" fmla="*/ 394 w 420"/>
                <a:gd name="T3" fmla="*/ 60 h 60"/>
                <a:gd name="T4" fmla="*/ 391 w 420"/>
                <a:gd name="T5" fmla="*/ 60 h 60"/>
                <a:gd name="T6" fmla="*/ 390 w 420"/>
                <a:gd name="T7" fmla="*/ 60 h 60"/>
                <a:gd name="T8" fmla="*/ 240 w 420"/>
                <a:gd name="T9" fmla="*/ 47 h 60"/>
                <a:gd name="T10" fmla="*/ 240 w 420"/>
                <a:gd name="T11" fmla="*/ 47 h 60"/>
                <a:gd name="T12" fmla="*/ 235 w 420"/>
                <a:gd name="T13" fmla="*/ 49 h 60"/>
                <a:gd name="T14" fmla="*/ 235 w 420"/>
                <a:gd name="T15" fmla="*/ 52 h 60"/>
                <a:gd name="T16" fmla="*/ 230 w 420"/>
                <a:gd name="T17" fmla="*/ 53 h 60"/>
                <a:gd name="T18" fmla="*/ 210 w 420"/>
                <a:gd name="T19" fmla="*/ 59 h 60"/>
                <a:gd name="T20" fmla="*/ 210 w 420"/>
                <a:gd name="T21" fmla="*/ 59 h 60"/>
                <a:gd name="T22" fmla="*/ 190 w 420"/>
                <a:gd name="T23" fmla="*/ 53 h 60"/>
                <a:gd name="T24" fmla="*/ 186 w 420"/>
                <a:gd name="T25" fmla="*/ 52 h 60"/>
                <a:gd name="T26" fmla="*/ 185 w 420"/>
                <a:gd name="T27" fmla="*/ 49 h 60"/>
                <a:gd name="T28" fmla="*/ 180 w 420"/>
                <a:gd name="T29" fmla="*/ 47 h 60"/>
                <a:gd name="T30" fmla="*/ 29 w 420"/>
                <a:gd name="T31" fmla="*/ 60 h 60"/>
                <a:gd name="T32" fmla="*/ 26 w 420"/>
                <a:gd name="T33" fmla="*/ 60 h 60"/>
                <a:gd name="T34" fmla="*/ 0 w 420"/>
                <a:gd name="T35" fmla="*/ 34 h 60"/>
                <a:gd name="T36" fmla="*/ 25 w 420"/>
                <a:gd name="T37" fmla="*/ 8 h 60"/>
                <a:gd name="T38" fmla="*/ 25 w 420"/>
                <a:gd name="T39" fmla="*/ 8 h 60"/>
                <a:gd name="T40" fmla="*/ 173 w 420"/>
                <a:gd name="T41" fmla="*/ 1 h 60"/>
                <a:gd name="T42" fmla="*/ 188 w 420"/>
                <a:gd name="T43" fmla="*/ 5 h 60"/>
                <a:gd name="T44" fmla="*/ 203 w 420"/>
                <a:gd name="T45" fmla="*/ 0 h 60"/>
                <a:gd name="T46" fmla="*/ 217 w 420"/>
                <a:gd name="T47" fmla="*/ 0 h 60"/>
                <a:gd name="T48" fmla="*/ 232 w 420"/>
                <a:gd name="T49" fmla="*/ 5 h 60"/>
                <a:gd name="T50" fmla="*/ 247 w 420"/>
                <a:gd name="T51" fmla="*/ 1 h 60"/>
                <a:gd name="T52" fmla="*/ 395 w 420"/>
                <a:gd name="T53" fmla="*/ 8 h 60"/>
                <a:gd name="T54" fmla="*/ 420 w 420"/>
                <a:gd name="T55" fmla="*/ 34 h 60"/>
                <a:gd name="T56" fmla="*/ 394 w 420"/>
                <a:gd name="T57" fmla="*/ 60 h 60"/>
                <a:gd name="T58" fmla="*/ 26 w 420"/>
                <a:gd name="T59" fmla="*/ 26 h 60"/>
                <a:gd name="T60" fmla="*/ 18 w 420"/>
                <a:gd name="T61" fmla="*/ 34 h 60"/>
                <a:gd name="T62" fmla="*/ 26 w 420"/>
                <a:gd name="T63" fmla="*/ 42 h 60"/>
                <a:gd name="T64" fmla="*/ 26 w 420"/>
                <a:gd name="T65" fmla="*/ 42 h 60"/>
                <a:gd name="T66" fmla="*/ 28 w 420"/>
                <a:gd name="T67" fmla="*/ 42 h 60"/>
                <a:gd name="T68" fmla="*/ 178 w 420"/>
                <a:gd name="T69" fmla="*/ 29 h 60"/>
                <a:gd name="T70" fmla="*/ 180 w 420"/>
                <a:gd name="T71" fmla="*/ 29 h 60"/>
                <a:gd name="T72" fmla="*/ 199 w 420"/>
                <a:gd name="T73" fmla="*/ 36 h 60"/>
                <a:gd name="T74" fmla="*/ 200 w 420"/>
                <a:gd name="T75" fmla="*/ 36 h 60"/>
                <a:gd name="T76" fmla="*/ 202 w 420"/>
                <a:gd name="T77" fmla="*/ 39 h 60"/>
                <a:gd name="T78" fmla="*/ 210 w 420"/>
                <a:gd name="T79" fmla="*/ 41 h 60"/>
                <a:gd name="T80" fmla="*/ 210 w 420"/>
                <a:gd name="T81" fmla="*/ 41 h 60"/>
                <a:gd name="T82" fmla="*/ 218 w 420"/>
                <a:gd name="T83" fmla="*/ 39 h 60"/>
                <a:gd name="T84" fmla="*/ 220 w 420"/>
                <a:gd name="T85" fmla="*/ 36 h 60"/>
                <a:gd name="T86" fmla="*/ 221 w 420"/>
                <a:gd name="T87" fmla="*/ 36 h 60"/>
                <a:gd name="T88" fmla="*/ 242 w 420"/>
                <a:gd name="T89" fmla="*/ 29 h 60"/>
                <a:gd name="T90" fmla="*/ 392 w 420"/>
                <a:gd name="T91" fmla="*/ 42 h 60"/>
                <a:gd name="T92" fmla="*/ 394 w 420"/>
                <a:gd name="T93" fmla="*/ 42 h 60"/>
                <a:gd name="T94" fmla="*/ 402 w 420"/>
                <a:gd name="T95" fmla="*/ 34 h 60"/>
                <a:gd name="T96" fmla="*/ 395 w 420"/>
                <a:gd name="T97" fmla="*/ 26 h 60"/>
                <a:gd name="T98" fmla="*/ 394 w 420"/>
                <a:gd name="T99" fmla="*/ 26 h 60"/>
                <a:gd name="T100" fmla="*/ 246 w 420"/>
                <a:gd name="T101" fmla="*/ 19 h 60"/>
                <a:gd name="T102" fmla="*/ 246 w 420"/>
                <a:gd name="T103" fmla="*/ 19 h 60"/>
                <a:gd name="T104" fmla="*/ 242 w 420"/>
                <a:gd name="T105" fmla="*/ 20 h 60"/>
                <a:gd name="T106" fmla="*/ 231 w 420"/>
                <a:gd name="T107" fmla="*/ 28 h 60"/>
                <a:gd name="T108" fmla="*/ 221 w 420"/>
                <a:gd name="T109" fmla="*/ 20 h 60"/>
                <a:gd name="T110" fmla="*/ 217 w 420"/>
                <a:gd name="T111" fmla="*/ 19 h 60"/>
                <a:gd name="T112" fmla="*/ 203 w 420"/>
                <a:gd name="T113" fmla="*/ 19 h 60"/>
                <a:gd name="T114" fmla="*/ 199 w 420"/>
                <a:gd name="T115" fmla="*/ 20 h 60"/>
                <a:gd name="T116" fmla="*/ 189 w 420"/>
                <a:gd name="T117" fmla="*/ 28 h 60"/>
                <a:gd name="T118" fmla="*/ 178 w 420"/>
                <a:gd name="T119" fmla="*/ 20 h 60"/>
                <a:gd name="T120" fmla="*/ 174 w 420"/>
                <a:gd name="T121" fmla="*/ 19 h 60"/>
                <a:gd name="T122" fmla="*/ 26 w 420"/>
                <a:gd name="T123" fmla="*/ 26 h 60"/>
                <a:gd name="T124" fmla="*/ 26 w 420"/>
                <a:gd name="T125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0" h="60">
                  <a:moveTo>
                    <a:pt x="394" y="60"/>
                  </a:moveTo>
                  <a:cubicBezTo>
                    <a:pt x="394" y="60"/>
                    <a:pt x="394" y="60"/>
                    <a:pt x="394" y="60"/>
                  </a:cubicBezTo>
                  <a:cubicBezTo>
                    <a:pt x="393" y="60"/>
                    <a:pt x="392" y="60"/>
                    <a:pt x="391" y="60"/>
                  </a:cubicBezTo>
                  <a:cubicBezTo>
                    <a:pt x="390" y="60"/>
                    <a:pt x="390" y="60"/>
                    <a:pt x="390" y="60"/>
                  </a:cubicBezTo>
                  <a:cubicBezTo>
                    <a:pt x="240" y="47"/>
                    <a:pt x="240" y="47"/>
                    <a:pt x="240" y="47"/>
                  </a:cubicBezTo>
                  <a:cubicBezTo>
                    <a:pt x="240" y="47"/>
                    <a:pt x="240" y="47"/>
                    <a:pt x="240" y="47"/>
                  </a:cubicBezTo>
                  <a:cubicBezTo>
                    <a:pt x="238" y="47"/>
                    <a:pt x="236" y="48"/>
                    <a:pt x="235" y="49"/>
                  </a:cubicBezTo>
                  <a:cubicBezTo>
                    <a:pt x="235" y="52"/>
                    <a:pt x="235" y="52"/>
                    <a:pt x="235" y="52"/>
                  </a:cubicBezTo>
                  <a:cubicBezTo>
                    <a:pt x="230" y="53"/>
                    <a:pt x="230" y="53"/>
                    <a:pt x="230" y="53"/>
                  </a:cubicBezTo>
                  <a:cubicBezTo>
                    <a:pt x="225" y="57"/>
                    <a:pt x="218" y="59"/>
                    <a:pt x="210" y="59"/>
                  </a:cubicBezTo>
                  <a:cubicBezTo>
                    <a:pt x="210" y="59"/>
                    <a:pt x="210" y="59"/>
                    <a:pt x="210" y="59"/>
                  </a:cubicBezTo>
                  <a:cubicBezTo>
                    <a:pt x="202" y="59"/>
                    <a:pt x="195" y="57"/>
                    <a:pt x="190" y="53"/>
                  </a:cubicBezTo>
                  <a:cubicBezTo>
                    <a:pt x="186" y="52"/>
                    <a:pt x="186" y="52"/>
                    <a:pt x="186" y="52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4" y="48"/>
                    <a:pt x="182" y="47"/>
                    <a:pt x="180" y="47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8" y="60"/>
                    <a:pt x="27" y="60"/>
                    <a:pt x="26" y="60"/>
                  </a:cubicBezTo>
                  <a:cubicBezTo>
                    <a:pt x="12" y="60"/>
                    <a:pt x="0" y="48"/>
                    <a:pt x="0" y="34"/>
                  </a:cubicBezTo>
                  <a:cubicBezTo>
                    <a:pt x="0" y="20"/>
                    <a:pt x="11" y="9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173" y="1"/>
                    <a:pt x="173" y="1"/>
                    <a:pt x="173" y="1"/>
                  </a:cubicBezTo>
                  <a:cubicBezTo>
                    <a:pt x="178" y="1"/>
                    <a:pt x="184" y="2"/>
                    <a:pt x="188" y="5"/>
                  </a:cubicBezTo>
                  <a:cubicBezTo>
                    <a:pt x="192" y="2"/>
                    <a:pt x="197" y="0"/>
                    <a:pt x="203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23" y="0"/>
                    <a:pt x="228" y="2"/>
                    <a:pt x="232" y="5"/>
                  </a:cubicBezTo>
                  <a:cubicBezTo>
                    <a:pt x="236" y="2"/>
                    <a:pt x="242" y="1"/>
                    <a:pt x="247" y="1"/>
                  </a:cubicBezTo>
                  <a:cubicBezTo>
                    <a:pt x="395" y="8"/>
                    <a:pt x="395" y="8"/>
                    <a:pt x="395" y="8"/>
                  </a:cubicBezTo>
                  <a:cubicBezTo>
                    <a:pt x="409" y="9"/>
                    <a:pt x="420" y="20"/>
                    <a:pt x="420" y="34"/>
                  </a:cubicBezTo>
                  <a:cubicBezTo>
                    <a:pt x="420" y="48"/>
                    <a:pt x="408" y="60"/>
                    <a:pt x="394" y="60"/>
                  </a:cubicBezTo>
                  <a:close/>
                  <a:moveTo>
                    <a:pt x="26" y="26"/>
                  </a:moveTo>
                  <a:cubicBezTo>
                    <a:pt x="21" y="26"/>
                    <a:pt x="18" y="30"/>
                    <a:pt x="18" y="34"/>
                  </a:cubicBezTo>
                  <a:cubicBezTo>
                    <a:pt x="18" y="38"/>
                    <a:pt x="22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2"/>
                    <a:pt x="28" y="42"/>
                    <a:pt x="28" y="42"/>
                  </a:cubicBezTo>
                  <a:cubicBezTo>
                    <a:pt x="178" y="29"/>
                    <a:pt x="178" y="29"/>
                    <a:pt x="178" y="29"/>
                  </a:cubicBezTo>
                  <a:cubicBezTo>
                    <a:pt x="179" y="29"/>
                    <a:pt x="179" y="29"/>
                    <a:pt x="180" y="29"/>
                  </a:cubicBezTo>
                  <a:cubicBezTo>
                    <a:pt x="187" y="29"/>
                    <a:pt x="194" y="32"/>
                    <a:pt x="199" y="36"/>
                  </a:cubicBezTo>
                  <a:cubicBezTo>
                    <a:pt x="200" y="36"/>
                    <a:pt x="200" y="36"/>
                    <a:pt x="200" y="36"/>
                  </a:cubicBezTo>
                  <a:cubicBezTo>
                    <a:pt x="202" y="39"/>
                    <a:pt x="202" y="39"/>
                    <a:pt x="202" y="39"/>
                  </a:cubicBezTo>
                  <a:cubicBezTo>
                    <a:pt x="202" y="40"/>
                    <a:pt x="205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5" y="41"/>
                    <a:pt x="218" y="40"/>
                    <a:pt x="218" y="39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1" y="36"/>
                    <a:pt x="221" y="36"/>
                    <a:pt x="221" y="36"/>
                  </a:cubicBezTo>
                  <a:cubicBezTo>
                    <a:pt x="227" y="32"/>
                    <a:pt x="235" y="29"/>
                    <a:pt x="242" y="29"/>
                  </a:cubicBezTo>
                  <a:cubicBezTo>
                    <a:pt x="392" y="42"/>
                    <a:pt x="392" y="42"/>
                    <a:pt x="392" y="42"/>
                  </a:cubicBezTo>
                  <a:cubicBezTo>
                    <a:pt x="392" y="42"/>
                    <a:pt x="393" y="42"/>
                    <a:pt x="394" y="42"/>
                  </a:cubicBezTo>
                  <a:cubicBezTo>
                    <a:pt x="398" y="42"/>
                    <a:pt x="402" y="38"/>
                    <a:pt x="402" y="34"/>
                  </a:cubicBezTo>
                  <a:cubicBezTo>
                    <a:pt x="402" y="30"/>
                    <a:pt x="399" y="26"/>
                    <a:pt x="395" y="26"/>
                  </a:cubicBezTo>
                  <a:cubicBezTo>
                    <a:pt x="394" y="26"/>
                    <a:pt x="394" y="26"/>
                    <a:pt x="394" y="26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44" y="19"/>
                    <a:pt x="243" y="20"/>
                    <a:pt x="242" y="20"/>
                  </a:cubicBezTo>
                  <a:cubicBezTo>
                    <a:pt x="239" y="27"/>
                    <a:pt x="234" y="28"/>
                    <a:pt x="231" y="28"/>
                  </a:cubicBezTo>
                  <a:cubicBezTo>
                    <a:pt x="227" y="28"/>
                    <a:pt x="223" y="25"/>
                    <a:pt x="221" y="20"/>
                  </a:cubicBezTo>
                  <a:cubicBezTo>
                    <a:pt x="220" y="19"/>
                    <a:pt x="219" y="19"/>
                    <a:pt x="217" y="19"/>
                  </a:cubicBezTo>
                  <a:cubicBezTo>
                    <a:pt x="203" y="19"/>
                    <a:pt x="203" y="19"/>
                    <a:pt x="203" y="19"/>
                  </a:cubicBezTo>
                  <a:cubicBezTo>
                    <a:pt x="201" y="19"/>
                    <a:pt x="200" y="19"/>
                    <a:pt x="199" y="20"/>
                  </a:cubicBezTo>
                  <a:cubicBezTo>
                    <a:pt x="197" y="25"/>
                    <a:pt x="193" y="28"/>
                    <a:pt x="189" y="28"/>
                  </a:cubicBezTo>
                  <a:cubicBezTo>
                    <a:pt x="186" y="28"/>
                    <a:pt x="181" y="27"/>
                    <a:pt x="178" y="20"/>
                  </a:cubicBezTo>
                  <a:cubicBezTo>
                    <a:pt x="177" y="20"/>
                    <a:pt x="176" y="19"/>
                    <a:pt x="174" y="19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60" name="Freeform 89">
              <a:extLst>
                <a:ext uri="{FF2B5EF4-FFF2-40B4-BE49-F238E27FC236}">
                  <a16:creationId xmlns:a16="http://schemas.microsoft.com/office/drawing/2014/main" id="{75DFC209-933F-4AB2-B204-A699E69F1989}"/>
                </a:ext>
              </a:extLst>
            </p:cNvPr>
            <p:cNvSpPr/>
            <p:nvPr/>
          </p:nvSpPr>
          <p:spPr bwMode="auto">
            <a:xfrm>
              <a:off x="5354638" y="3525838"/>
              <a:ext cx="669925" cy="163513"/>
            </a:xfrm>
            <a:custGeom>
              <a:avLst/>
              <a:gdLst>
                <a:gd name="T0" fmla="*/ 169 w 177"/>
                <a:gd name="T1" fmla="*/ 37 h 43"/>
                <a:gd name="T2" fmla="*/ 168 w 177"/>
                <a:gd name="T3" fmla="*/ 36 h 43"/>
                <a:gd name="T4" fmla="*/ 92 w 177"/>
                <a:gd name="T5" fmla="*/ 1 h 43"/>
                <a:gd name="T6" fmla="*/ 75 w 177"/>
                <a:gd name="T7" fmla="*/ 0 h 43"/>
                <a:gd name="T8" fmla="*/ 18 w 177"/>
                <a:gd name="T9" fmla="*/ 15 h 43"/>
                <a:gd name="T10" fmla="*/ 3 w 177"/>
                <a:gd name="T11" fmla="*/ 29 h 43"/>
                <a:gd name="T12" fmla="*/ 1 w 177"/>
                <a:gd name="T13" fmla="*/ 39 h 43"/>
                <a:gd name="T14" fmla="*/ 9 w 177"/>
                <a:gd name="T15" fmla="*/ 43 h 43"/>
                <a:gd name="T16" fmla="*/ 177 w 177"/>
                <a:gd name="T17" fmla="*/ 43 h 43"/>
                <a:gd name="T18" fmla="*/ 169 w 177"/>
                <a:gd name="T19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43">
                  <a:moveTo>
                    <a:pt x="169" y="37"/>
                  </a:moveTo>
                  <a:cubicBezTo>
                    <a:pt x="168" y="36"/>
                    <a:pt x="168" y="36"/>
                    <a:pt x="168" y="36"/>
                  </a:cubicBezTo>
                  <a:cubicBezTo>
                    <a:pt x="141" y="16"/>
                    <a:pt x="115" y="5"/>
                    <a:pt x="92" y="1"/>
                  </a:cubicBezTo>
                  <a:cubicBezTo>
                    <a:pt x="87" y="1"/>
                    <a:pt x="81" y="0"/>
                    <a:pt x="75" y="0"/>
                  </a:cubicBezTo>
                  <a:cubicBezTo>
                    <a:pt x="40" y="0"/>
                    <a:pt x="18" y="15"/>
                    <a:pt x="18" y="15"/>
                  </a:cubicBezTo>
                  <a:cubicBezTo>
                    <a:pt x="16" y="16"/>
                    <a:pt x="6" y="23"/>
                    <a:pt x="3" y="29"/>
                  </a:cubicBezTo>
                  <a:cubicBezTo>
                    <a:pt x="1" y="33"/>
                    <a:pt x="0" y="36"/>
                    <a:pt x="1" y="39"/>
                  </a:cubicBezTo>
                  <a:cubicBezTo>
                    <a:pt x="3" y="42"/>
                    <a:pt x="5" y="43"/>
                    <a:pt x="9" y="43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4" y="40"/>
                    <a:pt x="170" y="37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61" name="Freeform 90">
              <a:extLst>
                <a:ext uri="{FF2B5EF4-FFF2-40B4-BE49-F238E27FC236}">
                  <a16:creationId xmlns:a16="http://schemas.microsoft.com/office/drawing/2014/main" id="{7331CBB5-51AE-4F5B-B65C-FD94029160AC}"/>
                </a:ext>
              </a:extLst>
            </p:cNvPr>
            <p:cNvSpPr/>
            <p:nvPr/>
          </p:nvSpPr>
          <p:spPr bwMode="auto">
            <a:xfrm>
              <a:off x="6175375" y="3063876"/>
              <a:ext cx="654050" cy="571500"/>
            </a:xfrm>
            <a:custGeom>
              <a:avLst/>
              <a:gdLst>
                <a:gd name="T0" fmla="*/ 171 w 173"/>
                <a:gd name="T1" fmla="*/ 114 h 151"/>
                <a:gd name="T2" fmla="*/ 157 w 173"/>
                <a:gd name="T3" fmla="*/ 87 h 151"/>
                <a:gd name="T4" fmla="*/ 157 w 173"/>
                <a:gd name="T5" fmla="*/ 86 h 151"/>
                <a:gd name="T6" fmla="*/ 123 w 173"/>
                <a:gd name="T7" fmla="*/ 21 h 151"/>
                <a:gd name="T8" fmla="*/ 116 w 173"/>
                <a:gd name="T9" fmla="*/ 8 h 151"/>
                <a:gd name="T10" fmla="*/ 115 w 173"/>
                <a:gd name="T11" fmla="*/ 7 h 151"/>
                <a:gd name="T12" fmla="*/ 87 w 173"/>
                <a:gd name="T13" fmla="*/ 0 h 151"/>
                <a:gd name="T14" fmla="*/ 101 w 173"/>
                <a:gd name="T15" fmla="*/ 24 h 151"/>
                <a:gd name="T16" fmla="*/ 103 w 173"/>
                <a:gd name="T17" fmla="*/ 45 h 151"/>
                <a:gd name="T18" fmla="*/ 88 w 173"/>
                <a:gd name="T19" fmla="*/ 59 h 151"/>
                <a:gd name="T20" fmla="*/ 38 w 173"/>
                <a:gd name="T21" fmla="*/ 87 h 151"/>
                <a:gd name="T22" fmla="*/ 1 w 173"/>
                <a:gd name="T23" fmla="*/ 149 h 151"/>
                <a:gd name="T24" fmla="*/ 0 w 173"/>
                <a:gd name="T25" fmla="*/ 151 h 151"/>
                <a:gd name="T26" fmla="*/ 1 w 173"/>
                <a:gd name="T27" fmla="*/ 151 h 151"/>
                <a:gd name="T28" fmla="*/ 9 w 173"/>
                <a:gd name="T29" fmla="*/ 146 h 151"/>
                <a:gd name="T30" fmla="*/ 86 w 173"/>
                <a:gd name="T31" fmla="*/ 112 h 151"/>
                <a:gd name="T32" fmla="*/ 113 w 173"/>
                <a:gd name="T33" fmla="*/ 109 h 151"/>
                <a:gd name="T34" fmla="*/ 165 w 173"/>
                <a:gd name="T35" fmla="*/ 120 h 151"/>
                <a:gd name="T36" fmla="*/ 169 w 173"/>
                <a:gd name="T37" fmla="*/ 121 h 151"/>
                <a:gd name="T38" fmla="*/ 172 w 173"/>
                <a:gd name="T39" fmla="*/ 120 h 151"/>
                <a:gd name="T40" fmla="*/ 171 w 173"/>
                <a:gd name="T41" fmla="*/ 1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3" h="151">
                  <a:moveTo>
                    <a:pt x="171" y="114"/>
                  </a:moveTo>
                  <a:cubicBezTo>
                    <a:pt x="157" y="87"/>
                    <a:pt x="157" y="87"/>
                    <a:pt x="157" y="87"/>
                  </a:cubicBezTo>
                  <a:cubicBezTo>
                    <a:pt x="157" y="86"/>
                    <a:pt x="157" y="86"/>
                    <a:pt x="157" y="86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0" y="17"/>
                    <a:pt x="117" y="11"/>
                    <a:pt x="116" y="8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01" y="0"/>
                    <a:pt x="87" y="0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5" y="31"/>
                    <a:pt x="105" y="38"/>
                    <a:pt x="103" y="45"/>
                  </a:cubicBezTo>
                  <a:cubicBezTo>
                    <a:pt x="100" y="51"/>
                    <a:pt x="95" y="56"/>
                    <a:pt x="88" y="59"/>
                  </a:cubicBezTo>
                  <a:cubicBezTo>
                    <a:pt x="85" y="60"/>
                    <a:pt x="56" y="71"/>
                    <a:pt x="38" y="87"/>
                  </a:cubicBezTo>
                  <a:cubicBezTo>
                    <a:pt x="19" y="105"/>
                    <a:pt x="8" y="123"/>
                    <a:pt x="1" y="149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1" y="151"/>
                    <a:pt x="1" y="151"/>
                  </a:cubicBezTo>
                  <a:cubicBezTo>
                    <a:pt x="3" y="149"/>
                    <a:pt x="6" y="147"/>
                    <a:pt x="9" y="146"/>
                  </a:cubicBezTo>
                  <a:cubicBezTo>
                    <a:pt x="9" y="146"/>
                    <a:pt x="42" y="125"/>
                    <a:pt x="86" y="112"/>
                  </a:cubicBezTo>
                  <a:cubicBezTo>
                    <a:pt x="95" y="110"/>
                    <a:pt x="104" y="109"/>
                    <a:pt x="113" y="109"/>
                  </a:cubicBezTo>
                  <a:cubicBezTo>
                    <a:pt x="141" y="109"/>
                    <a:pt x="165" y="120"/>
                    <a:pt x="165" y="120"/>
                  </a:cubicBezTo>
                  <a:cubicBezTo>
                    <a:pt x="167" y="121"/>
                    <a:pt x="168" y="121"/>
                    <a:pt x="169" y="121"/>
                  </a:cubicBezTo>
                  <a:cubicBezTo>
                    <a:pt x="171" y="121"/>
                    <a:pt x="172" y="120"/>
                    <a:pt x="172" y="120"/>
                  </a:cubicBezTo>
                  <a:cubicBezTo>
                    <a:pt x="173" y="118"/>
                    <a:pt x="172" y="116"/>
                    <a:pt x="171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</p:grpSp>
      <p:grpSp>
        <p:nvGrpSpPr>
          <p:cNvPr id="26631" name="组合 1026">
            <a:extLst>
              <a:ext uri="{FF2B5EF4-FFF2-40B4-BE49-F238E27FC236}">
                <a16:creationId xmlns:a16="http://schemas.microsoft.com/office/drawing/2014/main" id="{712A554A-7D16-4898-96E8-0F8C796F052E}"/>
              </a:ext>
            </a:extLst>
          </p:cNvPr>
          <p:cNvGrpSpPr>
            <a:grpSpLocks/>
          </p:cNvGrpSpPr>
          <p:nvPr/>
        </p:nvGrpSpPr>
        <p:grpSpPr bwMode="auto">
          <a:xfrm>
            <a:off x="8089213" y="4057954"/>
            <a:ext cx="315913" cy="317500"/>
            <a:chOff x="2724480" y="3856218"/>
            <a:chExt cx="317004" cy="317004"/>
          </a:xfrm>
        </p:grpSpPr>
        <p:sp>
          <p:nvSpPr>
            <p:cNvPr id="1024" name="椭圆 1023">
              <a:extLst>
                <a:ext uri="{FF2B5EF4-FFF2-40B4-BE49-F238E27FC236}">
                  <a16:creationId xmlns:a16="http://schemas.microsoft.com/office/drawing/2014/main" id="{74DA71F5-1759-4760-A88B-2BAF9B111C00}"/>
                </a:ext>
              </a:extLst>
            </p:cNvPr>
            <p:cNvSpPr/>
            <p:nvPr/>
          </p:nvSpPr>
          <p:spPr>
            <a:xfrm>
              <a:off x="2724480" y="3856218"/>
              <a:ext cx="317004" cy="317004"/>
            </a:xfrm>
            <a:prstGeom prst="ellipse">
              <a:avLst/>
            </a:prstGeom>
            <a:solidFill>
              <a:srgbClr val="4B64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103" name="KSO_Shape">
              <a:extLst>
                <a:ext uri="{FF2B5EF4-FFF2-40B4-BE49-F238E27FC236}">
                  <a16:creationId xmlns:a16="http://schemas.microsoft.com/office/drawing/2014/main" id="{B1530B21-583B-4794-B3BC-7B90D9CF030D}"/>
                </a:ext>
              </a:extLst>
            </p:cNvPr>
            <p:cNvSpPr/>
            <p:nvPr/>
          </p:nvSpPr>
          <p:spPr bwMode="auto">
            <a:xfrm>
              <a:off x="2799351" y="3908524"/>
              <a:ext cx="167263" cy="212393"/>
            </a:xfrm>
            <a:custGeom>
              <a:avLst/>
              <a:gdLst>
                <a:gd name="T0" fmla="*/ 646796 w 5367"/>
                <a:gd name="T1" fmla="*/ 843536 h 6897"/>
                <a:gd name="T2" fmla="*/ 520861 w 5367"/>
                <a:gd name="T3" fmla="*/ 880824 h 6897"/>
                <a:gd name="T4" fmla="*/ 403764 w 5367"/>
                <a:gd name="T5" fmla="*/ 946285 h 6897"/>
                <a:gd name="T6" fmla="*/ 297714 w 5367"/>
                <a:gd name="T7" fmla="*/ 1036605 h 6897"/>
                <a:gd name="T8" fmla="*/ 204644 w 5367"/>
                <a:gd name="T9" fmla="*/ 1149850 h 6897"/>
                <a:gd name="T10" fmla="*/ 126487 w 5367"/>
                <a:gd name="T11" fmla="*/ 1282429 h 6897"/>
                <a:gd name="T12" fmla="*/ 65729 w 5367"/>
                <a:gd name="T13" fmla="*/ 1432134 h 6897"/>
                <a:gd name="T14" fmla="*/ 23475 w 5367"/>
                <a:gd name="T15" fmla="*/ 1595648 h 6897"/>
                <a:gd name="T16" fmla="*/ 2209 w 5367"/>
                <a:gd name="T17" fmla="*/ 1771316 h 6897"/>
                <a:gd name="T18" fmla="*/ 1481389 w 5367"/>
                <a:gd name="T19" fmla="*/ 1905000 h 6897"/>
                <a:gd name="T20" fmla="*/ 1480009 w 5367"/>
                <a:gd name="T21" fmla="*/ 1771316 h 6897"/>
                <a:gd name="T22" fmla="*/ 1459020 w 5367"/>
                <a:gd name="T23" fmla="*/ 1595648 h 6897"/>
                <a:gd name="T24" fmla="*/ 1417041 w 5367"/>
                <a:gd name="T25" fmla="*/ 1432134 h 6897"/>
                <a:gd name="T26" fmla="*/ 1355731 w 5367"/>
                <a:gd name="T27" fmla="*/ 1282429 h 6897"/>
                <a:gd name="T28" fmla="*/ 1277850 w 5367"/>
                <a:gd name="T29" fmla="*/ 1149850 h 6897"/>
                <a:gd name="T30" fmla="*/ 1184780 w 5367"/>
                <a:gd name="T31" fmla="*/ 1036605 h 6897"/>
                <a:gd name="T32" fmla="*/ 1078730 w 5367"/>
                <a:gd name="T33" fmla="*/ 946285 h 6897"/>
                <a:gd name="T34" fmla="*/ 961633 w 5367"/>
                <a:gd name="T35" fmla="*/ 880824 h 6897"/>
                <a:gd name="T36" fmla="*/ 835422 w 5367"/>
                <a:gd name="T37" fmla="*/ 843536 h 6897"/>
                <a:gd name="T38" fmla="*/ 747875 w 5367"/>
                <a:gd name="T39" fmla="*/ 731120 h 6897"/>
                <a:gd name="T40" fmla="*/ 805043 w 5367"/>
                <a:gd name="T41" fmla="*/ 726701 h 6897"/>
                <a:gd name="T42" fmla="*/ 868286 w 5367"/>
                <a:gd name="T43" fmla="*/ 711786 h 6897"/>
                <a:gd name="T44" fmla="*/ 926559 w 5367"/>
                <a:gd name="T45" fmla="*/ 686927 h 6897"/>
                <a:gd name="T46" fmla="*/ 979032 w 5367"/>
                <a:gd name="T47" fmla="*/ 653230 h 6897"/>
                <a:gd name="T48" fmla="*/ 1024876 w 5367"/>
                <a:gd name="T49" fmla="*/ 611246 h 6897"/>
                <a:gd name="T50" fmla="*/ 1063264 w 5367"/>
                <a:gd name="T51" fmla="*/ 562358 h 6897"/>
                <a:gd name="T52" fmla="*/ 1092815 w 5367"/>
                <a:gd name="T53" fmla="*/ 507945 h 6897"/>
                <a:gd name="T54" fmla="*/ 1112699 w 5367"/>
                <a:gd name="T55" fmla="*/ 448008 h 6897"/>
                <a:gd name="T56" fmla="*/ 1121813 w 5367"/>
                <a:gd name="T57" fmla="*/ 384204 h 6897"/>
                <a:gd name="T58" fmla="*/ 1120432 w 5367"/>
                <a:gd name="T59" fmla="*/ 328134 h 6897"/>
                <a:gd name="T60" fmla="*/ 1108004 w 5367"/>
                <a:gd name="T61" fmla="*/ 265711 h 6897"/>
                <a:gd name="T62" fmla="*/ 1085358 w 5367"/>
                <a:gd name="T63" fmla="*/ 207155 h 6897"/>
                <a:gd name="T64" fmla="*/ 1053322 w 5367"/>
                <a:gd name="T65" fmla="*/ 153847 h 6897"/>
                <a:gd name="T66" fmla="*/ 1012725 w 5367"/>
                <a:gd name="T67" fmla="*/ 107168 h 6897"/>
                <a:gd name="T68" fmla="*/ 964671 w 5367"/>
                <a:gd name="T69" fmla="*/ 67395 h 6897"/>
                <a:gd name="T70" fmla="*/ 910541 w 5367"/>
                <a:gd name="T71" fmla="*/ 36183 h 6897"/>
                <a:gd name="T72" fmla="*/ 850335 w 5367"/>
                <a:gd name="T73" fmla="*/ 14087 h 6897"/>
                <a:gd name="T74" fmla="*/ 786263 w 5367"/>
                <a:gd name="T75" fmla="*/ 1933 h 6897"/>
                <a:gd name="T76" fmla="*/ 728819 w 5367"/>
                <a:gd name="T77" fmla="*/ 276 h 6897"/>
                <a:gd name="T78" fmla="*/ 663366 w 5367"/>
                <a:gd name="T79" fmla="*/ 9391 h 6897"/>
                <a:gd name="T80" fmla="*/ 602332 w 5367"/>
                <a:gd name="T81" fmla="*/ 28726 h 6897"/>
                <a:gd name="T82" fmla="*/ 546545 w 5367"/>
                <a:gd name="T83" fmla="*/ 57451 h 6897"/>
                <a:gd name="T84" fmla="*/ 496282 w 5367"/>
                <a:gd name="T85" fmla="*/ 95015 h 6897"/>
                <a:gd name="T86" fmla="*/ 453751 w 5367"/>
                <a:gd name="T87" fmla="*/ 139761 h 6897"/>
                <a:gd name="T88" fmla="*/ 418954 w 5367"/>
                <a:gd name="T89" fmla="*/ 191411 h 6897"/>
                <a:gd name="T90" fmla="*/ 393546 w 5367"/>
                <a:gd name="T91" fmla="*/ 248310 h 6897"/>
                <a:gd name="T92" fmla="*/ 378356 w 5367"/>
                <a:gd name="T93" fmla="*/ 309628 h 6897"/>
                <a:gd name="T94" fmla="*/ 373938 w 5367"/>
                <a:gd name="T95" fmla="*/ 365698 h 6897"/>
                <a:gd name="T96" fmla="*/ 380013 w 5367"/>
                <a:gd name="T97" fmla="*/ 430054 h 6897"/>
                <a:gd name="T98" fmla="*/ 396584 w 5367"/>
                <a:gd name="T99" fmla="*/ 491096 h 6897"/>
                <a:gd name="T100" fmla="*/ 423372 w 5367"/>
                <a:gd name="T101" fmla="*/ 547719 h 6897"/>
                <a:gd name="T102" fmla="*/ 459551 w 5367"/>
                <a:gd name="T103" fmla="*/ 597988 h 6897"/>
                <a:gd name="T104" fmla="*/ 503186 w 5367"/>
                <a:gd name="T105" fmla="*/ 641905 h 6897"/>
                <a:gd name="T106" fmla="*/ 554278 w 5367"/>
                <a:gd name="T107" fmla="*/ 678088 h 6897"/>
                <a:gd name="T108" fmla="*/ 610894 w 5367"/>
                <a:gd name="T109" fmla="*/ 705709 h 6897"/>
                <a:gd name="T110" fmla="*/ 672756 w 5367"/>
                <a:gd name="T111" fmla="*/ 723662 h 6897"/>
                <a:gd name="T112" fmla="*/ 738209 w 5367"/>
                <a:gd name="T113" fmla="*/ 730844 h 68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367" h="6897">
                  <a:moveTo>
                    <a:pt x="2684" y="3025"/>
                  </a:moveTo>
                  <a:lnTo>
                    <a:pt x="2684" y="3025"/>
                  </a:lnTo>
                  <a:lnTo>
                    <a:pt x="2615" y="3026"/>
                  </a:lnTo>
                  <a:lnTo>
                    <a:pt x="2545" y="3029"/>
                  </a:lnTo>
                  <a:lnTo>
                    <a:pt x="2478" y="3035"/>
                  </a:lnTo>
                  <a:lnTo>
                    <a:pt x="2409" y="3043"/>
                  </a:lnTo>
                  <a:lnTo>
                    <a:pt x="2342" y="3054"/>
                  </a:lnTo>
                  <a:lnTo>
                    <a:pt x="2275" y="3066"/>
                  </a:lnTo>
                  <a:lnTo>
                    <a:pt x="2209" y="3081"/>
                  </a:lnTo>
                  <a:lnTo>
                    <a:pt x="2143" y="3099"/>
                  </a:lnTo>
                  <a:lnTo>
                    <a:pt x="2077" y="3118"/>
                  </a:lnTo>
                  <a:lnTo>
                    <a:pt x="2013" y="3140"/>
                  </a:lnTo>
                  <a:lnTo>
                    <a:pt x="1949" y="3163"/>
                  </a:lnTo>
                  <a:lnTo>
                    <a:pt x="1886" y="3189"/>
                  </a:lnTo>
                  <a:lnTo>
                    <a:pt x="1823" y="3217"/>
                  </a:lnTo>
                  <a:lnTo>
                    <a:pt x="1761" y="3247"/>
                  </a:lnTo>
                  <a:lnTo>
                    <a:pt x="1700" y="3279"/>
                  </a:lnTo>
                  <a:lnTo>
                    <a:pt x="1639" y="3313"/>
                  </a:lnTo>
                  <a:lnTo>
                    <a:pt x="1579" y="3349"/>
                  </a:lnTo>
                  <a:lnTo>
                    <a:pt x="1521" y="3386"/>
                  </a:lnTo>
                  <a:lnTo>
                    <a:pt x="1462" y="3426"/>
                  </a:lnTo>
                  <a:lnTo>
                    <a:pt x="1405" y="3468"/>
                  </a:lnTo>
                  <a:lnTo>
                    <a:pt x="1348" y="3511"/>
                  </a:lnTo>
                  <a:lnTo>
                    <a:pt x="1293" y="3556"/>
                  </a:lnTo>
                  <a:lnTo>
                    <a:pt x="1237" y="3603"/>
                  </a:lnTo>
                  <a:lnTo>
                    <a:pt x="1183" y="3651"/>
                  </a:lnTo>
                  <a:lnTo>
                    <a:pt x="1131" y="3702"/>
                  </a:lnTo>
                  <a:lnTo>
                    <a:pt x="1078" y="3753"/>
                  </a:lnTo>
                  <a:lnTo>
                    <a:pt x="1027" y="3807"/>
                  </a:lnTo>
                  <a:lnTo>
                    <a:pt x="976" y="3863"/>
                  </a:lnTo>
                  <a:lnTo>
                    <a:pt x="927" y="3920"/>
                  </a:lnTo>
                  <a:lnTo>
                    <a:pt x="880" y="3978"/>
                  </a:lnTo>
                  <a:lnTo>
                    <a:pt x="833" y="4038"/>
                  </a:lnTo>
                  <a:lnTo>
                    <a:pt x="786" y="4100"/>
                  </a:lnTo>
                  <a:lnTo>
                    <a:pt x="741" y="4163"/>
                  </a:lnTo>
                  <a:lnTo>
                    <a:pt x="698" y="4227"/>
                  </a:lnTo>
                  <a:lnTo>
                    <a:pt x="655" y="4293"/>
                  </a:lnTo>
                  <a:lnTo>
                    <a:pt x="613" y="4361"/>
                  </a:lnTo>
                  <a:lnTo>
                    <a:pt x="573" y="4429"/>
                  </a:lnTo>
                  <a:lnTo>
                    <a:pt x="533" y="4499"/>
                  </a:lnTo>
                  <a:lnTo>
                    <a:pt x="495" y="4570"/>
                  </a:lnTo>
                  <a:lnTo>
                    <a:pt x="458" y="4643"/>
                  </a:lnTo>
                  <a:lnTo>
                    <a:pt x="423" y="4717"/>
                  </a:lnTo>
                  <a:lnTo>
                    <a:pt x="388" y="4791"/>
                  </a:lnTo>
                  <a:lnTo>
                    <a:pt x="356" y="4868"/>
                  </a:lnTo>
                  <a:lnTo>
                    <a:pt x="324" y="4945"/>
                  </a:lnTo>
                  <a:lnTo>
                    <a:pt x="294" y="5024"/>
                  </a:lnTo>
                  <a:lnTo>
                    <a:pt x="265" y="5104"/>
                  </a:lnTo>
                  <a:lnTo>
                    <a:pt x="238" y="5185"/>
                  </a:lnTo>
                  <a:lnTo>
                    <a:pt x="211" y="5266"/>
                  </a:lnTo>
                  <a:lnTo>
                    <a:pt x="186" y="5349"/>
                  </a:lnTo>
                  <a:lnTo>
                    <a:pt x="163" y="5433"/>
                  </a:lnTo>
                  <a:lnTo>
                    <a:pt x="141" y="5518"/>
                  </a:lnTo>
                  <a:lnTo>
                    <a:pt x="121" y="5603"/>
                  </a:lnTo>
                  <a:lnTo>
                    <a:pt x="102" y="5690"/>
                  </a:lnTo>
                  <a:lnTo>
                    <a:pt x="85" y="5777"/>
                  </a:lnTo>
                  <a:lnTo>
                    <a:pt x="69" y="5866"/>
                  </a:lnTo>
                  <a:lnTo>
                    <a:pt x="54" y="5955"/>
                  </a:lnTo>
                  <a:lnTo>
                    <a:pt x="42" y="6045"/>
                  </a:lnTo>
                  <a:lnTo>
                    <a:pt x="31" y="6136"/>
                  </a:lnTo>
                  <a:lnTo>
                    <a:pt x="22" y="6227"/>
                  </a:lnTo>
                  <a:lnTo>
                    <a:pt x="14" y="6319"/>
                  </a:lnTo>
                  <a:lnTo>
                    <a:pt x="8" y="6413"/>
                  </a:lnTo>
                  <a:lnTo>
                    <a:pt x="4" y="6506"/>
                  </a:lnTo>
                  <a:lnTo>
                    <a:pt x="1" y="6600"/>
                  </a:lnTo>
                  <a:lnTo>
                    <a:pt x="0" y="6695"/>
                  </a:lnTo>
                  <a:lnTo>
                    <a:pt x="1" y="6796"/>
                  </a:lnTo>
                  <a:lnTo>
                    <a:pt x="5" y="6897"/>
                  </a:lnTo>
                  <a:lnTo>
                    <a:pt x="5364" y="6897"/>
                  </a:lnTo>
                  <a:lnTo>
                    <a:pt x="5366" y="6796"/>
                  </a:lnTo>
                  <a:lnTo>
                    <a:pt x="5367" y="6695"/>
                  </a:lnTo>
                  <a:lnTo>
                    <a:pt x="5367" y="6600"/>
                  </a:lnTo>
                  <a:lnTo>
                    <a:pt x="5364" y="6506"/>
                  </a:lnTo>
                  <a:lnTo>
                    <a:pt x="5359" y="6413"/>
                  </a:lnTo>
                  <a:lnTo>
                    <a:pt x="5353" y="6319"/>
                  </a:lnTo>
                  <a:lnTo>
                    <a:pt x="5346" y="6227"/>
                  </a:lnTo>
                  <a:lnTo>
                    <a:pt x="5337" y="6136"/>
                  </a:lnTo>
                  <a:lnTo>
                    <a:pt x="5325" y="6045"/>
                  </a:lnTo>
                  <a:lnTo>
                    <a:pt x="5313" y="5955"/>
                  </a:lnTo>
                  <a:lnTo>
                    <a:pt x="5298" y="5866"/>
                  </a:lnTo>
                  <a:lnTo>
                    <a:pt x="5283" y="5777"/>
                  </a:lnTo>
                  <a:lnTo>
                    <a:pt x="5266" y="5690"/>
                  </a:lnTo>
                  <a:lnTo>
                    <a:pt x="5247" y="5603"/>
                  </a:lnTo>
                  <a:lnTo>
                    <a:pt x="5226" y="5518"/>
                  </a:lnTo>
                  <a:lnTo>
                    <a:pt x="5205" y="5433"/>
                  </a:lnTo>
                  <a:lnTo>
                    <a:pt x="5181" y="5349"/>
                  </a:lnTo>
                  <a:lnTo>
                    <a:pt x="5157" y="5266"/>
                  </a:lnTo>
                  <a:lnTo>
                    <a:pt x="5131" y="5185"/>
                  </a:lnTo>
                  <a:lnTo>
                    <a:pt x="5103" y="5104"/>
                  </a:lnTo>
                  <a:lnTo>
                    <a:pt x="5073" y="5024"/>
                  </a:lnTo>
                  <a:lnTo>
                    <a:pt x="5043" y="4945"/>
                  </a:lnTo>
                  <a:lnTo>
                    <a:pt x="5012" y="4868"/>
                  </a:lnTo>
                  <a:lnTo>
                    <a:pt x="4979" y="4791"/>
                  </a:lnTo>
                  <a:lnTo>
                    <a:pt x="4945" y="4717"/>
                  </a:lnTo>
                  <a:lnTo>
                    <a:pt x="4909" y="4643"/>
                  </a:lnTo>
                  <a:lnTo>
                    <a:pt x="4872" y="4570"/>
                  </a:lnTo>
                  <a:lnTo>
                    <a:pt x="4834" y="4499"/>
                  </a:lnTo>
                  <a:lnTo>
                    <a:pt x="4796" y="4429"/>
                  </a:lnTo>
                  <a:lnTo>
                    <a:pt x="4755" y="4361"/>
                  </a:lnTo>
                  <a:lnTo>
                    <a:pt x="4713" y="4293"/>
                  </a:lnTo>
                  <a:lnTo>
                    <a:pt x="4671" y="4227"/>
                  </a:lnTo>
                  <a:lnTo>
                    <a:pt x="4627" y="4163"/>
                  </a:lnTo>
                  <a:lnTo>
                    <a:pt x="4582" y="4100"/>
                  </a:lnTo>
                  <a:lnTo>
                    <a:pt x="4536" y="4038"/>
                  </a:lnTo>
                  <a:lnTo>
                    <a:pt x="4489" y="3978"/>
                  </a:lnTo>
                  <a:lnTo>
                    <a:pt x="4440" y="3920"/>
                  </a:lnTo>
                  <a:lnTo>
                    <a:pt x="4391" y="3863"/>
                  </a:lnTo>
                  <a:lnTo>
                    <a:pt x="4340" y="3807"/>
                  </a:lnTo>
                  <a:lnTo>
                    <a:pt x="4290" y="3753"/>
                  </a:lnTo>
                  <a:lnTo>
                    <a:pt x="4238" y="3702"/>
                  </a:lnTo>
                  <a:lnTo>
                    <a:pt x="4184" y="3651"/>
                  </a:lnTo>
                  <a:lnTo>
                    <a:pt x="4130" y="3603"/>
                  </a:lnTo>
                  <a:lnTo>
                    <a:pt x="4076" y="3556"/>
                  </a:lnTo>
                  <a:lnTo>
                    <a:pt x="4020" y="3511"/>
                  </a:lnTo>
                  <a:lnTo>
                    <a:pt x="3963" y="3468"/>
                  </a:lnTo>
                  <a:lnTo>
                    <a:pt x="3906" y="3426"/>
                  </a:lnTo>
                  <a:lnTo>
                    <a:pt x="3848" y="3386"/>
                  </a:lnTo>
                  <a:lnTo>
                    <a:pt x="3788" y="3349"/>
                  </a:lnTo>
                  <a:lnTo>
                    <a:pt x="3728" y="3313"/>
                  </a:lnTo>
                  <a:lnTo>
                    <a:pt x="3668" y="3279"/>
                  </a:lnTo>
                  <a:lnTo>
                    <a:pt x="3607" y="3247"/>
                  </a:lnTo>
                  <a:lnTo>
                    <a:pt x="3545" y="3217"/>
                  </a:lnTo>
                  <a:lnTo>
                    <a:pt x="3482" y="3189"/>
                  </a:lnTo>
                  <a:lnTo>
                    <a:pt x="3419" y="3163"/>
                  </a:lnTo>
                  <a:lnTo>
                    <a:pt x="3355" y="3140"/>
                  </a:lnTo>
                  <a:lnTo>
                    <a:pt x="3290" y="3118"/>
                  </a:lnTo>
                  <a:lnTo>
                    <a:pt x="3225" y="3099"/>
                  </a:lnTo>
                  <a:lnTo>
                    <a:pt x="3159" y="3081"/>
                  </a:lnTo>
                  <a:lnTo>
                    <a:pt x="3093" y="3066"/>
                  </a:lnTo>
                  <a:lnTo>
                    <a:pt x="3025" y="3054"/>
                  </a:lnTo>
                  <a:lnTo>
                    <a:pt x="2958" y="3043"/>
                  </a:lnTo>
                  <a:lnTo>
                    <a:pt x="2891" y="3035"/>
                  </a:lnTo>
                  <a:lnTo>
                    <a:pt x="2822" y="3029"/>
                  </a:lnTo>
                  <a:lnTo>
                    <a:pt x="2753" y="3026"/>
                  </a:lnTo>
                  <a:lnTo>
                    <a:pt x="2684" y="3025"/>
                  </a:lnTo>
                  <a:close/>
                  <a:moveTo>
                    <a:pt x="2708" y="2647"/>
                  </a:moveTo>
                  <a:lnTo>
                    <a:pt x="2708" y="2647"/>
                  </a:lnTo>
                  <a:lnTo>
                    <a:pt x="2743" y="2646"/>
                  </a:lnTo>
                  <a:lnTo>
                    <a:pt x="2778" y="2645"/>
                  </a:lnTo>
                  <a:lnTo>
                    <a:pt x="2813" y="2643"/>
                  </a:lnTo>
                  <a:lnTo>
                    <a:pt x="2847" y="2640"/>
                  </a:lnTo>
                  <a:lnTo>
                    <a:pt x="2882" y="2636"/>
                  </a:lnTo>
                  <a:lnTo>
                    <a:pt x="2915" y="2631"/>
                  </a:lnTo>
                  <a:lnTo>
                    <a:pt x="2949" y="2626"/>
                  </a:lnTo>
                  <a:lnTo>
                    <a:pt x="2982" y="2620"/>
                  </a:lnTo>
                  <a:lnTo>
                    <a:pt x="3014" y="2613"/>
                  </a:lnTo>
                  <a:lnTo>
                    <a:pt x="3047" y="2605"/>
                  </a:lnTo>
                  <a:lnTo>
                    <a:pt x="3079" y="2596"/>
                  </a:lnTo>
                  <a:lnTo>
                    <a:pt x="3112" y="2587"/>
                  </a:lnTo>
                  <a:lnTo>
                    <a:pt x="3144" y="2577"/>
                  </a:lnTo>
                  <a:lnTo>
                    <a:pt x="3175" y="2566"/>
                  </a:lnTo>
                  <a:lnTo>
                    <a:pt x="3205" y="2555"/>
                  </a:lnTo>
                  <a:lnTo>
                    <a:pt x="3236" y="2542"/>
                  </a:lnTo>
                  <a:lnTo>
                    <a:pt x="3266" y="2530"/>
                  </a:lnTo>
                  <a:lnTo>
                    <a:pt x="3297" y="2517"/>
                  </a:lnTo>
                  <a:lnTo>
                    <a:pt x="3326" y="2502"/>
                  </a:lnTo>
                  <a:lnTo>
                    <a:pt x="3355" y="2487"/>
                  </a:lnTo>
                  <a:lnTo>
                    <a:pt x="3383" y="2472"/>
                  </a:lnTo>
                  <a:lnTo>
                    <a:pt x="3411" y="2455"/>
                  </a:lnTo>
                  <a:lnTo>
                    <a:pt x="3439" y="2438"/>
                  </a:lnTo>
                  <a:lnTo>
                    <a:pt x="3466" y="2421"/>
                  </a:lnTo>
                  <a:lnTo>
                    <a:pt x="3493" y="2403"/>
                  </a:lnTo>
                  <a:lnTo>
                    <a:pt x="3519" y="2384"/>
                  </a:lnTo>
                  <a:lnTo>
                    <a:pt x="3545" y="2365"/>
                  </a:lnTo>
                  <a:lnTo>
                    <a:pt x="3571" y="2345"/>
                  </a:lnTo>
                  <a:lnTo>
                    <a:pt x="3596" y="2324"/>
                  </a:lnTo>
                  <a:lnTo>
                    <a:pt x="3619" y="2303"/>
                  </a:lnTo>
                  <a:lnTo>
                    <a:pt x="3643" y="2282"/>
                  </a:lnTo>
                  <a:lnTo>
                    <a:pt x="3667" y="2259"/>
                  </a:lnTo>
                  <a:lnTo>
                    <a:pt x="3689" y="2237"/>
                  </a:lnTo>
                  <a:lnTo>
                    <a:pt x="3711" y="2213"/>
                  </a:lnTo>
                  <a:lnTo>
                    <a:pt x="3733" y="2189"/>
                  </a:lnTo>
                  <a:lnTo>
                    <a:pt x="3754" y="2165"/>
                  </a:lnTo>
                  <a:lnTo>
                    <a:pt x="3774" y="2140"/>
                  </a:lnTo>
                  <a:lnTo>
                    <a:pt x="3795" y="2115"/>
                  </a:lnTo>
                  <a:lnTo>
                    <a:pt x="3814" y="2089"/>
                  </a:lnTo>
                  <a:lnTo>
                    <a:pt x="3832" y="2063"/>
                  </a:lnTo>
                  <a:lnTo>
                    <a:pt x="3850" y="2036"/>
                  </a:lnTo>
                  <a:lnTo>
                    <a:pt x="3868" y="2010"/>
                  </a:lnTo>
                  <a:lnTo>
                    <a:pt x="3884" y="1983"/>
                  </a:lnTo>
                  <a:lnTo>
                    <a:pt x="3900" y="1954"/>
                  </a:lnTo>
                  <a:lnTo>
                    <a:pt x="3915" y="1925"/>
                  </a:lnTo>
                  <a:lnTo>
                    <a:pt x="3930" y="1897"/>
                  </a:lnTo>
                  <a:lnTo>
                    <a:pt x="3944" y="1868"/>
                  </a:lnTo>
                  <a:lnTo>
                    <a:pt x="3957" y="1839"/>
                  </a:lnTo>
                  <a:lnTo>
                    <a:pt x="3970" y="1808"/>
                  </a:lnTo>
                  <a:lnTo>
                    <a:pt x="3981" y="1778"/>
                  </a:lnTo>
                  <a:lnTo>
                    <a:pt x="3993" y="1748"/>
                  </a:lnTo>
                  <a:lnTo>
                    <a:pt x="4003" y="1717"/>
                  </a:lnTo>
                  <a:lnTo>
                    <a:pt x="4012" y="1686"/>
                  </a:lnTo>
                  <a:lnTo>
                    <a:pt x="4021" y="1654"/>
                  </a:lnTo>
                  <a:lnTo>
                    <a:pt x="4029" y="1622"/>
                  </a:lnTo>
                  <a:lnTo>
                    <a:pt x="4036" y="1590"/>
                  </a:lnTo>
                  <a:lnTo>
                    <a:pt x="4042" y="1557"/>
                  </a:lnTo>
                  <a:lnTo>
                    <a:pt x="4048" y="1525"/>
                  </a:lnTo>
                  <a:lnTo>
                    <a:pt x="4052" y="1492"/>
                  </a:lnTo>
                  <a:lnTo>
                    <a:pt x="4057" y="1459"/>
                  </a:lnTo>
                  <a:lnTo>
                    <a:pt x="4060" y="1425"/>
                  </a:lnTo>
                  <a:lnTo>
                    <a:pt x="4062" y="1391"/>
                  </a:lnTo>
                  <a:lnTo>
                    <a:pt x="4063" y="1357"/>
                  </a:lnTo>
                  <a:lnTo>
                    <a:pt x="4063" y="1324"/>
                  </a:lnTo>
                  <a:lnTo>
                    <a:pt x="4063" y="1289"/>
                  </a:lnTo>
                  <a:lnTo>
                    <a:pt x="4062" y="1255"/>
                  </a:lnTo>
                  <a:lnTo>
                    <a:pt x="4060" y="1221"/>
                  </a:lnTo>
                  <a:lnTo>
                    <a:pt x="4057" y="1188"/>
                  </a:lnTo>
                  <a:lnTo>
                    <a:pt x="4052" y="1155"/>
                  </a:lnTo>
                  <a:lnTo>
                    <a:pt x="4048" y="1121"/>
                  </a:lnTo>
                  <a:lnTo>
                    <a:pt x="4042" y="1089"/>
                  </a:lnTo>
                  <a:lnTo>
                    <a:pt x="4036" y="1057"/>
                  </a:lnTo>
                  <a:lnTo>
                    <a:pt x="4029" y="1025"/>
                  </a:lnTo>
                  <a:lnTo>
                    <a:pt x="4021" y="993"/>
                  </a:lnTo>
                  <a:lnTo>
                    <a:pt x="4012" y="962"/>
                  </a:lnTo>
                  <a:lnTo>
                    <a:pt x="4003" y="930"/>
                  </a:lnTo>
                  <a:lnTo>
                    <a:pt x="3993" y="899"/>
                  </a:lnTo>
                  <a:lnTo>
                    <a:pt x="3981" y="868"/>
                  </a:lnTo>
                  <a:lnTo>
                    <a:pt x="3970" y="838"/>
                  </a:lnTo>
                  <a:lnTo>
                    <a:pt x="3957" y="809"/>
                  </a:lnTo>
                  <a:lnTo>
                    <a:pt x="3944" y="778"/>
                  </a:lnTo>
                  <a:lnTo>
                    <a:pt x="3930" y="750"/>
                  </a:lnTo>
                  <a:lnTo>
                    <a:pt x="3915" y="721"/>
                  </a:lnTo>
                  <a:lnTo>
                    <a:pt x="3900" y="693"/>
                  </a:lnTo>
                  <a:lnTo>
                    <a:pt x="3884" y="665"/>
                  </a:lnTo>
                  <a:lnTo>
                    <a:pt x="3868" y="638"/>
                  </a:lnTo>
                  <a:lnTo>
                    <a:pt x="3850" y="610"/>
                  </a:lnTo>
                  <a:lnTo>
                    <a:pt x="3832" y="584"/>
                  </a:lnTo>
                  <a:lnTo>
                    <a:pt x="3814" y="557"/>
                  </a:lnTo>
                  <a:lnTo>
                    <a:pt x="3795" y="532"/>
                  </a:lnTo>
                  <a:lnTo>
                    <a:pt x="3774" y="506"/>
                  </a:lnTo>
                  <a:lnTo>
                    <a:pt x="3754" y="481"/>
                  </a:lnTo>
                  <a:lnTo>
                    <a:pt x="3733" y="458"/>
                  </a:lnTo>
                  <a:lnTo>
                    <a:pt x="3711" y="433"/>
                  </a:lnTo>
                  <a:lnTo>
                    <a:pt x="3689" y="411"/>
                  </a:lnTo>
                  <a:lnTo>
                    <a:pt x="3667" y="388"/>
                  </a:lnTo>
                  <a:lnTo>
                    <a:pt x="3643" y="366"/>
                  </a:lnTo>
                  <a:lnTo>
                    <a:pt x="3619" y="344"/>
                  </a:lnTo>
                  <a:lnTo>
                    <a:pt x="3596" y="323"/>
                  </a:lnTo>
                  <a:lnTo>
                    <a:pt x="3571" y="303"/>
                  </a:lnTo>
                  <a:lnTo>
                    <a:pt x="3545" y="282"/>
                  </a:lnTo>
                  <a:lnTo>
                    <a:pt x="3519" y="263"/>
                  </a:lnTo>
                  <a:lnTo>
                    <a:pt x="3493" y="244"/>
                  </a:lnTo>
                  <a:lnTo>
                    <a:pt x="3466" y="226"/>
                  </a:lnTo>
                  <a:lnTo>
                    <a:pt x="3439" y="208"/>
                  </a:lnTo>
                  <a:lnTo>
                    <a:pt x="3411" y="191"/>
                  </a:lnTo>
                  <a:lnTo>
                    <a:pt x="3383" y="176"/>
                  </a:lnTo>
                  <a:lnTo>
                    <a:pt x="3355" y="160"/>
                  </a:lnTo>
                  <a:lnTo>
                    <a:pt x="3326" y="145"/>
                  </a:lnTo>
                  <a:lnTo>
                    <a:pt x="3297" y="131"/>
                  </a:lnTo>
                  <a:lnTo>
                    <a:pt x="3266" y="117"/>
                  </a:lnTo>
                  <a:lnTo>
                    <a:pt x="3236" y="104"/>
                  </a:lnTo>
                  <a:lnTo>
                    <a:pt x="3205" y="92"/>
                  </a:lnTo>
                  <a:lnTo>
                    <a:pt x="3175" y="80"/>
                  </a:lnTo>
                  <a:lnTo>
                    <a:pt x="3144" y="70"/>
                  </a:lnTo>
                  <a:lnTo>
                    <a:pt x="3112" y="60"/>
                  </a:lnTo>
                  <a:lnTo>
                    <a:pt x="3079" y="51"/>
                  </a:lnTo>
                  <a:lnTo>
                    <a:pt x="3047" y="42"/>
                  </a:lnTo>
                  <a:lnTo>
                    <a:pt x="3014" y="34"/>
                  </a:lnTo>
                  <a:lnTo>
                    <a:pt x="2982" y="27"/>
                  </a:lnTo>
                  <a:lnTo>
                    <a:pt x="2949" y="20"/>
                  </a:lnTo>
                  <a:lnTo>
                    <a:pt x="2915" y="15"/>
                  </a:lnTo>
                  <a:lnTo>
                    <a:pt x="2882" y="10"/>
                  </a:lnTo>
                  <a:lnTo>
                    <a:pt x="2847" y="7"/>
                  </a:lnTo>
                  <a:lnTo>
                    <a:pt x="2813" y="4"/>
                  </a:lnTo>
                  <a:lnTo>
                    <a:pt x="2778" y="1"/>
                  </a:lnTo>
                  <a:lnTo>
                    <a:pt x="2743" y="0"/>
                  </a:lnTo>
                  <a:lnTo>
                    <a:pt x="2708" y="0"/>
                  </a:lnTo>
                  <a:lnTo>
                    <a:pt x="2673" y="0"/>
                  </a:lnTo>
                  <a:lnTo>
                    <a:pt x="2639" y="1"/>
                  </a:lnTo>
                  <a:lnTo>
                    <a:pt x="2605" y="4"/>
                  </a:lnTo>
                  <a:lnTo>
                    <a:pt x="2570" y="7"/>
                  </a:lnTo>
                  <a:lnTo>
                    <a:pt x="2536" y="10"/>
                  </a:lnTo>
                  <a:lnTo>
                    <a:pt x="2503" y="15"/>
                  </a:lnTo>
                  <a:lnTo>
                    <a:pt x="2469" y="20"/>
                  </a:lnTo>
                  <a:lnTo>
                    <a:pt x="2436" y="27"/>
                  </a:lnTo>
                  <a:lnTo>
                    <a:pt x="2402" y="34"/>
                  </a:lnTo>
                  <a:lnTo>
                    <a:pt x="2370" y="42"/>
                  </a:lnTo>
                  <a:lnTo>
                    <a:pt x="2338" y="51"/>
                  </a:lnTo>
                  <a:lnTo>
                    <a:pt x="2306" y="60"/>
                  </a:lnTo>
                  <a:lnTo>
                    <a:pt x="2274" y="70"/>
                  </a:lnTo>
                  <a:lnTo>
                    <a:pt x="2243" y="80"/>
                  </a:lnTo>
                  <a:lnTo>
                    <a:pt x="2212" y="92"/>
                  </a:lnTo>
                  <a:lnTo>
                    <a:pt x="2181" y="104"/>
                  </a:lnTo>
                  <a:lnTo>
                    <a:pt x="2152" y="117"/>
                  </a:lnTo>
                  <a:lnTo>
                    <a:pt x="2121" y="131"/>
                  </a:lnTo>
                  <a:lnTo>
                    <a:pt x="2092" y="145"/>
                  </a:lnTo>
                  <a:lnTo>
                    <a:pt x="2063" y="160"/>
                  </a:lnTo>
                  <a:lnTo>
                    <a:pt x="2035" y="176"/>
                  </a:lnTo>
                  <a:lnTo>
                    <a:pt x="2007" y="191"/>
                  </a:lnTo>
                  <a:lnTo>
                    <a:pt x="1979" y="208"/>
                  </a:lnTo>
                  <a:lnTo>
                    <a:pt x="1952" y="226"/>
                  </a:lnTo>
                  <a:lnTo>
                    <a:pt x="1925" y="244"/>
                  </a:lnTo>
                  <a:lnTo>
                    <a:pt x="1899" y="263"/>
                  </a:lnTo>
                  <a:lnTo>
                    <a:pt x="1873" y="282"/>
                  </a:lnTo>
                  <a:lnTo>
                    <a:pt x="1847" y="303"/>
                  </a:lnTo>
                  <a:lnTo>
                    <a:pt x="1822" y="323"/>
                  </a:lnTo>
                  <a:lnTo>
                    <a:pt x="1797" y="344"/>
                  </a:lnTo>
                  <a:lnTo>
                    <a:pt x="1774" y="366"/>
                  </a:lnTo>
                  <a:lnTo>
                    <a:pt x="1751" y="388"/>
                  </a:lnTo>
                  <a:lnTo>
                    <a:pt x="1728" y="411"/>
                  </a:lnTo>
                  <a:lnTo>
                    <a:pt x="1706" y="433"/>
                  </a:lnTo>
                  <a:lnTo>
                    <a:pt x="1685" y="458"/>
                  </a:lnTo>
                  <a:lnTo>
                    <a:pt x="1664" y="481"/>
                  </a:lnTo>
                  <a:lnTo>
                    <a:pt x="1643" y="506"/>
                  </a:lnTo>
                  <a:lnTo>
                    <a:pt x="1623" y="532"/>
                  </a:lnTo>
                  <a:lnTo>
                    <a:pt x="1604" y="557"/>
                  </a:lnTo>
                  <a:lnTo>
                    <a:pt x="1586" y="584"/>
                  </a:lnTo>
                  <a:lnTo>
                    <a:pt x="1568" y="610"/>
                  </a:lnTo>
                  <a:lnTo>
                    <a:pt x="1550" y="638"/>
                  </a:lnTo>
                  <a:lnTo>
                    <a:pt x="1533" y="665"/>
                  </a:lnTo>
                  <a:lnTo>
                    <a:pt x="1517" y="693"/>
                  </a:lnTo>
                  <a:lnTo>
                    <a:pt x="1503" y="721"/>
                  </a:lnTo>
                  <a:lnTo>
                    <a:pt x="1488" y="750"/>
                  </a:lnTo>
                  <a:lnTo>
                    <a:pt x="1474" y="778"/>
                  </a:lnTo>
                  <a:lnTo>
                    <a:pt x="1461" y="809"/>
                  </a:lnTo>
                  <a:lnTo>
                    <a:pt x="1448" y="838"/>
                  </a:lnTo>
                  <a:lnTo>
                    <a:pt x="1436" y="868"/>
                  </a:lnTo>
                  <a:lnTo>
                    <a:pt x="1425" y="899"/>
                  </a:lnTo>
                  <a:lnTo>
                    <a:pt x="1415" y="930"/>
                  </a:lnTo>
                  <a:lnTo>
                    <a:pt x="1406" y="962"/>
                  </a:lnTo>
                  <a:lnTo>
                    <a:pt x="1397" y="993"/>
                  </a:lnTo>
                  <a:lnTo>
                    <a:pt x="1389" y="1025"/>
                  </a:lnTo>
                  <a:lnTo>
                    <a:pt x="1381" y="1057"/>
                  </a:lnTo>
                  <a:lnTo>
                    <a:pt x="1376" y="1089"/>
                  </a:lnTo>
                  <a:lnTo>
                    <a:pt x="1370" y="1121"/>
                  </a:lnTo>
                  <a:lnTo>
                    <a:pt x="1366" y="1155"/>
                  </a:lnTo>
                  <a:lnTo>
                    <a:pt x="1361" y="1188"/>
                  </a:lnTo>
                  <a:lnTo>
                    <a:pt x="1358" y="1221"/>
                  </a:lnTo>
                  <a:lnTo>
                    <a:pt x="1355" y="1255"/>
                  </a:lnTo>
                  <a:lnTo>
                    <a:pt x="1354" y="1289"/>
                  </a:lnTo>
                  <a:lnTo>
                    <a:pt x="1354" y="1324"/>
                  </a:lnTo>
                  <a:lnTo>
                    <a:pt x="1354" y="1357"/>
                  </a:lnTo>
                  <a:lnTo>
                    <a:pt x="1355" y="1391"/>
                  </a:lnTo>
                  <a:lnTo>
                    <a:pt x="1358" y="1425"/>
                  </a:lnTo>
                  <a:lnTo>
                    <a:pt x="1361" y="1459"/>
                  </a:lnTo>
                  <a:lnTo>
                    <a:pt x="1366" y="1492"/>
                  </a:lnTo>
                  <a:lnTo>
                    <a:pt x="1370" y="1525"/>
                  </a:lnTo>
                  <a:lnTo>
                    <a:pt x="1376" y="1557"/>
                  </a:lnTo>
                  <a:lnTo>
                    <a:pt x="1381" y="1590"/>
                  </a:lnTo>
                  <a:lnTo>
                    <a:pt x="1389" y="1622"/>
                  </a:lnTo>
                  <a:lnTo>
                    <a:pt x="1397" y="1654"/>
                  </a:lnTo>
                  <a:lnTo>
                    <a:pt x="1406" y="1686"/>
                  </a:lnTo>
                  <a:lnTo>
                    <a:pt x="1415" y="1717"/>
                  </a:lnTo>
                  <a:lnTo>
                    <a:pt x="1425" y="1748"/>
                  </a:lnTo>
                  <a:lnTo>
                    <a:pt x="1436" y="1778"/>
                  </a:lnTo>
                  <a:lnTo>
                    <a:pt x="1448" y="1808"/>
                  </a:lnTo>
                  <a:lnTo>
                    <a:pt x="1461" y="1839"/>
                  </a:lnTo>
                  <a:lnTo>
                    <a:pt x="1474" y="1868"/>
                  </a:lnTo>
                  <a:lnTo>
                    <a:pt x="1488" y="1897"/>
                  </a:lnTo>
                  <a:lnTo>
                    <a:pt x="1503" y="1925"/>
                  </a:lnTo>
                  <a:lnTo>
                    <a:pt x="1517" y="1954"/>
                  </a:lnTo>
                  <a:lnTo>
                    <a:pt x="1533" y="1983"/>
                  </a:lnTo>
                  <a:lnTo>
                    <a:pt x="1550" y="2010"/>
                  </a:lnTo>
                  <a:lnTo>
                    <a:pt x="1568" y="2036"/>
                  </a:lnTo>
                  <a:lnTo>
                    <a:pt x="1586" y="2063"/>
                  </a:lnTo>
                  <a:lnTo>
                    <a:pt x="1604" y="2089"/>
                  </a:lnTo>
                  <a:lnTo>
                    <a:pt x="1623" y="2115"/>
                  </a:lnTo>
                  <a:lnTo>
                    <a:pt x="1643" y="2140"/>
                  </a:lnTo>
                  <a:lnTo>
                    <a:pt x="1664" y="2165"/>
                  </a:lnTo>
                  <a:lnTo>
                    <a:pt x="1685" y="2189"/>
                  </a:lnTo>
                  <a:lnTo>
                    <a:pt x="1706" y="2213"/>
                  </a:lnTo>
                  <a:lnTo>
                    <a:pt x="1728" y="2237"/>
                  </a:lnTo>
                  <a:lnTo>
                    <a:pt x="1751" y="2259"/>
                  </a:lnTo>
                  <a:lnTo>
                    <a:pt x="1774" y="2282"/>
                  </a:lnTo>
                  <a:lnTo>
                    <a:pt x="1797" y="2303"/>
                  </a:lnTo>
                  <a:lnTo>
                    <a:pt x="1822" y="2324"/>
                  </a:lnTo>
                  <a:lnTo>
                    <a:pt x="1847" y="2345"/>
                  </a:lnTo>
                  <a:lnTo>
                    <a:pt x="1873" y="2365"/>
                  </a:lnTo>
                  <a:lnTo>
                    <a:pt x="1899" y="2384"/>
                  </a:lnTo>
                  <a:lnTo>
                    <a:pt x="1925" y="2403"/>
                  </a:lnTo>
                  <a:lnTo>
                    <a:pt x="1952" y="2421"/>
                  </a:lnTo>
                  <a:lnTo>
                    <a:pt x="1979" y="2438"/>
                  </a:lnTo>
                  <a:lnTo>
                    <a:pt x="2007" y="2455"/>
                  </a:lnTo>
                  <a:lnTo>
                    <a:pt x="2035" y="2472"/>
                  </a:lnTo>
                  <a:lnTo>
                    <a:pt x="2063" y="2487"/>
                  </a:lnTo>
                  <a:lnTo>
                    <a:pt x="2092" y="2502"/>
                  </a:lnTo>
                  <a:lnTo>
                    <a:pt x="2121" y="2517"/>
                  </a:lnTo>
                  <a:lnTo>
                    <a:pt x="2152" y="2530"/>
                  </a:lnTo>
                  <a:lnTo>
                    <a:pt x="2181" y="2542"/>
                  </a:lnTo>
                  <a:lnTo>
                    <a:pt x="2212" y="2555"/>
                  </a:lnTo>
                  <a:lnTo>
                    <a:pt x="2243" y="2566"/>
                  </a:lnTo>
                  <a:lnTo>
                    <a:pt x="2274" y="2577"/>
                  </a:lnTo>
                  <a:lnTo>
                    <a:pt x="2306" y="2587"/>
                  </a:lnTo>
                  <a:lnTo>
                    <a:pt x="2338" y="2596"/>
                  </a:lnTo>
                  <a:lnTo>
                    <a:pt x="2370" y="2605"/>
                  </a:lnTo>
                  <a:lnTo>
                    <a:pt x="2402" y="2613"/>
                  </a:lnTo>
                  <a:lnTo>
                    <a:pt x="2436" y="2620"/>
                  </a:lnTo>
                  <a:lnTo>
                    <a:pt x="2469" y="2626"/>
                  </a:lnTo>
                  <a:lnTo>
                    <a:pt x="2503" y="2631"/>
                  </a:lnTo>
                  <a:lnTo>
                    <a:pt x="2536" y="2636"/>
                  </a:lnTo>
                  <a:lnTo>
                    <a:pt x="2570" y="2640"/>
                  </a:lnTo>
                  <a:lnTo>
                    <a:pt x="2605" y="2643"/>
                  </a:lnTo>
                  <a:lnTo>
                    <a:pt x="2639" y="2645"/>
                  </a:lnTo>
                  <a:lnTo>
                    <a:pt x="2673" y="2646"/>
                  </a:lnTo>
                  <a:lnTo>
                    <a:pt x="2708" y="26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</p:grpSp>
      <p:sp>
        <p:nvSpPr>
          <p:cNvPr id="26633" name="文本框 1027">
            <a:extLst>
              <a:ext uri="{FF2B5EF4-FFF2-40B4-BE49-F238E27FC236}">
                <a16:creationId xmlns:a16="http://schemas.microsoft.com/office/drawing/2014/main" id="{B1A05911-7286-4668-90FB-C267428B6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6257" y="4007496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/>
              <a:t>学生：杜晓彤</a:t>
            </a:r>
          </a:p>
        </p:txBody>
      </p:sp>
      <p:sp>
        <p:nvSpPr>
          <p:cNvPr id="1068" name="矩形 1067">
            <a:extLst>
              <a:ext uri="{FF2B5EF4-FFF2-40B4-BE49-F238E27FC236}">
                <a16:creationId xmlns:a16="http://schemas.microsoft.com/office/drawing/2014/main" id="{A8D44B89-E37B-4873-83AF-3D5E616AD15E}"/>
              </a:ext>
            </a:extLst>
          </p:cNvPr>
          <p:cNvSpPr/>
          <p:nvPr/>
        </p:nvSpPr>
        <p:spPr>
          <a:xfrm>
            <a:off x="1466850" y="2439988"/>
            <a:ext cx="9677400" cy="2114550"/>
          </a:xfrm>
          <a:prstGeom prst="rect">
            <a:avLst/>
          </a:prstGeom>
          <a:noFill/>
          <a:ln w="25400">
            <a:solidFill>
              <a:srgbClr val="4B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069" name="矩形 1068">
            <a:extLst>
              <a:ext uri="{FF2B5EF4-FFF2-40B4-BE49-F238E27FC236}">
                <a16:creationId xmlns:a16="http://schemas.microsoft.com/office/drawing/2014/main" id="{E5230864-CDEA-4818-B7F5-8617837C022B}"/>
              </a:ext>
            </a:extLst>
          </p:cNvPr>
          <p:cNvSpPr/>
          <p:nvPr/>
        </p:nvSpPr>
        <p:spPr>
          <a:xfrm>
            <a:off x="10906125" y="4237038"/>
            <a:ext cx="476250" cy="4762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74ADE4ED-DF30-4527-BCF1-333990566E41}"/>
              </a:ext>
            </a:extLst>
          </p:cNvPr>
          <p:cNvSpPr/>
          <p:nvPr/>
        </p:nvSpPr>
        <p:spPr>
          <a:xfrm>
            <a:off x="10637838" y="4008438"/>
            <a:ext cx="474662" cy="474662"/>
          </a:xfrm>
          <a:prstGeom prst="rect">
            <a:avLst/>
          </a:prstGeom>
          <a:solidFill>
            <a:srgbClr val="4B649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C997E3C0-00AE-4EFC-92B3-F77DA918533B}"/>
              </a:ext>
            </a:extLst>
          </p:cNvPr>
          <p:cNvSpPr/>
          <p:nvPr/>
        </p:nvSpPr>
        <p:spPr>
          <a:xfrm>
            <a:off x="1308100" y="2233613"/>
            <a:ext cx="474663" cy="474662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D4C6DB80-BA07-4BD9-9EE6-ED0AC7F54E9B}"/>
              </a:ext>
            </a:extLst>
          </p:cNvPr>
          <p:cNvSpPr/>
          <p:nvPr/>
        </p:nvSpPr>
        <p:spPr>
          <a:xfrm>
            <a:off x="1460500" y="2386013"/>
            <a:ext cx="474663" cy="474662"/>
          </a:xfrm>
          <a:prstGeom prst="rect">
            <a:avLst/>
          </a:prstGeom>
          <a:solidFill>
            <a:srgbClr val="4B649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grpSp>
        <p:nvGrpSpPr>
          <p:cNvPr id="2" name="组合 1026">
            <a:extLst>
              <a:ext uri="{FF2B5EF4-FFF2-40B4-BE49-F238E27FC236}">
                <a16:creationId xmlns:a16="http://schemas.microsoft.com/office/drawing/2014/main" id="{0948C73B-3227-3DA8-62CC-942F4E5F20A5}"/>
              </a:ext>
            </a:extLst>
          </p:cNvPr>
          <p:cNvGrpSpPr>
            <a:grpSpLocks/>
          </p:cNvGrpSpPr>
          <p:nvPr/>
        </p:nvGrpSpPr>
        <p:grpSpPr bwMode="auto">
          <a:xfrm>
            <a:off x="2931387" y="4055188"/>
            <a:ext cx="315913" cy="317500"/>
            <a:chOff x="2724480" y="3856218"/>
            <a:chExt cx="317004" cy="317004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984B082F-A5DD-E21C-298D-FEB8509EF198}"/>
                </a:ext>
              </a:extLst>
            </p:cNvPr>
            <p:cNvSpPr/>
            <p:nvPr/>
          </p:nvSpPr>
          <p:spPr>
            <a:xfrm>
              <a:off x="2724480" y="3856218"/>
              <a:ext cx="317004" cy="317004"/>
            </a:xfrm>
            <a:prstGeom prst="ellipse">
              <a:avLst/>
            </a:prstGeom>
            <a:solidFill>
              <a:srgbClr val="4B64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4" name="KSO_Shape">
              <a:extLst>
                <a:ext uri="{FF2B5EF4-FFF2-40B4-BE49-F238E27FC236}">
                  <a16:creationId xmlns:a16="http://schemas.microsoft.com/office/drawing/2014/main" id="{04F4BDF4-F3C6-928B-DD00-FADAF3B3B2BB}"/>
                </a:ext>
              </a:extLst>
            </p:cNvPr>
            <p:cNvSpPr/>
            <p:nvPr/>
          </p:nvSpPr>
          <p:spPr bwMode="auto">
            <a:xfrm>
              <a:off x="2799351" y="3908524"/>
              <a:ext cx="167263" cy="212393"/>
            </a:xfrm>
            <a:custGeom>
              <a:avLst/>
              <a:gdLst>
                <a:gd name="T0" fmla="*/ 646796 w 5367"/>
                <a:gd name="T1" fmla="*/ 843536 h 6897"/>
                <a:gd name="T2" fmla="*/ 520861 w 5367"/>
                <a:gd name="T3" fmla="*/ 880824 h 6897"/>
                <a:gd name="T4" fmla="*/ 403764 w 5367"/>
                <a:gd name="T5" fmla="*/ 946285 h 6897"/>
                <a:gd name="T6" fmla="*/ 297714 w 5367"/>
                <a:gd name="T7" fmla="*/ 1036605 h 6897"/>
                <a:gd name="T8" fmla="*/ 204644 w 5367"/>
                <a:gd name="T9" fmla="*/ 1149850 h 6897"/>
                <a:gd name="T10" fmla="*/ 126487 w 5367"/>
                <a:gd name="T11" fmla="*/ 1282429 h 6897"/>
                <a:gd name="T12" fmla="*/ 65729 w 5367"/>
                <a:gd name="T13" fmla="*/ 1432134 h 6897"/>
                <a:gd name="T14" fmla="*/ 23475 w 5367"/>
                <a:gd name="T15" fmla="*/ 1595648 h 6897"/>
                <a:gd name="T16" fmla="*/ 2209 w 5367"/>
                <a:gd name="T17" fmla="*/ 1771316 h 6897"/>
                <a:gd name="T18" fmla="*/ 1481389 w 5367"/>
                <a:gd name="T19" fmla="*/ 1905000 h 6897"/>
                <a:gd name="T20" fmla="*/ 1480009 w 5367"/>
                <a:gd name="T21" fmla="*/ 1771316 h 6897"/>
                <a:gd name="T22" fmla="*/ 1459020 w 5367"/>
                <a:gd name="T23" fmla="*/ 1595648 h 6897"/>
                <a:gd name="T24" fmla="*/ 1417041 w 5367"/>
                <a:gd name="T25" fmla="*/ 1432134 h 6897"/>
                <a:gd name="T26" fmla="*/ 1355731 w 5367"/>
                <a:gd name="T27" fmla="*/ 1282429 h 6897"/>
                <a:gd name="T28" fmla="*/ 1277850 w 5367"/>
                <a:gd name="T29" fmla="*/ 1149850 h 6897"/>
                <a:gd name="T30" fmla="*/ 1184780 w 5367"/>
                <a:gd name="T31" fmla="*/ 1036605 h 6897"/>
                <a:gd name="T32" fmla="*/ 1078730 w 5367"/>
                <a:gd name="T33" fmla="*/ 946285 h 6897"/>
                <a:gd name="T34" fmla="*/ 961633 w 5367"/>
                <a:gd name="T35" fmla="*/ 880824 h 6897"/>
                <a:gd name="T36" fmla="*/ 835422 w 5367"/>
                <a:gd name="T37" fmla="*/ 843536 h 6897"/>
                <a:gd name="T38" fmla="*/ 747875 w 5367"/>
                <a:gd name="T39" fmla="*/ 731120 h 6897"/>
                <a:gd name="T40" fmla="*/ 805043 w 5367"/>
                <a:gd name="T41" fmla="*/ 726701 h 6897"/>
                <a:gd name="T42" fmla="*/ 868286 w 5367"/>
                <a:gd name="T43" fmla="*/ 711786 h 6897"/>
                <a:gd name="T44" fmla="*/ 926559 w 5367"/>
                <a:gd name="T45" fmla="*/ 686927 h 6897"/>
                <a:gd name="T46" fmla="*/ 979032 w 5367"/>
                <a:gd name="T47" fmla="*/ 653230 h 6897"/>
                <a:gd name="T48" fmla="*/ 1024876 w 5367"/>
                <a:gd name="T49" fmla="*/ 611246 h 6897"/>
                <a:gd name="T50" fmla="*/ 1063264 w 5367"/>
                <a:gd name="T51" fmla="*/ 562358 h 6897"/>
                <a:gd name="T52" fmla="*/ 1092815 w 5367"/>
                <a:gd name="T53" fmla="*/ 507945 h 6897"/>
                <a:gd name="T54" fmla="*/ 1112699 w 5367"/>
                <a:gd name="T55" fmla="*/ 448008 h 6897"/>
                <a:gd name="T56" fmla="*/ 1121813 w 5367"/>
                <a:gd name="T57" fmla="*/ 384204 h 6897"/>
                <a:gd name="T58" fmla="*/ 1120432 w 5367"/>
                <a:gd name="T59" fmla="*/ 328134 h 6897"/>
                <a:gd name="T60" fmla="*/ 1108004 w 5367"/>
                <a:gd name="T61" fmla="*/ 265711 h 6897"/>
                <a:gd name="T62" fmla="*/ 1085358 w 5367"/>
                <a:gd name="T63" fmla="*/ 207155 h 6897"/>
                <a:gd name="T64" fmla="*/ 1053322 w 5367"/>
                <a:gd name="T65" fmla="*/ 153847 h 6897"/>
                <a:gd name="T66" fmla="*/ 1012725 w 5367"/>
                <a:gd name="T67" fmla="*/ 107168 h 6897"/>
                <a:gd name="T68" fmla="*/ 964671 w 5367"/>
                <a:gd name="T69" fmla="*/ 67395 h 6897"/>
                <a:gd name="T70" fmla="*/ 910541 w 5367"/>
                <a:gd name="T71" fmla="*/ 36183 h 6897"/>
                <a:gd name="T72" fmla="*/ 850335 w 5367"/>
                <a:gd name="T73" fmla="*/ 14087 h 6897"/>
                <a:gd name="T74" fmla="*/ 786263 w 5367"/>
                <a:gd name="T75" fmla="*/ 1933 h 6897"/>
                <a:gd name="T76" fmla="*/ 728819 w 5367"/>
                <a:gd name="T77" fmla="*/ 276 h 6897"/>
                <a:gd name="T78" fmla="*/ 663366 w 5367"/>
                <a:gd name="T79" fmla="*/ 9391 h 6897"/>
                <a:gd name="T80" fmla="*/ 602332 w 5367"/>
                <a:gd name="T81" fmla="*/ 28726 h 6897"/>
                <a:gd name="T82" fmla="*/ 546545 w 5367"/>
                <a:gd name="T83" fmla="*/ 57451 h 6897"/>
                <a:gd name="T84" fmla="*/ 496282 w 5367"/>
                <a:gd name="T85" fmla="*/ 95015 h 6897"/>
                <a:gd name="T86" fmla="*/ 453751 w 5367"/>
                <a:gd name="T87" fmla="*/ 139761 h 6897"/>
                <a:gd name="T88" fmla="*/ 418954 w 5367"/>
                <a:gd name="T89" fmla="*/ 191411 h 6897"/>
                <a:gd name="T90" fmla="*/ 393546 w 5367"/>
                <a:gd name="T91" fmla="*/ 248310 h 6897"/>
                <a:gd name="T92" fmla="*/ 378356 w 5367"/>
                <a:gd name="T93" fmla="*/ 309628 h 6897"/>
                <a:gd name="T94" fmla="*/ 373938 w 5367"/>
                <a:gd name="T95" fmla="*/ 365698 h 6897"/>
                <a:gd name="T96" fmla="*/ 380013 w 5367"/>
                <a:gd name="T97" fmla="*/ 430054 h 6897"/>
                <a:gd name="T98" fmla="*/ 396584 w 5367"/>
                <a:gd name="T99" fmla="*/ 491096 h 6897"/>
                <a:gd name="T100" fmla="*/ 423372 w 5367"/>
                <a:gd name="T101" fmla="*/ 547719 h 6897"/>
                <a:gd name="T102" fmla="*/ 459551 w 5367"/>
                <a:gd name="T103" fmla="*/ 597988 h 6897"/>
                <a:gd name="T104" fmla="*/ 503186 w 5367"/>
                <a:gd name="T105" fmla="*/ 641905 h 6897"/>
                <a:gd name="T106" fmla="*/ 554278 w 5367"/>
                <a:gd name="T107" fmla="*/ 678088 h 6897"/>
                <a:gd name="T108" fmla="*/ 610894 w 5367"/>
                <a:gd name="T109" fmla="*/ 705709 h 6897"/>
                <a:gd name="T110" fmla="*/ 672756 w 5367"/>
                <a:gd name="T111" fmla="*/ 723662 h 6897"/>
                <a:gd name="T112" fmla="*/ 738209 w 5367"/>
                <a:gd name="T113" fmla="*/ 730844 h 68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367" h="6897">
                  <a:moveTo>
                    <a:pt x="2684" y="3025"/>
                  </a:moveTo>
                  <a:lnTo>
                    <a:pt x="2684" y="3025"/>
                  </a:lnTo>
                  <a:lnTo>
                    <a:pt x="2615" y="3026"/>
                  </a:lnTo>
                  <a:lnTo>
                    <a:pt x="2545" y="3029"/>
                  </a:lnTo>
                  <a:lnTo>
                    <a:pt x="2478" y="3035"/>
                  </a:lnTo>
                  <a:lnTo>
                    <a:pt x="2409" y="3043"/>
                  </a:lnTo>
                  <a:lnTo>
                    <a:pt x="2342" y="3054"/>
                  </a:lnTo>
                  <a:lnTo>
                    <a:pt x="2275" y="3066"/>
                  </a:lnTo>
                  <a:lnTo>
                    <a:pt x="2209" y="3081"/>
                  </a:lnTo>
                  <a:lnTo>
                    <a:pt x="2143" y="3099"/>
                  </a:lnTo>
                  <a:lnTo>
                    <a:pt x="2077" y="3118"/>
                  </a:lnTo>
                  <a:lnTo>
                    <a:pt x="2013" y="3140"/>
                  </a:lnTo>
                  <a:lnTo>
                    <a:pt x="1949" y="3163"/>
                  </a:lnTo>
                  <a:lnTo>
                    <a:pt x="1886" y="3189"/>
                  </a:lnTo>
                  <a:lnTo>
                    <a:pt x="1823" y="3217"/>
                  </a:lnTo>
                  <a:lnTo>
                    <a:pt x="1761" y="3247"/>
                  </a:lnTo>
                  <a:lnTo>
                    <a:pt x="1700" y="3279"/>
                  </a:lnTo>
                  <a:lnTo>
                    <a:pt x="1639" y="3313"/>
                  </a:lnTo>
                  <a:lnTo>
                    <a:pt x="1579" y="3349"/>
                  </a:lnTo>
                  <a:lnTo>
                    <a:pt x="1521" y="3386"/>
                  </a:lnTo>
                  <a:lnTo>
                    <a:pt x="1462" y="3426"/>
                  </a:lnTo>
                  <a:lnTo>
                    <a:pt x="1405" y="3468"/>
                  </a:lnTo>
                  <a:lnTo>
                    <a:pt x="1348" y="3511"/>
                  </a:lnTo>
                  <a:lnTo>
                    <a:pt x="1293" y="3556"/>
                  </a:lnTo>
                  <a:lnTo>
                    <a:pt x="1237" y="3603"/>
                  </a:lnTo>
                  <a:lnTo>
                    <a:pt x="1183" y="3651"/>
                  </a:lnTo>
                  <a:lnTo>
                    <a:pt x="1131" y="3702"/>
                  </a:lnTo>
                  <a:lnTo>
                    <a:pt x="1078" y="3753"/>
                  </a:lnTo>
                  <a:lnTo>
                    <a:pt x="1027" y="3807"/>
                  </a:lnTo>
                  <a:lnTo>
                    <a:pt x="976" y="3863"/>
                  </a:lnTo>
                  <a:lnTo>
                    <a:pt x="927" y="3920"/>
                  </a:lnTo>
                  <a:lnTo>
                    <a:pt x="880" y="3978"/>
                  </a:lnTo>
                  <a:lnTo>
                    <a:pt x="833" y="4038"/>
                  </a:lnTo>
                  <a:lnTo>
                    <a:pt x="786" y="4100"/>
                  </a:lnTo>
                  <a:lnTo>
                    <a:pt x="741" y="4163"/>
                  </a:lnTo>
                  <a:lnTo>
                    <a:pt x="698" y="4227"/>
                  </a:lnTo>
                  <a:lnTo>
                    <a:pt x="655" y="4293"/>
                  </a:lnTo>
                  <a:lnTo>
                    <a:pt x="613" y="4361"/>
                  </a:lnTo>
                  <a:lnTo>
                    <a:pt x="573" y="4429"/>
                  </a:lnTo>
                  <a:lnTo>
                    <a:pt x="533" y="4499"/>
                  </a:lnTo>
                  <a:lnTo>
                    <a:pt x="495" y="4570"/>
                  </a:lnTo>
                  <a:lnTo>
                    <a:pt x="458" y="4643"/>
                  </a:lnTo>
                  <a:lnTo>
                    <a:pt x="423" y="4717"/>
                  </a:lnTo>
                  <a:lnTo>
                    <a:pt x="388" y="4791"/>
                  </a:lnTo>
                  <a:lnTo>
                    <a:pt x="356" y="4868"/>
                  </a:lnTo>
                  <a:lnTo>
                    <a:pt x="324" y="4945"/>
                  </a:lnTo>
                  <a:lnTo>
                    <a:pt x="294" y="5024"/>
                  </a:lnTo>
                  <a:lnTo>
                    <a:pt x="265" y="5104"/>
                  </a:lnTo>
                  <a:lnTo>
                    <a:pt x="238" y="5185"/>
                  </a:lnTo>
                  <a:lnTo>
                    <a:pt x="211" y="5266"/>
                  </a:lnTo>
                  <a:lnTo>
                    <a:pt x="186" y="5349"/>
                  </a:lnTo>
                  <a:lnTo>
                    <a:pt x="163" y="5433"/>
                  </a:lnTo>
                  <a:lnTo>
                    <a:pt x="141" y="5518"/>
                  </a:lnTo>
                  <a:lnTo>
                    <a:pt x="121" y="5603"/>
                  </a:lnTo>
                  <a:lnTo>
                    <a:pt x="102" y="5690"/>
                  </a:lnTo>
                  <a:lnTo>
                    <a:pt x="85" y="5777"/>
                  </a:lnTo>
                  <a:lnTo>
                    <a:pt x="69" y="5866"/>
                  </a:lnTo>
                  <a:lnTo>
                    <a:pt x="54" y="5955"/>
                  </a:lnTo>
                  <a:lnTo>
                    <a:pt x="42" y="6045"/>
                  </a:lnTo>
                  <a:lnTo>
                    <a:pt x="31" y="6136"/>
                  </a:lnTo>
                  <a:lnTo>
                    <a:pt x="22" y="6227"/>
                  </a:lnTo>
                  <a:lnTo>
                    <a:pt x="14" y="6319"/>
                  </a:lnTo>
                  <a:lnTo>
                    <a:pt x="8" y="6413"/>
                  </a:lnTo>
                  <a:lnTo>
                    <a:pt x="4" y="6506"/>
                  </a:lnTo>
                  <a:lnTo>
                    <a:pt x="1" y="6600"/>
                  </a:lnTo>
                  <a:lnTo>
                    <a:pt x="0" y="6695"/>
                  </a:lnTo>
                  <a:lnTo>
                    <a:pt x="1" y="6796"/>
                  </a:lnTo>
                  <a:lnTo>
                    <a:pt x="5" y="6897"/>
                  </a:lnTo>
                  <a:lnTo>
                    <a:pt x="5364" y="6897"/>
                  </a:lnTo>
                  <a:lnTo>
                    <a:pt x="5366" y="6796"/>
                  </a:lnTo>
                  <a:lnTo>
                    <a:pt x="5367" y="6695"/>
                  </a:lnTo>
                  <a:lnTo>
                    <a:pt x="5367" y="6600"/>
                  </a:lnTo>
                  <a:lnTo>
                    <a:pt x="5364" y="6506"/>
                  </a:lnTo>
                  <a:lnTo>
                    <a:pt x="5359" y="6413"/>
                  </a:lnTo>
                  <a:lnTo>
                    <a:pt x="5353" y="6319"/>
                  </a:lnTo>
                  <a:lnTo>
                    <a:pt x="5346" y="6227"/>
                  </a:lnTo>
                  <a:lnTo>
                    <a:pt x="5337" y="6136"/>
                  </a:lnTo>
                  <a:lnTo>
                    <a:pt x="5325" y="6045"/>
                  </a:lnTo>
                  <a:lnTo>
                    <a:pt x="5313" y="5955"/>
                  </a:lnTo>
                  <a:lnTo>
                    <a:pt x="5298" y="5866"/>
                  </a:lnTo>
                  <a:lnTo>
                    <a:pt x="5283" y="5777"/>
                  </a:lnTo>
                  <a:lnTo>
                    <a:pt x="5266" y="5690"/>
                  </a:lnTo>
                  <a:lnTo>
                    <a:pt x="5247" y="5603"/>
                  </a:lnTo>
                  <a:lnTo>
                    <a:pt x="5226" y="5518"/>
                  </a:lnTo>
                  <a:lnTo>
                    <a:pt x="5205" y="5433"/>
                  </a:lnTo>
                  <a:lnTo>
                    <a:pt x="5181" y="5349"/>
                  </a:lnTo>
                  <a:lnTo>
                    <a:pt x="5157" y="5266"/>
                  </a:lnTo>
                  <a:lnTo>
                    <a:pt x="5131" y="5185"/>
                  </a:lnTo>
                  <a:lnTo>
                    <a:pt x="5103" y="5104"/>
                  </a:lnTo>
                  <a:lnTo>
                    <a:pt x="5073" y="5024"/>
                  </a:lnTo>
                  <a:lnTo>
                    <a:pt x="5043" y="4945"/>
                  </a:lnTo>
                  <a:lnTo>
                    <a:pt x="5012" y="4868"/>
                  </a:lnTo>
                  <a:lnTo>
                    <a:pt x="4979" y="4791"/>
                  </a:lnTo>
                  <a:lnTo>
                    <a:pt x="4945" y="4717"/>
                  </a:lnTo>
                  <a:lnTo>
                    <a:pt x="4909" y="4643"/>
                  </a:lnTo>
                  <a:lnTo>
                    <a:pt x="4872" y="4570"/>
                  </a:lnTo>
                  <a:lnTo>
                    <a:pt x="4834" y="4499"/>
                  </a:lnTo>
                  <a:lnTo>
                    <a:pt x="4796" y="4429"/>
                  </a:lnTo>
                  <a:lnTo>
                    <a:pt x="4755" y="4361"/>
                  </a:lnTo>
                  <a:lnTo>
                    <a:pt x="4713" y="4293"/>
                  </a:lnTo>
                  <a:lnTo>
                    <a:pt x="4671" y="4227"/>
                  </a:lnTo>
                  <a:lnTo>
                    <a:pt x="4627" y="4163"/>
                  </a:lnTo>
                  <a:lnTo>
                    <a:pt x="4582" y="4100"/>
                  </a:lnTo>
                  <a:lnTo>
                    <a:pt x="4536" y="4038"/>
                  </a:lnTo>
                  <a:lnTo>
                    <a:pt x="4489" y="3978"/>
                  </a:lnTo>
                  <a:lnTo>
                    <a:pt x="4440" y="3920"/>
                  </a:lnTo>
                  <a:lnTo>
                    <a:pt x="4391" y="3863"/>
                  </a:lnTo>
                  <a:lnTo>
                    <a:pt x="4340" y="3807"/>
                  </a:lnTo>
                  <a:lnTo>
                    <a:pt x="4290" y="3753"/>
                  </a:lnTo>
                  <a:lnTo>
                    <a:pt x="4238" y="3702"/>
                  </a:lnTo>
                  <a:lnTo>
                    <a:pt x="4184" y="3651"/>
                  </a:lnTo>
                  <a:lnTo>
                    <a:pt x="4130" y="3603"/>
                  </a:lnTo>
                  <a:lnTo>
                    <a:pt x="4076" y="3556"/>
                  </a:lnTo>
                  <a:lnTo>
                    <a:pt x="4020" y="3511"/>
                  </a:lnTo>
                  <a:lnTo>
                    <a:pt x="3963" y="3468"/>
                  </a:lnTo>
                  <a:lnTo>
                    <a:pt x="3906" y="3426"/>
                  </a:lnTo>
                  <a:lnTo>
                    <a:pt x="3848" y="3386"/>
                  </a:lnTo>
                  <a:lnTo>
                    <a:pt x="3788" y="3349"/>
                  </a:lnTo>
                  <a:lnTo>
                    <a:pt x="3728" y="3313"/>
                  </a:lnTo>
                  <a:lnTo>
                    <a:pt x="3668" y="3279"/>
                  </a:lnTo>
                  <a:lnTo>
                    <a:pt x="3607" y="3247"/>
                  </a:lnTo>
                  <a:lnTo>
                    <a:pt x="3545" y="3217"/>
                  </a:lnTo>
                  <a:lnTo>
                    <a:pt x="3482" y="3189"/>
                  </a:lnTo>
                  <a:lnTo>
                    <a:pt x="3419" y="3163"/>
                  </a:lnTo>
                  <a:lnTo>
                    <a:pt x="3355" y="3140"/>
                  </a:lnTo>
                  <a:lnTo>
                    <a:pt x="3290" y="3118"/>
                  </a:lnTo>
                  <a:lnTo>
                    <a:pt x="3225" y="3099"/>
                  </a:lnTo>
                  <a:lnTo>
                    <a:pt x="3159" y="3081"/>
                  </a:lnTo>
                  <a:lnTo>
                    <a:pt x="3093" y="3066"/>
                  </a:lnTo>
                  <a:lnTo>
                    <a:pt x="3025" y="3054"/>
                  </a:lnTo>
                  <a:lnTo>
                    <a:pt x="2958" y="3043"/>
                  </a:lnTo>
                  <a:lnTo>
                    <a:pt x="2891" y="3035"/>
                  </a:lnTo>
                  <a:lnTo>
                    <a:pt x="2822" y="3029"/>
                  </a:lnTo>
                  <a:lnTo>
                    <a:pt x="2753" y="3026"/>
                  </a:lnTo>
                  <a:lnTo>
                    <a:pt x="2684" y="3025"/>
                  </a:lnTo>
                  <a:close/>
                  <a:moveTo>
                    <a:pt x="2708" y="2647"/>
                  </a:moveTo>
                  <a:lnTo>
                    <a:pt x="2708" y="2647"/>
                  </a:lnTo>
                  <a:lnTo>
                    <a:pt x="2743" y="2646"/>
                  </a:lnTo>
                  <a:lnTo>
                    <a:pt x="2778" y="2645"/>
                  </a:lnTo>
                  <a:lnTo>
                    <a:pt x="2813" y="2643"/>
                  </a:lnTo>
                  <a:lnTo>
                    <a:pt x="2847" y="2640"/>
                  </a:lnTo>
                  <a:lnTo>
                    <a:pt x="2882" y="2636"/>
                  </a:lnTo>
                  <a:lnTo>
                    <a:pt x="2915" y="2631"/>
                  </a:lnTo>
                  <a:lnTo>
                    <a:pt x="2949" y="2626"/>
                  </a:lnTo>
                  <a:lnTo>
                    <a:pt x="2982" y="2620"/>
                  </a:lnTo>
                  <a:lnTo>
                    <a:pt x="3014" y="2613"/>
                  </a:lnTo>
                  <a:lnTo>
                    <a:pt x="3047" y="2605"/>
                  </a:lnTo>
                  <a:lnTo>
                    <a:pt x="3079" y="2596"/>
                  </a:lnTo>
                  <a:lnTo>
                    <a:pt x="3112" y="2587"/>
                  </a:lnTo>
                  <a:lnTo>
                    <a:pt x="3144" y="2577"/>
                  </a:lnTo>
                  <a:lnTo>
                    <a:pt x="3175" y="2566"/>
                  </a:lnTo>
                  <a:lnTo>
                    <a:pt x="3205" y="2555"/>
                  </a:lnTo>
                  <a:lnTo>
                    <a:pt x="3236" y="2542"/>
                  </a:lnTo>
                  <a:lnTo>
                    <a:pt x="3266" y="2530"/>
                  </a:lnTo>
                  <a:lnTo>
                    <a:pt x="3297" y="2517"/>
                  </a:lnTo>
                  <a:lnTo>
                    <a:pt x="3326" y="2502"/>
                  </a:lnTo>
                  <a:lnTo>
                    <a:pt x="3355" y="2487"/>
                  </a:lnTo>
                  <a:lnTo>
                    <a:pt x="3383" y="2472"/>
                  </a:lnTo>
                  <a:lnTo>
                    <a:pt x="3411" y="2455"/>
                  </a:lnTo>
                  <a:lnTo>
                    <a:pt x="3439" y="2438"/>
                  </a:lnTo>
                  <a:lnTo>
                    <a:pt x="3466" y="2421"/>
                  </a:lnTo>
                  <a:lnTo>
                    <a:pt x="3493" y="2403"/>
                  </a:lnTo>
                  <a:lnTo>
                    <a:pt x="3519" y="2384"/>
                  </a:lnTo>
                  <a:lnTo>
                    <a:pt x="3545" y="2365"/>
                  </a:lnTo>
                  <a:lnTo>
                    <a:pt x="3571" y="2345"/>
                  </a:lnTo>
                  <a:lnTo>
                    <a:pt x="3596" y="2324"/>
                  </a:lnTo>
                  <a:lnTo>
                    <a:pt x="3619" y="2303"/>
                  </a:lnTo>
                  <a:lnTo>
                    <a:pt x="3643" y="2282"/>
                  </a:lnTo>
                  <a:lnTo>
                    <a:pt x="3667" y="2259"/>
                  </a:lnTo>
                  <a:lnTo>
                    <a:pt x="3689" y="2237"/>
                  </a:lnTo>
                  <a:lnTo>
                    <a:pt x="3711" y="2213"/>
                  </a:lnTo>
                  <a:lnTo>
                    <a:pt x="3733" y="2189"/>
                  </a:lnTo>
                  <a:lnTo>
                    <a:pt x="3754" y="2165"/>
                  </a:lnTo>
                  <a:lnTo>
                    <a:pt x="3774" y="2140"/>
                  </a:lnTo>
                  <a:lnTo>
                    <a:pt x="3795" y="2115"/>
                  </a:lnTo>
                  <a:lnTo>
                    <a:pt x="3814" y="2089"/>
                  </a:lnTo>
                  <a:lnTo>
                    <a:pt x="3832" y="2063"/>
                  </a:lnTo>
                  <a:lnTo>
                    <a:pt x="3850" y="2036"/>
                  </a:lnTo>
                  <a:lnTo>
                    <a:pt x="3868" y="2010"/>
                  </a:lnTo>
                  <a:lnTo>
                    <a:pt x="3884" y="1983"/>
                  </a:lnTo>
                  <a:lnTo>
                    <a:pt x="3900" y="1954"/>
                  </a:lnTo>
                  <a:lnTo>
                    <a:pt x="3915" y="1925"/>
                  </a:lnTo>
                  <a:lnTo>
                    <a:pt x="3930" y="1897"/>
                  </a:lnTo>
                  <a:lnTo>
                    <a:pt x="3944" y="1868"/>
                  </a:lnTo>
                  <a:lnTo>
                    <a:pt x="3957" y="1839"/>
                  </a:lnTo>
                  <a:lnTo>
                    <a:pt x="3970" y="1808"/>
                  </a:lnTo>
                  <a:lnTo>
                    <a:pt x="3981" y="1778"/>
                  </a:lnTo>
                  <a:lnTo>
                    <a:pt x="3993" y="1748"/>
                  </a:lnTo>
                  <a:lnTo>
                    <a:pt x="4003" y="1717"/>
                  </a:lnTo>
                  <a:lnTo>
                    <a:pt x="4012" y="1686"/>
                  </a:lnTo>
                  <a:lnTo>
                    <a:pt x="4021" y="1654"/>
                  </a:lnTo>
                  <a:lnTo>
                    <a:pt x="4029" y="1622"/>
                  </a:lnTo>
                  <a:lnTo>
                    <a:pt x="4036" y="1590"/>
                  </a:lnTo>
                  <a:lnTo>
                    <a:pt x="4042" y="1557"/>
                  </a:lnTo>
                  <a:lnTo>
                    <a:pt x="4048" y="1525"/>
                  </a:lnTo>
                  <a:lnTo>
                    <a:pt x="4052" y="1492"/>
                  </a:lnTo>
                  <a:lnTo>
                    <a:pt x="4057" y="1459"/>
                  </a:lnTo>
                  <a:lnTo>
                    <a:pt x="4060" y="1425"/>
                  </a:lnTo>
                  <a:lnTo>
                    <a:pt x="4062" y="1391"/>
                  </a:lnTo>
                  <a:lnTo>
                    <a:pt x="4063" y="1357"/>
                  </a:lnTo>
                  <a:lnTo>
                    <a:pt x="4063" y="1324"/>
                  </a:lnTo>
                  <a:lnTo>
                    <a:pt x="4063" y="1289"/>
                  </a:lnTo>
                  <a:lnTo>
                    <a:pt x="4062" y="1255"/>
                  </a:lnTo>
                  <a:lnTo>
                    <a:pt x="4060" y="1221"/>
                  </a:lnTo>
                  <a:lnTo>
                    <a:pt x="4057" y="1188"/>
                  </a:lnTo>
                  <a:lnTo>
                    <a:pt x="4052" y="1155"/>
                  </a:lnTo>
                  <a:lnTo>
                    <a:pt x="4048" y="1121"/>
                  </a:lnTo>
                  <a:lnTo>
                    <a:pt x="4042" y="1089"/>
                  </a:lnTo>
                  <a:lnTo>
                    <a:pt x="4036" y="1057"/>
                  </a:lnTo>
                  <a:lnTo>
                    <a:pt x="4029" y="1025"/>
                  </a:lnTo>
                  <a:lnTo>
                    <a:pt x="4021" y="993"/>
                  </a:lnTo>
                  <a:lnTo>
                    <a:pt x="4012" y="962"/>
                  </a:lnTo>
                  <a:lnTo>
                    <a:pt x="4003" y="930"/>
                  </a:lnTo>
                  <a:lnTo>
                    <a:pt x="3993" y="899"/>
                  </a:lnTo>
                  <a:lnTo>
                    <a:pt x="3981" y="868"/>
                  </a:lnTo>
                  <a:lnTo>
                    <a:pt x="3970" y="838"/>
                  </a:lnTo>
                  <a:lnTo>
                    <a:pt x="3957" y="809"/>
                  </a:lnTo>
                  <a:lnTo>
                    <a:pt x="3944" y="778"/>
                  </a:lnTo>
                  <a:lnTo>
                    <a:pt x="3930" y="750"/>
                  </a:lnTo>
                  <a:lnTo>
                    <a:pt x="3915" y="721"/>
                  </a:lnTo>
                  <a:lnTo>
                    <a:pt x="3900" y="693"/>
                  </a:lnTo>
                  <a:lnTo>
                    <a:pt x="3884" y="665"/>
                  </a:lnTo>
                  <a:lnTo>
                    <a:pt x="3868" y="638"/>
                  </a:lnTo>
                  <a:lnTo>
                    <a:pt x="3850" y="610"/>
                  </a:lnTo>
                  <a:lnTo>
                    <a:pt x="3832" y="584"/>
                  </a:lnTo>
                  <a:lnTo>
                    <a:pt x="3814" y="557"/>
                  </a:lnTo>
                  <a:lnTo>
                    <a:pt x="3795" y="532"/>
                  </a:lnTo>
                  <a:lnTo>
                    <a:pt x="3774" y="506"/>
                  </a:lnTo>
                  <a:lnTo>
                    <a:pt x="3754" y="481"/>
                  </a:lnTo>
                  <a:lnTo>
                    <a:pt x="3733" y="458"/>
                  </a:lnTo>
                  <a:lnTo>
                    <a:pt x="3711" y="433"/>
                  </a:lnTo>
                  <a:lnTo>
                    <a:pt x="3689" y="411"/>
                  </a:lnTo>
                  <a:lnTo>
                    <a:pt x="3667" y="388"/>
                  </a:lnTo>
                  <a:lnTo>
                    <a:pt x="3643" y="366"/>
                  </a:lnTo>
                  <a:lnTo>
                    <a:pt x="3619" y="344"/>
                  </a:lnTo>
                  <a:lnTo>
                    <a:pt x="3596" y="323"/>
                  </a:lnTo>
                  <a:lnTo>
                    <a:pt x="3571" y="303"/>
                  </a:lnTo>
                  <a:lnTo>
                    <a:pt x="3545" y="282"/>
                  </a:lnTo>
                  <a:lnTo>
                    <a:pt x="3519" y="263"/>
                  </a:lnTo>
                  <a:lnTo>
                    <a:pt x="3493" y="244"/>
                  </a:lnTo>
                  <a:lnTo>
                    <a:pt x="3466" y="226"/>
                  </a:lnTo>
                  <a:lnTo>
                    <a:pt x="3439" y="208"/>
                  </a:lnTo>
                  <a:lnTo>
                    <a:pt x="3411" y="191"/>
                  </a:lnTo>
                  <a:lnTo>
                    <a:pt x="3383" y="176"/>
                  </a:lnTo>
                  <a:lnTo>
                    <a:pt x="3355" y="160"/>
                  </a:lnTo>
                  <a:lnTo>
                    <a:pt x="3326" y="145"/>
                  </a:lnTo>
                  <a:lnTo>
                    <a:pt x="3297" y="131"/>
                  </a:lnTo>
                  <a:lnTo>
                    <a:pt x="3266" y="117"/>
                  </a:lnTo>
                  <a:lnTo>
                    <a:pt x="3236" y="104"/>
                  </a:lnTo>
                  <a:lnTo>
                    <a:pt x="3205" y="92"/>
                  </a:lnTo>
                  <a:lnTo>
                    <a:pt x="3175" y="80"/>
                  </a:lnTo>
                  <a:lnTo>
                    <a:pt x="3144" y="70"/>
                  </a:lnTo>
                  <a:lnTo>
                    <a:pt x="3112" y="60"/>
                  </a:lnTo>
                  <a:lnTo>
                    <a:pt x="3079" y="51"/>
                  </a:lnTo>
                  <a:lnTo>
                    <a:pt x="3047" y="42"/>
                  </a:lnTo>
                  <a:lnTo>
                    <a:pt x="3014" y="34"/>
                  </a:lnTo>
                  <a:lnTo>
                    <a:pt x="2982" y="27"/>
                  </a:lnTo>
                  <a:lnTo>
                    <a:pt x="2949" y="20"/>
                  </a:lnTo>
                  <a:lnTo>
                    <a:pt x="2915" y="15"/>
                  </a:lnTo>
                  <a:lnTo>
                    <a:pt x="2882" y="10"/>
                  </a:lnTo>
                  <a:lnTo>
                    <a:pt x="2847" y="7"/>
                  </a:lnTo>
                  <a:lnTo>
                    <a:pt x="2813" y="4"/>
                  </a:lnTo>
                  <a:lnTo>
                    <a:pt x="2778" y="1"/>
                  </a:lnTo>
                  <a:lnTo>
                    <a:pt x="2743" y="0"/>
                  </a:lnTo>
                  <a:lnTo>
                    <a:pt x="2708" y="0"/>
                  </a:lnTo>
                  <a:lnTo>
                    <a:pt x="2673" y="0"/>
                  </a:lnTo>
                  <a:lnTo>
                    <a:pt x="2639" y="1"/>
                  </a:lnTo>
                  <a:lnTo>
                    <a:pt x="2605" y="4"/>
                  </a:lnTo>
                  <a:lnTo>
                    <a:pt x="2570" y="7"/>
                  </a:lnTo>
                  <a:lnTo>
                    <a:pt x="2536" y="10"/>
                  </a:lnTo>
                  <a:lnTo>
                    <a:pt x="2503" y="15"/>
                  </a:lnTo>
                  <a:lnTo>
                    <a:pt x="2469" y="20"/>
                  </a:lnTo>
                  <a:lnTo>
                    <a:pt x="2436" y="27"/>
                  </a:lnTo>
                  <a:lnTo>
                    <a:pt x="2402" y="34"/>
                  </a:lnTo>
                  <a:lnTo>
                    <a:pt x="2370" y="42"/>
                  </a:lnTo>
                  <a:lnTo>
                    <a:pt x="2338" y="51"/>
                  </a:lnTo>
                  <a:lnTo>
                    <a:pt x="2306" y="60"/>
                  </a:lnTo>
                  <a:lnTo>
                    <a:pt x="2274" y="70"/>
                  </a:lnTo>
                  <a:lnTo>
                    <a:pt x="2243" y="80"/>
                  </a:lnTo>
                  <a:lnTo>
                    <a:pt x="2212" y="92"/>
                  </a:lnTo>
                  <a:lnTo>
                    <a:pt x="2181" y="104"/>
                  </a:lnTo>
                  <a:lnTo>
                    <a:pt x="2152" y="117"/>
                  </a:lnTo>
                  <a:lnTo>
                    <a:pt x="2121" y="131"/>
                  </a:lnTo>
                  <a:lnTo>
                    <a:pt x="2092" y="145"/>
                  </a:lnTo>
                  <a:lnTo>
                    <a:pt x="2063" y="160"/>
                  </a:lnTo>
                  <a:lnTo>
                    <a:pt x="2035" y="176"/>
                  </a:lnTo>
                  <a:lnTo>
                    <a:pt x="2007" y="191"/>
                  </a:lnTo>
                  <a:lnTo>
                    <a:pt x="1979" y="208"/>
                  </a:lnTo>
                  <a:lnTo>
                    <a:pt x="1952" y="226"/>
                  </a:lnTo>
                  <a:lnTo>
                    <a:pt x="1925" y="244"/>
                  </a:lnTo>
                  <a:lnTo>
                    <a:pt x="1899" y="263"/>
                  </a:lnTo>
                  <a:lnTo>
                    <a:pt x="1873" y="282"/>
                  </a:lnTo>
                  <a:lnTo>
                    <a:pt x="1847" y="303"/>
                  </a:lnTo>
                  <a:lnTo>
                    <a:pt x="1822" y="323"/>
                  </a:lnTo>
                  <a:lnTo>
                    <a:pt x="1797" y="344"/>
                  </a:lnTo>
                  <a:lnTo>
                    <a:pt x="1774" y="366"/>
                  </a:lnTo>
                  <a:lnTo>
                    <a:pt x="1751" y="388"/>
                  </a:lnTo>
                  <a:lnTo>
                    <a:pt x="1728" y="411"/>
                  </a:lnTo>
                  <a:lnTo>
                    <a:pt x="1706" y="433"/>
                  </a:lnTo>
                  <a:lnTo>
                    <a:pt x="1685" y="458"/>
                  </a:lnTo>
                  <a:lnTo>
                    <a:pt x="1664" y="481"/>
                  </a:lnTo>
                  <a:lnTo>
                    <a:pt x="1643" y="506"/>
                  </a:lnTo>
                  <a:lnTo>
                    <a:pt x="1623" y="532"/>
                  </a:lnTo>
                  <a:lnTo>
                    <a:pt x="1604" y="557"/>
                  </a:lnTo>
                  <a:lnTo>
                    <a:pt x="1586" y="584"/>
                  </a:lnTo>
                  <a:lnTo>
                    <a:pt x="1568" y="610"/>
                  </a:lnTo>
                  <a:lnTo>
                    <a:pt x="1550" y="638"/>
                  </a:lnTo>
                  <a:lnTo>
                    <a:pt x="1533" y="665"/>
                  </a:lnTo>
                  <a:lnTo>
                    <a:pt x="1517" y="693"/>
                  </a:lnTo>
                  <a:lnTo>
                    <a:pt x="1503" y="721"/>
                  </a:lnTo>
                  <a:lnTo>
                    <a:pt x="1488" y="750"/>
                  </a:lnTo>
                  <a:lnTo>
                    <a:pt x="1474" y="778"/>
                  </a:lnTo>
                  <a:lnTo>
                    <a:pt x="1461" y="809"/>
                  </a:lnTo>
                  <a:lnTo>
                    <a:pt x="1448" y="838"/>
                  </a:lnTo>
                  <a:lnTo>
                    <a:pt x="1436" y="868"/>
                  </a:lnTo>
                  <a:lnTo>
                    <a:pt x="1425" y="899"/>
                  </a:lnTo>
                  <a:lnTo>
                    <a:pt x="1415" y="930"/>
                  </a:lnTo>
                  <a:lnTo>
                    <a:pt x="1406" y="962"/>
                  </a:lnTo>
                  <a:lnTo>
                    <a:pt x="1397" y="993"/>
                  </a:lnTo>
                  <a:lnTo>
                    <a:pt x="1389" y="1025"/>
                  </a:lnTo>
                  <a:lnTo>
                    <a:pt x="1381" y="1057"/>
                  </a:lnTo>
                  <a:lnTo>
                    <a:pt x="1376" y="1089"/>
                  </a:lnTo>
                  <a:lnTo>
                    <a:pt x="1370" y="1121"/>
                  </a:lnTo>
                  <a:lnTo>
                    <a:pt x="1366" y="1155"/>
                  </a:lnTo>
                  <a:lnTo>
                    <a:pt x="1361" y="1188"/>
                  </a:lnTo>
                  <a:lnTo>
                    <a:pt x="1358" y="1221"/>
                  </a:lnTo>
                  <a:lnTo>
                    <a:pt x="1355" y="1255"/>
                  </a:lnTo>
                  <a:lnTo>
                    <a:pt x="1354" y="1289"/>
                  </a:lnTo>
                  <a:lnTo>
                    <a:pt x="1354" y="1324"/>
                  </a:lnTo>
                  <a:lnTo>
                    <a:pt x="1354" y="1357"/>
                  </a:lnTo>
                  <a:lnTo>
                    <a:pt x="1355" y="1391"/>
                  </a:lnTo>
                  <a:lnTo>
                    <a:pt x="1358" y="1425"/>
                  </a:lnTo>
                  <a:lnTo>
                    <a:pt x="1361" y="1459"/>
                  </a:lnTo>
                  <a:lnTo>
                    <a:pt x="1366" y="1492"/>
                  </a:lnTo>
                  <a:lnTo>
                    <a:pt x="1370" y="1525"/>
                  </a:lnTo>
                  <a:lnTo>
                    <a:pt x="1376" y="1557"/>
                  </a:lnTo>
                  <a:lnTo>
                    <a:pt x="1381" y="1590"/>
                  </a:lnTo>
                  <a:lnTo>
                    <a:pt x="1389" y="1622"/>
                  </a:lnTo>
                  <a:lnTo>
                    <a:pt x="1397" y="1654"/>
                  </a:lnTo>
                  <a:lnTo>
                    <a:pt x="1406" y="1686"/>
                  </a:lnTo>
                  <a:lnTo>
                    <a:pt x="1415" y="1717"/>
                  </a:lnTo>
                  <a:lnTo>
                    <a:pt x="1425" y="1748"/>
                  </a:lnTo>
                  <a:lnTo>
                    <a:pt x="1436" y="1778"/>
                  </a:lnTo>
                  <a:lnTo>
                    <a:pt x="1448" y="1808"/>
                  </a:lnTo>
                  <a:lnTo>
                    <a:pt x="1461" y="1839"/>
                  </a:lnTo>
                  <a:lnTo>
                    <a:pt x="1474" y="1868"/>
                  </a:lnTo>
                  <a:lnTo>
                    <a:pt x="1488" y="1897"/>
                  </a:lnTo>
                  <a:lnTo>
                    <a:pt x="1503" y="1925"/>
                  </a:lnTo>
                  <a:lnTo>
                    <a:pt x="1517" y="1954"/>
                  </a:lnTo>
                  <a:lnTo>
                    <a:pt x="1533" y="1983"/>
                  </a:lnTo>
                  <a:lnTo>
                    <a:pt x="1550" y="2010"/>
                  </a:lnTo>
                  <a:lnTo>
                    <a:pt x="1568" y="2036"/>
                  </a:lnTo>
                  <a:lnTo>
                    <a:pt x="1586" y="2063"/>
                  </a:lnTo>
                  <a:lnTo>
                    <a:pt x="1604" y="2089"/>
                  </a:lnTo>
                  <a:lnTo>
                    <a:pt x="1623" y="2115"/>
                  </a:lnTo>
                  <a:lnTo>
                    <a:pt x="1643" y="2140"/>
                  </a:lnTo>
                  <a:lnTo>
                    <a:pt x="1664" y="2165"/>
                  </a:lnTo>
                  <a:lnTo>
                    <a:pt x="1685" y="2189"/>
                  </a:lnTo>
                  <a:lnTo>
                    <a:pt x="1706" y="2213"/>
                  </a:lnTo>
                  <a:lnTo>
                    <a:pt x="1728" y="2237"/>
                  </a:lnTo>
                  <a:lnTo>
                    <a:pt x="1751" y="2259"/>
                  </a:lnTo>
                  <a:lnTo>
                    <a:pt x="1774" y="2282"/>
                  </a:lnTo>
                  <a:lnTo>
                    <a:pt x="1797" y="2303"/>
                  </a:lnTo>
                  <a:lnTo>
                    <a:pt x="1822" y="2324"/>
                  </a:lnTo>
                  <a:lnTo>
                    <a:pt x="1847" y="2345"/>
                  </a:lnTo>
                  <a:lnTo>
                    <a:pt x="1873" y="2365"/>
                  </a:lnTo>
                  <a:lnTo>
                    <a:pt x="1899" y="2384"/>
                  </a:lnTo>
                  <a:lnTo>
                    <a:pt x="1925" y="2403"/>
                  </a:lnTo>
                  <a:lnTo>
                    <a:pt x="1952" y="2421"/>
                  </a:lnTo>
                  <a:lnTo>
                    <a:pt x="1979" y="2438"/>
                  </a:lnTo>
                  <a:lnTo>
                    <a:pt x="2007" y="2455"/>
                  </a:lnTo>
                  <a:lnTo>
                    <a:pt x="2035" y="2472"/>
                  </a:lnTo>
                  <a:lnTo>
                    <a:pt x="2063" y="2487"/>
                  </a:lnTo>
                  <a:lnTo>
                    <a:pt x="2092" y="2502"/>
                  </a:lnTo>
                  <a:lnTo>
                    <a:pt x="2121" y="2517"/>
                  </a:lnTo>
                  <a:lnTo>
                    <a:pt x="2152" y="2530"/>
                  </a:lnTo>
                  <a:lnTo>
                    <a:pt x="2181" y="2542"/>
                  </a:lnTo>
                  <a:lnTo>
                    <a:pt x="2212" y="2555"/>
                  </a:lnTo>
                  <a:lnTo>
                    <a:pt x="2243" y="2566"/>
                  </a:lnTo>
                  <a:lnTo>
                    <a:pt x="2274" y="2577"/>
                  </a:lnTo>
                  <a:lnTo>
                    <a:pt x="2306" y="2587"/>
                  </a:lnTo>
                  <a:lnTo>
                    <a:pt x="2338" y="2596"/>
                  </a:lnTo>
                  <a:lnTo>
                    <a:pt x="2370" y="2605"/>
                  </a:lnTo>
                  <a:lnTo>
                    <a:pt x="2402" y="2613"/>
                  </a:lnTo>
                  <a:lnTo>
                    <a:pt x="2436" y="2620"/>
                  </a:lnTo>
                  <a:lnTo>
                    <a:pt x="2469" y="2626"/>
                  </a:lnTo>
                  <a:lnTo>
                    <a:pt x="2503" y="2631"/>
                  </a:lnTo>
                  <a:lnTo>
                    <a:pt x="2536" y="2636"/>
                  </a:lnTo>
                  <a:lnTo>
                    <a:pt x="2570" y="2640"/>
                  </a:lnTo>
                  <a:lnTo>
                    <a:pt x="2605" y="2643"/>
                  </a:lnTo>
                  <a:lnTo>
                    <a:pt x="2639" y="2645"/>
                  </a:lnTo>
                  <a:lnTo>
                    <a:pt x="2673" y="2646"/>
                  </a:lnTo>
                  <a:lnTo>
                    <a:pt x="2708" y="26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</p:grpSp>
      <p:sp>
        <p:nvSpPr>
          <p:cNvPr id="5" name="文本框 1027">
            <a:extLst>
              <a:ext uri="{FF2B5EF4-FFF2-40B4-BE49-F238E27FC236}">
                <a16:creationId xmlns:a16="http://schemas.microsoft.com/office/drawing/2014/main" id="{7ACE98DF-59EF-60E7-0A82-D6B765CB2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431" y="4033412"/>
            <a:ext cx="2262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/>
              <a:t>指导导师：张杰老师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32760" y="2620962"/>
            <a:ext cx="6712905" cy="10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latin typeface="+mj-ea"/>
                <a:ea typeface="+mj-ea"/>
              </a:rPr>
              <a:t>季度考核</a:t>
            </a:r>
            <a:endParaRPr lang="zh-CN" altLang="en-US" sz="4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12"/>
    </mc:Choice>
    <mc:Fallback xmlns="">
      <p:transition spd="slow" advTm="1051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C7D8824-526C-4369-BD94-F88DF4938B6E}"/>
              </a:ext>
            </a:extLst>
          </p:cNvPr>
          <p:cNvSpPr/>
          <p:nvPr/>
        </p:nvSpPr>
        <p:spPr>
          <a:xfrm>
            <a:off x="0" y="2540000"/>
            <a:ext cx="5619750" cy="1965325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31747" name="文本框 2">
            <a:extLst>
              <a:ext uri="{FF2B5EF4-FFF2-40B4-BE49-F238E27FC236}">
                <a16:creationId xmlns:a16="http://schemas.microsoft.com/office/drawing/2014/main" id="{3FA8B08D-2570-4A5F-9B4D-F4088648F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9131" y="2833709"/>
            <a:ext cx="5359925" cy="119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5400" b="1" dirty="0">
                <a:solidFill>
                  <a:srgbClr val="4B649F"/>
                </a:solidFill>
              </a:rPr>
              <a:t>研究进度</a:t>
            </a:r>
          </a:p>
        </p:txBody>
      </p:sp>
      <p:grpSp>
        <p:nvGrpSpPr>
          <p:cNvPr id="31749" name="组合 5">
            <a:extLst>
              <a:ext uri="{FF2B5EF4-FFF2-40B4-BE49-F238E27FC236}">
                <a16:creationId xmlns:a16="http://schemas.microsoft.com/office/drawing/2014/main" id="{3947E492-5AA0-4048-9727-8AEF855E87BD}"/>
              </a:ext>
            </a:extLst>
          </p:cNvPr>
          <p:cNvGrpSpPr>
            <a:grpSpLocks/>
          </p:cNvGrpSpPr>
          <p:nvPr/>
        </p:nvGrpSpPr>
        <p:grpSpPr bwMode="auto">
          <a:xfrm>
            <a:off x="1519238" y="2232025"/>
            <a:ext cx="2581275" cy="2582863"/>
            <a:chOff x="1131485" y="2234042"/>
            <a:chExt cx="1607262" cy="1607262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F71710E6-F7C9-4471-922E-9483B258BDAE}"/>
                </a:ext>
              </a:extLst>
            </p:cNvPr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rgbClr val="4B649F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484011A1-BA5A-4C44-8EF6-9FFD42E5E36D}"/>
                </a:ext>
              </a:extLst>
            </p:cNvPr>
            <p:cNvSpPr/>
            <p:nvPr/>
          </p:nvSpPr>
          <p:spPr>
            <a:xfrm>
              <a:off x="1241206" y="2343696"/>
              <a:ext cx="1387820" cy="138795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31754" name="KSO_Shape">
              <a:extLst>
                <a:ext uri="{FF2B5EF4-FFF2-40B4-BE49-F238E27FC236}">
                  <a16:creationId xmlns:a16="http://schemas.microsoft.com/office/drawing/2014/main" id="{308F2DF7-DD34-403E-BEED-0BA5FB549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150" y="2597150"/>
              <a:ext cx="909932" cy="881046"/>
            </a:xfrm>
            <a:custGeom>
              <a:avLst/>
              <a:gdLst>
                <a:gd name="T0" fmla="*/ 8644 w 8965002"/>
                <a:gd name="T1" fmla="*/ 3777 h 8673857"/>
                <a:gd name="T2" fmla="*/ 8892 w 8965002"/>
                <a:gd name="T3" fmla="*/ 3777 h 8673857"/>
                <a:gd name="T4" fmla="*/ 9300 w 8965002"/>
                <a:gd name="T5" fmla="*/ 4552 h 8673857"/>
                <a:gd name="T6" fmla="*/ 7282 w 8965002"/>
                <a:gd name="T7" fmla="*/ 7598 h 8673857"/>
                <a:gd name="T8" fmla="*/ 6806 w 8965002"/>
                <a:gd name="T9" fmla="*/ 7834 h 8673857"/>
                <a:gd name="T10" fmla="*/ 5621 w 8965002"/>
                <a:gd name="T11" fmla="*/ 7834 h 8673857"/>
                <a:gd name="T12" fmla="*/ 5621 w 8965002"/>
                <a:gd name="T13" fmla="*/ 8794 h 8673857"/>
                <a:gd name="T14" fmla="*/ 5463 w 8965002"/>
                <a:gd name="T15" fmla="*/ 9054 h 8673857"/>
                <a:gd name="T16" fmla="*/ 5318 w 8965002"/>
                <a:gd name="T17" fmla="*/ 9089 h 8673857"/>
                <a:gd name="T18" fmla="*/ 5134 w 8965002"/>
                <a:gd name="T19" fmla="*/ 9034 h 8673857"/>
                <a:gd name="T20" fmla="*/ 4211 w 8965002"/>
                <a:gd name="T21" fmla="*/ 8408 h 8673857"/>
                <a:gd name="T22" fmla="*/ 3308 w 8965002"/>
                <a:gd name="T23" fmla="*/ 9034 h 8673857"/>
                <a:gd name="T24" fmla="*/ 2978 w 8965002"/>
                <a:gd name="T25" fmla="*/ 9054 h 8673857"/>
                <a:gd name="T26" fmla="*/ 2809 w 8965002"/>
                <a:gd name="T27" fmla="*/ 8794 h 8673857"/>
                <a:gd name="T28" fmla="*/ 2809 w 8965002"/>
                <a:gd name="T29" fmla="*/ 6394 h 8673857"/>
                <a:gd name="T30" fmla="*/ 3316 w 8965002"/>
                <a:gd name="T31" fmla="*/ 5378 h 8673857"/>
                <a:gd name="T32" fmla="*/ 3477 w 8965002"/>
                <a:gd name="T33" fmla="*/ 5335 h 8673857"/>
                <a:gd name="T34" fmla="*/ 5950 w 8965002"/>
                <a:gd name="T35" fmla="*/ 5335 h 8673857"/>
                <a:gd name="T36" fmla="*/ 5613 w 8965002"/>
                <a:gd name="T37" fmla="*/ 6582 h 8673857"/>
                <a:gd name="T38" fmla="*/ 6512 w 8965002"/>
                <a:gd name="T39" fmla="*/ 6582 h 8673857"/>
                <a:gd name="T40" fmla="*/ 8644 w 8965002"/>
                <a:gd name="T41" fmla="*/ 3777 h 8673857"/>
                <a:gd name="T42" fmla="*/ 6389 w 8965002"/>
                <a:gd name="T43" fmla="*/ 0 h 8673857"/>
                <a:gd name="T44" fmla="*/ 8573 w 8965002"/>
                <a:gd name="T45" fmla="*/ 144 h 8673857"/>
                <a:gd name="T46" fmla="*/ 8969 w 8965002"/>
                <a:gd name="T47" fmla="*/ 927 h 8673857"/>
                <a:gd name="T48" fmla="*/ 6492 w 8965002"/>
                <a:gd name="T49" fmla="*/ 4165 h 8673857"/>
                <a:gd name="T50" fmla="*/ 6044 w 8965002"/>
                <a:gd name="T51" fmla="*/ 4378 h 8673857"/>
                <a:gd name="T52" fmla="*/ 2310 w 8965002"/>
                <a:gd name="T53" fmla="*/ 4378 h 8673857"/>
                <a:gd name="T54" fmla="*/ 1203 w 8965002"/>
                <a:gd name="T55" fmla="*/ 5739 h 8673857"/>
                <a:gd name="T56" fmla="*/ 1882 w 8965002"/>
                <a:gd name="T57" fmla="*/ 6522 h 8673857"/>
                <a:gd name="T58" fmla="*/ 2180 w 8965002"/>
                <a:gd name="T59" fmla="*/ 6581 h 8673857"/>
                <a:gd name="T60" fmla="*/ 2180 w 8965002"/>
                <a:gd name="T61" fmla="*/ 7833 h 8673857"/>
                <a:gd name="T62" fmla="*/ 56 w 8965002"/>
                <a:gd name="T63" fmla="*/ 5995 h 8673857"/>
                <a:gd name="T64" fmla="*/ 68 w 8965002"/>
                <a:gd name="T65" fmla="*/ 4956 h 8673857"/>
                <a:gd name="T66" fmla="*/ 2840 w 8965002"/>
                <a:gd name="T67" fmla="*/ 703 h 8673857"/>
                <a:gd name="T68" fmla="*/ 3676 w 8965002"/>
                <a:gd name="T69" fmla="*/ 239 h 8673857"/>
                <a:gd name="T70" fmla="*/ 6389 w 8965002"/>
                <a:gd name="T71" fmla="*/ 0 h 86738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rgbClr val="4B6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endParaRPr lang="zh-CN" altLang="en-US"/>
            </a:p>
          </p:txBody>
        </p:sp>
      </p:grpSp>
      <p:pic>
        <p:nvPicPr>
          <p:cNvPr id="31750" name="图片 9">
            <a:extLst>
              <a:ext uri="{FF2B5EF4-FFF2-40B4-BE49-F238E27FC236}">
                <a16:creationId xmlns:a16="http://schemas.microsoft.com/office/drawing/2014/main" id="{6D7878E4-4D9A-49D7-93AC-72BB75210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5200650"/>
            <a:ext cx="586581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图片 10">
            <a:extLst>
              <a:ext uri="{FF2B5EF4-FFF2-40B4-BE49-F238E27FC236}">
                <a16:creationId xmlns:a16="http://schemas.microsoft.com/office/drawing/2014/main" id="{A16C41D2-4ABD-40C3-A8E2-120BBEA51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7876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284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6311E078-B61A-428F-9CA5-EBC6F78AAF4C}"/>
              </a:ext>
            </a:extLst>
          </p:cNvPr>
          <p:cNvCxnSpPr/>
          <p:nvPr/>
        </p:nvCxnSpPr>
        <p:spPr>
          <a:xfrm>
            <a:off x="0" y="823119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8">
            <a:extLst>
              <a:ext uri="{FF2B5EF4-FFF2-40B4-BE49-F238E27FC236}">
                <a16:creationId xmlns:a16="http://schemas.microsoft.com/office/drawing/2014/main" id="{7E61B448-ED87-2B55-8A0D-1860F73EEB86}"/>
              </a:ext>
            </a:extLst>
          </p:cNvPr>
          <p:cNvGrpSpPr>
            <a:grpSpLocks/>
          </p:cNvGrpSpPr>
          <p:nvPr/>
        </p:nvGrpSpPr>
        <p:grpSpPr bwMode="auto">
          <a:xfrm>
            <a:off x="133350" y="125413"/>
            <a:ext cx="639763" cy="638175"/>
            <a:chOff x="1131485" y="2234042"/>
            <a:chExt cx="1607262" cy="1607262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CB5EFF90-2F8A-912B-CBD6-8E0D72C5C999}"/>
                </a:ext>
              </a:extLst>
            </p:cNvPr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rgbClr val="4B649F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4891A921-844C-4B0A-1076-569C43FCCC1C}"/>
                </a:ext>
              </a:extLst>
            </p:cNvPr>
            <p:cNvSpPr/>
            <p:nvPr/>
          </p:nvSpPr>
          <p:spPr>
            <a:xfrm>
              <a:off x="1239169" y="2341991"/>
              <a:ext cx="1391895" cy="13913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20" name="KSO_Shape">
              <a:extLst>
                <a:ext uri="{FF2B5EF4-FFF2-40B4-BE49-F238E27FC236}">
                  <a16:creationId xmlns:a16="http://schemas.microsoft.com/office/drawing/2014/main" id="{5301661F-C4F0-5BB8-E035-63C42DC8C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150" y="2597150"/>
              <a:ext cx="909932" cy="881046"/>
            </a:xfrm>
            <a:custGeom>
              <a:avLst/>
              <a:gdLst>
                <a:gd name="T0" fmla="*/ 8644 w 8965002"/>
                <a:gd name="T1" fmla="*/ 3777 h 8673857"/>
                <a:gd name="T2" fmla="*/ 8892 w 8965002"/>
                <a:gd name="T3" fmla="*/ 3777 h 8673857"/>
                <a:gd name="T4" fmla="*/ 9300 w 8965002"/>
                <a:gd name="T5" fmla="*/ 4552 h 8673857"/>
                <a:gd name="T6" fmla="*/ 7282 w 8965002"/>
                <a:gd name="T7" fmla="*/ 7598 h 8673857"/>
                <a:gd name="T8" fmla="*/ 6806 w 8965002"/>
                <a:gd name="T9" fmla="*/ 7834 h 8673857"/>
                <a:gd name="T10" fmla="*/ 5621 w 8965002"/>
                <a:gd name="T11" fmla="*/ 7834 h 8673857"/>
                <a:gd name="T12" fmla="*/ 5621 w 8965002"/>
                <a:gd name="T13" fmla="*/ 8794 h 8673857"/>
                <a:gd name="T14" fmla="*/ 5463 w 8965002"/>
                <a:gd name="T15" fmla="*/ 9054 h 8673857"/>
                <a:gd name="T16" fmla="*/ 5318 w 8965002"/>
                <a:gd name="T17" fmla="*/ 9089 h 8673857"/>
                <a:gd name="T18" fmla="*/ 5134 w 8965002"/>
                <a:gd name="T19" fmla="*/ 9034 h 8673857"/>
                <a:gd name="T20" fmla="*/ 4211 w 8965002"/>
                <a:gd name="T21" fmla="*/ 8408 h 8673857"/>
                <a:gd name="T22" fmla="*/ 3308 w 8965002"/>
                <a:gd name="T23" fmla="*/ 9034 h 8673857"/>
                <a:gd name="T24" fmla="*/ 2978 w 8965002"/>
                <a:gd name="T25" fmla="*/ 9054 h 8673857"/>
                <a:gd name="T26" fmla="*/ 2809 w 8965002"/>
                <a:gd name="T27" fmla="*/ 8794 h 8673857"/>
                <a:gd name="T28" fmla="*/ 2809 w 8965002"/>
                <a:gd name="T29" fmla="*/ 6394 h 8673857"/>
                <a:gd name="T30" fmla="*/ 3316 w 8965002"/>
                <a:gd name="T31" fmla="*/ 5378 h 8673857"/>
                <a:gd name="T32" fmla="*/ 3477 w 8965002"/>
                <a:gd name="T33" fmla="*/ 5335 h 8673857"/>
                <a:gd name="T34" fmla="*/ 5950 w 8965002"/>
                <a:gd name="T35" fmla="*/ 5335 h 8673857"/>
                <a:gd name="T36" fmla="*/ 5613 w 8965002"/>
                <a:gd name="T37" fmla="*/ 6582 h 8673857"/>
                <a:gd name="T38" fmla="*/ 6512 w 8965002"/>
                <a:gd name="T39" fmla="*/ 6582 h 8673857"/>
                <a:gd name="T40" fmla="*/ 8644 w 8965002"/>
                <a:gd name="T41" fmla="*/ 3777 h 8673857"/>
                <a:gd name="T42" fmla="*/ 6389 w 8965002"/>
                <a:gd name="T43" fmla="*/ 0 h 8673857"/>
                <a:gd name="T44" fmla="*/ 8573 w 8965002"/>
                <a:gd name="T45" fmla="*/ 144 h 8673857"/>
                <a:gd name="T46" fmla="*/ 8969 w 8965002"/>
                <a:gd name="T47" fmla="*/ 927 h 8673857"/>
                <a:gd name="T48" fmla="*/ 6492 w 8965002"/>
                <a:gd name="T49" fmla="*/ 4165 h 8673857"/>
                <a:gd name="T50" fmla="*/ 6044 w 8965002"/>
                <a:gd name="T51" fmla="*/ 4378 h 8673857"/>
                <a:gd name="T52" fmla="*/ 2310 w 8965002"/>
                <a:gd name="T53" fmla="*/ 4378 h 8673857"/>
                <a:gd name="T54" fmla="*/ 1203 w 8965002"/>
                <a:gd name="T55" fmla="*/ 5739 h 8673857"/>
                <a:gd name="T56" fmla="*/ 1882 w 8965002"/>
                <a:gd name="T57" fmla="*/ 6522 h 8673857"/>
                <a:gd name="T58" fmla="*/ 2180 w 8965002"/>
                <a:gd name="T59" fmla="*/ 6581 h 8673857"/>
                <a:gd name="T60" fmla="*/ 2180 w 8965002"/>
                <a:gd name="T61" fmla="*/ 7833 h 8673857"/>
                <a:gd name="T62" fmla="*/ 56 w 8965002"/>
                <a:gd name="T63" fmla="*/ 5995 h 8673857"/>
                <a:gd name="T64" fmla="*/ 68 w 8965002"/>
                <a:gd name="T65" fmla="*/ 4956 h 8673857"/>
                <a:gd name="T66" fmla="*/ 2840 w 8965002"/>
                <a:gd name="T67" fmla="*/ 703 h 8673857"/>
                <a:gd name="T68" fmla="*/ 3676 w 8965002"/>
                <a:gd name="T69" fmla="*/ 239 h 8673857"/>
                <a:gd name="T70" fmla="*/ 6389 w 8965002"/>
                <a:gd name="T71" fmla="*/ 0 h 86738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rgbClr val="4B6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endParaRPr lang="zh-CN" altLang="en-US"/>
            </a:p>
          </p:txBody>
        </p:sp>
      </p:grpSp>
      <p:sp>
        <p:nvSpPr>
          <p:cNvPr id="25" name="文本框 22">
            <a:extLst>
              <a:ext uri="{FF2B5EF4-FFF2-40B4-BE49-F238E27FC236}">
                <a16:creationId xmlns:a16="http://schemas.microsoft.com/office/drawing/2014/main" id="{D50D989B-F41E-32EE-507A-D54778A51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25400"/>
            <a:ext cx="7936522" cy="66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4B649F"/>
                </a:solidFill>
              </a:rPr>
              <a:t>研究进度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60EC5-1F68-43A4-8033-85A1E47CD70C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BB44736-38D1-4F91-9B1E-288E61147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1146731"/>
            <a:ext cx="4468437" cy="520961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1E253D4-4CEC-41BE-A32D-1BE2BFD15578}"/>
              </a:ext>
            </a:extLst>
          </p:cNvPr>
          <p:cNvSpPr txBox="1"/>
          <p:nvPr/>
        </p:nvSpPr>
        <p:spPr>
          <a:xfrm>
            <a:off x="5971417" y="2130457"/>
            <a:ext cx="2589170" cy="25359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  <a:ea typeface="+mn-ea"/>
              </a:rPr>
              <a:t>FPGA</a:t>
            </a:r>
            <a:r>
              <a:rPr lang="zh-CN" altLang="en-US" dirty="0">
                <a:latin typeface="+mn-ea"/>
                <a:ea typeface="+mn-ea"/>
              </a:rPr>
              <a:t>固件的调试</a:t>
            </a:r>
            <a:endParaRPr lang="en-US" altLang="zh-CN" dirty="0">
              <a:latin typeface="+mn-ea"/>
              <a:ea typeface="+mn-ea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  <a:ea typeface="+mn-ea"/>
              </a:rPr>
              <a:t>配置</a:t>
            </a:r>
            <a:r>
              <a:rPr lang="en-US" altLang="zh-CN" dirty="0">
                <a:latin typeface="+mn-ea"/>
                <a:ea typeface="+mn-ea"/>
              </a:rPr>
              <a:t>SI5345</a:t>
            </a:r>
            <a:r>
              <a:rPr lang="zh-CN" altLang="en-US" dirty="0">
                <a:latin typeface="+mn-ea"/>
                <a:ea typeface="+mn-ea"/>
              </a:rPr>
              <a:t>时钟芯片</a:t>
            </a:r>
            <a:endParaRPr lang="en-US" altLang="zh-CN" dirty="0">
              <a:latin typeface="+mn-ea"/>
              <a:ea typeface="+mn-ea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  <a:ea typeface="+mn-ea"/>
              </a:rPr>
              <a:t>时钟信号</a:t>
            </a:r>
            <a:endParaRPr lang="en-US" altLang="zh-CN" dirty="0">
              <a:latin typeface="+mn-ea"/>
              <a:ea typeface="+mn-ea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  <a:ea typeface="+mn-ea"/>
              </a:rPr>
              <a:t>复位信号</a:t>
            </a:r>
            <a:endParaRPr lang="en-US" altLang="zh-CN" dirty="0">
              <a:latin typeface="+mn-ea"/>
              <a:ea typeface="+mn-ea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  <a:ea typeface="+mn-ea"/>
              </a:rPr>
              <a:t>配置芯片寄存器</a:t>
            </a:r>
            <a:endParaRPr lang="en-US" altLang="zh-CN" dirty="0">
              <a:latin typeface="+mn-ea"/>
              <a:ea typeface="+mn-ea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  <a:ea typeface="+mn-ea"/>
              </a:rPr>
              <a:t>芯片工作，读取数据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573EC98-6C3A-4585-9E2B-A89D9EADDC2B}"/>
              </a:ext>
            </a:extLst>
          </p:cNvPr>
          <p:cNvSpPr txBox="1"/>
          <p:nvPr/>
        </p:nvSpPr>
        <p:spPr>
          <a:xfrm>
            <a:off x="2111604" y="6346024"/>
            <a:ext cx="1569660" cy="458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dirty="0"/>
              <a:t>测试系统搭建</a:t>
            </a:r>
          </a:p>
        </p:txBody>
      </p:sp>
    </p:spTree>
    <p:extLst>
      <p:ext uri="{BB962C8B-B14F-4D97-AF65-F5344CB8AC3E}">
        <p14:creationId xmlns:p14="http://schemas.microsoft.com/office/powerpoint/2010/main" val="348346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46"/>
    </mc:Choice>
    <mc:Fallback xmlns="">
      <p:transition spd="slow" advTm="2024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图片 6">
            <a:extLst>
              <a:ext uri="{FF2B5EF4-FFF2-40B4-BE49-F238E27FC236}">
                <a16:creationId xmlns:a16="http://schemas.microsoft.com/office/drawing/2014/main" id="{893DCAE7-43F9-4168-801D-F529892C3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5200650"/>
            <a:ext cx="586581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任意多边形 47">
            <a:extLst>
              <a:ext uri="{FF2B5EF4-FFF2-40B4-BE49-F238E27FC236}">
                <a16:creationId xmlns:a16="http://schemas.microsoft.com/office/drawing/2014/main" id="{6E7CBC8A-2D16-492C-85C7-2B4F5C024938}"/>
              </a:ext>
            </a:extLst>
          </p:cNvPr>
          <p:cNvSpPr/>
          <p:nvPr/>
        </p:nvSpPr>
        <p:spPr>
          <a:xfrm rot="5400000">
            <a:off x="1882775" y="-1425575"/>
            <a:ext cx="914400" cy="4679950"/>
          </a:xfrm>
          <a:custGeom>
            <a:avLst/>
            <a:gdLst>
              <a:gd name="connsiteX0" fmla="*/ 0 w 990604"/>
              <a:gd name="connsiteY0" fmla="*/ 5956738 h 5956738"/>
              <a:gd name="connsiteX1" fmla="*/ 0 w 990604"/>
              <a:gd name="connsiteY1" fmla="*/ 317938 h 5956738"/>
              <a:gd name="connsiteX2" fmla="*/ 6 w 990604"/>
              <a:gd name="connsiteY2" fmla="*/ 317938 h 5956738"/>
              <a:gd name="connsiteX3" fmla="*/ 495305 w 990604"/>
              <a:gd name="connsiteY3" fmla="*/ 0 h 5956738"/>
              <a:gd name="connsiteX4" fmla="*/ 990604 w 990604"/>
              <a:gd name="connsiteY4" fmla="*/ 317938 h 5956738"/>
              <a:gd name="connsiteX5" fmla="*/ 990601 w 990604"/>
              <a:gd name="connsiteY5" fmla="*/ 317938 h 5956738"/>
              <a:gd name="connsiteX6" fmla="*/ 990601 w 990604"/>
              <a:gd name="connsiteY6" fmla="*/ 5956738 h 595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0604" h="5956738">
                <a:moveTo>
                  <a:pt x="0" y="5956738"/>
                </a:moveTo>
                <a:lnTo>
                  <a:pt x="0" y="317938"/>
                </a:lnTo>
                <a:lnTo>
                  <a:pt x="6" y="317938"/>
                </a:lnTo>
                <a:lnTo>
                  <a:pt x="495305" y="0"/>
                </a:lnTo>
                <a:lnTo>
                  <a:pt x="990604" y="317938"/>
                </a:lnTo>
                <a:lnTo>
                  <a:pt x="990601" y="317938"/>
                </a:lnTo>
                <a:lnTo>
                  <a:pt x="990601" y="5956738"/>
                </a:lnTo>
                <a:close/>
              </a:path>
            </a:pathLst>
          </a:cu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84C149AC-5796-4317-AA17-843A37908875}"/>
              </a:ext>
            </a:extLst>
          </p:cNvPr>
          <p:cNvSpPr/>
          <p:nvPr/>
        </p:nvSpPr>
        <p:spPr>
          <a:xfrm>
            <a:off x="323850" y="247650"/>
            <a:ext cx="1333500" cy="13335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4B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C63CCDDE-3D0C-4FA1-AE66-05D6B8F49CC9}"/>
              </a:ext>
            </a:extLst>
          </p:cNvPr>
          <p:cNvGrpSpPr/>
          <p:nvPr/>
        </p:nvGrpSpPr>
        <p:grpSpPr>
          <a:xfrm>
            <a:off x="475624" y="571426"/>
            <a:ext cx="1029952" cy="685949"/>
            <a:chOff x="5302250" y="2903538"/>
            <a:chExt cx="1587500" cy="1057276"/>
          </a:xfrm>
          <a:solidFill>
            <a:srgbClr val="4B649F"/>
          </a:solidFill>
        </p:grpSpPr>
        <p:sp>
          <p:nvSpPr>
            <p:cNvPr id="55" name="Freeform 84">
              <a:extLst>
                <a:ext uri="{FF2B5EF4-FFF2-40B4-BE49-F238E27FC236}">
                  <a16:creationId xmlns:a16="http://schemas.microsoft.com/office/drawing/2014/main" id="{F9F5FBD4-C669-4AAA-81E8-709D9C42A6F3}"/>
                </a:ext>
              </a:extLst>
            </p:cNvPr>
            <p:cNvSpPr/>
            <p:nvPr/>
          </p:nvSpPr>
          <p:spPr bwMode="auto">
            <a:xfrm>
              <a:off x="5362575" y="3040063"/>
              <a:ext cx="706438" cy="614363"/>
            </a:xfrm>
            <a:custGeom>
              <a:avLst/>
              <a:gdLst>
                <a:gd name="T0" fmla="*/ 181 w 187"/>
                <a:gd name="T1" fmla="*/ 49 h 162"/>
                <a:gd name="T2" fmla="*/ 187 w 187"/>
                <a:gd name="T3" fmla="*/ 66 h 162"/>
                <a:gd name="T4" fmla="*/ 187 w 187"/>
                <a:gd name="T5" fmla="*/ 162 h 162"/>
                <a:gd name="T6" fmla="*/ 176 w 187"/>
                <a:gd name="T7" fmla="*/ 153 h 162"/>
                <a:gd name="T8" fmla="*/ 92 w 187"/>
                <a:gd name="T9" fmla="*/ 115 h 162"/>
                <a:gd name="T10" fmla="*/ 73 w 187"/>
                <a:gd name="T11" fmla="*/ 114 h 162"/>
                <a:gd name="T12" fmla="*/ 8 w 187"/>
                <a:gd name="T13" fmla="*/ 131 h 162"/>
                <a:gd name="T14" fmla="*/ 1 w 187"/>
                <a:gd name="T15" fmla="*/ 131 h 162"/>
                <a:gd name="T16" fmla="*/ 2 w 187"/>
                <a:gd name="T17" fmla="*/ 126 h 162"/>
                <a:gd name="T18" fmla="*/ 26 w 187"/>
                <a:gd name="T19" fmla="*/ 70 h 162"/>
                <a:gd name="T20" fmla="*/ 48 w 187"/>
                <a:gd name="T21" fmla="*/ 20 h 162"/>
                <a:gd name="T22" fmla="*/ 53 w 187"/>
                <a:gd name="T23" fmla="*/ 13 h 162"/>
                <a:gd name="T24" fmla="*/ 62 w 187"/>
                <a:gd name="T25" fmla="*/ 9 h 162"/>
                <a:gd name="T26" fmla="*/ 130 w 187"/>
                <a:gd name="T27" fmla="*/ 11 h 162"/>
                <a:gd name="T28" fmla="*/ 181 w 187"/>
                <a:gd name="T29" fmla="*/ 4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62">
                  <a:moveTo>
                    <a:pt x="181" y="49"/>
                  </a:moveTo>
                  <a:cubicBezTo>
                    <a:pt x="184" y="54"/>
                    <a:pt x="187" y="60"/>
                    <a:pt x="187" y="66"/>
                  </a:cubicBezTo>
                  <a:cubicBezTo>
                    <a:pt x="187" y="162"/>
                    <a:pt x="187" y="162"/>
                    <a:pt x="187" y="162"/>
                  </a:cubicBezTo>
                  <a:cubicBezTo>
                    <a:pt x="187" y="162"/>
                    <a:pt x="178" y="154"/>
                    <a:pt x="176" y="153"/>
                  </a:cubicBezTo>
                  <a:cubicBezTo>
                    <a:pt x="168" y="148"/>
                    <a:pt x="133" y="120"/>
                    <a:pt x="92" y="115"/>
                  </a:cubicBezTo>
                  <a:cubicBezTo>
                    <a:pt x="86" y="114"/>
                    <a:pt x="79" y="114"/>
                    <a:pt x="73" y="114"/>
                  </a:cubicBezTo>
                  <a:cubicBezTo>
                    <a:pt x="32" y="114"/>
                    <a:pt x="8" y="131"/>
                    <a:pt x="8" y="131"/>
                  </a:cubicBezTo>
                  <a:cubicBezTo>
                    <a:pt x="5" y="133"/>
                    <a:pt x="2" y="133"/>
                    <a:pt x="1" y="131"/>
                  </a:cubicBezTo>
                  <a:cubicBezTo>
                    <a:pt x="0" y="130"/>
                    <a:pt x="1" y="128"/>
                    <a:pt x="2" y="126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9" y="18"/>
                    <a:pt x="51" y="15"/>
                    <a:pt x="53" y="13"/>
                  </a:cubicBezTo>
                  <a:cubicBezTo>
                    <a:pt x="55" y="11"/>
                    <a:pt x="59" y="10"/>
                    <a:pt x="62" y="9"/>
                  </a:cubicBezTo>
                  <a:cubicBezTo>
                    <a:pt x="65" y="9"/>
                    <a:pt x="98" y="0"/>
                    <a:pt x="130" y="11"/>
                  </a:cubicBezTo>
                  <a:cubicBezTo>
                    <a:pt x="163" y="22"/>
                    <a:pt x="179" y="45"/>
                    <a:pt x="181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56" name="Freeform 85">
              <a:extLst>
                <a:ext uri="{FF2B5EF4-FFF2-40B4-BE49-F238E27FC236}">
                  <a16:creationId xmlns:a16="http://schemas.microsoft.com/office/drawing/2014/main" id="{089327B3-C431-42BA-8AE0-7EA9B95D9958}"/>
                </a:ext>
              </a:extLst>
            </p:cNvPr>
            <p:cNvSpPr/>
            <p:nvPr/>
          </p:nvSpPr>
          <p:spPr bwMode="auto">
            <a:xfrm>
              <a:off x="6115050" y="2903538"/>
              <a:ext cx="400050" cy="747713"/>
            </a:xfrm>
            <a:custGeom>
              <a:avLst/>
              <a:gdLst>
                <a:gd name="T0" fmla="*/ 44 w 106"/>
                <a:gd name="T1" fmla="*/ 119 h 197"/>
                <a:gd name="T2" fmla="*/ 3 w 106"/>
                <a:gd name="T3" fmla="*/ 187 h 197"/>
                <a:gd name="T4" fmla="*/ 0 w 106"/>
                <a:gd name="T5" fmla="*/ 197 h 197"/>
                <a:gd name="T6" fmla="*/ 0 w 106"/>
                <a:gd name="T7" fmla="*/ 83 h 197"/>
                <a:gd name="T8" fmla="*/ 1 w 106"/>
                <a:gd name="T9" fmla="*/ 64 h 197"/>
                <a:gd name="T10" fmla="*/ 16 w 106"/>
                <a:gd name="T11" fmla="*/ 29 h 197"/>
                <a:gd name="T12" fmla="*/ 49 w 106"/>
                <a:gd name="T13" fmla="*/ 1 h 197"/>
                <a:gd name="T14" fmla="*/ 54 w 106"/>
                <a:gd name="T15" fmla="*/ 0 h 197"/>
                <a:gd name="T16" fmla="*/ 64 w 106"/>
                <a:gd name="T17" fmla="*/ 6 h 197"/>
                <a:gd name="T18" fmla="*/ 85 w 106"/>
                <a:gd name="T19" fmla="*/ 42 h 197"/>
                <a:gd name="T20" fmla="*/ 86 w 106"/>
                <a:gd name="T21" fmla="*/ 42 h 197"/>
                <a:gd name="T22" fmla="*/ 104 w 106"/>
                <a:gd name="T23" fmla="*/ 74 h 197"/>
                <a:gd name="T24" fmla="*/ 105 w 106"/>
                <a:gd name="T25" fmla="*/ 82 h 197"/>
                <a:gd name="T26" fmla="*/ 99 w 106"/>
                <a:gd name="T27" fmla="*/ 87 h 197"/>
                <a:gd name="T28" fmla="*/ 44 w 106"/>
                <a:gd name="T29" fmla="*/ 11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197">
                  <a:moveTo>
                    <a:pt x="44" y="119"/>
                  </a:moveTo>
                  <a:cubicBezTo>
                    <a:pt x="25" y="137"/>
                    <a:pt x="12" y="156"/>
                    <a:pt x="3" y="187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77"/>
                    <a:pt x="0" y="69"/>
                    <a:pt x="1" y="64"/>
                  </a:cubicBezTo>
                  <a:cubicBezTo>
                    <a:pt x="1" y="63"/>
                    <a:pt x="3" y="47"/>
                    <a:pt x="16" y="29"/>
                  </a:cubicBezTo>
                  <a:cubicBezTo>
                    <a:pt x="30" y="11"/>
                    <a:pt x="48" y="1"/>
                    <a:pt x="49" y="1"/>
                  </a:cubicBezTo>
                  <a:cubicBezTo>
                    <a:pt x="51" y="0"/>
                    <a:pt x="52" y="0"/>
                    <a:pt x="54" y="0"/>
                  </a:cubicBezTo>
                  <a:cubicBezTo>
                    <a:pt x="58" y="0"/>
                    <a:pt x="62" y="2"/>
                    <a:pt x="64" y="6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6" y="76"/>
                    <a:pt x="106" y="79"/>
                    <a:pt x="105" y="82"/>
                  </a:cubicBezTo>
                  <a:cubicBezTo>
                    <a:pt x="104" y="84"/>
                    <a:pt x="102" y="86"/>
                    <a:pt x="99" y="87"/>
                  </a:cubicBezTo>
                  <a:cubicBezTo>
                    <a:pt x="99" y="87"/>
                    <a:pt x="66" y="99"/>
                    <a:pt x="44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57" name="Freeform 86">
              <a:extLst>
                <a:ext uri="{FF2B5EF4-FFF2-40B4-BE49-F238E27FC236}">
                  <a16:creationId xmlns:a16="http://schemas.microsoft.com/office/drawing/2014/main" id="{3E5F4E33-0BCD-41D7-B38D-BF0B89674DBC}"/>
                </a:ext>
              </a:extLst>
            </p:cNvPr>
            <p:cNvSpPr/>
            <p:nvPr/>
          </p:nvSpPr>
          <p:spPr bwMode="auto">
            <a:xfrm>
              <a:off x="6194425" y="3529013"/>
              <a:ext cx="642938" cy="160338"/>
            </a:xfrm>
            <a:custGeom>
              <a:avLst/>
              <a:gdLst>
                <a:gd name="T0" fmla="*/ 155 w 170"/>
                <a:gd name="T1" fmla="*/ 11 h 42"/>
                <a:gd name="T2" fmla="*/ 154 w 170"/>
                <a:gd name="T3" fmla="*/ 10 h 42"/>
                <a:gd name="T4" fmla="*/ 153 w 170"/>
                <a:gd name="T5" fmla="*/ 10 h 42"/>
                <a:gd name="T6" fmla="*/ 108 w 170"/>
                <a:gd name="T7" fmla="*/ 0 h 42"/>
                <a:gd name="T8" fmla="*/ 85 w 170"/>
                <a:gd name="T9" fmla="*/ 3 h 42"/>
                <a:gd name="T10" fmla="*/ 11 w 170"/>
                <a:gd name="T11" fmla="*/ 35 h 42"/>
                <a:gd name="T12" fmla="*/ 11 w 170"/>
                <a:gd name="T13" fmla="*/ 36 h 42"/>
                <a:gd name="T14" fmla="*/ 7 w 170"/>
                <a:gd name="T15" fmla="*/ 38 h 42"/>
                <a:gd name="T16" fmla="*/ 3 w 170"/>
                <a:gd name="T17" fmla="*/ 40 h 42"/>
                <a:gd name="T18" fmla="*/ 1 w 170"/>
                <a:gd name="T19" fmla="*/ 42 h 42"/>
                <a:gd name="T20" fmla="*/ 0 w 170"/>
                <a:gd name="T21" fmla="*/ 42 h 42"/>
                <a:gd name="T22" fmla="*/ 161 w 170"/>
                <a:gd name="T23" fmla="*/ 42 h 42"/>
                <a:gd name="T24" fmla="*/ 169 w 170"/>
                <a:gd name="T25" fmla="*/ 38 h 42"/>
                <a:gd name="T26" fmla="*/ 167 w 170"/>
                <a:gd name="T27" fmla="*/ 28 h 42"/>
                <a:gd name="T28" fmla="*/ 155 w 170"/>
                <a:gd name="T2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42">
                  <a:moveTo>
                    <a:pt x="155" y="11"/>
                  </a:moveTo>
                  <a:cubicBezTo>
                    <a:pt x="155" y="11"/>
                    <a:pt x="154" y="10"/>
                    <a:pt x="154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9"/>
                    <a:pt x="132" y="0"/>
                    <a:pt x="108" y="0"/>
                  </a:cubicBezTo>
                  <a:cubicBezTo>
                    <a:pt x="100" y="0"/>
                    <a:pt x="92" y="1"/>
                    <a:pt x="85" y="3"/>
                  </a:cubicBezTo>
                  <a:cubicBezTo>
                    <a:pt x="46" y="15"/>
                    <a:pt x="15" y="33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6"/>
                    <a:pt x="9" y="37"/>
                    <a:pt x="7" y="38"/>
                  </a:cubicBezTo>
                  <a:cubicBezTo>
                    <a:pt x="6" y="39"/>
                    <a:pt x="4" y="40"/>
                    <a:pt x="3" y="40"/>
                  </a:cubicBezTo>
                  <a:cubicBezTo>
                    <a:pt x="2" y="41"/>
                    <a:pt x="2" y="41"/>
                    <a:pt x="1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5" y="42"/>
                    <a:pt x="167" y="41"/>
                    <a:pt x="169" y="38"/>
                  </a:cubicBezTo>
                  <a:cubicBezTo>
                    <a:pt x="170" y="35"/>
                    <a:pt x="169" y="32"/>
                    <a:pt x="167" y="28"/>
                  </a:cubicBezTo>
                  <a:cubicBezTo>
                    <a:pt x="167" y="28"/>
                    <a:pt x="162" y="20"/>
                    <a:pt x="15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58" name="Freeform 87">
              <a:extLst>
                <a:ext uri="{FF2B5EF4-FFF2-40B4-BE49-F238E27FC236}">
                  <a16:creationId xmlns:a16="http://schemas.microsoft.com/office/drawing/2014/main" id="{E4268F56-D316-40FB-BCF5-F66F67981B51}"/>
                </a:ext>
              </a:extLst>
            </p:cNvPr>
            <p:cNvSpPr/>
            <p:nvPr/>
          </p:nvSpPr>
          <p:spPr bwMode="auto">
            <a:xfrm>
              <a:off x="5335588" y="3771901"/>
              <a:ext cx="1520825" cy="155575"/>
            </a:xfrm>
            <a:custGeom>
              <a:avLst/>
              <a:gdLst>
                <a:gd name="T0" fmla="*/ 402 w 402"/>
                <a:gd name="T1" fmla="*/ 24 h 41"/>
                <a:gd name="T2" fmla="*/ 385 w 402"/>
                <a:gd name="T3" fmla="*/ 41 h 41"/>
                <a:gd name="T4" fmla="*/ 382 w 402"/>
                <a:gd name="T5" fmla="*/ 41 h 41"/>
                <a:gd name="T6" fmla="*/ 232 w 402"/>
                <a:gd name="T7" fmla="*/ 28 h 41"/>
                <a:gd name="T8" fmla="*/ 217 w 402"/>
                <a:gd name="T9" fmla="*/ 34 h 41"/>
                <a:gd name="T10" fmla="*/ 216 w 402"/>
                <a:gd name="T11" fmla="*/ 35 h 41"/>
                <a:gd name="T12" fmla="*/ 201 w 402"/>
                <a:gd name="T13" fmla="*/ 40 h 41"/>
                <a:gd name="T14" fmla="*/ 201 w 402"/>
                <a:gd name="T15" fmla="*/ 40 h 41"/>
                <a:gd name="T16" fmla="*/ 186 w 402"/>
                <a:gd name="T17" fmla="*/ 35 h 41"/>
                <a:gd name="T18" fmla="*/ 185 w 402"/>
                <a:gd name="T19" fmla="*/ 34 h 41"/>
                <a:gd name="T20" fmla="*/ 170 w 402"/>
                <a:gd name="T21" fmla="*/ 28 h 41"/>
                <a:gd name="T22" fmla="*/ 20 w 402"/>
                <a:gd name="T23" fmla="*/ 41 h 41"/>
                <a:gd name="T24" fmla="*/ 17 w 402"/>
                <a:gd name="T25" fmla="*/ 41 h 41"/>
                <a:gd name="T26" fmla="*/ 0 w 402"/>
                <a:gd name="T27" fmla="*/ 24 h 41"/>
                <a:gd name="T28" fmla="*/ 16 w 402"/>
                <a:gd name="T29" fmla="*/ 7 h 41"/>
                <a:gd name="T30" fmla="*/ 17 w 402"/>
                <a:gd name="T31" fmla="*/ 7 h 41"/>
                <a:gd name="T32" fmla="*/ 164 w 402"/>
                <a:gd name="T33" fmla="*/ 0 h 41"/>
                <a:gd name="T34" fmla="*/ 177 w 402"/>
                <a:gd name="T35" fmla="*/ 6 h 41"/>
                <a:gd name="T36" fmla="*/ 182 w 402"/>
                <a:gd name="T37" fmla="*/ 6 h 41"/>
                <a:gd name="T38" fmla="*/ 194 w 402"/>
                <a:gd name="T39" fmla="*/ 0 h 41"/>
                <a:gd name="T40" fmla="*/ 208 w 402"/>
                <a:gd name="T41" fmla="*/ 0 h 41"/>
                <a:gd name="T42" fmla="*/ 220 w 402"/>
                <a:gd name="T43" fmla="*/ 6 h 41"/>
                <a:gd name="T44" fmla="*/ 225 w 402"/>
                <a:gd name="T45" fmla="*/ 6 h 41"/>
                <a:gd name="T46" fmla="*/ 238 w 402"/>
                <a:gd name="T47" fmla="*/ 0 h 41"/>
                <a:gd name="T48" fmla="*/ 385 w 402"/>
                <a:gd name="T49" fmla="*/ 7 h 41"/>
                <a:gd name="T50" fmla="*/ 386 w 402"/>
                <a:gd name="T51" fmla="*/ 7 h 41"/>
                <a:gd name="T52" fmla="*/ 402 w 402"/>
                <a:gd name="T5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2" h="41">
                  <a:moveTo>
                    <a:pt x="402" y="24"/>
                  </a:moveTo>
                  <a:cubicBezTo>
                    <a:pt x="402" y="33"/>
                    <a:pt x="394" y="41"/>
                    <a:pt x="385" y="41"/>
                  </a:cubicBezTo>
                  <a:cubicBezTo>
                    <a:pt x="384" y="41"/>
                    <a:pt x="383" y="41"/>
                    <a:pt x="382" y="41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227" y="28"/>
                    <a:pt x="220" y="31"/>
                    <a:pt x="217" y="34"/>
                  </a:cubicBezTo>
                  <a:cubicBezTo>
                    <a:pt x="217" y="34"/>
                    <a:pt x="217" y="34"/>
                    <a:pt x="216" y="35"/>
                  </a:cubicBezTo>
                  <a:cubicBezTo>
                    <a:pt x="214" y="38"/>
                    <a:pt x="208" y="40"/>
                    <a:pt x="201" y="40"/>
                  </a:cubicBezTo>
                  <a:cubicBezTo>
                    <a:pt x="201" y="40"/>
                    <a:pt x="201" y="40"/>
                    <a:pt x="201" y="40"/>
                  </a:cubicBezTo>
                  <a:cubicBezTo>
                    <a:pt x="194" y="40"/>
                    <a:pt x="188" y="38"/>
                    <a:pt x="186" y="35"/>
                  </a:cubicBezTo>
                  <a:cubicBezTo>
                    <a:pt x="185" y="34"/>
                    <a:pt x="185" y="34"/>
                    <a:pt x="185" y="34"/>
                  </a:cubicBezTo>
                  <a:cubicBezTo>
                    <a:pt x="182" y="31"/>
                    <a:pt x="175" y="28"/>
                    <a:pt x="170" y="28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9" y="41"/>
                    <a:pt x="18" y="41"/>
                    <a:pt x="17" y="41"/>
                  </a:cubicBezTo>
                  <a:cubicBezTo>
                    <a:pt x="8" y="41"/>
                    <a:pt x="0" y="33"/>
                    <a:pt x="0" y="24"/>
                  </a:cubicBezTo>
                  <a:cubicBezTo>
                    <a:pt x="0" y="15"/>
                    <a:pt x="7" y="8"/>
                    <a:pt x="16" y="7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9" y="0"/>
                    <a:pt x="175" y="2"/>
                    <a:pt x="177" y="6"/>
                  </a:cubicBezTo>
                  <a:cubicBezTo>
                    <a:pt x="178" y="10"/>
                    <a:pt x="181" y="10"/>
                    <a:pt x="182" y="6"/>
                  </a:cubicBezTo>
                  <a:cubicBezTo>
                    <a:pt x="183" y="2"/>
                    <a:pt x="189" y="0"/>
                    <a:pt x="194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13" y="0"/>
                    <a:pt x="219" y="2"/>
                    <a:pt x="220" y="6"/>
                  </a:cubicBezTo>
                  <a:cubicBezTo>
                    <a:pt x="221" y="10"/>
                    <a:pt x="224" y="10"/>
                    <a:pt x="225" y="6"/>
                  </a:cubicBezTo>
                  <a:cubicBezTo>
                    <a:pt x="227" y="2"/>
                    <a:pt x="233" y="0"/>
                    <a:pt x="238" y="0"/>
                  </a:cubicBezTo>
                  <a:cubicBezTo>
                    <a:pt x="385" y="7"/>
                    <a:pt x="385" y="7"/>
                    <a:pt x="385" y="7"/>
                  </a:cubicBezTo>
                  <a:cubicBezTo>
                    <a:pt x="386" y="7"/>
                    <a:pt x="386" y="7"/>
                    <a:pt x="386" y="7"/>
                  </a:cubicBezTo>
                  <a:cubicBezTo>
                    <a:pt x="395" y="8"/>
                    <a:pt x="402" y="15"/>
                    <a:pt x="40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59" name="Freeform 88">
              <a:extLst>
                <a:ext uri="{FF2B5EF4-FFF2-40B4-BE49-F238E27FC236}">
                  <a16:creationId xmlns:a16="http://schemas.microsoft.com/office/drawing/2014/main" id="{612098C0-DA49-4350-AC81-CF459105C4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2250" y="3733801"/>
              <a:ext cx="1587500" cy="227013"/>
            </a:xfrm>
            <a:custGeom>
              <a:avLst/>
              <a:gdLst>
                <a:gd name="T0" fmla="*/ 394 w 420"/>
                <a:gd name="T1" fmla="*/ 60 h 60"/>
                <a:gd name="T2" fmla="*/ 394 w 420"/>
                <a:gd name="T3" fmla="*/ 60 h 60"/>
                <a:gd name="T4" fmla="*/ 391 w 420"/>
                <a:gd name="T5" fmla="*/ 60 h 60"/>
                <a:gd name="T6" fmla="*/ 390 w 420"/>
                <a:gd name="T7" fmla="*/ 60 h 60"/>
                <a:gd name="T8" fmla="*/ 240 w 420"/>
                <a:gd name="T9" fmla="*/ 47 h 60"/>
                <a:gd name="T10" fmla="*/ 240 w 420"/>
                <a:gd name="T11" fmla="*/ 47 h 60"/>
                <a:gd name="T12" fmla="*/ 235 w 420"/>
                <a:gd name="T13" fmla="*/ 49 h 60"/>
                <a:gd name="T14" fmla="*/ 235 w 420"/>
                <a:gd name="T15" fmla="*/ 52 h 60"/>
                <a:gd name="T16" fmla="*/ 230 w 420"/>
                <a:gd name="T17" fmla="*/ 53 h 60"/>
                <a:gd name="T18" fmla="*/ 210 w 420"/>
                <a:gd name="T19" fmla="*/ 59 h 60"/>
                <a:gd name="T20" fmla="*/ 210 w 420"/>
                <a:gd name="T21" fmla="*/ 59 h 60"/>
                <a:gd name="T22" fmla="*/ 190 w 420"/>
                <a:gd name="T23" fmla="*/ 53 h 60"/>
                <a:gd name="T24" fmla="*/ 186 w 420"/>
                <a:gd name="T25" fmla="*/ 52 h 60"/>
                <a:gd name="T26" fmla="*/ 185 w 420"/>
                <a:gd name="T27" fmla="*/ 49 h 60"/>
                <a:gd name="T28" fmla="*/ 180 w 420"/>
                <a:gd name="T29" fmla="*/ 47 h 60"/>
                <a:gd name="T30" fmla="*/ 29 w 420"/>
                <a:gd name="T31" fmla="*/ 60 h 60"/>
                <a:gd name="T32" fmla="*/ 26 w 420"/>
                <a:gd name="T33" fmla="*/ 60 h 60"/>
                <a:gd name="T34" fmla="*/ 0 w 420"/>
                <a:gd name="T35" fmla="*/ 34 h 60"/>
                <a:gd name="T36" fmla="*/ 25 w 420"/>
                <a:gd name="T37" fmla="*/ 8 h 60"/>
                <a:gd name="T38" fmla="*/ 25 w 420"/>
                <a:gd name="T39" fmla="*/ 8 h 60"/>
                <a:gd name="T40" fmla="*/ 173 w 420"/>
                <a:gd name="T41" fmla="*/ 1 h 60"/>
                <a:gd name="T42" fmla="*/ 188 w 420"/>
                <a:gd name="T43" fmla="*/ 5 h 60"/>
                <a:gd name="T44" fmla="*/ 203 w 420"/>
                <a:gd name="T45" fmla="*/ 0 h 60"/>
                <a:gd name="T46" fmla="*/ 217 w 420"/>
                <a:gd name="T47" fmla="*/ 0 h 60"/>
                <a:gd name="T48" fmla="*/ 232 w 420"/>
                <a:gd name="T49" fmla="*/ 5 h 60"/>
                <a:gd name="T50" fmla="*/ 247 w 420"/>
                <a:gd name="T51" fmla="*/ 1 h 60"/>
                <a:gd name="T52" fmla="*/ 395 w 420"/>
                <a:gd name="T53" fmla="*/ 8 h 60"/>
                <a:gd name="T54" fmla="*/ 420 w 420"/>
                <a:gd name="T55" fmla="*/ 34 h 60"/>
                <a:gd name="T56" fmla="*/ 394 w 420"/>
                <a:gd name="T57" fmla="*/ 60 h 60"/>
                <a:gd name="T58" fmla="*/ 26 w 420"/>
                <a:gd name="T59" fmla="*/ 26 h 60"/>
                <a:gd name="T60" fmla="*/ 18 w 420"/>
                <a:gd name="T61" fmla="*/ 34 h 60"/>
                <a:gd name="T62" fmla="*/ 26 w 420"/>
                <a:gd name="T63" fmla="*/ 42 h 60"/>
                <a:gd name="T64" fmla="*/ 26 w 420"/>
                <a:gd name="T65" fmla="*/ 42 h 60"/>
                <a:gd name="T66" fmla="*/ 28 w 420"/>
                <a:gd name="T67" fmla="*/ 42 h 60"/>
                <a:gd name="T68" fmla="*/ 178 w 420"/>
                <a:gd name="T69" fmla="*/ 29 h 60"/>
                <a:gd name="T70" fmla="*/ 180 w 420"/>
                <a:gd name="T71" fmla="*/ 29 h 60"/>
                <a:gd name="T72" fmla="*/ 199 w 420"/>
                <a:gd name="T73" fmla="*/ 36 h 60"/>
                <a:gd name="T74" fmla="*/ 200 w 420"/>
                <a:gd name="T75" fmla="*/ 36 h 60"/>
                <a:gd name="T76" fmla="*/ 202 w 420"/>
                <a:gd name="T77" fmla="*/ 39 h 60"/>
                <a:gd name="T78" fmla="*/ 210 w 420"/>
                <a:gd name="T79" fmla="*/ 41 h 60"/>
                <a:gd name="T80" fmla="*/ 210 w 420"/>
                <a:gd name="T81" fmla="*/ 41 h 60"/>
                <a:gd name="T82" fmla="*/ 218 w 420"/>
                <a:gd name="T83" fmla="*/ 39 h 60"/>
                <a:gd name="T84" fmla="*/ 220 w 420"/>
                <a:gd name="T85" fmla="*/ 36 h 60"/>
                <a:gd name="T86" fmla="*/ 221 w 420"/>
                <a:gd name="T87" fmla="*/ 36 h 60"/>
                <a:gd name="T88" fmla="*/ 242 w 420"/>
                <a:gd name="T89" fmla="*/ 29 h 60"/>
                <a:gd name="T90" fmla="*/ 392 w 420"/>
                <a:gd name="T91" fmla="*/ 42 h 60"/>
                <a:gd name="T92" fmla="*/ 394 w 420"/>
                <a:gd name="T93" fmla="*/ 42 h 60"/>
                <a:gd name="T94" fmla="*/ 402 w 420"/>
                <a:gd name="T95" fmla="*/ 34 h 60"/>
                <a:gd name="T96" fmla="*/ 395 w 420"/>
                <a:gd name="T97" fmla="*/ 26 h 60"/>
                <a:gd name="T98" fmla="*/ 394 w 420"/>
                <a:gd name="T99" fmla="*/ 26 h 60"/>
                <a:gd name="T100" fmla="*/ 246 w 420"/>
                <a:gd name="T101" fmla="*/ 19 h 60"/>
                <a:gd name="T102" fmla="*/ 246 w 420"/>
                <a:gd name="T103" fmla="*/ 19 h 60"/>
                <a:gd name="T104" fmla="*/ 242 w 420"/>
                <a:gd name="T105" fmla="*/ 20 h 60"/>
                <a:gd name="T106" fmla="*/ 231 w 420"/>
                <a:gd name="T107" fmla="*/ 28 h 60"/>
                <a:gd name="T108" fmla="*/ 221 w 420"/>
                <a:gd name="T109" fmla="*/ 20 h 60"/>
                <a:gd name="T110" fmla="*/ 217 w 420"/>
                <a:gd name="T111" fmla="*/ 19 h 60"/>
                <a:gd name="T112" fmla="*/ 203 w 420"/>
                <a:gd name="T113" fmla="*/ 19 h 60"/>
                <a:gd name="T114" fmla="*/ 199 w 420"/>
                <a:gd name="T115" fmla="*/ 20 h 60"/>
                <a:gd name="T116" fmla="*/ 189 w 420"/>
                <a:gd name="T117" fmla="*/ 28 h 60"/>
                <a:gd name="T118" fmla="*/ 178 w 420"/>
                <a:gd name="T119" fmla="*/ 20 h 60"/>
                <a:gd name="T120" fmla="*/ 174 w 420"/>
                <a:gd name="T121" fmla="*/ 19 h 60"/>
                <a:gd name="T122" fmla="*/ 26 w 420"/>
                <a:gd name="T123" fmla="*/ 26 h 60"/>
                <a:gd name="T124" fmla="*/ 26 w 420"/>
                <a:gd name="T125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0" h="60">
                  <a:moveTo>
                    <a:pt x="394" y="60"/>
                  </a:moveTo>
                  <a:cubicBezTo>
                    <a:pt x="394" y="60"/>
                    <a:pt x="394" y="60"/>
                    <a:pt x="394" y="60"/>
                  </a:cubicBezTo>
                  <a:cubicBezTo>
                    <a:pt x="393" y="60"/>
                    <a:pt x="392" y="60"/>
                    <a:pt x="391" y="60"/>
                  </a:cubicBezTo>
                  <a:cubicBezTo>
                    <a:pt x="390" y="60"/>
                    <a:pt x="390" y="60"/>
                    <a:pt x="390" y="60"/>
                  </a:cubicBezTo>
                  <a:cubicBezTo>
                    <a:pt x="240" y="47"/>
                    <a:pt x="240" y="47"/>
                    <a:pt x="240" y="47"/>
                  </a:cubicBezTo>
                  <a:cubicBezTo>
                    <a:pt x="240" y="47"/>
                    <a:pt x="240" y="47"/>
                    <a:pt x="240" y="47"/>
                  </a:cubicBezTo>
                  <a:cubicBezTo>
                    <a:pt x="238" y="47"/>
                    <a:pt x="236" y="48"/>
                    <a:pt x="235" y="49"/>
                  </a:cubicBezTo>
                  <a:cubicBezTo>
                    <a:pt x="235" y="52"/>
                    <a:pt x="235" y="52"/>
                    <a:pt x="235" y="52"/>
                  </a:cubicBezTo>
                  <a:cubicBezTo>
                    <a:pt x="230" y="53"/>
                    <a:pt x="230" y="53"/>
                    <a:pt x="230" y="53"/>
                  </a:cubicBezTo>
                  <a:cubicBezTo>
                    <a:pt x="225" y="57"/>
                    <a:pt x="218" y="59"/>
                    <a:pt x="210" y="59"/>
                  </a:cubicBezTo>
                  <a:cubicBezTo>
                    <a:pt x="210" y="59"/>
                    <a:pt x="210" y="59"/>
                    <a:pt x="210" y="59"/>
                  </a:cubicBezTo>
                  <a:cubicBezTo>
                    <a:pt x="202" y="59"/>
                    <a:pt x="195" y="57"/>
                    <a:pt x="190" y="53"/>
                  </a:cubicBezTo>
                  <a:cubicBezTo>
                    <a:pt x="186" y="52"/>
                    <a:pt x="186" y="52"/>
                    <a:pt x="186" y="52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4" y="48"/>
                    <a:pt x="182" y="47"/>
                    <a:pt x="180" y="47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8" y="60"/>
                    <a:pt x="27" y="60"/>
                    <a:pt x="26" y="60"/>
                  </a:cubicBezTo>
                  <a:cubicBezTo>
                    <a:pt x="12" y="60"/>
                    <a:pt x="0" y="48"/>
                    <a:pt x="0" y="34"/>
                  </a:cubicBezTo>
                  <a:cubicBezTo>
                    <a:pt x="0" y="20"/>
                    <a:pt x="11" y="9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173" y="1"/>
                    <a:pt x="173" y="1"/>
                    <a:pt x="173" y="1"/>
                  </a:cubicBezTo>
                  <a:cubicBezTo>
                    <a:pt x="178" y="1"/>
                    <a:pt x="184" y="2"/>
                    <a:pt x="188" y="5"/>
                  </a:cubicBezTo>
                  <a:cubicBezTo>
                    <a:pt x="192" y="2"/>
                    <a:pt x="197" y="0"/>
                    <a:pt x="203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23" y="0"/>
                    <a:pt x="228" y="2"/>
                    <a:pt x="232" y="5"/>
                  </a:cubicBezTo>
                  <a:cubicBezTo>
                    <a:pt x="236" y="2"/>
                    <a:pt x="242" y="1"/>
                    <a:pt x="247" y="1"/>
                  </a:cubicBezTo>
                  <a:cubicBezTo>
                    <a:pt x="395" y="8"/>
                    <a:pt x="395" y="8"/>
                    <a:pt x="395" y="8"/>
                  </a:cubicBezTo>
                  <a:cubicBezTo>
                    <a:pt x="409" y="9"/>
                    <a:pt x="420" y="20"/>
                    <a:pt x="420" y="34"/>
                  </a:cubicBezTo>
                  <a:cubicBezTo>
                    <a:pt x="420" y="48"/>
                    <a:pt x="408" y="60"/>
                    <a:pt x="394" y="60"/>
                  </a:cubicBezTo>
                  <a:close/>
                  <a:moveTo>
                    <a:pt x="26" y="26"/>
                  </a:moveTo>
                  <a:cubicBezTo>
                    <a:pt x="21" y="26"/>
                    <a:pt x="18" y="30"/>
                    <a:pt x="18" y="34"/>
                  </a:cubicBezTo>
                  <a:cubicBezTo>
                    <a:pt x="18" y="38"/>
                    <a:pt x="22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2"/>
                    <a:pt x="28" y="42"/>
                    <a:pt x="28" y="42"/>
                  </a:cubicBezTo>
                  <a:cubicBezTo>
                    <a:pt x="178" y="29"/>
                    <a:pt x="178" y="29"/>
                    <a:pt x="178" y="29"/>
                  </a:cubicBezTo>
                  <a:cubicBezTo>
                    <a:pt x="179" y="29"/>
                    <a:pt x="179" y="29"/>
                    <a:pt x="180" y="29"/>
                  </a:cubicBezTo>
                  <a:cubicBezTo>
                    <a:pt x="187" y="29"/>
                    <a:pt x="194" y="32"/>
                    <a:pt x="199" y="36"/>
                  </a:cubicBezTo>
                  <a:cubicBezTo>
                    <a:pt x="200" y="36"/>
                    <a:pt x="200" y="36"/>
                    <a:pt x="200" y="36"/>
                  </a:cubicBezTo>
                  <a:cubicBezTo>
                    <a:pt x="202" y="39"/>
                    <a:pt x="202" y="39"/>
                    <a:pt x="202" y="39"/>
                  </a:cubicBezTo>
                  <a:cubicBezTo>
                    <a:pt x="202" y="40"/>
                    <a:pt x="205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5" y="41"/>
                    <a:pt x="218" y="40"/>
                    <a:pt x="218" y="39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1" y="36"/>
                    <a:pt x="221" y="36"/>
                    <a:pt x="221" y="36"/>
                  </a:cubicBezTo>
                  <a:cubicBezTo>
                    <a:pt x="227" y="32"/>
                    <a:pt x="235" y="29"/>
                    <a:pt x="242" y="29"/>
                  </a:cubicBezTo>
                  <a:cubicBezTo>
                    <a:pt x="392" y="42"/>
                    <a:pt x="392" y="42"/>
                    <a:pt x="392" y="42"/>
                  </a:cubicBezTo>
                  <a:cubicBezTo>
                    <a:pt x="392" y="42"/>
                    <a:pt x="393" y="42"/>
                    <a:pt x="394" y="42"/>
                  </a:cubicBezTo>
                  <a:cubicBezTo>
                    <a:pt x="398" y="42"/>
                    <a:pt x="402" y="38"/>
                    <a:pt x="402" y="34"/>
                  </a:cubicBezTo>
                  <a:cubicBezTo>
                    <a:pt x="402" y="30"/>
                    <a:pt x="399" y="26"/>
                    <a:pt x="395" y="26"/>
                  </a:cubicBezTo>
                  <a:cubicBezTo>
                    <a:pt x="394" y="26"/>
                    <a:pt x="394" y="26"/>
                    <a:pt x="394" y="26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44" y="19"/>
                    <a:pt x="243" y="20"/>
                    <a:pt x="242" y="20"/>
                  </a:cubicBezTo>
                  <a:cubicBezTo>
                    <a:pt x="239" y="27"/>
                    <a:pt x="234" y="28"/>
                    <a:pt x="231" y="28"/>
                  </a:cubicBezTo>
                  <a:cubicBezTo>
                    <a:pt x="227" y="28"/>
                    <a:pt x="223" y="25"/>
                    <a:pt x="221" y="20"/>
                  </a:cubicBezTo>
                  <a:cubicBezTo>
                    <a:pt x="220" y="19"/>
                    <a:pt x="219" y="19"/>
                    <a:pt x="217" y="19"/>
                  </a:cubicBezTo>
                  <a:cubicBezTo>
                    <a:pt x="203" y="19"/>
                    <a:pt x="203" y="19"/>
                    <a:pt x="203" y="19"/>
                  </a:cubicBezTo>
                  <a:cubicBezTo>
                    <a:pt x="201" y="19"/>
                    <a:pt x="200" y="19"/>
                    <a:pt x="199" y="20"/>
                  </a:cubicBezTo>
                  <a:cubicBezTo>
                    <a:pt x="197" y="25"/>
                    <a:pt x="193" y="28"/>
                    <a:pt x="189" y="28"/>
                  </a:cubicBezTo>
                  <a:cubicBezTo>
                    <a:pt x="186" y="28"/>
                    <a:pt x="181" y="27"/>
                    <a:pt x="178" y="20"/>
                  </a:cubicBezTo>
                  <a:cubicBezTo>
                    <a:pt x="177" y="20"/>
                    <a:pt x="176" y="19"/>
                    <a:pt x="174" y="19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60" name="Freeform 89">
              <a:extLst>
                <a:ext uri="{FF2B5EF4-FFF2-40B4-BE49-F238E27FC236}">
                  <a16:creationId xmlns:a16="http://schemas.microsoft.com/office/drawing/2014/main" id="{1006FD3A-509B-4FE1-B3CC-2BBE9FBB8D38}"/>
                </a:ext>
              </a:extLst>
            </p:cNvPr>
            <p:cNvSpPr/>
            <p:nvPr/>
          </p:nvSpPr>
          <p:spPr bwMode="auto">
            <a:xfrm>
              <a:off x="5354638" y="3525838"/>
              <a:ext cx="669925" cy="163513"/>
            </a:xfrm>
            <a:custGeom>
              <a:avLst/>
              <a:gdLst>
                <a:gd name="T0" fmla="*/ 169 w 177"/>
                <a:gd name="T1" fmla="*/ 37 h 43"/>
                <a:gd name="T2" fmla="*/ 168 w 177"/>
                <a:gd name="T3" fmla="*/ 36 h 43"/>
                <a:gd name="T4" fmla="*/ 92 w 177"/>
                <a:gd name="T5" fmla="*/ 1 h 43"/>
                <a:gd name="T6" fmla="*/ 75 w 177"/>
                <a:gd name="T7" fmla="*/ 0 h 43"/>
                <a:gd name="T8" fmla="*/ 18 w 177"/>
                <a:gd name="T9" fmla="*/ 15 h 43"/>
                <a:gd name="T10" fmla="*/ 3 w 177"/>
                <a:gd name="T11" fmla="*/ 29 h 43"/>
                <a:gd name="T12" fmla="*/ 1 w 177"/>
                <a:gd name="T13" fmla="*/ 39 h 43"/>
                <a:gd name="T14" fmla="*/ 9 w 177"/>
                <a:gd name="T15" fmla="*/ 43 h 43"/>
                <a:gd name="T16" fmla="*/ 177 w 177"/>
                <a:gd name="T17" fmla="*/ 43 h 43"/>
                <a:gd name="T18" fmla="*/ 169 w 177"/>
                <a:gd name="T19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43">
                  <a:moveTo>
                    <a:pt x="169" y="37"/>
                  </a:moveTo>
                  <a:cubicBezTo>
                    <a:pt x="168" y="36"/>
                    <a:pt x="168" y="36"/>
                    <a:pt x="168" y="36"/>
                  </a:cubicBezTo>
                  <a:cubicBezTo>
                    <a:pt x="141" y="16"/>
                    <a:pt x="115" y="5"/>
                    <a:pt x="92" y="1"/>
                  </a:cubicBezTo>
                  <a:cubicBezTo>
                    <a:pt x="87" y="1"/>
                    <a:pt x="81" y="0"/>
                    <a:pt x="75" y="0"/>
                  </a:cubicBezTo>
                  <a:cubicBezTo>
                    <a:pt x="40" y="0"/>
                    <a:pt x="18" y="15"/>
                    <a:pt x="18" y="15"/>
                  </a:cubicBezTo>
                  <a:cubicBezTo>
                    <a:pt x="16" y="16"/>
                    <a:pt x="6" y="23"/>
                    <a:pt x="3" y="29"/>
                  </a:cubicBezTo>
                  <a:cubicBezTo>
                    <a:pt x="1" y="33"/>
                    <a:pt x="0" y="36"/>
                    <a:pt x="1" y="39"/>
                  </a:cubicBezTo>
                  <a:cubicBezTo>
                    <a:pt x="3" y="42"/>
                    <a:pt x="5" y="43"/>
                    <a:pt x="9" y="43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4" y="40"/>
                    <a:pt x="170" y="37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61" name="Freeform 90">
              <a:extLst>
                <a:ext uri="{FF2B5EF4-FFF2-40B4-BE49-F238E27FC236}">
                  <a16:creationId xmlns:a16="http://schemas.microsoft.com/office/drawing/2014/main" id="{F2F8E672-9314-41E3-BE10-74D1788F10AE}"/>
                </a:ext>
              </a:extLst>
            </p:cNvPr>
            <p:cNvSpPr/>
            <p:nvPr/>
          </p:nvSpPr>
          <p:spPr bwMode="auto">
            <a:xfrm>
              <a:off x="6175375" y="3063876"/>
              <a:ext cx="654050" cy="571500"/>
            </a:xfrm>
            <a:custGeom>
              <a:avLst/>
              <a:gdLst>
                <a:gd name="T0" fmla="*/ 171 w 173"/>
                <a:gd name="T1" fmla="*/ 114 h 151"/>
                <a:gd name="T2" fmla="*/ 157 w 173"/>
                <a:gd name="T3" fmla="*/ 87 h 151"/>
                <a:gd name="T4" fmla="*/ 157 w 173"/>
                <a:gd name="T5" fmla="*/ 86 h 151"/>
                <a:gd name="T6" fmla="*/ 123 w 173"/>
                <a:gd name="T7" fmla="*/ 21 h 151"/>
                <a:gd name="T8" fmla="*/ 116 w 173"/>
                <a:gd name="T9" fmla="*/ 8 h 151"/>
                <a:gd name="T10" fmla="*/ 115 w 173"/>
                <a:gd name="T11" fmla="*/ 7 h 151"/>
                <a:gd name="T12" fmla="*/ 87 w 173"/>
                <a:gd name="T13" fmla="*/ 0 h 151"/>
                <a:gd name="T14" fmla="*/ 101 w 173"/>
                <a:gd name="T15" fmla="*/ 24 h 151"/>
                <a:gd name="T16" fmla="*/ 103 w 173"/>
                <a:gd name="T17" fmla="*/ 45 h 151"/>
                <a:gd name="T18" fmla="*/ 88 w 173"/>
                <a:gd name="T19" fmla="*/ 59 h 151"/>
                <a:gd name="T20" fmla="*/ 38 w 173"/>
                <a:gd name="T21" fmla="*/ 87 h 151"/>
                <a:gd name="T22" fmla="*/ 1 w 173"/>
                <a:gd name="T23" fmla="*/ 149 h 151"/>
                <a:gd name="T24" fmla="*/ 0 w 173"/>
                <a:gd name="T25" fmla="*/ 151 h 151"/>
                <a:gd name="T26" fmla="*/ 1 w 173"/>
                <a:gd name="T27" fmla="*/ 151 h 151"/>
                <a:gd name="T28" fmla="*/ 9 w 173"/>
                <a:gd name="T29" fmla="*/ 146 h 151"/>
                <a:gd name="T30" fmla="*/ 86 w 173"/>
                <a:gd name="T31" fmla="*/ 112 h 151"/>
                <a:gd name="T32" fmla="*/ 113 w 173"/>
                <a:gd name="T33" fmla="*/ 109 h 151"/>
                <a:gd name="T34" fmla="*/ 165 w 173"/>
                <a:gd name="T35" fmla="*/ 120 h 151"/>
                <a:gd name="T36" fmla="*/ 169 w 173"/>
                <a:gd name="T37" fmla="*/ 121 h 151"/>
                <a:gd name="T38" fmla="*/ 172 w 173"/>
                <a:gd name="T39" fmla="*/ 120 h 151"/>
                <a:gd name="T40" fmla="*/ 171 w 173"/>
                <a:gd name="T41" fmla="*/ 1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3" h="151">
                  <a:moveTo>
                    <a:pt x="171" y="114"/>
                  </a:moveTo>
                  <a:cubicBezTo>
                    <a:pt x="157" y="87"/>
                    <a:pt x="157" y="87"/>
                    <a:pt x="157" y="87"/>
                  </a:cubicBezTo>
                  <a:cubicBezTo>
                    <a:pt x="157" y="86"/>
                    <a:pt x="157" y="86"/>
                    <a:pt x="157" y="86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0" y="17"/>
                    <a:pt x="117" y="11"/>
                    <a:pt x="116" y="8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01" y="0"/>
                    <a:pt x="87" y="0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5" y="31"/>
                    <a:pt x="105" y="38"/>
                    <a:pt x="103" y="45"/>
                  </a:cubicBezTo>
                  <a:cubicBezTo>
                    <a:pt x="100" y="51"/>
                    <a:pt x="95" y="56"/>
                    <a:pt x="88" y="59"/>
                  </a:cubicBezTo>
                  <a:cubicBezTo>
                    <a:pt x="85" y="60"/>
                    <a:pt x="56" y="71"/>
                    <a:pt x="38" y="87"/>
                  </a:cubicBezTo>
                  <a:cubicBezTo>
                    <a:pt x="19" y="105"/>
                    <a:pt x="8" y="123"/>
                    <a:pt x="1" y="149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1" y="151"/>
                    <a:pt x="1" y="151"/>
                  </a:cubicBezTo>
                  <a:cubicBezTo>
                    <a:pt x="3" y="149"/>
                    <a:pt x="6" y="147"/>
                    <a:pt x="9" y="146"/>
                  </a:cubicBezTo>
                  <a:cubicBezTo>
                    <a:pt x="9" y="146"/>
                    <a:pt x="42" y="125"/>
                    <a:pt x="86" y="112"/>
                  </a:cubicBezTo>
                  <a:cubicBezTo>
                    <a:pt x="95" y="110"/>
                    <a:pt x="104" y="109"/>
                    <a:pt x="113" y="109"/>
                  </a:cubicBezTo>
                  <a:cubicBezTo>
                    <a:pt x="141" y="109"/>
                    <a:pt x="165" y="120"/>
                    <a:pt x="165" y="120"/>
                  </a:cubicBezTo>
                  <a:cubicBezTo>
                    <a:pt x="167" y="121"/>
                    <a:pt x="168" y="121"/>
                    <a:pt x="169" y="121"/>
                  </a:cubicBezTo>
                  <a:cubicBezTo>
                    <a:pt x="171" y="121"/>
                    <a:pt x="172" y="120"/>
                    <a:pt x="172" y="120"/>
                  </a:cubicBezTo>
                  <a:cubicBezTo>
                    <a:pt x="173" y="118"/>
                    <a:pt x="172" y="116"/>
                    <a:pt x="171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</p:grpSp>
      <p:sp>
        <p:nvSpPr>
          <p:cNvPr id="50182" name="文本框 62">
            <a:extLst>
              <a:ext uri="{FF2B5EF4-FFF2-40B4-BE49-F238E27FC236}">
                <a16:creationId xmlns:a16="http://schemas.microsoft.com/office/drawing/2014/main" id="{05B38BAA-90AB-43CE-9EE2-AB2A32E85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4341" y="3081764"/>
            <a:ext cx="57246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800" b="1" dirty="0">
                <a:solidFill>
                  <a:srgbClr val="4B649F"/>
                </a:solidFill>
              </a:rPr>
              <a:t>请各位老师批评指正</a:t>
            </a:r>
          </a:p>
        </p:txBody>
      </p:sp>
      <p:sp>
        <p:nvSpPr>
          <p:cNvPr id="1068" name="矩形 1067">
            <a:extLst>
              <a:ext uri="{FF2B5EF4-FFF2-40B4-BE49-F238E27FC236}">
                <a16:creationId xmlns:a16="http://schemas.microsoft.com/office/drawing/2014/main" id="{9D9D3A56-E346-44CD-91D3-535460ADF282}"/>
              </a:ext>
            </a:extLst>
          </p:cNvPr>
          <p:cNvSpPr/>
          <p:nvPr/>
        </p:nvSpPr>
        <p:spPr>
          <a:xfrm>
            <a:off x="1466850" y="2439988"/>
            <a:ext cx="9677400" cy="2114550"/>
          </a:xfrm>
          <a:prstGeom prst="rect">
            <a:avLst/>
          </a:prstGeom>
          <a:noFill/>
          <a:ln w="25400">
            <a:solidFill>
              <a:srgbClr val="4B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069" name="矩形 1068">
            <a:extLst>
              <a:ext uri="{FF2B5EF4-FFF2-40B4-BE49-F238E27FC236}">
                <a16:creationId xmlns:a16="http://schemas.microsoft.com/office/drawing/2014/main" id="{8206E572-D842-456B-AF95-EDEB852CC945}"/>
              </a:ext>
            </a:extLst>
          </p:cNvPr>
          <p:cNvSpPr/>
          <p:nvPr/>
        </p:nvSpPr>
        <p:spPr>
          <a:xfrm>
            <a:off x="10906125" y="4237038"/>
            <a:ext cx="476250" cy="4762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25742DE4-5729-4552-81CC-8EDD37E49F90}"/>
              </a:ext>
            </a:extLst>
          </p:cNvPr>
          <p:cNvSpPr/>
          <p:nvPr/>
        </p:nvSpPr>
        <p:spPr>
          <a:xfrm>
            <a:off x="10637838" y="4008438"/>
            <a:ext cx="474662" cy="474662"/>
          </a:xfrm>
          <a:prstGeom prst="rect">
            <a:avLst/>
          </a:prstGeom>
          <a:solidFill>
            <a:srgbClr val="4B649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09B66E8D-9486-4066-A8D3-4282D5687BEF}"/>
              </a:ext>
            </a:extLst>
          </p:cNvPr>
          <p:cNvSpPr/>
          <p:nvPr/>
        </p:nvSpPr>
        <p:spPr>
          <a:xfrm>
            <a:off x="1308100" y="2233613"/>
            <a:ext cx="474663" cy="474662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BB28D89C-FFCA-4988-A90B-775B76204155}"/>
              </a:ext>
            </a:extLst>
          </p:cNvPr>
          <p:cNvSpPr/>
          <p:nvPr/>
        </p:nvSpPr>
        <p:spPr>
          <a:xfrm>
            <a:off x="1460500" y="2386013"/>
            <a:ext cx="474663" cy="474662"/>
          </a:xfrm>
          <a:prstGeom prst="rect">
            <a:avLst/>
          </a:prstGeom>
          <a:solidFill>
            <a:srgbClr val="4B649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B62A4DF-97CD-C3B3-1BE6-122651F3E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68061-4C23-45A5-8B50-17361C9305FA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66"/>
    </mc:Choice>
    <mc:Fallback xmlns="">
      <p:transition spd="slow" advTm="656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6311E078-B61A-428F-9CA5-EBC6F78AAF4C}"/>
              </a:ext>
            </a:extLst>
          </p:cNvPr>
          <p:cNvCxnSpPr/>
          <p:nvPr/>
        </p:nvCxnSpPr>
        <p:spPr>
          <a:xfrm>
            <a:off x="0" y="823119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DE6BE95-9AC1-5E42-E300-FC37730C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60EC5-1F68-43A4-8033-85A1E47CD70C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  <p:grpSp>
        <p:nvGrpSpPr>
          <p:cNvPr id="6" name="组合 18">
            <a:extLst>
              <a:ext uri="{FF2B5EF4-FFF2-40B4-BE49-F238E27FC236}">
                <a16:creationId xmlns:a16="http://schemas.microsoft.com/office/drawing/2014/main" id="{95518375-2E89-9F68-C7C8-9B9DB2E5EB1E}"/>
              </a:ext>
            </a:extLst>
          </p:cNvPr>
          <p:cNvGrpSpPr>
            <a:grpSpLocks/>
          </p:cNvGrpSpPr>
          <p:nvPr/>
        </p:nvGrpSpPr>
        <p:grpSpPr bwMode="auto">
          <a:xfrm>
            <a:off x="133350" y="125413"/>
            <a:ext cx="639763" cy="638175"/>
            <a:chOff x="1131485" y="2234042"/>
            <a:chExt cx="1607262" cy="1607262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098DB175-C5F5-D4CF-3C69-9E0FC628683B}"/>
                </a:ext>
              </a:extLst>
            </p:cNvPr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rgbClr val="4B649F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0EDC5881-1DEB-D6A0-FB5E-76A0DB27D1E1}"/>
                </a:ext>
              </a:extLst>
            </p:cNvPr>
            <p:cNvSpPr/>
            <p:nvPr/>
          </p:nvSpPr>
          <p:spPr>
            <a:xfrm>
              <a:off x="1239169" y="2341991"/>
              <a:ext cx="1391895" cy="13913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9" name="KSO_Shape">
              <a:extLst>
                <a:ext uri="{FF2B5EF4-FFF2-40B4-BE49-F238E27FC236}">
                  <a16:creationId xmlns:a16="http://schemas.microsoft.com/office/drawing/2014/main" id="{49A62472-4EF7-0101-CD79-F161FCF0B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150" y="2597150"/>
              <a:ext cx="909932" cy="881046"/>
            </a:xfrm>
            <a:custGeom>
              <a:avLst/>
              <a:gdLst>
                <a:gd name="T0" fmla="*/ 8644 w 8965002"/>
                <a:gd name="T1" fmla="*/ 3777 h 8673857"/>
                <a:gd name="T2" fmla="*/ 8892 w 8965002"/>
                <a:gd name="T3" fmla="*/ 3777 h 8673857"/>
                <a:gd name="T4" fmla="*/ 9300 w 8965002"/>
                <a:gd name="T5" fmla="*/ 4552 h 8673857"/>
                <a:gd name="T6" fmla="*/ 7282 w 8965002"/>
                <a:gd name="T7" fmla="*/ 7598 h 8673857"/>
                <a:gd name="T8" fmla="*/ 6806 w 8965002"/>
                <a:gd name="T9" fmla="*/ 7834 h 8673857"/>
                <a:gd name="T10" fmla="*/ 5621 w 8965002"/>
                <a:gd name="T11" fmla="*/ 7834 h 8673857"/>
                <a:gd name="T12" fmla="*/ 5621 w 8965002"/>
                <a:gd name="T13" fmla="*/ 8794 h 8673857"/>
                <a:gd name="T14" fmla="*/ 5463 w 8965002"/>
                <a:gd name="T15" fmla="*/ 9054 h 8673857"/>
                <a:gd name="T16" fmla="*/ 5318 w 8965002"/>
                <a:gd name="T17" fmla="*/ 9089 h 8673857"/>
                <a:gd name="T18" fmla="*/ 5134 w 8965002"/>
                <a:gd name="T19" fmla="*/ 9034 h 8673857"/>
                <a:gd name="T20" fmla="*/ 4211 w 8965002"/>
                <a:gd name="T21" fmla="*/ 8408 h 8673857"/>
                <a:gd name="T22" fmla="*/ 3308 w 8965002"/>
                <a:gd name="T23" fmla="*/ 9034 h 8673857"/>
                <a:gd name="T24" fmla="*/ 2978 w 8965002"/>
                <a:gd name="T25" fmla="*/ 9054 h 8673857"/>
                <a:gd name="T26" fmla="*/ 2809 w 8965002"/>
                <a:gd name="T27" fmla="*/ 8794 h 8673857"/>
                <a:gd name="T28" fmla="*/ 2809 w 8965002"/>
                <a:gd name="T29" fmla="*/ 6394 h 8673857"/>
                <a:gd name="T30" fmla="*/ 3316 w 8965002"/>
                <a:gd name="T31" fmla="*/ 5378 h 8673857"/>
                <a:gd name="T32" fmla="*/ 3477 w 8965002"/>
                <a:gd name="T33" fmla="*/ 5335 h 8673857"/>
                <a:gd name="T34" fmla="*/ 5950 w 8965002"/>
                <a:gd name="T35" fmla="*/ 5335 h 8673857"/>
                <a:gd name="T36" fmla="*/ 5613 w 8965002"/>
                <a:gd name="T37" fmla="*/ 6582 h 8673857"/>
                <a:gd name="T38" fmla="*/ 6512 w 8965002"/>
                <a:gd name="T39" fmla="*/ 6582 h 8673857"/>
                <a:gd name="T40" fmla="*/ 8644 w 8965002"/>
                <a:gd name="T41" fmla="*/ 3777 h 8673857"/>
                <a:gd name="T42" fmla="*/ 6389 w 8965002"/>
                <a:gd name="T43" fmla="*/ 0 h 8673857"/>
                <a:gd name="T44" fmla="*/ 8573 w 8965002"/>
                <a:gd name="T45" fmla="*/ 144 h 8673857"/>
                <a:gd name="T46" fmla="*/ 8969 w 8965002"/>
                <a:gd name="T47" fmla="*/ 927 h 8673857"/>
                <a:gd name="T48" fmla="*/ 6492 w 8965002"/>
                <a:gd name="T49" fmla="*/ 4165 h 8673857"/>
                <a:gd name="T50" fmla="*/ 6044 w 8965002"/>
                <a:gd name="T51" fmla="*/ 4378 h 8673857"/>
                <a:gd name="T52" fmla="*/ 2310 w 8965002"/>
                <a:gd name="T53" fmla="*/ 4378 h 8673857"/>
                <a:gd name="T54" fmla="*/ 1203 w 8965002"/>
                <a:gd name="T55" fmla="*/ 5739 h 8673857"/>
                <a:gd name="T56" fmla="*/ 1882 w 8965002"/>
                <a:gd name="T57" fmla="*/ 6522 h 8673857"/>
                <a:gd name="T58" fmla="*/ 2180 w 8965002"/>
                <a:gd name="T59" fmla="*/ 6581 h 8673857"/>
                <a:gd name="T60" fmla="*/ 2180 w 8965002"/>
                <a:gd name="T61" fmla="*/ 7833 h 8673857"/>
                <a:gd name="T62" fmla="*/ 56 w 8965002"/>
                <a:gd name="T63" fmla="*/ 5995 h 8673857"/>
                <a:gd name="T64" fmla="*/ 68 w 8965002"/>
                <a:gd name="T65" fmla="*/ 4956 h 8673857"/>
                <a:gd name="T66" fmla="*/ 2840 w 8965002"/>
                <a:gd name="T67" fmla="*/ 703 h 8673857"/>
                <a:gd name="T68" fmla="*/ 3676 w 8965002"/>
                <a:gd name="T69" fmla="*/ 239 h 8673857"/>
                <a:gd name="T70" fmla="*/ 6389 w 8965002"/>
                <a:gd name="T71" fmla="*/ 0 h 86738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rgbClr val="4B6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endParaRPr lang="zh-CN" altLang="en-US"/>
            </a:p>
          </p:txBody>
        </p:sp>
      </p:grpSp>
      <p:grpSp>
        <p:nvGrpSpPr>
          <p:cNvPr id="3" name="组 17" descr="带有编号 1（表示第 1 步）的小圆圈">
            <a:extLst>
              <a:ext uri="{FF2B5EF4-FFF2-40B4-BE49-F238E27FC236}">
                <a16:creationId xmlns:a16="http://schemas.microsoft.com/office/drawing/2014/main" id="{9279FBB6-AFAF-B228-B7D7-0159CF0C5D9A}"/>
              </a:ext>
            </a:extLst>
          </p:cNvPr>
          <p:cNvGrpSpPr/>
          <p:nvPr/>
        </p:nvGrpSpPr>
        <p:grpSpPr bwMode="blackWhite">
          <a:xfrm>
            <a:off x="6659199" y="2603246"/>
            <a:ext cx="616217" cy="443723"/>
            <a:chOff x="6953426" y="711274"/>
            <a:chExt cx="558179" cy="409838"/>
          </a:xfrm>
          <a:solidFill>
            <a:srgbClr val="4B649F"/>
          </a:solidFill>
        </p:grpSpPr>
        <p:sp>
          <p:nvSpPr>
            <p:cNvPr id="10" name="椭圆形 18" descr="小圆圈">
              <a:extLst>
                <a:ext uri="{FF2B5EF4-FFF2-40B4-BE49-F238E27FC236}">
                  <a16:creationId xmlns:a16="http://schemas.microsoft.com/office/drawing/2014/main" id="{3594E1EC-6EE0-9F17-F009-DA2F2DBB5246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文本框 10" descr="编号 1">
              <a:extLst>
                <a:ext uri="{FF2B5EF4-FFF2-40B4-BE49-F238E27FC236}">
                  <a16:creationId xmlns:a16="http://schemas.microsoft.com/office/drawing/2014/main" id="{A42FBD5A-3A8D-DA90-6B0F-EBBC6AD59FE6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rPr>
                <a:t>1</a:t>
              </a:r>
              <a:endPara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13" name="组 21" descr="带有编号 3（表示第 3 步）的小圆圈">
            <a:extLst>
              <a:ext uri="{FF2B5EF4-FFF2-40B4-BE49-F238E27FC236}">
                <a16:creationId xmlns:a16="http://schemas.microsoft.com/office/drawing/2014/main" id="{47C244BF-CC24-5668-384E-C4A63C8C957E}"/>
              </a:ext>
            </a:extLst>
          </p:cNvPr>
          <p:cNvGrpSpPr/>
          <p:nvPr/>
        </p:nvGrpSpPr>
        <p:grpSpPr bwMode="blackWhite">
          <a:xfrm>
            <a:off x="6656671" y="4331725"/>
            <a:ext cx="616217" cy="443723"/>
            <a:chOff x="6953426" y="711274"/>
            <a:chExt cx="558179" cy="409838"/>
          </a:xfrm>
          <a:solidFill>
            <a:srgbClr val="4B649F"/>
          </a:solidFill>
        </p:grpSpPr>
        <p:sp>
          <p:nvSpPr>
            <p:cNvPr id="14" name="椭圆形 23" descr="小圆圈">
              <a:extLst>
                <a:ext uri="{FF2B5EF4-FFF2-40B4-BE49-F238E27FC236}">
                  <a16:creationId xmlns:a16="http://schemas.microsoft.com/office/drawing/2014/main" id="{241AFB8C-3C17-3B34-9AB9-1FD1F7309F3C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文本框 14" descr="编号 3">
              <a:extLst>
                <a:ext uri="{FF2B5EF4-FFF2-40B4-BE49-F238E27FC236}">
                  <a16:creationId xmlns:a16="http://schemas.microsoft.com/office/drawing/2014/main" id="{4670B24D-FC57-A73C-C2FF-5AA72B40F302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rPr>
                <a:t>3</a:t>
              </a:r>
              <a:endPara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endParaRPr>
            </a:p>
          </p:txBody>
        </p:sp>
      </p:grpSp>
      <p:sp>
        <p:nvSpPr>
          <p:cNvPr id="19" name="文本框 34">
            <a:extLst>
              <a:ext uri="{FF2B5EF4-FFF2-40B4-BE49-F238E27FC236}">
                <a16:creationId xmlns:a16="http://schemas.microsoft.com/office/drawing/2014/main" id="{D793506F-6531-3E78-0A1D-D42E9F8D80C3}"/>
              </a:ext>
            </a:extLst>
          </p:cNvPr>
          <p:cNvSpPr txBox="1"/>
          <p:nvPr/>
        </p:nvSpPr>
        <p:spPr>
          <a:xfrm>
            <a:off x="1454933" y="3354236"/>
            <a:ext cx="3498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en-US" altLang="zh-CN" sz="4000" b="1" noProof="1">
                <a:solidFill>
                  <a:srgbClr val="4B649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CONTENTS</a:t>
            </a:r>
            <a:endParaRPr lang="zh-HK" altLang="en-US" sz="4000" b="1" noProof="1">
              <a:solidFill>
                <a:srgbClr val="4B649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0" name="组 21" descr="带有编号 3（表示第 3 步）的小圆圈">
            <a:extLst>
              <a:ext uri="{FF2B5EF4-FFF2-40B4-BE49-F238E27FC236}">
                <a16:creationId xmlns:a16="http://schemas.microsoft.com/office/drawing/2014/main" id="{1423D654-95D3-B7DC-C574-19DF99CCF985}"/>
              </a:ext>
            </a:extLst>
          </p:cNvPr>
          <p:cNvGrpSpPr/>
          <p:nvPr/>
        </p:nvGrpSpPr>
        <p:grpSpPr bwMode="blackWhite">
          <a:xfrm>
            <a:off x="6650138" y="3442475"/>
            <a:ext cx="616217" cy="443723"/>
            <a:chOff x="6953426" y="711274"/>
            <a:chExt cx="558179" cy="409838"/>
          </a:xfrm>
          <a:solidFill>
            <a:srgbClr val="4B649F"/>
          </a:solidFill>
        </p:grpSpPr>
        <p:sp>
          <p:nvSpPr>
            <p:cNvPr id="21" name="椭圆形 23" descr="小圆圈">
              <a:extLst>
                <a:ext uri="{FF2B5EF4-FFF2-40B4-BE49-F238E27FC236}">
                  <a16:creationId xmlns:a16="http://schemas.microsoft.com/office/drawing/2014/main" id="{1368F441-0FD3-BCA4-F80E-9A7A48E43BF3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文本框 21" descr="编号 3">
              <a:extLst>
                <a:ext uri="{FF2B5EF4-FFF2-40B4-BE49-F238E27FC236}">
                  <a16:creationId xmlns:a16="http://schemas.microsoft.com/office/drawing/2014/main" id="{29AADA56-5AB4-A8B2-1C28-E23DB5F3791E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rPr>
                <a:t>2</a:t>
              </a:r>
              <a:endPara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439E4759-F04D-0786-DB4C-17244956D670}"/>
              </a:ext>
            </a:extLst>
          </p:cNvPr>
          <p:cNvSpPr txBox="1"/>
          <p:nvPr/>
        </p:nvSpPr>
        <p:spPr>
          <a:xfrm>
            <a:off x="7611925" y="2439694"/>
            <a:ext cx="1415772" cy="581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 dirty="0">
                <a:solidFill>
                  <a:srgbClr val="4B649F"/>
                </a:solidFill>
                <a:latin typeface="+mn-ea"/>
                <a:ea typeface="+mn-ea"/>
              </a:rPr>
              <a:t>研究背景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6331D1A-51C6-D8B4-620A-7424C672E12E}"/>
              </a:ext>
            </a:extLst>
          </p:cNvPr>
          <p:cNvSpPr txBox="1"/>
          <p:nvPr/>
        </p:nvSpPr>
        <p:spPr>
          <a:xfrm>
            <a:off x="7611925" y="3278923"/>
            <a:ext cx="1415772" cy="581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 dirty="0">
                <a:solidFill>
                  <a:srgbClr val="4B649F"/>
                </a:solidFill>
                <a:latin typeface="+mn-ea"/>
                <a:ea typeface="+mn-ea"/>
              </a:rPr>
              <a:t>研究内容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57DE6AB-FFCF-E57C-86BD-5387441CB513}"/>
              </a:ext>
            </a:extLst>
          </p:cNvPr>
          <p:cNvSpPr txBox="1"/>
          <p:nvPr/>
        </p:nvSpPr>
        <p:spPr>
          <a:xfrm>
            <a:off x="7611925" y="4168173"/>
            <a:ext cx="2339102" cy="581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 dirty="0">
                <a:solidFill>
                  <a:srgbClr val="4B649F"/>
                </a:solidFill>
                <a:latin typeface="+mn-ea"/>
                <a:ea typeface="+mn-ea"/>
              </a:rPr>
              <a:t>研究进度及安排</a:t>
            </a:r>
          </a:p>
        </p:txBody>
      </p:sp>
    </p:spTree>
    <p:extLst>
      <p:ext uri="{BB962C8B-B14F-4D97-AF65-F5344CB8AC3E}">
        <p14:creationId xmlns:p14="http://schemas.microsoft.com/office/powerpoint/2010/main" val="284366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7"/>
    </mc:Choice>
    <mc:Fallback xmlns="">
      <p:transition spd="slow" advTm="740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C7D8824-526C-4369-BD94-F88DF4938B6E}"/>
              </a:ext>
            </a:extLst>
          </p:cNvPr>
          <p:cNvSpPr/>
          <p:nvPr/>
        </p:nvSpPr>
        <p:spPr>
          <a:xfrm>
            <a:off x="0" y="2540000"/>
            <a:ext cx="5619750" cy="1965325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31747" name="文本框 2">
            <a:extLst>
              <a:ext uri="{FF2B5EF4-FFF2-40B4-BE49-F238E27FC236}">
                <a16:creationId xmlns:a16="http://schemas.microsoft.com/office/drawing/2014/main" id="{3FA8B08D-2570-4A5F-9B4D-F4088648F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54" y="2836562"/>
            <a:ext cx="3128908" cy="118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5400" b="1" dirty="0">
                <a:solidFill>
                  <a:srgbClr val="4B649F"/>
                </a:solidFill>
              </a:rPr>
              <a:t>研究背景</a:t>
            </a:r>
          </a:p>
        </p:txBody>
      </p:sp>
      <p:grpSp>
        <p:nvGrpSpPr>
          <p:cNvPr id="31749" name="组合 5">
            <a:extLst>
              <a:ext uri="{FF2B5EF4-FFF2-40B4-BE49-F238E27FC236}">
                <a16:creationId xmlns:a16="http://schemas.microsoft.com/office/drawing/2014/main" id="{3947E492-5AA0-4048-9727-8AEF855E87BD}"/>
              </a:ext>
            </a:extLst>
          </p:cNvPr>
          <p:cNvGrpSpPr>
            <a:grpSpLocks/>
          </p:cNvGrpSpPr>
          <p:nvPr/>
        </p:nvGrpSpPr>
        <p:grpSpPr bwMode="auto">
          <a:xfrm>
            <a:off x="1519238" y="2232025"/>
            <a:ext cx="2581275" cy="2582863"/>
            <a:chOff x="1131485" y="2234042"/>
            <a:chExt cx="1607262" cy="1607262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F71710E6-F7C9-4471-922E-9483B258BDAE}"/>
                </a:ext>
              </a:extLst>
            </p:cNvPr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rgbClr val="4B649F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484011A1-BA5A-4C44-8EF6-9FFD42E5E36D}"/>
                </a:ext>
              </a:extLst>
            </p:cNvPr>
            <p:cNvSpPr/>
            <p:nvPr/>
          </p:nvSpPr>
          <p:spPr>
            <a:xfrm>
              <a:off x="1241206" y="2343696"/>
              <a:ext cx="1387820" cy="138795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31754" name="KSO_Shape">
              <a:extLst>
                <a:ext uri="{FF2B5EF4-FFF2-40B4-BE49-F238E27FC236}">
                  <a16:creationId xmlns:a16="http://schemas.microsoft.com/office/drawing/2014/main" id="{308F2DF7-DD34-403E-BEED-0BA5FB549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150" y="2597150"/>
              <a:ext cx="909932" cy="881046"/>
            </a:xfrm>
            <a:custGeom>
              <a:avLst/>
              <a:gdLst>
                <a:gd name="T0" fmla="*/ 8644 w 8965002"/>
                <a:gd name="T1" fmla="*/ 3777 h 8673857"/>
                <a:gd name="T2" fmla="*/ 8892 w 8965002"/>
                <a:gd name="T3" fmla="*/ 3777 h 8673857"/>
                <a:gd name="T4" fmla="*/ 9300 w 8965002"/>
                <a:gd name="T5" fmla="*/ 4552 h 8673857"/>
                <a:gd name="T6" fmla="*/ 7282 w 8965002"/>
                <a:gd name="T7" fmla="*/ 7598 h 8673857"/>
                <a:gd name="T8" fmla="*/ 6806 w 8965002"/>
                <a:gd name="T9" fmla="*/ 7834 h 8673857"/>
                <a:gd name="T10" fmla="*/ 5621 w 8965002"/>
                <a:gd name="T11" fmla="*/ 7834 h 8673857"/>
                <a:gd name="T12" fmla="*/ 5621 w 8965002"/>
                <a:gd name="T13" fmla="*/ 8794 h 8673857"/>
                <a:gd name="T14" fmla="*/ 5463 w 8965002"/>
                <a:gd name="T15" fmla="*/ 9054 h 8673857"/>
                <a:gd name="T16" fmla="*/ 5318 w 8965002"/>
                <a:gd name="T17" fmla="*/ 9089 h 8673857"/>
                <a:gd name="T18" fmla="*/ 5134 w 8965002"/>
                <a:gd name="T19" fmla="*/ 9034 h 8673857"/>
                <a:gd name="T20" fmla="*/ 4211 w 8965002"/>
                <a:gd name="T21" fmla="*/ 8408 h 8673857"/>
                <a:gd name="T22" fmla="*/ 3308 w 8965002"/>
                <a:gd name="T23" fmla="*/ 9034 h 8673857"/>
                <a:gd name="T24" fmla="*/ 2978 w 8965002"/>
                <a:gd name="T25" fmla="*/ 9054 h 8673857"/>
                <a:gd name="T26" fmla="*/ 2809 w 8965002"/>
                <a:gd name="T27" fmla="*/ 8794 h 8673857"/>
                <a:gd name="T28" fmla="*/ 2809 w 8965002"/>
                <a:gd name="T29" fmla="*/ 6394 h 8673857"/>
                <a:gd name="T30" fmla="*/ 3316 w 8965002"/>
                <a:gd name="T31" fmla="*/ 5378 h 8673857"/>
                <a:gd name="T32" fmla="*/ 3477 w 8965002"/>
                <a:gd name="T33" fmla="*/ 5335 h 8673857"/>
                <a:gd name="T34" fmla="*/ 5950 w 8965002"/>
                <a:gd name="T35" fmla="*/ 5335 h 8673857"/>
                <a:gd name="T36" fmla="*/ 5613 w 8965002"/>
                <a:gd name="T37" fmla="*/ 6582 h 8673857"/>
                <a:gd name="T38" fmla="*/ 6512 w 8965002"/>
                <a:gd name="T39" fmla="*/ 6582 h 8673857"/>
                <a:gd name="T40" fmla="*/ 8644 w 8965002"/>
                <a:gd name="T41" fmla="*/ 3777 h 8673857"/>
                <a:gd name="T42" fmla="*/ 6389 w 8965002"/>
                <a:gd name="T43" fmla="*/ 0 h 8673857"/>
                <a:gd name="T44" fmla="*/ 8573 w 8965002"/>
                <a:gd name="T45" fmla="*/ 144 h 8673857"/>
                <a:gd name="T46" fmla="*/ 8969 w 8965002"/>
                <a:gd name="T47" fmla="*/ 927 h 8673857"/>
                <a:gd name="T48" fmla="*/ 6492 w 8965002"/>
                <a:gd name="T49" fmla="*/ 4165 h 8673857"/>
                <a:gd name="T50" fmla="*/ 6044 w 8965002"/>
                <a:gd name="T51" fmla="*/ 4378 h 8673857"/>
                <a:gd name="T52" fmla="*/ 2310 w 8965002"/>
                <a:gd name="T53" fmla="*/ 4378 h 8673857"/>
                <a:gd name="T54" fmla="*/ 1203 w 8965002"/>
                <a:gd name="T55" fmla="*/ 5739 h 8673857"/>
                <a:gd name="T56" fmla="*/ 1882 w 8965002"/>
                <a:gd name="T57" fmla="*/ 6522 h 8673857"/>
                <a:gd name="T58" fmla="*/ 2180 w 8965002"/>
                <a:gd name="T59" fmla="*/ 6581 h 8673857"/>
                <a:gd name="T60" fmla="*/ 2180 w 8965002"/>
                <a:gd name="T61" fmla="*/ 7833 h 8673857"/>
                <a:gd name="T62" fmla="*/ 56 w 8965002"/>
                <a:gd name="T63" fmla="*/ 5995 h 8673857"/>
                <a:gd name="T64" fmla="*/ 68 w 8965002"/>
                <a:gd name="T65" fmla="*/ 4956 h 8673857"/>
                <a:gd name="T66" fmla="*/ 2840 w 8965002"/>
                <a:gd name="T67" fmla="*/ 703 h 8673857"/>
                <a:gd name="T68" fmla="*/ 3676 w 8965002"/>
                <a:gd name="T69" fmla="*/ 239 h 8673857"/>
                <a:gd name="T70" fmla="*/ 6389 w 8965002"/>
                <a:gd name="T71" fmla="*/ 0 h 86738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rgbClr val="4B6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endParaRPr lang="zh-CN" altLang="en-US"/>
            </a:p>
          </p:txBody>
        </p:sp>
      </p:grpSp>
      <p:pic>
        <p:nvPicPr>
          <p:cNvPr id="31750" name="图片 9">
            <a:extLst>
              <a:ext uri="{FF2B5EF4-FFF2-40B4-BE49-F238E27FC236}">
                <a16:creationId xmlns:a16="http://schemas.microsoft.com/office/drawing/2014/main" id="{6D7878E4-4D9A-49D7-93AC-72BB75210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5200650"/>
            <a:ext cx="586581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图片 10">
            <a:extLst>
              <a:ext uri="{FF2B5EF4-FFF2-40B4-BE49-F238E27FC236}">
                <a16:creationId xmlns:a16="http://schemas.microsoft.com/office/drawing/2014/main" id="{A16C41D2-4ABD-40C3-A8E2-120BBEA51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7876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6311E078-B61A-428F-9CA5-EBC6F78AAF4C}"/>
              </a:ext>
            </a:extLst>
          </p:cNvPr>
          <p:cNvCxnSpPr/>
          <p:nvPr/>
        </p:nvCxnSpPr>
        <p:spPr>
          <a:xfrm>
            <a:off x="0" y="823119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DE6BE95-9AC1-5E42-E300-FC37730C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60EC5-1F68-43A4-8033-85A1E47CD70C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id="{A9A05BEA-668F-052E-6DC8-2C86D3BD2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25400"/>
            <a:ext cx="4541837" cy="66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4B649F"/>
                </a:solidFill>
              </a:rPr>
              <a:t>研究背景</a:t>
            </a:r>
          </a:p>
        </p:txBody>
      </p:sp>
      <p:grpSp>
        <p:nvGrpSpPr>
          <p:cNvPr id="6" name="组合 18">
            <a:extLst>
              <a:ext uri="{FF2B5EF4-FFF2-40B4-BE49-F238E27FC236}">
                <a16:creationId xmlns:a16="http://schemas.microsoft.com/office/drawing/2014/main" id="{95518375-2E89-9F68-C7C8-9B9DB2E5EB1E}"/>
              </a:ext>
            </a:extLst>
          </p:cNvPr>
          <p:cNvGrpSpPr>
            <a:grpSpLocks/>
          </p:cNvGrpSpPr>
          <p:nvPr/>
        </p:nvGrpSpPr>
        <p:grpSpPr bwMode="auto">
          <a:xfrm>
            <a:off x="133350" y="125413"/>
            <a:ext cx="639763" cy="638175"/>
            <a:chOff x="1131485" y="2234042"/>
            <a:chExt cx="1607262" cy="1607262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098DB175-C5F5-D4CF-3C69-9E0FC628683B}"/>
                </a:ext>
              </a:extLst>
            </p:cNvPr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rgbClr val="4B649F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0EDC5881-1DEB-D6A0-FB5E-76A0DB27D1E1}"/>
                </a:ext>
              </a:extLst>
            </p:cNvPr>
            <p:cNvSpPr/>
            <p:nvPr/>
          </p:nvSpPr>
          <p:spPr>
            <a:xfrm>
              <a:off x="1239169" y="2341991"/>
              <a:ext cx="1391895" cy="13913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9" name="KSO_Shape">
              <a:extLst>
                <a:ext uri="{FF2B5EF4-FFF2-40B4-BE49-F238E27FC236}">
                  <a16:creationId xmlns:a16="http://schemas.microsoft.com/office/drawing/2014/main" id="{49A62472-4EF7-0101-CD79-F161FCF0B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150" y="2597150"/>
              <a:ext cx="909932" cy="881046"/>
            </a:xfrm>
            <a:custGeom>
              <a:avLst/>
              <a:gdLst>
                <a:gd name="T0" fmla="*/ 8644 w 8965002"/>
                <a:gd name="T1" fmla="*/ 3777 h 8673857"/>
                <a:gd name="T2" fmla="*/ 8892 w 8965002"/>
                <a:gd name="T3" fmla="*/ 3777 h 8673857"/>
                <a:gd name="T4" fmla="*/ 9300 w 8965002"/>
                <a:gd name="T5" fmla="*/ 4552 h 8673857"/>
                <a:gd name="T6" fmla="*/ 7282 w 8965002"/>
                <a:gd name="T7" fmla="*/ 7598 h 8673857"/>
                <a:gd name="T8" fmla="*/ 6806 w 8965002"/>
                <a:gd name="T9" fmla="*/ 7834 h 8673857"/>
                <a:gd name="T10" fmla="*/ 5621 w 8965002"/>
                <a:gd name="T11" fmla="*/ 7834 h 8673857"/>
                <a:gd name="T12" fmla="*/ 5621 w 8965002"/>
                <a:gd name="T13" fmla="*/ 8794 h 8673857"/>
                <a:gd name="T14" fmla="*/ 5463 w 8965002"/>
                <a:gd name="T15" fmla="*/ 9054 h 8673857"/>
                <a:gd name="T16" fmla="*/ 5318 w 8965002"/>
                <a:gd name="T17" fmla="*/ 9089 h 8673857"/>
                <a:gd name="T18" fmla="*/ 5134 w 8965002"/>
                <a:gd name="T19" fmla="*/ 9034 h 8673857"/>
                <a:gd name="T20" fmla="*/ 4211 w 8965002"/>
                <a:gd name="T21" fmla="*/ 8408 h 8673857"/>
                <a:gd name="T22" fmla="*/ 3308 w 8965002"/>
                <a:gd name="T23" fmla="*/ 9034 h 8673857"/>
                <a:gd name="T24" fmla="*/ 2978 w 8965002"/>
                <a:gd name="T25" fmla="*/ 9054 h 8673857"/>
                <a:gd name="T26" fmla="*/ 2809 w 8965002"/>
                <a:gd name="T27" fmla="*/ 8794 h 8673857"/>
                <a:gd name="T28" fmla="*/ 2809 w 8965002"/>
                <a:gd name="T29" fmla="*/ 6394 h 8673857"/>
                <a:gd name="T30" fmla="*/ 3316 w 8965002"/>
                <a:gd name="T31" fmla="*/ 5378 h 8673857"/>
                <a:gd name="T32" fmla="*/ 3477 w 8965002"/>
                <a:gd name="T33" fmla="*/ 5335 h 8673857"/>
                <a:gd name="T34" fmla="*/ 5950 w 8965002"/>
                <a:gd name="T35" fmla="*/ 5335 h 8673857"/>
                <a:gd name="T36" fmla="*/ 5613 w 8965002"/>
                <a:gd name="T37" fmla="*/ 6582 h 8673857"/>
                <a:gd name="T38" fmla="*/ 6512 w 8965002"/>
                <a:gd name="T39" fmla="*/ 6582 h 8673857"/>
                <a:gd name="T40" fmla="*/ 8644 w 8965002"/>
                <a:gd name="T41" fmla="*/ 3777 h 8673857"/>
                <a:gd name="T42" fmla="*/ 6389 w 8965002"/>
                <a:gd name="T43" fmla="*/ 0 h 8673857"/>
                <a:gd name="T44" fmla="*/ 8573 w 8965002"/>
                <a:gd name="T45" fmla="*/ 144 h 8673857"/>
                <a:gd name="T46" fmla="*/ 8969 w 8965002"/>
                <a:gd name="T47" fmla="*/ 927 h 8673857"/>
                <a:gd name="T48" fmla="*/ 6492 w 8965002"/>
                <a:gd name="T49" fmla="*/ 4165 h 8673857"/>
                <a:gd name="T50" fmla="*/ 6044 w 8965002"/>
                <a:gd name="T51" fmla="*/ 4378 h 8673857"/>
                <a:gd name="T52" fmla="*/ 2310 w 8965002"/>
                <a:gd name="T53" fmla="*/ 4378 h 8673857"/>
                <a:gd name="T54" fmla="*/ 1203 w 8965002"/>
                <a:gd name="T55" fmla="*/ 5739 h 8673857"/>
                <a:gd name="T56" fmla="*/ 1882 w 8965002"/>
                <a:gd name="T57" fmla="*/ 6522 h 8673857"/>
                <a:gd name="T58" fmla="*/ 2180 w 8965002"/>
                <a:gd name="T59" fmla="*/ 6581 h 8673857"/>
                <a:gd name="T60" fmla="*/ 2180 w 8965002"/>
                <a:gd name="T61" fmla="*/ 7833 h 8673857"/>
                <a:gd name="T62" fmla="*/ 56 w 8965002"/>
                <a:gd name="T63" fmla="*/ 5995 h 8673857"/>
                <a:gd name="T64" fmla="*/ 68 w 8965002"/>
                <a:gd name="T65" fmla="*/ 4956 h 8673857"/>
                <a:gd name="T66" fmla="*/ 2840 w 8965002"/>
                <a:gd name="T67" fmla="*/ 703 h 8673857"/>
                <a:gd name="T68" fmla="*/ 3676 w 8965002"/>
                <a:gd name="T69" fmla="*/ 239 h 8673857"/>
                <a:gd name="T70" fmla="*/ 6389 w 8965002"/>
                <a:gd name="T71" fmla="*/ 0 h 86738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rgbClr val="4B6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endParaRPr lang="zh-CN" altLang="en-US"/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2283090E-3327-BD9C-2DB8-C1FC432AD908}"/>
              </a:ext>
            </a:extLst>
          </p:cNvPr>
          <p:cNvSpPr txBox="1"/>
          <p:nvPr/>
        </p:nvSpPr>
        <p:spPr>
          <a:xfrm>
            <a:off x="453231" y="1326960"/>
            <a:ext cx="668635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latin typeface="+mn-ea"/>
                <a:ea typeface="+mn-ea"/>
              </a:rPr>
              <a:t>我国正在建造的江门中微子实验是以</a:t>
            </a:r>
            <a:r>
              <a:rPr lang="zh-CN" altLang="en-US" b="1" dirty="0">
                <a:latin typeface="+mn-ea"/>
                <a:ea typeface="+mn-ea"/>
              </a:rPr>
              <a:t>精度测量中微子质量顺序</a:t>
            </a:r>
            <a:r>
              <a:rPr lang="zh-CN" altLang="en-US" dirty="0">
                <a:latin typeface="+mn-ea"/>
                <a:ea typeface="+mn-ea"/>
              </a:rPr>
              <a:t>为目标而立项。</a:t>
            </a:r>
            <a:endParaRPr lang="en-US" altLang="zh-CN" dirty="0">
              <a:latin typeface="+mn-ea"/>
              <a:ea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latin typeface="+mn-ea"/>
                <a:ea typeface="+mn-ea"/>
              </a:rPr>
              <a:t>为使江门中微子实验能够以高精度测得中微子质量顺序，需要专门的探测器</a:t>
            </a:r>
            <a:r>
              <a:rPr lang="zh-CN" altLang="en-US" b="1" dirty="0">
                <a:latin typeface="+mn-ea"/>
                <a:ea typeface="+mn-ea"/>
              </a:rPr>
              <a:t>测量精确的反应堆中微子能谱</a:t>
            </a:r>
            <a:r>
              <a:rPr lang="zh-CN" altLang="en-US" dirty="0">
                <a:latin typeface="+mn-ea"/>
                <a:ea typeface="+mn-ea"/>
              </a:rPr>
              <a:t>，台山中微子实验（</a:t>
            </a:r>
            <a:r>
              <a:rPr lang="en-US" altLang="zh-CN" dirty="0">
                <a:latin typeface="+mn-ea"/>
                <a:ea typeface="+mn-ea"/>
              </a:rPr>
              <a:t>TAO</a:t>
            </a:r>
            <a:r>
              <a:rPr lang="zh-CN" altLang="en-US" dirty="0">
                <a:latin typeface="+mn-ea"/>
                <a:ea typeface="+mn-ea"/>
              </a:rPr>
              <a:t>）也就应运而生。</a:t>
            </a:r>
            <a:endParaRPr lang="en-US" altLang="zh-CN" dirty="0">
              <a:latin typeface="+mn-ea"/>
              <a:ea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latin typeface="+mn-ea"/>
                <a:ea typeface="+mn-ea"/>
              </a:rPr>
              <a:t>台山中微子探测器主要包含中心探测器（</a:t>
            </a:r>
            <a:r>
              <a:rPr lang="en-US" altLang="zh-CN" dirty="0">
                <a:latin typeface="+mn-ea"/>
                <a:ea typeface="+mn-ea"/>
              </a:rPr>
              <a:t>CD</a:t>
            </a:r>
            <a:r>
              <a:rPr lang="zh-CN" altLang="en-US" dirty="0">
                <a:latin typeface="+mn-ea"/>
                <a:ea typeface="+mn-ea"/>
              </a:rPr>
              <a:t>）和反符合探测器（</a:t>
            </a:r>
            <a:r>
              <a:rPr lang="en-US" altLang="zh-CN" dirty="0">
                <a:latin typeface="+mn-ea"/>
                <a:ea typeface="+mn-ea"/>
              </a:rPr>
              <a:t>VETO</a:t>
            </a:r>
            <a:r>
              <a:rPr lang="zh-CN" altLang="en-US" dirty="0">
                <a:latin typeface="+mn-ea"/>
                <a:ea typeface="+mn-ea"/>
              </a:rPr>
              <a:t>）。中心探测器主体结构为钢罐、钢罐与有机玻璃球之间的十二直链烷基苯（</a:t>
            </a:r>
            <a:r>
              <a:rPr lang="en-US" altLang="zh-CN" dirty="0">
                <a:latin typeface="+mn-ea"/>
                <a:ea typeface="+mn-ea"/>
              </a:rPr>
              <a:t>LAB</a:t>
            </a:r>
            <a:r>
              <a:rPr lang="zh-CN" altLang="en-US" dirty="0">
                <a:latin typeface="+mn-ea"/>
                <a:ea typeface="+mn-ea"/>
              </a:rPr>
              <a:t>）、铜球壳、</a:t>
            </a:r>
            <a:r>
              <a:rPr lang="en-US" altLang="zh-CN" dirty="0" err="1">
                <a:latin typeface="+mn-ea"/>
                <a:ea typeface="+mn-ea"/>
              </a:rPr>
              <a:t>SiPM</a:t>
            </a:r>
            <a:r>
              <a:rPr lang="en-US" altLang="zh-CN" dirty="0">
                <a:latin typeface="+mn-ea"/>
                <a:ea typeface="+mn-ea"/>
              </a:rPr>
              <a:t> </a:t>
            </a:r>
            <a:r>
              <a:rPr lang="zh-CN" altLang="en-US" dirty="0">
                <a:latin typeface="+mn-ea"/>
                <a:ea typeface="+mn-ea"/>
              </a:rPr>
              <a:t>电子学模块、有机玻璃球、以及 </a:t>
            </a:r>
            <a:r>
              <a:rPr lang="en-US" altLang="zh-CN" dirty="0">
                <a:latin typeface="+mn-ea"/>
                <a:ea typeface="+mn-ea"/>
              </a:rPr>
              <a:t>GdLS</a:t>
            </a:r>
            <a:r>
              <a:rPr lang="zh-CN" altLang="en-US" dirty="0">
                <a:latin typeface="+mn-ea"/>
                <a:ea typeface="+mn-ea"/>
              </a:rPr>
              <a:t>。</a:t>
            </a:r>
            <a:endParaRPr lang="en-US" altLang="zh-CN" dirty="0">
              <a:latin typeface="+mn-ea"/>
              <a:ea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>
                <a:latin typeface="+mn-ea"/>
                <a:ea typeface="+mn-ea"/>
              </a:rPr>
              <a:t>专用集成电路（</a:t>
            </a:r>
            <a:r>
              <a:rPr lang="en-US" altLang="zh-CN" b="1" dirty="0">
                <a:latin typeface="+mn-ea"/>
                <a:ea typeface="+mn-ea"/>
              </a:rPr>
              <a:t>ASIC</a:t>
            </a:r>
            <a:r>
              <a:rPr lang="zh-CN" altLang="en-US" b="1" dirty="0">
                <a:latin typeface="+mn-ea"/>
                <a:ea typeface="+mn-ea"/>
              </a:rPr>
              <a:t>）可能是  </a:t>
            </a:r>
            <a:r>
              <a:rPr lang="en-US" altLang="zh-CN" b="1" dirty="0">
                <a:latin typeface="+mn-ea"/>
                <a:ea typeface="+mn-ea"/>
              </a:rPr>
              <a:t>TAO  </a:t>
            </a:r>
            <a:r>
              <a:rPr lang="zh-CN" altLang="en-US" b="1" dirty="0">
                <a:latin typeface="+mn-ea"/>
                <a:ea typeface="+mn-ea"/>
              </a:rPr>
              <a:t>升级方案中  </a:t>
            </a:r>
            <a:r>
              <a:rPr lang="en-US" altLang="zh-CN" b="1" dirty="0">
                <a:latin typeface="+mn-ea"/>
                <a:ea typeface="+mn-ea"/>
              </a:rPr>
              <a:t>SiPM  </a:t>
            </a:r>
            <a:r>
              <a:rPr lang="zh-CN" altLang="en-US" b="1" dirty="0">
                <a:latin typeface="+mn-ea"/>
                <a:ea typeface="+mn-ea"/>
              </a:rPr>
              <a:t>读出系统的解决方案之一。</a:t>
            </a:r>
            <a:endParaRPr lang="en-US" altLang="zh-CN" b="1" dirty="0">
              <a:latin typeface="+mn-ea"/>
              <a:ea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zh-CN" altLang="en-US" dirty="0">
              <a:latin typeface="+mn-ea"/>
              <a:ea typeface="+mn-ea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50B7A20-703F-E7E5-AA35-9257B7855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212" y="1804579"/>
            <a:ext cx="4766788" cy="407579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6F9C4F27-E62C-E68A-22C2-DC23FDEC82F4}"/>
              </a:ext>
            </a:extLst>
          </p:cNvPr>
          <p:cNvSpPr txBox="1"/>
          <p:nvPr/>
        </p:nvSpPr>
        <p:spPr>
          <a:xfrm>
            <a:off x="9061991" y="6034881"/>
            <a:ext cx="1493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+mn-ea"/>
                <a:ea typeface="+mn-ea"/>
              </a:rPr>
              <a:t>TAO</a:t>
            </a:r>
            <a:r>
              <a:rPr lang="zh-CN" altLang="en-US" sz="2000" dirty="0">
                <a:latin typeface="+mn-ea"/>
                <a:ea typeface="+mn-ea"/>
              </a:rPr>
              <a:t>探测器</a:t>
            </a:r>
          </a:p>
        </p:txBody>
      </p:sp>
    </p:spTree>
    <p:extLst>
      <p:ext uri="{BB962C8B-B14F-4D97-AF65-F5344CB8AC3E}">
        <p14:creationId xmlns:p14="http://schemas.microsoft.com/office/powerpoint/2010/main" val="7189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7"/>
    </mc:Choice>
    <mc:Fallback xmlns="">
      <p:transition spd="slow" advTm="740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EE8CD409-E3AE-2EE2-FE44-DE460CF3E700}"/>
              </a:ext>
            </a:extLst>
          </p:cNvPr>
          <p:cNvSpPr txBox="1"/>
          <p:nvPr/>
        </p:nvSpPr>
        <p:spPr>
          <a:xfrm>
            <a:off x="459944" y="1263672"/>
            <a:ext cx="11427256" cy="5029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02060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回顾：</a:t>
            </a:r>
            <a:endParaRPr kumimoji="0" lang="en-US" altLang="zh-CN" i="0" u="none" strike="noStrike" kern="1200" cap="none" spc="0" normalizeH="0" baseline="0" noProof="0" dirty="0">
              <a:ln>
                <a:noFill/>
              </a:ln>
              <a:solidFill>
                <a:srgbClr val="02060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02060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针对电信号的读出设计了两种方案，分别是专用集成芯片（</a:t>
            </a: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rgbClr val="02060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ASIC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02060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）读出和分离器件读出两种电子学的读出方式。</a:t>
            </a:r>
            <a:endParaRPr kumimoji="0" lang="en-US" altLang="zh-CN" i="0" u="none" strike="noStrike" kern="1200" cap="none" spc="0" normalizeH="0" baseline="0" noProof="0" dirty="0">
              <a:ln>
                <a:noFill/>
              </a:ln>
              <a:solidFill>
                <a:srgbClr val="02060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02060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为了减小  </a:t>
            </a:r>
            <a:r>
              <a:rPr kumimoji="0" lang="en-US" altLang="zh-CN" i="0" u="none" strike="noStrike" kern="1200" cap="none" spc="0" normalizeH="0" baseline="0" noProof="0" dirty="0" err="1">
                <a:ln>
                  <a:noFill/>
                </a:ln>
                <a:solidFill>
                  <a:srgbClr val="02060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SiPM</a:t>
            </a: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rgbClr val="02060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02060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暗噪声的影响，该测试需要在</a:t>
            </a: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rgbClr val="02060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-50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02060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℃的温度下进行。</a:t>
            </a:r>
            <a:endParaRPr kumimoji="0" lang="en-US" altLang="zh-CN" i="0" u="none" strike="noStrike" kern="1200" cap="none" spc="0" normalizeH="0" baseline="0" noProof="0" dirty="0">
              <a:ln>
                <a:noFill/>
              </a:ln>
              <a:solidFill>
                <a:srgbClr val="02060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02060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测试发现在</a:t>
            </a: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rgbClr val="02060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-50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02060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℃的温度环境下会使</a:t>
            </a: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rgbClr val="02060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ASIC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02060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芯片的功耗增加。</a:t>
            </a:r>
            <a:endParaRPr kumimoji="0" lang="en-US" altLang="zh-CN" i="0" u="none" strike="noStrike" kern="1200" cap="none" spc="0" normalizeH="0" baseline="0" noProof="0" dirty="0">
              <a:ln>
                <a:noFill/>
              </a:ln>
              <a:solidFill>
                <a:srgbClr val="02060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rgbClr val="02060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TAO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02060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最终未使用该</a:t>
            </a: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rgbClr val="02060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ASIC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02060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芯片。</a:t>
            </a:r>
            <a:endParaRPr kumimoji="0" lang="en-US" altLang="zh-CN" i="0" u="none" strike="noStrike" kern="1200" cap="none" spc="0" normalizeH="0" baseline="0" noProof="0" dirty="0">
              <a:ln>
                <a:noFill/>
              </a:ln>
              <a:solidFill>
                <a:srgbClr val="02060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02060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现状：</a:t>
            </a:r>
            <a:endParaRPr kumimoji="0" lang="en-US" altLang="zh-CN" i="0" u="none" strike="noStrike" kern="1200" cap="none" spc="0" normalizeH="0" baseline="0" noProof="0" dirty="0">
              <a:ln>
                <a:noFill/>
              </a:ln>
              <a:solidFill>
                <a:srgbClr val="02060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02060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有新的芯片进行选择，有可能解决之前的低温功耗问题。</a:t>
            </a:r>
            <a:endParaRPr kumimoji="0" lang="en-US" altLang="zh-CN" i="0" u="none" strike="noStrike" kern="1200" cap="none" spc="0" normalizeH="0" baseline="0" noProof="0" dirty="0">
              <a:ln>
                <a:noFill/>
              </a:ln>
              <a:solidFill>
                <a:srgbClr val="02060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02060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意义：</a:t>
            </a:r>
            <a:endParaRPr kumimoji="0" lang="en-US" altLang="zh-CN" i="0" u="none" strike="noStrike" kern="1200" cap="none" spc="0" normalizeH="0" baseline="0" noProof="0" dirty="0">
              <a:ln>
                <a:noFill/>
              </a:ln>
              <a:solidFill>
                <a:srgbClr val="02060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rgbClr val="02060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ASIC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02060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可以简化设计。</a:t>
            </a:r>
            <a:endParaRPr kumimoji="0" lang="en-US" altLang="zh-CN" i="0" u="none" strike="noStrike" kern="1200" cap="none" spc="0" normalizeH="0" baseline="0" noProof="0" dirty="0">
              <a:ln>
                <a:noFill/>
              </a:ln>
              <a:solidFill>
                <a:srgbClr val="02060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02060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在测试温度下具有良好的性能，电荷噪声、电荷线性度、增益均匀性和恢复时间满足实验要求。</a:t>
            </a:r>
            <a:endParaRPr kumimoji="0" lang="en-US" altLang="zh-CN" i="0" u="none" strike="noStrike" kern="1200" cap="none" spc="0" normalizeH="0" baseline="0" noProof="0" dirty="0">
              <a:ln>
                <a:noFill/>
              </a:ln>
              <a:solidFill>
                <a:srgbClr val="02060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02060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这项工作的结果可以为  </a:t>
            </a: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rgbClr val="02060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TAO  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02060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和其他潜在实验选择读出选项提供指导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20517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研究现状及意义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784632" y="65116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20517C"/>
                </a:solidFill>
                <a:effectLst/>
                <a:uLnTx/>
                <a:uFillTx/>
                <a:latin typeface="华文细黑"/>
                <a:ea typeface="华文细黑"/>
                <a:cs typeface="+mn-cs"/>
              </a:rPr>
              <a:t>3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20517C"/>
              </a:solidFill>
              <a:effectLst/>
              <a:uLnTx/>
              <a:uFillTx/>
              <a:latin typeface="华文细黑"/>
              <a:ea typeface="华文细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05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7"/>
    </mc:Choice>
    <mc:Fallback xmlns="">
      <p:transition spd="slow" advTm="740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C7D8824-526C-4369-BD94-F88DF4938B6E}"/>
              </a:ext>
            </a:extLst>
          </p:cNvPr>
          <p:cNvSpPr/>
          <p:nvPr/>
        </p:nvSpPr>
        <p:spPr>
          <a:xfrm>
            <a:off x="0" y="2540000"/>
            <a:ext cx="5619750" cy="1965325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31747" name="文本框 2">
            <a:extLst>
              <a:ext uri="{FF2B5EF4-FFF2-40B4-BE49-F238E27FC236}">
                <a16:creationId xmlns:a16="http://schemas.microsoft.com/office/drawing/2014/main" id="{3FA8B08D-2570-4A5F-9B4D-F4088648F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54" y="2836562"/>
            <a:ext cx="3128908" cy="119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5400" b="1" dirty="0">
                <a:solidFill>
                  <a:srgbClr val="4B649F"/>
                </a:solidFill>
              </a:rPr>
              <a:t>研究内容</a:t>
            </a:r>
          </a:p>
        </p:txBody>
      </p:sp>
      <p:grpSp>
        <p:nvGrpSpPr>
          <p:cNvPr id="31749" name="组合 5">
            <a:extLst>
              <a:ext uri="{FF2B5EF4-FFF2-40B4-BE49-F238E27FC236}">
                <a16:creationId xmlns:a16="http://schemas.microsoft.com/office/drawing/2014/main" id="{3947E492-5AA0-4048-9727-8AEF855E87BD}"/>
              </a:ext>
            </a:extLst>
          </p:cNvPr>
          <p:cNvGrpSpPr>
            <a:grpSpLocks/>
          </p:cNvGrpSpPr>
          <p:nvPr/>
        </p:nvGrpSpPr>
        <p:grpSpPr bwMode="auto">
          <a:xfrm>
            <a:off x="1519238" y="2232025"/>
            <a:ext cx="2581275" cy="2582863"/>
            <a:chOff x="1131485" y="2234042"/>
            <a:chExt cx="1607262" cy="1607262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F71710E6-F7C9-4471-922E-9483B258BDAE}"/>
                </a:ext>
              </a:extLst>
            </p:cNvPr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rgbClr val="4B649F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484011A1-BA5A-4C44-8EF6-9FFD42E5E36D}"/>
                </a:ext>
              </a:extLst>
            </p:cNvPr>
            <p:cNvSpPr/>
            <p:nvPr/>
          </p:nvSpPr>
          <p:spPr>
            <a:xfrm>
              <a:off x="1241206" y="2343696"/>
              <a:ext cx="1387820" cy="138795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31754" name="KSO_Shape">
              <a:extLst>
                <a:ext uri="{FF2B5EF4-FFF2-40B4-BE49-F238E27FC236}">
                  <a16:creationId xmlns:a16="http://schemas.microsoft.com/office/drawing/2014/main" id="{308F2DF7-DD34-403E-BEED-0BA5FB549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150" y="2597150"/>
              <a:ext cx="909932" cy="881046"/>
            </a:xfrm>
            <a:custGeom>
              <a:avLst/>
              <a:gdLst>
                <a:gd name="T0" fmla="*/ 8644 w 8965002"/>
                <a:gd name="T1" fmla="*/ 3777 h 8673857"/>
                <a:gd name="T2" fmla="*/ 8892 w 8965002"/>
                <a:gd name="T3" fmla="*/ 3777 h 8673857"/>
                <a:gd name="T4" fmla="*/ 9300 w 8965002"/>
                <a:gd name="T5" fmla="*/ 4552 h 8673857"/>
                <a:gd name="T6" fmla="*/ 7282 w 8965002"/>
                <a:gd name="T7" fmla="*/ 7598 h 8673857"/>
                <a:gd name="T8" fmla="*/ 6806 w 8965002"/>
                <a:gd name="T9" fmla="*/ 7834 h 8673857"/>
                <a:gd name="T10" fmla="*/ 5621 w 8965002"/>
                <a:gd name="T11" fmla="*/ 7834 h 8673857"/>
                <a:gd name="T12" fmla="*/ 5621 w 8965002"/>
                <a:gd name="T13" fmla="*/ 8794 h 8673857"/>
                <a:gd name="T14" fmla="*/ 5463 w 8965002"/>
                <a:gd name="T15" fmla="*/ 9054 h 8673857"/>
                <a:gd name="T16" fmla="*/ 5318 w 8965002"/>
                <a:gd name="T17" fmla="*/ 9089 h 8673857"/>
                <a:gd name="T18" fmla="*/ 5134 w 8965002"/>
                <a:gd name="T19" fmla="*/ 9034 h 8673857"/>
                <a:gd name="T20" fmla="*/ 4211 w 8965002"/>
                <a:gd name="T21" fmla="*/ 8408 h 8673857"/>
                <a:gd name="T22" fmla="*/ 3308 w 8965002"/>
                <a:gd name="T23" fmla="*/ 9034 h 8673857"/>
                <a:gd name="T24" fmla="*/ 2978 w 8965002"/>
                <a:gd name="T25" fmla="*/ 9054 h 8673857"/>
                <a:gd name="T26" fmla="*/ 2809 w 8965002"/>
                <a:gd name="T27" fmla="*/ 8794 h 8673857"/>
                <a:gd name="T28" fmla="*/ 2809 w 8965002"/>
                <a:gd name="T29" fmla="*/ 6394 h 8673857"/>
                <a:gd name="T30" fmla="*/ 3316 w 8965002"/>
                <a:gd name="T31" fmla="*/ 5378 h 8673857"/>
                <a:gd name="T32" fmla="*/ 3477 w 8965002"/>
                <a:gd name="T33" fmla="*/ 5335 h 8673857"/>
                <a:gd name="T34" fmla="*/ 5950 w 8965002"/>
                <a:gd name="T35" fmla="*/ 5335 h 8673857"/>
                <a:gd name="T36" fmla="*/ 5613 w 8965002"/>
                <a:gd name="T37" fmla="*/ 6582 h 8673857"/>
                <a:gd name="T38" fmla="*/ 6512 w 8965002"/>
                <a:gd name="T39" fmla="*/ 6582 h 8673857"/>
                <a:gd name="T40" fmla="*/ 8644 w 8965002"/>
                <a:gd name="T41" fmla="*/ 3777 h 8673857"/>
                <a:gd name="T42" fmla="*/ 6389 w 8965002"/>
                <a:gd name="T43" fmla="*/ 0 h 8673857"/>
                <a:gd name="T44" fmla="*/ 8573 w 8965002"/>
                <a:gd name="T45" fmla="*/ 144 h 8673857"/>
                <a:gd name="T46" fmla="*/ 8969 w 8965002"/>
                <a:gd name="T47" fmla="*/ 927 h 8673857"/>
                <a:gd name="T48" fmla="*/ 6492 w 8965002"/>
                <a:gd name="T49" fmla="*/ 4165 h 8673857"/>
                <a:gd name="T50" fmla="*/ 6044 w 8965002"/>
                <a:gd name="T51" fmla="*/ 4378 h 8673857"/>
                <a:gd name="T52" fmla="*/ 2310 w 8965002"/>
                <a:gd name="T53" fmla="*/ 4378 h 8673857"/>
                <a:gd name="T54" fmla="*/ 1203 w 8965002"/>
                <a:gd name="T55" fmla="*/ 5739 h 8673857"/>
                <a:gd name="T56" fmla="*/ 1882 w 8965002"/>
                <a:gd name="T57" fmla="*/ 6522 h 8673857"/>
                <a:gd name="T58" fmla="*/ 2180 w 8965002"/>
                <a:gd name="T59" fmla="*/ 6581 h 8673857"/>
                <a:gd name="T60" fmla="*/ 2180 w 8965002"/>
                <a:gd name="T61" fmla="*/ 7833 h 8673857"/>
                <a:gd name="T62" fmla="*/ 56 w 8965002"/>
                <a:gd name="T63" fmla="*/ 5995 h 8673857"/>
                <a:gd name="T64" fmla="*/ 68 w 8965002"/>
                <a:gd name="T65" fmla="*/ 4956 h 8673857"/>
                <a:gd name="T66" fmla="*/ 2840 w 8965002"/>
                <a:gd name="T67" fmla="*/ 703 h 8673857"/>
                <a:gd name="T68" fmla="*/ 3676 w 8965002"/>
                <a:gd name="T69" fmla="*/ 239 h 8673857"/>
                <a:gd name="T70" fmla="*/ 6389 w 8965002"/>
                <a:gd name="T71" fmla="*/ 0 h 86738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rgbClr val="4B6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endParaRPr lang="zh-CN" altLang="en-US"/>
            </a:p>
          </p:txBody>
        </p:sp>
      </p:grpSp>
      <p:pic>
        <p:nvPicPr>
          <p:cNvPr id="31750" name="图片 9">
            <a:extLst>
              <a:ext uri="{FF2B5EF4-FFF2-40B4-BE49-F238E27FC236}">
                <a16:creationId xmlns:a16="http://schemas.microsoft.com/office/drawing/2014/main" id="{6D7878E4-4D9A-49D7-93AC-72BB75210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5200650"/>
            <a:ext cx="586581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图片 10">
            <a:extLst>
              <a:ext uri="{FF2B5EF4-FFF2-40B4-BE49-F238E27FC236}">
                <a16:creationId xmlns:a16="http://schemas.microsoft.com/office/drawing/2014/main" id="{A16C41D2-4ABD-40C3-A8E2-120BBEA51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7876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195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6311E078-B61A-428F-9CA5-EBC6F78AAF4C}"/>
              </a:ext>
            </a:extLst>
          </p:cNvPr>
          <p:cNvCxnSpPr/>
          <p:nvPr/>
        </p:nvCxnSpPr>
        <p:spPr>
          <a:xfrm>
            <a:off x="0" y="823119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DE6BE95-9AC1-5E42-E300-FC37730C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60EC5-1F68-43A4-8033-85A1E47CD70C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id="{A9A05BEA-668F-052E-6DC8-2C86D3BD2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25400"/>
            <a:ext cx="4541837" cy="66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4B649F"/>
                </a:solidFill>
              </a:rPr>
              <a:t>研究内容</a:t>
            </a:r>
          </a:p>
        </p:txBody>
      </p:sp>
      <p:grpSp>
        <p:nvGrpSpPr>
          <p:cNvPr id="6" name="组合 18">
            <a:extLst>
              <a:ext uri="{FF2B5EF4-FFF2-40B4-BE49-F238E27FC236}">
                <a16:creationId xmlns:a16="http://schemas.microsoft.com/office/drawing/2014/main" id="{95518375-2E89-9F68-C7C8-9B9DB2E5EB1E}"/>
              </a:ext>
            </a:extLst>
          </p:cNvPr>
          <p:cNvGrpSpPr>
            <a:grpSpLocks/>
          </p:cNvGrpSpPr>
          <p:nvPr/>
        </p:nvGrpSpPr>
        <p:grpSpPr bwMode="auto">
          <a:xfrm>
            <a:off x="133350" y="125413"/>
            <a:ext cx="639763" cy="638175"/>
            <a:chOff x="1131485" y="2234042"/>
            <a:chExt cx="1607262" cy="1607262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098DB175-C5F5-D4CF-3C69-9E0FC628683B}"/>
                </a:ext>
              </a:extLst>
            </p:cNvPr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rgbClr val="4B649F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0EDC5881-1DEB-D6A0-FB5E-76A0DB27D1E1}"/>
                </a:ext>
              </a:extLst>
            </p:cNvPr>
            <p:cNvSpPr/>
            <p:nvPr/>
          </p:nvSpPr>
          <p:spPr>
            <a:xfrm>
              <a:off x="1239169" y="2341991"/>
              <a:ext cx="1391895" cy="13913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9" name="KSO_Shape">
              <a:extLst>
                <a:ext uri="{FF2B5EF4-FFF2-40B4-BE49-F238E27FC236}">
                  <a16:creationId xmlns:a16="http://schemas.microsoft.com/office/drawing/2014/main" id="{49A62472-4EF7-0101-CD79-F161FCF0B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150" y="2597150"/>
              <a:ext cx="909932" cy="881046"/>
            </a:xfrm>
            <a:custGeom>
              <a:avLst/>
              <a:gdLst>
                <a:gd name="T0" fmla="*/ 8644 w 8965002"/>
                <a:gd name="T1" fmla="*/ 3777 h 8673857"/>
                <a:gd name="T2" fmla="*/ 8892 w 8965002"/>
                <a:gd name="T3" fmla="*/ 3777 h 8673857"/>
                <a:gd name="T4" fmla="*/ 9300 w 8965002"/>
                <a:gd name="T5" fmla="*/ 4552 h 8673857"/>
                <a:gd name="T6" fmla="*/ 7282 w 8965002"/>
                <a:gd name="T7" fmla="*/ 7598 h 8673857"/>
                <a:gd name="T8" fmla="*/ 6806 w 8965002"/>
                <a:gd name="T9" fmla="*/ 7834 h 8673857"/>
                <a:gd name="T10" fmla="*/ 5621 w 8965002"/>
                <a:gd name="T11" fmla="*/ 7834 h 8673857"/>
                <a:gd name="T12" fmla="*/ 5621 w 8965002"/>
                <a:gd name="T13" fmla="*/ 8794 h 8673857"/>
                <a:gd name="T14" fmla="*/ 5463 w 8965002"/>
                <a:gd name="T15" fmla="*/ 9054 h 8673857"/>
                <a:gd name="T16" fmla="*/ 5318 w 8965002"/>
                <a:gd name="T17" fmla="*/ 9089 h 8673857"/>
                <a:gd name="T18" fmla="*/ 5134 w 8965002"/>
                <a:gd name="T19" fmla="*/ 9034 h 8673857"/>
                <a:gd name="T20" fmla="*/ 4211 w 8965002"/>
                <a:gd name="T21" fmla="*/ 8408 h 8673857"/>
                <a:gd name="T22" fmla="*/ 3308 w 8965002"/>
                <a:gd name="T23" fmla="*/ 9034 h 8673857"/>
                <a:gd name="T24" fmla="*/ 2978 w 8965002"/>
                <a:gd name="T25" fmla="*/ 9054 h 8673857"/>
                <a:gd name="T26" fmla="*/ 2809 w 8965002"/>
                <a:gd name="T27" fmla="*/ 8794 h 8673857"/>
                <a:gd name="T28" fmla="*/ 2809 w 8965002"/>
                <a:gd name="T29" fmla="*/ 6394 h 8673857"/>
                <a:gd name="T30" fmla="*/ 3316 w 8965002"/>
                <a:gd name="T31" fmla="*/ 5378 h 8673857"/>
                <a:gd name="T32" fmla="*/ 3477 w 8965002"/>
                <a:gd name="T33" fmla="*/ 5335 h 8673857"/>
                <a:gd name="T34" fmla="*/ 5950 w 8965002"/>
                <a:gd name="T35" fmla="*/ 5335 h 8673857"/>
                <a:gd name="T36" fmla="*/ 5613 w 8965002"/>
                <a:gd name="T37" fmla="*/ 6582 h 8673857"/>
                <a:gd name="T38" fmla="*/ 6512 w 8965002"/>
                <a:gd name="T39" fmla="*/ 6582 h 8673857"/>
                <a:gd name="T40" fmla="*/ 8644 w 8965002"/>
                <a:gd name="T41" fmla="*/ 3777 h 8673857"/>
                <a:gd name="T42" fmla="*/ 6389 w 8965002"/>
                <a:gd name="T43" fmla="*/ 0 h 8673857"/>
                <a:gd name="T44" fmla="*/ 8573 w 8965002"/>
                <a:gd name="T45" fmla="*/ 144 h 8673857"/>
                <a:gd name="T46" fmla="*/ 8969 w 8965002"/>
                <a:gd name="T47" fmla="*/ 927 h 8673857"/>
                <a:gd name="T48" fmla="*/ 6492 w 8965002"/>
                <a:gd name="T49" fmla="*/ 4165 h 8673857"/>
                <a:gd name="T50" fmla="*/ 6044 w 8965002"/>
                <a:gd name="T51" fmla="*/ 4378 h 8673857"/>
                <a:gd name="T52" fmla="*/ 2310 w 8965002"/>
                <a:gd name="T53" fmla="*/ 4378 h 8673857"/>
                <a:gd name="T54" fmla="*/ 1203 w 8965002"/>
                <a:gd name="T55" fmla="*/ 5739 h 8673857"/>
                <a:gd name="T56" fmla="*/ 1882 w 8965002"/>
                <a:gd name="T57" fmla="*/ 6522 h 8673857"/>
                <a:gd name="T58" fmla="*/ 2180 w 8965002"/>
                <a:gd name="T59" fmla="*/ 6581 h 8673857"/>
                <a:gd name="T60" fmla="*/ 2180 w 8965002"/>
                <a:gd name="T61" fmla="*/ 7833 h 8673857"/>
                <a:gd name="T62" fmla="*/ 56 w 8965002"/>
                <a:gd name="T63" fmla="*/ 5995 h 8673857"/>
                <a:gd name="T64" fmla="*/ 68 w 8965002"/>
                <a:gd name="T65" fmla="*/ 4956 h 8673857"/>
                <a:gd name="T66" fmla="*/ 2840 w 8965002"/>
                <a:gd name="T67" fmla="*/ 703 h 8673857"/>
                <a:gd name="T68" fmla="*/ 3676 w 8965002"/>
                <a:gd name="T69" fmla="*/ 239 h 8673857"/>
                <a:gd name="T70" fmla="*/ 6389 w 8965002"/>
                <a:gd name="T71" fmla="*/ 0 h 86738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rgbClr val="4B6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272134" y="1478745"/>
            <a:ext cx="7435274" cy="4782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sz="2000" b="1" dirty="0">
                <a:latin typeface="+mj-ea"/>
                <a:ea typeface="+mj-ea"/>
              </a:rPr>
              <a:t>通用型</a:t>
            </a:r>
            <a:r>
              <a:rPr lang="en-US" altLang="zh-CN" sz="2000" b="1" dirty="0">
                <a:latin typeface="+mj-ea"/>
                <a:ea typeface="+mj-ea"/>
              </a:rPr>
              <a:t>SiPM</a:t>
            </a:r>
            <a:r>
              <a:rPr lang="zh-CN" altLang="en-US" sz="2000" b="1" dirty="0">
                <a:latin typeface="+mj-ea"/>
                <a:ea typeface="+mj-ea"/>
              </a:rPr>
              <a:t>读出</a:t>
            </a:r>
            <a:r>
              <a:rPr lang="en-US" altLang="zh-CN" sz="2000" b="1" dirty="0">
                <a:latin typeface="+mj-ea"/>
                <a:ea typeface="+mj-ea"/>
              </a:rPr>
              <a:t>ASIC</a:t>
            </a:r>
            <a:r>
              <a:rPr lang="zh-CN" altLang="en-US" sz="2000" b="1" dirty="0">
                <a:latin typeface="+mj-ea"/>
                <a:ea typeface="+mj-ea"/>
              </a:rPr>
              <a:t>：</a:t>
            </a:r>
            <a:r>
              <a:rPr lang="en-US" altLang="zh-CN" sz="2000" b="1" dirty="0">
                <a:latin typeface="+mj-ea"/>
                <a:ea typeface="+mj-ea"/>
              </a:rPr>
              <a:t>MPT2321</a:t>
            </a:r>
            <a:r>
              <a:rPr lang="zh-CN" altLang="en-US" sz="1400" dirty="0">
                <a:latin typeface="+mj-ea"/>
                <a:ea typeface="+mj-ea"/>
              </a:rPr>
              <a:t>（由宇称电子公司提供）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US" altLang="zh-CN" sz="14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32 </a:t>
            </a:r>
            <a:r>
              <a:rPr lang="zh-CN" altLang="en-US" dirty="0"/>
              <a:t>路模拟输入通道 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自动选择测量信号范围 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50ps </a:t>
            </a:r>
            <a:r>
              <a:rPr lang="zh-CN" altLang="en-US" dirty="0"/>
              <a:t>精度 </a:t>
            </a:r>
            <a:r>
              <a:rPr lang="en-US" altLang="zh-CN" dirty="0"/>
              <a:t>20bit </a:t>
            </a:r>
            <a:r>
              <a:rPr lang="zh-CN" altLang="en-US" dirty="0"/>
              <a:t>时间数字转换器 </a:t>
            </a:r>
            <a:r>
              <a:rPr lang="en-US" altLang="zh-CN" dirty="0"/>
              <a:t>TDC </a:t>
            </a:r>
            <a:r>
              <a:rPr lang="zh-CN" altLang="en-US" dirty="0"/>
              <a:t>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12bit </a:t>
            </a:r>
            <a:r>
              <a:rPr lang="zh-CN" altLang="en-US" dirty="0"/>
              <a:t>精度模数转换器 </a:t>
            </a:r>
            <a:r>
              <a:rPr lang="en-US" altLang="zh-CN" dirty="0"/>
              <a:t>ADC </a:t>
            </a:r>
            <a:r>
              <a:rPr lang="zh-CN" altLang="en-US" dirty="0"/>
              <a:t>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标准 </a:t>
            </a:r>
            <a:r>
              <a:rPr lang="en-US" altLang="zh-CN" dirty="0"/>
              <a:t>IIC </a:t>
            </a:r>
            <a:r>
              <a:rPr lang="zh-CN" altLang="en-US" dirty="0"/>
              <a:t>总线控制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12Mcps </a:t>
            </a:r>
            <a:r>
              <a:rPr lang="zh-CN" altLang="en-US" dirty="0"/>
              <a:t>传输事件率 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高集成度，低功耗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200M </a:t>
            </a:r>
            <a:r>
              <a:rPr lang="zh-CN" altLang="en-US" dirty="0"/>
              <a:t>数据传输速率 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最大电荷测量动态范围 </a:t>
            </a:r>
            <a:r>
              <a:rPr lang="en-US" altLang="zh-CN" dirty="0"/>
              <a:t>2.4nC </a:t>
            </a:r>
            <a:endParaRPr lang="zh-CN" altLang="en-US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最小可探测信号范围 </a:t>
            </a:r>
            <a:r>
              <a:rPr lang="en-US" altLang="zh-CN" dirty="0"/>
              <a:t>4fC</a:t>
            </a:r>
          </a:p>
        </p:txBody>
      </p:sp>
      <p:sp>
        <p:nvSpPr>
          <p:cNvPr id="12" name="矩形 11"/>
          <p:cNvSpPr/>
          <p:nvPr/>
        </p:nvSpPr>
        <p:spPr>
          <a:xfrm>
            <a:off x="8544612" y="5665549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+mj-ea"/>
              </a:rPr>
              <a:t>MPT2321</a:t>
            </a:r>
            <a:r>
              <a:rPr lang="zh-CN" altLang="en-US" dirty="0">
                <a:latin typeface="+mj-ea"/>
              </a:rPr>
              <a:t>芯片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7AE00ED-9BA5-46F3-9E83-80DE3B62E6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44" r="14726" b="1212"/>
          <a:stretch/>
        </p:blipFill>
        <p:spPr>
          <a:xfrm>
            <a:off x="7707408" y="2165166"/>
            <a:ext cx="3223967" cy="317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4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7"/>
    </mc:Choice>
    <mc:Fallback xmlns="">
      <p:transition spd="slow" advTm="740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85" name="组合 18">
            <a:extLst>
              <a:ext uri="{FF2B5EF4-FFF2-40B4-BE49-F238E27FC236}">
                <a16:creationId xmlns:a16="http://schemas.microsoft.com/office/drawing/2014/main" id="{23BDF3E0-28C2-4462-867F-2A5568D376CD}"/>
              </a:ext>
            </a:extLst>
          </p:cNvPr>
          <p:cNvGrpSpPr>
            <a:grpSpLocks/>
          </p:cNvGrpSpPr>
          <p:nvPr/>
        </p:nvGrpSpPr>
        <p:grpSpPr bwMode="auto">
          <a:xfrm>
            <a:off x="133350" y="125413"/>
            <a:ext cx="639763" cy="638175"/>
            <a:chOff x="1131485" y="2234042"/>
            <a:chExt cx="1607262" cy="1607262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C9A28E31-31E0-4F57-A8EC-9B0757BE119B}"/>
                </a:ext>
              </a:extLst>
            </p:cNvPr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rgbClr val="4B649F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7E914357-EE4D-4CD3-9733-AD241DCD840F}"/>
                </a:ext>
              </a:extLst>
            </p:cNvPr>
            <p:cNvSpPr/>
            <p:nvPr/>
          </p:nvSpPr>
          <p:spPr>
            <a:xfrm>
              <a:off x="1239169" y="2341991"/>
              <a:ext cx="1391895" cy="13913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32791" name="KSO_Shape">
              <a:extLst>
                <a:ext uri="{FF2B5EF4-FFF2-40B4-BE49-F238E27FC236}">
                  <a16:creationId xmlns:a16="http://schemas.microsoft.com/office/drawing/2014/main" id="{C856F47C-3FE1-4F0C-A1EB-C656B9A50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150" y="2597150"/>
              <a:ext cx="909932" cy="881046"/>
            </a:xfrm>
            <a:custGeom>
              <a:avLst/>
              <a:gdLst>
                <a:gd name="T0" fmla="*/ 8644 w 8965002"/>
                <a:gd name="T1" fmla="*/ 3777 h 8673857"/>
                <a:gd name="T2" fmla="*/ 8892 w 8965002"/>
                <a:gd name="T3" fmla="*/ 3777 h 8673857"/>
                <a:gd name="T4" fmla="*/ 9300 w 8965002"/>
                <a:gd name="T5" fmla="*/ 4552 h 8673857"/>
                <a:gd name="T6" fmla="*/ 7282 w 8965002"/>
                <a:gd name="T7" fmla="*/ 7598 h 8673857"/>
                <a:gd name="T8" fmla="*/ 6806 w 8965002"/>
                <a:gd name="T9" fmla="*/ 7834 h 8673857"/>
                <a:gd name="T10" fmla="*/ 5621 w 8965002"/>
                <a:gd name="T11" fmla="*/ 7834 h 8673857"/>
                <a:gd name="T12" fmla="*/ 5621 w 8965002"/>
                <a:gd name="T13" fmla="*/ 8794 h 8673857"/>
                <a:gd name="T14" fmla="*/ 5463 w 8965002"/>
                <a:gd name="T15" fmla="*/ 9054 h 8673857"/>
                <a:gd name="T16" fmla="*/ 5318 w 8965002"/>
                <a:gd name="T17" fmla="*/ 9089 h 8673857"/>
                <a:gd name="T18" fmla="*/ 5134 w 8965002"/>
                <a:gd name="T19" fmla="*/ 9034 h 8673857"/>
                <a:gd name="T20" fmla="*/ 4211 w 8965002"/>
                <a:gd name="T21" fmla="*/ 8408 h 8673857"/>
                <a:gd name="T22" fmla="*/ 3308 w 8965002"/>
                <a:gd name="T23" fmla="*/ 9034 h 8673857"/>
                <a:gd name="T24" fmla="*/ 2978 w 8965002"/>
                <a:gd name="T25" fmla="*/ 9054 h 8673857"/>
                <a:gd name="T26" fmla="*/ 2809 w 8965002"/>
                <a:gd name="T27" fmla="*/ 8794 h 8673857"/>
                <a:gd name="T28" fmla="*/ 2809 w 8965002"/>
                <a:gd name="T29" fmla="*/ 6394 h 8673857"/>
                <a:gd name="T30" fmla="*/ 3316 w 8965002"/>
                <a:gd name="T31" fmla="*/ 5378 h 8673857"/>
                <a:gd name="T32" fmla="*/ 3477 w 8965002"/>
                <a:gd name="T33" fmla="*/ 5335 h 8673857"/>
                <a:gd name="T34" fmla="*/ 5950 w 8965002"/>
                <a:gd name="T35" fmla="*/ 5335 h 8673857"/>
                <a:gd name="T36" fmla="*/ 5613 w 8965002"/>
                <a:gd name="T37" fmla="*/ 6582 h 8673857"/>
                <a:gd name="T38" fmla="*/ 6512 w 8965002"/>
                <a:gd name="T39" fmla="*/ 6582 h 8673857"/>
                <a:gd name="T40" fmla="*/ 8644 w 8965002"/>
                <a:gd name="T41" fmla="*/ 3777 h 8673857"/>
                <a:gd name="T42" fmla="*/ 6389 w 8965002"/>
                <a:gd name="T43" fmla="*/ 0 h 8673857"/>
                <a:gd name="T44" fmla="*/ 8573 w 8965002"/>
                <a:gd name="T45" fmla="*/ 144 h 8673857"/>
                <a:gd name="T46" fmla="*/ 8969 w 8965002"/>
                <a:gd name="T47" fmla="*/ 927 h 8673857"/>
                <a:gd name="T48" fmla="*/ 6492 w 8965002"/>
                <a:gd name="T49" fmla="*/ 4165 h 8673857"/>
                <a:gd name="T50" fmla="*/ 6044 w 8965002"/>
                <a:gd name="T51" fmla="*/ 4378 h 8673857"/>
                <a:gd name="T52" fmla="*/ 2310 w 8965002"/>
                <a:gd name="T53" fmla="*/ 4378 h 8673857"/>
                <a:gd name="T54" fmla="*/ 1203 w 8965002"/>
                <a:gd name="T55" fmla="*/ 5739 h 8673857"/>
                <a:gd name="T56" fmla="*/ 1882 w 8965002"/>
                <a:gd name="T57" fmla="*/ 6522 h 8673857"/>
                <a:gd name="T58" fmla="*/ 2180 w 8965002"/>
                <a:gd name="T59" fmla="*/ 6581 h 8673857"/>
                <a:gd name="T60" fmla="*/ 2180 w 8965002"/>
                <a:gd name="T61" fmla="*/ 7833 h 8673857"/>
                <a:gd name="T62" fmla="*/ 56 w 8965002"/>
                <a:gd name="T63" fmla="*/ 5995 h 8673857"/>
                <a:gd name="T64" fmla="*/ 68 w 8965002"/>
                <a:gd name="T65" fmla="*/ 4956 h 8673857"/>
                <a:gd name="T66" fmla="*/ 2840 w 8965002"/>
                <a:gd name="T67" fmla="*/ 703 h 8673857"/>
                <a:gd name="T68" fmla="*/ 3676 w 8965002"/>
                <a:gd name="T69" fmla="*/ 239 h 8673857"/>
                <a:gd name="T70" fmla="*/ 6389 w 8965002"/>
                <a:gd name="T71" fmla="*/ 0 h 86738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rgbClr val="4B6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endParaRPr lang="zh-CN" altLang="en-US"/>
            </a:p>
          </p:txBody>
        </p:sp>
      </p:grpSp>
      <p:sp>
        <p:nvSpPr>
          <p:cNvPr id="32786" name="文本框 22">
            <a:extLst>
              <a:ext uri="{FF2B5EF4-FFF2-40B4-BE49-F238E27FC236}">
                <a16:creationId xmlns:a16="http://schemas.microsoft.com/office/drawing/2014/main" id="{4CDD033A-9BDC-462A-93B9-D2A3289CB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25400"/>
            <a:ext cx="4541837" cy="66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4B649F"/>
                </a:solidFill>
              </a:rPr>
              <a:t>研究内容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6311E078-B61A-428F-9CA5-EBC6F78AAF4C}"/>
              </a:ext>
            </a:extLst>
          </p:cNvPr>
          <p:cNvCxnSpPr/>
          <p:nvPr/>
        </p:nvCxnSpPr>
        <p:spPr>
          <a:xfrm>
            <a:off x="0" y="823119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7" name="灯片编号占位符 32776">
            <a:extLst>
              <a:ext uri="{FF2B5EF4-FFF2-40B4-BE49-F238E27FC236}">
                <a16:creationId xmlns:a16="http://schemas.microsoft.com/office/drawing/2014/main" id="{B4CAE430-9F07-AD55-598B-EF270E2C1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60EC5-1F68-43A4-8033-85A1E47CD70C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363961" y="5432753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</a:rPr>
              <a:t>读出系统的搭建框图设计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663830A-EFFC-4349-B719-B235B29C6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31" y="1417277"/>
            <a:ext cx="9819937" cy="357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2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04"/>
    </mc:Choice>
    <mc:Fallback xmlns="">
      <p:transition spd="slow" advTm="1750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6311E078-B61A-428F-9CA5-EBC6F78AAF4C}"/>
              </a:ext>
            </a:extLst>
          </p:cNvPr>
          <p:cNvCxnSpPr/>
          <p:nvPr/>
        </p:nvCxnSpPr>
        <p:spPr>
          <a:xfrm>
            <a:off x="0" y="823119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DE6BE95-9AC1-5E42-E300-FC37730C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60EC5-1F68-43A4-8033-85A1E47CD70C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id="{A9A05BEA-668F-052E-6DC8-2C86D3BD2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25400"/>
            <a:ext cx="4541837" cy="66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4B649F"/>
                </a:solidFill>
              </a:rPr>
              <a:t>研究内容</a:t>
            </a:r>
          </a:p>
        </p:txBody>
      </p:sp>
      <p:grpSp>
        <p:nvGrpSpPr>
          <p:cNvPr id="6" name="组合 18">
            <a:extLst>
              <a:ext uri="{FF2B5EF4-FFF2-40B4-BE49-F238E27FC236}">
                <a16:creationId xmlns:a16="http://schemas.microsoft.com/office/drawing/2014/main" id="{95518375-2E89-9F68-C7C8-9B9DB2E5EB1E}"/>
              </a:ext>
            </a:extLst>
          </p:cNvPr>
          <p:cNvGrpSpPr>
            <a:grpSpLocks/>
          </p:cNvGrpSpPr>
          <p:nvPr/>
        </p:nvGrpSpPr>
        <p:grpSpPr bwMode="auto">
          <a:xfrm>
            <a:off x="133350" y="125413"/>
            <a:ext cx="639763" cy="638175"/>
            <a:chOff x="1131485" y="2234042"/>
            <a:chExt cx="1607262" cy="1607262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098DB175-C5F5-D4CF-3C69-9E0FC628683B}"/>
                </a:ext>
              </a:extLst>
            </p:cNvPr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rgbClr val="4B649F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0EDC5881-1DEB-D6A0-FB5E-76A0DB27D1E1}"/>
                </a:ext>
              </a:extLst>
            </p:cNvPr>
            <p:cNvSpPr/>
            <p:nvPr/>
          </p:nvSpPr>
          <p:spPr>
            <a:xfrm>
              <a:off x="1239169" y="2341991"/>
              <a:ext cx="1391895" cy="13913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9" name="KSO_Shape">
              <a:extLst>
                <a:ext uri="{FF2B5EF4-FFF2-40B4-BE49-F238E27FC236}">
                  <a16:creationId xmlns:a16="http://schemas.microsoft.com/office/drawing/2014/main" id="{49A62472-4EF7-0101-CD79-F161FCF0B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150" y="2597150"/>
              <a:ext cx="909932" cy="881046"/>
            </a:xfrm>
            <a:custGeom>
              <a:avLst/>
              <a:gdLst>
                <a:gd name="T0" fmla="*/ 8644 w 8965002"/>
                <a:gd name="T1" fmla="*/ 3777 h 8673857"/>
                <a:gd name="T2" fmla="*/ 8892 w 8965002"/>
                <a:gd name="T3" fmla="*/ 3777 h 8673857"/>
                <a:gd name="T4" fmla="*/ 9300 w 8965002"/>
                <a:gd name="T5" fmla="*/ 4552 h 8673857"/>
                <a:gd name="T6" fmla="*/ 7282 w 8965002"/>
                <a:gd name="T7" fmla="*/ 7598 h 8673857"/>
                <a:gd name="T8" fmla="*/ 6806 w 8965002"/>
                <a:gd name="T9" fmla="*/ 7834 h 8673857"/>
                <a:gd name="T10" fmla="*/ 5621 w 8965002"/>
                <a:gd name="T11" fmla="*/ 7834 h 8673857"/>
                <a:gd name="T12" fmla="*/ 5621 w 8965002"/>
                <a:gd name="T13" fmla="*/ 8794 h 8673857"/>
                <a:gd name="T14" fmla="*/ 5463 w 8965002"/>
                <a:gd name="T15" fmla="*/ 9054 h 8673857"/>
                <a:gd name="T16" fmla="*/ 5318 w 8965002"/>
                <a:gd name="T17" fmla="*/ 9089 h 8673857"/>
                <a:gd name="T18" fmla="*/ 5134 w 8965002"/>
                <a:gd name="T19" fmla="*/ 9034 h 8673857"/>
                <a:gd name="T20" fmla="*/ 4211 w 8965002"/>
                <a:gd name="T21" fmla="*/ 8408 h 8673857"/>
                <a:gd name="T22" fmla="*/ 3308 w 8965002"/>
                <a:gd name="T23" fmla="*/ 9034 h 8673857"/>
                <a:gd name="T24" fmla="*/ 2978 w 8965002"/>
                <a:gd name="T25" fmla="*/ 9054 h 8673857"/>
                <a:gd name="T26" fmla="*/ 2809 w 8965002"/>
                <a:gd name="T27" fmla="*/ 8794 h 8673857"/>
                <a:gd name="T28" fmla="*/ 2809 w 8965002"/>
                <a:gd name="T29" fmla="*/ 6394 h 8673857"/>
                <a:gd name="T30" fmla="*/ 3316 w 8965002"/>
                <a:gd name="T31" fmla="*/ 5378 h 8673857"/>
                <a:gd name="T32" fmla="*/ 3477 w 8965002"/>
                <a:gd name="T33" fmla="*/ 5335 h 8673857"/>
                <a:gd name="T34" fmla="*/ 5950 w 8965002"/>
                <a:gd name="T35" fmla="*/ 5335 h 8673857"/>
                <a:gd name="T36" fmla="*/ 5613 w 8965002"/>
                <a:gd name="T37" fmla="*/ 6582 h 8673857"/>
                <a:gd name="T38" fmla="*/ 6512 w 8965002"/>
                <a:gd name="T39" fmla="*/ 6582 h 8673857"/>
                <a:gd name="T40" fmla="*/ 8644 w 8965002"/>
                <a:gd name="T41" fmla="*/ 3777 h 8673857"/>
                <a:gd name="T42" fmla="*/ 6389 w 8965002"/>
                <a:gd name="T43" fmla="*/ 0 h 8673857"/>
                <a:gd name="T44" fmla="*/ 8573 w 8965002"/>
                <a:gd name="T45" fmla="*/ 144 h 8673857"/>
                <a:gd name="T46" fmla="*/ 8969 w 8965002"/>
                <a:gd name="T47" fmla="*/ 927 h 8673857"/>
                <a:gd name="T48" fmla="*/ 6492 w 8965002"/>
                <a:gd name="T49" fmla="*/ 4165 h 8673857"/>
                <a:gd name="T50" fmla="*/ 6044 w 8965002"/>
                <a:gd name="T51" fmla="*/ 4378 h 8673857"/>
                <a:gd name="T52" fmla="*/ 2310 w 8965002"/>
                <a:gd name="T53" fmla="*/ 4378 h 8673857"/>
                <a:gd name="T54" fmla="*/ 1203 w 8965002"/>
                <a:gd name="T55" fmla="*/ 5739 h 8673857"/>
                <a:gd name="T56" fmla="*/ 1882 w 8965002"/>
                <a:gd name="T57" fmla="*/ 6522 h 8673857"/>
                <a:gd name="T58" fmla="*/ 2180 w 8965002"/>
                <a:gd name="T59" fmla="*/ 6581 h 8673857"/>
                <a:gd name="T60" fmla="*/ 2180 w 8965002"/>
                <a:gd name="T61" fmla="*/ 7833 h 8673857"/>
                <a:gd name="T62" fmla="*/ 56 w 8965002"/>
                <a:gd name="T63" fmla="*/ 5995 h 8673857"/>
                <a:gd name="T64" fmla="*/ 68 w 8965002"/>
                <a:gd name="T65" fmla="*/ 4956 h 8673857"/>
                <a:gd name="T66" fmla="*/ 2840 w 8965002"/>
                <a:gd name="T67" fmla="*/ 703 h 8673857"/>
                <a:gd name="T68" fmla="*/ 3676 w 8965002"/>
                <a:gd name="T69" fmla="*/ 239 h 8673857"/>
                <a:gd name="T70" fmla="*/ 6389 w 8965002"/>
                <a:gd name="T71" fmla="*/ 0 h 86738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rgbClr val="4B6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868363" y="1272641"/>
            <a:ext cx="11326764" cy="3829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b="1" dirty="0">
                <a:latin typeface="+mj-ea"/>
              </a:rPr>
              <a:t>测试</a:t>
            </a:r>
            <a:r>
              <a:rPr lang="en-US" altLang="zh-CN" sz="2000" b="1" dirty="0">
                <a:latin typeface="+mj-ea"/>
              </a:rPr>
              <a:t>MPT2321</a:t>
            </a:r>
            <a:r>
              <a:rPr lang="zh-CN" altLang="en-US" sz="2000" b="1" dirty="0">
                <a:latin typeface="+mj-ea"/>
              </a:rPr>
              <a:t>芯片在</a:t>
            </a:r>
            <a:r>
              <a:rPr lang="en-US" altLang="zh-CN" sz="2000" b="1" dirty="0">
                <a:latin typeface="+mj-ea"/>
              </a:rPr>
              <a:t>‑50°C</a:t>
            </a:r>
            <a:r>
              <a:rPr lang="zh-CN" altLang="en-US" sz="2000" b="1" dirty="0">
                <a:latin typeface="+mj-ea"/>
              </a:rPr>
              <a:t>的</a:t>
            </a:r>
            <a:r>
              <a:rPr lang="en-US" altLang="zh-CN" sz="2000" b="1" dirty="0">
                <a:latin typeface="+mj-ea"/>
              </a:rPr>
              <a:t>TAO</a:t>
            </a:r>
            <a:r>
              <a:rPr lang="zh-CN" altLang="en-US" sz="2000" b="1" dirty="0">
                <a:latin typeface="+mj-ea"/>
              </a:rPr>
              <a:t>工作温度下的性能</a:t>
            </a:r>
            <a:endParaRPr lang="en-US" altLang="zh-CN" sz="2000" b="1" dirty="0">
              <a:latin typeface="+mj-ea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latin typeface="+mj-ea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/>
              <a:t>芯片的电荷线性度和增益均匀性</a:t>
            </a:r>
            <a:r>
              <a:rPr lang="zh-CN" altLang="en-US" dirty="0"/>
              <a:t>，观察所有的通道是否有良好的充电线性性能</a:t>
            </a:r>
            <a:endParaRPr lang="en-US" altLang="zh-CN" b="1" dirty="0">
              <a:latin typeface="+mj-ea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/>
              <a:t>死区时间</a:t>
            </a:r>
            <a:r>
              <a:rPr lang="zh-CN" altLang="en-US" dirty="0"/>
              <a:t>，测量芯片的死区时间，看是否满足</a:t>
            </a:r>
            <a:r>
              <a:rPr lang="en-US" altLang="zh-CN" dirty="0"/>
              <a:t>β</a:t>
            </a:r>
            <a:r>
              <a:rPr lang="zh-CN" altLang="en-US" dirty="0"/>
              <a:t>衰减测量的要求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/>
              <a:t>等效噪声电荷</a:t>
            </a:r>
            <a:r>
              <a:rPr lang="zh-CN" altLang="en-US" dirty="0"/>
              <a:t>，衡量电路的噪声水平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/>
              <a:t>使用单个</a:t>
            </a:r>
            <a:r>
              <a:rPr lang="en-US" altLang="zh-CN" b="1" dirty="0" err="1"/>
              <a:t>SiPM</a:t>
            </a:r>
            <a:r>
              <a:rPr lang="zh-CN" altLang="en-US" b="1" dirty="0"/>
              <a:t>单元进行测试</a:t>
            </a:r>
            <a:r>
              <a:rPr lang="zh-CN" altLang="en-US" dirty="0"/>
              <a:t>，使用芯片中的一个通道与</a:t>
            </a:r>
            <a:r>
              <a:rPr lang="en-US" altLang="zh-CN" dirty="0"/>
              <a:t>HG</a:t>
            </a:r>
            <a:r>
              <a:rPr lang="zh-CN" altLang="en-US" dirty="0"/>
              <a:t>刻度进行检查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/>
              <a:t>电荷谱</a:t>
            </a:r>
            <a:r>
              <a:rPr lang="zh-CN" altLang="en-US" dirty="0"/>
              <a:t>，芯片是否有良好的单光子水平检测能力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/>
              <a:t>信噪比，</a:t>
            </a:r>
            <a:r>
              <a:rPr lang="zh-CN" altLang="en-US" i="0" dirty="0">
                <a:solidFill>
                  <a:srgbClr val="11111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信号在噪声干扰下的传输质量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+mj-ea"/>
              </a:rPr>
              <a:t>功耗</a:t>
            </a:r>
            <a:r>
              <a:rPr lang="zh-CN" altLang="en-US" dirty="0">
                <a:latin typeface="+mj-ea"/>
              </a:rPr>
              <a:t>，</a:t>
            </a:r>
            <a:r>
              <a:rPr lang="zh-CN" altLang="en-US" dirty="0"/>
              <a:t>通过监测芯片各电源的电流，来测量芯片的功耗</a:t>
            </a:r>
            <a:endParaRPr lang="zh-CN" altLang="en-US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2654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7"/>
    </mc:Choice>
    <mc:Fallback xmlns="">
      <p:transition spd="slow" advTm="7407"/>
    </mc:Fallback>
  </mc:AlternateContent>
</p:sld>
</file>

<file path=ppt/theme/theme1.xml><?xml version="1.0" encoding="utf-8"?>
<a:theme xmlns:a="http://schemas.openxmlformats.org/drawingml/2006/main" name="Office 主题">
  <a:themeElements>
    <a:clrScheme name="自定义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4E67C8"/>
      </a:accent6>
      <a:hlink>
        <a:srgbClr val="56C7AA"/>
      </a:hlink>
      <a:folHlink>
        <a:srgbClr val="59A8D1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l">
          <a:lnSpc>
            <a:spcPct val="150000"/>
          </a:lnSpc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25B7C0"/>
      </a:accent1>
      <a:accent2>
        <a:srgbClr val="F6A500"/>
      </a:accent2>
      <a:accent3>
        <a:srgbClr val="585858"/>
      </a:accent3>
      <a:accent4>
        <a:srgbClr val="FD7104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29000">
              <a:srgbClr val="FFFFFF"/>
            </a:gs>
            <a:gs pos="98000">
              <a:srgbClr val="FFFFFF">
                <a:lumMod val="75000"/>
              </a:srgbClr>
            </a:gs>
          </a:gsLst>
          <a:lin ang="2700000" scaled="1"/>
          <a:tileRect/>
        </a:gradFill>
        <a:ln w="25400" cap="flat" cmpd="sng" algn="ctr">
          <a:noFill/>
          <a:prstDash val="solid"/>
        </a:ln>
        <a:effectLst>
          <a:softEdge rad="0"/>
        </a:effectLst>
      </a:spPr>
      <a:bodyPr anchor="ctr"/>
      <a:lstStyle>
        <a:defPPr marL="0" marR="0" indent="0" algn="ctr" defTabSz="914400" eaLnBrk="1" fontAlgn="base" latinLnBrk="0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kern="0" cap="none" spc="0" normalizeH="0" baseline="0" noProof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 pitchFamily="34" charset="0"/>
            <a:ea typeface="宋体" pitchFamily="2" charset="-122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">
  <a:themeElements>
    <a:clrScheme name="自定义 2">
      <a:dk1>
        <a:srgbClr val="20517C"/>
      </a:dk1>
      <a:lt1>
        <a:srgbClr val="FFFFFF"/>
      </a:lt1>
      <a:dk2>
        <a:srgbClr val="20517C"/>
      </a:dk2>
      <a:lt2>
        <a:srgbClr val="FFFFFF"/>
      </a:lt2>
      <a:accent1>
        <a:srgbClr val="20517C"/>
      </a:accent1>
      <a:accent2>
        <a:srgbClr val="FFFFFF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论文答辩主题字体">
      <a:majorFont>
        <a:latin typeface="华文细黑"/>
        <a:ea typeface="微软雅黑"/>
        <a:cs typeface=""/>
      </a:majorFont>
      <a:minorFont>
        <a:latin typeface="华文细黑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8790</TotalTime>
  <Pages>0</Pages>
  <Words>529</Words>
  <Characters>0</Characters>
  <Application>Microsoft Office PowerPoint</Application>
  <DocSecurity>0</DocSecurity>
  <PresentationFormat>宽屏</PresentationFormat>
  <Lines>0</Lines>
  <Paragraphs>75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Microsoft YaHei UI</vt:lpstr>
      <vt:lpstr>等线</vt:lpstr>
      <vt:lpstr>等线 Light</vt:lpstr>
      <vt:lpstr>华文细黑</vt:lpstr>
      <vt:lpstr>Microsoft YaHei</vt:lpstr>
      <vt:lpstr>Microsoft YaHei</vt:lpstr>
      <vt:lpstr>Arial</vt:lpstr>
      <vt:lpstr>Arial Black</vt:lpstr>
      <vt:lpstr>Calibri</vt:lpstr>
      <vt:lpstr>Times New Roman</vt:lpstr>
      <vt:lpstr>Wingdings</vt:lpstr>
      <vt:lpstr>Office 主题</vt:lpstr>
      <vt:lpstr>1_自定义设计方案</vt:lpstr>
      <vt:lpstr>1_Office 主题</vt:lpstr>
      <vt:lpstr>2_自定义设计方案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优品PPT</dc:creator>
  <cp:keywords/>
  <dc:description>http://www.ypppt.com/</dc:description>
  <cp:lastModifiedBy>Administrator</cp:lastModifiedBy>
  <cp:revision>139</cp:revision>
  <cp:lastPrinted>2023-12-20T11:33:58Z</cp:lastPrinted>
  <dcterms:created xsi:type="dcterms:W3CDTF">2016-01-15T03:19:00Z</dcterms:created>
  <dcterms:modified xsi:type="dcterms:W3CDTF">2024-04-28T12:23:15Z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2052-10.1.0.5457</vt:lpwstr>
  </property>
</Properties>
</file>