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7" r:id="rId2"/>
    <p:sldId id="313" r:id="rId3"/>
    <p:sldId id="316" r:id="rId4"/>
    <p:sldId id="358" r:id="rId5"/>
    <p:sldId id="838" r:id="rId6"/>
    <p:sldId id="839" r:id="rId7"/>
    <p:sldId id="329" r:id="rId8"/>
    <p:sldId id="841" r:id="rId9"/>
    <p:sldId id="837" r:id="rId10"/>
    <p:sldId id="842" r:id="rId11"/>
    <p:sldId id="836" r:id="rId1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81BD"/>
    <a:srgbClr val="000099"/>
    <a:srgbClr val="D23D36"/>
    <a:srgbClr val="FF81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中度样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03" autoAdjust="0"/>
    <p:restoredTop sz="89118" autoAdjust="0"/>
  </p:normalViewPr>
  <p:slideViewPr>
    <p:cSldViewPr snapToGrid="0">
      <p:cViewPr varScale="1">
        <p:scale>
          <a:sx n="84" d="100"/>
          <a:sy n="84" d="100"/>
        </p:scale>
        <p:origin x="360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D8D7F3-2E6A-4CF0-AF3F-2F20C5DC3C0D}" type="datetimeFigureOut">
              <a:rPr lang="zh-CN" altLang="en-US" smtClean="0"/>
              <a:t>2024/4/29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456988-A259-4793-BCB8-0AA6CF32D8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72924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FEA21D-08F4-4169-97AE-6B6DCCA5D4CC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4874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456988-A259-4793-BCB8-0AA6CF32D860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79038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456988-A259-4793-BCB8-0AA6CF32D860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78716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456988-A259-4793-BCB8-0AA6CF32D860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37164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性能方面</a:t>
            </a:r>
            <a:endParaRPr lang="en-US" altLang="zh-CN" dirty="0"/>
          </a:p>
          <a:p>
            <a:r>
              <a:rPr lang="en-US" altLang="zh-CN" dirty="0"/>
              <a:t>24GB/s</a:t>
            </a:r>
            <a:r>
              <a:rPr lang="zh-CN" altLang="en-US" dirty="0"/>
              <a:t>瞬时带宽，不是</a:t>
            </a:r>
            <a:r>
              <a:rPr lang="en-US" altLang="zh-CN" dirty="0"/>
              <a:t>24</a:t>
            </a:r>
            <a:r>
              <a:rPr lang="zh-CN" altLang="en-US" dirty="0"/>
              <a:t>小时长期运行带宽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456988-A259-4793-BCB8-0AA6CF32D860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69451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性能指标大幅提升，</a:t>
            </a:r>
            <a:r>
              <a:rPr kumimoji="0" lang="zh-CN" alt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原有框架难以满足当前性能需求</a:t>
            </a:r>
            <a:endParaRPr kumimoji="0" lang="en-US" altLang="zh-CN" sz="12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为了</a:t>
            </a:r>
            <a:r>
              <a:rPr kumimoji="0" lang="zh-CN" altLang="en-US" b="1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充分利用单机资源构建高性能系统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b="1" kern="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对数据流设计优化，从而提高集成度、消除冗余</a:t>
            </a:r>
            <a:endParaRPr lang="en-US" altLang="zh-CN" sz="1100" kern="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456988-A259-4793-BCB8-0AA6CF32D860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22624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和</a:t>
            </a:r>
            <a:r>
              <a:rPr lang="en-US" altLang="zh-CN" dirty="0"/>
              <a:t>HEPS</a:t>
            </a:r>
            <a:r>
              <a:rPr lang="zh-CN" altLang="en-US" dirty="0"/>
              <a:t>软件组进行沟通，对远程配置命令和远程传输接口进行了优化，将外部挂载的数据处理集成到了</a:t>
            </a:r>
            <a:r>
              <a:rPr lang="en-US" altLang="zh-CN" dirty="0"/>
              <a:t>DAQ</a:t>
            </a:r>
            <a:r>
              <a:rPr lang="zh-CN" altLang="en-US" dirty="0"/>
              <a:t>内部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456988-A259-4793-BCB8-0AA6CF32D860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70947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456988-A259-4793-BCB8-0AA6CF32D860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72368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456988-A259-4793-BCB8-0AA6CF32D860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96117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456988-A259-4793-BCB8-0AA6CF32D860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5750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456988-A259-4793-BCB8-0AA6CF32D860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48509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CABCCBE-C946-4E0A-AD71-E42E450299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F258FA77-0BF6-4988-ACC2-32728C2F6E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91A519A-AE2A-4F1C-B31F-C3C9937917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65251-9506-4C55-90D0-F632AC802FB5}" type="datetimeFigureOut">
              <a:rPr lang="zh-CN" altLang="en-US" smtClean="0"/>
              <a:t>2024/4/29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B0FB0AA-9E7F-4069-BB6A-9A7112D0DE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D95B3BE-2CCB-4913-8DEB-CB5A0DF520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C5EDD-D870-4641-B1BE-28D5F27ACD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1624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4B1EBB8-9CDA-4432-92FE-055845BA1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FE1C4AB0-90C1-42BD-B943-5F6156F082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A79D289-2C1A-41FF-95DA-D22A7B8FFD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65251-9506-4C55-90D0-F632AC802FB5}" type="datetimeFigureOut">
              <a:rPr lang="zh-CN" altLang="en-US" smtClean="0"/>
              <a:t>2024/4/29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C9673B8-038F-4144-B882-25A65BA343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C0CB1E6-265E-42B8-964E-6DC590E0CA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C5EDD-D870-4641-B1BE-28D5F27ACD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95300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0693E8A7-F004-43FF-8ACF-664FC06A16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D7787D3-DAD9-452E-AA29-BBEA940A06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DEE0116-D622-4B87-B5E0-C6105D2FC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65251-9506-4C55-90D0-F632AC802FB5}" type="datetimeFigureOut">
              <a:rPr lang="zh-CN" altLang="en-US" smtClean="0"/>
              <a:t>2024/4/29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AD419B3-61EE-4E9D-A6F7-FAACD5D067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BDEFFC8-9C21-4365-B9D4-24DF6AB635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C5EDD-D870-4641-B1BE-28D5F27ACD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15973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971B6B5-E2E1-4874-911D-56F8EC8429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591C4B8-EF22-42BD-9D9D-F18BFC07DF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6C48DD7-EB1A-4F6C-868F-DAA1F4DD67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65251-9506-4C55-90D0-F632AC802FB5}" type="datetimeFigureOut">
              <a:rPr lang="zh-CN" altLang="en-US" smtClean="0"/>
              <a:t>2024/4/29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6ABB56B-D8BF-4124-B8CE-98810DC739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D8DC239-740F-4A44-A693-173A3EABA0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C5EDD-D870-4641-B1BE-28D5F27ACD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0063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502CE9E-627A-4125-BE74-670D2CECA3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B0432FC-DCE0-4FDF-A0CA-B6FA0CFFA2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FD94EB7-E71D-495F-BCAE-305D1CE2B9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65251-9506-4C55-90D0-F632AC802FB5}" type="datetimeFigureOut">
              <a:rPr lang="zh-CN" altLang="en-US" smtClean="0"/>
              <a:t>2024/4/29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1248DD7-B16F-499F-9FE5-E6C1331FC1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913479D-4477-4F52-B918-3BC8767E86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C5EDD-D870-4641-B1BE-28D5F27ACD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10732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97DC9D8-E0A4-4533-BE69-E216F1CC4B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4C1BC95-7C8C-47D7-ACA2-9519F63BC4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3F46FAD-B6EF-4BE9-BB2F-A5209084D2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3B7C81C-E11E-4F52-94FD-9F1AD6F7A1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65251-9506-4C55-90D0-F632AC802FB5}" type="datetimeFigureOut">
              <a:rPr lang="zh-CN" altLang="en-US" smtClean="0"/>
              <a:t>2024/4/29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EF4C888-B6BE-458E-B67D-3BADA18299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1C0622F-1713-4E91-849E-8F2988F362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C5EDD-D870-4641-B1BE-28D5F27ACD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0620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9970B82-CC45-417C-9A49-2713D3CE3E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C9F47F3-C758-4FF1-AB25-D488D31B4F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BF031B36-EF59-4695-9A22-2701177715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4708C51F-070C-4304-AA45-3BA5D3301B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8A8977B5-E256-4665-808B-B2609776D1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DE4886C4-4022-40C6-BA76-7A4826AE03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65251-9506-4C55-90D0-F632AC802FB5}" type="datetimeFigureOut">
              <a:rPr lang="zh-CN" altLang="en-US" smtClean="0"/>
              <a:t>2024/4/29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68F18583-23AD-4736-A679-CBC298376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D678D3B1-20C1-46DE-BC05-45B0B7DD4A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C5EDD-D870-4641-B1BE-28D5F27ACD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74713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712593B-EC8F-4CE4-9DA5-63C5F38488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DE32AE2-61D4-49D9-86D7-B88223B12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65251-9506-4C55-90D0-F632AC802FB5}" type="datetimeFigureOut">
              <a:rPr lang="zh-CN" altLang="en-US" smtClean="0"/>
              <a:t>2024/4/29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6917EFF7-0C3F-497D-86BE-55C09EEA1A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2BC1433B-537D-4AB8-97A0-6B22A0B6BF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C5EDD-D870-4641-B1BE-28D5F27ACD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5544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2F0E8CDA-4FB0-4701-B2AF-C7F3F0B51A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65251-9506-4C55-90D0-F632AC802FB5}" type="datetimeFigureOut">
              <a:rPr lang="zh-CN" altLang="en-US" smtClean="0"/>
              <a:t>2024/4/29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21434F56-7744-4D02-A41F-098142A210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322BBAF-B463-4772-B21C-FA8439B9BA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C5EDD-D870-4641-B1BE-28D5F27ACD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63428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1D25712-80DA-4CF9-B6C2-B649F50AC6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B276B9D-C1BB-43F9-9D6F-F6C0555DB6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48230CC-AA79-4EC0-A65F-2D630B5A27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19F67D6-D896-4D0C-A078-B742B3953A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65251-9506-4C55-90D0-F632AC802FB5}" type="datetimeFigureOut">
              <a:rPr lang="zh-CN" altLang="en-US" smtClean="0"/>
              <a:t>2024/4/29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97B5471-03CF-4579-B26E-B718AA26BA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FA5CA89-0DCF-44D7-BA42-C4F90299A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C5EDD-D870-4641-B1BE-28D5F27ACD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35081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E1B6A5A-BC8F-4D04-BA2D-AA94547EC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725942B8-2485-4587-8648-6F40820257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3AE25F5E-FD77-4941-B110-55CF3AE3DA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354E5B2-95BF-4BC0-B781-72D1D6609F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65251-9506-4C55-90D0-F632AC802FB5}" type="datetimeFigureOut">
              <a:rPr lang="zh-CN" altLang="en-US" smtClean="0"/>
              <a:t>2024/4/29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88C8695-E0C3-4162-B7A4-72614A7CE7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01BD5D5-326A-4719-B02B-4F82BB76AE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C5EDD-D870-4641-B1BE-28D5F27ACD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89412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780757A8-D607-4301-A64D-32EBE4D96E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CD755D6-AD85-4CF0-9F73-D38FF02CE5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0497634-EF54-45F1-AE06-04FEEB3992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365251-9506-4C55-90D0-F632AC802FB5}" type="datetimeFigureOut">
              <a:rPr lang="zh-CN" altLang="en-US" smtClean="0"/>
              <a:t>2024/4/29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97560FA-040A-4749-8614-5165ED1F52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46C81C3-368E-4D3B-807D-9884476874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7C5EDD-D870-4641-B1BE-28D5F27ACD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70968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>
            <a:extLst>
              <a:ext uri="{FF2B5EF4-FFF2-40B4-BE49-F238E27FC236}">
                <a16:creationId xmlns:a16="http://schemas.microsoft.com/office/drawing/2014/main" id="{03196113-97E0-4A2C-B65A-60F52830BF9A}"/>
              </a:ext>
            </a:extLst>
          </p:cNvPr>
          <p:cNvSpPr/>
          <p:nvPr/>
        </p:nvSpPr>
        <p:spPr>
          <a:xfrm>
            <a:off x="-2" y="6466114"/>
            <a:ext cx="12192002" cy="391885"/>
          </a:xfrm>
          <a:prstGeom prst="rect">
            <a:avLst/>
          </a:prstGeom>
          <a:solidFill>
            <a:srgbClr val="00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F7E7825D-E31D-44D3-A393-C5FBF5CCC83E}"/>
              </a:ext>
            </a:extLst>
          </p:cNvPr>
          <p:cNvSpPr txBox="1"/>
          <p:nvPr/>
        </p:nvSpPr>
        <p:spPr>
          <a:xfrm>
            <a:off x="1859280" y="95733"/>
            <a:ext cx="1033272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600" b="1" dirty="0">
                <a:latin typeface="+mj-lt"/>
                <a:ea typeface="微软雅黑" panose="020B0503020204020204" pitchFamily="34" charset="-122"/>
              </a:rPr>
              <a:t>中国科学院高能物理研究所 </a:t>
            </a:r>
            <a:r>
              <a:rPr lang="en-US" altLang="zh-CN" sz="26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Institute of High Energy </a:t>
            </a:r>
            <a:r>
              <a:rPr lang="en-US" altLang="zh-CN" sz="2600" b="1" dirty="0" err="1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Physics,CAS</a:t>
            </a:r>
            <a:endParaRPr lang="zh-CN" altLang="en-US" sz="2600" b="1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5E8161F3-539E-4CA3-9461-54F259158C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272" y="29744"/>
            <a:ext cx="900762" cy="638723"/>
          </a:xfrm>
          <a:prstGeom prst="rect">
            <a:avLst/>
          </a:prstGeom>
        </p:spPr>
      </p:pic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25FF63B9-BAC0-4DCD-ADE3-4D0B8F41DEDB}"/>
              </a:ext>
            </a:extLst>
          </p:cNvPr>
          <p:cNvCxnSpPr/>
          <p:nvPr/>
        </p:nvCxnSpPr>
        <p:spPr>
          <a:xfrm>
            <a:off x="0" y="737656"/>
            <a:ext cx="1809404" cy="0"/>
          </a:xfrm>
          <a:prstGeom prst="line">
            <a:avLst/>
          </a:prstGeom>
          <a:ln w="635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1E04D5DC-E7A3-46B3-B989-68A69E0B7C99}"/>
              </a:ext>
            </a:extLst>
          </p:cNvPr>
          <p:cNvCxnSpPr>
            <a:cxnSpLocks/>
          </p:cNvCxnSpPr>
          <p:nvPr/>
        </p:nvCxnSpPr>
        <p:spPr>
          <a:xfrm>
            <a:off x="1859280" y="737656"/>
            <a:ext cx="10332720" cy="0"/>
          </a:xfrm>
          <a:prstGeom prst="line">
            <a:avLst/>
          </a:prstGeom>
          <a:ln w="63500">
            <a:solidFill>
              <a:srgbClr val="B6447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文本框 2">
            <a:extLst>
              <a:ext uri="{FF2B5EF4-FFF2-40B4-BE49-F238E27FC236}">
                <a16:creationId xmlns:a16="http://schemas.microsoft.com/office/drawing/2014/main" id="{1D71C945-F790-4BA8-ADE4-9CCD64EBA68A}"/>
              </a:ext>
            </a:extLst>
          </p:cNvPr>
          <p:cNvSpPr txBox="1"/>
          <p:nvPr/>
        </p:nvSpPr>
        <p:spPr>
          <a:xfrm>
            <a:off x="1373303" y="2379033"/>
            <a:ext cx="9986896" cy="906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4000" b="1" spc="6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lt"/>
              </a:rPr>
              <a:t>4</a:t>
            </a:r>
            <a:r>
              <a:rPr lang="zh-CN" altLang="en-US" sz="4000" b="1" spc="6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lt"/>
              </a:rPr>
              <a:t>月季度考核报告</a:t>
            </a:r>
            <a:endParaRPr kumimoji="0" lang="zh-CN" altLang="en-US" sz="4000" b="1" i="0" u="none" strike="noStrike" kern="1200" cap="none" spc="6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066D5A01-EB9E-4BA9-B8AC-51E4728CDFD0}"/>
              </a:ext>
            </a:extLst>
          </p:cNvPr>
          <p:cNvSpPr txBox="1"/>
          <p:nvPr/>
        </p:nvSpPr>
        <p:spPr>
          <a:xfrm>
            <a:off x="2515753" y="3950794"/>
            <a:ext cx="7160491" cy="2243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报告人：杨宣政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导师：朱科军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中国科学院高能物理研究所 触发与数据获取组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2024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29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id="{D8B066E9-C230-4143-BC89-A70465B66B35}"/>
              </a:ext>
            </a:extLst>
          </p:cNvPr>
          <p:cNvCxnSpPr>
            <a:cxnSpLocks/>
          </p:cNvCxnSpPr>
          <p:nvPr/>
        </p:nvCxnSpPr>
        <p:spPr>
          <a:xfrm>
            <a:off x="1684713" y="3429000"/>
            <a:ext cx="9066414" cy="45720"/>
          </a:xfrm>
          <a:prstGeom prst="line">
            <a:avLst/>
          </a:prstGeom>
          <a:ln w="317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49658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>
            <a:extLst>
              <a:ext uri="{FF2B5EF4-FFF2-40B4-BE49-F238E27FC236}">
                <a16:creationId xmlns:a16="http://schemas.microsoft.com/office/drawing/2014/main" id="{03196113-97E0-4A2C-B65A-60F52830BF9A}"/>
              </a:ext>
            </a:extLst>
          </p:cNvPr>
          <p:cNvSpPr/>
          <p:nvPr/>
        </p:nvSpPr>
        <p:spPr>
          <a:xfrm>
            <a:off x="-9897" y="6655888"/>
            <a:ext cx="11961678" cy="188258"/>
          </a:xfrm>
          <a:prstGeom prst="rect">
            <a:avLst/>
          </a:prstGeom>
          <a:solidFill>
            <a:srgbClr val="00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5E8161F3-539E-4CA3-9461-54F259158C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272" y="29744"/>
            <a:ext cx="900762" cy="638723"/>
          </a:xfrm>
          <a:prstGeom prst="rect">
            <a:avLst/>
          </a:prstGeom>
        </p:spPr>
      </p:pic>
      <p:sp>
        <p:nvSpPr>
          <p:cNvPr id="13" name="矩形 12">
            <a:extLst>
              <a:ext uri="{FF2B5EF4-FFF2-40B4-BE49-F238E27FC236}">
                <a16:creationId xmlns:a16="http://schemas.microsoft.com/office/drawing/2014/main" id="{5C5F8682-C967-408D-BF22-0B8C558560C1}"/>
              </a:ext>
            </a:extLst>
          </p:cNvPr>
          <p:cNvSpPr/>
          <p:nvPr/>
        </p:nvSpPr>
        <p:spPr>
          <a:xfrm>
            <a:off x="12019602" y="6655888"/>
            <a:ext cx="172397" cy="188258"/>
          </a:xfrm>
          <a:prstGeom prst="rect">
            <a:avLst/>
          </a:prstGeom>
          <a:solidFill>
            <a:srgbClr val="00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25FF63B9-BAC0-4DCD-ADE3-4D0B8F41DEDB}"/>
              </a:ext>
            </a:extLst>
          </p:cNvPr>
          <p:cNvCxnSpPr/>
          <p:nvPr/>
        </p:nvCxnSpPr>
        <p:spPr>
          <a:xfrm>
            <a:off x="0" y="737656"/>
            <a:ext cx="1809404" cy="0"/>
          </a:xfrm>
          <a:prstGeom prst="line">
            <a:avLst/>
          </a:prstGeom>
          <a:ln w="635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1E04D5DC-E7A3-46B3-B989-68A69E0B7C99}"/>
              </a:ext>
            </a:extLst>
          </p:cNvPr>
          <p:cNvCxnSpPr>
            <a:cxnSpLocks/>
          </p:cNvCxnSpPr>
          <p:nvPr/>
        </p:nvCxnSpPr>
        <p:spPr>
          <a:xfrm>
            <a:off x="1859280" y="737656"/>
            <a:ext cx="10332720" cy="0"/>
          </a:xfrm>
          <a:prstGeom prst="line">
            <a:avLst/>
          </a:prstGeom>
          <a:ln w="63500">
            <a:solidFill>
              <a:srgbClr val="B6447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3">
            <a:extLst>
              <a:ext uri="{FF2B5EF4-FFF2-40B4-BE49-F238E27FC236}">
                <a16:creationId xmlns:a16="http://schemas.microsoft.com/office/drawing/2014/main" id="{F87E7A05-498C-4AA6-B66C-3C8CE760AB36}"/>
              </a:ext>
            </a:extLst>
          </p:cNvPr>
          <p:cNvSpPr txBox="1"/>
          <p:nvPr/>
        </p:nvSpPr>
        <p:spPr>
          <a:xfrm>
            <a:off x="11951780" y="6560393"/>
            <a:ext cx="3654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zh-CN" alt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标题 1">
            <a:extLst>
              <a:ext uri="{FF2B5EF4-FFF2-40B4-BE49-F238E27FC236}">
                <a16:creationId xmlns:a16="http://schemas.microsoft.com/office/drawing/2014/main" id="{1ADF8EF1-E481-4F6E-A76D-396B4151EB80}"/>
              </a:ext>
            </a:extLst>
          </p:cNvPr>
          <p:cNvSpPr txBox="1">
            <a:spLocks/>
          </p:cNvSpPr>
          <p:nvPr/>
        </p:nvSpPr>
        <p:spPr>
          <a:xfrm>
            <a:off x="1859281" y="22801"/>
            <a:ext cx="9392194" cy="72072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342900" algn="ct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楷体_GB2312" pitchFamily="49" charset="-122"/>
              </a:defRPr>
            </a:lvl6pPr>
            <a:lvl7pPr marL="685800" algn="ct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楷体_GB2312" pitchFamily="49" charset="-122"/>
              </a:defRPr>
            </a:lvl7pPr>
            <a:lvl8pPr marL="1028700" algn="ct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楷体_GB2312" pitchFamily="49" charset="-122"/>
              </a:defRPr>
            </a:lvl8pPr>
            <a:lvl9pPr marL="1371600" algn="ct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楷体_GB2312" pitchFamily="49" charset="-122"/>
              </a:defRPr>
            </a:lvl9pPr>
          </a:lstStyle>
          <a:p>
            <a:pPr eaLnBrk="1" hangingPunct="1">
              <a:defRPr/>
            </a:pPr>
            <a:r>
              <a:rPr lang="zh-CN" altLang="en-US" sz="3200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季度工作总结</a:t>
            </a:r>
          </a:p>
        </p:txBody>
      </p:sp>
      <p:sp>
        <p:nvSpPr>
          <p:cNvPr id="9" name="内容占位符 2">
            <a:extLst>
              <a:ext uri="{FF2B5EF4-FFF2-40B4-BE49-F238E27FC236}">
                <a16:creationId xmlns:a16="http://schemas.microsoft.com/office/drawing/2014/main" id="{02AAAF12-6CAF-424A-A02C-6447B3472117}"/>
              </a:ext>
            </a:extLst>
          </p:cNvPr>
          <p:cNvSpPr txBox="1">
            <a:spLocks/>
          </p:cNvSpPr>
          <p:nvPr/>
        </p:nvSpPr>
        <p:spPr bwMode="auto">
          <a:xfrm>
            <a:off x="771525" y="806847"/>
            <a:ext cx="10718346" cy="3467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57175" indent="-2571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519113" indent="-2603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rgbClr val="000000"/>
                </a:solidFill>
                <a:latin typeface="+mn-lt"/>
                <a:ea typeface="+mn-ea"/>
              </a:defRPr>
            </a:lvl2pPr>
            <a:lvl3pPr marL="739775" indent="-2190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1700">
                <a:solidFill>
                  <a:srgbClr val="000000"/>
                </a:solidFill>
                <a:latin typeface="+mn-lt"/>
                <a:ea typeface="+mn-ea"/>
              </a:defRPr>
            </a:lvl3pPr>
            <a:lvl4pPr marL="960438" indent="-2190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1500">
                <a:solidFill>
                  <a:srgbClr val="000000"/>
                </a:solidFill>
                <a:latin typeface="+mn-lt"/>
                <a:ea typeface="+mn-ea"/>
              </a:defRPr>
            </a:lvl4pPr>
            <a:lvl5pPr marL="1198563" indent="-2365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500">
                <a:solidFill>
                  <a:srgbClr val="000000"/>
                </a:solidFill>
                <a:latin typeface="+mn-lt"/>
                <a:ea typeface="+mn-ea"/>
              </a:defRPr>
            </a:lvl5pPr>
            <a:lvl6pPr marL="1541860" indent="-236935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  <a:ea typeface="+mn-ea"/>
              </a:defRPr>
            </a:lvl6pPr>
            <a:lvl7pPr marL="1884760" indent="-236935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  <a:ea typeface="+mn-ea"/>
              </a:defRPr>
            </a:lvl7pPr>
            <a:lvl8pPr marL="2227660" indent="-236935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  <a:ea typeface="+mn-ea"/>
              </a:defRPr>
            </a:lvl8pPr>
            <a:lvl9pPr marL="2570560" indent="-236935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lnSpc>
                <a:spcPct val="200000"/>
              </a:lnSpc>
              <a:buFont typeface="Wingdings" panose="05000000000000000000" pitchFamily="2" charset="2"/>
              <a:buChar char="n"/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针对第四代硅像素探测器需求，开发了单机版 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HEPS-BPIX4 6M DAQ 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系统</a:t>
            </a:r>
            <a:endParaRPr lang="en-US" altLang="zh-CN" sz="2400" b="1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n"/>
            </a:pPr>
            <a:r>
              <a:rPr lang="zh-CN" altLang="en-US" sz="2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完成了数据流的设计优化与实现</a:t>
            </a:r>
            <a:endParaRPr lang="en-US" altLang="zh-CN" sz="24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n"/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对单机版数据流进行细致的存储性能研究：初步验证单机存储的可行性</a:t>
            </a:r>
            <a:endParaRPr lang="en-US" altLang="zh-CN" sz="2400" b="1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n"/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参与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IEEE Real Time 2024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会议</a:t>
            </a:r>
            <a:endParaRPr lang="en-US" altLang="zh-CN" sz="1400" dirty="0"/>
          </a:p>
        </p:txBody>
      </p:sp>
    </p:spTree>
    <p:extLst>
      <p:ext uri="{BB962C8B-B14F-4D97-AF65-F5344CB8AC3E}">
        <p14:creationId xmlns:p14="http://schemas.microsoft.com/office/powerpoint/2010/main" val="12412518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>
            <a:extLst>
              <a:ext uri="{FF2B5EF4-FFF2-40B4-BE49-F238E27FC236}">
                <a16:creationId xmlns:a16="http://schemas.microsoft.com/office/drawing/2014/main" id="{03196113-97E0-4A2C-B65A-60F52830BF9A}"/>
              </a:ext>
            </a:extLst>
          </p:cNvPr>
          <p:cNvSpPr/>
          <p:nvPr/>
        </p:nvSpPr>
        <p:spPr>
          <a:xfrm>
            <a:off x="-9897" y="6655888"/>
            <a:ext cx="11961678" cy="188258"/>
          </a:xfrm>
          <a:prstGeom prst="rect">
            <a:avLst/>
          </a:prstGeom>
          <a:solidFill>
            <a:srgbClr val="00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5E8161F3-539E-4CA3-9461-54F259158C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272" y="29744"/>
            <a:ext cx="900762" cy="638723"/>
          </a:xfrm>
          <a:prstGeom prst="rect">
            <a:avLst/>
          </a:prstGeom>
        </p:spPr>
      </p:pic>
      <p:sp>
        <p:nvSpPr>
          <p:cNvPr id="13" name="矩形 12">
            <a:extLst>
              <a:ext uri="{FF2B5EF4-FFF2-40B4-BE49-F238E27FC236}">
                <a16:creationId xmlns:a16="http://schemas.microsoft.com/office/drawing/2014/main" id="{5C5F8682-C967-408D-BF22-0B8C558560C1}"/>
              </a:ext>
            </a:extLst>
          </p:cNvPr>
          <p:cNvSpPr/>
          <p:nvPr/>
        </p:nvSpPr>
        <p:spPr>
          <a:xfrm>
            <a:off x="12019602" y="6655888"/>
            <a:ext cx="172397" cy="188258"/>
          </a:xfrm>
          <a:prstGeom prst="rect">
            <a:avLst/>
          </a:prstGeom>
          <a:solidFill>
            <a:srgbClr val="00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25FF63B9-BAC0-4DCD-ADE3-4D0B8F41DEDB}"/>
              </a:ext>
            </a:extLst>
          </p:cNvPr>
          <p:cNvCxnSpPr/>
          <p:nvPr/>
        </p:nvCxnSpPr>
        <p:spPr>
          <a:xfrm>
            <a:off x="0" y="737656"/>
            <a:ext cx="1809404" cy="0"/>
          </a:xfrm>
          <a:prstGeom prst="line">
            <a:avLst/>
          </a:prstGeom>
          <a:ln w="635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1E04D5DC-E7A3-46B3-B989-68A69E0B7C99}"/>
              </a:ext>
            </a:extLst>
          </p:cNvPr>
          <p:cNvCxnSpPr>
            <a:cxnSpLocks/>
          </p:cNvCxnSpPr>
          <p:nvPr/>
        </p:nvCxnSpPr>
        <p:spPr>
          <a:xfrm>
            <a:off x="1859280" y="737656"/>
            <a:ext cx="10332720" cy="0"/>
          </a:xfrm>
          <a:prstGeom prst="line">
            <a:avLst/>
          </a:prstGeom>
          <a:ln w="63500">
            <a:solidFill>
              <a:srgbClr val="B6447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3">
            <a:extLst>
              <a:ext uri="{FF2B5EF4-FFF2-40B4-BE49-F238E27FC236}">
                <a16:creationId xmlns:a16="http://schemas.microsoft.com/office/drawing/2014/main" id="{F87E7A05-498C-4AA6-B66C-3C8CE760AB36}"/>
              </a:ext>
            </a:extLst>
          </p:cNvPr>
          <p:cNvSpPr txBox="1"/>
          <p:nvPr/>
        </p:nvSpPr>
        <p:spPr>
          <a:xfrm>
            <a:off x="11895292" y="6560393"/>
            <a:ext cx="421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zh-CN" alt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标题 1">
            <a:extLst>
              <a:ext uri="{FF2B5EF4-FFF2-40B4-BE49-F238E27FC236}">
                <a16:creationId xmlns:a16="http://schemas.microsoft.com/office/drawing/2014/main" id="{1ADF8EF1-E481-4F6E-A76D-396B4151EB80}"/>
              </a:ext>
            </a:extLst>
          </p:cNvPr>
          <p:cNvSpPr txBox="1">
            <a:spLocks/>
          </p:cNvSpPr>
          <p:nvPr/>
        </p:nvSpPr>
        <p:spPr>
          <a:xfrm>
            <a:off x="1859281" y="22801"/>
            <a:ext cx="9392194" cy="72072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342900" algn="ct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楷体_GB2312" pitchFamily="49" charset="-122"/>
              </a:defRPr>
            </a:lvl6pPr>
            <a:lvl7pPr marL="685800" algn="ct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楷体_GB2312" pitchFamily="49" charset="-122"/>
              </a:defRPr>
            </a:lvl7pPr>
            <a:lvl8pPr marL="1028700" algn="ct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楷体_GB2312" pitchFamily="49" charset="-122"/>
              </a:defRPr>
            </a:lvl8pPr>
            <a:lvl9pPr marL="1371600" algn="ct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楷体_GB2312" pitchFamily="49" charset="-122"/>
              </a:defRPr>
            </a:lvl9pPr>
          </a:lstStyle>
          <a:p>
            <a:pPr eaLnBrk="1" hangingPunct="1">
              <a:defRPr/>
            </a:pPr>
            <a:r>
              <a:rPr lang="zh-CN" altLang="en-US" sz="3200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下一步计划</a:t>
            </a:r>
          </a:p>
        </p:txBody>
      </p:sp>
      <p:sp>
        <p:nvSpPr>
          <p:cNvPr id="9" name="内容占位符 2">
            <a:extLst>
              <a:ext uri="{FF2B5EF4-FFF2-40B4-BE49-F238E27FC236}">
                <a16:creationId xmlns:a16="http://schemas.microsoft.com/office/drawing/2014/main" id="{02AAAF12-6CAF-424A-A02C-6447B3472117}"/>
              </a:ext>
            </a:extLst>
          </p:cNvPr>
          <p:cNvSpPr txBox="1">
            <a:spLocks/>
          </p:cNvSpPr>
          <p:nvPr/>
        </p:nvSpPr>
        <p:spPr bwMode="auto">
          <a:xfrm>
            <a:off x="771525" y="806846"/>
            <a:ext cx="10718346" cy="58549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57175" indent="-2571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519113" indent="-2603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rgbClr val="000000"/>
                </a:solidFill>
                <a:latin typeface="+mn-lt"/>
                <a:ea typeface="+mn-ea"/>
              </a:defRPr>
            </a:lvl2pPr>
            <a:lvl3pPr marL="739775" indent="-2190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1700">
                <a:solidFill>
                  <a:srgbClr val="000000"/>
                </a:solidFill>
                <a:latin typeface="+mn-lt"/>
                <a:ea typeface="+mn-ea"/>
              </a:defRPr>
            </a:lvl3pPr>
            <a:lvl4pPr marL="960438" indent="-2190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1500">
                <a:solidFill>
                  <a:srgbClr val="000000"/>
                </a:solidFill>
                <a:latin typeface="+mn-lt"/>
                <a:ea typeface="+mn-ea"/>
              </a:defRPr>
            </a:lvl4pPr>
            <a:lvl5pPr marL="1198563" indent="-2365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500">
                <a:solidFill>
                  <a:srgbClr val="000000"/>
                </a:solidFill>
                <a:latin typeface="+mn-lt"/>
                <a:ea typeface="+mn-ea"/>
              </a:defRPr>
            </a:lvl5pPr>
            <a:lvl6pPr marL="1541860" indent="-236935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  <a:ea typeface="+mn-ea"/>
              </a:defRPr>
            </a:lvl6pPr>
            <a:lvl7pPr marL="1884760" indent="-236935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  <a:ea typeface="+mn-ea"/>
              </a:defRPr>
            </a:lvl7pPr>
            <a:lvl8pPr marL="2227660" indent="-236935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  <a:ea typeface="+mn-ea"/>
              </a:defRPr>
            </a:lvl8pPr>
            <a:lvl9pPr marL="2570560" indent="-236935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lnSpc>
                <a:spcPct val="200000"/>
              </a:lnSpc>
              <a:buFont typeface="Wingdings" panose="05000000000000000000" pitchFamily="2" charset="2"/>
              <a:buChar char="n"/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调整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DAQ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框架，实现单机版 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HEPS-BPIX4 6M DAQ 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框架优化</a:t>
            </a:r>
            <a:endParaRPr lang="en-US" altLang="zh-CN" sz="2400" b="1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n"/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优化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DAQ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性能表现</a:t>
            </a:r>
            <a:endParaRPr lang="en-US" altLang="zh-CN" sz="2400" b="1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lvl="1">
              <a:lnSpc>
                <a:spcPct val="200000"/>
              </a:lnSpc>
            </a:pP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实现模块线程数灵活配置</a:t>
            </a:r>
            <a:endParaRPr lang="en-US" altLang="zh-CN" sz="2000" b="1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lvl="1">
              <a:lnSpc>
                <a:spcPct val="200000"/>
              </a:lnSpc>
            </a:pP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修改读出模块，调研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DPDK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方案</a:t>
            </a:r>
            <a:endParaRPr lang="en-US" altLang="zh-CN" sz="2000" b="1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n"/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和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HEPS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软件进行远程控制与传输联调测试</a:t>
            </a:r>
            <a:endParaRPr lang="en-US" altLang="zh-CN" sz="2400" b="1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n"/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和电子学进行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100hz 40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模块探测器整机的联调测试</a:t>
            </a:r>
            <a:endParaRPr lang="en-US" altLang="zh-CN" sz="2400" b="1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n"/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完成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IEEE Real Time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会议论文撰写</a:t>
            </a:r>
            <a:endParaRPr lang="en-US" altLang="zh-CN" sz="2400" b="1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n"/>
            </a:pPr>
            <a:endParaRPr lang="en-US" altLang="zh-CN" sz="2400" b="1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n"/>
            </a:pPr>
            <a:endParaRPr lang="en-US" altLang="zh-CN" sz="2400" b="1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</a:pPr>
            <a:endParaRPr lang="zh-CN" altLang="en-US" sz="2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</a:pPr>
            <a:endParaRPr lang="en-US" altLang="zh-CN" sz="2000" b="1" dirty="0">
              <a:latin typeface="+mn-ea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altLang="zh-CN" sz="2000" b="1" dirty="0">
              <a:latin typeface="+mn-ea"/>
            </a:endParaRPr>
          </a:p>
          <a:p>
            <a:pPr>
              <a:lnSpc>
                <a:spcPct val="150000"/>
              </a:lnSpc>
            </a:pPr>
            <a:endParaRPr lang="en-US" altLang="zh-CN" sz="2000" dirty="0">
              <a:latin typeface="+mn-ea"/>
            </a:endParaRPr>
          </a:p>
          <a:p>
            <a:pPr marL="0" indent="0">
              <a:buNone/>
            </a:pPr>
            <a:endParaRPr lang="en-US" altLang="zh-CN" sz="1400" dirty="0"/>
          </a:p>
          <a:p>
            <a:pPr marL="0" indent="0">
              <a:buNone/>
            </a:pPr>
            <a:endParaRPr lang="en-US" altLang="zh-CN" sz="1400" dirty="0"/>
          </a:p>
          <a:p>
            <a:pPr marL="0" indent="0">
              <a:buNone/>
            </a:pPr>
            <a:endParaRPr lang="en-US" altLang="zh-CN" sz="1400" dirty="0"/>
          </a:p>
          <a:p>
            <a:pPr marL="0" indent="0">
              <a:buNone/>
            </a:pPr>
            <a:r>
              <a:rPr lang="en-US" altLang="zh-CN" sz="1400" dirty="0"/>
              <a:t> </a:t>
            </a:r>
          </a:p>
          <a:p>
            <a:pPr marL="0" indent="0">
              <a:buNone/>
            </a:pPr>
            <a:endParaRPr lang="en-US" altLang="zh-CN" sz="1400" dirty="0"/>
          </a:p>
          <a:p>
            <a:pPr marL="0" indent="0">
              <a:buNone/>
            </a:pPr>
            <a:endParaRPr lang="en-US" altLang="zh-CN" sz="1400" dirty="0"/>
          </a:p>
          <a:p>
            <a:pPr marL="0" indent="0">
              <a:buNone/>
            </a:pPr>
            <a:endParaRPr lang="en-US" altLang="zh-CN" sz="1400" dirty="0"/>
          </a:p>
          <a:p>
            <a:pPr marL="0" indent="0">
              <a:buNone/>
            </a:pPr>
            <a:endParaRPr lang="en-US" altLang="zh-CN" sz="1400" dirty="0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209C2533-87AB-4463-BF39-E0F9A31B0651}"/>
              </a:ext>
            </a:extLst>
          </p:cNvPr>
          <p:cNvSpPr txBox="1"/>
          <p:nvPr/>
        </p:nvSpPr>
        <p:spPr>
          <a:xfrm>
            <a:off x="8273658" y="5332449"/>
            <a:ext cx="367812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8000" b="1" dirty="0">
                <a:solidFill>
                  <a:srgbClr val="1F497D"/>
                </a:solidFill>
                <a:latin typeface="Calibri" panose="020F0502020204030204" pitchFamily="34" charset="0"/>
              </a:rPr>
              <a:t>THANKS</a:t>
            </a:r>
            <a:endParaRPr lang="zh-CN" altLang="en-US" sz="8000" b="1" dirty="0">
              <a:solidFill>
                <a:srgbClr val="1F497D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90978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>
            <a:extLst>
              <a:ext uri="{FF2B5EF4-FFF2-40B4-BE49-F238E27FC236}">
                <a16:creationId xmlns:a16="http://schemas.microsoft.com/office/drawing/2014/main" id="{03196113-97E0-4A2C-B65A-60F52830BF9A}"/>
              </a:ext>
            </a:extLst>
          </p:cNvPr>
          <p:cNvSpPr/>
          <p:nvPr/>
        </p:nvSpPr>
        <p:spPr>
          <a:xfrm>
            <a:off x="-9897" y="6655888"/>
            <a:ext cx="11961678" cy="188258"/>
          </a:xfrm>
          <a:prstGeom prst="rect">
            <a:avLst/>
          </a:prstGeom>
          <a:solidFill>
            <a:srgbClr val="00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5E8161F3-539E-4CA3-9461-54F259158C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272" y="29744"/>
            <a:ext cx="900762" cy="638723"/>
          </a:xfrm>
          <a:prstGeom prst="rect">
            <a:avLst/>
          </a:prstGeom>
        </p:spPr>
      </p:pic>
      <p:sp>
        <p:nvSpPr>
          <p:cNvPr id="13" name="矩形 12">
            <a:extLst>
              <a:ext uri="{FF2B5EF4-FFF2-40B4-BE49-F238E27FC236}">
                <a16:creationId xmlns:a16="http://schemas.microsoft.com/office/drawing/2014/main" id="{5C5F8682-C967-408D-BF22-0B8C558560C1}"/>
              </a:ext>
            </a:extLst>
          </p:cNvPr>
          <p:cNvSpPr/>
          <p:nvPr/>
        </p:nvSpPr>
        <p:spPr>
          <a:xfrm>
            <a:off x="12019603" y="6647058"/>
            <a:ext cx="172397" cy="188258"/>
          </a:xfrm>
          <a:prstGeom prst="rect">
            <a:avLst/>
          </a:prstGeom>
          <a:solidFill>
            <a:srgbClr val="00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25FF63B9-BAC0-4DCD-ADE3-4D0B8F41DEDB}"/>
              </a:ext>
            </a:extLst>
          </p:cNvPr>
          <p:cNvCxnSpPr/>
          <p:nvPr/>
        </p:nvCxnSpPr>
        <p:spPr>
          <a:xfrm>
            <a:off x="0" y="737656"/>
            <a:ext cx="1809404" cy="0"/>
          </a:xfrm>
          <a:prstGeom prst="line">
            <a:avLst/>
          </a:prstGeom>
          <a:ln w="635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1E04D5DC-E7A3-46B3-B989-68A69E0B7C99}"/>
              </a:ext>
            </a:extLst>
          </p:cNvPr>
          <p:cNvCxnSpPr>
            <a:cxnSpLocks/>
          </p:cNvCxnSpPr>
          <p:nvPr/>
        </p:nvCxnSpPr>
        <p:spPr>
          <a:xfrm>
            <a:off x="1859280" y="737656"/>
            <a:ext cx="10332720" cy="0"/>
          </a:xfrm>
          <a:prstGeom prst="line">
            <a:avLst/>
          </a:prstGeom>
          <a:ln w="63500">
            <a:solidFill>
              <a:srgbClr val="B6447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标题 1">
            <a:extLst>
              <a:ext uri="{FF2B5EF4-FFF2-40B4-BE49-F238E27FC236}">
                <a16:creationId xmlns:a16="http://schemas.microsoft.com/office/drawing/2014/main" id="{BC0EE5DA-010D-4431-A9A4-0B10686A3429}"/>
              </a:ext>
            </a:extLst>
          </p:cNvPr>
          <p:cNvSpPr txBox="1">
            <a:spLocks/>
          </p:cNvSpPr>
          <p:nvPr/>
        </p:nvSpPr>
        <p:spPr>
          <a:xfrm>
            <a:off x="2721012" y="29744"/>
            <a:ext cx="7055574" cy="72072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342900" algn="ct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楷体_GB2312" pitchFamily="49" charset="-122"/>
              </a:defRPr>
            </a:lvl6pPr>
            <a:lvl7pPr marL="685800" algn="ct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楷体_GB2312" pitchFamily="49" charset="-122"/>
              </a:defRPr>
            </a:lvl7pPr>
            <a:lvl8pPr marL="1028700" algn="ct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楷体_GB2312" pitchFamily="49" charset="-122"/>
              </a:defRPr>
            </a:lvl8pPr>
            <a:lvl9pPr marL="1371600" algn="ct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楷体_GB2312" pitchFamily="49" charset="-122"/>
              </a:defRPr>
            </a:lvl9pPr>
          </a:lstStyle>
          <a:p>
            <a:pPr eaLnBrk="1" hangingPunct="1">
              <a:defRPr/>
            </a:pPr>
            <a:r>
              <a:rPr lang="zh-CN" altLang="en-US" sz="3600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目     录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F87E7A05-498C-4AA6-B66C-3C8CE760AB36}"/>
              </a:ext>
            </a:extLst>
          </p:cNvPr>
          <p:cNvSpPr txBox="1"/>
          <p:nvPr/>
        </p:nvSpPr>
        <p:spPr>
          <a:xfrm>
            <a:off x="11951781" y="6551563"/>
            <a:ext cx="355600" cy="3792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zh-CN" alt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内容占位符 5">
            <a:extLst>
              <a:ext uri="{FF2B5EF4-FFF2-40B4-BE49-F238E27FC236}">
                <a16:creationId xmlns:a16="http://schemas.microsoft.com/office/drawing/2014/main" id="{35C41476-3397-4BA9-920A-D667E69C3C21}"/>
              </a:ext>
            </a:extLst>
          </p:cNvPr>
          <p:cNvSpPr txBox="1">
            <a:spLocks/>
          </p:cNvSpPr>
          <p:nvPr/>
        </p:nvSpPr>
        <p:spPr bwMode="auto">
          <a:xfrm>
            <a:off x="343417" y="819657"/>
            <a:ext cx="11608364" cy="5662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257175" indent="-2571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519113" indent="-2603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rgbClr val="000000"/>
                </a:solidFill>
                <a:latin typeface="+mn-lt"/>
                <a:ea typeface="+mn-ea"/>
              </a:defRPr>
            </a:lvl2pPr>
            <a:lvl3pPr marL="739775" indent="-2190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1700">
                <a:solidFill>
                  <a:srgbClr val="000000"/>
                </a:solidFill>
                <a:latin typeface="+mn-lt"/>
                <a:ea typeface="+mn-ea"/>
              </a:defRPr>
            </a:lvl3pPr>
            <a:lvl4pPr marL="960438" indent="-2190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1500">
                <a:solidFill>
                  <a:srgbClr val="000000"/>
                </a:solidFill>
                <a:latin typeface="+mn-lt"/>
                <a:ea typeface="+mn-ea"/>
              </a:defRPr>
            </a:lvl4pPr>
            <a:lvl5pPr marL="1198563" indent="-2365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500">
                <a:solidFill>
                  <a:srgbClr val="000000"/>
                </a:solidFill>
                <a:latin typeface="+mn-lt"/>
                <a:ea typeface="+mn-ea"/>
              </a:defRPr>
            </a:lvl5pPr>
            <a:lvl6pPr marL="1541860" indent="-236935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  <a:ea typeface="+mn-ea"/>
              </a:defRPr>
            </a:lvl6pPr>
            <a:lvl7pPr marL="1884760" indent="-236935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  <a:ea typeface="+mn-ea"/>
              </a:defRPr>
            </a:lvl7pPr>
            <a:lvl8pPr marL="2227660" indent="-236935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  <a:ea typeface="+mn-ea"/>
              </a:defRPr>
            </a:lvl8pPr>
            <a:lvl9pPr marL="2570560" indent="-236935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u"/>
              <a:defRPr/>
            </a:pPr>
            <a:r>
              <a:rPr lang="zh-CN" altLang="en-US" sz="2800" b="1" kern="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单机版 </a:t>
            </a:r>
            <a:r>
              <a:rPr lang="en-US" altLang="zh-CN" sz="2800" b="1" kern="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HEPS-BPIX4 6M DAQ </a:t>
            </a:r>
            <a:r>
              <a:rPr lang="zh-CN" altLang="en-US" sz="2800" b="1" kern="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开发</a:t>
            </a:r>
            <a:endParaRPr lang="en-US" altLang="zh-CN" sz="2800" b="1" kern="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lvl="1" eaLnBrk="1" hangingPunct="1">
              <a:lnSpc>
                <a:spcPct val="150000"/>
              </a:lnSpc>
              <a:defRPr/>
            </a:pPr>
            <a:r>
              <a:rPr lang="zh-CN" altLang="en-US" sz="2200" b="1" kern="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数据流升级</a:t>
            </a:r>
            <a:endParaRPr lang="en-US" altLang="zh-CN" sz="2200" b="1" kern="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lvl="1" eaLnBrk="1" hangingPunct="1">
              <a:lnSpc>
                <a:spcPct val="150000"/>
              </a:lnSpc>
              <a:defRPr/>
            </a:pPr>
            <a:r>
              <a:rPr lang="en-US" altLang="zh-CN" sz="2200" b="1" kern="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DAQ</a:t>
            </a:r>
            <a:r>
              <a:rPr lang="zh-CN" altLang="en-US" sz="2200" b="1" kern="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功能实现、验证与联调</a:t>
            </a:r>
            <a:endParaRPr lang="en-US" altLang="zh-CN" sz="2200" b="1" kern="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u"/>
              <a:defRPr/>
            </a:pPr>
            <a:r>
              <a:rPr lang="zh-CN" altLang="en-US" sz="2800" b="1" kern="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数据存储性能研究</a:t>
            </a:r>
            <a:endParaRPr lang="en-US" altLang="zh-CN" sz="2800" b="1" kern="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u"/>
              <a:defRPr/>
            </a:pPr>
            <a:r>
              <a:rPr lang="zh-CN" altLang="en-US" sz="2800" b="1" kern="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其他工作</a:t>
            </a:r>
            <a:endParaRPr lang="en-US" altLang="zh-CN" sz="2800" b="1" kern="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u"/>
              <a:defRPr/>
            </a:pPr>
            <a:r>
              <a:rPr lang="zh-CN" altLang="en-US" sz="2800" b="1" kern="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工作总结与下一阶段计划</a:t>
            </a:r>
            <a:endParaRPr lang="en-US" altLang="zh-CN" sz="2800" b="1" kern="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8310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">
            <a:extLst>
              <a:ext uri="{FF2B5EF4-FFF2-40B4-BE49-F238E27FC236}">
                <a16:creationId xmlns:a16="http://schemas.microsoft.com/office/drawing/2014/main" id="{C52B3AF5-5179-47C1-9E05-71D478441B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7588" y="4014223"/>
            <a:ext cx="5664193" cy="2190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03196113-97E0-4A2C-B65A-60F52830BF9A}"/>
              </a:ext>
            </a:extLst>
          </p:cNvPr>
          <p:cNvSpPr/>
          <p:nvPr/>
        </p:nvSpPr>
        <p:spPr>
          <a:xfrm>
            <a:off x="-9897" y="6655888"/>
            <a:ext cx="11961678" cy="188258"/>
          </a:xfrm>
          <a:prstGeom prst="rect">
            <a:avLst/>
          </a:prstGeom>
          <a:solidFill>
            <a:srgbClr val="00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5E8161F3-539E-4CA3-9461-54F259158C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272" y="29744"/>
            <a:ext cx="900762" cy="638723"/>
          </a:xfrm>
          <a:prstGeom prst="rect">
            <a:avLst/>
          </a:prstGeom>
        </p:spPr>
      </p:pic>
      <p:sp>
        <p:nvSpPr>
          <p:cNvPr id="13" name="矩形 12">
            <a:extLst>
              <a:ext uri="{FF2B5EF4-FFF2-40B4-BE49-F238E27FC236}">
                <a16:creationId xmlns:a16="http://schemas.microsoft.com/office/drawing/2014/main" id="{5C5F8682-C967-408D-BF22-0B8C558560C1}"/>
              </a:ext>
            </a:extLst>
          </p:cNvPr>
          <p:cNvSpPr/>
          <p:nvPr/>
        </p:nvSpPr>
        <p:spPr>
          <a:xfrm>
            <a:off x="12019602" y="6655888"/>
            <a:ext cx="172397" cy="188258"/>
          </a:xfrm>
          <a:prstGeom prst="rect">
            <a:avLst/>
          </a:prstGeom>
          <a:solidFill>
            <a:srgbClr val="00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25FF63B9-BAC0-4DCD-ADE3-4D0B8F41DEDB}"/>
              </a:ext>
            </a:extLst>
          </p:cNvPr>
          <p:cNvCxnSpPr/>
          <p:nvPr/>
        </p:nvCxnSpPr>
        <p:spPr>
          <a:xfrm>
            <a:off x="0" y="737656"/>
            <a:ext cx="1809404" cy="0"/>
          </a:xfrm>
          <a:prstGeom prst="line">
            <a:avLst/>
          </a:prstGeom>
          <a:ln w="635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1E04D5DC-E7A3-46B3-B989-68A69E0B7C99}"/>
              </a:ext>
            </a:extLst>
          </p:cNvPr>
          <p:cNvCxnSpPr>
            <a:cxnSpLocks/>
          </p:cNvCxnSpPr>
          <p:nvPr/>
        </p:nvCxnSpPr>
        <p:spPr>
          <a:xfrm>
            <a:off x="1859280" y="737656"/>
            <a:ext cx="10332720" cy="0"/>
          </a:xfrm>
          <a:prstGeom prst="line">
            <a:avLst/>
          </a:prstGeom>
          <a:ln w="63500">
            <a:solidFill>
              <a:srgbClr val="B6447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3">
            <a:extLst>
              <a:ext uri="{FF2B5EF4-FFF2-40B4-BE49-F238E27FC236}">
                <a16:creationId xmlns:a16="http://schemas.microsoft.com/office/drawing/2014/main" id="{F87E7A05-498C-4AA6-B66C-3C8CE760AB36}"/>
              </a:ext>
            </a:extLst>
          </p:cNvPr>
          <p:cNvSpPr txBox="1"/>
          <p:nvPr/>
        </p:nvSpPr>
        <p:spPr>
          <a:xfrm>
            <a:off x="11961676" y="6560393"/>
            <a:ext cx="35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zh-CN" alt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内容占位符 1">
            <a:extLst>
              <a:ext uri="{FF2B5EF4-FFF2-40B4-BE49-F238E27FC236}">
                <a16:creationId xmlns:a16="http://schemas.microsoft.com/office/drawing/2014/main" id="{72D02F6A-6B8D-4EDD-957B-B8515CDADE62}"/>
              </a:ext>
            </a:extLst>
          </p:cNvPr>
          <p:cNvSpPr txBox="1">
            <a:spLocks/>
          </p:cNvSpPr>
          <p:nvPr/>
        </p:nvSpPr>
        <p:spPr>
          <a:xfrm>
            <a:off x="335141" y="761652"/>
            <a:ext cx="11421429" cy="17731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60000"/>
              </a:lnSpc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SzPct val="70000"/>
              <a:buFont typeface="Wingdings" panose="05000000000000000000" pitchFamily="2" charset="2"/>
              <a:buNone/>
              <a:tabLst/>
              <a:defRPr/>
            </a:pPr>
            <a:r>
              <a:rPr kumimoji="0" lang="en-US" altLang="zh-CN" b="1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HEPS-BPIX4 6M </a:t>
            </a:r>
            <a:r>
              <a:rPr kumimoji="0" lang="zh-CN" altLang="en-US" b="1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是高能所正在进行自主研发的第四代硅像素探测器</a:t>
            </a:r>
            <a:endParaRPr kumimoji="0" lang="en-US" altLang="zh-CN" b="1" i="0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60000"/>
              </a:lnSpc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SzPct val="70000"/>
              <a:buFont typeface="Wingdings" panose="05000000000000000000" pitchFamily="2" charset="2"/>
              <a:buChar char="n"/>
              <a:tabLst/>
              <a:defRPr/>
            </a:pPr>
            <a:r>
              <a:rPr kumimoji="0" lang="zh-CN" altLang="en-US" sz="2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工作围绕 </a:t>
            </a:r>
            <a:r>
              <a:rPr kumimoji="0" lang="en-US" altLang="zh-CN" sz="200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HEPS-BPIX4 6M DAQ</a:t>
            </a:r>
            <a:r>
              <a:rPr kumimoji="0" lang="zh-CN" altLang="en-US" sz="2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展开研究</a:t>
            </a:r>
            <a:endParaRPr kumimoji="0" lang="en-US" altLang="zh-CN" sz="20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342900" indent="-342900" algn="l" fontAlgn="base">
              <a:lnSpc>
                <a:spcPct val="160000"/>
              </a:lnSpc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SzPct val="70000"/>
              <a:buFont typeface="Wingdings" panose="05000000000000000000" pitchFamily="2" charset="2"/>
              <a:buChar char="n"/>
              <a:defRPr/>
            </a:pPr>
            <a:r>
              <a: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探测器最大读出带宽达到：</a:t>
            </a:r>
            <a:r>
              <a:rPr lang="en-US" altLang="zh-CN" sz="2000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6 M × 16 bit × 2 × 1 kHz = 192 Gbit/s = </a:t>
            </a:r>
            <a:r>
              <a:rPr lang="en-US" altLang="zh-CN" sz="2000" b="1" kern="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24 GB/s</a:t>
            </a:r>
            <a:endParaRPr lang="en-US" altLang="zh-CN" sz="2000" b="1" kern="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0" name="标题 1">
            <a:extLst>
              <a:ext uri="{FF2B5EF4-FFF2-40B4-BE49-F238E27FC236}">
                <a16:creationId xmlns:a16="http://schemas.microsoft.com/office/drawing/2014/main" id="{8477A9D3-76BD-485B-BF9E-D0D8C09A1224}"/>
              </a:ext>
            </a:extLst>
          </p:cNvPr>
          <p:cNvSpPr txBox="1">
            <a:spLocks/>
          </p:cNvSpPr>
          <p:nvPr/>
        </p:nvSpPr>
        <p:spPr>
          <a:xfrm>
            <a:off x="1859279" y="60702"/>
            <a:ext cx="2991395" cy="58477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342900" algn="ct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楷体_GB2312" pitchFamily="49" charset="-122"/>
              </a:defRPr>
            </a:lvl6pPr>
            <a:lvl7pPr marL="685800" algn="ct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楷体_GB2312" pitchFamily="49" charset="-122"/>
              </a:defRPr>
            </a:lvl7pPr>
            <a:lvl8pPr marL="1028700" algn="ct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楷体_GB2312" pitchFamily="49" charset="-122"/>
              </a:defRPr>
            </a:lvl8pPr>
            <a:lvl9pPr marL="1371600" algn="ct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楷体_GB2312" pitchFamily="49" charset="-122"/>
              </a:defRPr>
            </a:lvl9pPr>
          </a:lstStyle>
          <a:p>
            <a:pPr algn="l" eaLnBrk="1" hangingPunct="1">
              <a:defRPr/>
            </a:pP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研究背景</a:t>
            </a:r>
          </a:p>
        </p:txBody>
      </p:sp>
      <p:sp>
        <p:nvSpPr>
          <p:cNvPr id="21" name="内容占位符 1">
            <a:extLst>
              <a:ext uri="{FF2B5EF4-FFF2-40B4-BE49-F238E27FC236}">
                <a16:creationId xmlns:a16="http://schemas.microsoft.com/office/drawing/2014/main" id="{147E616B-A63C-4299-85A3-F4B943521D24}"/>
              </a:ext>
            </a:extLst>
          </p:cNvPr>
          <p:cNvSpPr txBox="1">
            <a:spLocks/>
          </p:cNvSpPr>
          <p:nvPr/>
        </p:nvSpPr>
        <p:spPr>
          <a:xfrm>
            <a:off x="335141" y="2751495"/>
            <a:ext cx="11626535" cy="6775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SzPct val="70000"/>
              <a:defRPr/>
            </a:pPr>
            <a:r>
              <a:rPr kumimoji="0" lang="en-US" altLang="zh-CN" b="1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HEPS-BPIX4 6M DAQ </a:t>
            </a:r>
            <a:r>
              <a:rPr lang="zh-CN" altLang="en-US" b="1" kern="0" dirty="0">
                <a:solidFill>
                  <a:srgbClr val="1F497D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基于上一代单机版框架重新定制开发、针对需求优化升级</a:t>
            </a:r>
            <a:endParaRPr kumimoji="0" lang="en-US" altLang="zh-CN" b="1" i="0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2AB12B33-FD87-4153-9CBC-5195AAEF205D}"/>
              </a:ext>
            </a:extLst>
          </p:cNvPr>
          <p:cNvSpPr txBox="1"/>
          <p:nvPr/>
        </p:nvSpPr>
        <p:spPr>
          <a:xfrm>
            <a:off x="8223418" y="5545107"/>
            <a:ext cx="1792532" cy="44267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硬件部署架构</a:t>
            </a: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5D6672C6-C0FB-4FD2-B423-35302443A595}"/>
              </a:ext>
            </a:extLst>
          </p:cNvPr>
          <p:cNvSpPr txBox="1"/>
          <p:nvPr/>
        </p:nvSpPr>
        <p:spPr>
          <a:xfrm>
            <a:off x="1432475" y="3567185"/>
            <a:ext cx="3831167" cy="442674"/>
          </a:xfrm>
          <a:prstGeom prst="flowChartAlternate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HEPS-BPIX4 6M DAQ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框架设计</a:t>
            </a:r>
          </a:p>
        </p:txBody>
      </p:sp>
      <p:pic>
        <p:nvPicPr>
          <p:cNvPr id="26" name="Picture 4">
            <a:extLst>
              <a:ext uri="{FF2B5EF4-FFF2-40B4-BE49-F238E27FC236}">
                <a16:creationId xmlns:a16="http://schemas.microsoft.com/office/drawing/2014/main" id="{4338AF04-F2B6-479F-9F17-94029F601B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3"/>
          <a:stretch/>
        </p:blipFill>
        <p:spPr bwMode="auto">
          <a:xfrm>
            <a:off x="335141" y="4014223"/>
            <a:ext cx="6025837" cy="2497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51899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图片 29">
            <a:extLst>
              <a:ext uri="{FF2B5EF4-FFF2-40B4-BE49-F238E27FC236}">
                <a16:creationId xmlns:a16="http://schemas.microsoft.com/office/drawing/2014/main" id="{04B08C15-FCAD-4EB5-B896-32F9A1E1A2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2586" y="1538705"/>
            <a:ext cx="7885105" cy="2350265"/>
          </a:xfrm>
          <a:prstGeom prst="rect">
            <a:avLst/>
          </a:prstGeom>
        </p:spPr>
      </p:pic>
      <p:sp>
        <p:nvSpPr>
          <p:cNvPr id="29" name="内容占位符 1">
            <a:extLst>
              <a:ext uri="{FF2B5EF4-FFF2-40B4-BE49-F238E27FC236}">
                <a16:creationId xmlns:a16="http://schemas.microsoft.com/office/drawing/2014/main" id="{95A5AB7E-3345-49E8-B8DE-B397B4DB4924}"/>
              </a:ext>
            </a:extLst>
          </p:cNvPr>
          <p:cNvSpPr txBox="1">
            <a:spLocks/>
          </p:cNvSpPr>
          <p:nvPr/>
        </p:nvSpPr>
        <p:spPr>
          <a:xfrm>
            <a:off x="335141" y="761652"/>
            <a:ext cx="11421429" cy="7231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60000"/>
              </a:lnSpc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SzPct val="70000"/>
              <a:buFont typeface="Wingdings" panose="05000000000000000000" pitchFamily="2" charset="2"/>
              <a:buNone/>
              <a:tabLst/>
              <a:defRPr/>
            </a:pPr>
            <a:r>
              <a:rPr kumimoji="0" lang="zh-CN" altLang="en-US" b="1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充分利用单机资源构建高性能系统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内容占位符 4">
                <a:extLst>
                  <a:ext uri="{FF2B5EF4-FFF2-40B4-BE49-F238E27FC236}">
                    <a16:creationId xmlns:a16="http://schemas.microsoft.com/office/drawing/2014/main" id="{EA3E64D3-AFF4-4518-8B3C-ED79E54B1E62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6096000" y="3306966"/>
                <a:ext cx="5855782" cy="520326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257175" indent="-257175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220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lvl1pPr>
                <a:lvl2pPr marL="519113" indent="-2603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1900">
                    <a:solidFill>
                      <a:srgbClr val="000000"/>
                    </a:solidFill>
                    <a:latin typeface="+mn-lt"/>
                    <a:ea typeface="+mn-ea"/>
                  </a:defRPr>
                </a:lvl2pPr>
                <a:lvl3pPr marL="739775" indent="-219075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1700">
                    <a:solidFill>
                      <a:srgbClr val="000000"/>
                    </a:solidFill>
                    <a:latin typeface="+mn-lt"/>
                    <a:ea typeface="+mn-ea"/>
                  </a:defRPr>
                </a:lvl3pPr>
                <a:lvl4pPr marL="960438" indent="-219075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1500">
                    <a:solidFill>
                      <a:srgbClr val="000000"/>
                    </a:solidFill>
                    <a:latin typeface="+mn-lt"/>
                    <a:ea typeface="+mn-ea"/>
                  </a:defRPr>
                </a:lvl4pPr>
                <a:lvl5pPr marL="1198563" indent="-236538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1500">
                    <a:solidFill>
                      <a:srgbClr val="000000"/>
                    </a:solidFill>
                    <a:latin typeface="+mn-lt"/>
                    <a:ea typeface="+mn-ea"/>
                  </a:defRPr>
                </a:lvl5pPr>
                <a:lvl6pPr marL="1541860" indent="-236935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itchFamily="2" charset="2"/>
                  <a:buChar char="§"/>
                  <a:defRPr sz="1500">
                    <a:solidFill>
                      <a:schemeClr val="tx1"/>
                    </a:solidFill>
                    <a:latin typeface="+mn-lt"/>
                    <a:ea typeface="+mn-ea"/>
                  </a:defRPr>
                </a:lvl6pPr>
                <a:lvl7pPr marL="1884760" indent="-236935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itchFamily="2" charset="2"/>
                  <a:buChar char="§"/>
                  <a:defRPr sz="1500">
                    <a:solidFill>
                      <a:schemeClr val="tx1"/>
                    </a:solidFill>
                    <a:latin typeface="+mn-lt"/>
                    <a:ea typeface="+mn-ea"/>
                  </a:defRPr>
                </a:lvl7pPr>
                <a:lvl8pPr marL="2227660" indent="-236935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itchFamily="2" charset="2"/>
                  <a:buChar char="§"/>
                  <a:defRPr sz="1500">
                    <a:solidFill>
                      <a:schemeClr val="tx1"/>
                    </a:solidFill>
                    <a:latin typeface="+mn-lt"/>
                    <a:ea typeface="+mn-ea"/>
                  </a:defRPr>
                </a:lvl8pPr>
                <a:lvl9pPr marL="2570560" indent="-236935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itchFamily="2" charset="2"/>
                  <a:buChar char="§"/>
                  <a:defRPr sz="1500">
                    <a:solidFill>
                      <a:schemeClr val="tx1"/>
                    </a:solidFill>
                    <a:latin typeface="+mn-lt"/>
                    <a:ea typeface="+mn-ea"/>
                  </a:defRPr>
                </a:lvl9pPr>
              </a:lstStyle>
              <a:p>
                <a:pPr marL="0" indent="0" algn="ctr">
                  <a:spcBef>
                    <a:spcPts val="0"/>
                  </a:spcBef>
                  <a:buNone/>
                </a:pPr>
                <a:r>
                  <a:rPr lang="zh-CN" altLang="en-US" sz="2400" b="1" kern="0" dirty="0">
                    <a:solidFill>
                      <a:srgbClr val="C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数据流设计优化</a:t>
                </a:r>
                <a14:m>
                  <m:oMath xmlns:m="http://schemas.openxmlformats.org/officeDocument/2006/math">
                    <m:r>
                      <a:rPr lang="zh-CN" altLang="en-US" sz="2400" b="0" i="1" kern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zh-CN" altLang="en-US" sz="2400" b="1" kern="0" dirty="0">
                    <a:solidFill>
                      <a:srgbClr val="C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提高集成度、消除冗余</a:t>
                </a:r>
                <a:endParaRPr lang="en-US" altLang="zh-CN" sz="2000" kern="0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5" name="内容占位符 4">
                <a:extLst>
                  <a:ext uri="{FF2B5EF4-FFF2-40B4-BE49-F238E27FC236}">
                    <a16:creationId xmlns:a16="http://schemas.microsoft.com/office/drawing/2014/main" id="{EA3E64D3-AFF4-4518-8B3C-ED79E54B1E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96000" y="3306966"/>
                <a:ext cx="5855782" cy="520326"/>
              </a:xfrm>
              <a:prstGeom prst="rect">
                <a:avLst/>
              </a:prstGeom>
              <a:blipFill>
                <a:blip r:embed="rId4"/>
                <a:stretch>
                  <a:fillRect t="-9302" b="-13953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矩形 9">
            <a:extLst>
              <a:ext uri="{FF2B5EF4-FFF2-40B4-BE49-F238E27FC236}">
                <a16:creationId xmlns:a16="http://schemas.microsoft.com/office/drawing/2014/main" id="{03196113-97E0-4A2C-B65A-60F52830BF9A}"/>
              </a:ext>
            </a:extLst>
          </p:cNvPr>
          <p:cNvSpPr/>
          <p:nvPr/>
        </p:nvSpPr>
        <p:spPr>
          <a:xfrm>
            <a:off x="-9897" y="6655888"/>
            <a:ext cx="11961678" cy="188258"/>
          </a:xfrm>
          <a:prstGeom prst="rect">
            <a:avLst/>
          </a:prstGeom>
          <a:solidFill>
            <a:srgbClr val="00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5E8161F3-539E-4CA3-9461-54F259158C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3272" y="29744"/>
            <a:ext cx="900762" cy="638723"/>
          </a:xfrm>
          <a:prstGeom prst="rect">
            <a:avLst/>
          </a:prstGeom>
        </p:spPr>
      </p:pic>
      <p:sp>
        <p:nvSpPr>
          <p:cNvPr id="13" name="矩形 12">
            <a:extLst>
              <a:ext uri="{FF2B5EF4-FFF2-40B4-BE49-F238E27FC236}">
                <a16:creationId xmlns:a16="http://schemas.microsoft.com/office/drawing/2014/main" id="{5C5F8682-C967-408D-BF22-0B8C558560C1}"/>
              </a:ext>
            </a:extLst>
          </p:cNvPr>
          <p:cNvSpPr/>
          <p:nvPr/>
        </p:nvSpPr>
        <p:spPr>
          <a:xfrm>
            <a:off x="12019602" y="6655888"/>
            <a:ext cx="172397" cy="188258"/>
          </a:xfrm>
          <a:prstGeom prst="rect">
            <a:avLst/>
          </a:prstGeom>
          <a:solidFill>
            <a:srgbClr val="00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25FF63B9-BAC0-4DCD-ADE3-4D0B8F41DEDB}"/>
              </a:ext>
            </a:extLst>
          </p:cNvPr>
          <p:cNvCxnSpPr/>
          <p:nvPr/>
        </p:nvCxnSpPr>
        <p:spPr>
          <a:xfrm>
            <a:off x="0" y="737656"/>
            <a:ext cx="1809404" cy="0"/>
          </a:xfrm>
          <a:prstGeom prst="line">
            <a:avLst/>
          </a:prstGeom>
          <a:ln w="635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1E04D5DC-E7A3-46B3-B989-68A69E0B7C99}"/>
              </a:ext>
            </a:extLst>
          </p:cNvPr>
          <p:cNvCxnSpPr>
            <a:cxnSpLocks/>
          </p:cNvCxnSpPr>
          <p:nvPr/>
        </p:nvCxnSpPr>
        <p:spPr>
          <a:xfrm>
            <a:off x="1859280" y="737656"/>
            <a:ext cx="10332720" cy="0"/>
          </a:xfrm>
          <a:prstGeom prst="line">
            <a:avLst/>
          </a:prstGeom>
          <a:ln w="63500">
            <a:solidFill>
              <a:srgbClr val="B6447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3">
            <a:extLst>
              <a:ext uri="{FF2B5EF4-FFF2-40B4-BE49-F238E27FC236}">
                <a16:creationId xmlns:a16="http://schemas.microsoft.com/office/drawing/2014/main" id="{F87E7A05-498C-4AA6-B66C-3C8CE760AB36}"/>
              </a:ext>
            </a:extLst>
          </p:cNvPr>
          <p:cNvSpPr txBox="1"/>
          <p:nvPr/>
        </p:nvSpPr>
        <p:spPr>
          <a:xfrm>
            <a:off x="11961676" y="6560393"/>
            <a:ext cx="35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zh-CN" alt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F487F54C-A1CB-441E-9630-C2DACE8241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pic>
        <p:nvPicPr>
          <p:cNvPr id="32" name="图片 31">
            <a:extLst>
              <a:ext uri="{FF2B5EF4-FFF2-40B4-BE49-F238E27FC236}">
                <a16:creationId xmlns:a16="http://schemas.microsoft.com/office/drawing/2014/main" id="{5D8B83E3-9B4F-45FB-AF9B-D291D5DA68C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22586" y="4145479"/>
            <a:ext cx="5932967" cy="2444484"/>
          </a:xfrm>
          <a:prstGeom prst="rect">
            <a:avLst/>
          </a:prstGeom>
        </p:spPr>
      </p:pic>
      <p:sp>
        <p:nvSpPr>
          <p:cNvPr id="33" name="箭头: 下 32">
            <a:extLst>
              <a:ext uri="{FF2B5EF4-FFF2-40B4-BE49-F238E27FC236}">
                <a16:creationId xmlns:a16="http://schemas.microsoft.com/office/drawing/2014/main" id="{48973AB9-2332-4218-BA02-DDE96E236144}"/>
              </a:ext>
            </a:extLst>
          </p:cNvPr>
          <p:cNvSpPr/>
          <p:nvPr/>
        </p:nvSpPr>
        <p:spPr>
          <a:xfrm>
            <a:off x="5256434" y="3239608"/>
            <a:ext cx="714508" cy="1054749"/>
          </a:xfrm>
          <a:prstGeom prst="downArrow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A85D30BF-E1C5-425D-BFDE-DCD088FDAE0F}"/>
              </a:ext>
            </a:extLst>
          </p:cNvPr>
          <p:cNvSpPr txBox="1"/>
          <p:nvPr/>
        </p:nvSpPr>
        <p:spPr>
          <a:xfrm>
            <a:off x="431073" y="2236269"/>
            <a:ext cx="2045691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上一代数据流</a:t>
            </a: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EE0D2926-249F-482B-B438-B779EA6A1CA5}"/>
              </a:ext>
            </a:extLst>
          </p:cNvPr>
          <p:cNvSpPr txBox="1"/>
          <p:nvPr/>
        </p:nvSpPr>
        <p:spPr>
          <a:xfrm>
            <a:off x="353272" y="5072703"/>
            <a:ext cx="2123493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新数据流架构</a:t>
            </a:r>
          </a:p>
        </p:txBody>
      </p:sp>
      <p:sp>
        <p:nvSpPr>
          <p:cNvPr id="24" name="标题 1">
            <a:extLst>
              <a:ext uri="{FF2B5EF4-FFF2-40B4-BE49-F238E27FC236}">
                <a16:creationId xmlns:a16="http://schemas.microsoft.com/office/drawing/2014/main" id="{99072E8A-71A3-4897-8F47-DD2790E35DC5}"/>
              </a:ext>
            </a:extLst>
          </p:cNvPr>
          <p:cNvSpPr txBox="1">
            <a:spLocks/>
          </p:cNvSpPr>
          <p:nvPr/>
        </p:nvSpPr>
        <p:spPr>
          <a:xfrm>
            <a:off x="1859281" y="60702"/>
            <a:ext cx="2991394" cy="58477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342900" algn="ct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楷体_GB2312" pitchFamily="49" charset="-122"/>
              </a:defRPr>
            </a:lvl6pPr>
            <a:lvl7pPr marL="685800" algn="ct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楷体_GB2312" pitchFamily="49" charset="-122"/>
              </a:defRPr>
            </a:lvl7pPr>
            <a:lvl8pPr marL="1028700" algn="ct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楷体_GB2312" pitchFamily="49" charset="-122"/>
              </a:defRPr>
            </a:lvl8pPr>
            <a:lvl9pPr marL="1371600" algn="ct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楷体_GB2312" pitchFamily="49" charset="-122"/>
              </a:defRPr>
            </a:lvl9pPr>
          </a:lstStyle>
          <a:p>
            <a:pPr algn="l" eaLnBrk="1" hangingPunct="1">
              <a:defRPr/>
            </a:pP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数据流升级</a:t>
            </a:r>
          </a:p>
        </p:txBody>
      </p:sp>
      <p:sp>
        <p:nvSpPr>
          <p:cNvPr id="19" name="椭圆 18">
            <a:extLst>
              <a:ext uri="{FF2B5EF4-FFF2-40B4-BE49-F238E27FC236}">
                <a16:creationId xmlns:a16="http://schemas.microsoft.com/office/drawing/2014/main" id="{208BF1D7-EF47-4590-ABC5-4DD735C7660A}"/>
              </a:ext>
            </a:extLst>
          </p:cNvPr>
          <p:cNvSpPr/>
          <p:nvPr/>
        </p:nvSpPr>
        <p:spPr>
          <a:xfrm>
            <a:off x="3635078" y="2959412"/>
            <a:ext cx="671160" cy="38738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椭圆 22">
            <a:extLst>
              <a:ext uri="{FF2B5EF4-FFF2-40B4-BE49-F238E27FC236}">
                <a16:creationId xmlns:a16="http://schemas.microsoft.com/office/drawing/2014/main" id="{344FD232-1A18-40FE-9660-AFCF46948F2A}"/>
              </a:ext>
            </a:extLst>
          </p:cNvPr>
          <p:cNvSpPr/>
          <p:nvPr/>
        </p:nvSpPr>
        <p:spPr>
          <a:xfrm>
            <a:off x="4797222" y="5341085"/>
            <a:ext cx="995479" cy="43810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椭圆 25">
            <a:extLst>
              <a:ext uri="{FF2B5EF4-FFF2-40B4-BE49-F238E27FC236}">
                <a16:creationId xmlns:a16="http://schemas.microsoft.com/office/drawing/2014/main" id="{F43FB743-3F19-4730-AE66-98052ACAD18D}"/>
              </a:ext>
            </a:extLst>
          </p:cNvPr>
          <p:cNvSpPr/>
          <p:nvPr/>
        </p:nvSpPr>
        <p:spPr>
          <a:xfrm>
            <a:off x="7062460" y="2459421"/>
            <a:ext cx="830042" cy="30749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椭圆 26">
            <a:extLst>
              <a:ext uri="{FF2B5EF4-FFF2-40B4-BE49-F238E27FC236}">
                <a16:creationId xmlns:a16="http://schemas.microsoft.com/office/drawing/2014/main" id="{16AA167C-DD26-4E54-999D-2522DA270315}"/>
              </a:ext>
            </a:extLst>
          </p:cNvPr>
          <p:cNvSpPr/>
          <p:nvPr/>
        </p:nvSpPr>
        <p:spPr>
          <a:xfrm>
            <a:off x="6687858" y="1813590"/>
            <a:ext cx="830042" cy="31700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20055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>
            <a:extLst>
              <a:ext uri="{FF2B5EF4-FFF2-40B4-BE49-F238E27FC236}">
                <a16:creationId xmlns:a16="http://schemas.microsoft.com/office/drawing/2014/main" id="{03196113-97E0-4A2C-B65A-60F52830BF9A}"/>
              </a:ext>
            </a:extLst>
          </p:cNvPr>
          <p:cNvSpPr/>
          <p:nvPr/>
        </p:nvSpPr>
        <p:spPr>
          <a:xfrm>
            <a:off x="-9897" y="6655888"/>
            <a:ext cx="11961678" cy="188258"/>
          </a:xfrm>
          <a:prstGeom prst="rect">
            <a:avLst/>
          </a:prstGeom>
          <a:solidFill>
            <a:srgbClr val="00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5E8161F3-539E-4CA3-9461-54F259158C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272" y="29744"/>
            <a:ext cx="900762" cy="638723"/>
          </a:xfrm>
          <a:prstGeom prst="rect">
            <a:avLst/>
          </a:prstGeom>
        </p:spPr>
      </p:pic>
      <p:sp>
        <p:nvSpPr>
          <p:cNvPr id="13" name="矩形 12">
            <a:extLst>
              <a:ext uri="{FF2B5EF4-FFF2-40B4-BE49-F238E27FC236}">
                <a16:creationId xmlns:a16="http://schemas.microsoft.com/office/drawing/2014/main" id="{5C5F8682-C967-408D-BF22-0B8C558560C1}"/>
              </a:ext>
            </a:extLst>
          </p:cNvPr>
          <p:cNvSpPr/>
          <p:nvPr/>
        </p:nvSpPr>
        <p:spPr>
          <a:xfrm>
            <a:off x="12019602" y="6655888"/>
            <a:ext cx="172397" cy="188258"/>
          </a:xfrm>
          <a:prstGeom prst="rect">
            <a:avLst/>
          </a:prstGeom>
          <a:solidFill>
            <a:srgbClr val="00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25FF63B9-BAC0-4DCD-ADE3-4D0B8F41DEDB}"/>
              </a:ext>
            </a:extLst>
          </p:cNvPr>
          <p:cNvCxnSpPr/>
          <p:nvPr/>
        </p:nvCxnSpPr>
        <p:spPr>
          <a:xfrm>
            <a:off x="0" y="737656"/>
            <a:ext cx="1809404" cy="0"/>
          </a:xfrm>
          <a:prstGeom prst="line">
            <a:avLst/>
          </a:prstGeom>
          <a:ln w="635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1E04D5DC-E7A3-46B3-B989-68A69E0B7C99}"/>
              </a:ext>
            </a:extLst>
          </p:cNvPr>
          <p:cNvCxnSpPr>
            <a:cxnSpLocks/>
          </p:cNvCxnSpPr>
          <p:nvPr/>
        </p:nvCxnSpPr>
        <p:spPr>
          <a:xfrm>
            <a:off x="1859280" y="737656"/>
            <a:ext cx="10332720" cy="0"/>
          </a:xfrm>
          <a:prstGeom prst="line">
            <a:avLst/>
          </a:prstGeom>
          <a:ln w="63500">
            <a:solidFill>
              <a:srgbClr val="B6447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3">
            <a:extLst>
              <a:ext uri="{FF2B5EF4-FFF2-40B4-BE49-F238E27FC236}">
                <a16:creationId xmlns:a16="http://schemas.microsoft.com/office/drawing/2014/main" id="{F87E7A05-498C-4AA6-B66C-3C8CE760AB36}"/>
              </a:ext>
            </a:extLst>
          </p:cNvPr>
          <p:cNvSpPr txBox="1"/>
          <p:nvPr/>
        </p:nvSpPr>
        <p:spPr>
          <a:xfrm>
            <a:off x="11961676" y="6560393"/>
            <a:ext cx="35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zh-CN" alt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文本框 50">
            <a:extLst>
              <a:ext uri="{FF2B5EF4-FFF2-40B4-BE49-F238E27FC236}">
                <a16:creationId xmlns:a16="http://schemas.microsoft.com/office/drawing/2014/main" id="{3A4665B1-176B-4BC6-9775-3B047D24BC42}"/>
              </a:ext>
            </a:extLst>
          </p:cNvPr>
          <p:cNvSpPr txBox="1"/>
          <p:nvPr/>
        </p:nvSpPr>
        <p:spPr>
          <a:xfrm>
            <a:off x="9186248" y="3186616"/>
            <a:ext cx="276553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b="1" dirty="0"/>
              <a:t> </a:t>
            </a:r>
            <a:endParaRPr lang="zh-CN" altLang="en-US" sz="1600" b="1" dirty="0"/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DFB7BD7A-C1CD-43DF-AB3B-C047F2C3C178}"/>
              </a:ext>
            </a:extLst>
          </p:cNvPr>
          <p:cNvSpPr txBox="1"/>
          <p:nvPr/>
        </p:nvSpPr>
        <p:spPr>
          <a:xfrm>
            <a:off x="7243196" y="4842868"/>
            <a:ext cx="3249881" cy="442674"/>
          </a:xfrm>
          <a:prstGeom prst="wedgeRoundRectCallout">
            <a:avLst>
              <a:gd name="adj1" fmla="val 41997"/>
              <a:gd name="adj2" fmla="val 33312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与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HEPS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软件接口设计优化</a:t>
            </a:r>
          </a:p>
        </p:txBody>
      </p:sp>
      <p:sp>
        <p:nvSpPr>
          <p:cNvPr id="26" name="内容占位符 2">
            <a:extLst>
              <a:ext uri="{FF2B5EF4-FFF2-40B4-BE49-F238E27FC236}">
                <a16:creationId xmlns:a16="http://schemas.microsoft.com/office/drawing/2014/main" id="{20221978-6A5A-4FA9-B826-C6C8E3379D16}"/>
              </a:ext>
            </a:extLst>
          </p:cNvPr>
          <p:cNvSpPr txBox="1">
            <a:spLocks/>
          </p:cNvSpPr>
          <p:nvPr/>
        </p:nvSpPr>
        <p:spPr bwMode="auto">
          <a:xfrm>
            <a:off x="691497" y="896103"/>
            <a:ext cx="6943518" cy="4955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257175" indent="-2571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519113" indent="-2603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rgbClr val="000000"/>
                </a:solidFill>
                <a:latin typeface="+mn-lt"/>
                <a:ea typeface="+mn-ea"/>
              </a:defRPr>
            </a:lvl2pPr>
            <a:lvl3pPr marL="739775" indent="-2190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1700">
                <a:solidFill>
                  <a:srgbClr val="000000"/>
                </a:solidFill>
                <a:latin typeface="+mn-lt"/>
                <a:ea typeface="+mn-ea"/>
              </a:defRPr>
            </a:lvl3pPr>
            <a:lvl4pPr marL="960438" indent="-2190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1500">
                <a:solidFill>
                  <a:srgbClr val="000000"/>
                </a:solidFill>
                <a:latin typeface="+mn-lt"/>
                <a:ea typeface="+mn-ea"/>
              </a:defRPr>
            </a:lvl4pPr>
            <a:lvl5pPr marL="1198563" indent="-2365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500">
                <a:solidFill>
                  <a:srgbClr val="000000"/>
                </a:solidFill>
                <a:latin typeface="+mn-lt"/>
                <a:ea typeface="+mn-ea"/>
              </a:defRPr>
            </a:lvl5pPr>
            <a:lvl6pPr marL="1541860" indent="-236935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  <a:ea typeface="+mn-ea"/>
              </a:defRPr>
            </a:lvl6pPr>
            <a:lvl7pPr marL="1884760" indent="-236935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  <a:ea typeface="+mn-ea"/>
              </a:defRPr>
            </a:lvl7pPr>
            <a:lvl8pPr marL="2227660" indent="-236935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  <a:ea typeface="+mn-ea"/>
              </a:defRPr>
            </a:lvl8pPr>
            <a:lvl9pPr marL="2570560" indent="-236935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SzPct val="70000"/>
              <a:buFont typeface="Wingdings" panose="05000000000000000000" pitchFamily="2" charset="2"/>
              <a:buNone/>
              <a:tabLst/>
              <a:defRPr/>
            </a:pP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根据</a:t>
            </a: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HEPS-BPIX4 6M</a:t>
            </a: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探测器需求完成系统实现</a:t>
            </a:r>
            <a:endParaRPr kumimoji="0" lang="en-US" altLang="zh-CN" sz="24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  <a:buClr>
                <a:srgbClr val="1F497D"/>
              </a:buClr>
              <a:buFont typeface="Wingdings" panose="05000000000000000000" pitchFamily="2" charset="2"/>
              <a:buChar char="n"/>
              <a:defRPr/>
            </a:pPr>
            <a:r>
              <a:rPr lang="zh-CN" altLang="en-US" sz="2000" b="1" kern="0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开发自动刻度功能</a:t>
            </a:r>
            <a:endParaRPr kumimoji="0" lang="en-US" altLang="zh-CN" sz="2000" b="1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765175" lvl="2" indent="-285750">
              <a:lnSpc>
                <a:spcPct val="150000"/>
              </a:lnSpc>
              <a:buClr>
                <a:srgbClr val="C0504D"/>
              </a:buClr>
            </a:pPr>
            <a:r>
              <a:rPr lang="zh-CN" altLang="en-US" sz="1600" kern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开发多套刻度版本，适应刻度需要</a:t>
            </a:r>
            <a:endParaRPr lang="en-US" altLang="zh-CN" sz="1600" kern="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765175" lvl="2" indent="-285750">
              <a:lnSpc>
                <a:spcPct val="150000"/>
              </a:lnSpc>
              <a:buClr>
                <a:srgbClr val="C0504D"/>
              </a:buClr>
            </a:pPr>
            <a:r>
              <a:rPr lang="zh-CN" altLang="en-US" sz="1600" kern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避免手动</a:t>
            </a: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重复、</a:t>
            </a: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提升刻度效率</a:t>
            </a:r>
            <a:endParaRPr kumimoji="0" lang="en-US" altLang="zh-CN" sz="16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Clr>
                <a:srgbClr val="1F497D"/>
              </a:buClr>
              <a:buFont typeface="Wingdings" panose="05000000000000000000" pitchFamily="2" charset="2"/>
              <a:buChar char="n"/>
            </a:pPr>
            <a:r>
              <a:rPr lang="zh-CN" altLang="en-US" sz="2000" b="1" kern="0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优化</a:t>
            </a:r>
            <a:r>
              <a: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远程配置命令</a:t>
            </a:r>
            <a:endParaRPr kumimoji="0" lang="en-US" altLang="zh-CN" sz="2000" b="1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765175" lvl="2" indent="-285750">
              <a:lnSpc>
                <a:spcPct val="150000"/>
              </a:lnSpc>
              <a:buClr>
                <a:srgbClr val="D23D36"/>
              </a:buClr>
              <a:defRPr/>
            </a:pPr>
            <a:r>
              <a:rPr lang="zh-CN" altLang="en-US" sz="1600" kern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定义数据包格式</a:t>
            </a:r>
            <a:r>
              <a:rPr lang="en-US" altLang="zh-CN" sz="1600" kern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-&gt;JSON</a:t>
            </a:r>
            <a:r>
              <a:rPr lang="zh-CN" altLang="en-US" sz="1600" kern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序列化</a:t>
            </a:r>
            <a:endParaRPr lang="en-US" altLang="zh-CN" sz="1600" kern="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765175" lvl="2" indent="-285750">
              <a:lnSpc>
                <a:spcPct val="150000"/>
              </a:lnSpc>
              <a:buClr>
                <a:srgbClr val="D23D36"/>
              </a:buClr>
              <a:defRPr/>
            </a:pPr>
            <a:r>
              <a:rPr lang="zh-CN" altLang="en-US" sz="1600" kern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优化远程配置和信息回传</a:t>
            </a:r>
            <a:endParaRPr kumimoji="0" lang="en-US" altLang="zh-CN" sz="1600" b="1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Clr>
                <a:srgbClr val="1F497D"/>
              </a:buClr>
              <a:buFont typeface="Wingdings" panose="05000000000000000000" pitchFamily="2" charset="2"/>
              <a:buChar char="n"/>
            </a:pPr>
            <a:r>
              <a: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优化远程传输接口</a:t>
            </a:r>
            <a:endParaRPr kumimoji="0" lang="en-US" altLang="zh-CN" sz="2000" b="1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765175" lvl="2" indent="-285750">
              <a:lnSpc>
                <a:spcPct val="150000"/>
              </a:lnSpc>
              <a:buClr>
                <a:srgbClr val="D23D36"/>
              </a:buClr>
            </a:pPr>
            <a:r>
              <a:rPr lang="zh-CN" altLang="en-US" sz="1600" kern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数据处理模块：外挂实现</a:t>
            </a:r>
            <a:r>
              <a:rPr lang="en-US" altLang="zh-CN" sz="1600" kern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-&gt;DAQ</a:t>
            </a:r>
            <a:r>
              <a:rPr lang="zh-CN" altLang="en-US" sz="1600" kern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内部集成</a:t>
            </a:r>
            <a:endParaRPr lang="en-US" altLang="zh-CN" sz="1600" kern="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765175" lvl="2" indent="-285750">
              <a:lnSpc>
                <a:spcPct val="150000"/>
              </a:lnSpc>
              <a:buClr>
                <a:srgbClr val="D23D36"/>
              </a:buClr>
            </a:pPr>
            <a:r>
              <a:rPr lang="zh-CN" altLang="en-US" sz="1600" kern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提高集成度、方便代码迭代</a:t>
            </a:r>
            <a:endParaRPr lang="en-US" altLang="zh-CN" sz="1600" kern="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Clr>
                <a:srgbClr val="1F497D"/>
              </a:buClr>
              <a:buFont typeface="Wingdings" panose="05000000000000000000" pitchFamily="2" charset="2"/>
              <a:buChar char="n"/>
            </a:pPr>
            <a:endParaRPr kumimoji="0" lang="en-US" altLang="zh-CN" sz="2000" b="1" i="0" u="none" strike="noStrike" kern="0" cap="none" spc="0" normalizeH="0" baseline="0" noProof="0" dirty="0">
              <a:ln>
                <a:noFill/>
              </a:ln>
              <a:solidFill>
                <a:srgbClr val="4F81BD">
                  <a:lumMod val="50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519113" marR="0" lvl="1" indent="-2603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0504D"/>
              </a:buClr>
              <a:buSzPct val="70000"/>
              <a:buFont typeface="Wingdings" panose="05000000000000000000" pitchFamily="2" charset="2"/>
              <a:buChar char="l"/>
              <a:tabLst/>
              <a:defRPr/>
            </a:pPr>
            <a:endParaRPr kumimoji="0" lang="en-US" altLang="zh-CN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7" name="标题 1">
            <a:extLst>
              <a:ext uri="{FF2B5EF4-FFF2-40B4-BE49-F238E27FC236}">
                <a16:creationId xmlns:a16="http://schemas.microsoft.com/office/drawing/2014/main" id="{9E9C3D58-6117-4E43-A33C-98176CE5A77D}"/>
              </a:ext>
            </a:extLst>
          </p:cNvPr>
          <p:cNvSpPr txBox="1">
            <a:spLocks/>
          </p:cNvSpPr>
          <p:nvPr/>
        </p:nvSpPr>
        <p:spPr>
          <a:xfrm>
            <a:off x="1859280" y="60702"/>
            <a:ext cx="2991395" cy="58477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342900" algn="ct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楷体_GB2312" pitchFamily="49" charset="-122"/>
              </a:defRPr>
            </a:lvl6pPr>
            <a:lvl7pPr marL="685800" algn="ct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楷体_GB2312" pitchFamily="49" charset="-122"/>
              </a:defRPr>
            </a:lvl7pPr>
            <a:lvl8pPr marL="1028700" algn="ct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楷体_GB2312" pitchFamily="49" charset="-122"/>
              </a:defRPr>
            </a:lvl8pPr>
            <a:lvl9pPr marL="1371600" algn="ct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楷体_GB2312" pitchFamily="49" charset="-122"/>
              </a:defRPr>
            </a:lvl9pPr>
          </a:lstStyle>
          <a:p>
            <a:pPr algn="l" eaLnBrk="1" hangingPunct="1">
              <a:defRPr/>
            </a:pP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DAQ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功能实现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916014CE-D13B-47FC-8A27-C07BD03FCD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95512" y="2382334"/>
            <a:ext cx="2494557" cy="2444516"/>
          </a:xfrm>
          <a:prstGeom prst="rect">
            <a:avLst/>
          </a:prstGeom>
        </p:spPr>
      </p:pic>
      <p:sp>
        <p:nvSpPr>
          <p:cNvPr id="21" name="矩形 20">
            <a:extLst>
              <a:ext uri="{FF2B5EF4-FFF2-40B4-BE49-F238E27FC236}">
                <a16:creationId xmlns:a16="http://schemas.microsoft.com/office/drawing/2014/main" id="{693BDDB5-E5BB-4C27-A8F1-945C0052116E}"/>
              </a:ext>
            </a:extLst>
          </p:cNvPr>
          <p:cNvSpPr/>
          <p:nvPr/>
        </p:nvSpPr>
        <p:spPr>
          <a:xfrm>
            <a:off x="3044097" y="6006120"/>
            <a:ext cx="6103806" cy="558800"/>
          </a:xfrm>
          <a:prstGeom prst="rect">
            <a:avLst/>
          </a:prstGeom>
          <a:gradFill rotWithShape="1">
            <a:gsLst>
              <a:gs pos="0">
                <a:srgbClr val="C0504D">
                  <a:shade val="51000"/>
                  <a:satMod val="130000"/>
                </a:srgbClr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r>
              <a:rPr lang="zh-CN" altLang="en-US" sz="2400" b="1" kern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Wingdings" panose="05000000000000000000" pitchFamily="2" charset="2"/>
              </a:rPr>
              <a:t>可根据线站需求和电子学情况调整</a:t>
            </a:r>
            <a:r>
              <a:rPr lang="en-US" altLang="zh-CN" sz="2400" b="1" kern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Wingdings" panose="05000000000000000000" pitchFamily="2" charset="2"/>
              </a:rPr>
              <a:t>DAQ</a:t>
            </a:r>
            <a:r>
              <a:rPr lang="zh-CN" altLang="en-US" sz="2400" b="1" kern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Wingdings" panose="05000000000000000000" pitchFamily="2" charset="2"/>
              </a:rPr>
              <a:t>功能</a:t>
            </a:r>
          </a:p>
        </p:txBody>
      </p:sp>
      <p:pic>
        <p:nvPicPr>
          <p:cNvPr id="23" name="图片 22">
            <a:extLst>
              <a:ext uri="{FF2B5EF4-FFF2-40B4-BE49-F238E27FC236}">
                <a16:creationId xmlns:a16="http://schemas.microsoft.com/office/drawing/2014/main" id="{C981D133-F0D7-480E-80F4-EE3B8D12189F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77569" y="2641644"/>
            <a:ext cx="3865319" cy="2110256"/>
          </a:xfrm>
          <a:prstGeom prst="rect">
            <a:avLst/>
          </a:prstGeom>
        </p:spPr>
      </p:pic>
      <p:sp>
        <p:nvSpPr>
          <p:cNvPr id="28" name="箭头: 下 27">
            <a:extLst>
              <a:ext uri="{FF2B5EF4-FFF2-40B4-BE49-F238E27FC236}">
                <a16:creationId xmlns:a16="http://schemas.microsoft.com/office/drawing/2014/main" id="{2F45E7E8-82BC-4200-9664-45E18709E92F}"/>
              </a:ext>
            </a:extLst>
          </p:cNvPr>
          <p:cNvSpPr/>
          <p:nvPr/>
        </p:nvSpPr>
        <p:spPr>
          <a:xfrm rot="16200000">
            <a:off x="8511947" y="3077217"/>
            <a:ext cx="714508" cy="1054749"/>
          </a:xfrm>
          <a:prstGeom prst="downArrow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57066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>
            <a:extLst>
              <a:ext uri="{FF2B5EF4-FFF2-40B4-BE49-F238E27FC236}">
                <a16:creationId xmlns:a16="http://schemas.microsoft.com/office/drawing/2014/main" id="{03196113-97E0-4A2C-B65A-60F52830BF9A}"/>
              </a:ext>
            </a:extLst>
          </p:cNvPr>
          <p:cNvSpPr/>
          <p:nvPr/>
        </p:nvSpPr>
        <p:spPr>
          <a:xfrm>
            <a:off x="-9897" y="6655888"/>
            <a:ext cx="11961678" cy="188258"/>
          </a:xfrm>
          <a:prstGeom prst="rect">
            <a:avLst/>
          </a:prstGeom>
          <a:solidFill>
            <a:srgbClr val="00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5E8161F3-539E-4CA3-9461-54F259158C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272" y="29744"/>
            <a:ext cx="900762" cy="638723"/>
          </a:xfrm>
          <a:prstGeom prst="rect">
            <a:avLst/>
          </a:prstGeom>
        </p:spPr>
      </p:pic>
      <p:sp>
        <p:nvSpPr>
          <p:cNvPr id="13" name="矩形 12">
            <a:extLst>
              <a:ext uri="{FF2B5EF4-FFF2-40B4-BE49-F238E27FC236}">
                <a16:creationId xmlns:a16="http://schemas.microsoft.com/office/drawing/2014/main" id="{5C5F8682-C967-408D-BF22-0B8C558560C1}"/>
              </a:ext>
            </a:extLst>
          </p:cNvPr>
          <p:cNvSpPr/>
          <p:nvPr/>
        </p:nvSpPr>
        <p:spPr>
          <a:xfrm>
            <a:off x="12019602" y="6655888"/>
            <a:ext cx="172397" cy="188258"/>
          </a:xfrm>
          <a:prstGeom prst="rect">
            <a:avLst/>
          </a:prstGeom>
          <a:solidFill>
            <a:srgbClr val="00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25FF63B9-BAC0-4DCD-ADE3-4D0B8F41DEDB}"/>
              </a:ext>
            </a:extLst>
          </p:cNvPr>
          <p:cNvCxnSpPr/>
          <p:nvPr/>
        </p:nvCxnSpPr>
        <p:spPr>
          <a:xfrm>
            <a:off x="0" y="737656"/>
            <a:ext cx="1809404" cy="0"/>
          </a:xfrm>
          <a:prstGeom prst="line">
            <a:avLst/>
          </a:prstGeom>
          <a:ln w="635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3">
            <a:extLst>
              <a:ext uri="{FF2B5EF4-FFF2-40B4-BE49-F238E27FC236}">
                <a16:creationId xmlns:a16="http://schemas.microsoft.com/office/drawing/2014/main" id="{F87E7A05-498C-4AA6-B66C-3C8CE760AB36}"/>
              </a:ext>
            </a:extLst>
          </p:cNvPr>
          <p:cNvSpPr txBox="1"/>
          <p:nvPr/>
        </p:nvSpPr>
        <p:spPr>
          <a:xfrm>
            <a:off x="11961676" y="6560393"/>
            <a:ext cx="35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zh-CN" alt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内容占位符 2">
            <a:extLst>
              <a:ext uri="{FF2B5EF4-FFF2-40B4-BE49-F238E27FC236}">
                <a16:creationId xmlns:a16="http://schemas.microsoft.com/office/drawing/2014/main" id="{E4B2BB9C-70E4-40C4-967F-F9A4ABF65259}"/>
              </a:ext>
            </a:extLst>
          </p:cNvPr>
          <p:cNvSpPr txBox="1">
            <a:spLocks/>
          </p:cNvSpPr>
          <p:nvPr/>
        </p:nvSpPr>
        <p:spPr bwMode="auto">
          <a:xfrm>
            <a:off x="341570" y="1091175"/>
            <a:ext cx="7828159" cy="4282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57175" indent="-2571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519113" indent="-2603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rgbClr val="000000"/>
                </a:solidFill>
                <a:latin typeface="+mn-lt"/>
                <a:ea typeface="+mn-ea"/>
              </a:defRPr>
            </a:lvl2pPr>
            <a:lvl3pPr marL="739775" indent="-2190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1700">
                <a:solidFill>
                  <a:srgbClr val="000000"/>
                </a:solidFill>
                <a:latin typeface="+mn-lt"/>
                <a:ea typeface="+mn-ea"/>
              </a:defRPr>
            </a:lvl3pPr>
            <a:lvl4pPr marL="960438" indent="-2190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1500">
                <a:solidFill>
                  <a:srgbClr val="000000"/>
                </a:solidFill>
                <a:latin typeface="+mn-lt"/>
                <a:ea typeface="+mn-ea"/>
              </a:defRPr>
            </a:lvl4pPr>
            <a:lvl5pPr marL="1198563" indent="-2365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500">
                <a:solidFill>
                  <a:srgbClr val="000000"/>
                </a:solidFill>
                <a:latin typeface="+mn-lt"/>
                <a:ea typeface="+mn-ea"/>
              </a:defRPr>
            </a:lvl5pPr>
            <a:lvl6pPr marL="1541860" indent="-236935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  <a:ea typeface="+mn-ea"/>
              </a:defRPr>
            </a:lvl6pPr>
            <a:lvl7pPr marL="1884760" indent="-236935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  <a:ea typeface="+mn-ea"/>
              </a:defRPr>
            </a:lvl7pPr>
            <a:lvl8pPr marL="2227660" indent="-236935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  <a:ea typeface="+mn-ea"/>
              </a:defRPr>
            </a:lvl8pPr>
            <a:lvl9pPr marL="2570560" indent="-236935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zh-CN" altLang="en-US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开发多套测试工具：加快工程进度、提升联调效率</a:t>
            </a:r>
            <a:endParaRPr lang="en-US" altLang="zh-CN" sz="16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联调时间有限，问题排查困难</a:t>
            </a:r>
            <a:endParaRPr lang="en-US" altLang="zh-CN" sz="2000" b="1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2000" b="1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在无模块和无电子学情况下全面验证</a:t>
            </a:r>
            <a:r>
              <a:rPr lang="en-US" altLang="zh-CN" sz="2000" b="1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DAQ</a:t>
            </a:r>
            <a:r>
              <a:rPr lang="zh-CN" altLang="en-US" sz="2000" b="1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功能</a:t>
            </a:r>
            <a:endParaRPr lang="en-US" altLang="zh-CN" sz="2000" b="1" dirty="0">
              <a:solidFill>
                <a:schemeClr val="accent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开发模拟数据源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Wingdings" panose="05000000000000000000" pitchFamily="2" charset="2"/>
              </a:rPr>
              <a:t>利用真实数据文件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全面模拟真实实验与刻度情况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2000" b="1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在无</a:t>
            </a:r>
            <a:r>
              <a:rPr lang="en-US" altLang="zh-CN" sz="2000" b="1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HEPS</a:t>
            </a:r>
            <a:r>
              <a:rPr lang="zh-CN" altLang="en-US" sz="2000" b="1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软件系统</a:t>
            </a:r>
            <a:r>
              <a:rPr lang="zh-CN" altLang="en-US" sz="2000" b="1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情况下验证远程配置和远程数据传输</a:t>
            </a:r>
            <a:endParaRPr lang="en-US" altLang="zh-CN" sz="2000" b="1" dirty="0">
              <a:solidFill>
                <a:schemeClr val="accent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开发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dummy HEPS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接口程序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Wingdings" panose="05000000000000000000" pitchFamily="2" charset="2"/>
              </a:rPr>
              <a:t>（控制命令发送、接受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Wingdings" panose="05000000000000000000" pitchFamily="2" charset="2"/>
              </a:rPr>
              <a:t>DAQ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Wingdings" panose="05000000000000000000" pitchFamily="2" charset="2"/>
              </a:rPr>
              <a:t>数据）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开发校验脚本验证接口正确性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24" name="图片 23">
            <a:extLst>
              <a:ext uri="{FF2B5EF4-FFF2-40B4-BE49-F238E27FC236}">
                <a16:creationId xmlns:a16="http://schemas.microsoft.com/office/drawing/2014/main" id="{E6BCE1D2-9F4B-45B7-8D8D-FBACAF3F93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98143" y="637179"/>
            <a:ext cx="4186953" cy="2948073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00ECE6D2-0B27-474D-AFD0-B48DFACEB1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98143" y="3670831"/>
            <a:ext cx="4186953" cy="2100200"/>
          </a:xfrm>
          <a:prstGeom prst="rect">
            <a:avLst/>
          </a:prstGeom>
        </p:spPr>
      </p:pic>
      <p:sp>
        <p:nvSpPr>
          <p:cNvPr id="31" name="矩形 30">
            <a:extLst>
              <a:ext uri="{FF2B5EF4-FFF2-40B4-BE49-F238E27FC236}">
                <a16:creationId xmlns:a16="http://schemas.microsoft.com/office/drawing/2014/main" id="{8295363D-6300-4A09-A01C-6BA01438C950}"/>
              </a:ext>
            </a:extLst>
          </p:cNvPr>
          <p:cNvSpPr/>
          <p:nvPr/>
        </p:nvSpPr>
        <p:spPr>
          <a:xfrm>
            <a:off x="491210" y="5558310"/>
            <a:ext cx="9302402" cy="913284"/>
          </a:xfrm>
          <a:prstGeom prst="rect">
            <a:avLst/>
          </a:prstGeom>
          <a:gradFill rotWithShape="1">
            <a:gsLst>
              <a:gs pos="0">
                <a:srgbClr val="C0504D">
                  <a:shade val="51000"/>
                  <a:satMod val="130000"/>
                </a:srgbClr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algn="ctr"/>
            <a:r>
              <a:rPr lang="zh-CN" altLang="en-US" sz="2400" b="1" kern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对 </a:t>
            </a:r>
            <a:r>
              <a:rPr lang="en-US" altLang="zh-CN" sz="2400" b="1" kern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DAQ </a:t>
            </a:r>
            <a:r>
              <a:rPr lang="zh-CN" altLang="en-US" sz="2400" b="1" kern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进行多方位、全流程测试，联调前充分验证</a:t>
            </a:r>
            <a:r>
              <a:rPr lang="en-US" altLang="zh-CN" sz="2400" b="1" kern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DAQ</a:t>
            </a:r>
            <a:r>
              <a:rPr lang="zh-CN" altLang="en-US" sz="2400" b="1" kern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稳定可靠</a:t>
            </a:r>
            <a:r>
              <a:rPr lang="en-US" altLang="zh-CN" sz="2400" b="1" kern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zh-CN" altLang="en-US" sz="2400" b="1" kern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Wingdings" panose="05000000000000000000" pitchFamily="2" charset="2"/>
              </a:rPr>
              <a:t>提高系统联调效率</a:t>
            </a:r>
            <a:r>
              <a:rPr lang="zh-CN" altLang="en-US" sz="2400" b="1" kern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，保障项目进展</a:t>
            </a:r>
          </a:p>
        </p:txBody>
      </p:sp>
      <p:sp>
        <p:nvSpPr>
          <p:cNvPr id="22" name="圆角矩形标注 28">
            <a:extLst>
              <a:ext uri="{FF2B5EF4-FFF2-40B4-BE49-F238E27FC236}">
                <a16:creationId xmlns:a16="http://schemas.microsoft.com/office/drawing/2014/main" id="{BADAFB3E-003C-4B16-AED7-C32F84583938}"/>
              </a:ext>
            </a:extLst>
          </p:cNvPr>
          <p:cNvSpPr/>
          <p:nvPr/>
        </p:nvSpPr>
        <p:spPr>
          <a:xfrm>
            <a:off x="8357190" y="2073031"/>
            <a:ext cx="1618910" cy="369332"/>
          </a:xfrm>
          <a:prstGeom prst="wedgeRoundRectCallout">
            <a:avLst>
              <a:gd name="adj1" fmla="val 48481"/>
              <a:gd name="adj2" fmla="val -105625"/>
              <a:gd name="adj3" fmla="val 16667"/>
            </a:avLst>
          </a:prstGeom>
          <a:gradFill rotWithShape="1">
            <a:gsLst>
              <a:gs pos="0">
                <a:srgbClr val="F79646">
                  <a:tint val="50000"/>
                  <a:satMod val="300000"/>
                </a:srgbClr>
              </a:gs>
              <a:gs pos="35000">
                <a:srgbClr val="F79646">
                  <a:tint val="37000"/>
                  <a:satMod val="300000"/>
                </a:srgbClr>
              </a:gs>
              <a:gs pos="100000">
                <a:srgbClr val="F7964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F7964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algn="ctr"/>
            <a:r>
              <a:rPr lang="zh-CN" altLang="en-US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在线图像显示</a:t>
            </a:r>
          </a:p>
        </p:txBody>
      </p:sp>
      <p:sp>
        <p:nvSpPr>
          <p:cNvPr id="23" name="圆角矩形标注 28">
            <a:extLst>
              <a:ext uri="{FF2B5EF4-FFF2-40B4-BE49-F238E27FC236}">
                <a16:creationId xmlns:a16="http://schemas.microsoft.com/office/drawing/2014/main" id="{225DC6A2-C599-4241-AE97-7F3DD8E014FE}"/>
              </a:ext>
            </a:extLst>
          </p:cNvPr>
          <p:cNvSpPr/>
          <p:nvPr/>
        </p:nvSpPr>
        <p:spPr>
          <a:xfrm>
            <a:off x="8357190" y="4416225"/>
            <a:ext cx="1618910" cy="369332"/>
          </a:xfrm>
          <a:prstGeom prst="wedgeRoundRectCallout">
            <a:avLst>
              <a:gd name="adj1" fmla="val 48481"/>
              <a:gd name="adj2" fmla="val -105625"/>
              <a:gd name="adj3" fmla="val 16667"/>
            </a:avLst>
          </a:prstGeom>
          <a:gradFill rotWithShape="1">
            <a:gsLst>
              <a:gs pos="0">
                <a:srgbClr val="F79646">
                  <a:tint val="50000"/>
                  <a:satMod val="300000"/>
                </a:srgbClr>
              </a:gs>
              <a:gs pos="35000">
                <a:srgbClr val="F79646">
                  <a:tint val="37000"/>
                  <a:satMod val="300000"/>
                </a:srgbClr>
              </a:gs>
              <a:gs pos="100000">
                <a:srgbClr val="F7964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F7964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algn="ctr"/>
            <a:r>
              <a:rPr lang="zh-CN" altLang="en-US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在线图像</a:t>
            </a:r>
            <a:r>
              <a:rPr lang="zh-CN" altLang="en-US" b="1" dirty="0">
                <a:latin typeface="楷体" panose="02010609060101010101" pitchFamily="49" charset="-122"/>
                <a:ea typeface="楷体" panose="02010609060101010101" pitchFamily="49" charset="-122"/>
              </a:rPr>
              <a:t>分析</a:t>
            </a:r>
            <a:endParaRPr lang="zh-CN" altLang="en-US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25" name="直接连接符 24">
            <a:extLst>
              <a:ext uri="{FF2B5EF4-FFF2-40B4-BE49-F238E27FC236}">
                <a16:creationId xmlns:a16="http://schemas.microsoft.com/office/drawing/2014/main" id="{B8DCB215-2617-4E4C-A4B0-64E16F19A4EE}"/>
              </a:ext>
            </a:extLst>
          </p:cNvPr>
          <p:cNvCxnSpPr>
            <a:cxnSpLocks/>
          </p:cNvCxnSpPr>
          <p:nvPr/>
        </p:nvCxnSpPr>
        <p:spPr>
          <a:xfrm>
            <a:off x="10202542" y="737656"/>
            <a:ext cx="1989457" cy="0"/>
          </a:xfrm>
          <a:prstGeom prst="line">
            <a:avLst/>
          </a:prstGeom>
          <a:ln w="63500">
            <a:solidFill>
              <a:srgbClr val="B6447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1E04D5DC-E7A3-46B3-B989-68A69E0B7C99}"/>
              </a:ext>
            </a:extLst>
          </p:cNvPr>
          <p:cNvCxnSpPr>
            <a:cxnSpLocks/>
          </p:cNvCxnSpPr>
          <p:nvPr/>
        </p:nvCxnSpPr>
        <p:spPr>
          <a:xfrm>
            <a:off x="1859280" y="737656"/>
            <a:ext cx="6834277" cy="0"/>
          </a:xfrm>
          <a:prstGeom prst="line">
            <a:avLst/>
          </a:prstGeom>
          <a:ln w="63500">
            <a:solidFill>
              <a:srgbClr val="B6447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标题 1">
            <a:extLst>
              <a:ext uri="{FF2B5EF4-FFF2-40B4-BE49-F238E27FC236}">
                <a16:creationId xmlns:a16="http://schemas.microsoft.com/office/drawing/2014/main" id="{3B001F9B-C767-493C-9575-A769337E74AA}"/>
              </a:ext>
            </a:extLst>
          </p:cNvPr>
          <p:cNvSpPr txBox="1">
            <a:spLocks/>
          </p:cNvSpPr>
          <p:nvPr/>
        </p:nvSpPr>
        <p:spPr>
          <a:xfrm>
            <a:off x="1859280" y="60702"/>
            <a:ext cx="2991395" cy="58477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342900" algn="ct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楷体_GB2312" pitchFamily="49" charset="-122"/>
              </a:defRPr>
            </a:lvl6pPr>
            <a:lvl7pPr marL="685800" algn="ct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楷体_GB2312" pitchFamily="49" charset="-122"/>
              </a:defRPr>
            </a:lvl7pPr>
            <a:lvl8pPr marL="1028700" algn="ct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楷体_GB2312" pitchFamily="49" charset="-122"/>
              </a:defRPr>
            </a:lvl8pPr>
            <a:lvl9pPr marL="1371600" algn="ct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楷体_GB2312" pitchFamily="49" charset="-122"/>
              </a:defRPr>
            </a:lvl9pPr>
          </a:lstStyle>
          <a:p>
            <a:pPr algn="l" eaLnBrk="1" hangingPunct="1">
              <a:defRPr/>
            </a:pP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DAQ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功能验证</a:t>
            </a:r>
          </a:p>
        </p:txBody>
      </p:sp>
    </p:spTree>
    <p:extLst>
      <p:ext uri="{BB962C8B-B14F-4D97-AF65-F5344CB8AC3E}">
        <p14:creationId xmlns:p14="http://schemas.microsoft.com/office/powerpoint/2010/main" val="18202467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>
            <a:extLst>
              <a:ext uri="{FF2B5EF4-FFF2-40B4-BE49-F238E27FC236}">
                <a16:creationId xmlns:a16="http://schemas.microsoft.com/office/drawing/2014/main" id="{03196113-97E0-4A2C-B65A-60F52830BF9A}"/>
              </a:ext>
            </a:extLst>
          </p:cNvPr>
          <p:cNvSpPr/>
          <p:nvPr/>
        </p:nvSpPr>
        <p:spPr>
          <a:xfrm>
            <a:off x="-9897" y="6655888"/>
            <a:ext cx="11961678" cy="188258"/>
          </a:xfrm>
          <a:prstGeom prst="rect">
            <a:avLst/>
          </a:prstGeom>
          <a:solidFill>
            <a:srgbClr val="00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5E8161F3-539E-4CA3-9461-54F259158C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272" y="29744"/>
            <a:ext cx="900762" cy="638723"/>
          </a:xfrm>
          <a:prstGeom prst="rect">
            <a:avLst/>
          </a:prstGeom>
        </p:spPr>
      </p:pic>
      <p:sp>
        <p:nvSpPr>
          <p:cNvPr id="13" name="矩形 12">
            <a:extLst>
              <a:ext uri="{FF2B5EF4-FFF2-40B4-BE49-F238E27FC236}">
                <a16:creationId xmlns:a16="http://schemas.microsoft.com/office/drawing/2014/main" id="{5C5F8682-C967-408D-BF22-0B8C558560C1}"/>
              </a:ext>
            </a:extLst>
          </p:cNvPr>
          <p:cNvSpPr/>
          <p:nvPr/>
        </p:nvSpPr>
        <p:spPr>
          <a:xfrm>
            <a:off x="12019602" y="6655888"/>
            <a:ext cx="172397" cy="188258"/>
          </a:xfrm>
          <a:prstGeom prst="rect">
            <a:avLst/>
          </a:prstGeom>
          <a:solidFill>
            <a:srgbClr val="00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25FF63B9-BAC0-4DCD-ADE3-4D0B8F41DEDB}"/>
              </a:ext>
            </a:extLst>
          </p:cNvPr>
          <p:cNvCxnSpPr/>
          <p:nvPr/>
        </p:nvCxnSpPr>
        <p:spPr>
          <a:xfrm>
            <a:off x="0" y="737656"/>
            <a:ext cx="1809404" cy="0"/>
          </a:xfrm>
          <a:prstGeom prst="line">
            <a:avLst/>
          </a:prstGeom>
          <a:ln w="635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1E04D5DC-E7A3-46B3-B989-68A69E0B7C99}"/>
              </a:ext>
            </a:extLst>
          </p:cNvPr>
          <p:cNvCxnSpPr>
            <a:cxnSpLocks/>
          </p:cNvCxnSpPr>
          <p:nvPr/>
        </p:nvCxnSpPr>
        <p:spPr>
          <a:xfrm>
            <a:off x="1859279" y="737656"/>
            <a:ext cx="10332720" cy="0"/>
          </a:xfrm>
          <a:prstGeom prst="line">
            <a:avLst/>
          </a:prstGeom>
          <a:ln w="63500">
            <a:solidFill>
              <a:srgbClr val="B6447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3">
            <a:extLst>
              <a:ext uri="{FF2B5EF4-FFF2-40B4-BE49-F238E27FC236}">
                <a16:creationId xmlns:a16="http://schemas.microsoft.com/office/drawing/2014/main" id="{F87E7A05-498C-4AA6-B66C-3C8CE760AB36}"/>
              </a:ext>
            </a:extLst>
          </p:cNvPr>
          <p:cNvSpPr txBox="1"/>
          <p:nvPr/>
        </p:nvSpPr>
        <p:spPr>
          <a:xfrm>
            <a:off x="11951781" y="6560393"/>
            <a:ext cx="3654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zh-CN" alt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内容占位符 2">
            <a:extLst>
              <a:ext uri="{FF2B5EF4-FFF2-40B4-BE49-F238E27FC236}">
                <a16:creationId xmlns:a16="http://schemas.microsoft.com/office/drawing/2014/main" id="{2558D0B2-029E-40EB-AE06-CAE027D43644}"/>
              </a:ext>
            </a:extLst>
          </p:cNvPr>
          <p:cNvSpPr txBox="1">
            <a:spLocks/>
          </p:cNvSpPr>
          <p:nvPr/>
        </p:nvSpPr>
        <p:spPr bwMode="auto">
          <a:xfrm>
            <a:off x="592279" y="1628599"/>
            <a:ext cx="6908149" cy="34219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257175" indent="-2571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519113" indent="-2603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rgbClr val="000000"/>
                </a:solidFill>
                <a:latin typeface="+mn-lt"/>
                <a:ea typeface="+mn-ea"/>
              </a:defRPr>
            </a:lvl2pPr>
            <a:lvl3pPr marL="739775" indent="-2190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1700">
                <a:solidFill>
                  <a:srgbClr val="000000"/>
                </a:solidFill>
                <a:latin typeface="+mn-lt"/>
                <a:ea typeface="+mn-ea"/>
              </a:defRPr>
            </a:lvl3pPr>
            <a:lvl4pPr marL="960438" indent="-2190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1500">
                <a:solidFill>
                  <a:srgbClr val="000000"/>
                </a:solidFill>
                <a:latin typeface="+mn-lt"/>
                <a:ea typeface="+mn-ea"/>
              </a:defRPr>
            </a:lvl4pPr>
            <a:lvl5pPr marL="1198563" indent="-2365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500">
                <a:solidFill>
                  <a:srgbClr val="000000"/>
                </a:solidFill>
                <a:latin typeface="+mn-lt"/>
                <a:ea typeface="+mn-ea"/>
              </a:defRPr>
            </a:lvl5pPr>
            <a:lvl6pPr marL="1541860" indent="-236935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  <a:ea typeface="+mn-ea"/>
              </a:defRPr>
            </a:lvl6pPr>
            <a:lvl7pPr marL="1884760" indent="-236935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  <a:ea typeface="+mn-ea"/>
              </a:defRPr>
            </a:lvl7pPr>
            <a:lvl8pPr marL="2227660" indent="-236935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  <a:ea typeface="+mn-ea"/>
              </a:defRPr>
            </a:lvl8pPr>
            <a:lvl9pPr marL="2570560" indent="-236935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zh-CN" altLang="en-US" sz="2800" b="1" kern="0" dirty="0">
                <a:solidFill>
                  <a:srgbClr val="1F497D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面向工程需求，推动项目进度</a:t>
            </a:r>
            <a:endParaRPr lang="en-US" altLang="zh-CN" sz="2800" b="1" kern="0" dirty="0">
              <a:solidFill>
                <a:srgbClr val="1F497D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2000" kern="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开发多套联调专用系统</a:t>
            </a:r>
            <a:endParaRPr lang="en-US" altLang="zh-CN" sz="2000" kern="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</a:pPr>
            <a:r>
              <a:rPr lang="zh-CN" altLang="en-US" sz="2000" kern="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支撑模块与电子学的验证</a:t>
            </a:r>
            <a:endParaRPr lang="en-US" altLang="zh-CN" sz="2000" kern="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</a:pPr>
            <a:r>
              <a:rPr lang="zh-CN" altLang="en-US" sz="2000" kern="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为系统的</a:t>
            </a:r>
            <a:r>
              <a:rPr lang="zh-CN" altLang="en-US" sz="2000" b="1" kern="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刻度测试</a:t>
            </a:r>
            <a:r>
              <a:rPr lang="zh-CN" altLang="en-US" sz="2000" kern="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与</a:t>
            </a:r>
            <a:r>
              <a:rPr lang="zh-CN" altLang="en-US" sz="2000" b="1" kern="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上光验证</a:t>
            </a:r>
            <a:r>
              <a:rPr lang="zh-CN" altLang="en-US" sz="2000" kern="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提供技术保障</a:t>
            </a:r>
            <a:endParaRPr lang="en-US" altLang="zh-CN" sz="2000" kern="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</a:pPr>
            <a:r>
              <a:rPr lang="zh-CN" altLang="en-US" sz="2000" kern="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为</a:t>
            </a:r>
            <a:r>
              <a:rPr lang="en-US" altLang="zh-CN" sz="2000" kern="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15</a:t>
            </a:r>
            <a:r>
              <a:rPr lang="zh-CN" altLang="en-US" sz="2000" kern="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号厅线站提供临时</a:t>
            </a:r>
            <a:r>
              <a:rPr lang="en-US" altLang="zh-CN" sz="2000" kern="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DAQ</a:t>
            </a:r>
            <a:r>
              <a:rPr lang="zh-CN" altLang="en-US" sz="2000" kern="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版本用于能谱扫描</a:t>
            </a:r>
            <a:endParaRPr lang="en-US" altLang="zh-CN" sz="2000" kern="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2000" kern="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为</a:t>
            </a:r>
            <a:r>
              <a:rPr lang="en-US" altLang="zh-CN" sz="2000" kern="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HEPS</a:t>
            </a:r>
            <a:r>
              <a:rPr lang="zh-CN" altLang="en-US" sz="2000" kern="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软件接口提供</a:t>
            </a:r>
            <a:r>
              <a:rPr lang="en-US" altLang="zh-CN" sz="2000" kern="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DEMO</a:t>
            </a:r>
            <a:r>
              <a:rPr lang="zh-CN" altLang="en-US" sz="2000" kern="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验证工具，加速联调</a:t>
            </a:r>
            <a:endParaRPr lang="en-US" altLang="zh-CN" sz="2000" kern="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n"/>
            </a:pPr>
            <a:endParaRPr lang="en-US" altLang="zh-CN" sz="2400" kern="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41" name="文本框 40">
            <a:extLst>
              <a:ext uri="{FF2B5EF4-FFF2-40B4-BE49-F238E27FC236}">
                <a16:creationId xmlns:a16="http://schemas.microsoft.com/office/drawing/2014/main" id="{37F281D7-369A-464C-9B0E-B6F6E0C75672}"/>
              </a:ext>
            </a:extLst>
          </p:cNvPr>
          <p:cNvSpPr txBox="1"/>
          <p:nvPr/>
        </p:nvSpPr>
        <p:spPr>
          <a:xfrm>
            <a:off x="8373209" y="4377840"/>
            <a:ext cx="17331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线站上光测试</a:t>
            </a:r>
          </a:p>
        </p:txBody>
      </p:sp>
      <p:pic>
        <p:nvPicPr>
          <p:cNvPr id="44" name="图片 43">
            <a:extLst>
              <a:ext uri="{FF2B5EF4-FFF2-40B4-BE49-F238E27FC236}">
                <a16:creationId xmlns:a16="http://schemas.microsoft.com/office/drawing/2014/main" id="{975BEC40-E2D8-4BFE-8758-78992CCB597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86" b="3719"/>
          <a:stretch/>
        </p:blipFill>
        <p:spPr>
          <a:xfrm>
            <a:off x="7465349" y="2215653"/>
            <a:ext cx="3632310" cy="2040589"/>
          </a:xfrm>
          <a:prstGeom prst="rect">
            <a:avLst/>
          </a:prstGeom>
        </p:spPr>
      </p:pic>
      <p:sp>
        <p:nvSpPr>
          <p:cNvPr id="45" name="矩形 44">
            <a:extLst>
              <a:ext uri="{FF2B5EF4-FFF2-40B4-BE49-F238E27FC236}">
                <a16:creationId xmlns:a16="http://schemas.microsoft.com/office/drawing/2014/main" id="{88D72192-E2D9-4D99-9F9D-D9ADBE0A93DD}"/>
              </a:ext>
            </a:extLst>
          </p:cNvPr>
          <p:cNvSpPr/>
          <p:nvPr/>
        </p:nvSpPr>
        <p:spPr>
          <a:xfrm>
            <a:off x="1074876" y="5847361"/>
            <a:ext cx="10042248" cy="513884"/>
          </a:xfrm>
          <a:prstGeom prst="rect">
            <a:avLst/>
          </a:prstGeom>
          <a:gradFill rotWithShape="1">
            <a:gsLst>
              <a:gs pos="0">
                <a:srgbClr val="C0504D">
                  <a:shade val="51000"/>
                  <a:satMod val="130000"/>
                </a:srgbClr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algn="just"/>
            <a:r>
              <a:rPr lang="zh-CN" altLang="en-US" sz="2400" b="1" kern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单机版 </a:t>
            </a:r>
            <a:r>
              <a:rPr lang="en-US" altLang="zh-CN" sz="2400" b="1" kern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HEPS-BPIX4 6M DAQ </a:t>
            </a:r>
            <a:r>
              <a:rPr lang="zh-CN" altLang="en-US" sz="2400" b="1" kern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成熟可靠，运行稳定</a:t>
            </a:r>
            <a:r>
              <a:rPr lang="en-US" altLang="zh-CN" sz="2400" b="1" kern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zh-CN" altLang="en-US" sz="2400" b="1" kern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保障项目顺利推进</a:t>
            </a:r>
          </a:p>
        </p:txBody>
      </p:sp>
      <p:sp>
        <p:nvSpPr>
          <p:cNvPr id="20" name="标题 1">
            <a:extLst>
              <a:ext uri="{FF2B5EF4-FFF2-40B4-BE49-F238E27FC236}">
                <a16:creationId xmlns:a16="http://schemas.microsoft.com/office/drawing/2014/main" id="{4AB0A136-54D0-42E7-BBCB-0C863E3537F1}"/>
              </a:ext>
            </a:extLst>
          </p:cNvPr>
          <p:cNvSpPr txBox="1">
            <a:spLocks/>
          </p:cNvSpPr>
          <p:nvPr/>
        </p:nvSpPr>
        <p:spPr>
          <a:xfrm>
            <a:off x="1859280" y="60702"/>
            <a:ext cx="3997234" cy="58477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342900" algn="ct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楷体_GB2312" pitchFamily="49" charset="-122"/>
              </a:defRPr>
            </a:lvl6pPr>
            <a:lvl7pPr marL="685800" algn="ct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楷体_GB2312" pitchFamily="49" charset="-122"/>
              </a:defRPr>
            </a:lvl7pPr>
            <a:lvl8pPr marL="1028700" algn="ct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楷体_GB2312" pitchFamily="49" charset="-122"/>
              </a:defRPr>
            </a:lvl8pPr>
            <a:lvl9pPr marL="1371600" algn="ct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楷体_GB2312" pitchFamily="49" charset="-122"/>
              </a:defRPr>
            </a:lvl9pPr>
          </a:lstStyle>
          <a:p>
            <a:pPr algn="l" eaLnBrk="1" hangingPunct="1">
              <a:defRPr/>
            </a:pPr>
            <a:r>
              <a:rPr lang="zh-CN" altLang="en-US" sz="3200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联调测试</a:t>
            </a:r>
          </a:p>
        </p:txBody>
      </p:sp>
    </p:spTree>
    <p:extLst>
      <p:ext uri="{BB962C8B-B14F-4D97-AF65-F5344CB8AC3E}">
        <p14:creationId xmlns:p14="http://schemas.microsoft.com/office/powerpoint/2010/main" val="29700280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>
            <a:extLst>
              <a:ext uri="{FF2B5EF4-FFF2-40B4-BE49-F238E27FC236}">
                <a16:creationId xmlns:a16="http://schemas.microsoft.com/office/drawing/2014/main" id="{03196113-97E0-4A2C-B65A-60F52830BF9A}"/>
              </a:ext>
            </a:extLst>
          </p:cNvPr>
          <p:cNvSpPr/>
          <p:nvPr/>
        </p:nvSpPr>
        <p:spPr>
          <a:xfrm>
            <a:off x="-9897" y="6655888"/>
            <a:ext cx="11961678" cy="188258"/>
          </a:xfrm>
          <a:prstGeom prst="rect">
            <a:avLst/>
          </a:prstGeom>
          <a:solidFill>
            <a:srgbClr val="00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5E8161F3-539E-4CA3-9461-54F259158C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272" y="29744"/>
            <a:ext cx="900762" cy="638723"/>
          </a:xfrm>
          <a:prstGeom prst="rect">
            <a:avLst/>
          </a:prstGeom>
        </p:spPr>
      </p:pic>
      <p:sp>
        <p:nvSpPr>
          <p:cNvPr id="13" name="矩形 12">
            <a:extLst>
              <a:ext uri="{FF2B5EF4-FFF2-40B4-BE49-F238E27FC236}">
                <a16:creationId xmlns:a16="http://schemas.microsoft.com/office/drawing/2014/main" id="{5C5F8682-C967-408D-BF22-0B8C558560C1}"/>
              </a:ext>
            </a:extLst>
          </p:cNvPr>
          <p:cNvSpPr/>
          <p:nvPr/>
        </p:nvSpPr>
        <p:spPr>
          <a:xfrm>
            <a:off x="12019602" y="6655888"/>
            <a:ext cx="172397" cy="188258"/>
          </a:xfrm>
          <a:prstGeom prst="rect">
            <a:avLst/>
          </a:prstGeom>
          <a:solidFill>
            <a:srgbClr val="00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25FF63B9-BAC0-4DCD-ADE3-4D0B8F41DEDB}"/>
              </a:ext>
            </a:extLst>
          </p:cNvPr>
          <p:cNvCxnSpPr/>
          <p:nvPr/>
        </p:nvCxnSpPr>
        <p:spPr>
          <a:xfrm>
            <a:off x="0" y="737656"/>
            <a:ext cx="1809404" cy="0"/>
          </a:xfrm>
          <a:prstGeom prst="line">
            <a:avLst/>
          </a:prstGeom>
          <a:ln w="635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1E04D5DC-E7A3-46B3-B989-68A69E0B7C99}"/>
              </a:ext>
            </a:extLst>
          </p:cNvPr>
          <p:cNvCxnSpPr>
            <a:cxnSpLocks/>
          </p:cNvCxnSpPr>
          <p:nvPr/>
        </p:nvCxnSpPr>
        <p:spPr>
          <a:xfrm>
            <a:off x="1859280" y="737656"/>
            <a:ext cx="10332720" cy="0"/>
          </a:xfrm>
          <a:prstGeom prst="line">
            <a:avLst/>
          </a:prstGeom>
          <a:ln w="63500">
            <a:solidFill>
              <a:srgbClr val="B6447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3">
            <a:extLst>
              <a:ext uri="{FF2B5EF4-FFF2-40B4-BE49-F238E27FC236}">
                <a16:creationId xmlns:a16="http://schemas.microsoft.com/office/drawing/2014/main" id="{F87E7A05-498C-4AA6-B66C-3C8CE760AB36}"/>
              </a:ext>
            </a:extLst>
          </p:cNvPr>
          <p:cNvSpPr txBox="1"/>
          <p:nvPr/>
        </p:nvSpPr>
        <p:spPr>
          <a:xfrm>
            <a:off x="11951781" y="6560393"/>
            <a:ext cx="365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zh-CN" alt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内容占位符 5">
            <a:extLst>
              <a:ext uri="{FF2B5EF4-FFF2-40B4-BE49-F238E27FC236}">
                <a16:creationId xmlns:a16="http://schemas.microsoft.com/office/drawing/2014/main" id="{4F9F7837-C8F8-4CA8-8B9C-C5A69A341F0C}"/>
              </a:ext>
            </a:extLst>
          </p:cNvPr>
          <p:cNvSpPr txBox="1">
            <a:spLocks/>
          </p:cNvSpPr>
          <p:nvPr/>
        </p:nvSpPr>
        <p:spPr bwMode="auto">
          <a:xfrm>
            <a:off x="350085" y="1115438"/>
            <a:ext cx="7194841" cy="4150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257175" indent="-2571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519113" indent="-2603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rgbClr val="000000"/>
                </a:solidFill>
                <a:latin typeface="+mn-lt"/>
                <a:ea typeface="+mn-ea"/>
              </a:defRPr>
            </a:lvl2pPr>
            <a:lvl3pPr marL="739775" indent="-2190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1700">
                <a:solidFill>
                  <a:srgbClr val="000000"/>
                </a:solidFill>
                <a:latin typeface="+mn-lt"/>
                <a:ea typeface="+mn-ea"/>
              </a:defRPr>
            </a:lvl3pPr>
            <a:lvl4pPr marL="960438" indent="-2190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1500">
                <a:solidFill>
                  <a:srgbClr val="000000"/>
                </a:solidFill>
                <a:latin typeface="+mn-lt"/>
                <a:ea typeface="+mn-ea"/>
              </a:defRPr>
            </a:lvl4pPr>
            <a:lvl5pPr marL="1198563" indent="-2365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500">
                <a:solidFill>
                  <a:srgbClr val="000000"/>
                </a:solidFill>
                <a:latin typeface="+mn-lt"/>
                <a:ea typeface="+mn-ea"/>
              </a:defRPr>
            </a:lvl5pPr>
            <a:lvl6pPr marL="1541860" indent="-236935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  <a:ea typeface="+mn-ea"/>
              </a:defRPr>
            </a:lvl6pPr>
            <a:lvl7pPr marL="1884760" indent="-236935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  <a:ea typeface="+mn-ea"/>
              </a:defRPr>
            </a:lvl7pPr>
            <a:lvl8pPr marL="2227660" indent="-236935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  <a:ea typeface="+mn-ea"/>
              </a:defRPr>
            </a:lvl8pPr>
            <a:lvl9pPr marL="2570560" indent="-236935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lnSpc>
                <a:spcPct val="150000"/>
              </a:lnSpc>
              <a:buFont typeface="Wingdings" panose="05000000000000000000" pitchFamily="2" charset="2"/>
              <a:buNone/>
              <a:defRPr/>
            </a:pPr>
            <a:r>
              <a:rPr lang="zh-CN" altLang="en-US" sz="2400" b="1" kern="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数据存储是可能存在的性能瓶颈</a:t>
            </a:r>
            <a:endParaRPr lang="en-US" altLang="zh-CN" sz="2400" kern="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  <a:buClr>
                <a:srgbClr val="1F497D"/>
              </a:buClr>
              <a:buFont typeface="Wingdings" panose="05000000000000000000" pitchFamily="2" charset="2"/>
              <a:buChar char="n"/>
              <a:defRPr/>
            </a:pPr>
            <a:r>
              <a:rPr lang="zh-CN" altLang="en-US" sz="2000" b="1" kern="0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存储方案调研</a:t>
            </a:r>
            <a:endParaRPr lang="en-US" altLang="zh-CN" sz="2000" b="1" kern="0" dirty="0">
              <a:solidFill>
                <a:schemeClr val="accent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  <a:defRPr/>
            </a:pPr>
            <a:r>
              <a:rPr lang="zh-CN" altLang="en-US" sz="2000" b="1" kern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高集成度需求：基于服务器本身完成数据存储</a:t>
            </a:r>
            <a:endParaRPr lang="en-US" altLang="zh-CN" sz="2000" b="1" kern="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  <a:defRPr/>
            </a:pPr>
            <a:r>
              <a:rPr lang="zh-CN" altLang="en-US" sz="2000" kern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调研市面上各种高性能存储方案 </a:t>
            </a:r>
            <a:r>
              <a:rPr lang="en-US" altLang="zh-CN" sz="2000" kern="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zh-CN" altLang="en-US" sz="2000" kern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000" kern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Dell R760 + PERC12</a:t>
            </a:r>
            <a:endParaRPr lang="en-US" altLang="zh-CN" sz="2400" b="1" kern="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n"/>
              <a:defRPr/>
            </a:pPr>
            <a:r>
              <a:rPr lang="zh-CN" altLang="en-US" sz="2000" b="1" kern="0" dirty="0">
                <a:solidFill>
                  <a:srgbClr val="25406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通过部署实测研究性能表现</a:t>
            </a:r>
            <a:endParaRPr lang="en-US" altLang="zh-CN" sz="2000" b="1" kern="0" dirty="0">
              <a:solidFill>
                <a:srgbClr val="25406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lvl="1" eaLnBrk="1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zh-CN" altLang="en-US" sz="2000" kern="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利用各种手段（工具</a:t>
            </a:r>
            <a:r>
              <a:rPr lang="en-US" altLang="zh-CN" sz="2000" kern="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+</a:t>
            </a:r>
            <a:r>
              <a:rPr lang="zh-CN" altLang="en-US" sz="2000" kern="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代码）进行全面研究</a:t>
            </a:r>
            <a:endParaRPr lang="en-US" altLang="zh-CN" sz="2000" kern="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lvl="1" eaLnBrk="1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zh-CN" altLang="en-US" sz="2000" b="1" kern="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全面研究各种</a:t>
            </a:r>
            <a:r>
              <a:rPr lang="en-US" altLang="zh-CN" sz="2000" b="1" kern="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raid</a:t>
            </a:r>
            <a:r>
              <a:rPr lang="zh-CN" altLang="en-US" sz="2000" b="1" kern="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方案（</a:t>
            </a:r>
            <a:r>
              <a:rPr lang="en-US" altLang="zh-CN" sz="2000" b="1" kern="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raid0</a:t>
            </a:r>
            <a:r>
              <a:rPr lang="zh-CN" altLang="en-US" sz="2000" b="1" kern="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、</a:t>
            </a:r>
            <a:r>
              <a:rPr lang="en-US" altLang="zh-CN" sz="2000" b="1" kern="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raid5 </a:t>
            </a:r>
            <a:r>
              <a:rPr lang="zh-CN" altLang="en-US" sz="2000" b="1" kern="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、</a:t>
            </a:r>
            <a:r>
              <a:rPr lang="en-US" altLang="zh-CN" sz="2000" b="1" kern="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raid10 </a:t>
            </a:r>
            <a:r>
              <a:rPr lang="zh-CN" altLang="en-US" sz="2000" b="1" kern="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）</a:t>
            </a:r>
            <a:endParaRPr lang="en-US" altLang="zh-CN" sz="2000" b="1" kern="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lvl="1" eaLnBrk="1" hangingPunct="1">
              <a:defRPr/>
            </a:pPr>
            <a:endParaRPr lang="zh-CN" altLang="en-US" sz="1700" kern="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0ED29F34-14FF-4729-8D11-A02DE4368F83}"/>
              </a:ext>
            </a:extLst>
          </p:cNvPr>
          <p:cNvSpPr/>
          <p:nvPr/>
        </p:nvSpPr>
        <p:spPr>
          <a:xfrm>
            <a:off x="996142" y="5581835"/>
            <a:ext cx="4463122" cy="541675"/>
          </a:xfrm>
          <a:prstGeom prst="rect">
            <a:avLst/>
          </a:prstGeom>
          <a:gradFill rotWithShape="1">
            <a:gsLst>
              <a:gs pos="0">
                <a:srgbClr val="C0504D">
                  <a:shade val="51000"/>
                  <a:satMod val="130000"/>
                </a:srgbClr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algn="just"/>
            <a:r>
              <a:rPr lang="zh-CN" altLang="en-US" sz="2400" b="1" kern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初步验证单机存储方案的可行性</a:t>
            </a:r>
          </a:p>
        </p:txBody>
      </p:sp>
      <p:graphicFrame>
        <p:nvGraphicFramePr>
          <p:cNvPr id="25" name="表格 24">
            <a:extLst>
              <a:ext uri="{FF2B5EF4-FFF2-40B4-BE49-F238E27FC236}">
                <a16:creationId xmlns:a16="http://schemas.microsoft.com/office/drawing/2014/main" id="{77050AE2-AB2F-49BD-9A17-6702E5F5F6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4011224"/>
              </p:ext>
            </p:extLst>
          </p:nvPr>
        </p:nvGraphicFramePr>
        <p:xfrm>
          <a:off x="7304550" y="5156524"/>
          <a:ext cx="4647231" cy="143999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93958">
                  <a:extLst>
                    <a:ext uri="{9D8B030D-6E8A-4147-A177-3AD203B41FA5}">
                      <a16:colId xmlns:a16="http://schemas.microsoft.com/office/drawing/2014/main" val="4290963681"/>
                    </a:ext>
                  </a:extLst>
                </a:gridCol>
                <a:gridCol w="1095497">
                  <a:extLst>
                    <a:ext uri="{9D8B030D-6E8A-4147-A177-3AD203B41FA5}">
                      <a16:colId xmlns:a16="http://schemas.microsoft.com/office/drawing/2014/main" val="2447028881"/>
                    </a:ext>
                  </a:extLst>
                </a:gridCol>
                <a:gridCol w="1098721">
                  <a:extLst>
                    <a:ext uri="{9D8B030D-6E8A-4147-A177-3AD203B41FA5}">
                      <a16:colId xmlns:a16="http://schemas.microsoft.com/office/drawing/2014/main" val="2660846381"/>
                    </a:ext>
                  </a:extLst>
                </a:gridCol>
                <a:gridCol w="1159055">
                  <a:extLst>
                    <a:ext uri="{9D8B030D-6E8A-4147-A177-3AD203B41FA5}">
                      <a16:colId xmlns:a16="http://schemas.microsoft.com/office/drawing/2014/main" val="4094536310"/>
                    </a:ext>
                  </a:extLst>
                </a:gridCol>
              </a:tblGrid>
              <a:tr h="31045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600" b="1" u="none" strike="noStrike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heps01</a:t>
                      </a:r>
                      <a:endParaRPr lang="zh-CN" alt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5443" marR="5443" marT="5443" marB="0" anchor="ctr"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raid5</a:t>
                      </a:r>
                      <a:endParaRPr lang="zh-CN" alt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5443" marR="5443" marT="5443" marB="0" anchor="ctr"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Raid0</a:t>
                      </a:r>
                      <a:endParaRPr lang="zh-CN" alt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5443" marR="5443" marT="5443" marB="0" anchor="ctr"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raid10</a:t>
                      </a:r>
                      <a:endParaRPr lang="zh-CN" alt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5443" marR="5443" marT="5443" marB="0" anchor="ctr"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043847"/>
                  </a:ext>
                </a:extLst>
              </a:tr>
              <a:tr h="273029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数据块大小</a:t>
                      </a:r>
                    </a:p>
                  </a:txBody>
                  <a:tcPr marL="5443" marR="5443" marT="5443" marB="0" anchor="ctr"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16K</a:t>
                      </a: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16K</a:t>
                      </a: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16K</a:t>
                      </a:r>
                    </a:p>
                  </a:txBody>
                  <a:tcPr marL="5443" marR="5443" marT="5443" marB="0" anchor="ctr"/>
                </a:tc>
                <a:extLst>
                  <a:ext uri="{0D108BD9-81ED-4DB2-BD59-A6C34878D82A}">
                    <a16:rowId xmlns:a16="http://schemas.microsoft.com/office/drawing/2014/main" val="2919920865"/>
                  </a:ext>
                </a:extLst>
              </a:tr>
              <a:tr h="273029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线程数</a:t>
                      </a:r>
                    </a:p>
                  </a:txBody>
                  <a:tcPr marL="5443" marR="5443" marT="5443" marB="0" anchor="ctr"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48</a:t>
                      </a: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48</a:t>
                      </a: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48</a:t>
                      </a:r>
                    </a:p>
                  </a:txBody>
                  <a:tcPr marL="5443" marR="5443" marT="5443" marB="0" anchor="ctr"/>
                </a:tc>
                <a:extLst>
                  <a:ext uri="{0D108BD9-81ED-4DB2-BD59-A6C34878D82A}">
                    <a16:rowId xmlns:a16="http://schemas.microsoft.com/office/drawing/2014/main" val="2599818467"/>
                  </a:ext>
                </a:extLst>
              </a:tr>
              <a:tr h="27302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fio</a:t>
                      </a:r>
                      <a:r>
                        <a:rPr lang="zh-CN" alt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写入速度</a:t>
                      </a:r>
                    </a:p>
                  </a:txBody>
                  <a:tcPr marL="5443" marR="5443" marT="5443" marB="0" anchor="ctr"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600" b="1" u="none" strike="noStrike" dirty="0">
                          <a:solidFill>
                            <a:srgbClr val="C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&gt;10 GB/s</a:t>
                      </a:r>
                      <a:endParaRPr lang="en-US" altLang="zh-CN" sz="1600" b="1" i="0" u="none" strike="noStrike" dirty="0">
                        <a:solidFill>
                          <a:srgbClr val="C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~15GB/s</a:t>
                      </a: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~9GB/s</a:t>
                      </a:r>
                    </a:p>
                  </a:txBody>
                  <a:tcPr marL="5443" marR="5443" marT="5443" marB="0" anchor="ctr"/>
                </a:tc>
                <a:extLst>
                  <a:ext uri="{0D108BD9-81ED-4DB2-BD59-A6C34878D82A}">
                    <a16:rowId xmlns:a16="http://schemas.microsoft.com/office/drawing/2014/main" val="3107697088"/>
                  </a:ext>
                </a:extLst>
              </a:tr>
              <a:tr h="310456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占用逻辑核数</a:t>
                      </a:r>
                    </a:p>
                  </a:txBody>
                  <a:tcPr marL="5443" marR="5443" marT="5443" marB="0" anchor="ctr"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17</a:t>
                      </a: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5443" marR="5443" marT="5443" marB="0" anchor="ctr"/>
                </a:tc>
                <a:extLst>
                  <a:ext uri="{0D108BD9-81ED-4DB2-BD59-A6C34878D82A}">
                    <a16:rowId xmlns:a16="http://schemas.microsoft.com/office/drawing/2014/main" val="508964202"/>
                  </a:ext>
                </a:extLst>
              </a:tr>
            </a:tbl>
          </a:graphicData>
        </a:graphic>
      </p:graphicFrame>
      <p:graphicFrame>
        <p:nvGraphicFramePr>
          <p:cNvPr id="27" name="表格 26">
            <a:extLst>
              <a:ext uri="{FF2B5EF4-FFF2-40B4-BE49-F238E27FC236}">
                <a16:creationId xmlns:a16="http://schemas.microsoft.com/office/drawing/2014/main" id="{83BD6B73-4673-4AEF-A0F0-EF1DE30EAF83}"/>
              </a:ext>
            </a:extLst>
          </p:cNvPr>
          <p:cNvGraphicFramePr>
            <a:graphicFrameLocks noGrp="1"/>
          </p:cNvGraphicFramePr>
          <p:nvPr/>
        </p:nvGraphicFramePr>
        <p:xfrm>
          <a:off x="7379780" y="3092724"/>
          <a:ext cx="4572001" cy="14400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96008">
                  <a:extLst>
                    <a:ext uri="{9D8B030D-6E8A-4147-A177-3AD203B41FA5}">
                      <a16:colId xmlns:a16="http://schemas.microsoft.com/office/drawing/2014/main" val="4290963681"/>
                    </a:ext>
                  </a:extLst>
                </a:gridCol>
                <a:gridCol w="1435884">
                  <a:extLst>
                    <a:ext uri="{9D8B030D-6E8A-4147-A177-3AD203B41FA5}">
                      <a16:colId xmlns:a16="http://schemas.microsoft.com/office/drawing/2014/main" val="2447028881"/>
                    </a:ext>
                  </a:extLst>
                </a:gridCol>
                <a:gridCol w="1440109">
                  <a:extLst>
                    <a:ext uri="{9D8B030D-6E8A-4147-A177-3AD203B41FA5}">
                      <a16:colId xmlns:a16="http://schemas.microsoft.com/office/drawing/2014/main" val="2660846381"/>
                    </a:ext>
                  </a:extLst>
                </a:gridCol>
              </a:tblGrid>
              <a:tr h="30776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600" b="1" u="none" strike="noStrike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heps01</a:t>
                      </a:r>
                      <a:endParaRPr lang="zh-CN" alt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5443" marR="5443" marT="5443" marB="0" anchor="ctr"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raid5</a:t>
                      </a:r>
                      <a:endParaRPr lang="zh-CN" alt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5443" marR="5443" marT="5443" marB="0" anchor="ctr"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Raid0</a:t>
                      </a:r>
                      <a:endParaRPr lang="zh-CN" alt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5443" marR="5443" marT="5443" marB="0" anchor="ctr"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043847"/>
                  </a:ext>
                </a:extLst>
              </a:tr>
              <a:tr h="274825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数据块大小</a:t>
                      </a:r>
                    </a:p>
                  </a:txBody>
                  <a:tcPr marL="5443" marR="5443" marT="5443" marB="0" anchor="ctr"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600K</a:t>
                      </a: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600K</a:t>
                      </a:r>
                    </a:p>
                  </a:txBody>
                  <a:tcPr marL="5443" marR="5443" marT="5443" marB="0" anchor="ctr"/>
                </a:tc>
                <a:extLst>
                  <a:ext uri="{0D108BD9-81ED-4DB2-BD59-A6C34878D82A}">
                    <a16:rowId xmlns:a16="http://schemas.microsoft.com/office/drawing/2014/main" val="2919920865"/>
                  </a:ext>
                </a:extLst>
              </a:tr>
              <a:tr h="274825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线程数</a:t>
                      </a:r>
                    </a:p>
                  </a:txBody>
                  <a:tcPr marL="5443" marR="5443" marT="5443" marB="0" anchor="ctr"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40</a:t>
                      </a: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40</a:t>
                      </a:r>
                    </a:p>
                  </a:txBody>
                  <a:tcPr marL="5443" marR="5443" marT="5443" marB="0" anchor="ctr"/>
                </a:tc>
                <a:extLst>
                  <a:ext uri="{0D108BD9-81ED-4DB2-BD59-A6C34878D82A}">
                    <a16:rowId xmlns:a16="http://schemas.microsoft.com/office/drawing/2014/main" val="2599818467"/>
                  </a:ext>
                </a:extLst>
              </a:tr>
              <a:tr h="27482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DAQ</a:t>
                      </a:r>
                      <a:r>
                        <a:rPr lang="zh-CN" alt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写入速度</a:t>
                      </a:r>
                    </a:p>
                  </a:txBody>
                  <a:tcPr marL="5443" marR="5443" marT="5443" marB="0" anchor="ctr"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6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~8 GB/s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~4.8GB/s</a:t>
                      </a:r>
                    </a:p>
                  </a:txBody>
                  <a:tcPr marL="5443" marR="5443" marT="5443" marB="0" anchor="ctr"/>
                </a:tc>
                <a:extLst>
                  <a:ext uri="{0D108BD9-81ED-4DB2-BD59-A6C34878D82A}">
                    <a16:rowId xmlns:a16="http://schemas.microsoft.com/office/drawing/2014/main" val="3107697088"/>
                  </a:ext>
                </a:extLst>
              </a:tr>
              <a:tr h="307763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占用逻辑核数</a:t>
                      </a:r>
                    </a:p>
                  </a:txBody>
                  <a:tcPr marL="5443" marR="5443" marT="5443" marB="0" anchor="ctr"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marL="5443" marR="5443" marT="5443" marB="0" anchor="ctr"/>
                </a:tc>
                <a:extLst>
                  <a:ext uri="{0D108BD9-81ED-4DB2-BD59-A6C34878D82A}">
                    <a16:rowId xmlns:a16="http://schemas.microsoft.com/office/drawing/2014/main" val="508964202"/>
                  </a:ext>
                </a:extLst>
              </a:tr>
            </a:tbl>
          </a:graphicData>
        </a:graphic>
      </p:graphicFrame>
      <p:sp>
        <p:nvSpPr>
          <p:cNvPr id="21" name="矩形 20">
            <a:extLst>
              <a:ext uri="{FF2B5EF4-FFF2-40B4-BE49-F238E27FC236}">
                <a16:creationId xmlns:a16="http://schemas.microsoft.com/office/drawing/2014/main" id="{362CC8C3-00E0-4736-8C00-8A8A25087AC1}"/>
              </a:ext>
            </a:extLst>
          </p:cNvPr>
          <p:cNvSpPr/>
          <p:nvPr/>
        </p:nvSpPr>
        <p:spPr>
          <a:xfrm>
            <a:off x="8471308" y="4735808"/>
            <a:ext cx="2879314" cy="40011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zh-CN" altLang="en-US" sz="2000" b="1" kern="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存储性能测试：</a:t>
            </a:r>
            <a:r>
              <a:rPr lang="en-US" altLang="zh-CN" sz="2000" b="1" kern="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Fio</a:t>
            </a:r>
            <a:r>
              <a:rPr lang="zh-CN" altLang="en-US" sz="2000" b="1" kern="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写盘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64C18E35-43B2-471A-AC8A-2C0D042F3DB3}"/>
              </a:ext>
            </a:extLst>
          </p:cNvPr>
          <p:cNvSpPr/>
          <p:nvPr/>
        </p:nvSpPr>
        <p:spPr>
          <a:xfrm>
            <a:off x="8322062" y="2690208"/>
            <a:ext cx="3186315" cy="40011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CN" altLang="en-US" sz="2000" b="1" kern="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存储性能测试： </a:t>
            </a:r>
            <a:r>
              <a:rPr lang="en-US" altLang="zh-CN" sz="2000" b="1" kern="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DAQ</a:t>
            </a:r>
            <a:r>
              <a:rPr lang="zh-CN" altLang="en-US" sz="2000" b="1" kern="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写盘</a:t>
            </a:r>
            <a:endParaRPr lang="en-US" altLang="zh-CN" sz="2000" b="1" kern="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29" name="表格 28">
            <a:extLst>
              <a:ext uri="{FF2B5EF4-FFF2-40B4-BE49-F238E27FC236}">
                <a16:creationId xmlns:a16="http://schemas.microsoft.com/office/drawing/2014/main" id="{2BEF04BF-F1A3-4E12-8063-B6958B2886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6561424"/>
              </p:ext>
            </p:extLst>
          </p:nvPr>
        </p:nvGraphicFramePr>
        <p:xfrm>
          <a:off x="7315515" y="1232276"/>
          <a:ext cx="4636266" cy="1224000"/>
        </p:xfrm>
        <a:graphic>
          <a:graphicData uri="http://schemas.openxmlformats.org/drawingml/2006/table">
            <a:tbl>
              <a:tblPr firstRow="1" firstCol="1" bandRow="1"/>
              <a:tblGrid>
                <a:gridCol w="1107839">
                  <a:extLst>
                    <a:ext uri="{9D8B030D-6E8A-4147-A177-3AD203B41FA5}">
                      <a16:colId xmlns:a16="http://schemas.microsoft.com/office/drawing/2014/main" val="1829677433"/>
                    </a:ext>
                  </a:extLst>
                </a:gridCol>
                <a:gridCol w="3528427">
                  <a:extLst>
                    <a:ext uri="{9D8B030D-6E8A-4147-A177-3AD203B41FA5}">
                      <a16:colId xmlns:a16="http://schemas.microsoft.com/office/drawing/2014/main" val="1750437289"/>
                    </a:ext>
                  </a:extLst>
                </a:gridCol>
              </a:tblGrid>
              <a:tr h="4896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zh-CN" altLang="en-US" sz="16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服务器</a:t>
                      </a:r>
                      <a:endParaRPr lang="zh-CN" sz="16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6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Dell PowerEdge R760</a:t>
                      </a:r>
                      <a:r>
                        <a:rPr lang="zh-CN" altLang="en-US" sz="16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（</a:t>
                      </a:r>
                      <a:r>
                        <a:rPr lang="en-US" altLang="zh-CN" sz="1600" b="1" u="none" strike="noStrike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heps01</a:t>
                      </a:r>
                      <a:r>
                        <a:rPr lang="zh-CN" altLang="en-US" sz="16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）</a:t>
                      </a:r>
                      <a:endParaRPr lang="zh-CN" sz="16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9968376"/>
                  </a:ext>
                </a:extLst>
              </a:tr>
              <a:tr h="4896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altLang="zh-CN" sz="16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CPU</a:t>
                      </a:r>
                      <a:endParaRPr lang="zh-CN" sz="16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6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Intel(R) Xeon(R) Platinum 8462Y+@2.8GHz</a:t>
                      </a:r>
                      <a:endParaRPr lang="zh-CN" sz="16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9431440"/>
                  </a:ext>
                </a:extLst>
              </a:tr>
              <a:tr h="2448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RAID</a:t>
                      </a:r>
                      <a:r>
                        <a:rPr lang="zh-CN" altLang="en-US" sz="16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数量</a:t>
                      </a:r>
                      <a:endParaRPr lang="zh-CN" altLang="zh-CN" sz="16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Dell PERC12</a:t>
                      </a:r>
                      <a:endParaRPr lang="zh-CN" altLang="zh-CN" sz="16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6276001"/>
                  </a:ext>
                </a:extLst>
              </a:tr>
            </a:tbl>
          </a:graphicData>
        </a:graphic>
      </p:graphicFrame>
      <p:sp>
        <p:nvSpPr>
          <p:cNvPr id="30" name="矩形 29">
            <a:extLst>
              <a:ext uri="{FF2B5EF4-FFF2-40B4-BE49-F238E27FC236}">
                <a16:creationId xmlns:a16="http://schemas.microsoft.com/office/drawing/2014/main" id="{77043A0D-07D4-4B0B-9134-6B7B875387AD}"/>
              </a:ext>
            </a:extLst>
          </p:cNvPr>
          <p:cNvSpPr/>
          <p:nvPr/>
        </p:nvSpPr>
        <p:spPr>
          <a:xfrm>
            <a:off x="8880644" y="830069"/>
            <a:ext cx="1506008" cy="40011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zh-CN" altLang="en-US" sz="2000" b="1" kern="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服务器参数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标题 1">
            <a:extLst>
              <a:ext uri="{FF2B5EF4-FFF2-40B4-BE49-F238E27FC236}">
                <a16:creationId xmlns:a16="http://schemas.microsoft.com/office/drawing/2014/main" id="{010B28CC-B058-4E60-B28D-2841B1F9002E}"/>
              </a:ext>
            </a:extLst>
          </p:cNvPr>
          <p:cNvSpPr txBox="1">
            <a:spLocks/>
          </p:cNvSpPr>
          <p:nvPr/>
        </p:nvSpPr>
        <p:spPr>
          <a:xfrm>
            <a:off x="1859279" y="60702"/>
            <a:ext cx="4387771" cy="58477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342900" algn="ct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楷体_GB2312" pitchFamily="49" charset="-122"/>
              </a:defRPr>
            </a:lvl6pPr>
            <a:lvl7pPr marL="685800" algn="ct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楷体_GB2312" pitchFamily="49" charset="-122"/>
              </a:defRPr>
            </a:lvl7pPr>
            <a:lvl8pPr marL="1028700" algn="ct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楷体_GB2312" pitchFamily="49" charset="-122"/>
              </a:defRPr>
            </a:lvl8pPr>
            <a:lvl9pPr marL="1371600" algn="ct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楷体_GB2312" pitchFamily="49" charset="-122"/>
              </a:defRPr>
            </a:lvl9pPr>
          </a:lstStyle>
          <a:p>
            <a:pPr algn="l" eaLnBrk="1" hangingPunct="1">
              <a:defRPr/>
            </a:pP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数据存储性能研究</a:t>
            </a:r>
          </a:p>
        </p:txBody>
      </p:sp>
    </p:spTree>
    <p:extLst>
      <p:ext uri="{BB962C8B-B14F-4D97-AF65-F5344CB8AC3E}">
        <p14:creationId xmlns:p14="http://schemas.microsoft.com/office/powerpoint/2010/main" val="2679578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内容占位符 2">
            <a:extLst>
              <a:ext uri="{FF2B5EF4-FFF2-40B4-BE49-F238E27FC236}">
                <a16:creationId xmlns:a16="http://schemas.microsoft.com/office/drawing/2014/main" id="{20221978-6A5A-4FA9-B826-C6C8E3379D16}"/>
              </a:ext>
            </a:extLst>
          </p:cNvPr>
          <p:cNvSpPr txBox="1">
            <a:spLocks/>
          </p:cNvSpPr>
          <p:nvPr/>
        </p:nvSpPr>
        <p:spPr bwMode="auto">
          <a:xfrm>
            <a:off x="691496" y="901521"/>
            <a:ext cx="11260284" cy="5577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257175" indent="-2571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519113" indent="-2603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rgbClr val="000000"/>
                </a:solidFill>
                <a:latin typeface="+mn-lt"/>
                <a:ea typeface="+mn-ea"/>
              </a:defRPr>
            </a:lvl2pPr>
            <a:lvl3pPr marL="739775" indent="-2190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1700">
                <a:solidFill>
                  <a:srgbClr val="000000"/>
                </a:solidFill>
                <a:latin typeface="+mn-lt"/>
                <a:ea typeface="+mn-ea"/>
              </a:defRPr>
            </a:lvl3pPr>
            <a:lvl4pPr marL="960438" indent="-2190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1500">
                <a:solidFill>
                  <a:srgbClr val="000000"/>
                </a:solidFill>
                <a:latin typeface="+mn-lt"/>
                <a:ea typeface="+mn-ea"/>
              </a:defRPr>
            </a:lvl4pPr>
            <a:lvl5pPr marL="1198563" indent="-2365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500">
                <a:solidFill>
                  <a:srgbClr val="000000"/>
                </a:solidFill>
                <a:latin typeface="+mn-lt"/>
                <a:ea typeface="+mn-ea"/>
              </a:defRPr>
            </a:lvl5pPr>
            <a:lvl6pPr marL="1541860" indent="-236935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  <a:ea typeface="+mn-ea"/>
              </a:defRPr>
            </a:lvl6pPr>
            <a:lvl7pPr marL="1884760" indent="-236935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  <a:ea typeface="+mn-ea"/>
              </a:defRPr>
            </a:lvl7pPr>
            <a:lvl8pPr marL="2227660" indent="-236935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  <a:ea typeface="+mn-ea"/>
              </a:defRPr>
            </a:lvl8pPr>
            <a:lvl9pPr marL="2570560" indent="-236935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SzPct val="70000"/>
              <a:buFont typeface="Wingdings" panose="05000000000000000000" pitchFamily="2" charset="2"/>
              <a:buNone/>
              <a:tabLst/>
              <a:defRPr/>
            </a:pP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对回所以来的工作进行整理：</a:t>
            </a:r>
            <a:endParaRPr kumimoji="0" lang="en-US" altLang="zh-CN" sz="24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  <a:buClr>
                <a:srgbClr val="1F497D"/>
              </a:buClr>
              <a:buFont typeface="Wingdings" panose="05000000000000000000" pitchFamily="2" charset="2"/>
              <a:buChar char="n"/>
              <a:defRPr/>
            </a:pPr>
            <a:r>
              <a:rPr lang="zh-CN" altLang="en-US" b="1" kern="0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完成转博考核</a:t>
            </a:r>
            <a:endParaRPr lang="en-US" altLang="zh-CN" b="1" kern="0" dirty="0">
              <a:solidFill>
                <a:schemeClr val="accent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  <a:buClr>
                <a:srgbClr val="1F497D"/>
              </a:buClr>
              <a:buFont typeface="Wingdings" panose="05000000000000000000" pitchFamily="2" charset="2"/>
              <a:buChar char="n"/>
              <a:defRPr/>
            </a:pPr>
            <a:r>
              <a:rPr lang="zh-CN" altLang="en-US" b="1" kern="0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参加</a:t>
            </a:r>
            <a:r>
              <a:rPr lang="en-US" altLang="zh-CN" b="1" kern="0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IEEE real time </a:t>
            </a:r>
            <a:r>
              <a:rPr lang="zh-CN" altLang="en-US" b="1" kern="0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会议</a:t>
            </a:r>
            <a:endParaRPr lang="en-US" altLang="zh-CN" b="1" kern="0" dirty="0">
              <a:solidFill>
                <a:schemeClr val="accent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  <a:buClr>
                <a:srgbClr val="D23D36"/>
              </a:buClr>
              <a:defRPr/>
            </a:pPr>
            <a:r>
              <a:rPr lang="zh-CN" altLang="en-US" sz="1800" b="1" kern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完成</a:t>
            </a:r>
            <a:r>
              <a:rPr lang="en-US" altLang="zh-CN" sz="1800" b="1" kern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mini oral + poster</a:t>
            </a:r>
          </a:p>
          <a:p>
            <a:pPr lvl="1">
              <a:lnSpc>
                <a:spcPct val="150000"/>
              </a:lnSpc>
              <a:buClr>
                <a:srgbClr val="D23D36"/>
              </a:buClr>
              <a:defRPr/>
            </a:pPr>
            <a:r>
              <a:rPr lang="zh-CN" altLang="en-US" sz="1800" b="1" kern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论文正在撰写中</a:t>
            </a:r>
            <a:endParaRPr lang="en-US" altLang="zh-CN" sz="1800" b="1" kern="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03196113-97E0-4A2C-B65A-60F52830BF9A}"/>
              </a:ext>
            </a:extLst>
          </p:cNvPr>
          <p:cNvSpPr/>
          <p:nvPr/>
        </p:nvSpPr>
        <p:spPr>
          <a:xfrm>
            <a:off x="-9897" y="6655888"/>
            <a:ext cx="11961678" cy="188258"/>
          </a:xfrm>
          <a:prstGeom prst="rect">
            <a:avLst/>
          </a:prstGeom>
          <a:solidFill>
            <a:srgbClr val="00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5E8161F3-539E-4CA3-9461-54F259158C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272" y="29744"/>
            <a:ext cx="900762" cy="638723"/>
          </a:xfrm>
          <a:prstGeom prst="rect">
            <a:avLst/>
          </a:prstGeom>
        </p:spPr>
      </p:pic>
      <p:sp>
        <p:nvSpPr>
          <p:cNvPr id="13" name="矩形 12">
            <a:extLst>
              <a:ext uri="{FF2B5EF4-FFF2-40B4-BE49-F238E27FC236}">
                <a16:creationId xmlns:a16="http://schemas.microsoft.com/office/drawing/2014/main" id="{5C5F8682-C967-408D-BF22-0B8C558560C1}"/>
              </a:ext>
            </a:extLst>
          </p:cNvPr>
          <p:cNvSpPr/>
          <p:nvPr/>
        </p:nvSpPr>
        <p:spPr>
          <a:xfrm>
            <a:off x="12019602" y="6655888"/>
            <a:ext cx="172397" cy="188258"/>
          </a:xfrm>
          <a:prstGeom prst="rect">
            <a:avLst/>
          </a:prstGeom>
          <a:solidFill>
            <a:srgbClr val="00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25FF63B9-BAC0-4DCD-ADE3-4D0B8F41DEDB}"/>
              </a:ext>
            </a:extLst>
          </p:cNvPr>
          <p:cNvCxnSpPr/>
          <p:nvPr/>
        </p:nvCxnSpPr>
        <p:spPr>
          <a:xfrm>
            <a:off x="0" y="737656"/>
            <a:ext cx="1809404" cy="0"/>
          </a:xfrm>
          <a:prstGeom prst="line">
            <a:avLst/>
          </a:prstGeom>
          <a:ln w="635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1E04D5DC-E7A3-46B3-B989-68A69E0B7C99}"/>
              </a:ext>
            </a:extLst>
          </p:cNvPr>
          <p:cNvCxnSpPr>
            <a:cxnSpLocks/>
          </p:cNvCxnSpPr>
          <p:nvPr/>
        </p:nvCxnSpPr>
        <p:spPr>
          <a:xfrm>
            <a:off x="1859280" y="737656"/>
            <a:ext cx="10332720" cy="0"/>
          </a:xfrm>
          <a:prstGeom prst="line">
            <a:avLst/>
          </a:prstGeom>
          <a:ln w="63500">
            <a:solidFill>
              <a:srgbClr val="B6447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3">
            <a:extLst>
              <a:ext uri="{FF2B5EF4-FFF2-40B4-BE49-F238E27FC236}">
                <a16:creationId xmlns:a16="http://schemas.microsoft.com/office/drawing/2014/main" id="{F87E7A05-498C-4AA6-B66C-3C8CE760AB36}"/>
              </a:ext>
            </a:extLst>
          </p:cNvPr>
          <p:cNvSpPr txBox="1"/>
          <p:nvPr/>
        </p:nvSpPr>
        <p:spPr>
          <a:xfrm>
            <a:off x="11961676" y="6560393"/>
            <a:ext cx="35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zh-CN" alt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标题 1">
            <a:extLst>
              <a:ext uri="{FF2B5EF4-FFF2-40B4-BE49-F238E27FC236}">
                <a16:creationId xmlns:a16="http://schemas.microsoft.com/office/drawing/2014/main" id="{9E9C3D58-6117-4E43-A33C-98176CE5A77D}"/>
              </a:ext>
            </a:extLst>
          </p:cNvPr>
          <p:cNvSpPr txBox="1">
            <a:spLocks/>
          </p:cNvSpPr>
          <p:nvPr/>
        </p:nvSpPr>
        <p:spPr>
          <a:xfrm>
            <a:off x="1859280" y="60702"/>
            <a:ext cx="3232099" cy="58477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342900" algn="ct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楷体_GB2312" pitchFamily="49" charset="-122"/>
              </a:defRPr>
            </a:lvl6pPr>
            <a:lvl7pPr marL="685800" algn="ct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楷体_GB2312" pitchFamily="49" charset="-122"/>
              </a:defRPr>
            </a:lvl7pPr>
            <a:lvl8pPr marL="1028700" algn="ct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楷体_GB2312" pitchFamily="49" charset="-122"/>
              </a:defRPr>
            </a:lvl8pPr>
            <a:lvl9pPr marL="1371600" algn="ct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楷体_GB2312" pitchFamily="49" charset="-122"/>
              </a:defRPr>
            </a:lvl9pPr>
          </a:lstStyle>
          <a:p>
            <a:pPr algn="l" eaLnBrk="1" hangingPunct="1">
              <a:defRPr/>
            </a:pP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其他工作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97CF4585-B2DC-4822-A1E3-501A618DD1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2545" y="1467822"/>
            <a:ext cx="3336019" cy="2222623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1CBFF9F7-A837-4C7D-A045-C3E43002A83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4690" y="3968567"/>
            <a:ext cx="3603874" cy="2502991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C3A1B7A7-E20D-41C1-B4BB-531E032EE99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94259" y="789403"/>
            <a:ext cx="4157521" cy="5863170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117CDE88-F471-4503-BA86-1F484C8CA1D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496" y="3973984"/>
            <a:ext cx="2874529" cy="2502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3925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学术">
      <a:majorFont>
        <a:latin typeface="Times New Roman"/>
        <a:ea typeface="黑体"/>
        <a:cs typeface=""/>
      </a:majorFont>
      <a:minorFont>
        <a:latin typeface="Times New Roman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21326</TotalTime>
  <Words>858</Words>
  <Application>Microsoft Office PowerPoint</Application>
  <PresentationFormat>宽屏</PresentationFormat>
  <Paragraphs>172</Paragraphs>
  <Slides>11</Slides>
  <Notes>11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21" baseType="lpstr">
      <vt:lpstr>等线</vt:lpstr>
      <vt:lpstr>楷体</vt:lpstr>
      <vt:lpstr>宋体</vt:lpstr>
      <vt:lpstr>微软雅黑</vt:lpstr>
      <vt:lpstr>Arial</vt:lpstr>
      <vt:lpstr>Calibri</vt:lpstr>
      <vt:lpstr>Cambria Math</vt:lpstr>
      <vt:lpstr>Times New Roman</vt:lpstr>
      <vt:lpstr>Wingdings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xzh jiang</dc:creator>
  <cp:lastModifiedBy>XZ YANG</cp:lastModifiedBy>
  <cp:revision>1636</cp:revision>
  <dcterms:created xsi:type="dcterms:W3CDTF">2023-07-03T06:42:56Z</dcterms:created>
  <dcterms:modified xsi:type="dcterms:W3CDTF">2024-04-29T08:28:22Z</dcterms:modified>
</cp:coreProperties>
</file>