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77" r:id="rId3"/>
    <p:sldId id="282" r:id="rId4"/>
    <p:sldId id="292" r:id="rId5"/>
    <p:sldId id="284" r:id="rId6"/>
    <p:sldId id="294" r:id="rId7"/>
    <p:sldId id="295" r:id="rId8"/>
    <p:sldId id="296" r:id="rId9"/>
    <p:sldId id="297" r:id="rId10"/>
    <p:sldId id="285" r:id="rId11"/>
    <p:sldId id="286" r:id="rId12"/>
    <p:sldId id="265"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g xzh" initials="jx" lastIdx="1" clrIdx="0">
    <p:extLst>
      <p:ext uri="{19B8F6BF-5375-455C-9EA6-DF929625EA0E}">
        <p15:presenceInfo xmlns:p15="http://schemas.microsoft.com/office/powerpoint/2012/main" userId="0eb0622a8a998177" providerId="Windows Live"/>
      </p:ext>
    </p:extLst>
  </p:cmAuthor>
  <p:cmAuthor id="2" name="DAQer" initials="D" lastIdx="1" clrIdx="1">
    <p:extLst>
      <p:ext uri="{19B8F6BF-5375-455C-9EA6-DF929625EA0E}">
        <p15:presenceInfo xmlns:p15="http://schemas.microsoft.com/office/powerpoint/2012/main" userId="DAQ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9EBF5"/>
    <a:srgbClr val="B64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1" autoAdjust="0"/>
    <p:restoredTop sz="90242" autoAdjust="0"/>
  </p:normalViewPr>
  <p:slideViewPr>
    <p:cSldViewPr snapToGrid="0">
      <p:cViewPr varScale="1">
        <p:scale>
          <a:sx n="111" d="100"/>
          <a:sy n="111" d="100"/>
        </p:scale>
        <p:origin x="444" y="78"/>
      </p:cViewPr>
      <p:guideLst/>
    </p:cSldViewPr>
  </p:slideViewPr>
  <p:notesTextViewPr>
    <p:cViewPr>
      <p:scale>
        <a:sx n="1" d="1"/>
        <a:sy n="1" d="1"/>
      </p:scale>
      <p:origin x="0" y="0"/>
    </p:cViewPr>
  </p:notesTextViewPr>
  <p:notesViewPr>
    <p:cSldViewPr snapToGrid="0">
      <p:cViewPr varScale="1">
        <p:scale>
          <a:sx n="87" d="100"/>
          <a:sy n="87" d="100"/>
        </p:scale>
        <p:origin x="3831"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2DBFAE-1C32-4D7B-BC29-AA272D1C7D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CN" altLang="en-US"/>
        </a:p>
      </dgm:t>
    </dgm:pt>
    <dgm:pt modelId="{4B56AE97-7B25-4592-9245-464D9267AEBD}">
      <dgm:prSet phldrT="[文本]" custT="1"/>
      <dgm:spPr/>
      <dgm:t>
        <a:bodyPr/>
        <a:lstStyle/>
        <a:p>
          <a:r>
            <a:rPr lang="zh-CN" altLang="en-US" sz="2200" kern="1200" dirty="0">
              <a:solidFill>
                <a:prstClr val="black">
                  <a:hueOff val="0"/>
                  <a:satOff val="0"/>
                  <a:lumOff val="0"/>
                  <a:alphaOff val="0"/>
                </a:prstClr>
              </a:solidFill>
              <a:latin typeface="楷体" panose="02010609060101010101" pitchFamily="49" charset="-122"/>
              <a:ea typeface="楷体" panose="02010609060101010101" pitchFamily="49" charset="-122"/>
              <a:cs typeface="+mn-cs"/>
            </a:rPr>
            <a:t>主要对基于</a:t>
          </a:r>
          <a:r>
            <a:rPr lang="en-US" altLang="zh-CN" sz="2200" kern="1200" dirty="0">
              <a:solidFill>
                <a:prstClr val="black">
                  <a:hueOff val="0"/>
                  <a:satOff val="0"/>
                  <a:lumOff val="0"/>
                  <a:alphaOff val="0"/>
                </a:prstClr>
              </a:solidFill>
              <a:latin typeface="楷体" panose="02010609060101010101" pitchFamily="49" charset="-122"/>
              <a:ea typeface="楷体" panose="02010609060101010101" pitchFamily="49" charset="-122"/>
              <a:cs typeface="+mn-cs"/>
            </a:rPr>
            <a:t>Phoebus</a:t>
          </a:r>
          <a:r>
            <a:rPr lang="zh-CN" altLang="en-US" sz="2200" kern="1200" dirty="0">
              <a:solidFill>
                <a:prstClr val="black">
                  <a:hueOff val="0"/>
                  <a:satOff val="0"/>
                  <a:lumOff val="0"/>
                  <a:alphaOff val="0"/>
                </a:prstClr>
              </a:solidFill>
              <a:latin typeface="楷体" panose="02010609060101010101" pitchFamily="49" charset="-122"/>
              <a:ea typeface="楷体" panose="02010609060101010101" pitchFamily="49" charset="-122"/>
              <a:cs typeface="+mn-cs"/>
            </a:rPr>
            <a:t>的归档</a:t>
          </a:r>
          <a:r>
            <a:rPr lang="zh-CN" altLang="en-US" sz="2200" kern="1200" dirty="0">
              <a:latin typeface="楷体" panose="02010609060101010101" pitchFamily="49" charset="-122"/>
              <a:ea typeface="楷体" panose="02010609060101010101" pitchFamily="49" charset="-122"/>
            </a:rPr>
            <a:t>数据功能进行了实现</a:t>
          </a:r>
          <a:endParaRPr lang="zh-CN" altLang="en-US" sz="2200" kern="1200" dirty="0"/>
        </a:p>
      </dgm:t>
    </dgm:pt>
    <dgm:pt modelId="{69CF0BB1-B495-4D30-80A6-1F8728F6060D}" type="parTrans" cxnId="{9CEEC1D8-0E78-429A-8474-C5352B411BBC}">
      <dgm:prSet/>
      <dgm:spPr/>
      <dgm:t>
        <a:bodyPr/>
        <a:lstStyle/>
        <a:p>
          <a:endParaRPr lang="zh-CN" altLang="en-US"/>
        </a:p>
      </dgm:t>
    </dgm:pt>
    <dgm:pt modelId="{666352B6-CC10-46CE-AEC0-807DF1C2AF21}" type="sibTrans" cxnId="{9CEEC1D8-0E78-429A-8474-C5352B411BBC}">
      <dgm:prSet/>
      <dgm:spPr/>
      <dgm:t>
        <a:bodyPr/>
        <a:lstStyle/>
        <a:p>
          <a:endParaRPr lang="zh-CN" altLang="en-US"/>
        </a:p>
      </dgm:t>
    </dgm:pt>
    <dgm:pt modelId="{761E38F3-F663-49A9-A111-64EEC3C15888}">
      <dgm:prSet phldrT="[文本]" custT="1"/>
      <dgm:spPr/>
      <dgm:t>
        <a:bodyPr/>
        <a:lstStyle/>
        <a:p>
          <a:pPr>
            <a:buFont typeface="Arial" panose="020B0604020202020204" pitchFamily="34" charset="0"/>
            <a:buChar char="•"/>
          </a:pPr>
          <a:r>
            <a:rPr lang="zh-CN" altLang="en-US" sz="2200" dirty="0">
              <a:latin typeface="楷体" panose="02010609060101010101" pitchFamily="49" charset="-122"/>
              <a:ea typeface="楷体" panose="02010609060101010101" pitchFamily="49" charset="-122"/>
            </a:rPr>
            <a:t>对国外相关望远镜装置的控制系统进行了调研</a:t>
          </a:r>
          <a:r>
            <a:rPr lang="en-US" altLang="zh-CN" sz="2200" dirty="0">
              <a:latin typeface="楷体" panose="02010609060101010101" pitchFamily="49" charset="-122"/>
              <a:ea typeface="楷体" panose="02010609060101010101" pitchFamily="49" charset="-122"/>
            </a:rPr>
            <a:t>,</a:t>
          </a:r>
          <a:r>
            <a:rPr lang="zh-CN" altLang="en-US" sz="2200" dirty="0">
              <a:latin typeface="楷体" panose="02010609060101010101" pitchFamily="49" charset="-122"/>
              <a:ea typeface="楷体" panose="02010609060101010101" pitchFamily="49" charset="-122"/>
            </a:rPr>
            <a:t>为</a:t>
          </a:r>
          <a:r>
            <a:rPr lang="en-US" altLang="zh-CN" sz="2200" dirty="0">
              <a:latin typeface="楷体" panose="02010609060101010101" pitchFamily="49" charset="-122"/>
              <a:ea typeface="楷体" panose="02010609060101010101" pitchFamily="49" charset="-122"/>
            </a:rPr>
            <a:t>LACT</a:t>
          </a:r>
          <a:r>
            <a:rPr lang="zh-CN" altLang="en-US" sz="2200" dirty="0">
              <a:latin typeface="楷体" panose="02010609060101010101" pitchFamily="49" charset="-122"/>
              <a:ea typeface="楷体" panose="02010609060101010101" pitchFamily="49" charset="-122"/>
            </a:rPr>
            <a:t>控制系统的初步设计打基础。</a:t>
          </a:r>
          <a:endParaRPr lang="zh-CN" altLang="en-US" sz="2200" dirty="0"/>
        </a:p>
      </dgm:t>
    </dgm:pt>
    <dgm:pt modelId="{E4F6B89E-1CA4-445B-9BDB-320526923415}" type="parTrans" cxnId="{F8EEA2FF-3609-4F22-9320-55CAA23535CE}">
      <dgm:prSet/>
      <dgm:spPr/>
      <dgm:t>
        <a:bodyPr/>
        <a:lstStyle/>
        <a:p>
          <a:endParaRPr lang="zh-CN" altLang="en-US"/>
        </a:p>
      </dgm:t>
    </dgm:pt>
    <dgm:pt modelId="{A9E463E1-7953-4061-930B-D3A38B8E4715}" type="sibTrans" cxnId="{F8EEA2FF-3609-4F22-9320-55CAA23535CE}">
      <dgm:prSet/>
      <dgm:spPr/>
      <dgm:t>
        <a:bodyPr/>
        <a:lstStyle/>
        <a:p>
          <a:endParaRPr lang="zh-CN" altLang="en-US"/>
        </a:p>
      </dgm:t>
    </dgm:pt>
    <dgm:pt modelId="{E2A80C36-A181-4B9B-9B6F-9A86984413BF}">
      <dgm:prSet phldrT="[文本]" custT="1"/>
      <dgm:spPr/>
      <dgm:t>
        <a:bodyPr/>
        <a:lstStyle/>
        <a:p>
          <a:r>
            <a:rPr lang="zh-CN" altLang="en-US" sz="2600" dirty="0"/>
            <a:t>三</a:t>
          </a:r>
          <a:r>
            <a:rPr lang="zh-CN" altLang="en-US" sz="2800" dirty="0"/>
            <a:t>月份</a:t>
          </a:r>
        </a:p>
      </dgm:t>
    </dgm:pt>
    <dgm:pt modelId="{E30F83D4-F2ED-4FE6-B0D9-AF3A6829A559}" type="parTrans" cxnId="{7BF37803-A5F3-4FCF-B9AE-098FA62CD17C}">
      <dgm:prSet/>
      <dgm:spPr/>
      <dgm:t>
        <a:bodyPr/>
        <a:lstStyle/>
        <a:p>
          <a:endParaRPr lang="zh-CN" altLang="en-US"/>
        </a:p>
      </dgm:t>
    </dgm:pt>
    <dgm:pt modelId="{E781808D-8F5A-4C3B-BFB7-7BC53C8C712D}" type="sibTrans" cxnId="{7BF37803-A5F3-4FCF-B9AE-098FA62CD17C}">
      <dgm:prSet/>
      <dgm:spPr/>
      <dgm:t>
        <a:bodyPr/>
        <a:lstStyle/>
        <a:p>
          <a:endParaRPr lang="zh-CN" altLang="en-US"/>
        </a:p>
      </dgm:t>
    </dgm:pt>
    <dgm:pt modelId="{992FF216-EA6B-47E3-9E51-56CF8CA6F35F}">
      <dgm:prSet phldrT="[文本]" custT="1"/>
      <dgm:spPr/>
      <dgm:t>
        <a:bodyPr/>
        <a:lstStyle/>
        <a:p>
          <a:r>
            <a:rPr lang="zh-CN" altLang="en-US" sz="2200" dirty="0">
              <a:latin typeface="楷体" panose="02010609060101010101" pitchFamily="49" charset="-122"/>
              <a:ea typeface="楷体" panose="02010609060101010101" pitchFamily="49" charset="-122"/>
            </a:rPr>
            <a:t>对望远镜转动控制和前端页面原型进行了初步实现</a:t>
          </a:r>
          <a:endParaRPr lang="zh-CN" altLang="en-US" sz="2200" dirty="0"/>
        </a:p>
      </dgm:t>
    </dgm:pt>
    <dgm:pt modelId="{7B024115-6118-47E6-965D-579C94E74906}" type="parTrans" cxnId="{6747F900-0305-425A-9C94-BF31A184777B}">
      <dgm:prSet/>
      <dgm:spPr/>
      <dgm:t>
        <a:bodyPr/>
        <a:lstStyle/>
        <a:p>
          <a:endParaRPr lang="zh-CN" altLang="en-US"/>
        </a:p>
      </dgm:t>
    </dgm:pt>
    <dgm:pt modelId="{E73DA21C-89E5-4421-9239-AF4CDF2A1087}" type="sibTrans" cxnId="{6747F900-0305-425A-9C94-BF31A184777B}">
      <dgm:prSet/>
      <dgm:spPr/>
      <dgm:t>
        <a:bodyPr/>
        <a:lstStyle/>
        <a:p>
          <a:endParaRPr lang="zh-CN" altLang="en-US"/>
        </a:p>
      </dgm:t>
    </dgm:pt>
    <dgm:pt modelId="{03C5E25F-9B14-4F1E-AF6A-4E3777DA683A}">
      <dgm:prSet phldrT="[文本]"/>
      <dgm:spPr/>
      <dgm:t>
        <a:bodyPr/>
        <a:lstStyle/>
        <a:p>
          <a:r>
            <a:rPr lang="zh-CN" altLang="en-US" dirty="0"/>
            <a:t>一月份</a:t>
          </a:r>
        </a:p>
      </dgm:t>
    </dgm:pt>
    <dgm:pt modelId="{0942FBD4-9A40-4A18-9840-DDD5770FA424}" type="sibTrans" cxnId="{1C336784-26B5-4938-9250-811988080ACC}">
      <dgm:prSet/>
      <dgm:spPr/>
      <dgm:t>
        <a:bodyPr/>
        <a:lstStyle/>
        <a:p>
          <a:endParaRPr lang="zh-CN" altLang="en-US"/>
        </a:p>
      </dgm:t>
    </dgm:pt>
    <dgm:pt modelId="{651F214A-600C-48B7-B4C3-DFD5FD8196D2}" type="parTrans" cxnId="{1C336784-26B5-4938-9250-811988080ACC}">
      <dgm:prSet/>
      <dgm:spPr/>
      <dgm:t>
        <a:bodyPr/>
        <a:lstStyle/>
        <a:p>
          <a:endParaRPr lang="zh-CN" altLang="en-US"/>
        </a:p>
      </dgm:t>
    </dgm:pt>
    <dgm:pt modelId="{035D63EF-BA3C-4B08-A086-C988E68FB1A1}">
      <dgm:prSet phldrT="[文本]"/>
      <dgm:spPr/>
      <dgm:t>
        <a:bodyPr/>
        <a:lstStyle/>
        <a:p>
          <a:r>
            <a:rPr lang="zh-CN" altLang="en-US" dirty="0"/>
            <a:t>四月份</a:t>
          </a:r>
        </a:p>
      </dgm:t>
    </dgm:pt>
    <dgm:pt modelId="{ADE32F15-234C-414A-B8CE-8D98890C30AA}" type="parTrans" cxnId="{9363F4B6-4124-4823-B4EA-47B246B5911A}">
      <dgm:prSet/>
      <dgm:spPr/>
      <dgm:t>
        <a:bodyPr/>
        <a:lstStyle/>
        <a:p>
          <a:endParaRPr lang="zh-CN" altLang="en-US"/>
        </a:p>
      </dgm:t>
    </dgm:pt>
    <dgm:pt modelId="{D96F35FD-2F7B-4B69-8ED8-63BCF31E320A}" type="sibTrans" cxnId="{9363F4B6-4124-4823-B4EA-47B246B5911A}">
      <dgm:prSet/>
      <dgm:spPr/>
      <dgm:t>
        <a:bodyPr/>
        <a:lstStyle/>
        <a:p>
          <a:endParaRPr lang="zh-CN" altLang="en-US"/>
        </a:p>
      </dgm:t>
    </dgm:pt>
    <dgm:pt modelId="{2A8D765E-2539-40A6-B3C0-1F5A5FF81B41}">
      <dgm:prSet phldrT="[文本]"/>
      <dgm:spPr/>
      <dgm:t>
        <a:bodyPr/>
        <a:lstStyle/>
        <a:p>
          <a:r>
            <a:rPr lang="zh-CN" altLang="en-US" dirty="0"/>
            <a:t>二月份</a:t>
          </a:r>
        </a:p>
      </dgm:t>
    </dgm:pt>
    <dgm:pt modelId="{00EB985D-F7B1-44A3-8F4B-4B0F74DC2F14}" type="sibTrans" cxnId="{F19A33E9-23CA-4750-9629-0601996006D5}">
      <dgm:prSet/>
      <dgm:spPr/>
      <dgm:t>
        <a:bodyPr/>
        <a:lstStyle/>
        <a:p>
          <a:endParaRPr lang="zh-CN" altLang="en-US"/>
        </a:p>
      </dgm:t>
    </dgm:pt>
    <dgm:pt modelId="{5C0C4629-BE6B-4229-91DB-2E634F154247}" type="parTrans" cxnId="{F19A33E9-23CA-4750-9629-0601996006D5}">
      <dgm:prSet/>
      <dgm:spPr/>
      <dgm:t>
        <a:bodyPr/>
        <a:lstStyle/>
        <a:p>
          <a:endParaRPr lang="zh-CN" altLang="en-US"/>
        </a:p>
      </dgm:t>
    </dgm:pt>
    <dgm:pt modelId="{759DAFBE-D287-48A9-9739-8AFEF242E363}" type="pres">
      <dgm:prSet presAssocID="{842DBFAE-1C32-4D7B-BC29-AA272D1C7D53}" presName="rootnode" presStyleCnt="0">
        <dgm:presLayoutVars>
          <dgm:chMax/>
          <dgm:chPref/>
          <dgm:dir/>
          <dgm:animLvl val="lvl"/>
        </dgm:presLayoutVars>
      </dgm:prSet>
      <dgm:spPr/>
    </dgm:pt>
    <dgm:pt modelId="{E3EE800C-3E6A-43AF-8641-589050B87ACB}" type="pres">
      <dgm:prSet presAssocID="{03C5E25F-9B14-4F1E-AF6A-4E3777DA683A}" presName="composite" presStyleCnt="0"/>
      <dgm:spPr/>
    </dgm:pt>
    <dgm:pt modelId="{8C45A824-8280-4040-AC6F-E2E03D44C65A}" type="pres">
      <dgm:prSet presAssocID="{03C5E25F-9B14-4F1E-AF6A-4E3777DA683A}" presName="bentUpArrow1" presStyleLbl="alignImgPlace1" presStyleIdx="0" presStyleCnt="3" custScaleX="85133" custScaleY="85026" custLinFactNeighborX="-45337" custLinFactNeighborY="-31730"/>
      <dgm:spPr/>
    </dgm:pt>
    <dgm:pt modelId="{F39A9407-A48E-4AFC-B0E4-49A48A1B2886}" type="pres">
      <dgm:prSet presAssocID="{03C5E25F-9B14-4F1E-AF6A-4E3777DA683A}" presName="ParentText" presStyleLbl="node1" presStyleIdx="0" presStyleCnt="4" custScaleX="76786" custScaleY="56216" custLinFactNeighborX="-30148" custLinFactNeighborY="-4786">
        <dgm:presLayoutVars>
          <dgm:chMax val="1"/>
          <dgm:chPref val="1"/>
          <dgm:bulletEnabled val="1"/>
        </dgm:presLayoutVars>
      </dgm:prSet>
      <dgm:spPr/>
    </dgm:pt>
    <dgm:pt modelId="{8EA95C65-B920-4E40-B0ED-C4D84E5C3A61}" type="pres">
      <dgm:prSet presAssocID="{03C5E25F-9B14-4F1E-AF6A-4E3777DA683A}" presName="ChildText" presStyleLbl="revTx" presStyleIdx="0" presStyleCnt="3" custScaleX="235685" custLinFactNeighborX="15609" custLinFactNeighborY="-5609">
        <dgm:presLayoutVars>
          <dgm:chMax val="0"/>
          <dgm:chPref val="0"/>
          <dgm:bulletEnabled val="1"/>
        </dgm:presLayoutVars>
      </dgm:prSet>
      <dgm:spPr/>
    </dgm:pt>
    <dgm:pt modelId="{C8C1E4A8-607B-4CE1-9E11-179B06E44A78}" type="pres">
      <dgm:prSet presAssocID="{0942FBD4-9A40-4A18-9840-DDD5770FA424}" presName="sibTrans" presStyleCnt="0"/>
      <dgm:spPr/>
    </dgm:pt>
    <dgm:pt modelId="{D1DB30CE-E4AA-4378-BD9F-F30ADE8D3022}" type="pres">
      <dgm:prSet presAssocID="{2A8D765E-2539-40A6-B3C0-1F5A5FF81B41}" presName="composite" presStyleCnt="0"/>
      <dgm:spPr/>
    </dgm:pt>
    <dgm:pt modelId="{AE66FB63-AB56-4324-9176-3CE6D6C05CBA}" type="pres">
      <dgm:prSet presAssocID="{2A8D765E-2539-40A6-B3C0-1F5A5FF81B41}" presName="bentUpArrow1" presStyleLbl="alignImgPlace1" presStyleIdx="1" presStyleCnt="3" custScaleX="91373" custScaleY="90103" custLinFactNeighborX="-95049" custLinFactNeighborY="-26308"/>
      <dgm:spPr/>
    </dgm:pt>
    <dgm:pt modelId="{8709BEC4-CC56-4EAB-B3B5-17234B14AF70}" type="pres">
      <dgm:prSet presAssocID="{2A8D765E-2539-40A6-B3C0-1F5A5FF81B41}" presName="ParentText" presStyleLbl="node1" presStyleIdx="1" presStyleCnt="4" custScaleX="82460" custScaleY="54767" custLinFactNeighborX="-67667" custLinFactNeighborY="-802">
        <dgm:presLayoutVars>
          <dgm:chMax val="1"/>
          <dgm:chPref val="1"/>
          <dgm:bulletEnabled val="1"/>
        </dgm:presLayoutVars>
      </dgm:prSet>
      <dgm:spPr/>
    </dgm:pt>
    <dgm:pt modelId="{57C33D84-8683-49AD-8168-06EE2CEA27D4}" type="pres">
      <dgm:prSet presAssocID="{2A8D765E-2539-40A6-B3C0-1F5A5FF81B41}" presName="ChildText" presStyleLbl="revTx" presStyleIdx="1" presStyleCnt="3" custScaleX="362341" custScaleY="72832" custLinFactNeighborX="45482" custLinFactNeighborY="2227">
        <dgm:presLayoutVars>
          <dgm:chMax val="0"/>
          <dgm:chPref val="0"/>
          <dgm:bulletEnabled val="1"/>
        </dgm:presLayoutVars>
      </dgm:prSet>
      <dgm:spPr/>
    </dgm:pt>
    <dgm:pt modelId="{53F75FCB-5EC2-4454-A499-3671C8D0E662}" type="pres">
      <dgm:prSet presAssocID="{00EB985D-F7B1-44A3-8F4B-4B0F74DC2F14}" presName="sibTrans" presStyleCnt="0"/>
      <dgm:spPr/>
    </dgm:pt>
    <dgm:pt modelId="{76380BC3-3B1C-4405-890B-F70D6730C275}" type="pres">
      <dgm:prSet presAssocID="{E2A80C36-A181-4B9B-9B6F-9A86984413BF}" presName="composite" presStyleCnt="0"/>
      <dgm:spPr/>
    </dgm:pt>
    <dgm:pt modelId="{6AFA9EDC-3F57-4260-96BE-117FD35FF9B5}" type="pres">
      <dgm:prSet presAssocID="{E2A80C36-A181-4B9B-9B6F-9A86984413BF}" presName="bentUpArrow1" presStyleLbl="alignImgPlace1" presStyleIdx="2" presStyleCnt="3" custScaleX="88926" custScaleY="105993" custLinFactX="-25079" custLinFactNeighborX="-100000" custLinFactNeighborY="-19676"/>
      <dgm:spPr/>
    </dgm:pt>
    <dgm:pt modelId="{98368DBB-AB56-4EDE-B685-A5A690151674}" type="pres">
      <dgm:prSet presAssocID="{E2A80C36-A181-4B9B-9B6F-9A86984413BF}" presName="ParentText" presStyleLbl="node1" presStyleIdx="2" presStyleCnt="4" custScaleX="79997" custScaleY="59399" custLinFactNeighborX="-91076" custLinFactNeighborY="-5623">
        <dgm:presLayoutVars>
          <dgm:chMax val="1"/>
          <dgm:chPref val="1"/>
          <dgm:bulletEnabled val="1"/>
        </dgm:presLayoutVars>
      </dgm:prSet>
      <dgm:spPr/>
    </dgm:pt>
    <dgm:pt modelId="{F4B8E201-E6CD-42C1-8CA1-D9D0D80951FC}" type="pres">
      <dgm:prSet presAssocID="{E2A80C36-A181-4B9B-9B6F-9A86984413BF}" presName="ChildText" presStyleLbl="revTx" presStyleIdx="2" presStyleCnt="3" custScaleX="223754" custScaleY="98010" custLinFactY="25508" custLinFactNeighborX="30705" custLinFactNeighborY="100000">
        <dgm:presLayoutVars>
          <dgm:chMax val="0"/>
          <dgm:chPref val="0"/>
          <dgm:bulletEnabled val="1"/>
        </dgm:presLayoutVars>
      </dgm:prSet>
      <dgm:spPr/>
    </dgm:pt>
    <dgm:pt modelId="{553A394E-C388-4543-8B5F-13AC7368540B}" type="pres">
      <dgm:prSet presAssocID="{E781808D-8F5A-4C3B-BFB7-7BC53C8C712D}" presName="sibTrans" presStyleCnt="0"/>
      <dgm:spPr/>
    </dgm:pt>
    <dgm:pt modelId="{72709465-3A04-4AFE-8F73-C1A1C79E0EE9}" type="pres">
      <dgm:prSet presAssocID="{035D63EF-BA3C-4B08-A086-C988E68FB1A1}" presName="composite" presStyleCnt="0"/>
      <dgm:spPr/>
    </dgm:pt>
    <dgm:pt modelId="{BBBBC849-AD31-4402-B0B3-59A3AD4EFA83}" type="pres">
      <dgm:prSet presAssocID="{035D63EF-BA3C-4B08-A086-C988E68FB1A1}" presName="ParentText" presStyleLbl="node1" presStyleIdx="3" presStyleCnt="4" custScaleX="75422" custScaleY="52057" custLinFactX="-17060" custLinFactNeighborX="-100000" custLinFactNeighborY="4853">
        <dgm:presLayoutVars>
          <dgm:chMax val="1"/>
          <dgm:chPref val="1"/>
          <dgm:bulletEnabled val="1"/>
        </dgm:presLayoutVars>
      </dgm:prSet>
      <dgm:spPr/>
    </dgm:pt>
  </dgm:ptLst>
  <dgm:cxnLst>
    <dgm:cxn modelId="{6747F900-0305-425A-9C94-BF31A184777B}" srcId="{E2A80C36-A181-4B9B-9B6F-9A86984413BF}" destId="{992FF216-EA6B-47E3-9E51-56CF8CA6F35F}" srcOrd="0" destOrd="0" parTransId="{7B024115-6118-47E6-965D-579C94E74906}" sibTransId="{E73DA21C-89E5-4421-9239-AF4CDF2A1087}"/>
    <dgm:cxn modelId="{7BF37803-A5F3-4FCF-B9AE-098FA62CD17C}" srcId="{842DBFAE-1C32-4D7B-BC29-AA272D1C7D53}" destId="{E2A80C36-A181-4B9B-9B6F-9A86984413BF}" srcOrd="2" destOrd="0" parTransId="{E30F83D4-F2ED-4FE6-B0D9-AF3A6829A559}" sibTransId="{E781808D-8F5A-4C3B-BFB7-7BC53C8C712D}"/>
    <dgm:cxn modelId="{828ED603-11C7-4AA1-AAE9-7760814721B9}" type="presOf" srcId="{E2A80C36-A181-4B9B-9B6F-9A86984413BF}" destId="{98368DBB-AB56-4EDE-B685-A5A690151674}" srcOrd="0" destOrd="0" presId="urn:microsoft.com/office/officeart/2005/8/layout/StepDownProcess"/>
    <dgm:cxn modelId="{5DA5A51D-FA9C-4868-A2EC-BD9826A93A59}" type="presOf" srcId="{4B56AE97-7B25-4592-9245-464D9267AEBD}" destId="{8EA95C65-B920-4E40-B0ED-C4D84E5C3A61}" srcOrd="0" destOrd="0" presId="urn:microsoft.com/office/officeart/2005/8/layout/StepDownProcess"/>
    <dgm:cxn modelId="{6C193A50-D9D4-427A-9D75-6AE9B7636120}" type="presOf" srcId="{2A8D765E-2539-40A6-B3C0-1F5A5FF81B41}" destId="{8709BEC4-CC56-4EAB-B3B5-17234B14AF70}" srcOrd="0" destOrd="0" presId="urn:microsoft.com/office/officeart/2005/8/layout/StepDownProcess"/>
    <dgm:cxn modelId="{E301B459-B3FB-4212-829A-69921298324D}" type="presOf" srcId="{035D63EF-BA3C-4B08-A086-C988E68FB1A1}" destId="{BBBBC849-AD31-4402-B0B3-59A3AD4EFA83}" srcOrd="0" destOrd="0" presId="urn:microsoft.com/office/officeart/2005/8/layout/StepDownProcess"/>
    <dgm:cxn modelId="{1C336784-26B5-4938-9250-811988080ACC}" srcId="{842DBFAE-1C32-4D7B-BC29-AA272D1C7D53}" destId="{03C5E25F-9B14-4F1E-AF6A-4E3777DA683A}" srcOrd="0" destOrd="0" parTransId="{651F214A-600C-48B7-B4C3-DFD5FD8196D2}" sibTransId="{0942FBD4-9A40-4A18-9840-DDD5770FA424}"/>
    <dgm:cxn modelId="{A79EB6B1-5713-4A2D-A8CD-103496CF161D}" type="presOf" srcId="{842DBFAE-1C32-4D7B-BC29-AA272D1C7D53}" destId="{759DAFBE-D287-48A9-9739-8AFEF242E363}" srcOrd="0" destOrd="0" presId="urn:microsoft.com/office/officeart/2005/8/layout/StepDownProcess"/>
    <dgm:cxn modelId="{9363F4B6-4124-4823-B4EA-47B246B5911A}" srcId="{842DBFAE-1C32-4D7B-BC29-AA272D1C7D53}" destId="{035D63EF-BA3C-4B08-A086-C988E68FB1A1}" srcOrd="3" destOrd="0" parTransId="{ADE32F15-234C-414A-B8CE-8D98890C30AA}" sibTransId="{D96F35FD-2F7B-4B69-8ED8-63BCF31E320A}"/>
    <dgm:cxn modelId="{9CEEC1D8-0E78-429A-8474-C5352B411BBC}" srcId="{03C5E25F-9B14-4F1E-AF6A-4E3777DA683A}" destId="{4B56AE97-7B25-4592-9245-464D9267AEBD}" srcOrd="0" destOrd="0" parTransId="{69CF0BB1-B495-4D30-80A6-1F8728F6060D}" sibTransId="{666352B6-CC10-46CE-AEC0-807DF1C2AF21}"/>
    <dgm:cxn modelId="{18B341D9-93B6-4648-8BFA-2B70679E05EC}" type="presOf" srcId="{992FF216-EA6B-47E3-9E51-56CF8CA6F35F}" destId="{F4B8E201-E6CD-42C1-8CA1-D9D0D80951FC}" srcOrd="0" destOrd="0" presId="urn:microsoft.com/office/officeart/2005/8/layout/StepDownProcess"/>
    <dgm:cxn modelId="{699778E5-43A1-47C9-BF32-151B36D6E01C}" type="presOf" srcId="{03C5E25F-9B14-4F1E-AF6A-4E3777DA683A}" destId="{F39A9407-A48E-4AFC-B0E4-49A48A1B2886}" srcOrd="0" destOrd="0" presId="urn:microsoft.com/office/officeart/2005/8/layout/StepDownProcess"/>
    <dgm:cxn modelId="{14D87DE7-CED4-466F-9180-EE4F80BD6020}" type="presOf" srcId="{761E38F3-F663-49A9-A111-64EEC3C15888}" destId="{57C33D84-8683-49AD-8168-06EE2CEA27D4}" srcOrd="0" destOrd="0" presId="urn:microsoft.com/office/officeart/2005/8/layout/StepDownProcess"/>
    <dgm:cxn modelId="{F19A33E9-23CA-4750-9629-0601996006D5}" srcId="{842DBFAE-1C32-4D7B-BC29-AA272D1C7D53}" destId="{2A8D765E-2539-40A6-B3C0-1F5A5FF81B41}" srcOrd="1" destOrd="0" parTransId="{5C0C4629-BE6B-4229-91DB-2E634F154247}" sibTransId="{00EB985D-F7B1-44A3-8F4B-4B0F74DC2F14}"/>
    <dgm:cxn modelId="{F8EEA2FF-3609-4F22-9320-55CAA23535CE}" srcId="{2A8D765E-2539-40A6-B3C0-1F5A5FF81B41}" destId="{761E38F3-F663-49A9-A111-64EEC3C15888}" srcOrd="0" destOrd="0" parTransId="{E4F6B89E-1CA4-445B-9BDB-320526923415}" sibTransId="{A9E463E1-7953-4061-930B-D3A38B8E4715}"/>
    <dgm:cxn modelId="{34D50669-4745-4C2B-8E33-EF0531CD9176}" type="presParOf" srcId="{759DAFBE-D287-48A9-9739-8AFEF242E363}" destId="{E3EE800C-3E6A-43AF-8641-589050B87ACB}" srcOrd="0" destOrd="0" presId="urn:microsoft.com/office/officeart/2005/8/layout/StepDownProcess"/>
    <dgm:cxn modelId="{998DB21D-B049-4077-AB3D-94306F505191}" type="presParOf" srcId="{E3EE800C-3E6A-43AF-8641-589050B87ACB}" destId="{8C45A824-8280-4040-AC6F-E2E03D44C65A}" srcOrd="0" destOrd="0" presId="urn:microsoft.com/office/officeart/2005/8/layout/StepDownProcess"/>
    <dgm:cxn modelId="{1CCA0B63-BD90-485D-A179-05F663E36672}" type="presParOf" srcId="{E3EE800C-3E6A-43AF-8641-589050B87ACB}" destId="{F39A9407-A48E-4AFC-B0E4-49A48A1B2886}" srcOrd="1" destOrd="0" presId="urn:microsoft.com/office/officeart/2005/8/layout/StepDownProcess"/>
    <dgm:cxn modelId="{033C37F0-CF8C-4B8E-9891-9F5471AE5A9E}" type="presParOf" srcId="{E3EE800C-3E6A-43AF-8641-589050B87ACB}" destId="{8EA95C65-B920-4E40-B0ED-C4D84E5C3A61}" srcOrd="2" destOrd="0" presId="urn:microsoft.com/office/officeart/2005/8/layout/StepDownProcess"/>
    <dgm:cxn modelId="{7D8DB005-57EC-4DFA-93AD-4375C63AD4DD}" type="presParOf" srcId="{759DAFBE-D287-48A9-9739-8AFEF242E363}" destId="{C8C1E4A8-607B-4CE1-9E11-179B06E44A78}" srcOrd="1" destOrd="0" presId="urn:microsoft.com/office/officeart/2005/8/layout/StepDownProcess"/>
    <dgm:cxn modelId="{CDC78399-69F0-4787-9DCA-7D8CE88B5A56}" type="presParOf" srcId="{759DAFBE-D287-48A9-9739-8AFEF242E363}" destId="{D1DB30CE-E4AA-4378-BD9F-F30ADE8D3022}" srcOrd="2" destOrd="0" presId="urn:microsoft.com/office/officeart/2005/8/layout/StepDownProcess"/>
    <dgm:cxn modelId="{1EA46A93-01B2-4ED8-860B-30610F92873E}" type="presParOf" srcId="{D1DB30CE-E4AA-4378-BD9F-F30ADE8D3022}" destId="{AE66FB63-AB56-4324-9176-3CE6D6C05CBA}" srcOrd="0" destOrd="0" presId="urn:microsoft.com/office/officeart/2005/8/layout/StepDownProcess"/>
    <dgm:cxn modelId="{1FAEC2B4-8093-474B-BA0A-56D3188B8F23}" type="presParOf" srcId="{D1DB30CE-E4AA-4378-BD9F-F30ADE8D3022}" destId="{8709BEC4-CC56-4EAB-B3B5-17234B14AF70}" srcOrd="1" destOrd="0" presId="urn:microsoft.com/office/officeart/2005/8/layout/StepDownProcess"/>
    <dgm:cxn modelId="{DEC8F478-BA49-4347-ABFA-47EFB117A803}" type="presParOf" srcId="{D1DB30CE-E4AA-4378-BD9F-F30ADE8D3022}" destId="{57C33D84-8683-49AD-8168-06EE2CEA27D4}" srcOrd="2" destOrd="0" presId="urn:microsoft.com/office/officeart/2005/8/layout/StepDownProcess"/>
    <dgm:cxn modelId="{54105539-6760-43D9-B1CC-25127E34CD2D}" type="presParOf" srcId="{759DAFBE-D287-48A9-9739-8AFEF242E363}" destId="{53F75FCB-5EC2-4454-A499-3671C8D0E662}" srcOrd="3" destOrd="0" presId="urn:microsoft.com/office/officeart/2005/8/layout/StepDownProcess"/>
    <dgm:cxn modelId="{8036637A-BFEC-4541-A6C3-8E58AB040C24}" type="presParOf" srcId="{759DAFBE-D287-48A9-9739-8AFEF242E363}" destId="{76380BC3-3B1C-4405-890B-F70D6730C275}" srcOrd="4" destOrd="0" presId="urn:microsoft.com/office/officeart/2005/8/layout/StepDownProcess"/>
    <dgm:cxn modelId="{876C37C4-BBAD-4CB1-AF6B-0646121764FE}" type="presParOf" srcId="{76380BC3-3B1C-4405-890B-F70D6730C275}" destId="{6AFA9EDC-3F57-4260-96BE-117FD35FF9B5}" srcOrd="0" destOrd="0" presId="urn:microsoft.com/office/officeart/2005/8/layout/StepDownProcess"/>
    <dgm:cxn modelId="{D4053FAE-992F-4545-B15C-CF79B83916A8}" type="presParOf" srcId="{76380BC3-3B1C-4405-890B-F70D6730C275}" destId="{98368DBB-AB56-4EDE-B685-A5A690151674}" srcOrd="1" destOrd="0" presId="urn:microsoft.com/office/officeart/2005/8/layout/StepDownProcess"/>
    <dgm:cxn modelId="{6AF084BB-23E5-4635-A55B-350FF13950CC}" type="presParOf" srcId="{76380BC3-3B1C-4405-890B-F70D6730C275}" destId="{F4B8E201-E6CD-42C1-8CA1-D9D0D80951FC}" srcOrd="2" destOrd="0" presId="urn:microsoft.com/office/officeart/2005/8/layout/StepDownProcess"/>
    <dgm:cxn modelId="{38CEA445-EE9A-48D9-8124-90629EDAFCF9}" type="presParOf" srcId="{759DAFBE-D287-48A9-9739-8AFEF242E363}" destId="{553A394E-C388-4543-8B5F-13AC7368540B}" srcOrd="5" destOrd="0" presId="urn:microsoft.com/office/officeart/2005/8/layout/StepDownProcess"/>
    <dgm:cxn modelId="{907FA260-D8CD-4A89-A697-9DD56C83DE88}" type="presParOf" srcId="{759DAFBE-D287-48A9-9739-8AFEF242E363}" destId="{72709465-3A04-4AFE-8F73-C1A1C79E0EE9}" srcOrd="6" destOrd="0" presId="urn:microsoft.com/office/officeart/2005/8/layout/StepDownProcess"/>
    <dgm:cxn modelId="{36FEE376-3B86-4085-A91F-4234A76D9D03}" type="presParOf" srcId="{72709465-3A04-4AFE-8F73-C1A1C79E0EE9}" destId="{BBBBC849-AD31-4402-B0B3-59A3AD4EFA8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5A824-8280-4040-AC6F-E2E03D44C65A}">
      <dsp:nvSpPr>
        <dsp:cNvPr id="0" name=""/>
        <dsp:cNvSpPr/>
      </dsp:nvSpPr>
      <dsp:spPr>
        <a:xfrm rot="5400000">
          <a:off x="524019" y="1008821"/>
          <a:ext cx="1060123" cy="120843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9A9407-A48E-4AFC-B0E4-49A48A1B2886}">
      <dsp:nvSpPr>
        <dsp:cNvPr id="0" name=""/>
        <dsp:cNvSpPr/>
      </dsp:nvSpPr>
      <dsp:spPr>
        <a:xfrm>
          <a:off x="354720" y="168111"/>
          <a:ext cx="1611673" cy="8259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一月份</a:t>
          </a:r>
        </a:p>
      </dsp:txBody>
      <dsp:txXfrm>
        <a:off x="395045" y="208436"/>
        <a:ext cx="1531023" cy="745260"/>
      </dsp:txXfrm>
    </dsp:sp>
    <dsp:sp modelId="{8EA95C65-B920-4E40-B0ED-C4D84E5C3A61}">
      <dsp:nvSpPr>
        <dsp:cNvPr id="0" name=""/>
        <dsp:cNvSpPr/>
      </dsp:nvSpPr>
      <dsp:spPr>
        <a:xfrm>
          <a:off x="2045424" y="0"/>
          <a:ext cx="3597851" cy="118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a:solidFill>
                <a:prstClr val="black">
                  <a:hueOff val="0"/>
                  <a:satOff val="0"/>
                  <a:lumOff val="0"/>
                  <a:alphaOff val="0"/>
                </a:prstClr>
              </a:solidFill>
              <a:latin typeface="楷体" panose="02010609060101010101" pitchFamily="49" charset="-122"/>
              <a:ea typeface="楷体" panose="02010609060101010101" pitchFamily="49" charset="-122"/>
              <a:cs typeface="+mn-cs"/>
            </a:rPr>
            <a:t>主要对基于</a:t>
          </a:r>
          <a:r>
            <a:rPr lang="en-US" altLang="zh-CN" sz="2200" kern="1200" dirty="0">
              <a:solidFill>
                <a:prstClr val="black">
                  <a:hueOff val="0"/>
                  <a:satOff val="0"/>
                  <a:lumOff val="0"/>
                  <a:alphaOff val="0"/>
                </a:prstClr>
              </a:solidFill>
              <a:latin typeface="楷体" panose="02010609060101010101" pitchFamily="49" charset="-122"/>
              <a:ea typeface="楷体" panose="02010609060101010101" pitchFamily="49" charset="-122"/>
              <a:cs typeface="+mn-cs"/>
            </a:rPr>
            <a:t>Phoebus</a:t>
          </a:r>
          <a:r>
            <a:rPr lang="zh-CN" altLang="en-US" sz="2200" kern="1200" dirty="0">
              <a:solidFill>
                <a:prstClr val="black">
                  <a:hueOff val="0"/>
                  <a:satOff val="0"/>
                  <a:lumOff val="0"/>
                  <a:alphaOff val="0"/>
                </a:prstClr>
              </a:solidFill>
              <a:latin typeface="楷体" panose="02010609060101010101" pitchFamily="49" charset="-122"/>
              <a:ea typeface="楷体" panose="02010609060101010101" pitchFamily="49" charset="-122"/>
              <a:cs typeface="+mn-cs"/>
            </a:rPr>
            <a:t>的归档</a:t>
          </a:r>
          <a:r>
            <a:rPr lang="zh-CN" altLang="en-US" sz="2200" kern="1200" dirty="0">
              <a:latin typeface="楷体" panose="02010609060101010101" pitchFamily="49" charset="-122"/>
              <a:ea typeface="楷体" panose="02010609060101010101" pitchFamily="49" charset="-122"/>
            </a:rPr>
            <a:t>数据功能进行了实现</a:t>
          </a:r>
          <a:endParaRPr lang="zh-CN" altLang="en-US" sz="2200" kern="1200" dirty="0"/>
        </a:p>
      </dsp:txBody>
      <dsp:txXfrm>
        <a:off x="2045424" y="0"/>
        <a:ext cx="3597851" cy="1187450"/>
      </dsp:txXfrm>
    </dsp:sp>
    <dsp:sp modelId="{AE66FB63-AB56-4324-9176-3CE6D6C05CBA}">
      <dsp:nvSpPr>
        <dsp:cNvPr id="0" name=""/>
        <dsp:cNvSpPr/>
      </dsp:nvSpPr>
      <dsp:spPr>
        <a:xfrm rot="5400000">
          <a:off x="2054213" y="2287730"/>
          <a:ext cx="1123424" cy="129700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09BEC4-CC56-4EAB-B3B5-17234B14AF70}">
      <dsp:nvSpPr>
        <dsp:cNvPr id="0" name=""/>
        <dsp:cNvSpPr/>
      </dsp:nvSpPr>
      <dsp:spPr>
        <a:xfrm>
          <a:off x="1775170" y="1492881"/>
          <a:ext cx="1730765" cy="80462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二月份</a:t>
          </a:r>
        </a:p>
      </dsp:txBody>
      <dsp:txXfrm>
        <a:off x="1814455" y="1532166"/>
        <a:ext cx="1652195" cy="726051"/>
      </dsp:txXfrm>
    </dsp:sp>
    <dsp:sp modelId="{57C33D84-8683-49AD-8168-06EE2CEA27D4}">
      <dsp:nvSpPr>
        <dsp:cNvPr id="0" name=""/>
        <dsp:cNvSpPr/>
      </dsp:nvSpPr>
      <dsp:spPr>
        <a:xfrm>
          <a:off x="3802204" y="1500255"/>
          <a:ext cx="5531320" cy="86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zh-CN" altLang="en-US" sz="2200" kern="1200" dirty="0">
              <a:latin typeface="楷体" panose="02010609060101010101" pitchFamily="49" charset="-122"/>
              <a:ea typeface="楷体" panose="02010609060101010101" pitchFamily="49" charset="-122"/>
            </a:rPr>
            <a:t>对国外相关望远镜装置的控制系统进行了调研</a:t>
          </a:r>
          <a:r>
            <a:rPr lang="en-US" altLang="zh-CN" sz="2200" kern="1200" dirty="0">
              <a:latin typeface="楷体" panose="02010609060101010101" pitchFamily="49" charset="-122"/>
              <a:ea typeface="楷体" panose="02010609060101010101" pitchFamily="49" charset="-122"/>
            </a:rPr>
            <a:t>,</a:t>
          </a:r>
          <a:r>
            <a:rPr lang="zh-CN" altLang="en-US" sz="2200" kern="1200" dirty="0">
              <a:latin typeface="楷体" panose="02010609060101010101" pitchFamily="49" charset="-122"/>
              <a:ea typeface="楷体" panose="02010609060101010101" pitchFamily="49" charset="-122"/>
            </a:rPr>
            <a:t>为</a:t>
          </a:r>
          <a:r>
            <a:rPr lang="en-US" altLang="zh-CN" sz="2200" kern="1200" dirty="0">
              <a:latin typeface="楷体" panose="02010609060101010101" pitchFamily="49" charset="-122"/>
              <a:ea typeface="楷体" panose="02010609060101010101" pitchFamily="49" charset="-122"/>
            </a:rPr>
            <a:t>LACT</a:t>
          </a:r>
          <a:r>
            <a:rPr lang="zh-CN" altLang="en-US" sz="2200" kern="1200" dirty="0">
              <a:latin typeface="楷体" panose="02010609060101010101" pitchFamily="49" charset="-122"/>
              <a:ea typeface="楷体" panose="02010609060101010101" pitchFamily="49" charset="-122"/>
            </a:rPr>
            <a:t>控制系统的初步设计打基础。</a:t>
          </a:r>
          <a:endParaRPr lang="zh-CN" altLang="en-US" sz="2200" kern="1200" dirty="0"/>
        </a:p>
      </dsp:txBody>
      <dsp:txXfrm>
        <a:off x="3802204" y="1500255"/>
        <a:ext cx="5531320" cy="864843"/>
      </dsp:txXfrm>
    </dsp:sp>
    <dsp:sp modelId="{6AFA9EDC-3F57-4260-96BE-117FD35FF9B5}">
      <dsp:nvSpPr>
        <dsp:cNvPr id="0" name=""/>
        <dsp:cNvSpPr/>
      </dsp:nvSpPr>
      <dsp:spPr>
        <a:xfrm rot="5400000">
          <a:off x="3535894" y="3824519"/>
          <a:ext cx="1321544" cy="126227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368DBB-AB56-4EDE-B685-A5A690151674}">
      <dsp:nvSpPr>
        <dsp:cNvPr id="0" name=""/>
        <dsp:cNvSpPr/>
      </dsp:nvSpPr>
      <dsp:spPr>
        <a:xfrm>
          <a:off x="3316688" y="2824758"/>
          <a:ext cx="1679069" cy="87267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三</a:t>
          </a:r>
          <a:r>
            <a:rPr lang="zh-CN" altLang="en-US" sz="2800" kern="1200" dirty="0"/>
            <a:t>月份</a:t>
          </a:r>
        </a:p>
      </dsp:txBody>
      <dsp:txXfrm>
        <a:off x="3359296" y="2867366"/>
        <a:ext cx="1593853" cy="787457"/>
      </dsp:txXfrm>
    </dsp:sp>
    <dsp:sp modelId="{F4B8E201-E6CD-42C1-8CA1-D9D0D80951FC}">
      <dsp:nvSpPr>
        <dsp:cNvPr id="0" name=""/>
        <dsp:cNvSpPr/>
      </dsp:nvSpPr>
      <dsp:spPr>
        <a:xfrm>
          <a:off x="6641432" y="4251400"/>
          <a:ext cx="3415718" cy="1163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a:latin typeface="楷体" panose="02010609060101010101" pitchFamily="49" charset="-122"/>
              <a:ea typeface="楷体" panose="02010609060101010101" pitchFamily="49" charset="-122"/>
            </a:rPr>
            <a:t>对望远镜转动控制和前端页面原型进行了初步实现</a:t>
          </a:r>
          <a:endParaRPr lang="zh-CN" altLang="en-US" sz="2200" kern="1200" dirty="0"/>
        </a:p>
      </dsp:txBody>
      <dsp:txXfrm>
        <a:off x="6641432" y="4251400"/>
        <a:ext cx="3415718" cy="1163819"/>
      </dsp:txXfrm>
    </dsp:sp>
    <dsp:sp modelId="{BBBBC849-AD31-4402-B0B3-59A3AD4EFA83}">
      <dsp:nvSpPr>
        <dsp:cNvPr id="0" name=""/>
        <dsp:cNvSpPr/>
      </dsp:nvSpPr>
      <dsp:spPr>
        <a:xfrm>
          <a:off x="4891704" y="4368146"/>
          <a:ext cx="1583043" cy="76480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四月份</a:t>
          </a:r>
        </a:p>
      </dsp:txBody>
      <dsp:txXfrm>
        <a:off x="4929046" y="4405488"/>
        <a:ext cx="1508359" cy="69012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9AC13-4FDD-4BFE-90CC-8E88A9485F14}" type="datetimeFigureOut">
              <a:rPr lang="zh-CN" altLang="en-US" smtClean="0"/>
              <a:t>2024/4/29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EA21D-08F4-4169-97AE-6B6DCCA5D4CC}" type="slidenum">
              <a:rPr lang="zh-CN" altLang="en-US" smtClean="0"/>
              <a:t>‹#›</a:t>
            </a:fld>
            <a:endParaRPr lang="zh-CN" altLang="en-US"/>
          </a:p>
        </p:txBody>
      </p:sp>
    </p:spTree>
    <p:extLst>
      <p:ext uri="{BB962C8B-B14F-4D97-AF65-F5344CB8AC3E}">
        <p14:creationId xmlns:p14="http://schemas.microsoft.com/office/powerpoint/2010/main" val="110117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FEA21D-08F4-4169-97AE-6B6DCCA5D4CC}" type="slidenum">
              <a:rPr lang="zh-CN" altLang="en-US" smtClean="0"/>
              <a:t>1</a:t>
            </a:fld>
            <a:endParaRPr lang="zh-CN" altLang="en-US"/>
          </a:p>
        </p:txBody>
      </p:sp>
    </p:spTree>
    <p:extLst>
      <p:ext uri="{BB962C8B-B14F-4D97-AF65-F5344CB8AC3E}">
        <p14:creationId xmlns:p14="http://schemas.microsoft.com/office/powerpoint/2010/main" val="20948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小型高能物理实验的读出与触发系统，在一些大型物理实验的预言阶段，以及一些科普性的高能物理实验中是有非常广泛的应用价值的。这里我们举个高能中微子实验的例子，这个实验最终是要像图中这样，在海里投放上千串探测器来探测中微子。但在预言阶段，他只投放两串样机，采用全局在线触发的方式，每串总数据量也不过</a:t>
            </a:r>
            <a:r>
              <a:rPr lang="en-US" altLang="zh-CN" dirty="0"/>
              <a:t>50MB/s</a:t>
            </a:r>
          </a:p>
          <a:p>
            <a:r>
              <a:rPr lang="zh-CN" altLang="en-US" b="0" i="0" dirty="0">
                <a:solidFill>
                  <a:srgbClr val="4D4D4D"/>
                </a:solidFill>
                <a:effectLst/>
                <a:latin typeface="宋体" panose="02010600030101010101" pitchFamily="2" charset="-122"/>
                <a:ea typeface="宋体" panose="02010600030101010101" pitchFamily="2" charset="-122"/>
              </a:rPr>
              <a:t>　高海拔宇宙线观测站（</a:t>
            </a:r>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）虽然在</a:t>
            </a:r>
            <a:r>
              <a:rPr lang="en-US" altLang="zh-CN" b="0" i="0" dirty="0">
                <a:solidFill>
                  <a:srgbClr val="4D4D4D"/>
                </a:solidFill>
                <a:effectLst/>
                <a:latin typeface="宋体" panose="02010600030101010101" pitchFamily="2" charset="-122"/>
                <a:ea typeface="宋体" panose="02010600030101010101" pitchFamily="2" charset="-122"/>
              </a:rPr>
              <a:t>2021</a:t>
            </a:r>
            <a:r>
              <a:rPr lang="zh-CN" altLang="en-US" b="0" i="0" dirty="0">
                <a:solidFill>
                  <a:srgbClr val="4D4D4D"/>
                </a:solidFill>
                <a:effectLst/>
                <a:latin typeface="宋体" panose="02010600030101010101" pitchFamily="2" charset="-122"/>
                <a:ea typeface="宋体" panose="02010600030101010101" pitchFamily="2" charset="-122"/>
              </a:rPr>
              <a:t>年</a:t>
            </a:r>
            <a:r>
              <a:rPr lang="en-US" altLang="zh-CN" b="0" i="0" dirty="0">
                <a:solidFill>
                  <a:srgbClr val="4D4D4D"/>
                </a:solidFill>
                <a:effectLst/>
                <a:latin typeface="宋体" panose="02010600030101010101" pitchFamily="2" charset="-122"/>
                <a:ea typeface="宋体" panose="02010600030101010101" pitchFamily="2" charset="-122"/>
              </a:rPr>
              <a:t>5</a:t>
            </a:r>
            <a:r>
              <a:rPr lang="zh-CN" altLang="en-US" b="0" i="0" dirty="0">
                <a:solidFill>
                  <a:srgbClr val="4D4D4D"/>
                </a:solidFill>
                <a:effectLst/>
                <a:latin typeface="宋体" panose="02010600030101010101" pitchFamily="2" charset="-122"/>
                <a:ea typeface="宋体" panose="02010600030101010101" pitchFamily="2" charset="-122"/>
              </a:rPr>
              <a:t>月发布了重要的研究成果：发现</a:t>
            </a:r>
            <a:r>
              <a:rPr lang="en-US" altLang="zh-CN" b="0" i="0" dirty="0">
                <a:solidFill>
                  <a:srgbClr val="4D4D4D"/>
                </a:solidFill>
                <a:effectLst/>
                <a:latin typeface="宋体" panose="02010600030101010101" pitchFamily="2" charset="-122"/>
                <a:ea typeface="宋体" panose="02010600030101010101" pitchFamily="2" charset="-122"/>
              </a:rPr>
              <a:t>12</a:t>
            </a:r>
            <a:r>
              <a:rPr lang="zh-CN" altLang="en-US" b="0" i="0" dirty="0">
                <a:solidFill>
                  <a:srgbClr val="4D4D4D"/>
                </a:solidFill>
                <a:effectLst/>
                <a:latin typeface="宋体" panose="02010600030101010101" pitchFamily="2" charset="-122"/>
                <a:ea typeface="宋体" panose="02010600030101010101" pitchFamily="2" charset="-122"/>
              </a:rPr>
              <a:t>个超高能伽马射线源，表明银河系内部存在着大量拍电子伏加速器（</a:t>
            </a:r>
            <a:r>
              <a:rPr lang="en-US" altLang="zh-CN" b="0" i="0" dirty="0" err="1">
                <a:solidFill>
                  <a:srgbClr val="4D4D4D"/>
                </a:solidFill>
                <a:effectLst/>
                <a:latin typeface="宋体" panose="02010600030101010101" pitchFamily="2" charset="-122"/>
                <a:ea typeface="宋体" panose="02010600030101010101" pitchFamily="2" charset="-122"/>
              </a:rPr>
              <a:t>PeVatron</a:t>
            </a:r>
            <a:r>
              <a:rPr lang="zh-CN" altLang="en-US" b="0" i="0" dirty="0">
                <a:solidFill>
                  <a:srgbClr val="4D4D4D"/>
                </a:solidFill>
                <a:effectLst/>
                <a:latin typeface="宋体" panose="02010600030101010101" pitchFamily="2" charset="-122"/>
                <a:ea typeface="宋体" panose="02010600030101010101" pitchFamily="2" charset="-122"/>
              </a:rPr>
              <a:t>），但国内外科学家目前还无法确认这些超高能伽马射线是否为强子起源，而其相伴生的高能中微子存在与否，就成为一个判据性的观测证据</a:t>
            </a:r>
            <a:endParaRPr lang="en-US" altLang="zh-CN" dirty="0"/>
          </a:p>
          <a:p>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项目首席科学家曹臻研究员提出了高能中微子望远镜项目，计划在水深千米以下，建设</a:t>
            </a:r>
            <a:r>
              <a:rPr lang="en-US" altLang="zh-CN" b="0" i="0" dirty="0">
                <a:solidFill>
                  <a:srgbClr val="4D4D4D"/>
                </a:solidFill>
                <a:effectLst/>
                <a:latin typeface="宋体" panose="02010600030101010101" pitchFamily="2" charset="-122"/>
                <a:ea typeface="宋体" panose="02010600030101010101" pitchFamily="2" charset="-122"/>
              </a:rPr>
              <a:t>30</a:t>
            </a:r>
            <a:r>
              <a:rPr lang="zh-CN" altLang="en-US" b="0" i="0" dirty="0">
                <a:solidFill>
                  <a:srgbClr val="4D4D4D"/>
                </a:solidFill>
                <a:effectLst/>
                <a:latin typeface="宋体" panose="02010600030101010101" pitchFamily="2" charset="-122"/>
                <a:ea typeface="宋体" panose="02010600030101010101" pitchFamily="2" charset="-122"/>
              </a:rPr>
              <a:t>立方公里的立体探测器阵列，以期实现对来自这些超高能伽马射线源的中微子探测。</a:t>
            </a:r>
            <a:endParaRPr lang="zh-CN" altLang="en-US" dirty="0"/>
          </a:p>
        </p:txBody>
      </p:sp>
      <p:sp>
        <p:nvSpPr>
          <p:cNvPr id="4" name="灯片编号占位符 3"/>
          <p:cNvSpPr>
            <a:spLocks noGrp="1"/>
          </p:cNvSpPr>
          <p:nvPr>
            <p:ph type="sldNum" sz="quarter" idx="5"/>
          </p:nvPr>
        </p:nvSpPr>
        <p:spPr/>
        <p:txBody>
          <a:bodyPr/>
          <a:lstStyle/>
          <a:p>
            <a:fld id="{72FEA21D-08F4-4169-97AE-6B6DCCA5D4CC}" type="slidenum">
              <a:rPr lang="zh-CN" altLang="en-US" smtClean="0"/>
              <a:t>4</a:t>
            </a:fld>
            <a:endParaRPr lang="zh-CN" altLang="en-US"/>
          </a:p>
        </p:txBody>
      </p:sp>
    </p:spTree>
    <p:extLst>
      <p:ext uri="{BB962C8B-B14F-4D97-AF65-F5344CB8AC3E}">
        <p14:creationId xmlns:p14="http://schemas.microsoft.com/office/powerpoint/2010/main" val="158270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小型高能物理实验的读出与触发系统，在一些大型物理实验的预言阶段，以及一些科普性的高能物理实验中是有非常广泛的应用价值的。这里我们举个高能中微子实验的例子，这个实验最终是要像图中这样，在海里投放上千串探测器来探测中微子。但在预言阶段，他只投放两串样机，采用全局在线触发的方式，每串总数据量也不过</a:t>
            </a:r>
            <a:r>
              <a:rPr lang="en-US" altLang="zh-CN" dirty="0"/>
              <a:t>50MB/s</a:t>
            </a:r>
          </a:p>
          <a:p>
            <a:r>
              <a:rPr lang="zh-CN" altLang="en-US" b="0" i="0" dirty="0">
                <a:solidFill>
                  <a:srgbClr val="4D4D4D"/>
                </a:solidFill>
                <a:effectLst/>
                <a:latin typeface="宋体" panose="02010600030101010101" pitchFamily="2" charset="-122"/>
                <a:ea typeface="宋体" panose="02010600030101010101" pitchFamily="2" charset="-122"/>
              </a:rPr>
              <a:t>　高海拔宇宙线观测站（</a:t>
            </a:r>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）虽然在</a:t>
            </a:r>
            <a:r>
              <a:rPr lang="en-US" altLang="zh-CN" b="0" i="0" dirty="0">
                <a:solidFill>
                  <a:srgbClr val="4D4D4D"/>
                </a:solidFill>
                <a:effectLst/>
                <a:latin typeface="宋体" panose="02010600030101010101" pitchFamily="2" charset="-122"/>
                <a:ea typeface="宋体" panose="02010600030101010101" pitchFamily="2" charset="-122"/>
              </a:rPr>
              <a:t>2021</a:t>
            </a:r>
            <a:r>
              <a:rPr lang="zh-CN" altLang="en-US" b="0" i="0" dirty="0">
                <a:solidFill>
                  <a:srgbClr val="4D4D4D"/>
                </a:solidFill>
                <a:effectLst/>
                <a:latin typeface="宋体" panose="02010600030101010101" pitchFamily="2" charset="-122"/>
                <a:ea typeface="宋体" panose="02010600030101010101" pitchFamily="2" charset="-122"/>
              </a:rPr>
              <a:t>年</a:t>
            </a:r>
            <a:r>
              <a:rPr lang="en-US" altLang="zh-CN" b="0" i="0" dirty="0">
                <a:solidFill>
                  <a:srgbClr val="4D4D4D"/>
                </a:solidFill>
                <a:effectLst/>
                <a:latin typeface="宋体" panose="02010600030101010101" pitchFamily="2" charset="-122"/>
                <a:ea typeface="宋体" panose="02010600030101010101" pitchFamily="2" charset="-122"/>
              </a:rPr>
              <a:t>5</a:t>
            </a:r>
            <a:r>
              <a:rPr lang="zh-CN" altLang="en-US" b="0" i="0" dirty="0">
                <a:solidFill>
                  <a:srgbClr val="4D4D4D"/>
                </a:solidFill>
                <a:effectLst/>
                <a:latin typeface="宋体" panose="02010600030101010101" pitchFamily="2" charset="-122"/>
                <a:ea typeface="宋体" panose="02010600030101010101" pitchFamily="2" charset="-122"/>
              </a:rPr>
              <a:t>月发布了重要的研究成果：发现</a:t>
            </a:r>
            <a:r>
              <a:rPr lang="en-US" altLang="zh-CN" b="0" i="0" dirty="0">
                <a:solidFill>
                  <a:srgbClr val="4D4D4D"/>
                </a:solidFill>
                <a:effectLst/>
                <a:latin typeface="宋体" panose="02010600030101010101" pitchFamily="2" charset="-122"/>
                <a:ea typeface="宋体" panose="02010600030101010101" pitchFamily="2" charset="-122"/>
              </a:rPr>
              <a:t>12</a:t>
            </a:r>
            <a:r>
              <a:rPr lang="zh-CN" altLang="en-US" b="0" i="0" dirty="0">
                <a:solidFill>
                  <a:srgbClr val="4D4D4D"/>
                </a:solidFill>
                <a:effectLst/>
                <a:latin typeface="宋体" panose="02010600030101010101" pitchFamily="2" charset="-122"/>
                <a:ea typeface="宋体" panose="02010600030101010101" pitchFamily="2" charset="-122"/>
              </a:rPr>
              <a:t>个超高能伽马射线源，表明银河系内部存在着大量拍电子伏加速器（</a:t>
            </a:r>
            <a:r>
              <a:rPr lang="en-US" altLang="zh-CN" b="0" i="0" dirty="0" err="1">
                <a:solidFill>
                  <a:srgbClr val="4D4D4D"/>
                </a:solidFill>
                <a:effectLst/>
                <a:latin typeface="宋体" panose="02010600030101010101" pitchFamily="2" charset="-122"/>
                <a:ea typeface="宋体" panose="02010600030101010101" pitchFamily="2" charset="-122"/>
              </a:rPr>
              <a:t>PeVatron</a:t>
            </a:r>
            <a:r>
              <a:rPr lang="zh-CN" altLang="en-US" b="0" i="0" dirty="0">
                <a:solidFill>
                  <a:srgbClr val="4D4D4D"/>
                </a:solidFill>
                <a:effectLst/>
                <a:latin typeface="宋体" panose="02010600030101010101" pitchFamily="2" charset="-122"/>
                <a:ea typeface="宋体" panose="02010600030101010101" pitchFamily="2" charset="-122"/>
              </a:rPr>
              <a:t>），但国内外科学家目前还无法确认这些超高能伽马射线是否为强子起源，而其相伴生的高能中微子存在与否，就成为一个判据性的观测证据</a:t>
            </a:r>
            <a:endParaRPr lang="en-US" altLang="zh-CN" dirty="0"/>
          </a:p>
          <a:p>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项目首席科学家曹臻研究员提出了高能中微子望远镜项目，计划在水深千米以下，建设</a:t>
            </a:r>
            <a:r>
              <a:rPr lang="en-US" altLang="zh-CN" b="0" i="0" dirty="0">
                <a:solidFill>
                  <a:srgbClr val="4D4D4D"/>
                </a:solidFill>
                <a:effectLst/>
                <a:latin typeface="宋体" panose="02010600030101010101" pitchFamily="2" charset="-122"/>
                <a:ea typeface="宋体" panose="02010600030101010101" pitchFamily="2" charset="-122"/>
              </a:rPr>
              <a:t>30</a:t>
            </a:r>
            <a:r>
              <a:rPr lang="zh-CN" altLang="en-US" b="0" i="0" dirty="0">
                <a:solidFill>
                  <a:srgbClr val="4D4D4D"/>
                </a:solidFill>
                <a:effectLst/>
                <a:latin typeface="宋体" panose="02010600030101010101" pitchFamily="2" charset="-122"/>
                <a:ea typeface="宋体" panose="02010600030101010101" pitchFamily="2" charset="-122"/>
              </a:rPr>
              <a:t>立方公里的立体探测器阵列，以期实现对来自这些超高能伽马射线源的中微子探测。</a:t>
            </a:r>
            <a:endParaRPr lang="zh-CN" altLang="en-US" dirty="0"/>
          </a:p>
        </p:txBody>
      </p:sp>
      <p:sp>
        <p:nvSpPr>
          <p:cNvPr id="4" name="灯片编号占位符 3"/>
          <p:cNvSpPr>
            <a:spLocks noGrp="1"/>
          </p:cNvSpPr>
          <p:nvPr>
            <p:ph type="sldNum" sz="quarter" idx="5"/>
          </p:nvPr>
        </p:nvSpPr>
        <p:spPr/>
        <p:txBody>
          <a:bodyPr/>
          <a:lstStyle/>
          <a:p>
            <a:fld id="{72FEA21D-08F4-4169-97AE-6B6DCCA5D4CC}" type="slidenum">
              <a:rPr lang="zh-CN" altLang="en-US" smtClean="0"/>
              <a:t>5</a:t>
            </a:fld>
            <a:endParaRPr lang="zh-CN" altLang="en-US"/>
          </a:p>
        </p:txBody>
      </p:sp>
    </p:spTree>
    <p:extLst>
      <p:ext uri="{BB962C8B-B14F-4D97-AF65-F5344CB8AC3E}">
        <p14:creationId xmlns:p14="http://schemas.microsoft.com/office/powerpoint/2010/main" val="57180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小型高能物理实验的读出与触发系统，在一些大型物理实验的预言阶段，以及一些科普性的高能物理实验中是有非常广泛的应用价值的。这里我们举个高能中微子实验的例子，这个实验最终是要像图中这样，在海里投放上千串探测器来探测中微子。但在预言阶段，他只投放两串样机，采用全局在线触发的方式，每串总数据量也不过</a:t>
            </a:r>
            <a:r>
              <a:rPr lang="en-US" altLang="zh-CN" dirty="0"/>
              <a:t>50MB/s</a:t>
            </a:r>
          </a:p>
          <a:p>
            <a:r>
              <a:rPr lang="zh-CN" altLang="en-US" b="0" i="0" dirty="0">
                <a:solidFill>
                  <a:srgbClr val="4D4D4D"/>
                </a:solidFill>
                <a:effectLst/>
                <a:latin typeface="宋体" panose="02010600030101010101" pitchFamily="2" charset="-122"/>
                <a:ea typeface="宋体" panose="02010600030101010101" pitchFamily="2" charset="-122"/>
              </a:rPr>
              <a:t>　高海拔宇宙线观测站（</a:t>
            </a:r>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）虽然在</a:t>
            </a:r>
            <a:r>
              <a:rPr lang="en-US" altLang="zh-CN" b="0" i="0" dirty="0">
                <a:solidFill>
                  <a:srgbClr val="4D4D4D"/>
                </a:solidFill>
                <a:effectLst/>
                <a:latin typeface="宋体" panose="02010600030101010101" pitchFamily="2" charset="-122"/>
                <a:ea typeface="宋体" panose="02010600030101010101" pitchFamily="2" charset="-122"/>
              </a:rPr>
              <a:t>2021</a:t>
            </a:r>
            <a:r>
              <a:rPr lang="zh-CN" altLang="en-US" b="0" i="0" dirty="0">
                <a:solidFill>
                  <a:srgbClr val="4D4D4D"/>
                </a:solidFill>
                <a:effectLst/>
                <a:latin typeface="宋体" panose="02010600030101010101" pitchFamily="2" charset="-122"/>
                <a:ea typeface="宋体" panose="02010600030101010101" pitchFamily="2" charset="-122"/>
              </a:rPr>
              <a:t>年</a:t>
            </a:r>
            <a:r>
              <a:rPr lang="en-US" altLang="zh-CN" b="0" i="0" dirty="0">
                <a:solidFill>
                  <a:srgbClr val="4D4D4D"/>
                </a:solidFill>
                <a:effectLst/>
                <a:latin typeface="宋体" panose="02010600030101010101" pitchFamily="2" charset="-122"/>
                <a:ea typeface="宋体" panose="02010600030101010101" pitchFamily="2" charset="-122"/>
              </a:rPr>
              <a:t>5</a:t>
            </a:r>
            <a:r>
              <a:rPr lang="zh-CN" altLang="en-US" b="0" i="0" dirty="0">
                <a:solidFill>
                  <a:srgbClr val="4D4D4D"/>
                </a:solidFill>
                <a:effectLst/>
                <a:latin typeface="宋体" panose="02010600030101010101" pitchFamily="2" charset="-122"/>
                <a:ea typeface="宋体" panose="02010600030101010101" pitchFamily="2" charset="-122"/>
              </a:rPr>
              <a:t>月发布了重要的研究成果：发现</a:t>
            </a:r>
            <a:r>
              <a:rPr lang="en-US" altLang="zh-CN" b="0" i="0" dirty="0">
                <a:solidFill>
                  <a:srgbClr val="4D4D4D"/>
                </a:solidFill>
                <a:effectLst/>
                <a:latin typeface="宋体" panose="02010600030101010101" pitchFamily="2" charset="-122"/>
                <a:ea typeface="宋体" panose="02010600030101010101" pitchFamily="2" charset="-122"/>
              </a:rPr>
              <a:t>12</a:t>
            </a:r>
            <a:r>
              <a:rPr lang="zh-CN" altLang="en-US" b="0" i="0" dirty="0">
                <a:solidFill>
                  <a:srgbClr val="4D4D4D"/>
                </a:solidFill>
                <a:effectLst/>
                <a:latin typeface="宋体" panose="02010600030101010101" pitchFamily="2" charset="-122"/>
                <a:ea typeface="宋体" panose="02010600030101010101" pitchFamily="2" charset="-122"/>
              </a:rPr>
              <a:t>个超高能伽马射线源，表明银河系内部存在着大量拍电子伏加速器（</a:t>
            </a:r>
            <a:r>
              <a:rPr lang="en-US" altLang="zh-CN" b="0" i="0" dirty="0" err="1">
                <a:solidFill>
                  <a:srgbClr val="4D4D4D"/>
                </a:solidFill>
                <a:effectLst/>
                <a:latin typeface="宋体" panose="02010600030101010101" pitchFamily="2" charset="-122"/>
                <a:ea typeface="宋体" panose="02010600030101010101" pitchFamily="2" charset="-122"/>
              </a:rPr>
              <a:t>PeVatron</a:t>
            </a:r>
            <a:r>
              <a:rPr lang="zh-CN" altLang="en-US" b="0" i="0" dirty="0">
                <a:solidFill>
                  <a:srgbClr val="4D4D4D"/>
                </a:solidFill>
                <a:effectLst/>
                <a:latin typeface="宋体" panose="02010600030101010101" pitchFamily="2" charset="-122"/>
                <a:ea typeface="宋体" panose="02010600030101010101" pitchFamily="2" charset="-122"/>
              </a:rPr>
              <a:t>），但国内外科学家目前还无法确认这些超高能伽马射线是否为强子起源，而其相伴生的高能中微子存在与否，就成为一个判据性的观测证据</a:t>
            </a:r>
            <a:endParaRPr lang="en-US" altLang="zh-CN" dirty="0"/>
          </a:p>
          <a:p>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项目首席科学家曹臻研究员提出了高能中微子望远镜项目，计划在水深千米以下，建设</a:t>
            </a:r>
            <a:r>
              <a:rPr lang="en-US" altLang="zh-CN" b="0" i="0" dirty="0">
                <a:solidFill>
                  <a:srgbClr val="4D4D4D"/>
                </a:solidFill>
                <a:effectLst/>
                <a:latin typeface="宋体" panose="02010600030101010101" pitchFamily="2" charset="-122"/>
                <a:ea typeface="宋体" panose="02010600030101010101" pitchFamily="2" charset="-122"/>
              </a:rPr>
              <a:t>30</a:t>
            </a:r>
            <a:r>
              <a:rPr lang="zh-CN" altLang="en-US" b="0" i="0" dirty="0">
                <a:solidFill>
                  <a:srgbClr val="4D4D4D"/>
                </a:solidFill>
                <a:effectLst/>
                <a:latin typeface="宋体" panose="02010600030101010101" pitchFamily="2" charset="-122"/>
                <a:ea typeface="宋体" panose="02010600030101010101" pitchFamily="2" charset="-122"/>
              </a:rPr>
              <a:t>立方公里的立体探测器阵列，以期实现对来自这些超高能伽马射线源的中微子探测。</a:t>
            </a:r>
            <a:endParaRPr lang="zh-CN" altLang="en-US" dirty="0"/>
          </a:p>
        </p:txBody>
      </p:sp>
      <p:sp>
        <p:nvSpPr>
          <p:cNvPr id="4" name="灯片编号占位符 3"/>
          <p:cNvSpPr>
            <a:spLocks noGrp="1"/>
          </p:cNvSpPr>
          <p:nvPr>
            <p:ph type="sldNum" sz="quarter" idx="5"/>
          </p:nvPr>
        </p:nvSpPr>
        <p:spPr/>
        <p:txBody>
          <a:bodyPr/>
          <a:lstStyle/>
          <a:p>
            <a:fld id="{72FEA21D-08F4-4169-97AE-6B6DCCA5D4CC}" type="slidenum">
              <a:rPr lang="zh-CN" altLang="en-US" smtClean="0"/>
              <a:t>6</a:t>
            </a:fld>
            <a:endParaRPr lang="zh-CN" altLang="en-US"/>
          </a:p>
        </p:txBody>
      </p:sp>
    </p:spTree>
    <p:extLst>
      <p:ext uri="{BB962C8B-B14F-4D97-AF65-F5344CB8AC3E}">
        <p14:creationId xmlns:p14="http://schemas.microsoft.com/office/powerpoint/2010/main" val="949953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小型高能物理实验的读出与触发系统，在一些大型物理实验的预言阶段，以及一些科普性的高能物理实验中是有非常广泛的应用价值的。这里我们举个高能中微子实验的例子，这个实验最终是要像图中这样，在海里投放上千串探测器来探测中微子。但在预言阶段，他只投放两串样机，采用全局在线触发的方式，每串总数据量也不过</a:t>
            </a:r>
            <a:r>
              <a:rPr lang="en-US" altLang="zh-CN" dirty="0"/>
              <a:t>50MB/s</a:t>
            </a:r>
          </a:p>
          <a:p>
            <a:r>
              <a:rPr lang="zh-CN" altLang="en-US" b="0" i="0" dirty="0">
                <a:solidFill>
                  <a:srgbClr val="4D4D4D"/>
                </a:solidFill>
                <a:effectLst/>
                <a:latin typeface="宋体" panose="02010600030101010101" pitchFamily="2" charset="-122"/>
                <a:ea typeface="宋体" panose="02010600030101010101" pitchFamily="2" charset="-122"/>
              </a:rPr>
              <a:t>　高海拔宇宙线观测站（</a:t>
            </a:r>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）虽然在</a:t>
            </a:r>
            <a:r>
              <a:rPr lang="en-US" altLang="zh-CN" b="0" i="0" dirty="0">
                <a:solidFill>
                  <a:srgbClr val="4D4D4D"/>
                </a:solidFill>
                <a:effectLst/>
                <a:latin typeface="宋体" panose="02010600030101010101" pitchFamily="2" charset="-122"/>
                <a:ea typeface="宋体" panose="02010600030101010101" pitchFamily="2" charset="-122"/>
              </a:rPr>
              <a:t>2021</a:t>
            </a:r>
            <a:r>
              <a:rPr lang="zh-CN" altLang="en-US" b="0" i="0" dirty="0">
                <a:solidFill>
                  <a:srgbClr val="4D4D4D"/>
                </a:solidFill>
                <a:effectLst/>
                <a:latin typeface="宋体" panose="02010600030101010101" pitchFamily="2" charset="-122"/>
                <a:ea typeface="宋体" panose="02010600030101010101" pitchFamily="2" charset="-122"/>
              </a:rPr>
              <a:t>年</a:t>
            </a:r>
            <a:r>
              <a:rPr lang="en-US" altLang="zh-CN" b="0" i="0" dirty="0">
                <a:solidFill>
                  <a:srgbClr val="4D4D4D"/>
                </a:solidFill>
                <a:effectLst/>
                <a:latin typeface="宋体" panose="02010600030101010101" pitchFamily="2" charset="-122"/>
                <a:ea typeface="宋体" panose="02010600030101010101" pitchFamily="2" charset="-122"/>
              </a:rPr>
              <a:t>5</a:t>
            </a:r>
            <a:r>
              <a:rPr lang="zh-CN" altLang="en-US" b="0" i="0" dirty="0">
                <a:solidFill>
                  <a:srgbClr val="4D4D4D"/>
                </a:solidFill>
                <a:effectLst/>
                <a:latin typeface="宋体" panose="02010600030101010101" pitchFamily="2" charset="-122"/>
                <a:ea typeface="宋体" panose="02010600030101010101" pitchFamily="2" charset="-122"/>
              </a:rPr>
              <a:t>月发布了重要的研究成果：发现</a:t>
            </a:r>
            <a:r>
              <a:rPr lang="en-US" altLang="zh-CN" b="0" i="0" dirty="0">
                <a:solidFill>
                  <a:srgbClr val="4D4D4D"/>
                </a:solidFill>
                <a:effectLst/>
                <a:latin typeface="宋体" panose="02010600030101010101" pitchFamily="2" charset="-122"/>
                <a:ea typeface="宋体" panose="02010600030101010101" pitchFamily="2" charset="-122"/>
              </a:rPr>
              <a:t>12</a:t>
            </a:r>
            <a:r>
              <a:rPr lang="zh-CN" altLang="en-US" b="0" i="0" dirty="0">
                <a:solidFill>
                  <a:srgbClr val="4D4D4D"/>
                </a:solidFill>
                <a:effectLst/>
                <a:latin typeface="宋体" panose="02010600030101010101" pitchFamily="2" charset="-122"/>
                <a:ea typeface="宋体" panose="02010600030101010101" pitchFamily="2" charset="-122"/>
              </a:rPr>
              <a:t>个超高能伽马射线源，表明银河系内部存在着大量拍电子伏加速器（</a:t>
            </a:r>
            <a:r>
              <a:rPr lang="en-US" altLang="zh-CN" b="0" i="0" dirty="0" err="1">
                <a:solidFill>
                  <a:srgbClr val="4D4D4D"/>
                </a:solidFill>
                <a:effectLst/>
                <a:latin typeface="宋体" panose="02010600030101010101" pitchFamily="2" charset="-122"/>
                <a:ea typeface="宋体" panose="02010600030101010101" pitchFamily="2" charset="-122"/>
              </a:rPr>
              <a:t>PeVatron</a:t>
            </a:r>
            <a:r>
              <a:rPr lang="zh-CN" altLang="en-US" b="0" i="0" dirty="0">
                <a:solidFill>
                  <a:srgbClr val="4D4D4D"/>
                </a:solidFill>
                <a:effectLst/>
                <a:latin typeface="宋体" panose="02010600030101010101" pitchFamily="2" charset="-122"/>
                <a:ea typeface="宋体" panose="02010600030101010101" pitchFamily="2" charset="-122"/>
              </a:rPr>
              <a:t>），但国内外科学家目前还无法确认这些超高能伽马射线是否为强子起源，而其相伴生的高能中微子存在与否，就成为一个判据性的观测证据</a:t>
            </a:r>
            <a:endParaRPr lang="en-US" altLang="zh-CN" dirty="0"/>
          </a:p>
          <a:p>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项目首席科学家曹臻研究员提出了高能中微子望远镜项目，计划在水深千米以下，建设</a:t>
            </a:r>
            <a:r>
              <a:rPr lang="en-US" altLang="zh-CN" b="0" i="0" dirty="0">
                <a:solidFill>
                  <a:srgbClr val="4D4D4D"/>
                </a:solidFill>
                <a:effectLst/>
                <a:latin typeface="宋体" panose="02010600030101010101" pitchFamily="2" charset="-122"/>
                <a:ea typeface="宋体" panose="02010600030101010101" pitchFamily="2" charset="-122"/>
              </a:rPr>
              <a:t>30</a:t>
            </a:r>
            <a:r>
              <a:rPr lang="zh-CN" altLang="en-US" b="0" i="0" dirty="0">
                <a:solidFill>
                  <a:srgbClr val="4D4D4D"/>
                </a:solidFill>
                <a:effectLst/>
                <a:latin typeface="宋体" panose="02010600030101010101" pitchFamily="2" charset="-122"/>
                <a:ea typeface="宋体" panose="02010600030101010101" pitchFamily="2" charset="-122"/>
              </a:rPr>
              <a:t>立方公里的立体探测器阵列，以期实现对来自这些超高能伽马射线源的中微子探测。</a:t>
            </a:r>
            <a:endParaRPr lang="zh-CN" altLang="en-US" dirty="0"/>
          </a:p>
        </p:txBody>
      </p:sp>
      <p:sp>
        <p:nvSpPr>
          <p:cNvPr id="4" name="灯片编号占位符 3"/>
          <p:cNvSpPr>
            <a:spLocks noGrp="1"/>
          </p:cNvSpPr>
          <p:nvPr>
            <p:ph type="sldNum" sz="quarter" idx="5"/>
          </p:nvPr>
        </p:nvSpPr>
        <p:spPr/>
        <p:txBody>
          <a:bodyPr/>
          <a:lstStyle/>
          <a:p>
            <a:fld id="{72FEA21D-08F4-4169-97AE-6B6DCCA5D4CC}" type="slidenum">
              <a:rPr lang="zh-CN" altLang="en-US" smtClean="0"/>
              <a:t>7</a:t>
            </a:fld>
            <a:endParaRPr lang="zh-CN" altLang="en-US"/>
          </a:p>
        </p:txBody>
      </p:sp>
    </p:spTree>
    <p:extLst>
      <p:ext uri="{BB962C8B-B14F-4D97-AF65-F5344CB8AC3E}">
        <p14:creationId xmlns:p14="http://schemas.microsoft.com/office/powerpoint/2010/main" val="111262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小型高能物理实验的读出与触发系统，在一些大型物理实验的预言阶段，以及一些科普性的高能物理实验中是有非常广泛的应用价值的。这里我们举个高能中微子实验的例子，这个实验最终是要像图中这样，在海里投放上千串探测器来探测中微子。但在预言阶段，他只投放两串样机，采用全局在线触发的方式，每串总数据量也不过</a:t>
            </a:r>
            <a:r>
              <a:rPr lang="en-US" altLang="zh-CN" dirty="0"/>
              <a:t>50MB/s</a:t>
            </a:r>
          </a:p>
          <a:p>
            <a:r>
              <a:rPr lang="zh-CN" altLang="en-US" b="0" i="0" dirty="0">
                <a:solidFill>
                  <a:srgbClr val="4D4D4D"/>
                </a:solidFill>
                <a:effectLst/>
                <a:latin typeface="宋体" panose="02010600030101010101" pitchFamily="2" charset="-122"/>
                <a:ea typeface="宋体" panose="02010600030101010101" pitchFamily="2" charset="-122"/>
              </a:rPr>
              <a:t>　高海拔宇宙线观测站（</a:t>
            </a:r>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）虽然在</a:t>
            </a:r>
            <a:r>
              <a:rPr lang="en-US" altLang="zh-CN" b="0" i="0" dirty="0">
                <a:solidFill>
                  <a:srgbClr val="4D4D4D"/>
                </a:solidFill>
                <a:effectLst/>
                <a:latin typeface="宋体" panose="02010600030101010101" pitchFamily="2" charset="-122"/>
                <a:ea typeface="宋体" panose="02010600030101010101" pitchFamily="2" charset="-122"/>
              </a:rPr>
              <a:t>2021</a:t>
            </a:r>
            <a:r>
              <a:rPr lang="zh-CN" altLang="en-US" b="0" i="0" dirty="0">
                <a:solidFill>
                  <a:srgbClr val="4D4D4D"/>
                </a:solidFill>
                <a:effectLst/>
                <a:latin typeface="宋体" panose="02010600030101010101" pitchFamily="2" charset="-122"/>
                <a:ea typeface="宋体" panose="02010600030101010101" pitchFamily="2" charset="-122"/>
              </a:rPr>
              <a:t>年</a:t>
            </a:r>
            <a:r>
              <a:rPr lang="en-US" altLang="zh-CN" b="0" i="0" dirty="0">
                <a:solidFill>
                  <a:srgbClr val="4D4D4D"/>
                </a:solidFill>
                <a:effectLst/>
                <a:latin typeface="宋体" panose="02010600030101010101" pitchFamily="2" charset="-122"/>
                <a:ea typeface="宋体" panose="02010600030101010101" pitchFamily="2" charset="-122"/>
              </a:rPr>
              <a:t>5</a:t>
            </a:r>
            <a:r>
              <a:rPr lang="zh-CN" altLang="en-US" b="0" i="0" dirty="0">
                <a:solidFill>
                  <a:srgbClr val="4D4D4D"/>
                </a:solidFill>
                <a:effectLst/>
                <a:latin typeface="宋体" panose="02010600030101010101" pitchFamily="2" charset="-122"/>
                <a:ea typeface="宋体" panose="02010600030101010101" pitchFamily="2" charset="-122"/>
              </a:rPr>
              <a:t>月发布了重要的研究成果：发现</a:t>
            </a:r>
            <a:r>
              <a:rPr lang="en-US" altLang="zh-CN" b="0" i="0" dirty="0">
                <a:solidFill>
                  <a:srgbClr val="4D4D4D"/>
                </a:solidFill>
                <a:effectLst/>
                <a:latin typeface="宋体" panose="02010600030101010101" pitchFamily="2" charset="-122"/>
                <a:ea typeface="宋体" panose="02010600030101010101" pitchFamily="2" charset="-122"/>
              </a:rPr>
              <a:t>12</a:t>
            </a:r>
            <a:r>
              <a:rPr lang="zh-CN" altLang="en-US" b="0" i="0" dirty="0">
                <a:solidFill>
                  <a:srgbClr val="4D4D4D"/>
                </a:solidFill>
                <a:effectLst/>
                <a:latin typeface="宋体" panose="02010600030101010101" pitchFamily="2" charset="-122"/>
                <a:ea typeface="宋体" panose="02010600030101010101" pitchFamily="2" charset="-122"/>
              </a:rPr>
              <a:t>个超高能伽马射线源，表明银河系内部存在着大量拍电子伏加速器（</a:t>
            </a:r>
            <a:r>
              <a:rPr lang="en-US" altLang="zh-CN" b="0" i="0" dirty="0" err="1">
                <a:solidFill>
                  <a:srgbClr val="4D4D4D"/>
                </a:solidFill>
                <a:effectLst/>
                <a:latin typeface="宋体" panose="02010600030101010101" pitchFamily="2" charset="-122"/>
                <a:ea typeface="宋体" panose="02010600030101010101" pitchFamily="2" charset="-122"/>
              </a:rPr>
              <a:t>PeVatron</a:t>
            </a:r>
            <a:r>
              <a:rPr lang="zh-CN" altLang="en-US" b="0" i="0" dirty="0">
                <a:solidFill>
                  <a:srgbClr val="4D4D4D"/>
                </a:solidFill>
                <a:effectLst/>
                <a:latin typeface="宋体" panose="02010600030101010101" pitchFamily="2" charset="-122"/>
                <a:ea typeface="宋体" panose="02010600030101010101" pitchFamily="2" charset="-122"/>
              </a:rPr>
              <a:t>），但国内外科学家目前还无法确认这些超高能伽马射线是否为强子起源，而其相伴生的高能中微子存在与否，就成为一个判据性的观测证据</a:t>
            </a:r>
            <a:endParaRPr lang="en-US" altLang="zh-CN" dirty="0"/>
          </a:p>
          <a:p>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项目首席科学家曹臻研究员提出了高能中微子望远镜项目，计划在水深千米以下，建设</a:t>
            </a:r>
            <a:r>
              <a:rPr lang="en-US" altLang="zh-CN" b="0" i="0" dirty="0">
                <a:solidFill>
                  <a:srgbClr val="4D4D4D"/>
                </a:solidFill>
                <a:effectLst/>
                <a:latin typeface="宋体" panose="02010600030101010101" pitchFamily="2" charset="-122"/>
                <a:ea typeface="宋体" panose="02010600030101010101" pitchFamily="2" charset="-122"/>
              </a:rPr>
              <a:t>30</a:t>
            </a:r>
            <a:r>
              <a:rPr lang="zh-CN" altLang="en-US" b="0" i="0" dirty="0">
                <a:solidFill>
                  <a:srgbClr val="4D4D4D"/>
                </a:solidFill>
                <a:effectLst/>
                <a:latin typeface="宋体" panose="02010600030101010101" pitchFamily="2" charset="-122"/>
                <a:ea typeface="宋体" panose="02010600030101010101" pitchFamily="2" charset="-122"/>
              </a:rPr>
              <a:t>立方公里的立体探测器阵列，以期实现对来自这些超高能伽马射线源的中微子探测。</a:t>
            </a:r>
            <a:endParaRPr lang="zh-CN" altLang="en-US" dirty="0"/>
          </a:p>
        </p:txBody>
      </p:sp>
      <p:sp>
        <p:nvSpPr>
          <p:cNvPr id="4" name="灯片编号占位符 3"/>
          <p:cNvSpPr>
            <a:spLocks noGrp="1"/>
          </p:cNvSpPr>
          <p:nvPr>
            <p:ph type="sldNum" sz="quarter" idx="5"/>
          </p:nvPr>
        </p:nvSpPr>
        <p:spPr/>
        <p:txBody>
          <a:bodyPr/>
          <a:lstStyle/>
          <a:p>
            <a:fld id="{72FEA21D-08F4-4169-97AE-6B6DCCA5D4CC}" type="slidenum">
              <a:rPr lang="zh-CN" altLang="en-US" smtClean="0"/>
              <a:t>8</a:t>
            </a:fld>
            <a:endParaRPr lang="zh-CN" altLang="en-US"/>
          </a:p>
        </p:txBody>
      </p:sp>
    </p:spTree>
    <p:extLst>
      <p:ext uri="{BB962C8B-B14F-4D97-AF65-F5344CB8AC3E}">
        <p14:creationId xmlns:p14="http://schemas.microsoft.com/office/powerpoint/2010/main" val="1366268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小型高能物理实验的读出与触发系统，在一些大型物理实验的预言阶段，以及一些科普性的高能物理实验中是有非常广泛的应用价值的。这里我们举个高能中微子实验的例子，这个实验最终是要像图中这样，在海里投放上千串探测器来探测中微子。但在预言阶段，他只投放两串样机，采用全局在线触发的方式，每串总数据量也不过</a:t>
            </a:r>
            <a:r>
              <a:rPr lang="en-US" altLang="zh-CN" dirty="0"/>
              <a:t>50MB/s</a:t>
            </a:r>
          </a:p>
          <a:p>
            <a:r>
              <a:rPr lang="zh-CN" altLang="en-US" b="0" i="0" dirty="0">
                <a:solidFill>
                  <a:srgbClr val="4D4D4D"/>
                </a:solidFill>
                <a:effectLst/>
                <a:latin typeface="宋体" panose="02010600030101010101" pitchFamily="2" charset="-122"/>
                <a:ea typeface="宋体" panose="02010600030101010101" pitchFamily="2" charset="-122"/>
              </a:rPr>
              <a:t>　高海拔宇宙线观测站（</a:t>
            </a:r>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）虽然在</a:t>
            </a:r>
            <a:r>
              <a:rPr lang="en-US" altLang="zh-CN" b="0" i="0" dirty="0">
                <a:solidFill>
                  <a:srgbClr val="4D4D4D"/>
                </a:solidFill>
                <a:effectLst/>
                <a:latin typeface="宋体" panose="02010600030101010101" pitchFamily="2" charset="-122"/>
                <a:ea typeface="宋体" panose="02010600030101010101" pitchFamily="2" charset="-122"/>
              </a:rPr>
              <a:t>2021</a:t>
            </a:r>
            <a:r>
              <a:rPr lang="zh-CN" altLang="en-US" b="0" i="0" dirty="0">
                <a:solidFill>
                  <a:srgbClr val="4D4D4D"/>
                </a:solidFill>
                <a:effectLst/>
                <a:latin typeface="宋体" panose="02010600030101010101" pitchFamily="2" charset="-122"/>
                <a:ea typeface="宋体" panose="02010600030101010101" pitchFamily="2" charset="-122"/>
              </a:rPr>
              <a:t>年</a:t>
            </a:r>
            <a:r>
              <a:rPr lang="en-US" altLang="zh-CN" b="0" i="0" dirty="0">
                <a:solidFill>
                  <a:srgbClr val="4D4D4D"/>
                </a:solidFill>
                <a:effectLst/>
                <a:latin typeface="宋体" panose="02010600030101010101" pitchFamily="2" charset="-122"/>
                <a:ea typeface="宋体" panose="02010600030101010101" pitchFamily="2" charset="-122"/>
              </a:rPr>
              <a:t>5</a:t>
            </a:r>
            <a:r>
              <a:rPr lang="zh-CN" altLang="en-US" b="0" i="0" dirty="0">
                <a:solidFill>
                  <a:srgbClr val="4D4D4D"/>
                </a:solidFill>
                <a:effectLst/>
                <a:latin typeface="宋体" panose="02010600030101010101" pitchFamily="2" charset="-122"/>
                <a:ea typeface="宋体" panose="02010600030101010101" pitchFamily="2" charset="-122"/>
              </a:rPr>
              <a:t>月发布了重要的研究成果：发现</a:t>
            </a:r>
            <a:r>
              <a:rPr lang="en-US" altLang="zh-CN" b="0" i="0" dirty="0">
                <a:solidFill>
                  <a:srgbClr val="4D4D4D"/>
                </a:solidFill>
                <a:effectLst/>
                <a:latin typeface="宋体" panose="02010600030101010101" pitchFamily="2" charset="-122"/>
                <a:ea typeface="宋体" panose="02010600030101010101" pitchFamily="2" charset="-122"/>
              </a:rPr>
              <a:t>12</a:t>
            </a:r>
            <a:r>
              <a:rPr lang="zh-CN" altLang="en-US" b="0" i="0" dirty="0">
                <a:solidFill>
                  <a:srgbClr val="4D4D4D"/>
                </a:solidFill>
                <a:effectLst/>
                <a:latin typeface="宋体" panose="02010600030101010101" pitchFamily="2" charset="-122"/>
                <a:ea typeface="宋体" panose="02010600030101010101" pitchFamily="2" charset="-122"/>
              </a:rPr>
              <a:t>个超高能伽马射线源，表明银河系内部存在着大量拍电子伏加速器（</a:t>
            </a:r>
            <a:r>
              <a:rPr lang="en-US" altLang="zh-CN" b="0" i="0" dirty="0" err="1">
                <a:solidFill>
                  <a:srgbClr val="4D4D4D"/>
                </a:solidFill>
                <a:effectLst/>
                <a:latin typeface="宋体" panose="02010600030101010101" pitchFamily="2" charset="-122"/>
                <a:ea typeface="宋体" panose="02010600030101010101" pitchFamily="2" charset="-122"/>
              </a:rPr>
              <a:t>PeVatron</a:t>
            </a:r>
            <a:r>
              <a:rPr lang="zh-CN" altLang="en-US" b="0" i="0" dirty="0">
                <a:solidFill>
                  <a:srgbClr val="4D4D4D"/>
                </a:solidFill>
                <a:effectLst/>
                <a:latin typeface="宋体" panose="02010600030101010101" pitchFamily="2" charset="-122"/>
                <a:ea typeface="宋体" panose="02010600030101010101" pitchFamily="2" charset="-122"/>
              </a:rPr>
              <a:t>），但国内外科学家目前还无法确认这些超高能伽马射线是否为强子起源，而其相伴生的高能中微子存在与否，就成为一个判据性的观测证据</a:t>
            </a:r>
            <a:endParaRPr lang="en-US" altLang="zh-CN" dirty="0"/>
          </a:p>
          <a:p>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项目首席科学家曹臻研究员提出了高能中微子望远镜项目，计划在水深千米以下，建设</a:t>
            </a:r>
            <a:r>
              <a:rPr lang="en-US" altLang="zh-CN" b="0" i="0" dirty="0">
                <a:solidFill>
                  <a:srgbClr val="4D4D4D"/>
                </a:solidFill>
                <a:effectLst/>
                <a:latin typeface="宋体" panose="02010600030101010101" pitchFamily="2" charset="-122"/>
                <a:ea typeface="宋体" panose="02010600030101010101" pitchFamily="2" charset="-122"/>
              </a:rPr>
              <a:t>30</a:t>
            </a:r>
            <a:r>
              <a:rPr lang="zh-CN" altLang="en-US" b="0" i="0" dirty="0">
                <a:solidFill>
                  <a:srgbClr val="4D4D4D"/>
                </a:solidFill>
                <a:effectLst/>
                <a:latin typeface="宋体" panose="02010600030101010101" pitchFamily="2" charset="-122"/>
                <a:ea typeface="宋体" panose="02010600030101010101" pitchFamily="2" charset="-122"/>
              </a:rPr>
              <a:t>立方公里的立体探测器阵列，以期实现对来自这些超高能伽马射线源的中微子探测。</a:t>
            </a:r>
            <a:endParaRPr lang="zh-CN" altLang="en-US" dirty="0"/>
          </a:p>
        </p:txBody>
      </p:sp>
      <p:sp>
        <p:nvSpPr>
          <p:cNvPr id="4" name="灯片编号占位符 3"/>
          <p:cNvSpPr>
            <a:spLocks noGrp="1"/>
          </p:cNvSpPr>
          <p:nvPr>
            <p:ph type="sldNum" sz="quarter" idx="5"/>
          </p:nvPr>
        </p:nvSpPr>
        <p:spPr/>
        <p:txBody>
          <a:bodyPr/>
          <a:lstStyle/>
          <a:p>
            <a:fld id="{72FEA21D-08F4-4169-97AE-6B6DCCA5D4CC}" type="slidenum">
              <a:rPr lang="zh-CN" altLang="en-US" smtClean="0"/>
              <a:t>9</a:t>
            </a:fld>
            <a:endParaRPr lang="zh-CN" altLang="en-US"/>
          </a:p>
        </p:txBody>
      </p:sp>
    </p:spTree>
    <p:extLst>
      <p:ext uri="{BB962C8B-B14F-4D97-AF65-F5344CB8AC3E}">
        <p14:creationId xmlns:p14="http://schemas.microsoft.com/office/powerpoint/2010/main" val="234044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小型高能物理实验的读出与触发系统，在一些大型物理实验的预言阶段，以及一些科普性的高能物理实验中是有非常广泛的应用价值的。这里我们举个高能中微子实验的例子，这个实验最终是要像图中这样，在海里投放上千串探测器来探测中微子。但在预言阶段，他只投放两串样机，采用全局在线触发的方式，每串总数据量也不过</a:t>
            </a:r>
            <a:r>
              <a:rPr lang="en-US" altLang="zh-CN" dirty="0"/>
              <a:t>50MB/s</a:t>
            </a:r>
          </a:p>
          <a:p>
            <a:r>
              <a:rPr lang="zh-CN" altLang="en-US" b="0" i="0" dirty="0">
                <a:solidFill>
                  <a:srgbClr val="4D4D4D"/>
                </a:solidFill>
                <a:effectLst/>
                <a:latin typeface="宋体" panose="02010600030101010101" pitchFamily="2" charset="-122"/>
                <a:ea typeface="宋体" panose="02010600030101010101" pitchFamily="2" charset="-122"/>
              </a:rPr>
              <a:t>　高海拔宇宙线观测站（</a:t>
            </a:r>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）虽然在</a:t>
            </a:r>
            <a:r>
              <a:rPr lang="en-US" altLang="zh-CN" b="0" i="0" dirty="0">
                <a:solidFill>
                  <a:srgbClr val="4D4D4D"/>
                </a:solidFill>
                <a:effectLst/>
                <a:latin typeface="宋体" panose="02010600030101010101" pitchFamily="2" charset="-122"/>
                <a:ea typeface="宋体" panose="02010600030101010101" pitchFamily="2" charset="-122"/>
              </a:rPr>
              <a:t>2021</a:t>
            </a:r>
            <a:r>
              <a:rPr lang="zh-CN" altLang="en-US" b="0" i="0" dirty="0">
                <a:solidFill>
                  <a:srgbClr val="4D4D4D"/>
                </a:solidFill>
                <a:effectLst/>
                <a:latin typeface="宋体" panose="02010600030101010101" pitchFamily="2" charset="-122"/>
                <a:ea typeface="宋体" panose="02010600030101010101" pitchFamily="2" charset="-122"/>
              </a:rPr>
              <a:t>年</a:t>
            </a:r>
            <a:r>
              <a:rPr lang="en-US" altLang="zh-CN" b="0" i="0" dirty="0">
                <a:solidFill>
                  <a:srgbClr val="4D4D4D"/>
                </a:solidFill>
                <a:effectLst/>
                <a:latin typeface="宋体" panose="02010600030101010101" pitchFamily="2" charset="-122"/>
                <a:ea typeface="宋体" panose="02010600030101010101" pitchFamily="2" charset="-122"/>
              </a:rPr>
              <a:t>5</a:t>
            </a:r>
            <a:r>
              <a:rPr lang="zh-CN" altLang="en-US" b="0" i="0" dirty="0">
                <a:solidFill>
                  <a:srgbClr val="4D4D4D"/>
                </a:solidFill>
                <a:effectLst/>
                <a:latin typeface="宋体" panose="02010600030101010101" pitchFamily="2" charset="-122"/>
                <a:ea typeface="宋体" panose="02010600030101010101" pitchFamily="2" charset="-122"/>
              </a:rPr>
              <a:t>月发布了重要的研究成果：发现</a:t>
            </a:r>
            <a:r>
              <a:rPr lang="en-US" altLang="zh-CN" b="0" i="0" dirty="0">
                <a:solidFill>
                  <a:srgbClr val="4D4D4D"/>
                </a:solidFill>
                <a:effectLst/>
                <a:latin typeface="宋体" panose="02010600030101010101" pitchFamily="2" charset="-122"/>
                <a:ea typeface="宋体" panose="02010600030101010101" pitchFamily="2" charset="-122"/>
              </a:rPr>
              <a:t>12</a:t>
            </a:r>
            <a:r>
              <a:rPr lang="zh-CN" altLang="en-US" b="0" i="0" dirty="0">
                <a:solidFill>
                  <a:srgbClr val="4D4D4D"/>
                </a:solidFill>
                <a:effectLst/>
                <a:latin typeface="宋体" panose="02010600030101010101" pitchFamily="2" charset="-122"/>
                <a:ea typeface="宋体" panose="02010600030101010101" pitchFamily="2" charset="-122"/>
              </a:rPr>
              <a:t>个超高能伽马射线源，表明银河系内部存在着大量拍电子伏加速器（</a:t>
            </a:r>
            <a:r>
              <a:rPr lang="en-US" altLang="zh-CN" b="0" i="0" dirty="0" err="1">
                <a:solidFill>
                  <a:srgbClr val="4D4D4D"/>
                </a:solidFill>
                <a:effectLst/>
                <a:latin typeface="宋体" panose="02010600030101010101" pitchFamily="2" charset="-122"/>
                <a:ea typeface="宋体" panose="02010600030101010101" pitchFamily="2" charset="-122"/>
              </a:rPr>
              <a:t>PeVatron</a:t>
            </a:r>
            <a:r>
              <a:rPr lang="zh-CN" altLang="en-US" b="0" i="0" dirty="0">
                <a:solidFill>
                  <a:srgbClr val="4D4D4D"/>
                </a:solidFill>
                <a:effectLst/>
                <a:latin typeface="宋体" panose="02010600030101010101" pitchFamily="2" charset="-122"/>
                <a:ea typeface="宋体" panose="02010600030101010101" pitchFamily="2" charset="-122"/>
              </a:rPr>
              <a:t>），但国内外科学家目前还无法确认这些超高能伽马射线是否为强子起源，而其相伴生的高能中微子存在与否，就成为一个判据性的观测证据</a:t>
            </a:r>
            <a:endParaRPr lang="en-US" altLang="zh-CN" dirty="0"/>
          </a:p>
          <a:p>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项目首席科学家曹臻研究员提出了高能中微子望远镜项目，计划在水深千米以下，建设</a:t>
            </a:r>
            <a:r>
              <a:rPr lang="en-US" altLang="zh-CN" b="0" i="0" dirty="0">
                <a:solidFill>
                  <a:srgbClr val="4D4D4D"/>
                </a:solidFill>
                <a:effectLst/>
                <a:latin typeface="宋体" panose="02010600030101010101" pitchFamily="2" charset="-122"/>
                <a:ea typeface="宋体" panose="02010600030101010101" pitchFamily="2" charset="-122"/>
              </a:rPr>
              <a:t>30</a:t>
            </a:r>
            <a:r>
              <a:rPr lang="zh-CN" altLang="en-US" b="0" i="0" dirty="0">
                <a:solidFill>
                  <a:srgbClr val="4D4D4D"/>
                </a:solidFill>
                <a:effectLst/>
                <a:latin typeface="宋体" panose="02010600030101010101" pitchFamily="2" charset="-122"/>
                <a:ea typeface="宋体" panose="02010600030101010101" pitchFamily="2" charset="-122"/>
              </a:rPr>
              <a:t>立方公里的立体探测器阵列，以期实现对来自这些超高能伽马射线源的中微子探测。</a:t>
            </a:r>
            <a:endParaRPr lang="zh-CN" altLang="en-US" dirty="0"/>
          </a:p>
        </p:txBody>
      </p:sp>
      <p:sp>
        <p:nvSpPr>
          <p:cNvPr id="4" name="灯片编号占位符 3"/>
          <p:cNvSpPr>
            <a:spLocks noGrp="1"/>
          </p:cNvSpPr>
          <p:nvPr>
            <p:ph type="sldNum" sz="quarter" idx="5"/>
          </p:nvPr>
        </p:nvSpPr>
        <p:spPr/>
        <p:txBody>
          <a:bodyPr/>
          <a:lstStyle/>
          <a:p>
            <a:fld id="{72FEA21D-08F4-4169-97AE-6B6DCCA5D4CC}" type="slidenum">
              <a:rPr lang="zh-CN" altLang="en-US" smtClean="0"/>
              <a:t>10</a:t>
            </a:fld>
            <a:endParaRPr lang="zh-CN" altLang="en-US"/>
          </a:p>
        </p:txBody>
      </p:sp>
    </p:spTree>
    <p:extLst>
      <p:ext uri="{BB962C8B-B14F-4D97-AF65-F5344CB8AC3E}">
        <p14:creationId xmlns:p14="http://schemas.microsoft.com/office/powerpoint/2010/main" val="127364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小型高能物理实验的读出与触发系统，在一些大型物理实验的预言阶段，以及一些科普性的高能物理实验中是有非常广泛的应用价值的。这里我们举个高能中微子实验的例子，这个实验最终是要像图中这样，在海里投放上千串探测器来探测中微子。但在预言阶段，他只投放两串样机，采用全局在线触发的方式，每串总数据量也不过</a:t>
            </a:r>
            <a:r>
              <a:rPr lang="en-US" altLang="zh-CN" dirty="0"/>
              <a:t>50MB/s</a:t>
            </a:r>
          </a:p>
          <a:p>
            <a:r>
              <a:rPr lang="zh-CN" altLang="en-US" b="0" i="0" dirty="0">
                <a:solidFill>
                  <a:srgbClr val="4D4D4D"/>
                </a:solidFill>
                <a:effectLst/>
                <a:latin typeface="宋体" panose="02010600030101010101" pitchFamily="2" charset="-122"/>
                <a:ea typeface="宋体" panose="02010600030101010101" pitchFamily="2" charset="-122"/>
              </a:rPr>
              <a:t>　高海拔宇宙线观测站（</a:t>
            </a:r>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）虽然在</a:t>
            </a:r>
            <a:r>
              <a:rPr lang="en-US" altLang="zh-CN" b="0" i="0" dirty="0">
                <a:solidFill>
                  <a:srgbClr val="4D4D4D"/>
                </a:solidFill>
                <a:effectLst/>
                <a:latin typeface="宋体" panose="02010600030101010101" pitchFamily="2" charset="-122"/>
                <a:ea typeface="宋体" panose="02010600030101010101" pitchFamily="2" charset="-122"/>
              </a:rPr>
              <a:t>2021</a:t>
            </a:r>
            <a:r>
              <a:rPr lang="zh-CN" altLang="en-US" b="0" i="0" dirty="0">
                <a:solidFill>
                  <a:srgbClr val="4D4D4D"/>
                </a:solidFill>
                <a:effectLst/>
                <a:latin typeface="宋体" panose="02010600030101010101" pitchFamily="2" charset="-122"/>
                <a:ea typeface="宋体" panose="02010600030101010101" pitchFamily="2" charset="-122"/>
              </a:rPr>
              <a:t>年</a:t>
            </a:r>
            <a:r>
              <a:rPr lang="en-US" altLang="zh-CN" b="0" i="0" dirty="0">
                <a:solidFill>
                  <a:srgbClr val="4D4D4D"/>
                </a:solidFill>
                <a:effectLst/>
                <a:latin typeface="宋体" panose="02010600030101010101" pitchFamily="2" charset="-122"/>
                <a:ea typeface="宋体" panose="02010600030101010101" pitchFamily="2" charset="-122"/>
              </a:rPr>
              <a:t>5</a:t>
            </a:r>
            <a:r>
              <a:rPr lang="zh-CN" altLang="en-US" b="0" i="0" dirty="0">
                <a:solidFill>
                  <a:srgbClr val="4D4D4D"/>
                </a:solidFill>
                <a:effectLst/>
                <a:latin typeface="宋体" panose="02010600030101010101" pitchFamily="2" charset="-122"/>
                <a:ea typeface="宋体" panose="02010600030101010101" pitchFamily="2" charset="-122"/>
              </a:rPr>
              <a:t>月发布了重要的研究成果：发现</a:t>
            </a:r>
            <a:r>
              <a:rPr lang="en-US" altLang="zh-CN" b="0" i="0" dirty="0">
                <a:solidFill>
                  <a:srgbClr val="4D4D4D"/>
                </a:solidFill>
                <a:effectLst/>
                <a:latin typeface="宋体" panose="02010600030101010101" pitchFamily="2" charset="-122"/>
                <a:ea typeface="宋体" panose="02010600030101010101" pitchFamily="2" charset="-122"/>
              </a:rPr>
              <a:t>12</a:t>
            </a:r>
            <a:r>
              <a:rPr lang="zh-CN" altLang="en-US" b="0" i="0" dirty="0">
                <a:solidFill>
                  <a:srgbClr val="4D4D4D"/>
                </a:solidFill>
                <a:effectLst/>
                <a:latin typeface="宋体" panose="02010600030101010101" pitchFamily="2" charset="-122"/>
                <a:ea typeface="宋体" panose="02010600030101010101" pitchFamily="2" charset="-122"/>
              </a:rPr>
              <a:t>个超高能伽马射线源，表明银河系内部存在着大量拍电子伏加速器（</a:t>
            </a:r>
            <a:r>
              <a:rPr lang="en-US" altLang="zh-CN" b="0" i="0" dirty="0" err="1">
                <a:solidFill>
                  <a:srgbClr val="4D4D4D"/>
                </a:solidFill>
                <a:effectLst/>
                <a:latin typeface="宋体" panose="02010600030101010101" pitchFamily="2" charset="-122"/>
                <a:ea typeface="宋体" panose="02010600030101010101" pitchFamily="2" charset="-122"/>
              </a:rPr>
              <a:t>PeVatron</a:t>
            </a:r>
            <a:r>
              <a:rPr lang="zh-CN" altLang="en-US" b="0" i="0" dirty="0">
                <a:solidFill>
                  <a:srgbClr val="4D4D4D"/>
                </a:solidFill>
                <a:effectLst/>
                <a:latin typeface="宋体" panose="02010600030101010101" pitchFamily="2" charset="-122"/>
                <a:ea typeface="宋体" panose="02010600030101010101" pitchFamily="2" charset="-122"/>
              </a:rPr>
              <a:t>），但国内外科学家目前还无法确认这些超高能伽马射线是否为强子起源，而其相伴生的高能中微子存在与否，就成为一个判据性的观测证据</a:t>
            </a:r>
            <a:endParaRPr lang="en-US" altLang="zh-CN" dirty="0"/>
          </a:p>
          <a:p>
            <a:r>
              <a:rPr lang="en-US" altLang="zh-CN" b="0" i="0" dirty="0">
                <a:solidFill>
                  <a:srgbClr val="4D4D4D"/>
                </a:solidFill>
                <a:effectLst/>
                <a:latin typeface="宋体" panose="02010600030101010101" pitchFamily="2" charset="-122"/>
                <a:ea typeface="宋体" panose="02010600030101010101" pitchFamily="2" charset="-122"/>
              </a:rPr>
              <a:t>LHAASO</a:t>
            </a:r>
            <a:r>
              <a:rPr lang="zh-CN" altLang="en-US" b="0" i="0" dirty="0">
                <a:solidFill>
                  <a:srgbClr val="4D4D4D"/>
                </a:solidFill>
                <a:effectLst/>
                <a:latin typeface="宋体" panose="02010600030101010101" pitchFamily="2" charset="-122"/>
                <a:ea typeface="宋体" panose="02010600030101010101" pitchFamily="2" charset="-122"/>
              </a:rPr>
              <a:t>项目首席科学家曹臻研究员提出了高能中微子望远镜项目，计划在水深千米以下，建设</a:t>
            </a:r>
            <a:r>
              <a:rPr lang="en-US" altLang="zh-CN" b="0" i="0" dirty="0">
                <a:solidFill>
                  <a:srgbClr val="4D4D4D"/>
                </a:solidFill>
                <a:effectLst/>
                <a:latin typeface="宋体" panose="02010600030101010101" pitchFamily="2" charset="-122"/>
                <a:ea typeface="宋体" panose="02010600030101010101" pitchFamily="2" charset="-122"/>
              </a:rPr>
              <a:t>30</a:t>
            </a:r>
            <a:r>
              <a:rPr lang="zh-CN" altLang="en-US" b="0" i="0" dirty="0">
                <a:solidFill>
                  <a:srgbClr val="4D4D4D"/>
                </a:solidFill>
                <a:effectLst/>
                <a:latin typeface="宋体" panose="02010600030101010101" pitchFamily="2" charset="-122"/>
                <a:ea typeface="宋体" panose="02010600030101010101" pitchFamily="2" charset="-122"/>
              </a:rPr>
              <a:t>立方公里的立体探测器阵列，以期实现对来自这些超高能伽马射线源的中微子探测。</a:t>
            </a:r>
            <a:endParaRPr lang="zh-CN" altLang="en-US" dirty="0"/>
          </a:p>
        </p:txBody>
      </p:sp>
      <p:sp>
        <p:nvSpPr>
          <p:cNvPr id="4" name="灯片编号占位符 3"/>
          <p:cNvSpPr>
            <a:spLocks noGrp="1"/>
          </p:cNvSpPr>
          <p:nvPr>
            <p:ph type="sldNum" sz="quarter" idx="5"/>
          </p:nvPr>
        </p:nvSpPr>
        <p:spPr/>
        <p:txBody>
          <a:bodyPr/>
          <a:lstStyle/>
          <a:p>
            <a:fld id="{72FEA21D-08F4-4169-97AE-6B6DCCA5D4CC}" type="slidenum">
              <a:rPr lang="zh-CN" altLang="en-US" smtClean="0"/>
              <a:t>11</a:t>
            </a:fld>
            <a:endParaRPr lang="zh-CN" altLang="en-US"/>
          </a:p>
        </p:txBody>
      </p:sp>
    </p:spTree>
    <p:extLst>
      <p:ext uri="{BB962C8B-B14F-4D97-AF65-F5344CB8AC3E}">
        <p14:creationId xmlns:p14="http://schemas.microsoft.com/office/powerpoint/2010/main" val="3067563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FDECB963-3200-4DB7-813B-4664343319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9" name="图片 8">
            <a:extLst>
              <a:ext uri="{FF2B5EF4-FFF2-40B4-BE49-F238E27FC236}">
                <a16:creationId xmlns:a16="http://schemas.microsoft.com/office/drawing/2014/main" id="{3F89CEA4-04A9-4BCD-9637-EF6374873E6F}"/>
              </a:ext>
            </a:extLst>
          </p:cNvPr>
          <p:cNvPicPr>
            <a:picLocks noChangeAspect="1"/>
          </p:cNvPicPr>
          <p:nvPr userDrawn="1"/>
        </p:nvPicPr>
        <p:blipFill>
          <a:blip r:embed="rId2"/>
          <a:stretch>
            <a:fillRect/>
          </a:stretch>
        </p:blipFill>
        <p:spPr>
          <a:xfrm>
            <a:off x="0" y="23813"/>
            <a:ext cx="3959226" cy="740305"/>
          </a:xfrm>
          <a:prstGeom prst="rect">
            <a:avLst/>
          </a:prstGeom>
        </p:spPr>
      </p:pic>
      <p:cxnSp>
        <p:nvCxnSpPr>
          <p:cNvPr id="10" name="直接连接符 9">
            <a:extLst>
              <a:ext uri="{FF2B5EF4-FFF2-40B4-BE49-F238E27FC236}">
                <a16:creationId xmlns:a16="http://schemas.microsoft.com/office/drawing/2014/main" id="{DA7545C5-C130-4BF3-87CF-C491AFB438B0}"/>
              </a:ext>
            </a:extLst>
          </p:cNvPr>
          <p:cNvCxnSpPr/>
          <p:nvPr userDrawn="1"/>
        </p:nvCxnSpPr>
        <p:spPr>
          <a:xfrm>
            <a:off x="0" y="737656"/>
            <a:ext cx="1809404" cy="0"/>
          </a:xfrm>
          <a:prstGeom prst="line">
            <a:avLst/>
          </a:prstGeom>
          <a:ln w="635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D195E885-E69B-4C41-80EE-A3992A415E6A}"/>
              </a:ext>
            </a:extLst>
          </p:cNvPr>
          <p:cNvCxnSpPr>
            <a:cxnSpLocks/>
          </p:cNvCxnSpPr>
          <p:nvPr userDrawn="1"/>
        </p:nvCxnSpPr>
        <p:spPr>
          <a:xfrm>
            <a:off x="1859280" y="737656"/>
            <a:ext cx="10332720" cy="0"/>
          </a:xfrm>
          <a:prstGeom prst="line">
            <a:avLst/>
          </a:prstGeom>
          <a:ln w="63500">
            <a:solidFill>
              <a:srgbClr val="B6447A"/>
            </a:solidFill>
          </a:ln>
        </p:spPr>
        <p:style>
          <a:lnRef idx="1">
            <a:schemeClr val="accent1"/>
          </a:lnRef>
          <a:fillRef idx="0">
            <a:schemeClr val="accent1"/>
          </a:fillRef>
          <a:effectRef idx="0">
            <a:schemeClr val="accent1"/>
          </a:effectRef>
          <a:fontRef idx="minor">
            <a:schemeClr val="tx1"/>
          </a:fontRef>
        </p:style>
      </p:cxnSp>
      <p:sp>
        <p:nvSpPr>
          <p:cNvPr id="12" name="日期占位符 11">
            <a:extLst>
              <a:ext uri="{FF2B5EF4-FFF2-40B4-BE49-F238E27FC236}">
                <a16:creationId xmlns:a16="http://schemas.microsoft.com/office/drawing/2014/main" id="{EAEA2A64-B07F-4DB1-BFAB-08A064924728}"/>
              </a:ext>
            </a:extLst>
          </p:cNvPr>
          <p:cNvSpPr>
            <a:spLocks noGrp="1"/>
          </p:cNvSpPr>
          <p:nvPr>
            <p:ph type="dt" sz="half" idx="10"/>
          </p:nvPr>
        </p:nvSpPr>
        <p:spPr/>
        <p:txBody>
          <a:bodyPr/>
          <a:lstStyle/>
          <a:p>
            <a:fld id="{F4467A00-3045-4B9F-8BCB-A8741D6ADC7C}" type="datetimeFigureOut">
              <a:rPr lang="zh-CN" altLang="en-US" smtClean="0"/>
              <a:t>2024/4/29 Monday</a:t>
            </a:fld>
            <a:endParaRPr lang="zh-CN" altLang="en-US"/>
          </a:p>
        </p:txBody>
      </p:sp>
      <p:sp>
        <p:nvSpPr>
          <p:cNvPr id="13" name="页脚占位符 12">
            <a:extLst>
              <a:ext uri="{FF2B5EF4-FFF2-40B4-BE49-F238E27FC236}">
                <a16:creationId xmlns:a16="http://schemas.microsoft.com/office/drawing/2014/main" id="{8558A469-93E0-46DA-BD51-D103889154AE}"/>
              </a:ext>
            </a:extLst>
          </p:cNvPr>
          <p:cNvSpPr>
            <a:spLocks noGrp="1"/>
          </p:cNvSpPr>
          <p:nvPr>
            <p:ph type="ftr" sz="quarter" idx="11"/>
          </p:nvPr>
        </p:nvSpPr>
        <p:spPr/>
        <p:txBody>
          <a:bodyPr/>
          <a:lstStyle/>
          <a:p>
            <a:endParaRPr lang="zh-CN" altLang="en-US"/>
          </a:p>
        </p:txBody>
      </p:sp>
      <p:sp>
        <p:nvSpPr>
          <p:cNvPr id="14" name="灯片编号占位符 13">
            <a:extLst>
              <a:ext uri="{FF2B5EF4-FFF2-40B4-BE49-F238E27FC236}">
                <a16:creationId xmlns:a16="http://schemas.microsoft.com/office/drawing/2014/main" id="{96FCB7BB-09C5-49C4-A4DC-01679402ED50}"/>
              </a:ext>
            </a:extLst>
          </p:cNvPr>
          <p:cNvSpPr>
            <a:spLocks noGrp="1"/>
          </p:cNvSpPr>
          <p:nvPr>
            <p:ph type="sldNum" sz="quarter" idx="12"/>
          </p:nvPr>
        </p:nvSpPr>
        <p:spPr/>
        <p:txBody>
          <a:bodyPr/>
          <a:lstStyle/>
          <a:p>
            <a:fld id="{8208D025-D0DD-46F9-9939-C507D9D808BE}" type="slidenum">
              <a:rPr lang="zh-CN" altLang="en-US" smtClean="0"/>
              <a:t>‹#›</a:t>
            </a:fld>
            <a:endParaRPr lang="zh-CN" altLang="en-US"/>
          </a:p>
        </p:txBody>
      </p:sp>
      <p:sp>
        <p:nvSpPr>
          <p:cNvPr id="15" name="标题 14">
            <a:extLst>
              <a:ext uri="{FF2B5EF4-FFF2-40B4-BE49-F238E27FC236}">
                <a16:creationId xmlns:a16="http://schemas.microsoft.com/office/drawing/2014/main" id="{49132720-B258-4B03-B643-8DD5833F5FAC}"/>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02945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ECDE24-5E55-44F5-914C-644F93C0AFF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AB4DE2C-5EBE-4DBD-B71A-7634C3B9E7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3B3350-DE7E-4BF2-BBF7-E8170B9ACC53}"/>
              </a:ext>
            </a:extLst>
          </p:cNvPr>
          <p:cNvSpPr>
            <a:spLocks noGrp="1"/>
          </p:cNvSpPr>
          <p:nvPr>
            <p:ph type="dt" sz="half" idx="10"/>
          </p:nvPr>
        </p:nvSpPr>
        <p:spPr/>
        <p:txBody>
          <a:bodyPr/>
          <a:lstStyle/>
          <a:p>
            <a:fld id="{F4467A00-3045-4B9F-8BCB-A8741D6ADC7C}" type="datetimeFigureOut">
              <a:rPr lang="zh-CN" altLang="en-US" smtClean="0"/>
              <a:t>2024/4/29 Monday</a:t>
            </a:fld>
            <a:endParaRPr lang="zh-CN" altLang="en-US"/>
          </a:p>
        </p:txBody>
      </p:sp>
      <p:sp>
        <p:nvSpPr>
          <p:cNvPr id="5" name="页脚占位符 4">
            <a:extLst>
              <a:ext uri="{FF2B5EF4-FFF2-40B4-BE49-F238E27FC236}">
                <a16:creationId xmlns:a16="http://schemas.microsoft.com/office/drawing/2014/main" id="{2893FE2C-C597-4F7F-9AAC-B3841ECAD0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D14E457-32DA-4A93-A4B5-03B974729E80}"/>
              </a:ext>
            </a:extLst>
          </p:cNvPr>
          <p:cNvSpPr>
            <a:spLocks noGrp="1"/>
          </p:cNvSpPr>
          <p:nvPr>
            <p:ph type="sldNum" sz="quarter" idx="12"/>
          </p:nvPr>
        </p:nvSpPr>
        <p:spPr/>
        <p:txBody>
          <a:bodyPr/>
          <a:lstStyle/>
          <a:p>
            <a:fld id="{8208D025-D0DD-46F9-9939-C507D9D808BE}" type="slidenum">
              <a:rPr lang="zh-CN" altLang="en-US" smtClean="0"/>
              <a:t>‹#›</a:t>
            </a:fld>
            <a:endParaRPr lang="zh-CN" altLang="en-US"/>
          </a:p>
        </p:txBody>
      </p:sp>
    </p:spTree>
    <p:extLst>
      <p:ext uri="{BB962C8B-B14F-4D97-AF65-F5344CB8AC3E}">
        <p14:creationId xmlns:p14="http://schemas.microsoft.com/office/powerpoint/2010/main" val="407753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5639C19-B15B-4324-8B80-BF3358DC8A8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EEA1000-7AC7-4684-832D-9C0127B130E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CF9954-1ECD-44B0-9778-1A5D65D2DA8E}"/>
              </a:ext>
            </a:extLst>
          </p:cNvPr>
          <p:cNvSpPr>
            <a:spLocks noGrp="1"/>
          </p:cNvSpPr>
          <p:nvPr>
            <p:ph type="dt" sz="half" idx="10"/>
          </p:nvPr>
        </p:nvSpPr>
        <p:spPr/>
        <p:txBody>
          <a:bodyPr/>
          <a:lstStyle/>
          <a:p>
            <a:fld id="{F4467A00-3045-4B9F-8BCB-A8741D6ADC7C}" type="datetimeFigureOut">
              <a:rPr lang="zh-CN" altLang="en-US" smtClean="0"/>
              <a:t>2024/4/29 Monday</a:t>
            </a:fld>
            <a:endParaRPr lang="zh-CN" altLang="en-US"/>
          </a:p>
        </p:txBody>
      </p:sp>
      <p:sp>
        <p:nvSpPr>
          <p:cNvPr id="5" name="页脚占位符 4">
            <a:extLst>
              <a:ext uri="{FF2B5EF4-FFF2-40B4-BE49-F238E27FC236}">
                <a16:creationId xmlns:a16="http://schemas.microsoft.com/office/drawing/2014/main" id="{E5103BAC-C6D8-449D-97F1-724D8C0166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28EC082-8364-4E9B-B8DF-5E0D23F28359}"/>
              </a:ext>
            </a:extLst>
          </p:cNvPr>
          <p:cNvSpPr>
            <a:spLocks noGrp="1"/>
          </p:cNvSpPr>
          <p:nvPr>
            <p:ph type="sldNum" sz="quarter" idx="12"/>
          </p:nvPr>
        </p:nvSpPr>
        <p:spPr/>
        <p:txBody>
          <a:bodyPr/>
          <a:lstStyle/>
          <a:p>
            <a:fld id="{8208D025-D0DD-46F9-9939-C507D9D808BE}" type="slidenum">
              <a:rPr lang="zh-CN" altLang="en-US" smtClean="0"/>
              <a:t>‹#›</a:t>
            </a:fld>
            <a:endParaRPr lang="zh-CN" altLang="en-US"/>
          </a:p>
        </p:txBody>
      </p:sp>
    </p:spTree>
    <p:extLst>
      <p:ext uri="{BB962C8B-B14F-4D97-AF65-F5344CB8AC3E}">
        <p14:creationId xmlns:p14="http://schemas.microsoft.com/office/powerpoint/2010/main" val="71501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F268A0-A5FC-4A08-BFBB-19C9483E48F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3A6A67A-8D7D-4EFD-AA1E-73EBFE915C2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B5AA74A-F2C2-4BAC-A64A-FD305A7FC5AA}"/>
              </a:ext>
            </a:extLst>
          </p:cNvPr>
          <p:cNvSpPr>
            <a:spLocks noGrp="1"/>
          </p:cNvSpPr>
          <p:nvPr>
            <p:ph type="dt" sz="half" idx="10"/>
          </p:nvPr>
        </p:nvSpPr>
        <p:spPr/>
        <p:txBody>
          <a:bodyPr/>
          <a:lstStyle/>
          <a:p>
            <a:fld id="{F4467A00-3045-4B9F-8BCB-A8741D6ADC7C}" type="datetimeFigureOut">
              <a:rPr lang="zh-CN" altLang="en-US" smtClean="0"/>
              <a:t>2024/4/29 Monday</a:t>
            </a:fld>
            <a:endParaRPr lang="zh-CN" altLang="en-US"/>
          </a:p>
        </p:txBody>
      </p:sp>
      <p:sp>
        <p:nvSpPr>
          <p:cNvPr id="5" name="页脚占位符 4">
            <a:extLst>
              <a:ext uri="{FF2B5EF4-FFF2-40B4-BE49-F238E27FC236}">
                <a16:creationId xmlns:a16="http://schemas.microsoft.com/office/drawing/2014/main" id="{405DB292-C5A7-47E9-B573-45BA2145FD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6EA513-5AB6-4FC9-B708-8292FB1B2BA9}"/>
              </a:ext>
            </a:extLst>
          </p:cNvPr>
          <p:cNvSpPr>
            <a:spLocks noGrp="1"/>
          </p:cNvSpPr>
          <p:nvPr>
            <p:ph type="sldNum" sz="quarter" idx="12"/>
          </p:nvPr>
        </p:nvSpPr>
        <p:spPr/>
        <p:txBody>
          <a:bodyPr/>
          <a:lstStyle/>
          <a:p>
            <a:fld id="{8208D025-D0DD-46F9-9939-C507D9D808BE}" type="slidenum">
              <a:rPr lang="zh-CN" altLang="en-US" smtClean="0"/>
              <a:t>‹#›</a:t>
            </a:fld>
            <a:endParaRPr lang="zh-CN" altLang="en-US"/>
          </a:p>
        </p:txBody>
      </p:sp>
    </p:spTree>
    <p:extLst>
      <p:ext uri="{BB962C8B-B14F-4D97-AF65-F5344CB8AC3E}">
        <p14:creationId xmlns:p14="http://schemas.microsoft.com/office/powerpoint/2010/main" val="334801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85164F-58E1-418A-81C7-ACE88A10AB1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1C67698-903D-47AD-ABD7-7373479649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63F293E-DBD1-4B12-9623-B7BC16B2870D}"/>
              </a:ext>
            </a:extLst>
          </p:cNvPr>
          <p:cNvSpPr>
            <a:spLocks noGrp="1"/>
          </p:cNvSpPr>
          <p:nvPr>
            <p:ph type="dt" sz="half" idx="10"/>
          </p:nvPr>
        </p:nvSpPr>
        <p:spPr/>
        <p:txBody>
          <a:bodyPr/>
          <a:lstStyle/>
          <a:p>
            <a:fld id="{F4467A00-3045-4B9F-8BCB-A8741D6ADC7C}" type="datetimeFigureOut">
              <a:rPr lang="zh-CN" altLang="en-US" smtClean="0"/>
              <a:t>2024/4/29 Monday</a:t>
            </a:fld>
            <a:endParaRPr lang="zh-CN" altLang="en-US"/>
          </a:p>
        </p:txBody>
      </p:sp>
      <p:sp>
        <p:nvSpPr>
          <p:cNvPr id="5" name="页脚占位符 4">
            <a:extLst>
              <a:ext uri="{FF2B5EF4-FFF2-40B4-BE49-F238E27FC236}">
                <a16:creationId xmlns:a16="http://schemas.microsoft.com/office/drawing/2014/main" id="{8B9C5E5D-BC03-4B25-8A45-DED80ACA9A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073342-90EA-471D-9108-BD92630D431B}"/>
              </a:ext>
            </a:extLst>
          </p:cNvPr>
          <p:cNvSpPr>
            <a:spLocks noGrp="1"/>
          </p:cNvSpPr>
          <p:nvPr>
            <p:ph type="sldNum" sz="quarter" idx="12"/>
          </p:nvPr>
        </p:nvSpPr>
        <p:spPr/>
        <p:txBody>
          <a:bodyPr/>
          <a:lstStyle/>
          <a:p>
            <a:fld id="{8208D025-D0DD-46F9-9939-C507D9D808BE}" type="slidenum">
              <a:rPr lang="zh-CN" altLang="en-US" smtClean="0"/>
              <a:t>‹#›</a:t>
            </a:fld>
            <a:endParaRPr lang="zh-CN" altLang="en-US" dirty="0"/>
          </a:p>
        </p:txBody>
      </p:sp>
    </p:spTree>
    <p:extLst>
      <p:ext uri="{BB962C8B-B14F-4D97-AF65-F5344CB8AC3E}">
        <p14:creationId xmlns:p14="http://schemas.microsoft.com/office/powerpoint/2010/main" val="388601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D08504-346F-4B90-AA76-3A2D3B5D22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BF22162-A705-4F4E-BC9C-DAB6D2851D3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523F93D-C353-4936-AE29-B28F7FEB828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ACB779F-C4D9-4D14-969C-1DF2DDB1FBD3}"/>
              </a:ext>
            </a:extLst>
          </p:cNvPr>
          <p:cNvSpPr>
            <a:spLocks noGrp="1"/>
          </p:cNvSpPr>
          <p:nvPr>
            <p:ph type="dt" sz="half" idx="10"/>
          </p:nvPr>
        </p:nvSpPr>
        <p:spPr/>
        <p:txBody>
          <a:bodyPr/>
          <a:lstStyle/>
          <a:p>
            <a:fld id="{F4467A00-3045-4B9F-8BCB-A8741D6ADC7C}" type="datetimeFigureOut">
              <a:rPr lang="zh-CN" altLang="en-US" smtClean="0"/>
              <a:t>2024/4/29 Monday</a:t>
            </a:fld>
            <a:endParaRPr lang="zh-CN" altLang="en-US"/>
          </a:p>
        </p:txBody>
      </p:sp>
      <p:sp>
        <p:nvSpPr>
          <p:cNvPr id="6" name="页脚占位符 5">
            <a:extLst>
              <a:ext uri="{FF2B5EF4-FFF2-40B4-BE49-F238E27FC236}">
                <a16:creationId xmlns:a16="http://schemas.microsoft.com/office/drawing/2014/main" id="{2AD9E63D-C612-4965-8517-DC0645462E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50619F7-7946-4B91-9A34-85E37F0C334E}"/>
              </a:ext>
            </a:extLst>
          </p:cNvPr>
          <p:cNvSpPr>
            <a:spLocks noGrp="1"/>
          </p:cNvSpPr>
          <p:nvPr>
            <p:ph type="sldNum" sz="quarter" idx="12"/>
          </p:nvPr>
        </p:nvSpPr>
        <p:spPr/>
        <p:txBody>
          <a:bodyPr/>
          <a:lstStyle/>
          <a:p>
            <a:fld id="{8208D025-D0DD-46F9-9939-C507D9D808BE}" type="slidenum">
              <a:rPr lang="zh-CN" altLang="en-US" smtClean="0"/>
              <a:t>‹#›</a:t>
            </a:fld>
            <a:endParaRPr lang="zh-CN" altLang="en-US"/>
          </a:p>
        </p:txBody>
      </p:sp>
    </p:spTree>
    <p:extLst>
      <p:ext uri="{BB962C8B-B14F-4D97-AF65-F5344CB8AC3E}">
        <p14:creationId xmlns:p14="http://schemas.microsoft.com/office/powerpoint/2010/main" val="2410350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FD4DB4-9FD1-41DE-BC3A-220C8163DFC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21E9D1-18C1-4C97-8096-A82FF79A4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6615580-ED07-4778-AC49-3F6C4D4AEEC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3A9AB4E-F131-49DD-89E5-8F98B240A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CB053D8-476A-462B-8D8C-E5072EF25AD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3AFA856-BE23-4BA7-930D-3C1D0887FE39}"/>
              </a:ext>
            </a:extLst>
          </p:cNvPr>
          <p:cNvSpPr>
            <a:spLocks noGrp="1"/>
          </p:cNvSpPr>
          <p:nvPr>
            <p:ph type="dt" sz="half" idx="10"/>
          </p:nvPr>
        </p:nvSpPr>
        <p:spPr/>
        <p:txBody>
          <a:bodyPr/>
          <a:lstStyle/>
          <a:p>
            <a:fld id="{F4467A00-3045-4B9F-8BCB-A8741D6ADC7C}" type="datetimeFigureOut">
              <a:rPr lang="zh-CN" altLang="en-US" smtClean="0"/>
              <a:t>2024/4/29 Monday</a:t>
            </a:fld>
            <a:endParaRPr lang="zh-CN" altLang="en-US"/>
          </a:p>
        </p:txBody>
      </p:sp>
      <p:sp>
        <p:nvSpPr>
          <p:cNvPr id="8" name="页脚占位符 7">
            <a:extLst>
              <a:ext uri="{FF2B5EF4-FFF2-40B4-BE49-F238E27FC236}">
                <a16:creationId xmlns:a16="http://schemas.microsoft.com/office/drawing/2014/main" id="{9BBE1189-2BA3-4C9D-B705-458EF22A128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9960677-76C6-44D5-BC9E-649F8622CA17}"/>
              </a:ext>
            </a:extLst>
          </p:cNvPr>
          <p:cNvSpPr>
            <a:spLocks noGrp="1"/>
          </p:cNvSpPr>
          <p:nvPr>
            <p:ph type="sldNum" sz="quarter" idx="12"/>
          </p:nvPr>
        </p:nvSpPr>
        <p:spPr/>
        <p:txBody>
          <a:bodyPr/>
          <a:lstStyle/>
          <a:p>
            <a:fld id="{8208D025-D0DD-46F9-9939-C507D9D808BE}" type="slidenum">
              <a:rPr lang="zh-CN" altLang="en-US" smtClean="0"/>
              <a:t>‹#›</a:t>
            </a:fld>
            <a:endParaRPr lang="zh-CN" altLang="en-US"/>
          </a:p>
        </p:txBody>
      </p:sp>
    </p:spTree>
    <p:extLst>
      <p:ext uri="{BB962C8B-B14F-4D97-AF65-F5344CB8AC3E}">
        <p14:creationId xmlns:p14="http://schemas.microsoft.com/office/powerpoint/2010/main" val="169228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A20526-9A1F-4435-B847-5CA78902E18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FF584DD-536D-4462-B955-ECB89F7EBCA3}"/>
              </a:ext>
            </a:extLst>
          </p:cNvPr>
          <p:cNvSpPr>
            <a:spLocks noGrp="1"/>
          </p:cNvSpPr>
          <p:nvPr>
            <p:ph type="dt" sz="half" idx="10"/>
          </p:nvPr>
        </p:nvSpPr>
        <p:spPr/>
        <p:txBody>
          <a:bodyPr/>
          <a:lstStyle/>
          <a:p>
            <a:fld id="{F4467A00-3045-4B9F-8BCB-A8741D6ADC7C}" type="datetimeFigureOut">
              <a:rPr lang="zh-CN" altLang="en-US" smtClean="0"/>
              <a:t>2024/4/29 Monday</a:t>
            </a:fld>
            <a:endParaRPr lang="zh-CN" altLang="en-US"/>
          </a:p>
        </p:txBody>
      </p:sp>
      <p:sp>
        <p:nvSpPr>
          <p:cNvPr id="4" name="页脚占位符 3">
            <a:extLst>
              <a:ext uri="{FF2B5EF4-FFF2-40B4-BE49-F238E27FC236}">
                <a16:creationId xmlns:a16="http://schemas.microsoft.com/office/drawing/2014/main" id="{99174120-A624-4ACC-9F16-967F506A90D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D3008A1-6613-40D2-AD35-E07E109BD52E}"/>
              </a:ext>
            </a:extLst>
          </p:cNvPr>
          <p:cNvSpPr>
            <a:spLocks noGrp="1"/>
          </p:cNvSpPr>
          <p:nvPr>
            <p:ph type="sldNum" sz="quarter" idx="12"/>
          </p:nvPr>
        </p:nvSpPr>
        <p:spPr/>
        <p:txBody>
          <a:bodyPr/>
          <a:lstStyle/>
          <a:p>
            <a:fld id="{8208D025-D0DD-46F9-9939-C507D9D808BE}" type="slidenum">
              <a:rPr lang="zh-CN" altLang="en-US" smtClean="0"/>
              <a:t>‹#›</a:t>
            </a:fld>
            <a:endParaRPr lang="zh-CN" altLang="en-US"/>
          </a:p>
        </p:txBody>
      </p:sp>
    </p:spTree>
    <p:extLst>
      <p:ext uri="{BB962C8B-B14F-4D97-AF65-F5344CB8AC3E}">
        <p14:creationId xmlns:p14="http://schemas.microsoft.com/office/powerpoint/2010/main" val="326563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D544CA5-ECEC-454A-9BB9-8157DDFC35B4}"/>
              </a:ext>
            </a:extLst>
          </p:cNvPr>
          <p:cNvSpPr>
            <a:spLocks noGrp="1"/>
          </p:cNvSpPr>
          <p:nvPr>
            <p:ph type="dt" sz="half" idx="10"/>
          </p:nvPr>
        </p:nvSpPr>
        <p:spPr/>
        <p:txBody>
          <a:bodyPr/>
          <a:lstStyle/>
          <a:p>
            <a:fld id="{F4467A00-3045-4B9F-8BCB-A8741D6ADC7C}" type="datetimeFigureOut">
              <a:rPr lang="zh-CN" altLang="en-US" smtClean="0"/>
              <a:t>2024/4/29 Monday</a:t>
            </a:fld>
            <a:endParaRPr lang="zh-CN" altLang="en-US"/>
          </a:p>
        </p:txBody>
      </p:sp>
      <p:sp>
        <p:nvSpPr>
          <p:cNvPr id="3" name="页脚占位符 2">
            <a:extLst>
              <a:ext uri="{FF2B5EF4-FFF2-40B4-BE49-F238E27FC236}">
                <a16:creationId xmlns:a16="http://schemas.microsoft.com/office/drawing/2014/main" id="{4AA2C4BA-964E-4CEA-88BB-9652C01F295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9F3A2E2-BE6D-4EF9-B7EB-2F67E81F8CB4}"/>
              </a:ext>
            </a:extLst>
          </p:cNvPr>
          <p:cNvSpPr>
            <a:spLocks noGrp="1"/>
          </p:cNvSpPr>
          <p:nvPr>
            <p:ph type="sldNum" sz="quarter" idx="12"/>
          </p:nvPr>
        </p:nvSpPr>
        <p:spPr/>
        <p:txBody>
          <a:bodyPr/>
          <a:lstStyle/>
          <a:p>
            <a:fld id="{8208D025-D0DD-46F9-9939-C507D9D808BE}" type="slidenum">
              <a:rPr lang="zh-CN" altLang="en-US" smtClean="0"/>
              <a:t>‹#›</a:t>
            </a:fld>
            <a:endParaRPr lang="zh-CN" altLang="en-US"/>
          </a:p>
        </p:txBody>
      </p:sp>
    </p:spTree>
    <p:extLst>
      <p:ext uri="{BB962C8B-B14F-4D97-AF65-F5344CB8AC3E}">
        <p14:creationId xmlns:p14="http://schemas.microsoft.com/office/powerpoint/2010/main" val="127723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D07270-CE55-4281-A562-89BFB06D6B1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B0D62D1-EEDA-4828-AD5A-DFAB91FB92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B3A3DC2-7373-4B95-A516-5AB461A9A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B801E4-97F5-4498-9BF6-CC27788581C1}"/>
              </a:ext>
            </a:extLst>
          </p:cNvPr>
          <p:cNvSpPr>
            <a:spLocks noGrp="1"/>
          </p:cNvSpPr>
          <p:nvPr>
            <p:ph type="dt" sz="half" idx="10"/>
          </p:nvPr>
        </p:nvSpPr>
        <p:spPr/>
        <p:txBody>
          <a:bodyPr/>
          <a:lstStyle/>
          <a:p>
            <a:fld id="{F4467A00-3045-4B9F-8BCB-A8741D6ADC7C}" type="datetimeFigureOut">
              <a:rPr lang="zh-CN" altLang="en-US" smtClean="0"/>
              <a:t>2024/4/29 Monday</a:t>
            </a:fld>
            <a:endParaRPr lang="zh-CN" altLang="en-US"/>
          </a:p>
        </p:txBody>
      </p:sp>
      <p:sp>
        <p:nvSpPr>
          <p:cNvPr id="6" name="页脚占位符 5">
            <a:extLst>
              <a:ext uri="{FF2B5EF4-FFF2-40B4-BE49-F238E27FC236}">
                <a16:creationId xmlns:a16="http://schemas.microsoft.com/office/drawing/2014/main" id="{6C10AF8D-1725-4E79-90B2-3127D0E7CA3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0D29BBB-94B2-438A-9698-12DD3C8A96A5}"/>
              </a:ext>
            </a:extLst>
          </p:cNvPr>
          <p:cNvSpPr>
            <a:spLocks noGrp="1"/>
          </p:cNvSpPr>
          <p:nvPr>
            <p:ph type="sldNum" sz="quarter" idx="12"/>
          </p:nvPr>
        </p:nvSpPr>
        <p:spPr/>
        <p:txBody>
          <a:bodyPr/>
          <a:lstStyle/>
          <a:p>
            <a:fld id="{8208D025-D0DD-46F9-9939-C507D9D808BE}" type="slidenum">
              <a:rPr lang="zh-CN" altLang="en-US" smtClean="0"/>
              <a:t>‹#›</a:t>
            </a:fld>
            <a:endParaRPr lang="zh-CN" altLang="en-US"/>
          </a:p>
        </p:txBody>
      </p:sp>
    </p:spTree>
    <p:extLst>
      <p:ext uri="{BB962C8B-B14F-4D97-AF65-F5344CB8AC3E}">
        <p14:creationId xmlns:p14="http://schemas.microsoft.com/office/powerpoint/2010/main" val="181998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1F1C39-0CC5-4193-9EE2-A0F8A45545F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231DCC3-7C43-4CA8-96DD-CEBF6CEC0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98F579D-0BDD-4EDF-8B39-EEF509BD9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BFB8C6-9FA4-4AAB-82EA-9124D271C80E}"/>
              </a:ext>
            </a:extLst>
          </p:cNvPr>
          <p:cNvSpPr>
            <a:spLocks noGrp="1"/>
          </p:cNvSpPr>
          <p:nvPr>
            <p:ph type="dt" sz="half" idx="10"/>
          </p:nvPr>
        </p:nvSpPr>
        <p:spPr/>
        <p:txBody>
          <a:bodyPr/>
          <a:lstStyle/>
          <a:p>
            <a:fld id="{F4467A00-3045-4B9F-8BCB-A8741D6ADC7C}" type="datetimeFigureOut">
              <a:rPr lang="zh-CN" altLang="en-US" smtClean="0"/>
              <a:t>2024/4/29 Monday</a:t>
            </a:fld>
            <a:endParaRPr lang="zh-CN" altLang="en-US"/>
          </a:p>
        </p:txBody>
      </p:sp>
      <p:sp>
        <p:nvSpPr>
          <p:cNvPr id="6" name="页脚占位符 5">
            <a:extLst>
              <a:ext uri="{FF2B5EF4-FFF2-40B4-BE49-F238E27FC236}">
                <a16:creationId xmlns:a16="http://schemas.microsoft.com/office/drawing/2014/main" id="{64D08CA6-6D5A-43C9-A34A-4383A8AE73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FA422C-0BA4-4F8E-8006-C26203EB7FFD}"/>
              </a:ext>
            </a:extLst>
          </p:cNvPr>
          <p:cNvSpPr>
            <a:spLocks noGrp="1"/>
          </p:cNvSpPr>
          <p:nvPr>
            <p:ph type="sldNum" sz="quarter" idx="12"/>
          </p:nvPr>
        </p:nvSpPr>
        <p:spPr/>
        <p:txBody>
          <a:bodyPr/>
          <a:lstStyle/>
          <a:p>
            <a:fld id="{8208D025-D0DD-46F9-9939-C507D9D808BE}" type="slidenum">
              <a:rPr lang="zh-CN" altLang="en-US" smtClean="0"/>
              <a:t>‹#›</a:t>
            </a:fld>
            <a:endParaRPr lang="zh-CN" altLang="en-US"/>
          </a:p>
        </p:txBody>
      </p:sp>
    </p:spTree>
    <p:extLst>
      <p:ext uri="{BB962C8B-B14F-4D97-AF65-F5344CB8AC3E}">
        <p14:creationId xmlns:p14="http://schemas.microsoft.com/office/powerpoint/2010/main" val="172720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5C1348C-01F1-4EE2-B756-67B2D168D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BEB0594-D178-43A7-B2B8-1DE19DA34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28879EA-90EF-4509-94BE-85FD48DE8B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67A00-3045-4B9F-8BCB-A8741D6ADC7C}" type="datetimeFigureOut">
              <a:rPr lang="zh-CN" altLang="en-US" smtClean="0"/>
              <a:t>2024/4/29 Monday</a:t>
            </a:fld>
            <a:endParaRPr lang="zh-CN" altLang="en-US"/>
          </a:p>
        </p:txBody>
      </p:sp>
      <p:sp>
        <p:nvSpPr>
          <p:cNvPr id="5" name="页脚占位符 4">
            <a:extLst>
              <a:ext uri="{FF2B5EF4-FFF2-40B4-BE49-F238E27FC236}">
                <a16:creationId xmlns:a16="http://schemas.microsoft.com/office/drawing/2014/main" id="{4DD2E010-04C9-4D17-A94D-7CE50E756E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4D862F7-B5E0-4BA4-8A58-0425BCE56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8D025-D0DD-46F9-9939-C507D9D808BE}" type="slidenum">
              <a:rPr lang="zh-CN" altLang="en-US" smtClean="0"/>
              <a:t>‹#›</a:t>
            </a:fld>
            <a:endParaRPr lang="zh-CN" altLang="en-US"/>
          </a:p>
        </p:txBody>
      </p:sp>
    </p:spTree>
    <p:extLst>
      <p:ext uri="{BB962C8B-B14F-4D97-AF65-F5344CB8AC3E}">
        <p14:creationId xmlns:p14="http://schemas.microsoft.com/office/powerpoint/2010/main" val="2794222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3196113-97E0-4A2C-B65A-60F52830BF9A}"/>
              </a:ext>
            </a:extLst>
          </p:cNvPr>
          <p:cNvSpPr/>
          <p:nvPr/>
        </p:nvSpPr>
        <p:spPr>
          <a:xfrm>
            <a:off x="-2" y="6466114"/>
            <a:ext cx="12192002"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a:extLst>
              <a:ext uri="{FF2B5EF4-FFF2-40B4-BE49-F238E27FC236}">
                <a16:creationId xmlns:a16="http://schemas.microsoft.com/office/drawing/2014/main" id="{25FF63B9-BAC0-4DCD-ADE3-4D0B8F41DEDB}"/>
              </a:ext>
            </a:extLst>
          </p:cNvPr>
          <p:cNvCxnSpPr/>
          <p:nvPr/>
        </p:nvCxnSpPr>
        <p:spPr>
          <a:xfrm>
            <a:off x="0" y="737656"/>
            <a:ext cx="1809404" cy="0"/>
          </a:xfrm>
          <a:prstGeom prst="line">
            <a:avLst/>
          </a:prstGeom>
          <a:ln w="635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1E04D5DC-E7A3-46B3-B989-68A69E0B7C99}"/>
              </a:ext>
            </a:extLst>
          </p:cNvPr>
          <p:cNvCxnSpPr>
            <a:cxnSpLocks/>
          </p:cNvCxnSpPr>
          <p:nvPr/>
        </p:nvCxnSpPr>
        <p:spPr>
          <a:xfrm>
            <a:off x="1859280" y="737656"/>
            <a:ext cx="10332720" cy="0"/>
          </a:xfrm>
          <a:prstGeom prst="line">
            <a:avLst/>
          </a:prstGeom>
          <a:ln w="63500">
            <a:solidFill>
              <a:srgbClr val="B6447A"/>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066D5A01-EB9E-4BA9-B8AC-51E4728CDFD0}"/>
              </a:ext>
            </a:extLst>
          </p:cNvPr>
          <p:cNvSpPr txBox="1"/>
          <p:nvPr/>
        </p:nvSpPr>
        <p:spPr>
          <a:xfrm>
            <a:off x="4206717" y="4436509"/>
            <a:ext cx="3347240" cy="1866858"/>
          </a:xfrm>
          <a:prstGeom prst="rect">
            <a:avLst/>
          </a:prstGeom>
          <a:noFill/>
        </p:spPr>
        <p:txBody>
          <a:bodyPr wrap="square" rtlCol="0">
            <a:spAutoFit/>
          </a:bodyPr>
          <a:lstStyle/>
          <a:p>
            <a:pPr algn="ctr">
              <a:lnSpc>
                <a:spcPct val="150000"/>
              </a:lnSpc>
            </a:pPr>
            <a:r>
              <a:rPr lang="zh-CN" altLang="en-US" sz="2000" dirty="0">
                <a:latin typeface="黑体" panose="02010609060101010101" pitchFamily="49" charset="-122"/>
                <a:ea typeface="黑体" panose="02010609060101010101" pitchFamily="49" charset="-122"/>
              </a:rPr>
              <a:t>报告人：吉豪运  </a:t>
            </a:r>
            <a:endParaRPr lang="en-US" altLang="zh-CN" sz="2000" dirty="0">
              <a:latin typeface="黑体" panose="02010609060101010101" pitchFamily="49" charset="-122"/>
              <a:ea typeface="黑体" panose="02010609060101010101" pitchFamily="49" charset="-122"/>
            </a:endParaRPr>
          </a:p>
          <a:p>
            <a:pPr algn="ctr">
              <a:lnSpc>
                <a:spcPct val="150000"/>
              </a:lnSpc>
            </a:pPr>
            <a:r>
              <a:rPr lang="zh-CN" altLang="en-US" sz="2000" dirty="0">
                <a:latin typeface="黑体" panose="02010609060101010101" pitchFamily="49" charset="-122"/>
                <a:ea typeface="黑体" panose="02010609060101010101" pitchFamily="49" charset="-122"/>
              </a:rPr>
              <a:t>导  师：马  斯</a:t>
            </a:r>
            <a:endParaRPr lang="en-US" altLang="zh-CN" sz="2000" dirty="0">
              <a:latin typeface="黑体" panose="02010609060101010101" pitchFamily="49" charset="-122"/>
              <a:ea typeface="黑体" panose="02010609060101010101" pitchFamily="49" charset="-122"/>
            </a:endParaRPr>
          </a:p>
          <a:p>
            <a:pPr algn="ctr">
              <a:lnSpc>
                <a:spcPct val="150000"/>
              </a:lnSpc>
            </a:pPr>
            <a:r>
              <a:rPr lang="zh-CN" altLang="en-US" sz="2000" dirty="0">
                <a:latin typeface="黑体" panose="02010609060101010101" pitchFamily="49" charset="-122"/>
                <a:ea typeface="黑体" panose="02010609060101010101" pitchFamily="49" charset="-122"/>
              </a:rPr>
              <a:t>    专  业：计算机技术</a:t>
            </a:r>
            <a:endParaRPr lang="en-US" altLang="zh-CN" sz="2000" dirty="0">
              <a:latin typeface="黑体" panose="02010609060101010101" pitchFamily="49" charset="-122"/>
              <a:ea typeface="黑体" panose="02010609060101010101" pitchFamily="49" charset="-122"/>
            </a:endParaRPr>
          </a:p>
          <a:p>
            <a:pPr algn="ctr">
              <a:lnSpc>
                <a:spcPct val="150000"/>
              </a:lnSpc>
            </a:pPr>
            <a:r>
              <a:rPr lang="en-US" altLang="zh-CN" sz="2000" dirty="0">
                <a:latin typeface="黑体" panose="02010609060101010101" pitchFamily="49" charset="-122"/>
                <a:ea typeface="黑体" panose="02010609060101010101" pitchFamily="49" charset="-122"/>
                <a:cs typeface="Times New Roman" panose="02020603050405020304" pitchFamily="18" charset="0"/>
              </a:rPr>
              <a:t> 2024</a:t>
            </a:r>
            <a:r>
              <a:rPr lang="zh-CN" altLang="en-US" sz="2000" dirty="0">
                <a:latin typeface="黑体" panose="02010609060101010101" pitchFamily="49" charset="-122"/>
                <a:ea typeface="黑体" panose="02010609060101010101" pitchFamily="49" charset="-122"/>
                <a:cs typeface="Times New Roman" panose="02020603050405020304" pitchFamily="18" charset="0"/>
              </a:rPr>
              <a:t>年</a:t>
            </a:r>
            <a:r>
              <a:rPr lang="en-US" altLang="zh-CN" sz="2000" dirty="0">
                <a:latin typeface="黑体" panose="02010609060101010101" pitchFamily="49" charset="-122"/>
                <a:ea typeface="黑体" panose="02010609060101010101" pitchFamily="49" charset="-122"/>
                <a:cs typeface="Times New Roman" panose="02020603050405020304" pitchFamily="18" charset="0"/>
              </a:rPr>
              <a:t>04</a:t>
            </a:r>
            <a:r>
              <a:rPr lang="zh-CN" altLang="en-US" sz="2000" dirty="0">
                <a:latin typeface="黑体" panose="02010609060101010101" pitchFamily="49" charset="-122"/>
                <a:ea typeface="黑体" panose="02010609060101010101" pitchFamily="49" charset="-122"/>
                <a:cs typeface="Times New Roman" panose="02020603050405020304" pitchFamily="18" charset="0"/>
              </a:rPr>
              <a:t>月</a:t>
            </a:r>
            <a:r>
              <a:rPr lang="en-US" altLang="zh-CN" sz="2000" dirty="0">
                <a:latin typeface="黑体" panose="02010609060101010101" pitchFamily="49" charset="-122"/>
                <a:ea typeface="黑体" panose="02010609060101010101" pitchFamily="49" charset="-122"/>
                <a:cs typeface="Times New Roman" panose="02020603050405020304" pitchFamily="18" charset="0"/>
              </a:rPr>
              <a:t>29</a:t>
            </a:r>
            <a:r>
              <a:rPr lang="zh-CN" altLang="en-US" sz="2000" dirty="0">
                <a:latin typeface="黑体" panose="02010609060101010101" pitchFamily="49" charset="-122"/>
                <a:ea typeface="黑体" panose="02010609060101010101" pitchFamily="49" charset="-122"/>
                <a:cs typeface="Times New Roman" panose="02020603050405020304" pitchFamily="18" charset="0"/>
              </a:rPr>
              <a:t>日</a:t>
            </a:r>
          </a:p>
        </p:txBody>
      </p:sp>
      <p:cxnSp>
        <p:nvCxnSpPr>
          <p:cNvPr id="4" name="直接连接符 3">
            <a:extLst>
              <a:ext uri="{FF2B5EF4-FFF2-40B4-BE49-F238E27FC236}">
                <a16:creationId xmlns:a16="http://schemas.microsoft.com/office/drawing/2014/main" id="{D8B066E9-C230-4143-BC89-A70465B66B35}"/>
              </a:ext>
            </a:extLst>
          </p:cNvPr>
          <p:cNvCxnSpPr>
            <a:cxnSpLocks/>
          </p:cNvCxnSpPr>
          <p:nvPr/>
        </p:nvCxnSpPr>
        <p:spPr>
          <a:xfrm>
            <a:off x="1056844" y="3425951"/>
            <a:ext cx="10154895" cy="34467"/>
          </a:xfrm>
          <a:prstGeom prst="line">
            <a:avLst/>
          </a:prstGeom>
          <a:ln w="31750"/>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4459D626-0A1C-4D57-A7D7-FE05B0438D39}"/>
              </a:ext>
            </a:extLst>
          </p:cNvPr>
          <p:cNvSpPr txBox="1"/>
          <p:nvPr/>
        </p:nvSpPr>
        <p:spPr>
          <a:xfrm>
            <a:off x="2889849" y="1129616"/>
            <a:ext cx="6081623" cy="793487"/>
          </a:xfrm>
          <a:prstGeom prst="rect">
            <a:avLst/>
          </a:prstGeom>
          <a:noFill/>
        </p:spPr>
        <p:txBody>
          <a:bodyPr wrap="square">
            <a:spAutoFit/>
          </a:bodyPr>
          <a:lstStyle/>
          <a:p>
            <a:pPr algn="ctr">
              <a:lnSpc>
                <a:spcPct val="150000"/>
              </a:lnSpc>
            </a:pPr>
            <a:r>
              <a:rPr lang="zh-CN" altLang="en-US" sz="3600" b="1" dirty="0">
                <a:solidFill>
                  <a:srgbClr val="000099"/>
                </a:solidFill>
                <a:latin typeface="黑体" panose="02010609060101010101" pitchFamily="49" charset="-122"/>
                <a:ea typeface="黑体" panose="02010609060101010101" pitchFamily="49" charset="-122"/>
              </a:rPr>
              <a:t>  四月份考核报告</a:t>
            </a:r>
            <a:endParaRPr lang="en-US" altLang="zh-CN" sz="3600" b="1" dirty="0">
              <a:solidFill>
                <a:srgbClr val="000099"/>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4496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3196113-97E0-4A2C-B65A-60F52830BF9A}"/>
              </a:ext>
            </a:extLst>
          </p:cNvPr>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C5F8682-C967-408D-BF22-0B8C558560C1}"/>
              </a:ext>
            </a:extLst>
          </p:cNvPr>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a:extLst>
              <a:ext uri="{FF2B5EF4-FFF2-40B4-BE49-F238E27FC236}">
                <a16:creationId xmlns:a16="http://schemas.microsoft.com/office/drawing/2014/main" id="{580627A8-389F-49F7-BB7E-A9949754BDBA}"/>
              </a:ext>
            </a:extLst>
          </p:cNvPr>
          <p:cNvSpPr txBox="1"/>
          <p:nvPr/>
        </p:nvSpPr>
        <p:spPr>
          <a:xfrm>
            <a:off x="11714672" y="6452261"/>
            <a:ext cx="477327" cy="40011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9</a:t>
            </a:r>
          </a:p>
        </p:txBody>
      </p:sp>
      <p:sp>
        <p:nvSpPr>
          <p:cNvPr id="2" name="标题 1">
            <a:extLst>
              <a:ext uri="{FF2B5EF4-FFF2-40B4-BE49-F238E27FC236}">
                <a16:creationId xmlns:a16="http://schemas.microsoft.com/office/drawing/2014/main" id="{BBE2BFF8-5EE5-1C19-38A7-F2396B76F037}"/>
              </a:ext>
            </a:extLst>
          </p:cNvPr>
          <p:cNvSpPr txBox="1">
            <a:spLocks/>
          </p:cNvSpPr>
          <p:nvPr/>
        </p:nvSpPr>
        <p:spPr>
          <a:xfrm>
            <a:off x="5113724" y="193322"/>
            <a:ext cx="3027819" cy="616712"/>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9pPr>
          </a:lstStyle>
          <a:p>
            <a:pPr eaLnBrk="1" hangingPunct="1">
              <a:defRPr/>
            </a:pPr>
            <a:r>
              <a:rPr lang="zh-CN" altLang="en-US" sz="2800" dirty="0">
                <a:latin typeface="华文楷体" panose="02010600040101010101" pitchFamily="2" charset="-122"/>
                <a:ea typeface="华文楷体" panose="02010600040101010101" pitchFamily="2" charset="-122"/>
                <a:cs typeface="Times New Roman" panose="02020603050405020304" pitchFamily="18" charset="0"/>
              </a:rPr>
              <a:t>阶段性总结</a:t>
            </a:r>
            <a:endParaRPr lang="en-US" altLang="zh-CN" sz="2800" b="1" dirty="0">
              <a:latin typeface="华文楷体" panose="02010600040101010101" pitchFamily="2" charset="-122"/>
              <a:ea typeface="华文楷体" panose="02010600040101010101" pitchFamily="2" charset="-122"/>
              <a:cs typeface="Times New Roman" panose="02020603050405020304" pitchFamily="18" charset="0"/>
            </a:endParaRPr>
          </a:p>
          <a:p>
            <a:pPr eaLnBrk="1" hangingPunct="1">
              <a:defRPr/>
            </a:pPr>
            <a:endParaRPr lang="zh-CN" altLang="en-US" sz="2800" kern="0" dirty="0">
              <a:latin typeface="楷体" panose="02010609060101010101" pitchFamily="49" charset="-122"/>
              <a:ea typeface="楷体" panose="02010609060101010101" pitchFamily="49" charset="-122"/>
            </a:endParaRPr>
          </a:p>
        </p:txBody>
      </p:sp>
      <p:graphicFrame>
        <p:nvGraphicFramePr>
          <p:cNvPr id="19" name="图示 18">
            <a:extLst>
              <a:ext uri="{FF2B5EF4-FFF2-40B4-BE49-F238E27FC236}">
                <a16:creationId xmlns:a16="http://schemas.microsoft.com/office/drawing/2014/main" id="{8F23FEF1-D371-86D1-5478-BA035837A1AE}"/>
              </a:ext>
            </a:extLst>
          </p:cNvPr>
          <p:cNvGraphicFramePr/>
          <p:nvPr>
            <p:extLst>
              <p:ext uri="{D42A27DB-BD31-4B8C-83A1-F6EECF244321}">
                <p14:modId xmlns:p14="http://schemas.microsoft.com/office/powerpoint/2010/main" val="3751448885"/>
              </p:ext>
            </p:extLst>
          </p:nvPr>
        </p:nvGraphicFramePr>
        <p:xfrm>
          <a:off x="311149" y="929216"/>
          <a:ext cx="1057592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文本框 20">
            <a:extLst>
              <a:ext uri="{FF2B5EF4-FFF2-40B4-BE49-F238E27FC236}">
                <a16:creationId xmlns:a16="http://schemas.microsoft.com/office/drawing/2014/main" id="{06056943-9BEE-8C49-02B4-9166192608DB}"/>
              </a:ext>
            </a:extLst>
          </p:cNvPr>
          <p:cNvSpPr txBox="1"/>
          <p:nvPr/>
        </p:nvSpPr>
        <p:spPr>
          <a:xfrm>
            <a:off x="5438774" y="3657600"/>
            <a:ext cx="4657726" cy="1384995"/>
          </a:xfrm>
          <a:prstGeom prst="rect">
            <a:avLst/>
          </a:prstGeom>
          <a:noFill/>
        </p:spPr>
        <p:txBody>
          <a:bodyPr wrap="square" rtlCol="0">
            <a:spAutoFit/>
          </a:bodyPr>
          <a:lstStyle/>
          <a:p>
            <a:pPr marL="285750" indent="-285750">
              <a:buFont typeface="Arial" panose="020B0604020202020204" pitchFamily="34" charset="0"/>
              <a:buChar char="•"/>
            </a:pPr>
            <a:r>
              <a:rPr lang="zh-CN" altLang="en-US" sz="2200" dirty="0">
                <a:latin typeface="楷体" panose="02010609060101010101" pitchFamily="49" charset="-122"/>
                <a:ea typeface="楷体" panose="02010609060101010101" pitchFamily="49" charset="-122"/>
              </a:rPr>
              <a:t>探讨</a:t>
            </a:r>
            <a:r>
              <a:rPr lang="en-US" altLang="zh-CN" sz="2200" dirty="0">
                <a:latin typeface="楷体" panose="02010609060101010101" pitchFamily="49" charset="-122"/>
                <a:ea typeface="楷体" panose="02010609060101010101" pitchFamily="49" charset="-122"/>
              </a:rPr>
              <a:t>LACT</a:t>
            </a:r>
            <a:r>
              <a:rPr lang="zh-CN" altLang="en-US" sz="2200" dirty="0">
                <a:latin typeface="楷体" panose="02010609060101010101" pitchFamily="49" charset="-122"/>
                <a:ea typeface="楷体" panose="02010609060101010101" pitchFamily="49" charset="-122"/>
              </a:rPr>
              <a:t>控制系统的初步方案，确定系统的总体架构。对之前部署的温湿度获取程序进行维护。</a:t>
            </a:r>
            <a:endParaRPr lang="en-US" altLang="zh-CN" sz="2200" dirty="0">
              <a:latin typeface="楷体" panose="02010609060101010101" pitchFamily="49" charset="-122"/>
              <a:ea typeface="楷体" panose="02010609060101010101" pitchFamily="49" charset="-122"/>
            </a:endParaRPr>
          </a:p>
          <a:p>
            <a:endParaRPr lang="zh-CN" altLang="en-US" dirty="0"/>
          </a:p>
        </p:txBody>
      </p:sp>
    </p:spTree>
    <p:extLst>
      <p:ext uri="{BB962C8B-B14F-4D97-AF65-F5344CB8AC3E}">
        <p14:creationId xmlns:p14="http://schemas.microsoft.com/office/powerpoint/2010/main" val="5786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3196113-97E0-4A2C-B65A-60F52830BF9A}"/>
              </a:ext>
            </a:extLst>
          </p:cNvPr>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C5F8682-C967-408D-BF22-0B8C558560C1}"/>
              </a:ext>
            </a:extLst>
          </p:cNvPr>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580627A8-389F-49F7-BB7E-A9949754BDBA}"/>
              </a:ext>
            </a:extLst>
          </p:cNvPr>
          <p:cNvSpPr txBox="1"/>
          <p:nvPr/>
        </p:nvSpPr>
        <p:spPr>
          <a:xfrm>
            <a:off x="11733771" y="6457890"/>
            <a:ext cx="458229" cy="40011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10</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2" name="标题 1">
            <a:extLst>
              <a:ext uri="{FF2B5EF4-FFF2-40B4-BE49-F238E27FC236}">
                <a16:creationId xmlns:a16="http://schemas.microsoft.com/office/drawing/2014/main" id="{BBE2BFF8-5EE5-1C19-38A7-F2396B76F037}"/>
              </a:ext>
            </a:extLst>
          </p:cNvPr>
          <p:cNvSpPr txBox="1">
            <a:spLocks/>
          </p:cNvSpPr>
          <p:nvPr/>
        </p:nvSpPr>
        <p:spPr>
          <a:xfrm>
            <a:off x="5113724" y="193322"/>
            <a:ext cx="3027819" cy="616712"/>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9pPr>
          </a:lstStyle>
          <a:p>
            <a:pPr eaLnBrk="1" hangingPunct="1">
              <a:defRPr/>
            </a:pPr>
            <a:r>
              <a:rPr lang="zh-CN" altLang="en-US" sz="2800" dirty="0">
                <a:latin typeface="华文楷体" panose="02010600040101010101" pitchFamily="2" charset="-122"/>
                <a:ea typeface="华文楷体" panose="02010600040101010101" pitchFamily="2" charset="-122"/>
                <a:cs typeface="Times New Roman" panose="02020603050405020304" pitchFamily="18" charset="0"/>
              </a:rPr>
              <a:t>下一步计划</a:t>
            </a:r>
            <a:endParaRPr lang="en-US" altLang="zh-CN" sz="2800" b="1" dirty="0">
              <a:latin typeface="华文楷体" panose="02010600040101010101" pitchFamily="2" charset="-122"/>
              <a:ea typeface="华文楷体" panose="02010600040101010101" pitchFamily="2" charset="-122"/>
              <a:cs typeface="Times New Roman" panose="02020603050405020304" pitchFamily="18" charset="0"/>
            </a:endParaRPr>
          </a:p>
          <a:p>
            <a:pPr eaLnBrk="1" hangingPunct="1">
              <a:defRPr/>
            </a:pPr>
            <a:endParaRPr lang="zh-CN" altLang="en-US" sz="2800" kern="0" dirty="0">
              <a:latin typeface="楷体" panose="02010609060101010101" pitchFamily="49" charset="-122"/>
              <a:ea typeface="楷体" panose="02010609060101010101" pitchFamily="49" charset="-122"/>
            </a:endParaRPr>
          </a:p>
        </p:txBody>
      </p:sp>
      <p:grpSp>
        <p:nvGrpSpPr>
          <p:cNvPr id="4" name="组合 3">
            <a:extLst>
              <a:ext uri="{FF2B5EF4-FFF2-40B4-BE49-F238E27FC236}">
                <a16:creationId xmlns:a16="http://schemas.microsoft.com/office/drawing/2014/main" id="{0DAEB33D-3DE0-C7DB-16F5-E1C50CF7A475}"/>
              </a:ext>
            </a:extLst>
          </p:cNvPr>
          <p:cNvGrpSpPr/>
          <p:nvPr/>
        </p:nvGrpSpPr>
        <p:grpSpPr>
          <a:xfrm>
            <a:off x="1302852" y="1325293"/>
            <a:ext cx="1492105" cy="460374"/>
            <a:chOff x="1388" y="413377"/>
            <a:chExt cx="1613433" cy="531711"/>
          </a:xfrm>
        </p:grpSpPr>
        <p:sp>
          <p:nvSpPr>
            <p:cNvPr id="5" name="矩形: 圆角 4">
              <a:extLst>
                <a:ext uri="{FF2B5EF4-FFF2-40B4-BE49-F238E27FC236}">
                  <a16:creationId xmlns:a16="http://schemas.microsoft.com/office/drawing/2014/main" id="{EEB68898-5E39-0D4C-2FCF-67E87DBAFDAA}"/>
                </a:ext>
              </a:extLst>
            </p:cNvPr>
            <p:cNvSpPr/>
            <p:nvPr/>
          </p:nvSpPr>
          <p:spPr>
            <a:xfrm>
              <a:off x="1388" y="413377"/>
              <a:ext cx="1528083" cy="53171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 name="矩形: 圆角 4">
              <a:extLst>
                <a:ext uri="{FF2B5EF4-FFF2-40B4-BE49-F238E27FC236}">
                  <a16:creationId xmlns:a16="http://schemas.microsoft.com/office/drawing/2014/main" id="{9D5C75C6-EB2F-9E6D-9B03-6A66D76AF9F3}"/>
                </a:ext>
              </a:extLst>
            </p:cNvPr>
            <p:cNvSpPr txBox="1"/>
            <p:nvPr/>
          </p:nvSpPr>
          <p:spPr>
            <a:xfrm>
              <a:off x="1388" y="413378"/>
              <a:ext cx="1613433" cy="489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altLang="zh-CN" sz="1700" kern="1200" dirty="0"/>
                <a:t>202</a:t>
              </a:r>
              <a:r>
                <a:rPr lang="en-US" altLang="zh-CN" sz="1700" dirty="0"/>
                <a:t>4</a:t>
              </a:r>
              <a:r>
                <a:rPr lang="en-US" altLang="zh-CN" sz="1700" kern="1200" dirty="0"/>
                <a:t>.</a:t>
              </a:r>
              <a:r>
                <a:rPr lang="en-US" altLang="zh-CN" sz="1700" dirty="0"/>
                <a:t>4</a:t>
              </a:r>
              <a:r>
                <a:rPr lang="en-US" altLang="zh-CN" sz="1700" kern="1200" dirty="0"/>
                <a:t>~5</a:t>
              </a:r>
              <a:endParaRPr lang="zh-CN" altLang="en-US" sz="1700" kern="1200" dirty="0"/>
            </a:p>
          </p:txBody>
        </p:sp>
      </p:grpSp>
      <p:grpSp>
        <p:nvGrpSpPr>
          <p:cNvPr id="7" name="组合 6">
            <a:extLst>
              <a:ext uri="{FF2B5EF4-FFF2-40B4-BE49-F238E27FC236}">
                <a16:creationId xmlns:a16="http://schemas.microsoft.com/office/drawing/2014/main" id="{CDDB7428-CDB0-8CEF-957A-B9A964E43131}"/>
              </a:ext>
            </a:extLst>
          </p:cNvPr>
          <p:cNvGrpSpPr/>
          <p:nvPr/>
        </p:nvGrpSpPr>
        <p:grpSpPr>
          <a:xfrm>
            <a:off x="1602923" y="1684129"/>
            <a:ext cx="1442852" cy="2024117"/>
            <a:chOff x="358831" y="902977"/>
            <a:chExt cx="1745163" cy="4102312"/>
          </a:xfrm>
        </p:grpSpPr>
        <p:sp>
          <p:nvSpPr>
            <p:cNvPr id="8" name="矩形: 圆角 7">
              <a:extLst>
                <a:ext uri="{FF2B5EF4-FFF2-40B4-BE49-F238E27FC236}">
                  <a16:creationId xmlns:a16="http://schemas.microsoft.com/office/drawing/2014/main" id="{E54346E2-6E52-68B0-1A8C-43630FE8EB77}"/>
                </a:ext>
              </a:extLst>
            </p:cNvPr>
            <p:cNvSpPr/>
            <p:nvPr/>
          </p:nvSpPr>
          <p:spPr>
            <a:xfrm>
              <a:off x="358831" y="902977"/>
              <a:ext cx="1745163" cy="4102312"/>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9" name="矩形: 圆角 4">
              <a:extLst>
                <a:ext uri="{FF2B5EF4-FFF2-40B4-BE49-F238E27FC236}">
                  <a16:creationId xmlns:a16="http://schemas.microsoft.com/office/drawing/2014/main" id="{B71878A9-F712-3D71-D67C-36354E1875DF}"/>
                </a:ext>
              </a:extLst>
            </p:cNvPr>
            <p:cNvSpPr txBox="1"/>
            <p:nvPr/>
          </p:nvSpPr>
          <p:spPr>
            <a:xfrm>
              <a:off x="409945" y="954091"/>
              <a:ext cx="1642935" cy="4000084"/>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20904" rIns="120904" bIns="120904" numCol="1" spcCol="1270" anchor="t" anchorCtr="0">
              <a:noAutofit/>
            </a:bodyPr>
            <a:lstStyle/>
            <a:p>
              <a:pPr marL="285750" lvl="1" indent="-285750" algn="l" defTabSz="755650">
                <a:lnSpc>
                  <a:spcPct val="90000"/>
                </a:lnSpc>
                <a:spcBef>
                  <a:spcPct val="0"/>
                </a:spcBef>
                <a:spcAft>
                  <a:spcPct val="15000"/>
                </a:spcAft>
                <a:buFont typeface="Arial" panose="020B0604020202020204" pitchFamily="34" charset="0"/>
                <a:buChar char="•"/>
              </a:pPr>
              <a:r>
                <a:rPr lang="zh-CN" altLang="en-US" sz="1800" dirty="0">
                  <a:latin typeface="楷体" panose="02010609060101010101" pitchFamily="49" charset="-122"/>
                  <a:ea typeface="楷体" panose="02010609060101010101" pitchFamily="49" charset="-122"/>
                </a:rPr>
                <a:t>对控制系统的后端程序进行实现</a:t>
              </a:r>
              <a:endParaRPr lang="zh-CN" altLang="en-US" sz="1700" kern="1200" dirty="0"/>
            </a:p>
          </p:txBody>
        </p:sp>
      </p:grpSp>
      <p:grpSp>
        <p:nvGrpSpPr>
          <p:cNvPr id="11" name="组合 10">
            <a:extLst>
              <a:ext uri="{FF2B5EF4-FFF2-40B4-BE49-F238E27FC236}">
                <a16:creationId xmlns:a16="http://schemas.microsoft.com/office/drawing/2014/main" id="{92C2CC5E-D9B7-A901-E43A-77196585AB94}"/>
              </a:ext>
            </a:extLst>
          </p:cNvPr>
          <p:cNvGrpSpPr/>
          <p:nvPr/>
        </p:nvGrpSpPr>
        <p:grpSpPr>
          <a:xfrm>
            <a:off x="3043984" y="1442227"/>
            <a:ext cx="760265" cy="288531"/>
            <a:chOff x="2011112" y="440929"/>
            <a:chExt cx="560868" cy="434495"/>
          </a:xfrm>
        </p:grpSpPr>
        <p:sp>
          <p:nvSpPr>
            <p:cNvPr id="12" name="箭头: 右 11">
              <a:extLst>
                <a:ext uri="{FF2B5EF4-FFF2-40B4-BE49-F238E27FC236}">
                  <a16:creationId xmlns:a16="http://schemas.microsoft.com/office/drawing/2014/main" id="{4B78E781-F716-9A77-FD0A-4C9ACDC21375}"/>
                </a:ext>
              </a:extLst>
            </p:cNvPr>
            <p:cNvSpPr/>
            <p:nvPr/>
          </p:nvSpPr>
          <p:spPr>
            <a:xfrm>
              <a:off x="2011112" y="440929"/>
              <a:ext cx="560868" cy="434495"/>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4" name="箭头: 右 4">
              <a:extLst>
                <a:ext uri="{FF2B5EF4-FFF2-40B4-BE49-F238E27FC236}">
                  <a16:creationId xmlns:a16="http://schemas.microsoft.com/office/drawing/2014/main" id="{BC413694-5C6A-B9E8-A42D-A385809EDCA8}"/>
                </a:ext>
              </a:extLst>
            </p:cNvPr>
            <p:cNvSpPr txBox="1"/>
            <p:nvPr/>
          </p:nvSpPr>
          <p:spPr>
            <a:xfrm>
              <a:off x="2011112" y="527828"/>
              <a:ext cx="430520" cy="260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p:txBody>
        </p:sp>
      </p:grpSp>
      <p:grpSp>
        <p:nvGrpSpPr>
          <p:cNvPr id="15" name="组合 14">
            <a:extLst>
              <a:ext uri="{FF2B5EF4-FFF2-40B4-BE49-F238E27FC236}">
                <a16:creationId xmlns:a16="http://schemas.microsoft.com/office/drawing/2014/main" id="{8DDC3DCB-B665-7EFD-6C42-051CA88C1E99}"/>
              </a:ext>
            </a:extLst>
          </p:cNvPr>
          <p:cNvGrpSpPr/>
          <p:nvPr/>
        </p:nvGrpSpPr>
        <p:grpSpPr>
          <a:xfrm>
            <a:off x="4173407" y="1348483"/>
            <a:ext cx="1501846" cy="438483"/>
            <a:chOff x="1388" y="413377"/>
            <a:chExt cx="1745163" cy="531711"/>
          </a:xfrm>
        </p:grpSpPr>
        <p:sp>
          <p:nvSpPr>
            <p:cNvPr id="16" name="矩形: 圆角 15">
              <a:extLst>
                <a:ext uri="{FF2B5EF4-FFF2-40B4-BE49-F238E27FC236}">
                  <a16:creationId xmlns:a16="http://schemas.microsoft.com/office/drawing/2014/main" id="{110DBA61-947C-197A-FC3F-88EA62A1A6B6}"/>
                </a:ext>
              </a:extLst>
            </p:cNvPr>
            <p:cNvSpPr/>
            <p:nvPr/>
          </p:nvSpPr>
          <p:spPr>
            <a:xfrm>
              <a:off x="1388" y="413377"/>
              <a:ext cx="1528083" cy="53171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矩形: 圆角 4">
              <a:extLst>
                <a:ext uri="{FF2B5EF4-FFF2-40B4-BE49-F238E27FC236}">
                  <a16:creationId xmlns:a16="http://schemas.microsoft.com/office/drawing/2014/main" id="{29D4DBD8-280C-3C91-520F-86F6CC9268F9}"/>
                </a:ext>
              </a:extLst>
            </p:cNvPr>
            <p:cNvSpPr txBox="1"/>
            <p:nvPr/>
          </p:nvSpPr>
          <p:spPr>
            <a:xfrm>
              <a:off x="1388" y="413378"/>
              <a:ext cx="1745163" cy="489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altLang="zh-CN" sz="1700" kern="1200" dirty="0"/>
                <a:t>202</a:t>
              </a:r>
              <a:r>
                <a:rPr lang="en-US" altLang="zh-CN" sz="1700" dirty="0"/>
                <a:t>4</a:t>
              </a:r>
              <a:r>
                <a:rPr lang="en-US" altLang="zh-CN" sz="1700" kern="1200" dirty="0"/>
                <a:t>.6~</a:t>
              </a:r>
              <a:r>
                <a:rPr lang="en-US" altLang="zh-CN" sz="1700" dirty="0"/>
                <a:t>7</a:t>
              </a:r>
              <a:endParaRPr lang="zh-CN" altLang="en-US" sz="1700" kern="1200" dirty="0"/>
            </a:p>
          </p:txBody>
        </p:sp>
      </p:grpSp>
      <p:grpSp>
        <p:nvGrpSpPr>
          <p:cNvPr id="18" name="组合 17">
            <a:extLst>
              <a:ext uri="{FF2B5EF4-FFF2-40B4-BE49-F238E27FC236}">
                <a16:creationId xmlns:a16="http://schemas.microsoft.com/office/drawing/2014/main" id="{8E3D2B31-104F-E767-91B9-225A6FB60957}"/>
              </a:ext>
            </a:extLst>
          </p:cNvPr>
          <p:cNvGrpSpPr/>
          <p:nvPr/>
        </p:nvGrpSpPr>
        <p:grpSpPr>
          <a:xfrm>
            <a:off x="4495740" y="1667803"/>
            <a:ext cx="1442852" cy="2024117"/>
            <a:chOff x="358831" y="902977"/>
            <a:chExt cx="1745163" cy="4102312"/>
          </a:xfrm>
        </p:grpSpPr>
        <p:sp>
          <p:nvSpPr>
            <p:cNvPr id="19" name="矩形: 圆角 18">
              <a:extLst>
                <a:ext uri="{FF2B5EF4-FFF2-40B4-BE49-F238E27FC236}">
                  <a16:creationId xmlns:a16="http://schemas.microsoft.com/office/drawing/2014/main" id="{531F413C-E211-E44A-577A-D0E5FC226933}"/>
                </a:ext>
              </a:extLst>
            </p:cNvPr>
            <p:cNvSpPr/>
            <p:nvPr/>
          </p:nvSpPr>
          <p:spPr>
            <a:xfrm>
              <a:off x="358831" y="902977"/>
              <a:ext cx="1745163" cy="4102312"/>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2" name="矩形: 圆角 4">
              <a:extLst>
                <a:ext uri="{FF2B5EF4-FFF2-40B4-BE49-F238E27FC236}">
                  <a16:creationId xmlns:a16="http://schemas.microsoft.com/office/drawing/2014/main" id="{95EB8615-ADAF-E1A1-1063-32A36746825B}"/>
                </a:ext>
              </a:extLst>
            </p:cNvPr>
            <p:cNvSpPr txBox="1"/>
            <p:nvPr/>
          </p:nvSpPr>
          <p:spPr>
            <a:xfrm>
              <a:off x="409945" y="954091"/>
              <a:ext cx="1642935" cy="4000084"/>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20904" rIns="120904" bIns="120904" numCol="1" spcCol="1270" anchor="t" anchorCtr="0">
              <a:noAutofit/>
            </a:bodyPr>
            <a:lstStyle/>
            <a:p>
              <a:pPr marL="285750" lvl="1" indent="-285750" algn="l" defTabSz="755650">
                <a:lnSpc>
                  <a:spcPct val="90000"/>
                </a:lnSpc>
                <a:spcBef>
                  <a:spcPct val="0"/>
                </a:spcBef>
                <a:spcAft>
                  <a:spcPct val="15000"/>
                </a:spcAft>
                <a:buFont typeface="Arial" panose="020B0604020202020204" pitchFamily="34" charset="0"/>
                <a:buChar char="•"/>
              </a:pPr>
              <a:r>
                <a:rPr lang="zh-CN" altLang="en-US" sz="1800" dirty="0">
                  <a:latin typeface="楷体" panose="02010609060101010101" pitchFamily="49" charset="-122"/>
                  <a:ea typeface="楷体" panose="02010609060101010101" pitchFamily="49" charset="-122"/>
                </a:rPr>
                <a:t>前端控制界面进行实现</a:t>
              </a:r>
              <a:endParaRPr lang="zh-CN" altLang="en-US" sz="1700" kern="1200" dirty="0"/>
            </a:p>
          </p:txBody>
        </p:sp>
      </p:grpSp>
      <p:grpSp>
        <p:nvGrpSpPr>
          <p:cNvPr id="25" name="组合 24">
            <a:extLst>
              <a:ext uri="{FF2B5EF4-FFF2-40B4-BE49-F238E27FC236}">
                <a16:creationId xmlns:a16="http://schemas.microsoft.com/office/drawing/2014/main" id="{8E34FB60-2A5F-7B4E-764B-10220B2B39E7}"/>
              </a:ext>
            </a:extLst>
          </p:cNvPr>
          <p:cNvGrpSpPr/>
          <p:nvPr/>
        </p:nvGrpSpPr>
        <p:grpSpPr>
          <a:xfrm>
            <a:off x="6982279" y="1329931"/>
            <a:ext cx="1501846" cy="438483"/>
            <a:chOff x="1388" y="413377"/>
            <a:chExt cx="1745163" cy="531711"/>
          </a:xfrm>
        </p:grpSpPr>
        <p:sp>
          <p:nvSpPr>
            <p:cNvPr id="26" name="矩形: 圆角 25">
              <a:extLst>
                <a:ext uri="{FF2B5EF4-FFF2-40B4-BE49-F238E27FC236}">
                  <a16:creationId xmlns:a16="http://schemas.microsoft.com/office/drawing/2014/main" id="{D0101D62-9EB6-E588-F406-31A9E8A6406B}"/>
                </a:ext>
              </a:extLst>
            </p:cNvPr>
            <p:cNvSpPr/>
            <p:nvPr/>
          </p:nvSpPr>
          <p:spPr>
            <a:xfrm>
              <a:off x="1388" y="413377"/>
              <a:ext cx="1528083" cy="53171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7" name="矩形: 圆角 4">
              <a:extLst>
                <a:ext uri="{FF2B5EF4-FFF2-40B4-BE49-F238E27FC236}">
                  <a16:creationId xmlns:a16="http://schemas.microsoft.com/office/drawing/2014/main" id="{6F950324-B014-4806-4DF0-9B1200BB6BF7}"/>
                </a:ext>
              </a:extLst>
            </p:cNvPr>
            <p:cNvSpPr txBox="1"/>
            <p:nvPr/>
          </p:nvSpPr>
          <p:spPr>
            <a:xfrm>
              <a:off x="1388" y="413378"/>
              <a:ext cx="1745163" cy="489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altLang="zh-CN" sz="1700" kern="1200" dirty="0"/>
                <a:t>202</a:t>
              </a:r>
              <a:r>
                <a:rPr lang="en-US" altLang="zh-CN" sz="1700" dirty="0"/>
                <a:t>4</a:t>
              </a:r>
              <a:r>
                <a:rPr lang="en-US" altLang="zh-CN" sz="1700" kern="1200" dirty="0"/>
                <a:t>.</a:t>
              </a:r>
              <a:r>
                <a:rPr lang="en-US" altLang="zh-CN" sz="1700" dirty="0"/>
                <a:t>7</a:t>
              </a:r>
              <a:r>
                <a:rPr lang="en-US" altLang="zh-CN" sz="1700" kern="1200" dirty="0"/>
                <a:t>~8</a:t>
              </a:r>
              <a:endParaRPr lang="zh-CN" altLang="en-US" sz="1700" kern="1200" dirty="0"/>
            </a:p>
          </p:txBody>
        </p:sp>
      </p:grpSp>
      <p:grpSp>
        <p:nvGrpSpPr>
          <p:cNvPr id="28" name="组合 27">
            <a:extLst>
              <a:ext uri="{FF2B5EF4-FFF2-40B4-BE49-F238E27FC236}">
                <a16:creationId xmlns:a16="http://schemas.microsoft.com/office/drawing/2014/main" id="{407B985B-ED26-0D72-B8F5-56B6EDDCF7C3}"/>
              </a:ext>
            </a:extLst>
          </p:cNvPr>
          <p:cNvGrpSpPr/>
          <p:nvPr/>
        </p:nvGrpSpPr>
        <p:grpSpPr>
          <a:xfrm>
            <a:off x="5810187" y="1413473"/>
            <a:ext cx="760265" cy="288531"/>
            <a:chOff x="2011112" y="440929"/>
            <a:chExt cx="560868" cy="434495"/>
          </a:xfrm>
        </p:grpSpPr>
        <p:sp>
          <p:nvSpPr>
            <p:cNvPr id="29" name="箭头: 右 28">
              <a:extLst>
                <a:ext uri="{FF2B5EF4-FFF2-40B4-BE49-F238E27FC236}">
                  <a16:creationId xmlns:a16="http://schemas.microsoft.com/office/drawing/2014/main" id="{6266028D-6555-7F58-CBB4-2D0D498F10FD}"/>
                </a:ext>
              </a:extLst>
            </p:cNvPr>
            <p:cNvSpPr/>
            <p:nvPr/>
          </p:nvSpPr>
          <p:spPr>
            <a:xfrm>
              <a:off x="2011112" y="440929"/>
              <a:ext cx="560868" cy="434495"/>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30" name="箭头: 右 4">
              <a:extLst>
                <a:ext uri="{FF2B5EF4-FFF2-40B4-BE49-F238E27FC236}">
                  <a16:creationId xmlns:a16="http://schemas.microsoft.com/office/drawing/2014/main" id="{B0456F60-C4B5-17E5-8395-446E6D0D45A1}"/>
                </a:ext>
              </a:extLst>
            </p:cNvPr>
            <p:cNvSpPr txBox="1"/>
            <p:nvPr/>
          </p:nvSpPr>
          <p:spPr>
            <a:xfrm>
              <a:off x="2011112" y="527828"/>
              <a:ext cx="430520" cy="260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p:txBody>
        </p:sp>
      </p:grpSp>
      <p:grpSp>
        <p:nvGrpSpPr>
          <p:cNvPr id="31" name="组合 30">
            <a:extLst>
              <a:ext uri="{FF2B5EF4-FFF2-40B4-BE49-F238E27FC236}">
                <a16:creationId xmlns:a16="http://schemas.microsoft.com/office/drawing/2014/main" id="{340C0C7B-95C5-4DF3-3E7C-27770D5B20AB}"/>
              </a:ext>
            </a:extLst>
          </p:cNvPr>
          <p:cNvGrpSpPr/>
          <p:nvPr/>
        </p:nvGrpSpPr>
        <p:grpSpPr>
          <a:xfrm>
            <a:off x="7330490" y="1705833"/>
            <a:ext cx="1442852" cy="2024117"/>
            <a:chOff x="358831" y="902977"/>
            <a:chExt cx="1745163" cy="4102312"/>
          </a:xfrm>
        </p:grpSpPr>
        <p:sp>
          <p:nvSpPr>
            <p:cNvPr id="32" name="矩形: 圆角 31">
              <a:extLst>
                <a:ext uri="{FF2B5EF4-FFF2-40B4-BE49-F238E27FC236}">
                  <a16:creationId xmlns:a16="http://schemas.microsoft.com/office/drawing/2014/main" id="{FD898DC3-0ECF-7BC8-A2D9-C7AB06816756}"/>
                </a:ext>
              </a:extLst>
            </p:cNvPr>
            <p:cNvSpPr/>
            <p:nvPr/>
          </p:nvSpPr>
          <p:spPr>
            <a:xfrm>
              <a:off x="358831" y="902977"/>
              <a:ext cx="1745163" cy="4102312"/>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3" name="矩形: 圆角 4">
              <a:extLst>
                <a:ext uri="{FF2B5EF4-FFF2-40B4-BE49-F238E27FC236}">
                  <a16:creationId xmlns:a16="http://schemas.microsoft.com/office/drawing/2014/main" id="{A881DAE9-A23B-FA3D-FEAA-31E4C935D29A}"/>
                </a:ext>
              </a:extLst>
            </p:cNvPr>
            <p:cNvSpPr txBox="1"/>
            <p:nvPr/>
          </p:nvSpPr>
          <p:spPr>
            <a:xfrm>
              <a:off x="409945" y="954091"/>
              <a:ext cx="1642935" cy="4000084"/>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20904" rIns="120904" bIns="120904" numCol="1" spcCol="1270" anchor="t" anchorCtr="0">
              <a:noAutofit/>
            </a:bodyPr>
            <a:lstStyle/>
            <a:p>
              <a:pPr marL="285750" lvl="1" indent="-285750" algn="l" defTabSz="755650">
                <a:lnSpc>
                  <a:spcPct val="90000"/>
                </a:lnSpc>
                <a:spcBef>
                  <a:spcPct val="0"/>
                </a:spcBef>
                <a:spcAft>
                  <a:spcPct val="15000"/>
                </a:spcAft>
                <a:buFont typeface="Arial" panose="020B0604020202020204" pitchFamily="34" charset="0"/>
                <a:buChar char="•"/>
              </a:pPr>
              <a:r>
                <a:rPr lang="zh-CN" altLang="en-US" sz="1800" dirty="0">
                  <a:latin typeface="楷体" panose="02010609060101010101" pitchFamily="49" charset="-122"/>
                  <a:ea typeface="楷体" panose="02010609060101010101" pitchFamily="49" charset="-122"/>
                </a:rPr>
                <a:t>前后端联合测试，部署测试</a:t>
              </a:r>
              <a:endParaRPr lang="zh-CN" altLang="en-US" sz="1700" kern="1200" dirty="0"/>
            </a:p>
          </p:txBody>
        </p:sp>
      </p:grpSp>
      <p:grpSp>
        <p:nvGrpSpPr>
          <p:cNvPr id="34" name="组合 33">
            <a:extLst>
              <a:ext uri="{FF2B5EF4-FFF2-40B4-BE49-F238E27FC236}">
                <a16:creationId xmlns:a16="http://schemas.microsoft.com/office/drawing/2014/main" id="{4B349181-BAB9-FF96-1800-3B60139B3CFD}"/>
              </a:ext>
            </a:extLst>
          </p:cNvPr>
          <p:cNvGrpSpPr/>
          <p:nvPr/>
        </p:nvGrpSpPr>
        <p:grpSpPr>
          <a:xfrm>
            <a:off x="9765736" y="1309802"/>
            <a:ext cx="1501846" cy="438483"/>
            <a:chOff x="1388" y="413377"/>
            <a:chExt cx="1745163" cy="531711"/>
          </a:xfrm>
        </p:grpSpPr>
        <p:sp>
          <p:nvSpPr>
            <p:cNvPr id="35" name="矩形: 圆角 34">
              <a:extLst>
                <a:ext uri="{FF2B5EF4-FFF2-40B4-BE49-F238E27FC236}">
                  <a16:creationId xmlns:a16="http://schemas.microsoft.com/office/drawing/2014/main" id="{F47BEB8B-D36B-CAB9-2C8F-D70C0DD12925}"/>
                </a:ext>
              </a:extLst>
            </p:cNvPr>
            <p:cNvSpPr/>
            <p:nvPr/>
          </p:nvSpPr>
          <p:spPr>
            <a:xfrm>
              <a:off x="1388" y="413377"/>
              <a:ext cx="1528083" cy="531711"/>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6" name="矩形: 圆角 4">
              <a:extLst>
                <a:ext uri="{FF2B5EF4-FFF2-40B4-BE49-F238E27FC236}">
                  <a16:creationId xmlns:a16="http://schemas.microsoft.com/office/drawing/2014/main" id="{1126B73B-1FB5-54B9-9408-D341219B8A85}"/>
                </a:ext>
              </a:extLst>
            </p:cNvPr>
            <p:cNvSpPr txBox="1"/>
            <p:nvPr/>
          </p:nvSpPr>
          <p:spPr>
            <a:xfrm>
              <a:off x="1388" y="413378"/>
              <a:ext cx="1745163" cy="489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altLang="zh-CN" sz="1700" kern="1200" dirty="0"/>
                <a:t>202</a:t>
              </a:r>
              <a:r>
                <a:rPr lang="en-US" altLang="zh-CN" sz="1700" dirty="0"/>
                <a:t>4</a:t>
              </a:r>
              <a:r>
                <a:rPr lang="en-US" altLang="zh-CN" sz="1700" kern="1200" dirty="0"/>
                <a:t>.9~10</a:t>
              </a:r>
              <a:endParaRPr lang="zh-CN" altLang="en-US" sz="1700" kern="1200" dirty="0"/>
            </a:p>
          </p:txBody>
        </p:sp>
      </p:grpSp>
      <p:grpSp>
        <p:nvGrpSpPr>
          <p:cNvPr id="37" name="组合 36">
            <a:extLst>
              <a:ext uri="{FF2B5EF4-FFF2-40B4-BE49-F238E27FC236}">
                <a16:creationId xmlns:a16="http://schemas.microsoft.com/office/drawing/2014/main" id="{E062C7B2-AF84-8887-B581-C1A84B77BFAA}"/>
              </a:ext>
            </a:extLst>
          </p:cNvPr>
          <p:cNvGrpSpPr/>
          <p:nvPr/>
        </p:nvGrpSpPr>
        <p:grpSpPr>
          <a:xfrm>
            <a:off x="10165705" y="1668452"/>
            <a:ext cx="1442852" cy="2024117"/>
            <a:chOff x="358831" y="902977"/>
            <a:chExt cx="1745163" cy="4102312"/>
          </a:xfrm>
        </p:grpSpPr>
        <p:sp>
          <p:nvSpPr>
            <p:cNvPr id="38" name="矩形: 圆角 37">
              <a:extLst>
                <a:ext uri="{FF2B5EF4-FFF2-40B4-BE49-F238E27FC236}">
                  <a16:creationId xmlns:a16="http://schemas.microsoft.com/office/drawing/2014/main" id="{2B953BAE-26CC-A24B-1462-51EB4C54999A}"/>
                </a:ext>
              </a:extLst>
            </p:cNvPr>
            <p:cNvSpPr/>
            <p:nvPr/>
          </p:nvSpPr>
          <p:spPr>
            <a:xfrm>
              <a:off x="358831" y="902977"/>
              <a:ext cx="1745163" cy="4102312"/>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9" name="矩形: 圆角 4">
              <a:extLst>
                <a:ext uri="{FF2B5EF4-FFF2-40B4-BE49-F238E27FC236}">
                  <a16:creationId xmlns:a16="http://schemas.microsoft.com/office/drawing/2014/main" id="{C4EFC946-EA05-56C9-0D6D-F5CF7C73A7DE}"/>
                </a:ext>
              </a:extLst>
            </p:cNvPr>
            <p:cNvSpPr txBox="1"/>
            <p:nvPr/>
          </p:nvSpPr>
          <p:spPr>
            <a:xfrm>
              <a:off x="409945" y="954091"/>
              <a:ext cx="1642935" cy="4000084"/>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20904" rIns="120904" bIns="120904" numCol="1" spcCol="1270" anchor="t" anchorCtr="0">
              <a:noAutofit/>
            </a:bodyPr>
            <a:lstStyle/>
            <a:p>
              <a:pPr marL="285750" lvl="1" indent="-285750" algn="l" defTabSz="755650">
                <a:lnSpc>
                  <a:spcPct val="90000"/>
                </a:lnSpc>
                <a:spcBef>
                  <a:spcPct val="0"/>
                </a:spcBef>
                <a:spcAft>
                  <a:spcPct val="15000"/>
                </a:spcAft>
                <a:buFont typeface="Arial" panose="020B0604020202020204" pitchFamily="34" charset="0"/>
                <a:buChar char="•"/>
              </a:pPr>
              <a:r>
                <a:rPr lang="zh-CN" altLang="en-US" kern="1200" dirty="0">
                  <a:latin typeface="楷体" panose="02010609060101010101" pitchFamily="49" charset="-122"/>
                  <a:ea typeface="楷体" panose="02010609060101010101" pitchFamily="49" charset="-122"/>
                </a:rPr>
                <a:t>实地进行测试</a:t>
              </a:r>
              <a:endParaRPr lang="zh-CN" altLang="en-US" sz="1700" kern="1200" dirty="0"/>
            </a:p>
          </p:txBody>
        </p:sp>
      </p:grpSp>
      <p:grpSp>
        <p:nvGrpSpPr>
          <p:cNvPr id="40" name="组合 39">
            <a:extLst>
              <a:ext uri="{FF2B5EF4-FFF2-40B4-BE49-F238E27FC236}">
                <a16:creationId xmlns:a16="http://schemas.microsoft.com/office/drawing/2014/main" id="{8731E13C-D76E-EA5A-D07D-56719D78833E}"/>
              </a:ext>
            </a:extLst>
          </p:cNvPr>
          <p:cNvGrpSpPr/>
          <p:nvPr/>
        </p:nvGrpSpPr>
        <p:grpSpPr>
          <a:xfrm>
            <a:off x="8697160" y="1358839"/>
            <a:ext cx="760265" cy="288531"/>
            <a:chOff x="2011112" y="440929"/>
            <a:chExt cx="560868" cy="434495"/>
          </a:xfrm>
        </p:grpSpPr>
        <p:sp>
          <p:nvSpPr>
            <p:cNvPr id="41" name="箭头: 右 40">
              <a:extLst>
                <a:ext uri="{FF2B5EF4-FFF2-40B4-BE49-F238E27FC236}">
                  <a16:creationId xmlns:a16="http://schemas.microsoft.com/office/drawing/2014/main" id="{3EDD6DB9-02ED-C6A9-AEBC-5E53E8728AEF}"/>
                </a:ext>
              </a:extLst>
            </p:cNvPr>
            <p:cNvSpPr/>
            <p:nvPr/>
          </p:nvSpPr>
          <p:spPr>
            <a:xfrm>
              <a:off x="2011112" y="440929"/>
              <a:ext cx="560868" cy="434495"/>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42" name="箭头: 右 4">
              <a:extLst>
                <a:ext uri="{FF2B5EF4-FFF2-40B4-BE49-F238E27FC236}">
                  <a16:creationId xmlns:a16="http://schemas.microsoft.com/office/drawing/2014/main" id="{4B8006CC-57F9-DFA9-CFDD-2773D15F651C}"/>
                </a:ext>
              </a:extLst>
            </p:cNvPr>
            <p:cNvSpPr txBox="1"/>
            <p:nvPr/>
          </p:nvSpPr>
          <p:spPr>
            <a:xfrm>
              <a:off x="2011112" y="527828"/>
              <a:ext cx="430520" cy="260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p:txBody>
        </p:sp>
      </p:grpSp>
    </p:spTree>
    <p:extLst>
      <p:ext uri="{BB962C8B-B14F-4D97-AF65-F5344CB8AC3E}">
        <p14:creationId xmlns:p14="http://schemas.microsoft.com/office/powerpoint/2010/main" val="615070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3196113-97E0-4A2C-B65A-60F52830BF9A}"/>
              </a:ext>
            </a:extLst>
          </p:cNvPr>
          <p:cNvSpPr/>
          <p:nvPr/>
        </p:nvSpPr>
        <p:spPr>
          <a:xfrm>
            <a:off x="-2" y="6466114"/>
            <a:ext cx="12192002"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a:extLst>
              <a:ext uri="{FF2B5EF4-FFF2-40B4-BE49-F238E27FC236}">
                <a16:creationId xmlns:a16="http://schemas.microsoft.com/office/drawing/2014/main" id="{25FF63B9-BAC0-4DCD-ADE3-4D0B8F41DEDB}"/>
              </a:ext>
            </a:extLst>
          </p:cNvPr>
          <p:cNvCxnSpPr/>
          <p:nvPr/>
        </p:nvCxnSpPr>
        <p:spPr>
          <a:xfrm>
            <a:off x="0" y="737656"/>
            <a:ext cx="1809404" cy="0"/>
          </a:xfrm>
          <a:prstGeom prst="line">
            <a:avLst/>
          </a:prstGeom>
          <a:ln w="635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1E04D5DC-E7A3-46B3-B989-68A69E0B7C99}"/>
              </a:ext>
            </a:extLst>
          </p:cNvPr>
          <p:cNvCxnSpPr>
            <a:cxnSpLocks/>
          </p:cNvCxnSpPr>
          <p:nvPr/>
        </p:nvCxnSpPr>
        <p:spPr>
          <a:xfrm>
            <a:off x="1859280" y="737656"/>
            <a:ext cx="10332720" cy="0"/>
          </a:xfrm>
          <a:prstGeom prst="line">
            <a:avLst/>
          </a:prstGeom>
          <a:ln w="63500">
            <a:solidFill>
              <a:srgbClr val="B6447A"/>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864084C1-C4CD-448E-9B71-E35AF216FB9C}"/>
              </a:ext>
            </a:extLst>
          </p:cNvPr>
          <p:cNvSpPr txBox="1"/>
          <p:nvPr/>
        </p:nvSpPr>
        <p:spPr>
          <a:xfrm>
            <a:off x="1809404" y="2529074"/>
            <a:ext cx="10530082" cy="923330"/>
          </a:xfrm>
          <a:prstGeom prst="rect">
            <a:avLst/>
          </a:prstGeom>
          <a:noFill/>
        </p:spPr>
        <p:txBody>
          <a:bodyPr wrap="square" rtlCol="0">
            <a:spAutoFit/>
          </a:bodyPr>
          <a:lstStyle/>
          <a:p>
            <a:r>
              <a:rPr lang="zh-CN" altLang="en-US" sz="5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感谢老师，请批评指正</a:t>
            </a:r>
          </a:p>
        </p:txBody>
      </p:sp>
    </p:spTree>
    <p:extLst>
      <p:ext uri="{BB962C8B-B14F-4D97-AF65-F5344CB8AC3E}">
        <p14:creationId xmlns:p14="http://schemas.microsoft.com/office/powerpoint/2010/main" val="332591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3196113-97E0-4A2C-B65A-60F52830BF9A}"/>
              </a:ext>
            </a:extLst>
          </p:cNvPr>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C5F8682-C967-408D-BF22-0B8C558560C1}"/>
              </a:ext>
            </a:extLst>
          </p:cNvPr>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DE26944E-65EE-4638-A341-ABE1D4CB5DC9}"/>
              </a:ext>
            </a:extLst>
          </p:cNvPr>
          <p:cNvSpPr txBox="1"/>
          <p:nvPr/>
        </p:nvSpPr>
        <p:spPr>
          <a:xfrm>
            <a:off x="2130314" y="1212695"/>
            <a:ext cx="6432661" cy="2976649"/>
          </a:xfrm>
          <a:prstGeom prst="rect">
            <a:avLst/>
          </a:prstGeom>
          <a:noFill/>
        </p:spPr>
        <p:txBody>
          <a:bodyPr wrap="square" rtlCol="0">
            <a:spAutoFit/>
          </a:bodyPr>
          <a:lstStyle/>
          <a:p>
            <a:pPr>
              <a:lnSpc>
                <a:spcPct val="150000"/>
              </a:lnSpc>
              <a:buClr>
                <a:schemeClr val="tx1"/>
              </a:buClr>
              <a:buSzPct val="70000"/>
            </a:pPr>
            <a:r>
              <a:rPr lang="zh-CN" altLang="en-US" sz="3200" b="1" dirty="0">
                <a:latin typeface="华文楷体" panose="02010600040101010101" pitchFamily="2" charset="-122"/>
                <a:ea typeface="华文楷体" panose="02010600040101010101" pitchFamily="2" charset="-122"/>
                <a:cs typeface="Times New Roman" panose="02020603050405020304" pitchFamily="18" charset="0"/>
              </a:rPr>
              <a:t>一、高压机箱数据归档程序实现</a:t>
            </a:r>
            <a:endParaRPr lang="en-US" altLang="zh-CN" sz="3200" b="1" dirty="0">
              <a:latin typeface="华文楷体" panose="02010600040101010101" pitchFamily="2" charset="-122"/>
              <a:ea typeface="华文楷体" panose="02010600040101010101" pitchFamily="2" charset="-122"/>
              <a:cs typeface="Times New Roman" panose="02020603050405020304" pitchFamily="18" charset="0"/>
            </a:endParaRPr>
          </a:p>
          <a:p>
            <a:pPr>
              <a:lnSpc>
                <a:spcPct val="150000"/>
              </a:lnSpc>
              <a:buClr>
                <a:schemeClr val="tx1"/>
              </a:buClr>
              <a:buSzPct val="70000"/>
            </a:pPr>
            <a:r>
              <a:rPr lang="zh-CN" altLang="en-US" sz="3200" b="1" dirty="0">
                <a:latin typeface="华文楷体" panose="02010600040101010101" pitchFamily="2" charset="-122"/>
                <a:ea typeface="华文楷体" panose="02010600040101010101" pitchFamily="2" charset="-122"/>
                <a:cs typeface="Times New Roman" panose="02020603050405020304" pitchFamily="18" charset="0"/>
              </a:rPr>
              <a:t>二、</a:t>
            </a:r>
            <a:r>
              <a:rPr lang="en-US" altLang="zh-CN" sz="3200" b="1" dirty="0">
                <a:latin typeface="华文楷体" panose="02010600040101010101" pitchFamily="2" charset="-122"/>
                <a:ea typeface="华文楷体" panose="02010600040101010101" pitchFamily="2" charset="-122"/>
                <a:cs typeface="Times New Roman" panose="02020603050405020304" pitchFamily="18" charset="0"/>
              </a:rPr>
              <a:t>LACT</a:t>
            </a:r>
            <a:r>
              <a:rPr lang="zh-CN" altLang="en-US" sz="3200" b="1" dirty="0">
                <a:latin typeface="华文楷体" panose="02010600040101010101" pitchFamily="2" charset="-122"/>
                <a:ea typeface="华文楷体" panose="02010600040101010101" pitchFamily="2" charset="-122"/>
                <a:cs typeface="Times New Roman" panose="02020603050405020304" pitchFamily="18" charset="0"/>
              </a:rPr>
              <a:t>控制系统的初步设计</a:t>
            </a:r>
            <a:endParaRPr lang="en-US" altLang="zh-CN" sz="3200" b="1" dirty="0">
              <a:latin typeface="华文楷体" panose="02010600040101010101" pitchFamily="2" charset="-122"/>
              <a:ea typeface="华文楷体" panose="02010600040101010101" pitchFamily="2" charset="-122"/>
              <a:cs typeface="Times New Roman" panose="02020603050405020304" pitchFamily="18" charset="0"/>
            </a:endParaRPr>
          </a:p>
          <a:p>
            <a:pPr>
              <a:lnSpc>
                <a:spcPct val="150000"/>
              </a:lnSpc>
              <a:buClr>
                <a:schemeClr val="tx1"/>
              </a:buClr>
              <a:buSzPct val="70000"/>
            </a:pPr>
            <a:r>
              <a:rPr lang="zh-CN" altLang="en-US" sz="3200" b="1" dirty="0">
                <a:latin typeface="华文楷体" panose="02010600040101010101" pitchFamily="2" charset="-122"/>
                <a:ea typeface="华文楷体" panose="02010600040101010101" pitchFamily="2" charset="-122"/>
                <a:cs typeface="Times New Roman" panose="02020603050405020304" pitchFamily="18" charset="0"/>
              </a:rPr>
              <a:t>三、阶段性总结</a:t>
            </a:r>
            <a:endParaRPr lang="en-US" altLang="zh-CN" sz="3200" b="1" dirty="0">
              <a:latin typeface="华文楷体" panose="02010600040101010101" pitchFamily="2" charset="-122"/>
              <a:ea typeface="华文楷体" panose="02010600040101010101" pitchFamily="2" charset="-122"/>
              <a:cs typeface="Times New Roman" panose="02020603050405020304" pitchFamily="18" charset="0"/>
            </a:endParaRPr>
          </a:p>
          <a:p>
            <a:pPr>
              <a:lnSpc>
                <a:spcPct val="150000"/>
              </a:lnSpc>
              <a:buClr>
                <a:schemeClr val="tx1"/>
              </a:buClr>
              <a:buSzPct val="70000"/>
            </a:pPr>
            <a:r>
              <a:rPr lang="zh-CN" altLang="en-US" sz="3200" b="1" dirty="0">
                <a:latin typeface="华文楷体" panose="02010600040101010101" pitchFamily="2" charset="-122"/>
                <a:ea typeface="华文楷体" panose="02010600040101010101" pitchFamily="2" charset="-122"/>
                <a:cs typeface="Times New Roman" panose="02020603050405020304" pitchFamily="18" charset="0"/>
              </a:rPr>
              <a:t>四、下一步计划</a:t>
            </a:r>
            <a:endParaRPr lang="en-US" altLang="zh-CN" sz="3200" b="1"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580627A8-389F-49F7-BB7E-A9949754BDBA}"/>
              </a:ext>
            </a:extLst>
          </p:cNvPr>
          <p:cNvSpPr txBox="1"/>
          <p:nvPr/>
        </p:nvSpPr>
        <p:spPr>
          <a:xfrm>
            <a:off x="11827425" y="6452261"/>
            <a:ext cx="293717" cy="40011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1</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8" name="标题 1">
            <a:extLst>
              <a:ext uri="{FF2B5EF4-FFF2-40B4-BE49-F238E27FC236}">
                <a16:creationId xmlns:a16="http://schemas.microsoft.com/office/drawing/2014/main" id="{BC0EE5DA-010D-4431-A9A4-0B10686A3429}"/>
              </a:ext>
            </a:extLst>
          </p:cNvPr>
          <p:cNvSpPr txBox="1">
            <a:spLocks/>
          </p:cNvSpPr>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9pPr>
          </a:lstStyle>
          <a:p>
            <a:pPr eaLnBrk="1" hangingPunct="1">
              <a:defRPr/>
            </a:pPr>
            <a:r>
              <a:rPr lang="zh-CN" altLang="en-US" sz="2800" kern="0" dirty="0">
                <a:latin typeface="楷体" panose="02010609060101010101" pitchFamily="49" charset="-122"/>
                <a:ea typeface="楷体" panose="02010609060101010101" pitchFamily="49" charset="-122"/>
              </a:rPr>
              <a:t>报 告 提 纲</a:t>
            </a:r>
          </a:p>
        </p:txBody>
      </p:sp>
    </p:spTree>
    <p:extLst>
      <p:ext uri="{BB962C8B-B14F-4D97-AF65-F5344CB8AC3E}">
        <p14:creationId xmlns:p14="http://schemas.microsoft.com/office/powerpoint/2010/main" val="274220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3196113-97E0-4A2C-B65A-60F52830BF9A}"/>
              </a:ext>
            </a:extLst>
          </p:cNvPr>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C5F8682-C967-408D-BF22-0B8C558560C1}"/>
              </a:ext>
            </a:extLst>
          </p:cNvPr>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580627A8-389F-49F7-BB7E-A9949754BDBA}"/>
              </a:ext>
            </a:extLst>
          </p:cNvPr>
          <p:cNvSpPr txBox="1"/>
          <p:nvPr/>
        </p:nvSpPr>
        <p:spPr>
          <a:xfrm>
            <a:off x="11827425" y="6452261"/>
            <a:ext cx="293717" cy="40011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2</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8" name="标题 1">
            <a:extLst>
              <a:ext uri="{FF2B5EF4-FFF2-40B4-BE49-F238E27FC236}">
                <a16:creationId xmlns:a16="http://schemas.microsoft.com/office/drawing/2014/main" id="{BC0EE5DA-010D-4431-A9A4-0B10686A3429}"/>
              </a:ext>
            </a:extLst>
          </p:cNvPr>
          <p:cNvSpPr txBox="1">
            <a:spLocks/>
          </p:cNvSpPr>
          <p:nvPr/>
        </p:nvSpPr>
        <p:spPr>
          <a:xfrm>
            <a:off x="4723016" y="152927"/>
            <a:ext cx="458920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9pPr>
          </a:lstStyle>
          <a:p>
            <a:pPr eaLnBrk="1" hangingPunct="1">
              <a:defRPr/>
            </a:pPr>
            <a:endParaRPr lang="en-US" altLang="zh-CN" sz="2800" b="1" dirty="0">
              <a:latin typeface="华文楷体" panose="02010600040101010101" pitchFamily="2" charset="-122"/>
              <a:ea typeface="华文楷体" panose="02010600040101010101" pitchFamily="2" charset="-122"/>
              <a:cs typeface="Times New Roman" panose="02020603050405020304" pitchFamily="18" charset="0"/>
            </a:endParaRPr>
          </a:p>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9" name="标题 1">
            <a:extLst>
              <a:ext uri="{FF2B5EF4-FFF2-40B4-BE49-F238E27FC236}">
                <a16:creationId xmlns:a16="http://schemas.microsoft.com/office/drawing/2014/main" id="{EF30C43B-FEE5-5A12-5CF9-DACBAAB5C1BC}"/>
              </a:ext>
            </a:extLst>
          </p:cNvPr>
          <p:cNvSpPr txBox="1">
            <a:spLocks/>
          </p:cNvSpPr>
          <p:nvPr/>
        </p:nvSpPr>
        <p:spPr>
          <a:xfrm>
            <a:off x="4951615" y="102765"/>
            <a:ext cx="5668760" cy="616712"/>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9pPr>
          </a:lstStyle>
          <a:p>
            <a:pPr eaLnBrk="1" hangingPunct="1">
              <a:defRPr/>
            </a:pPr>
            <a:r>
              <a:rPr lang="zh-CN" altLang="en-US" sz="2800" b="1" dirty="0">
                <a:latin typeface="华文楷体" panose="02010600040101010101" pitchFamily="2" charset="-122"/>
                <a:ea typeface="华文楷体" panose="02010600040101010101" pitchFamily="2" charset="-122"/>
                <a:cs typeface="Times New Roman" panose="02020603050405020304" pitchFamily="18" charset="0"/>
              </a:rPr>
              <a:t>高压机箱数据归档程序实现</a:t>
            </a:r>
            <a:endParaRPr lang="zh-CN" altLang="en-US" sz="2800" kern="0" dirty="0">
              <a:latin typeface="楷体" panose="02010609060101010101" pitchFamily="49" charset="-122"/>
              <a:ea typeface="楷体" panose="02010609060101010101" pitchFamily="49" charset="-122"/>
            </a:endParaRPr>
          </a:p>
        </p:txBody>
      </p:sp>
      <p:pic>
        <p:nvPicPr>
          <p:cNvPr id="14" name="图片 13">
            <a:extLst>
              <a:ext uri="{FF2B5EF4-FFF2-40B4-BE49-F238E27FC236}">
                <a16:creationId xmlns:a16="http://schemas.microsoft.com/office/drawing/2014/main" id="{EDF5535D-94F6-98E7-D9F5-85F73AC03292}"/>
              </a:ext>
            </a:extLst>
          </p:cNvPr>
          <p:cNvPicPr>
            <a:picLocks noChangeAspect="1"/>
          </p:cNvPicPr>
          <p:nvPr/>
        </p:nvPicPr>
        <p:blipFill>
          <a:blip r:embed="rId2"/>
          <a:stretch>
            <a:fillRect/>
          </a:stretch>
        </p:blipFill>
        <p:spPr>
          <a:xfrm>
            <a:off x="154537" y="4285256"/>
            <a:ext cx="6288993" cy="1705969"/>
          </a:xfrm>
          <a:prstGeom prst="rect">
            <a:avLst/>
          </a:prstGeom>
        </p:spPr>
      </p:pic>
      <p:pic>
        <p:nvPicPr>
          <p:cNvPr id="16" name="图片 15">
            <a:extLst>
              <a:ext uri="{FF2B5EF4-FFF2-40B4-BE49-F238E27FC236}">
                <a16:creationId xmlns:a16="http://schemas.microsoft.com/office/drawing/2014/main" id="{65577FCD-230B-3E7F-4ADC-4E3935D7B217}"/>
              </a:ext>
            </a:extLst>
          </p:cNvPr>
          <p:cNvPicPr>
            <a:picLocks noChangeAspect="1"/>
          </p:cNvPicPr>
          <p:nvPr/>
        </p:nvPicPr>
        <p:blipFill>
          <a:blip r:embed="rId3"/>
          <a:stretch>
            <a:fillRect/>
          </a:stretch>
        </p:blipFill>
        <p:spPr>
          <a:xfrm>
            <a:off x="6615482" y="4256008"/>
            <a:ext cx="5576518" cy="1744741"/>
          </a:xfrm>
          <a:prstGeom prst="rect">
            <a:avLst/>
          </a:prstGeom>
        </p:spPr>
      </p:pic>
      <p:sp>
        <p:nvSpPr>
          <p:cNvPr id="19" name="文本框 18">
            <a:extLst>
              <a:ext uri="{FF2B5EF4-FFF2-40B4-BE49-F238E27FC236}">
                <a16:creationId xmlns:a16="http://schemas.microsoft.com/office/drawing/2014/main" id="{7B680130-1F80-5AA7-5330-415249553925}"/>
              </a:ext>
            </a:extLst>
          </p:cNvPr>
          <p:cNvSpPr txBox="1"/>
          <p:nvPr/>
        </p:nvSpPr>
        <p:spPr>
          <a:xfrm>
            <a:off x="2467315" y="6077689"/>
            <a:ext cx="2404231" cy="369332"/>
          </a:xfrm>
          <a:prstGeom prst="rect">
            <a:avLst/>
          </a:prstGeom>
          <a:noFill/>
        </p:spPr>
        <p:txBody>
          <a:bodyPr wrap="square" rtlCol="0">
            <a:spAutoFit/>
          </a:bodyPr>
          <a:lstStyle/>
          <a:p>
            <a:r>
              <a:rPr lang="zh-CN" altLang="en-US" dirty="0"/>
              <a:t>图一 数据存档 </a:t>
            </a:r>
          </a:p>
        </p:txBody>
      </p:sp>
      <p:sp>
        <p:nvSpPr>
          <p:cNvPr id="20" name="文本框 19">
            <a:extLst>
              <a:ext uri="{FF2B5EF4-FFF2-40B4-BE49-F238E27FC236}">
                <a16:creationId xmlns:a16="http://schemas.microsoft.com/office/drawing/2014/main" id="{D16534AF-6604-89D9-546B-FEB066BF366F}"/>
              </a:ext>
            </a:extLst>
          </p:cNvPr>
          <p:cNvSpPr txBox="1"/>
          <p:nvPr/>
        </p:nvSpPr>
        <p:spPr>
          <a:xfrm>
            <a:off x="8457075" y="6082085"/>
            <a:ext cx="2404231" cy="369332"/>
          </a:xfrm>
          <a:prstGeom prst="rect">
            <a:avLst/>
          </a:prstGeom>
          <a:noFill/>
        </p:spPr>
        <p:txBody>
          <a:bodyPr wrap="square" rtlCol="0">
            <a:spAutoFit/>
          </a:bodyPr>
          <a:lstStyle/>
          <a:p>
            <a:r>
              <a:rPr lang="zh-CN" altLang="en-US" dirty="0"/>
              <a:t>图二 </a:t>
            </a:r>
            <a:r>
              <a:rPr lang="en-US" altLang="zh-CN" dirty="0"/>
              <a:t>PV</a:t>
            </a:r>
            <a:r>
              <a:rPr lang="zh-CN" altLang="en-US" dirty="0"/>
              <a:t>数值的存档</a:t>
            </a:r>
          </a:p>
        </p:txBody>
      </p:sp>
      <p:sp>
        <p:nvSpPr>
          <p:cNvPr id="21" name="文本框 20">
            <a:extLst>
              <a:ext uri="{FF2B5EF4-FFF2-40B4-BE49-F238E27FC236}">
                <a16:creationId xmlns:a16="http://schemas.microsoft.com/office/drawing/2014/main" id="{6B0BCD7D-8939-B7EA-D5AF-242C2EDCC764}"/>
              </a:ext>
            </a:extLst>
          </p:cNvPr>
          <p:cNvSpPr txBox="1"/>
          <p:nvPr/>
        </p:nvSpPr>
        <p:spPr>
          <a:xfrm>
            <a:off x="437651" y="1357679"/>
            <a:ext cx="11125699" cy="2790187"/>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p"/>
            </a:pPr>
            <a:r>
              <a:rPr lang="en-US" altLang="zh-CN" sz="2000" dirty="0">
                <a:latin typeface="楷体" panose="02010609060101010101" pitchFamily="49" charset="-122"/>
                <a:ea typeface="楷体" panose="02010609060101010101" pitchFamily="49" charset="-122"/>
              </a:rPr>
              <a:t>Phoebus</a:t>
            </a:r>
            <a:r>
              <a:rPr lang="zh-CN" altLang="en-US" sz="2000" dirty="0">
                <a:latin typeface="楷体" panose="02010609060101010101" pitchFamily="49" charset="-122"/>
                <a:ea typeface="楷体" panose="02010609060101010101" pitchFamily="49" charset="-122"/>
              </a:rPr>
              <a:t>：一个灵活、可扩展的软件框架，用于开发和部署控制系统、</a:t>
            </a:r>
            <a:r>
              <a:rPr lang="zh-CN" altLang="en-US" sz="2000" dirty="0">
                <a:solidFill>
                  <a:srgbClr val="FF0000"/>
                </a:solidFill>
                <a:latin typeface="楷体" panose="02010609060101010101" pitchFamily="49" charset="-122"/>
                <a:ea typeface="楷体" panose="02010609060101010101" pitchFamily="49" charset="-122"/>
              </a:rPr>
              <a:t>数据采集系统</a:t>
            </a:r>
            <a:r>
              <a:rPr lang="zh-CN" altLang="en-US" sz="2000" dirty="0">
                <a:latin typeface="楷体" panose="02010609060101010101" pitchFamily="49" charset="-122"/>
                <a:ea typeface="楷体" panose="02010609060101010101" pitchFamily="49" charset="-122"/>
              </a:rPr>
              <a:t>和用户界面。</a:t>
            </a:r>
            <a:endParaRPr lang="en-US" altLang="zh-CN" sz="2000" dirty="0">
              <a:latin typeface="楷体" panose="02010609060101010101" pitchFamily="49" charset="-122"/>
              <a:ea typeface="楷体" panose="02010609060101010101" pitchFamily="49" charset="-122"/>
            </a:endParaRPr>
          </a:p>
          <a:p>
            <a:pPr marL="342900" indent="-342900">
              <a:lnSpc>
                <a:spcPct val="150000"/>
              </a:lnSpc>
              <a:buClr>
                <a:schemeClr val="accent2"/>
              </a:buClr>
              <a:buFont typeface="Wingdings" panose="05000000000000000000" pitchFamily="2" charset="2"/>
              <a:buChar char="p"/>
            </a:pPr>
            <a:r>
              <a:rPr lang="en-US" altLang="zh-CN" sz="2000" b="0" i="0" dirty="0">
                <a:effectLst/>
                <a:latin typeface="楷体" panose="02010609060101010101" pitchFamily="49" charset="-122"/>
                <a:ea typeface="楷体" panose="02010609060101010101" pitchFamily="49" charset="-122"/>
              </a:rPr>
              <a:t>EPIC</a:t>
            </a:r>
            <a:r>
              <a:rPr lang="en-US" altLang="zh-CN" sz="2000" dirty="0">
                <a:latin typeface="楷体" panose="02010609060101010101" pitchFamily="49" charset="-122"/>
                <a:ea typeface="楷体" panose="02010609060101010101" pitchFamily="49" charset="-122"/>
              </a:rPr>
              <a:t>S</a:t>
            </a:r>
            <a:r>
              <a:rPr lang="en-US" altLang="zh-CN" sz="2000" dirty="0">
                <a:solidFill>
                  <a:srgbClr val="24292F"/>
                </a:solidFill>
                <a:latin typeface="楷体" panose="02010609060101010101" pitchFamily="49" charset="-122"/>
                <a:ea typeface="楷体" panose="02010609060101010101" pitchFamily="49" charset="-122"/>
              </a:rPr>
              <a:t>:</a:t>
            </a:r>
            <a:r>
              <a:rPr lang="en-US" altLang="zh-CN" sz="2000" b="0" i="0" dirty="0">
                <a:solidFill>
                  <a:srgbClr val="FF0000"/>
                </a:solidFill>
                <a:effectLst/>
                <a:latin typeface="楷体" panose="02010609060101010101" pitchFamily="49" charset="-122"/>
                <a:ea typeface="楷体" panose="02010609060101010101" pitchFamily="49" charset="-122"/>
              </a:rPr>
              <a:t>EPICS</a:t>
            </a:r>
            <a:r>
              <a:rPr lang="zh-CN" altLang="en-US" sz="2000" b="0" i="0" dirty="0">
                <a:solidFill>
                  <a:srgbClr val="24292F"/>
                </a:solidFill>
                <a:effectLst/>
                <a:latin typeface="楷体" panose="02010609060101010101" pitchFamily="49" charset="-122"/>
                <a:ea typeface="楷体" panose="02010609060101010101" pitchFamily="49" charset="-122"/>
              </a:rPr>
              <a:t>是一个用于控制和监控实验室设备的软件框架</a:t>
            </a:r>
            <a:endParaRPr lang="en-US" altLang="zh-CN" sz="2000" dirty="0">
              <a:latin typeface="楷体" panose="02010609060101010101" pitchFamily="49" charset="-122"/>
              <a:ea typeface="楷体" panose="02010609060101010101" pitchFamily="49" charset="-122"/>
            </a:endParaRPr>
          </a:p>
          <a:p>
            <a:pPr marL="342900" indent="-342900">
              <a:lnSpc>
                <a:spcPct val="150000"/>
              </a:lnSpc>
              <a:buClr>
                <a:schemeClr val="accent2"/>
              </a:buClr>
              <a:buFont typeface="Wingdings" panose="05000000000000000000" pitchFamily="2" charset="2"/>
              <a:buChar char="p"/>
            </a:pPr>
            <a:r>
              <a:rPr lang="en-US" altLang="zh-CN" sz="2000" dirty="0">
                <a:latin typeface="楷体" panose="02010609060101010101" pitchFamily="49" charset="-122"/>
                <a:ea typeface="楷体" panose="02010609060101010101" pitchFamily="49" charset="-122"/>
              </a:rPr>
              <a:t>PV</a:t>
            </a:r>
            <a:r>
              <a:rPr lang="zh-CN" altLang="en-US" sz="2000" dirty="0">
                <a:latin typeface="楷体" panose="02010609060101010101" pitchFamily="49" charset="-122"/>
                <a:ea typeface="楷体" panose="02010609060101010101" pitchFamily="49" charset="-122"/>
              </a:rPr>
              <a:t>：</a:t>
            </a:r>
            <a:r>
              <a:rPr lang="zh-CN" altLang="en-US" sz="2000" b="0" i="0" dirty="0">
                <a:solidFill>
                  <a:srgbClr val="24292F"/>
                </a:solidFill>
                <a:effectLst/>
                <a:latin typeface="Times New Roman" panose="02020603050405020304" pitchFamily="18" charset="0"/>
                <a:ea typeface="楷体" panose="02010609060101010101" pitchFamily="49" charset="-122"/>
              </a:rPr>
              <a:t>是 </a:t>
            </a:r>
            <a:r>
              <a:rPr lang="en-US" altLang="zh-CN" sz="2000" b="0" i="0" dirty="0">
                <a:solidFill>
                  <a:srgbClr val="24292F"/>
                </a:solidFill>
                <a:effectLst/>
                <a:latin typeface="Times New Roman" panose="02020603050405020304" pitchFamily="18" charset="0"/>
                <a:ea typeface="楷体" panose="02010609060101010101" pitchFamily="49" charset="-122"/>
              </a:rPr>
              <a:t>EPICS </a:t>
            </a:r>
            <a:r>
              <a:rPr lang="zh-CN" altLang="en-US" sz="2000" b="0" i="0" dirty="0">
                <a:solidFill>
                  <a:srgbClr val="24292F"/>
                </a:solidFill>
                <a:effectLst/>
                <a:latin typeface="Times New Roman" panose="02020603050405020304" pitchFamily="18" charset="0"/>
                <a:ea typeface="楷体" panose="02010609060101010101" pitchFamily="49" charset="-122"/>
              </a:rPr>
              <a:t>中的基本数据元素，代表设备的状态、参数或测量值。</a:t>
            </a:r>
            <a:endParaRPr lang="en-US" altLang="zh-CN" sz="2000" dirty="0">
              <a:latin typeface="楷体" panose="02010609060101010101" pitchFamily="49" charset="-122"/>
              <a:ea typeface="楷体" panose="02010609060101010101" pitchFamily="49" charset="-122"/>
            </a:endParaRPr>
          </a:p>
          <a:p>
            <a:pPr marL="800100" lvl="1" indent="-342900">
              <a:lnSpc>
                <a:spcPct val="150000"/>
              </a:lnSpc>
              <a:buFont typeface="Wingdings" panose="05000000000000000000" pitchFamily="2" charset="2"/>
              <a:buChar char="Ø"/>
            </a:pPr>
            <a:r>
              <a:rPr lang="zh-CN" altLang="en-US" sz="2000" dirty="0">
                <a:latin typeface="楷体" panose="02010609060101010101" pitchFamily="49" charset="-122"/>
                <a:ea typeface="楷体" panose="02010609060101010101" pitchFamily="49" charset="-122"/>
              </a:rPr>
              <a:t>在归档配置工具中配置需要归档的相关</a:t>
            </a:r>
            <a:r>
              <a:rPr lang="en-US" altLang="zh-CN" sz="2000" dirty="0">
                <a:latin typeface="楷体" panose="02010609060101010101" pitchFamily="49" charset="-122"/>
                <a:ea typeface="楷体" panose="02010609060101010101" pitchFamily="49" charset="-122"/>
              </a:rPr>
              <a:t>PV</a:t>
            </a:r>
            <a:r>
              <a:rPr lang="zh-CN" altLang="en-US" sz="2000" dirty="0">
                <a:latin typeface="楷体" panose="02010609060101010101" pitchFamily="49" charset="-122"/>
                <a:ea typeface="楷体" panose="02010609060101010101" pitchFamily="49" charset="-122"/>
              </a:rPr>
              <a:t>量。</a:t>
            </a:r>
            <a:endParaRPr lang="en-US" altLang="zh-CN" sz="2000" dirty="0">
              <a:latin typeface="楷体" panose="02010609060101010101" pitchFamily="49" charset="-122"/>
              <a:ea typeface="楷体" panose="02010609060101010101" pitchFamily="49" charset="-122"/>
            </a:endParaRPr>
          </a:p>
          <a:p>
            <a:pPr marL="800100" lvl="1" indent="-342900">
              <a:lnSpc>
                <a:spcPct val="150000"/>
              </a:lnSpc>
              <a:buFont typeface="Wingdings" panose="05000000000000000000" pitchFamily="2" charset="2"/>
              <a:buChar char="Ø"/>
            </a:pPr>
            <a:r>
              <a:rPr lang="zh-CN" altLang="en-US" sz="2000" dirty="0">
                <a:latin typeface="楷体" panose="02010609060101010101" pitchFamily="49" charset="-122"/>
                <a:ea typeface="楷体" panose="02010609060101010101" pitchFamily="49" charset="-122"/>
              </a:rPr>
              <a:t>归档程序会按照相关配置进行数据的自动归档。</a:t>
            </a:r>
            <a:endParaRPr lang="en-US" altLang="zh-CN" sz="2000" dirty="0">
              <a:latin typeface="楷体" panose="02010609060101010101" pitchFamily="49" charset="-122"/>
              <a:ea typeface="楷体" panose="02010609060101010101" pitchFamily="49" charset="-122"/>
            </a:endParaRPr>
          </a:p>
          <a:p>
            <a:pPr marL="800100" lvl="1" indent="-342900">
              <a:lnSpc>
                <a:spcPct val="150000"/>
              </a:lnSpc>
              <a:buFont typeface="Wingdings" panose="05000000000000000000" pitchFamily="2" charset="2"/>
              <a:buChar char="Ø"/>
            </a:pPr>
            <a:r>
              <a:rPr lang="zh-CN" altLang="en-US" sz="2000" dirty="0">
                <a:latin typeface="楷体" panose="02010609060101010101" pitchFamily="49" charset="-122"/>
                <a:ea typeface="楷体" panose="02010609060101010101" pitchFamily="49" charset="-122"/>
              </a:rPr>
              <a:t>对高压机箱的部分数据进行了验证，效果较好。</a:t>
            </a:r>
          </a:p>
        </p:txBody>
      </p:sp>
      <p:sp>
        <p:nvSpPr>
          <p:cNvPr id="2" name="文本框 1">
            <a:extLst>
              <a:ext uri="{FF2B5EF4-FFF2-40B4-BE49-F238E27FC236}">
                <a16:creationId xmlns:a16="http://schemas.microsoft.com/office/drawing/2014/main" id="{0AC1DBD9-4636-585B-DE34-C070B4F61302}"/>
              </a:ext>
            </a:extLst>
          </p:cNvPr>
          <p:cNvSpPr txBox="1"/>
          <p:nvPr/>
        </p:nvSpPr>
        <p:spPr>
          <a:xfrm>
            <a:off x="190499" y="847725"/>
            <a:ext cx="4371975" cy="461665"/>
          </a:xfrm>
          <a:prstGeom prst="rect">
            <a:avLst/>
          </a:prstGeom>
          <a:noFill/>
        </p:spPr>
        <p:txBody>
          <a:bodyPr wrap="square" rtlCol="0">
            <a:spAutoFit/>
          </a:bodyPr>
          <a:lstStyle/>
          <a:p>
            <a:r>
              <a:rPr lang="zh-CN" altLang="en-US" sz="2400" dirty="0">
                <a:highlight>
                  <a:srgbClr val="FFFF00"/>
                </a:highlight>
                <a:latin typeface="楷体" panose="02010609060101010101" pitchFamily="49" charset="-122"/>
                <a:ea typeface="楷体" panose="02010609060101010101" pitchFamily="49" charset="-122"/>
              </a:rPr>
              <a:t>基于</a:t>
            </a:r>
            <a:r>
              <a:rPr lang="en-US" altLang="zh-CN" sz="2400" dirty="0">
                <a:highlight>
                  <a:srgbClr val="FFFF00"/>
                </a:highlight>
                <a:latin typeface="楷体" panose="02010609060101010101" pitchFamily="49" charset="-122"/>
                <a:ea typeface="楷体" panose="02010609060101010101" pitchFamily="49" charset="-122"/>
              </a:rPr>
              <a:t>Phoebus</a:t>
            </a:r>
            <a:r>
              <a:rPr lang="zh-CN" altLang="en-US" sz="2400" dirty="0">
                <a:highlight>
                  <a:srgbClr val="FFFF00"/>
                </a:highlight>
                <a:latin typeface="楷体" panose="02010609060101010101" pitchFamily="49" charset="-122"/>
                <a:ea typeface="楷体" panose="02010609060101010101" pitchFamily="49" charset="-122"/>
              </a:rPr>
              <a:t>的数据归档组件</a:t>
            </a:r>
            <a:r>
              <a:rPr lang="zh-CN" altLang="en-US" dirty="0">
                <a:highlight>
                  <a:srgbClr val="FFFF00"/>
                </a:highlight>
              </a:rPr>
              <a:t>：</a:t>
            </a:r>
          </a:p>
        </p:txBody>
      </p:sp>
    </p:spTree>
    <p:extLst>
      <p:ext uri="{BB962C8B-B14F-4D97-AF65-F5344CB8AC3E}">
        <p14:creationId xmlns:p14="http://schemas.microsoft.com/office/powerpoint/2010/main" val="414520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3196113-97E0-4A2C-B65A-60F52830BF9A}"/>
              </a:ext>
            </a:extLst>
          </p:cNvPr>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C5F8682-C967-408D-BF22-0B8C558560C1}"/>
              </a:ext>
            </a:extLst>
          </p:cNvPr>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580627A8-389F-49F7-BB7E-A9949754BDBA}"/>
              </a:ext>
            </a:extLst>
          </p:cNvPr>
          <p:cNvSpPr txBox="1"/>
          <p:nvPr/>
        </p:nvSpPr>
        <p:spPr>
          <a:xfrm>
            <a:off x="11827425" y="6452261"/>
            <a:ext cx="293717" cy="40011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3</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2" name="标题 1">
            <a:extLst>
              <a:ext uri="{FF2B5EF4-FFF2-40B4-BE49-F238E27FC236}">
                <a16:creationId xmlns:a16="http://schemas.microsoft.com/office/drawing/2014/main" id="{BBE2BFF8-5EE5-1C19-38A7-F2396B76F037}"/>
              </a:ext>
            </a:extLst>
          </p:cNvPr>
          <p:cNvSpPr txBox="1">
            <a:spLocks/>
          </p:cNvSpPr>
          <p:nvPr/>
        </p:nvSpPr>
        <p:spPr>
          <a:xfrm>
            <a:off x="5113724" y="193322"/>
            <a:ext cx="5910834" cy="616712"/>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9pPr>
          </a:lstStyle>
          <a:p>
            <a:pPr eaLnBrk="1" hangingPunct="1">
              <a:defRPr/>
            </a:pPr>
            <a:r>
              <a:rPr lang="en-US" altLang="zh-CN" sz="2800" dirty="0">
                <a:latin typeface="华文楷体" panose="02010600040101010101" pitchFamily="2" charset="-122"/>
                <a:ea typeface="华文楷体" panose="02010600040101010101" pitchFamily="2" charset="-122"/>
                <a:cs typeface="Times New Roman" panose="02020603050405020304" pitchFamily="18" charset="0"/>
              </a:rPr>
              <a:t>LACT</a:t>
            </a:r>
            <a:r>
              <a:rPr lang="zh-CN" altLang="en-US" sz="2800" dirty="0">
                <a:latin typeface="华文楷体" panose="02010600040101010101" pitchFamily="2" charset="-122"/>
                <a:ea typeface="华文楷体" panose="02010600040101010101" pitchFamily="2" charset="-122"/>
                <a:cs typeface="Times New Roman" panose="02020603050405020304" pitchFamily="18" charset="0"/>
              </a:rPr>
              <a:t>控制系统的初步设计</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（背景）</a:t>
            </a:r>
            <a:endParaRPr lang="en-US" altLang="zh-CN" b="1" dirty="0">
              <a:latin typeface="华文楷体" panose="02010600040101010101" pitchFamily="2" charset="-122"/>
              <a:ea typeface="华文楷体" panose="02010600040101010101" pitchFamily="2" charset="-122"/>
              <a:cs typeface="Times New Roman" panose="02020603050405020304" pitchFamily="18" charset="0"/>
            </a:endParaRPr>
          </a:p>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5" name="矩形: 圆角 4">
            <a:extLst>
              <a:ext uri="{FF2B5EF4-FFF2-40B4-BE49-F238E27FC236}">
                <a16:creationId xmlns:a16="http://schemas.microsoft.com/office/drawing/2014/main" id="{26EBCFC2-A805-48FA-4A91-952261EABDB9}"/>
              </a:ext>
            </a:extLst>
          </p:cNvPr>
          <p:cNvSpPr/>
          <p:nvPr/>
        </p:nvSpPr>
        <p:spPr>
          <a:xfrm>
            <a:off x="76688" y="828136"/>
            <a:ext cx="5927298" cy="5546785"/>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文本框 5">
            <a:extLst>
              <a:ext uri="{FF2B5EF4-FFF2-40B4-BE49-F238E27FC236}">
                <a16:creationId xmlns:a16="http://schemas.microsoft.com/office/drawing/2014/main" id="{9A8F740A-DFC8-0B1E-D316-317CA9849D4E}"/>
              </a:ext>
            </a:extLst>
          </p:cNvPr>
          <p:cNvSpPr txBox="1"/>
          <p:nvPr/>
        </p:nvSpPr>
        <p:spPr>
          <a:xfrm>
            <a:off x="473253" y="897350"/>
            <a:ext cx="5599743" cy="6001643"/>
          </a:xfrm>
          <a:prstGeom prst="rect">
            <a:avLst/>
          </a:prstGeom>
          <a:noFill/>
        </p:spPr>
        <p:txBody>
          <a:bodyPr wrap="square" rtlCol="0">
            <a:spAutoFit/>
          </a:bodyPr>
          <a:lstStyle/>
          <a:p>
            <a:pPr>
              <a:lnSpc>
                <a:spcPct val="150000"/>
              </a:lnSpc>
              <a:buClr>
                <a:schemeClr val="accent2"/>
              </a:buClr>
            </a:pPr>
            <a:r>
              <a:rPr lang="zh-CN" altLang="en-US" sz="2400" dirty="0">
                <a:solidFill>
                  <a:srgbClr val="24292F"/>
                </a:solidFill>
                <a:highlight>
                  <a:srgbClr val="FFFF00"/>
                </a:highlight>
                <a:latin typeface="楷体" panose="02010609060101010101" pitchFamily="49" charset="-122"/>
                <a:ea typeface="楷体" panose="02010609060101010101" pitchFamily="49" charset="-122"/>
              </a:rPr>
              <a:t>实验背景</a:t>
            </a:r>
            <a:endParaRPr lang="en-US" altLang="zh-CN" sz="2400" dirty="0">
              <a:solidFill>
                <a:srgbClr val="24292F"/>
              </a:solidFill>
              <a:highlight>
                <a:srgbClr val="FFFF00"/>
              </a:highlight>
              <a:latin typeface="楷体" panose="02010609060101010101" pitchFamily="49" charset="-122"/>
              <a:ea typeface="楷体" panose="02010609060101010101" pitchFamily="49" charset="-122"/>
            </a:endParaRPr>
          </a:p>
          <a:p>
            <a:pPr marL="342900" indent="-342900">
              <a:lnSpc>
                <a:spcPct val="150000"/>
              </a:lnSpc>
              <a:buClr>
                <a:schemeClr val="accent2"/>
              </a:buClr>
              <a:buFont typeface="Wingdings" panose="05000000000000000000" pitchFamily="2" charset="2"/>
              <a:buChar char="p"/>
            </a:pPr>
            <a:r>
              <a:rPr lang="en-US" altLang="zh-CN" sz="2000" dirty="0">
                <a:solidFill>
                  <a:srgbClr val="24292F"/>
                </a:solidFill>
                <a:latin typeface="楷体" panose="02010609060101010101" pitchFamily="49" charset="-122"/>
                <a:ea typeface="楷体" panose="02010609060101010101" pitchFamily="49" charset="-122"/>
              </a:rPr>
              <a:t>LACT</a:t>
            </a:r>
            <a:r>
              <a:rPr lang="zh-CN" altLang="en-US" sz="2000" dirty="0">
                <a:solidFill>
                  <a:srgbClr val="24292F"/>
                </a:solidFill>
                <a:latin typeface="楷体" panose="02010609060101010101" pitchFamily="49" charset="-122"/>
                <a:ea typeface="楷体" panose="02010609060101010101" pitchFamily="49" charset="-122"/>
              </a:rPr>
              <a:t>项目目前处于预研阶段，在位于成都天府宇宙线研究中心。</a:t>
            </a:r>
            <a:r>
              <a:rPr lang="en-US" altLang="zh-CN" sz="2000" dirty="0">
                <a:solidFill>
                  <a:srgbClr val="24292F"/>
                </a:solidFill>
                <a:latin typeface="楷体" panose="02010609060101010101" pitchFamily="49" charset="-122"/>
                <a:ea typeface="楷体" panose="02010609060101010101" pitchFamily="49" charset="-122"/>
              </a:rPr>
              <a:t>LACT</a:t>
            </a:r>
            <a:r>
              <a:rPr lang="zh-CN" altLang="en-US" sz="2000" dirty="0">
                <a:solidFill>
                  <a:srgbClr val="24292F"/>
                </a:solidFill>
                <a:latin typeface="楷体" panose="02010609060101010101" pitchFamily="49" charset="-122"/>
                <a:ea typeface="楷体" panose="02010609060101010101" pitchFamily="49" charset="-122"/>
              </a:rPr>
              <a:t>第一台实验样机已经建设完成。</a:t>
            </a:r>
            <a:endParaRPr lang="en-US" altLang="zh-CN" sz="2000" dirty="0">
              <a:solidFill>
                <a:srgbClr val="24292F"/>
              </a:solidFill>
              <a:latin typeface="楷体" panose="02010609060101010101" pitchFamily="49" charset="-122"/>
              <a:ea typeface="楷体" panose="02010609060101010101" pitchFamily="49" charset="-122"/>
            </a:endParaRPr>
          </a:p>
          <a:p>
            <a:pPr marL="342900" indent="-342900">
              <a:lnSpc>
                <a:spcPct val="150000"/>
              </a:lnSpc>
              <a:buClr>
                <a:schemeClr val="accent2"/>
              </a:buClr>
              <a:buFont typeface="Wingdings" panose="05000000000000000000" pitchFamily="2" charset="2"/>
              <a:buChar char="p"/>
            </a:pPr>
            <a:r>
              <a:rPr lang="en-US" altLang="zh-CN" sz="2000" dirty="0">
                <a:solidFill>
                  <a:srgbClr val="24292F"/>
                </a:solidFill>
                <a:latin typeface="楷体" panose="02010609060101010101" pitchFamily="49" charset="-122"/>
                <a:ea typeface="楷体" panose="02010609060101010101" pitchFamily="49" charset="-122"/>
              </a:rPr>
              <a:t>LACT</a:t>
            </a:r>
            <a:r>
              <a:rPr lang="zh-CN" altLang="en-US" sz="2000" dirty="0">
                <a:solidFill>
                  <a:srgbClr val="24292F"/>
                </a:solidFill>
                <a:latin typeface="楷体" panose="02010609060101010101" pitchFamily="49" charset="-122"/>
                <a:ea typeface="楷体" panose="02010609060101010101" pitchFamily="49" charset="-122"/>
              </a:rPr>
              <a:t>望远镜主要包括：</a:t>
            </a:r>
            <a:endParaRPr lang="en-US" altLang="zh-CN" sz="2000" dirty="0">
              <a:solidFill>
                <a:srgbClr val="24292F"/>
              </a:solidFill>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000" kern="100" dirty="0">
                <a:effectLst/>
                <a:latin typeface="楷体" panose="02010609060101010101" pitchFamily="49" charset="-122"/>
                <a:ea typeface="楷体" panose="02010609060101010101" pitchFamily="49" charset="-122"/>
                <a:cs typeface="Times New Roman" panose="02020603050405020304" pitchFamily="18" charset="0"/>
              </a:rPr>
              <a:t>望远镜传动系统</a:t>
            </a:r>
            <a:r>
              <a:rPr lang="zh-CN" altLang="en-US" sz="2000" kern="100" dirty="0">
                <a:latin typeface="楷体" panose="02010609060101010101" pitchFamily="49" charset="-122"/>
                <a:ea typeface="楷体" panose="02010609060101010101" pitchFamily="49" charset="-122"/>
                <a:cs typeface="Times New Roman" panose="02020603050405020304" pitchFamily="18" charset="0"/>
              </a:rPr>
              <a:t>。</a:t>
            </a:r>
            <a:endPar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000" kern="100" dirty="0">
                <a:effectLst/>
                <a:latin typeface="楷体" panose="02010609060101010101" pitchFamily="49" charset="-122"/>
                <a:ea typeface="楷体" panose="02010609060101010101" pitchFamily="49" charset="-122"/>
                <a:cs typeface="Times New Roman" panose="02020603050405020304" pitchFamily="18" charset="0"/>
              </a:rPr>
              <a:t>光学系统</a:t>
            </a:r>
            <a:r>
              <a:rPr lang="zh-CN" altLang="en-US" sz="2000" kern="100" dirty="0">
                <a:latin typeface="楷体" panose="02010609060101010101" pitchFamily="49" charset="-122"/>
                <a:ea typeface="楷体" panose="02010609060101010101" pitchFamily="49" charset="-122"/>
                <a:cs typeface="Times New Roman" panose="02020603050405020304" pitchFamily="18" charset="0"/>
              </a:rPr>
              <a:t>。</a:t>
            </a:r>
            <a:endPar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000" kern="100" dirty="0">
                <a:effectLst/>
                <a:latin typeface="楷体" panose="02010609060101010101" pitchFamily="49" charset="-122"/>
                <a:ea typeface="楷体" panose="02010609060101010101" pitchFamily="49" charset="-122"/>
                <a:cs typeface="Times New Roman" panose="02020603050405020304" pitchFamily="18" charset="0"/>
              </a:rPr>
              <a:t>硅光电倍增管相机</a:t>
            </a:r>
            <a:r>
              <a:rPr lang="zh-CN" altLang="en-US" sz="2000" kern="100" dirty="0">
                <a:latin typeface="楷体" panose="02010609060101010101" pitchFamily="49" charset="-122"/>
                <a:ea typeface="楷体" panose="02010609060101010101" pitchFamily="49" charset="-122"/>
                <a:cs typeface="Times New Roman" panose="02020603050405020304" pitchFamily="18" charset="0"/>
              </a:rPr>
              <a:t>。</a:t>
            </a:r>
            <a:endPar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000" kern="100" dirty="0">
                <a:effectLst/>
                <a:latin typeface="楷体" panose="02010609060101010101" pitchFamily="49" charset="-122"/>
                <a:ea typeface="楷体" panose="02010609060101010101" pitchFamily="49" charset="-122"/>
                <a:cs typeface="Times New Roman" panose="02020603050405020304" pitchFamily="18" charset="0"/>
              </a:rPr>
              <a:t>读出电子学系统</a:t>
            </a:r>
            <a:r>
              <a:rPr lang="zh-CN" altLang="en-US" sz="2000" kern="100" dirty="0">
                <a:latin typeface="楷体" panose="02010609060101010101" pitchFamily="49" charset="-122"/>
                <a:ea typeface="楷体" panose="02010609060101010101" pitchFamily="49" charset="-122"/>
                <a:cs typeface="Times New Roman" panose="02020603050405020304" pitchFamily="18" charset="0"/>
              </a:rPr>
              <a:t>。</a:t>
            </a:r>
            <a:endPar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000" kern="100"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实验控制和数据获取系统</a:t>
            </a:r>
            <a:r>
              <a:rPr lang="zh-CN" altLang="en-US" sz="2000"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2000" kern="100"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000" kern="100" dirty="0">
                <a:effectLst/>
                <a:latin typeface="楷体" panose="02010609060101010101" pitchFamily="49" charset="-122"/>
                <a:ea typeface="楷体" panose="02010609060101010101" pitchFamily="49" charset="-122"/>
                <a:cs typeface="Times New Roman" panose="02020603050405020304" pitchFamily="18" charset="0"/>
              </a:rPr>
              <a:t>大气监测与望远镜标定系统。</a:t>
            </a:r>
            <a:endPar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endParaRPr lang="en-US" altLang="zh-CN" sz="2000" dirty="0">
              <a:solidFill>
                <a:srgbClr val="24292F"/>
              </a:solidFill>
              <a:latin typeface="楷体" panose="02010609060101010101" pitchFamily="49" charset="-122"/>
              <a:ea typeface="楷体" panose="02010609060101010101" pitchFamily="49" charset="-122"/>
            </a:endParaRPr>
          </a:p>
          <a:p>
            <a:endParaRPr lang="zh-CN" altLang="en-US" dirty="0"/>
          </a:p>
        </p:txBody>
      </p:sp>
      <p:pic>
        <p:nvPicPr>
          <p:cNvPr id="8" name="图片 2">
            <a:extLst>
              <a:ext uri="{FF2B5EF4-FFF2-40B4-BE49-F238E27FC236}">
                <a16:creationId xmlns:a16="http://schemas.microsoft.com/office/drawing/2014/main" id="{07BD2DD9-69AB-2A7F-BEDA-7D7396A39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024" y="687200"/>
            <a:ext cx="5595044" cy="247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id="{2ECA3D59-9E6C-E75C-79AF-97AC372B1DDB}"/>
              </a:ext>
            </a:extLst>
          </p:cNvPr>
          <p:cNvSpPr txBox="1"/>
          <p:nvPr/>
        </p:nvSpPr>
        <p:spPr>
          <a:xfrm>
            <a:off x="7695075" y="2884616"/>
            <a:ext cx="2404231" cy="369332"/>
          </a:xfrm>
          <a:prstGeom prst="rect">
            <a:avLst/>
          </a:prstGeom>
          <a:noFill/>
        </p:spPr>
        <p:txBody>
          <a:bodyPr wrap="square" rtlCol="0">
            <a:spAutoFit/>
          </a:bodyPr>
          <a:lstStyle/>
          <a:p>
            <a:r>
              <a:rPr lang="zh-CN" altLang="en-US" dirty="0"/>
              <a:t>图一 </a:t>
            </a:r>
            <a:r>
              <a:rPr lang="en-US" altLang="zh-CN" dirty="0"/>
              <a:t>LACT</a:t>
            </a:r>
            <a:r>
              <a:rPr lang="zh-CN" altLang="en-US" dirty="0"/>
              <a:t>布局效果图</a:t>
            </a:r>
          </a:p>
        </p:txBody>
      </p:sp>
      <p:pic>
        <p:nvPicPr>
          <p:cNvPr id="16" name="图片 15">
            <a:extLst>
              <a:ext uri="{FF2B5EF4-FFF2-40B4-BE49-F238E27FC236}">
                <a16:creationId xmlns:a16="http://schemas.microsoft.com/office/drawing/2014/main" id="{165A982F-83E2-95C9-E685-6B2F3774CC3F}"/>
              </a:ext>
            </a:extLst>
          </p:cNvPr>
          <p:cNvPicPr>
            <a:picLocks noChangeAspect="1"/>
          </p:cNvPicPr>
          <p:nvPr/>
        </p:nvPicPr>
        <p:blipFill>
          <a:blip r:embed="rId4"/>
          <a:stretch>
            <a:fillRect/>
          </a:stretch>
        </p:blipFill>
        <p:spPr>
          <a:xfrm>
            <a:off x="7013274" y="3191772"/>
            <a:ext cx="3881887" cy="3010620"/>
          </a:xfrm>
          <a:prstGeom prst="rect">
            <a:avLst/>
          </a:prstGeom>
        </p:spPr>
      </p:pic>
      <p:sp>
        <p:nvSpPr>
          <p:cNvPr id="17" name="文本框 16">
            <a:extLst>
              <a:ext uri="{FF2B5EF4-FFF2-40B4-BE49-F238E27FC236}">
                <a16:creationId xmlns:a16="http://schemas.microsoft.com/office/drawing/2014/main" id="{BD339B7B-3716-42A6-E920-8016DD585FB3}"/>
              </a:ext>
            </a:extLst>
          </p:cNvPr>
          <p:cNvSpPr txBox="1"/>
          <p:nvPr/>
        </p:nvSpPr>
        <p:spPr>
          <a:xfrm>
            <a:off x="7554176" y="6142526"/>
            <a:ext cx="3116699" cy="369332"/>
          </a:xfrm>
          <a:prstGeom prst="rect">
            <a:avLst/>
          </a:prstGeom>
          <a:noFill/>
        </p:spPr>
        <p:txBody>
          <a:bodyPr wrap="square" rtlCol="0">
            <a:spAutoFit/>
          </a:bodyPr>
          <a:lstStyle/>
          <a:p>
            <a:r>
              <a:rPr lang="zh-CN" altLang="en-US" dirty="0"/>
              <a:t>图二 </a:t>
            </a:r>
            <a:r>
              <a:rPr lang="en-US" altLang="zh-CN" dirty="0"/>
              <a:t>LACT</a:t>
            </a:r>
            <a:r>
              <a:rPr lang="zh-CN" altLang="en-US" dirty="0"/>
              <a:t>中望远镜的组成</a:t>
            </a:r>
          </a:p>
        </p:txBody>
      </p:sp>
    </p:spTree>
    <p:extLst>
      <p:ext uri="{BB962C8B-B14F-4D97-AF65-F5344CB8AC3E}">
        <p14:creationId xmlns:p14="http://schemas.microsoft.com/office/powerpoint/2010/main" val="108169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3196113-97E0-4A2C-B65A-60F52830BF9A}"/>
              </a:ext>
            </a:extLst>
          </p:cNvPr>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C5F8682-C967-408D-BF22-0B8C558560C1}"/>
              </a:ext>
            </a:extLst>
          </p:cNvPr>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580627A8-389F-49F7-BB7E-A9949754BDBA}"/>
              </a:ext>
            </a:extLst>
          </p:cNvPr>
          <p:cNvSpPr txBox="1"/>
          <p:nvPr/>
        </p:nvSpPr>
        <p:spPr>
          <a:xfrm>
            <a:off x="11827425" y="6452261"/>
            <a:ext cx="293717" cy="40011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4</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2" name="标题 1">
            <a:extLst>
              <a:ext uri="{FF2B5EF4-FFF2-40B4-BE49-F238E27FC236}">
                <a16:creationId xmlns:a16="http://schemas.microsoft.com/office/drawing/2014/main" id="{BBE2BFF8-5EE5-1C19-38A7-F2396B76F037}"/>
              </a:ext>
            </a:extLst>
          </p:cNvPr>
          <p:cNvSpPr txBox="1">
            <a:spLocks/>
          </p:cNvSpPr>
          <p:nvPr/>
        </p:nvSpPr>
        <p:spPr>
          <a:xfrm>
            <a:off x="5044712" y="158817"/>
            <a:ext cx="6299023" cy="616712"/>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9pPr>
          </a:lstStyle>
          <a:p>
            <a:pPr eaLnBrk="1" hangingPunct="1">
              <a:defRPr/>
            </a:pPr>
            <a:r>
              <a:rPr lang="en-US" altLang="zh-CN" sz="2800" dirty="0">
                <a:latin typeface="华文楷体" panose="02010600040101010101" pitchFamily="2" charset="-122"/>
                <a:ea typeface="华文楷体" panose="02010600040101010101" pitchFamily="2" charset="-122"/>
                <a:cs typeface="Times New Roman" panose="02020603050405020304" pitchFamily="18" charset="0"/>
              </a:rPr>
              <a:t>LACT</a:t>
            </a:r>
            <a:r>
              <a:rPr lang="zh-CN" altLang="en-US" sz="2800" dirty="0">
                <a:latin typeface="华文楷体" panose="02010600040101010101" pitchFamily="2" charset="-122"/>
                <a:ea typeface="华文楷体" panose="02010600040101010101" pitchFamily="2" charset="-122"/>
                <a:cs typeface="Times New Roman" panose="02020603050405020304" pitchFamily="18" charset="0"/>
              </a:rPr>
              <a:t>控制系统的初步设计</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（系统需求）</a:t>
            </a:r>
            <a:endParaRPr lang="en-US" altLang="zh-CN" b="1" dirty="0">
              <a:latin typeface="华文楷体" panose="02010600040101010101" pitchFamily="2" charset="-122"/>
              <a:ea typeface="华文楷体" panose="02010600040101010101" pitchFamily="2" charset="-122"/>
              <a:cs typeface="Times New Roman" panose="02020603050405020304" pitchFamily="18" charset="0"/>
            </a:endParaRPr>
          </a:p>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 name="文本框 3">
            <a:extLst>
              <a:ext uri="{FF2B5EF4-FFF2-40B4-BE49-F238E27FC236}">
                <a16:creationId xmlns:a16="http://schemas.microsoft.com/office/drawing/2014/main" id="{6670C4D6-A82F-8F98-3BC9-03C76CBF2F40}"/>
              </a:ext>
            </a:extLst>
          </p:cNvPr>
          <p:cNvSpPr txBox="1"/>
          <p:nvPr/>
        </p:nvSpPr>
        <p:spPr>
          <a:xfrm>
            <a:off x="141597" y="816310"/>
            <a:ext cx="6372181" cy="4629665"/>
          </a:xfrm>
          <a:prstGeom prst="rect">
            <a:avLst/>
          </a:prstGeom>
          <a:noFill/>
        </p:spPr>
        <p:txBody>
          <a:bodyPr wrap="square" rtlCol="0">
            <a:spAutoFit/>
          </a:bodyPr>
          <a:lstStyle/>
          <a:p>
            <a:pPr>
              <a:lnSpc>
                <a:spcPct val="150000"/>
              </a:lnSpc>
            </a:pPr>
            <a:r>
              <a:rPr lang="en-US" altLang="zh-CN" sz="2400" dirty="0">
                <a:solidFill>
                  <a:srgbClr val="FF0000"/>
                </a:solidFill>
                <a:highlight>
                  <a:srgbClr val="FFFF00"/>
                </a:highlight>
                <a:latin typeface="楷体" panose="02010609060101010101" pitchFamily="49" charset="-122"/>
                <a:ea typeface="楷体" panose="02010609060101010101" pitchFamily="49" charset="-122"/>
              </a:rPr>
              <a:t>LACT</a:t>
            </a:r>
            <a:r>
              <a:rPr lang="zh-CN" altLang="en-US" sz="2400" b="0" i="0" dirty="0">
                <a:solidFill>
                  <a:srgbClr val="FF0000"/>
                </a:solidFill>
                <a:effectLst/>
                <a:highlight>
                  <a:srgbClr val="FFFF00"/>
                </a:highlight>
                <a:latin typeface="楷体" panose="02010609060101010101" pitchFamily="49" charset="-122"/>
                <a:ea typeface="楷体" panose="02010609060101010101" pitchFamily="49" charset="-122"/>
              </a:rPr>
              <a:t>控制系统需求</a:t>
            </a:r>
            <a:endParaRPr lang="en-US" altLang="zh-CN" sz="2400" b="0" i="0" dirty="0">
              <a:solidFill>
                <a:srgbClr val="FF0000"/>
              </a:solidFill>
              <a:effectLst/>
              <a:highlight>
                <a:srgbClr val="FFFF00"/>
              </a:highlight>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200" b="0" i="0" dirty="0">
                <a:effectLst/>
                <a:latin typeface="楷体" panose="02010609060101010101" pitchFamily="49" charset="-122"/>
                <a:ea typeface="楷体" panose="02010609060101010101" pitchFamily="49" charset="-122"/>
              </a:rPr>
              <a:t>主要负责</a:t>
            </a:r>
            <a:r>
              <a:rPr lang="en-US" altLang="zh-CN" sz="2200" b="0" i="0" dirty="0">
                <a:effectLst/>
                <a:latin typeface="楷体" panose="02010609060101010101" pitchFamily="49" charset="-122"/>
                <a:ea typeface="楷体" panose="02010609060101010101" pitchFamily="49" charset="-122"/>
              </a:rPr>
              <a:t>32</a:t>
            </a:r>
            <a:r>
              <a:rPr lang="zh-CN" altLang="en-US" sz="2200" b="0" i="0" dirty="0">
                <a:effectLst/>
                <a:latin typeface="楷体" panose="02010609060101010101" pitchFamily="49" charset="-122"/>
                <a:ea typeface="楷体" panose="02010609060101010101" pitchFamily="49" charset="-122"/>
              </a:rPr>
              <a:t>台望远镜的集成控制，为用户提供实验控制功能。</a:t>
            </a:r>
            <a:endParaRPr lang="en-US" altLang="zh-CN" sz="2200" b="0" i="0" dirty="0">
              <a:effectLst/>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200" b="0" i="0" dirty="0">
                <a:effectLst/>
                <a:latin typeface="楷体" panose="02010609060101010101" pitchFamily="49" charset="-122"/>
                <a:ea typeface="楷体" panose="02010609060101010101" pitchFamily="49" charset="-122"/>
              </a:rPr>
              <a:t>可以监控系统的</a:t>
            </a:r>
            <a:r>
              <a:rPr lang="zh-CN" altLang="en-US" sz="2200" b="0" i="0" dirty="0">
                <a:solidFill>
                  <a:srgbClr val="FF0000"/>
                </a:solidFill>
                <a:effectLst/>
                <a:latin typeface="楷体" panose="02010609060101010101" pitchFamily="49" charset="-122"/>
                <a:ea typeface="楷体" panose="02010609060101010101" pitchFamily="49" charset="-122"/>
              </a:rPr>
              <a:t>转动、高低压、以及环境温度</a:t>
            </a:r>
            <a:r>
              <a:rPr lang="zh-CN" altLang="en-US" sz="2200" b="0" i="0" dirty="0">
                <a:effectLst/>
                <a:latin typeface="楷体" panose="02010609060101010101" pitchFamily="49" charset="-122"/>
                <a:ea typeface="楷体" panose="02010609060101010101" pitchFamily="49" charset="-122"/>
              </a:rPr>
              <a:t>等环境参数。</a:t>
            </a:r>
            <a:endParaRPr lang="en-US" altLang="zh-CN" sz="2200" b="0" i="0" dirty="0">
              <a:effectLst/>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200" b="0" i="0" dirty="0">
                <a:effectLst/>
                <a:latin typeface="楷体" panose="02010609060101010101" pitchFamily="49" charset="-122"/>
                <a:ea typeface="楷体" panose="02010609060101010101" pitchFamily="49" charset="-122"/>
              </a:rPr>
              <a:t>并提供面向某个科学目标的</a:t>
            </a:r>
            <a:r>
              <a:rPr lang="zh-CN" altLang="en-US" sz="2200" b="0" i="0" dirty="0">
                <a:solidFill>
                  <a:srgbClr val="FF0000"/>
                </a:solidFill>
                <a:effectLst/>
                <a:latin typeface="楷体" panose="02010609060101010101" pitchFamily="49" charset="-122"/>
                <a:ea typeface="楷体" panose="02010609060101010101" pitchFamily="49" charset="-122"/>
              </a:rPr>
              <a:t>自动运行和控制功能</a:t>
            </a:r>
            <a:r>
              <a:rPr lang="zh-CN" altLang="en-US" sz="2200" b="0" i="0" dirty="0">
                <a:effectLst/>
                <a:latin typeface="楷体" panose="02010609060101010101" pitchFamily="49" charset="-122"/>
                <a:ea typeface="楷体" panose="02010609060101010101" pitchFamily="49" charset="-122"/>
              </a:rPr>
              <a:t>。</a:t>
            </a:r>
            <a:endParaRPr lang="en-US" altLang="zh-CN" sz="2200" b="0" i="0" dirty="0">
              <a:effectLst/>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200" b="0" i="0" dirty="0">
                <a:effectLst/>
                <a:latin typeface="楷体" panose="02010609060101010101" pitchFamily="49" charset="-122"/>
                <a:ea typeface="楷体" panose="02010609060101010101" pitchFamily="49" charset="-122"/>
              </a:rPr>
              <a:t>并辅助数据获取与在线数据处理系统完成取数和处理数据的任务。</a:t>
            </a:r>
            <a:endParaRPr lang="en-US" altLang="zh-CN" sz="2200" dirty="0">
              <a:latin typeface="楷体" panose="02010609060101010101" pitchFamily="49" charset="-122"/>
              <a:ea typeface="楷体" panose="02010609060101010101" pitchFamily="49" charset="-122"/>
            </a:endParaRPr>
          </a:p>
        </p:txBody>
      </p:sp>
      <p:pic>
        <p:nvPicPr>
          <p:cNvPr id="7" name="图片 6">
            <a:extLst>
              <a:ext uri="{FF2B5EF4-FFF2-40B4-BE49-F238E27FC236}">
                <a16:creationId xmlns:a16="http://schemas.microsoft.com/office/drawing/2014/main" id="{5FFDD243-9D9E-896D-5EBE-6429582CFDFA}"/>
              </a:ext>
            </a:extLst>
          </p:cNvPr>
          <p:cNvPicPr>
            <a:picLocks noChangeAspect="1"/>
          </p:cNvPicPr>
          <p:nvPr/>
        </p:nvPicPr>
        <p:blipFill>
          <a:blip r:embed="rId3"/>
          <a:stretch>
            <a:fillRect/>
          </a:stretch>
        </p:blipFill>
        <p:spPr>
          <a:xfrm>
            <a:off x="6820571" y="897363"/>
            <a:ext cx="5371429" cy="5142857"/>
          </a:xfrm>
          <a:prstGeom prst="rect">
            <a:avLst/>
          </a:prstGeom>
        </p:spPr>
      </p:pic>
      <p:sp>
        <p:nvSpPr>
          <p:cNvPr id="11" name="文本框 10">
            <a:extLst>
              <a:ext uri="{FF2B5EF4-FFF2-40B4-BE49-F238E27FC236}">
                <a16:creationId xmlns:a16="http://schemas.microsoft.com/office/drawing/2014/main" id="{2264B6FD-FD85-0344-780E-D322894E9436}"/>
              </a:ext>
            </a:extLst>
          </p:cNvPr>
          <p:cNvSpPr txBox="1"/>
          <p:nvPr/>
        </p:nvSpPr>
        <p:spPr>
          <a:xfrm>
            <a:off x="8519501" y="6073884"/>
            <a:ext cx="2654953" cy="369332"/>
          </a:xfrm>
          <a:prstGeom prst="rect">
            <a:avLst/>
          </a:prstGeom>
          <a:noFill/>
        </p:spPr>
        <p:txBody>
          <a:bodyPr wrap="square" rtlCol="0">
            <a:spAutoFit/>
          </a:bodyPr>
          <a:lstStyle/>
          <a:p>
            <a:r>
              <a:rPr lang="zh-CN" altLang="en-US" dirty="0"/>
              <a:t>图三  控制框架图</a:t>
            </a:r>
          </a:p>
        </p:txBody>
      </p:sp>
      <p:sp>
        <p:nvSpPr>
          <p:cNvPr id="12" name="矩形: 圆角 11">
            <a:extLst>
              <a:ext uri="{FF2B5EF4-FFF2-40B4-BE49-F238E27FC236}">
                <a16:creationId xmlns:a16="http://schemas.microsoft.com/office/drawing/2014/main" id="{82442F15-845A-80DC-DD32-9C98B1FEF510}"/>
              </a:ext>
            </a:extLst>
          </p:cNvPr>
          <p:cNvSpPr/>
          <p:nvPr/>
        </p:nvSpPr>
        <p:spPr>
          <a:xfrm>
            <a:off x="0" y="5492893"/>
            <a:ext cx="6754761" cy="884903"/>
          </a:xfrm>
          <a:prstGeom prst="roundRect">
            <a:avLst/>
          </a:prstGeom>
          <a:solidFill>
            <a:schemeClr val="accent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0" i="0" dirty="0">
                <a:solidFill>
                  <a:srgbClr val="1F2328"/>
                </a:solidFill>
                <a:effectLst/>
                <a:latin typeface="-apple-system"/>
              </a:rPr>
              <a:t>控制系统是高能物理实验</a:t>
            </a:r>
            <a:r>
              <a:rPr lang="zh-CN" altLang="en-US" sz="2000" dirty="0">
                <a:solidFill>
                  <a:srgbClr val="1F2328"/>
                </a:solidFill>
                <a:latin typeface="-apple-system"/>
              </a:rPr>
              <a:t>的重要组成部分</a:t>
            </a:r>
            <a:r>
              <a:rPr lang="zh-CN" altLang="en-US" sz="2000" b="0" i="0" dirty="0">
                <a:solidFill>
                  <a:srgbClr val="1F2328"/>
                </a:solidFill>
                <a:effectLst/>
                <a:latin typeface="-apple-system"/>
              </a:rPr>
              <a:t>，它对实验的顺利进行、数据的准确获取具有关键性的影响。</a:t>
            </a:r>
            <a:endParaRPr lang="zh-CN" altLang="en-US" sz="2000" dirty="0"/>
          </a:p>
        </p:txBody>
      </p:sp>
    </p:spTree>
    <p:extLst>
      <p:ext uri="{BB962C8B-B14F-4D97-AF65-F5344CB8AC3E}">
        <p14:creationId xmlns:p14="http://schemas.microsoft.com/office/powerpoint/2010/main" val="79650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3196113-97E0-4A2C-B65A-60F52830BF9A}"/>
              </a:ext>
            </a:extLst>
          </p:cNvPr>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C5F8682-C967-408D-BF22-0B8C558560C1}"/>
              </a:ext>
            </a:extLst>
          </p:cNvPr>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580627A8-389F-49F7-BB7E-A9949754BDBA}"/>
              </a:ext>
            </a:extLst>
          </p:cNvPr>
          <p:cNvSpPr txBox="1"/>
          <p:nvPr/>
        </p:nvSpPr>
        <p:spPr>
          <a:xfrm>
            <a:off x="11827425" y="6452261"/>
            <a:ext cx="293717" cy="40011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5</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2" name="标题 1">
            <a:extLst>
              <a:ext uri="{FF2B5EF4-FFF2-40B4-BE49-F238E27FC236}">
                <a16:creationId xmlns:a16="http://schemas.microsoft.com/office/drawing/2014/main" id="{BBE2BFF8-5EE5-1C19-38A7-F2396B76F037}"/>
              </a:ext>
            </a:extLst>
          </p:cNvPr>
          <p:cNvSpPr txBox="1">
            <a:spLocks/>
          </p:cNvSpPr>
          <p:nvPr/>
        </p:nvSpPr>
        <p:spPr>
          <a:xfrm>
            <a:off x="5113724" y="193322"/>
            <a:ext cx="6273144" cy="616712"/>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9pPr>
          </a:lstStyle>
          <a:p>
            <a:pPr eaLnBrk="1" hangingPunct="1">
              <a:defRPr/>
            </a:pPr>
            <a:r>
              <a:rPr lang="en-US" altLang="zh-CN" sz="2800" dirty="0">
                <a:latin typeface="华文楷体" panose="02010600040101010101" pitchFamily="2" charset="-122"/>
                <a:ea typeface="华文楷体" panose="02010600040101010101" pitchFamily="2" charset="-122"/>
                <a:cs typeface="Times New Roman" panose="02020603050405020304" pitchFamily="18" charset="0"/>
              </a:rPr>
              <a:t>LACT</a:t>
            </a:r>
            <a:r>
              <a:rPr lang="zh-CN" altLang="en-US" sz="2800" dirty="0">
                <a:latin typeface="华文楷体" panose="02010600040101010101" pitchFamily="2" charset="-122"/>
                <a:ea typeface="华文楷体" panose="02010600040101010101" pitchFamily="2" charset="-122"/>
                <a:cs typeface="Times New Roman" panose="02020603050405020304" pitchFamily="18" charset="0"/>
              </a:rPr>
              <a:t>控制系统的初步设计</a:t>
            </a:r>
            <a:r>
              <a:rPr lang="zh-CN" altLang="en-US" dirty="0">
                <a:latin typeface="华文楷体" panose="02010600040101010101" pitchFamily="2" charset="-122"/>
                <a:ea typeface="华文楷体" panose="02010600040101010101" pitchFamily="2" charset="-122"/>
                <a:cs typeface="Times New Roman" panose="02020603050405020304" pitchFamily="18" charset="0"/>
              </a:rPr>
              <a:t>（总体架构）</a:t>
            </a:r>
            <a:endParaRPr lang="en-US" altLang="zh-CN" b="1" dirty="0">
              <a:latin typeface="华文楷体" panose="02010600040101010101" pitchFamily="2" charset="-122"/>
              <a:ea typeface="华文楷体" panose="02010600040101010101" pitchFamily="2" charset="-122"/>
              <a:cs typeface="Times New Roman" panose="02020603050405020304" pitchFamily="18" charset="0"/>
            </a:endParaRPr>
          </a:p>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 name="文本框 3">
            <a:extLst>
              <a:ext uri="{FF2B5EF4-FFF2-40B4-BE49-F238E27FC236}">
                <a16:creationId xmlns:a16="http://schemas.microsoft.com/office/drawing/2014/main" id="{0DA274AC-9B0A-2E0B-B202-E45F72D2CA1B}"/>
              </a:ext>
            </a:extLst>
          </p:cNvPr>
          <p:cNvSpPr txBox="1"/>
          <p:nvPr/>
        </p:nvSpPr>
        <p:spPr>
          <a:xfrm>
            <a:off x="175960" y="865704"/>
            <a:ext cx="4473677" cy="1538883"/>
          </a:xfrm>
          <a:prstGeom prst="rect">
            <a:avLst/>
          </a:prstGeom>
          <a:noFill/>
        </p:spPr>
        <p:txBody>
          <a:bodyPr wrap="square" rtlCol="0">
            <a:spAutoFit/>
          </a:bodyPr>
          <a:lstStyle/>
          <a:p>
            <a:r>
              <a:rPr lang="zh-CN" altLang="en-US" sz="2800" dirty="0">
                <a:highlight>
                  <a:srgbClr val="FFFF00"/>
                </a:highlight>
                <a:latin typeface="楷体" panose="02010609060101010101" pitchFamily="49" charset="-122"/>
                <a:ea typeface="楷体" panose="02010609060101010101" pitchFamily="49" charset="-122"/>
              </a:rPr>
              <a:t>系统的预期目标：</a:t>
            </a:r>
            <a:r>
              <a:rPr lang="zh-CN" altLang="en-US" sz="2400" dirty="0">
                <a:latin typeface="楷体" panose="02010609060101010101" pitchFamily="49" charset="-122"/>
                <a:ea typeface="楷体" panose="02010609060101010101" pitchFamily="49" charset="-122"/>
              </a:rPr>
              <a:t>实现对望远镜转动及配套设备的自动化控制。</a:t>
            </a:r>
            <a:endParaRPr lang="en-US" altLang="zh-CN" sz="2400" dirty="0">
              <a:latin typeface="楷体" panose="02010609060101010101" pitchFamily="49" charset="-122"/>
              <a:ea typeface="楷体" panose="02010609060101010101" pitchFamily="49" charset="-122"/>
            </a:endParaRPr>
          </a:p>
          <a:p>
            <a:endParaRPr lang="zh-CN" altLang="en-US" dirty="0"/>
          </a:p>
        </p:txBody>
      </p:sp>
      <p:sp>
        <p:nvSpPr>
          <p:cNvPr id="7" name="文本框 6">
            <a:extLst>
              <a:ext uri="{FF2B5EF4-FFF2-40B4-BE49-F238E27FC236}">
                <a16:creationId xmlns:a16="http://schemas.microsoft.com/office/drawing/2014/main" id="{E17668BA-8E79-BA23-C957-38D8DEEAB54E}"/>
              </a:ext>
            </a:extLst>
          </p:cNvPr>
          <p:cNvSpPr txBox="1"/>
          <p:nvPr/>
        </p:nvSpPr>
        <p:spPr>
          <a:xfrm>
            <a:off x="175774" y="2249268"/>
            <a:ext cx="4286864" cy="3139321"/>
          </a:xfrm>
          <a:prstGeom prst="rect">
            <a:avLst/>
          </a:prstGeom>
          <a:noFill/>
        </p:spPr>
        <p:txBody>
          <a:bodyPr wrap="square" rtlCol="0">
            <a:spAutoFit/>
          </a:bodyPr>
          <a:lstStyle/>
          <a:p>
            <a:pPr>
              <a:lnSpc>
                <a:spcPct val="150000"/>
              </a:lnSpc>
            </a:pPr>
            <a:r>
              <a:rPr lang="zh-CN" altLang="en-US" sz="2400" dirty="0">
                <a:solidFill>
                  <a:srgbClr val="FF0000"/>
                </a:solidFill>
                <a:latin typeface="楷体" panose="02010609060101010101" pitchFamily="49" charset="-122"/>
                <a:ea typeface="楷体" panose="02010609060101010101" pitchFamily="49" charset="-122"/>
              </a:rPr>
              <a:t>控制层：</a:t>
            </a:r>
            <a:r>
              <a:rPr lang="zh-CN" altLang="en-US" sz="2400" dirty="0">
                <a:latin typeface="楷体" panose="02010609060101010101" pitchFamily="49" charset="-122"/>
                <a:ea typeface="楷体" panose="02010609060101010101" pitchFamily="49" charset="-122"/>
              </a:rPr>
              <a:t>主要负责接收请求数据，处理控制指令的输入及调用服务层来执行业务逻辑。</a:t>
            </a:r>
            <a:endParaRPr lang="en-US" altLang="zh-CN" sz="2400" dirty="0">
              <a:latin typeface="楷体" panose="02010609060101010101" pitchFamily="49" charset="-122"/>
              <a:ea typeface="楷体" panose="02010609060101010101" pitchFamily="49" charset="-122"/>
            </a:endParaRPr>
          </a:p>
          <a:p>
            <a:pPr>
              <a:lnSpc>
                <a:spcPct val="150000"/>
              </a:lnSpc>
            </a:pPr>
            <a:r>
              <a:rPr lang="zh-CN" altLang="en-US" sz="2400" dirty="0">
                <a:solidFill>
                  <a:srgbClr val="FF0000"/>
                </a:solidFill>
                <a:latin typeface="楷体" panose="02010609060101010101" pitchFamily="49" charset="-122"/>
                <a:ea typeface="楷体" panose="02010609060101010101" pitchFamily="49" charset="-122"/>
              </a:rPr>
              <a:t>实现层：</a:t>
            </a:r>
            <a:r>
              <a:rPr lang="zh-CN" altLang="en-US" sz="2400" dirty="0">
                <a:latin typeface="楷体" panose="02010609060101010101" pitchFamily="49" charset="-122"/>
                <a:ea typeface="楷体" panose="02010609060101010101" pitchFamily="49" charset="-122"/>
              </a:rPr>
              <a:t>主要包含应用程序的业务逻辑，包含具体的实现类。</a:t>
            </a:r>
            <a:endParaRPr lang="en-US" altLang="zh-CN" sz="2400" dirty="0">
              <a:latin typeface="楷体" panose="02010609060101010101" pitchFamily="49" charset="-122"/>
              <a:ea typeface="楷体" panose="02010609060101010101" pitchFamily="49" charset="-122"/>
            </a:endParaRPr>
          </a:p>
          <a:p>
            <a:endParaRPr lang="zh-CN" altLang="en-US" dirty="0"/>
          </a:p>
        </p:txBody>
      </p:sp>
      <p:sp>
        <p:nvSpPr>
          <p:cNvPr id="8" name="矩形: 圆角 7">
            <a:extLst>
              <a:ext uri="{FF2B5EF4-FFF2-40B4-BE49-F238E27FC236}">
                <a16:creationId xmlns:a16="http://schemas.microsoft.com/office/drawing/2014/main" id="{5F2F4EF6-6CE3-CB28-B527-A7A884DEB46B}"/>
              </a:ext>
            </a:extLst>
          </p:cNvPr>
          <p:cNvSpPr/>
          <p:nvPr/>
        </p:nvSpPr>
        <p:spPr>
          <a:xfrm>
            <a:off x="96560" y="5656239"/>
            <a:ext cx="6754761" cy="648928"/>
          </a:xfrm>
          <a:prstGeom prst="roundRect">
            <a:avLst/>
          </a:prstGeom>
          <a:solidFill>
            <a:schemeClr val="accent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3F0010AE-D7B4-E57F-884A-548346901102}"/>
              </a:ext>
            </a:extLst>
          </p:cNvPr>
          <p:cNvSpPr txBox="1"/>
          <p:nvPr/>
        </p:nvSpPr>
        <p:spPr>
          <a:xfrm>
            <a:off x="200912" y="5761981"/>
            <a:ext cx="6695767" cy="461665"/>
          </a:xfrm>
          <a:prstGeom prst="rect">
            <a:avLst/>
          </a:prstGeom>
          <a:noFill/>
        </p:spPr>
        <p:txBody>
          <a:bodyPr wrap="square" rtlCol="0">
            <a:spAutoFit/>
          </a:bodyPr>
          <a:lstStyle/>
          <a:p>
            <a:r>
              <a:rPr lang="zh-CN" altLang="en-US" sz="2400" b="1" dirty="0"/>
              <a:t>增加设备模块独立性、减少依赖，更好的拓展性</a:t>
            </a:r>
          </a:p>
        </p:txBody>
      </p:sp>
      <p:pic>
        <p:nvPicPr>
          <p:cNvPr id="11" name="图片 10">
            <a:extLst>
              <a:ext uri="{FF2B5EF4-FFF2-40B4-BE49-F238E27FC236}">
                <a16:creationId xmlns:a16="http://schemas.microsoft.com/office/drawing/2014/main" id="{2635939E-C715-637A-F38D-D7665DE75597}"/>
              </a:ext>
            </a:extLst>
          </p:cNvPr>
          <p:cNvPicPr>
            <a:picLocks noChangeAspect="1"/>
          </p:cNvPicPr>
          <p:nvPr/>
        </p:nvPicPr>
        <p:blipFill>
          <a:blip r:embed="rId3"/>
          <a:stretch>
            <a:fillRect/>
          </a:stretch>
        </p:blipFill>
        <p:spPr>
          <a:xfrm>
            <a:off x="5486400" y="1268083"/>
            <a:ext cx="6317411" cy="4347714"/>
          </a:xfrm>
          <a:prstGeom prst="rect">
            <a:avLst/>
          </a:prstGeom>
        </p:spPr>
      </p:pic>
      <p:sp>
        <p:nvSpPr>
          <p:cNvPr id="12" name="文本框 11">
            <a:extLst>
              <a:ext uri="{FF2B5EF4-FFF2-40B4-BE49-F238E27FC236}">
                <a16:creationId xmlns:a16="http://schemas.microsoft.com/office/drawing/2014/main" id="{0C741DA2-ACC2-AA61-1306-17E270374003}"/>
              </a:ext>
            </a:extLst>
          </p:cNvPr>
          <p:cNvSpPr txBox="1"/>
          <p:nvPr/>
        </p:nvSpPr>
        <p:spPr>
          <a:xfrm>
            <a:off x="7691630" y="5804955"/>
            <a:ext cx="2091350" cy="369332"/>
          </a:xfrm>
          <a:prstGeom prst="rect">
            <a:avLst/>
          </a:prstGeom>
          <a:noFill/>
        </p:spPr>
        <p:txBody>
          <a:bodyPr wrap="square" rtlCol="0">
            <a:spAutoFit/>
          </a:bodyPr>
          <a:lstStyle/>
          <a:p>
            <a:r>
              <a:rPr lang="zh-CN" altLang="en-US" dirty="0"/>
              <a:t>图四 系统框架图</a:t>
            </a:r>
          </a:p>
        </p:txBody>
      </p:sp>
    </p:spTree>
    <p:extLst>
      <p:ext uri="{BB962C8B-B14F-4D97-AF65-F5344CB8AC3E}">
        <p14:creationId xmlns:p14="http://schemas.microsoft.com/office/powerpoint/2010/main" val="279149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3196113-97E0-4A2C-B65A-60F52830BF9A}"/>
              </a:ext>
            </a:extLst>
          </p:cNvPr>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C5F8682-C967-408D-BF22-0B8C558560C1}"/>
              </a:ext>
            </a:extLst>
          </p:cNvPr>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580627A8-389F-49F7-BB7E-A9949754BDBA}"/>
              </a:ext>
            </a:extLst>
          </p:cNvPr>
          <p:cNvSpPr txBox="1"/>
          <p:nvPr/>
        </p:nvSpPr>
        <p:spPr>
          <a:xfrm>
            <a:off x="11827425" y="6452261"/>
            <a:ext cx="293717" cy="40011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6</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2" name="标题 1">
            <a:extLst>
              <a:ext uri="{FF2B5EF4-FFF2-40B4-BE49-F238E27FC236}">
                <a16:creationId xmlns:a16="http://schemas.microsoft.com/office/drawing/2014/main" id="{BBE2BFF8-5EE5-1C19-38A7-F2396B76F037}"/>
              </a:ext>
            </a:extLst>
          </p:cNvPr>
          <p:cNvSpPr txBox="1">
            <a:spLocks/>
          </p:cNvSpPr>
          <p:nvPr/>
        </p:nvSpPr>
        <p:spPr>
          <a:xfrm>
            <a:off x="4570799" y="155222"/>
            <a:ext cx="7078276" cy="616712"/>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9pPr>
          </a:lstStyle>
          <a:p>
            <a:pPr eaLnBrk="1" hangingPunct="1">
              <a:defRPr/>
            </a:pPr>
            <a:r>
              <a:rPr lang="en-US" altLang="zh-CN" sz="2800" dirty="0">
                <a:latin typeface="华文楷体" panose="02010600040101010101" pitchFamily="2" charset="-122"/>
                <a:ea typeface="华文楷体" panose="02010600040101010101" pitchFamily="2" charset="-122"/>
                <a:cs typeface="Times New Roman" panose="02020603050405020304" pitchFamily="18" charset="0"/>
              </a:rPr>
              <a:t>LACT</a:t>
            </a:r>
            <a:r>
              <a:rPr lang="zh-CN" altLang="en-US" sz="2800" dirty="0">
                <a:latin typeface="华文楷体" panose="02010600040101010101" pitchFamily="2" charset="-122"/>
                <a:ea typeface="华文楷体" panose="02010600040101010101" pitchFamily="2" charset="-122"/>
                <a:cs typeface="Times New Roman" panose="02020603050405020304" pitchFamily="18" charset="0"/>
              </a:rPr>
              <a:t>控制系统的初步设计（转动控制部分）</a:t>
            </a:r>
            <a:endParaRPr lang="en-US" altLang="zh-CN" sz="2800" b="1" dirty="0">
              <a:latin typeface="华文楷体" panose="02010600040101010101" pitchFamily="2" charset="-122"/>
              <a:ea typeface="华文楷体" panose="02010600040101010101" pitchFamily="2" charset="-122"/>
              <a:cs typeface="Times New Roman" panose="02020603050405020304" pitchFamily="18" charset="0"/>
            </a:endParaRPr>
          </a:p>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55438455-9177-2B15-10E1-15942D49D69E}"/>
              </a:ext>
            </a:extLst>
          </p:cNvPr>
          <p:cNvSpPr txBox="1"/>
          <p:nvPr/>
        </p:nvSpPr>
        <p:spPr>
          <a:xfrm>
            <a:off x="7779841" y="5714609"/>
            <a:ext cx="2091350" cy="369332"/>
          </a:xfrm>
          <a:prstGeom prst="rect">
            <a:avLst/>
          </a:prstGeom>
          <a:noFill/>
        </p:spPr>
        <p:txBody>
          <a:bodyPr wrap="square" rtlCol="0">
            <a:spAutoFit/>
          </a:bodyPr>
          <a:lstStyle/>
          <a:p>
            <a:r>
              <a:rPr lang="zh-CN" altLang="en-US" dirty="0"/>
              <a:t>图五 转台模块</a:t>
            </a:r>
          </a:p>
        </p:txBody>
      </p:sp>
      <p:grpSp>
        <p:nvGrpSpPr>
          <p:cNvPr id="6" name="组合 5">
            <a:extLst>
              <a:ext uri="{FF2B5EF4-FFF2-40B4-BE49-F238E27FC236}">
                <a16:creationId xmlns:a16="http://schemas.microsoft.com/office/drawing/2014/main" id="{85975861-D901-92C2-C945-2EE8B0F92733}"/>
              </a:ext>
            </a:extLst>
          </p:cNvPr>
          <p:cNvGrpSpPr/>
          <p:nvPr/>
        </p:nvGrpSpPr>
        <p:grpSpPr>
          <a:xfrm>
            <a:off x="444208" y="1050041"/>
            <a:ext cx="3268301" cy="615973"/>
            <a:chOff x="235390" y="1819747"/>
            <a:chExt cx="3268301" cy="615973"/>
          </a:xfrm>
        </p:grpSpPr>
        <p:sp>
          <p:nvSpPr>
            <p:cNvPr id="14" name="矩形: 圆角 13">
              <a:extLst>
                <a:ext uri="{FF2B5EF4-FFF2-40B4-BE49-F238E27FC236}">
                  <a16:creationId xmlns:a16="http://schemas.microsoft.com/office/drawing/2014/main" id="{6B4290FC-B373-1126-4728-DCD3361BDD22}"/>
                </a:ext>
              </a:extLst>
            </p:cNvPr>
            <p:cNvSpPr/>
            <p:nvPr/>
          </p:nvSpPr>
          <p:spPr>
            <a:xfrm>
              <a:off x="235390" y="1819747"/>
              <a:ext cx="3105339" cy="61597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76FE357-AD6B-683E-AC65-4FDA6B2B4D52}"/>
                </a:ext>
              </a:extLst>
            </p:cNvPr>
            <p:cNvSpPr txBox="1"/>
            <p:nvPr/>
          </p:nvSpPr>
          <p:spPr>
            <a:xfrm>
              <a:off x="298764" y="1874068"/>
              <a:ext cx="3204927" cy="461665"/>
            </a:xfrm>
            <a:prstGeom prst="rect">
              <a:avLst/>
            </a:prstGeom>
            <a:noFill/>
          </p:spPr>
          <p:txBody>
            <a:bodyPr wrap="square" rtlCol="0">
              <a:spAutoFit/>
            </a:bodyPr>
            <a:lstStyle/>
            <a:p>
              <a:r>
                <a:rPr lang="zh-CN" altLang="en-US" sz="2400" dirty="0">
                  <a:latin typeface="楷体" panose="02010609060101010101" pitchFamily="49" charset="-122"/>
                  <a:ea typeface="楷体" panose="02010609060101010101" pitchFamily="49" charset="-122"/>
                </a:rPr>
                <a:t>望远镜转动控制模块</a:t>
              </a:r>
            </a:p>
          </p:txBody>
        </p:sp>
      </p:grpSp>
      <p:sp>
        <p:nvSpPr>
          <p:cNvPr id="16" name="矩形: 圆角 15">
            <a:extLst>
              <a:ext uri="{FF2B5EF4-FFF2-40B4-BE49-F238E27FC236}">
                <a16:creationId xmlns:a16="http://schemas.microsoft.com/office/drawing/2014/main" id="{CFDF9FFA-0ED0-EBDC-C2B1-C307A6D01863}"/>
              </a:ext>
            </a:extLst>
          </p:cNvPr>
          <p:cNvSpPr/>
          <p:nvPr/>
        </p:nvSpPr>
        <p:spPr>
          <a:xfrm>
            <a:off x="446225" y="5614275"/>
            <a:ext cx="6229322" cy="750998"/>
          </a:xfrm>
          <a:prstGeom prst="roundRect">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楷体" panose="02010609060101010101" pitchFamily="49" charset="-122"/>
                <a:ea typeface="楷体" panose="02010609060101010101" pitchFamily="49" charset="-122"/>
              </a:rPr>
              <a:t>三种方式会按照选择运行模式进行选择控制</a:t>
            </a:r>
          </a:p>
        </p:txBody>
      </p:sp>
      <p:sp>
        <p:nvSpPr>
          <p:cNvPr id="17" name="文本框 16">
            <a:extLst>
              <a:ext uri="{FF2B5EF4-FFF2-40B4-BE49-F238E27FC236}">
                <a16:creationId xmlns:a16="http://schemas.microsoft.com/office/drawing/2014/main" id="{51020A20-971F-3B92-9344-71630FF5F26F}"/>
              </a:ext>
            </a:extLst>
          </p:cNvPr>
          <p:cNvSpPr txBox="1"/>
          <p:nvPr/>
        </p:nvSpPr>
        <p:spPr>
          <a:xfrm>
            <a:off x="430998" y="1745859"/>
            <a:ext cx="5424535" cy="3614003"/>
          </a:xfrm>
          <a:prstGeom prst="rect">
            <a:avLst/>
          </a:prstGeom>
          <a:noFill/>
        </p:spPr>
        <p:txBody>
          <a:bodyPr wrap="square" rtlCol="0">
            <a:spAutoFit/>
          </a:bodyPr>
          <a:lstStyle/>
          <a:p>
            <a:pPr>
              <a:lnSpc>
                <a:spcPct val="150000"/>
              </a:lnSpc>
            </a:pPr>
            <a:r>
              <a:rPr lang="zh-CN" altLang="en-US" sz="2400" dirty="0">
                <a:highlight>
                  <a:srgbClr val="FFFF00"/>
                </a:highlight>
                <a:latin typeface="楷体" panose="02010609060101010101" pitchFamily="49" charset="-122"/>
                <a:ea typeface="楷体" panose="02010609060101010101" pitchFamily="49" charset="-122"/>
              </a:rPr>
              <a:t>转动控制主要由三种方式：</a:t>
            </a:r>
            <a:endParaRPr lang="en-US" altLang="zh-CN" sz="2400" dirty="0">
              <a:highlight>
                <a:srgbClr val="FFFF00"/>
              </a:highlight>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自动模式：按照一次完整操作的</a:t>
            </a:r>
            <a:r>
              <a:rPr lang="zh-CN" altLang="en-US" sz="2200" dirty="0">
                <a:solidFill>
                  <a:srgbClr val="FF0000"/>
                </a:solidFill>
                <a:latin typeface="楷体" panose="02010609060101010101" pitchFamily="49" charset="-122"/>
                <a:ea typeface="楷体" panose="02010609060101010101" pitchFamily="49" charset="-122"/>
              </a:rPr>
              <a:t>配置</a:t>
            </a:r>
            <a:r>
              <a:rPr lang="zh-CN" altLang="en-US" sz="2200" dirty="0">
                <a:latin typeface="楷体" panose="02010609060101010101" pitchFamily="49" charset="-122"/>
                <a:ea typeface="楷体" panose="02010609060101010101" pitchFamily="49" charset="-122"/>
              </a:rPr>
              <a:t>，实现望远镜转动控制。</a:t>
            </a:r>
            <a:endParaRPr lang="en-US" altLang="zh-CN" sz="22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追星模式：根据星体</a:t>
            </a:r>
            <a:r>
              <a:rPr lang="zh-CN" altLang="en-US" sz="2200" dirty="0">
                <a:solidFill>
                  <a:srgbClr val="FF0000"/>
                </a:solidFill>
                <a:latin typeface="楷体" panose="02010609060101010101" pitchFamily="49" charset="-122"/>
                <a:ea typeface="楷体" panose="02010609060101010101" pitchFamily="49" charset="-122"/>
              </a:rPr>
              <a:t>轨迹生成软件模块</a:t>
            </a:r>
            <a:r>
              <a:rPr lang="zh-CN" altLang="en-US" sz="2200" dirty="0">
                <a:latin typeface="楷体" panose="02010609060101010101" pitchFamily="49" charset="-122"/>
                <a:ea typeface="楷体" panose="02010609060101010101" pitchFamily="49" charset="-122"/>
              </a:rPr>
              <a:t>星体方位数据进行转动。</a:t>
            </a:r>
            <a:endParaRPr lang="en-US" altLang="zh-CN" sz="22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调试模式：由</a:t>
            </a:r>
            <a:r>
              <a:rPr lang="zh-CN" altLang="en-US" sz="2200" dirty="0">
                <a:solidFill>
                  <a:srgbClr val="FF0000"/>
                </a:solidFill>
                <a:latin typeface="楷体" panose="02010609060101010101" pitchFamily="49" charset="-122"/>
                <a:ea typeface="楷体" panose="02010609060101010101" pitchFamily="49" charset="-122"/>
              </a:rPr>
              <a:t>控制界面</a:t>
            </a:r>
            <a:r>
              <a:rPr lang="zh-CN" altLang="en-US" sz="2200" dirty="0">
                <a:latin typeface="楷体" panose="02010609060101010101" pitchFamily="49" charset="-122"/>
                <a:ea typeface="楷体" panose="02010609060101010101" pitchFamily="49" charset="-122"/>
              </a:rPr>
              <a:t>实现方位转动控制。</a:t>
            </a:r>
            <a:endParaRPr lang="en-US" altLang="zh-CN" sz="2200" dirty="0">
              <a:latin typeface="楷体" panose="02010609060101010101" pitchFamily="49" charset="-122"/>
              <a:ea typeface="楷体" panose="02010609060101010101" pitchFamily="49" charset="-122"/>
            </a:endParaRPr>
          </a:p>
        </p:txBody>
      </p:sp>
      <p:pic>
        <p:nvPicPr>
          <p:cNvPr id="18" name="图片 17">
            <a:extLst>
              <a:ext uri="{FF2B5EF4-FFF2-40B4-BE49-F238E27FC236}">
                <a16:creationId xmlns:a16="http://schemas.microsoft.com/office/drawing/2014/main" id="{DD2F3E94-3414-B546-BBD7-E8085D572FD0}"/>
              </a:ext>
            </a:extLst>
          </p:cNvPr>
          <p:cNvPicPr>
            <a:picLocks noChangeAspect="1"/>
          </p:cNvPicPr>
          <p:nvPr/>
        </p:nvPicPr>
        <p:blipFill>
          <a:blip r:embed="rId3"/>
          <a:stretch>
            <a:fillRect/>
          </a:stretch>
        </p:blipFill>
        <p:spPr>
          <a:xfrm>
            <a:off x="6061434" y="1419741"/>
            <a:ext cx="6130566" cy="4041058"/>
          </a:xfrm>
          <a:prstGeom prst="rect">
            <a:avLst/>
          </a:prstGeom>
        </p:spPr>
      </p:pic>
    </p:spTree>
    <p:extLst>
      <p:ext uri="{BB962C8B-B14F-4D97-AF65-F5344CB8AC3E}">
        <p14:creationId xmlns:p14="http://schemas.microsoft.com/office/powerpoint/2010/main" val="166942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3196113-97E0-4A2C-B65A-60F52830BF9A}"/>
              </a:ext>
            </a:extLst>
          </p:cNvPr>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C5F8682-C967-408D-BF22-0B8C558560C1}"/>
              </a:ext>
            </a:extLst>
          </p:cNvPr>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580627A8-389F-49F7-BB7E-A9949754BDBA}"/>
              </a:ext>
            </a:extLst>
          </p:cNvPr>
          <p:cNvSpPr txBox="1"/>
          <p:nvPr/>
        </p:nvSpPr>
        <p:spPr>
          <a:xfrm>
            <a:off x="11827425" y="6452261"/>
            <a:ext cx="293717" cy="40011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7</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2" name="标题 1">
            <a:extLst>
              <a:ext uri="{FF2B5EF4-FFF2-40B4-BE49-F238E27FC236}">
                <a16:creationId xmlns:a16="http://schemas.microsoft.com/office/drawing/2014/main" id="{BBE2BFF8-5EE5-1C19-38A7-F2396B76F037}"/>
              </a:ext>
            </a:extLst>
          </p:cNvPr>
          <p:cNvSpPr txBox="1">
            <a:spLocks/>
          </p:cNvSpPr>
          <p:nvPr/>
        </p:nvSpPr>
        <p:spPr>
          <a:xfrm>
            <a:off x="4008823" y="183797"/>
            <a:ext cx="7802177" cy="616712"/>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9pPr>
          </a:lstStyle>
          <a:p>
            <a:pPr eaLnBrk="1" hangingPunct="1">
              <a:defRPr/>
            </a:pPr>
            <a:r>
              <a:rPr lang="en-US" altLang="zh-CN" sz="2800" dirty="0">
                <a:latin typeface="华文楷体" panose="02010600040101010101" pitchFamily="2" charset="-122"/>
                <a:ea typeface="华文楷体" panose="02010600040101010101" pitchFamily="2" charset="-122"/>
                <a:cs typeface="Times New Roman" panose="02020603050405020304" pitchFamily="18" charset="0"/>
              </a:rPr>
              <a:t>LACT</a:t>
            </a:r>
            <a:r>
              <a:rPr lang="zh-CN" altLang="en-US" sz="2800" dirty="0">
                <a:latin typeface="华文楷体" panose="02010600040101010101" pitchFamily="2" charset="-122"/>
                <a:ea typeface="华文楷体" panose="02010600040101010101" pitchFamily="2" charset="-122"/>
                <a:cs typeface="Times New Roman" panose="02020603050405020304" pitchFamily="18" charset="0"/>
              </a:rPr>
              <a:t>控制系统的初步设计（其它辅助设备部分）</a:t>
            </a:r>
            <a:endParaRPr lang="en-US" altLang="zh-CN" sz="2800" b="1" dirty="0">
              <a:latin typeface="华文楷体" panose="02010600040101010101" pitchFamily="2" charset="-122"/>
              <a:ea typeface="华文楷体" panose="02010600040101010101" pitchFamily="2" charset="-122"/>
              <a:cs typeface="Times New Roman" panose="02020603050405020304" pitchFamily="18" charset="0"/>
            </a:endParaRPr>
          </a:p>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 name="文本框 3">
            <a:extLst>
              <a:ext uri="{FF2B5EF4-FFF2-40B4-BE49-F238E27FC236}">
                <a16:creationId xmlns:a16="http://schemas.microsoft.com/office/drawing/2014/main" id="{7F8C132C-1DBA-C9CC-23EF-6C8B5802576D}"/>
              </a:ext>
            </a:extLst>
          </p:cNvPr>
          <p:cNvSpPr txBox="1"/>
          <p:nvPr/>
        </p:nvSpPr>
        <p:spPr>
          <a:xfrm>
            <a:off x="8456041" y="5616101"/>
            <a:ext cx="2361298" cy="369332"/>
          </a:xfrm>
          <a:prstGeom prst="rect">
            <a:avLst/>
          </a:prstGeom>
          <a:noFill/>
        </p:spPr>
        <p:txBody>
          <a:bodyPr wrap="square" rtlCol="0">
            <a:spAutoFit/>
          </a:bodyPr>
          <a:lstStyle/>
          <a:p>
            <a:r>
              <a:rPr lang="zh-CN" altLang="en-US" dirty="0"/>
              <a:t>图六 其他设备控制图</a:t>
            </a:r>
          </a:p>
        </p:txBody>
      </p:sp>
      <p:grpSp>
        <p:nvGrpSpPr>
          <p:cNvPr id="7" name="组合 6">
            <a:extLst>
              <a:ext uri="{FF2B5EF4-FFF2-40B4-BE49-F238E27FC236}">
                <a16:creationId xmlns:a16="http://schemas.microsoft.com/office/drawing/2014/main" id="{BEEF018A-2B88-8A46-D6EC-3CCE30EC5A55}"/>
              </a:ext>
            </a:extLst>
          </p:cNvPr>
          <p:cNvGrpSpPr/>
          <p:nvPr/>
        </p:nvGrpSpPr>
        <p:grpSpPr>
          <a:xfrm>
            <a:off x="297559" y="1170811"/>
            <a:ext cx="3268301" cy="615973"/>
            <a:chOff x="235390" y="1819747"/>
            <a:chExt cx="3268301" cy="615973"/>
          </a:xfrm>
        </p:grpSpPr>
        <p:sp>
          <p:nvSpPr>
            <p:cNvPr id="8" name="矩形: 圆角 7">
              <a:extLst>
                <a:ext uri="{FF2B5EF4-FFF2-40B4-BE49-F238E27FC236}">
                  <a16:creationId xmlns:a16="http://schemas.microsoft.com/office/drawing/2014/main" id="{687AC403-1D2A-3838-FBDD-E9C7086D38DC}"/>
                </a:ext>
              </a:extLst>
            </p:cNvPr>
            <p:cNvSpPr/>
            <p:nvPr/>
          </p:nvSpPr>
          <p:spPr>
            <a:xfrm>
              <a:off x="235390" y="1819747"/>
              <a:ext cx="3105339" cy="61597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F8F82A7F-1C51-19CE-EFE5-7884D8FEDB31}"/>
                </a:ext>
              </a:extLst>
            </p:cNvPr>
            <p:cNvSpPr txBox="1"/>
            <p:nvPr/>
          </p:nvSpPr>
          <p:spPr>
            <a:xfrm>
              <a:off x="298764" y="1874068"/>
              <a:ext cx="3204927" cy="461665"/>
            </a:xfrm>
            <a:prstGeom prst="rect">
              <a:avLst/>
            </a:prstGeom>
            <a:noFill/>
          </p:spPr>
          <p:txBody>
            <a:bodyPr wrap="square" rtlCol="0">
              <a:spAutoFit/>
            </a:bodyPr>
            <a:lstStyle/>
            <a:p>
              <a:r>
                <a:rPr lang="zh-CN" altLang="en-US" sz="2400" dirty="0">
                  <a:latin typeface="楷体" panose="02010609060101010101" pitchFamily="49" charset="-122"/>
                  <a:ea typeface="楷体" panose="02010609060101010101" pitchFamily="49" charset="-122"/>
                </a:rPr>
                <a:t>其他设备控制模块</a:t>
              </a:r>
            </a:p>
          </p:txBody>
        </p:sp>
      </p:grpSp>
      <p:sp>
        <p:nvSpPr>
          <p:cNvPr id="11" name="文本框 10">
            <a:extLst>
              <a:ext uri="{FF2B5EF4-FFF2-40B4-BE49-F238E27FC236}">
                <a16:creationId xmlns:a16="http://schemas.microsoft.com/office/drawing/2014/main" id="{18B08E80-2369-946E-A6BD-2FD7BB9DB246}"/>
              </a:ext>
            </a:extLst>
          </p:cNvPr>
          <p:cNvSpPr txBox="1"/>
          <p:nvPr/>
        </p:nvSpPr>
        <p:spPr>
          <a:xfrm>
            <a:off x="244445" y="1996549"/>
            <a:ext cx="4455374" cy="2790187"/>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p"/>
            </a:pPr>
            <a:r>
              <a:rPr lang="zh-CN" altLang="en-US" sz="2000" dirty="0">
                <a:solidFill>
                  <a:srgbClr val="24292F"/>
                </a:solidFill>
                <a:highlight>
                  <a:srgbClr val="FFFF00"/>
                </a:highlight>
                <a:latin typeface="楷体" panose="02010609060101010101" pitchFamily="49" charset="-122"/>
                <a:ea typeface="楷体" panose="02010609060101010101" pitchFamily="49" charset="-122"/>
              </a:rPr>
              <a:t>自动控制功能</a:t>
            </a:r>
            <a:r>
              <a:rPr lang="zh-CN" altLang="en-US" sz="2000" dirty="0">
                <a:solidFill>
                  <a:srgbClr val="24292F"/>
                </a:solidFill>
                <a:latin typeface="楷体" panose="02010609060101010101" pitchFamily="49" charset="-122"/>
                <a:ea typeface="楷体" panose="02010609060101010101" pitchFamily="49" charset="-122"/>
              </a:rPr>
              <a:t>：</a:t>
            </a:r>
            <a:r>
              <a:rPr lang="zh-CN" altLang="en-US" sz="2000" b="0" i="0" dirty="0">
                <a:solidFill>
                  <a:srgbClr val="24292F"/>
                </a:solidFill>
                <a:effectLst/>
                <a:latin typeface="楷体" panose="02010609060101010101" pitchFamily="49" charset="-122"/>
                <a:ea typeface="楷体" panose="02010609060101010101" pitchFamily="49" charset="-122"/>
              </a:rPr>
              <a:t>使用</a:t>
            </a:r>
            <a:r>
              <a:rPr lang="zh-CN" altLang="en-US" sz="2000" dirty="0">
                <a:solidFill>
                  <a:srgbClr val="24292F"/>
                </a:solidFill>
                <a:latin typeface="楷体" panose="02010609060101010101" pitchFamily="49" charset="-122"/>
                <a:ea typeface="楷体" panose="02010609060101010101" pitchFamily="49" charset="-122"/>
              </a:rPr>
              <a:t>配置文件实现一次观测的设备控制。</a:t>
            </a:r>
            <a:endParaRPr lang="en-US" altLang="zh-CN" sz="2000" dirty="0">
              <a:solidFill>
                <a:srgbClr val="24292F"/>
              </a:solidFill>
              <a:latin typeface="楷体" panose="02010609060101010101" pitchFamily="49" charset="-122"/>
              <a:ea typeface="楷体" panose="02010609060101010101" pitchFamily="49" charset="-122"/>
            </a:endParaRPr>
          </a:p>
          <a:p>
            <a:pPr marL="342900" indent="-342900">
              <a:lnSpc>
                <a:spcPct val="150000"/>
              </a:lnSpc>
              <a:buClr>
                <a:schemeClr val="accent2"/>
              </a:buClr>
              <a:buFont typeface="Wingdings" panose="05000000000000000000" pitchFamily="2" charset="2"/>
              <a:buChar char="p"/>
            </a:pPr>
            <a:r>
              <a:rPr lang="zh-CN" altLang="en-US" sz="2000" dirty="0">
                <a:solidFill>
                  <a:srgbClr val="24292F"/>
                </a:solidFill>
                <a:highlight>
                  <a:srgbClr val="FFFF00"/>
                </a:highlight>
                <a:latin typeface="楷体" panose="02010609060101010101" pitchFamily="49" charset="-122"/>
                <a:ea typeface="楷体" panose="02010609060101010101" pitchFamily="49" charset="-122"/>
              </a:rPr>
              <a:t>设备调试模式</a:t>
            </a:r>
            <a:r>
              <a:rPr lang="zh-CN" altLang="en-US" sz="2000" b="0" i="0" dirty="0">
                <a:solidFill>
                  <a:srgbClr val="24292F"/>
                </a:solidFill>
                <a:effectLst/>
                <a:latin typeface="楷体" panose="02010609060101010101" pitchFamily="49" charset="-122"/>
                <a:ea typeface="楷体" panose="02010609060101010101" pitchFamily="49" charset="-122"/>
              </a:rPr>
              <a:t>：从控制界面接收控制设备的命令。</a:t>
            </a:r>
            <a:endParaRPr lang="en-US" altLang="zh-CN" sz="2000" b="0" i="0" dirty="0">
              <a:solidFill>
                <a:srgbClr val="24292F"/>
              </a:solidFill>
              <a:effectLst/>
              <a:latin typeface="楷体" panose="02010609060101010101" pitchFamily="49" charset="-122"/>
              <a:ea typeface="楷体" panose="02010609060101010101" pitchFamily="49" charset="-122"/>
            </a:endParaRPr>
          </a:p>
          <a:p>
            <a:pPr marL="342900" indent="-342900">
              <a:lnSpc>
                <a:spcPct val="150000"/>
              </a:lnSpc>
              <a:buClr>
                <a:schemeClr val="accent2"/>
              </a:buClr>
              <a:buFont typeface="Wingdings" panose="05000000000000000000" pitchFamily="2" charset="2"/>
              <a:buChar char="p"/>
            </a:pPr>
            <a:r>
              <a:rPr lang="zh-CN" altLang="en-US" sz="2000" dirty="0">
                <a:solidFill>
                  <a:srgbClr val="24292F"/>
                </a:solidFill>
                <a:latin typeface="楷体" panose="02010609060101010101" pitchFamily="49" charset="-122"/>
                <a:ea typeface="楷体" panose="02010609060101010101" pitchFamily="49" charset="-122"/>
              </a:rPr>
              <a:t>通过控制实现层进行命令的写入和状态的读出。</a:t>
            </a:r>
            <a:endParaRPr lang="en-US" altLang="zh-CN" sz="2000" b="0" i="0" dirty="0">
              <a:solidFill>
                <a:srgbClr val="24292F"/>
              </a:solidFill>
              <a:effectLst/>
              <a:latin typeface="楷体" panose="02010609060101010101" pitchFamily="49" charset="-122"/>
              <a:ea typeface="楷体" panose="02010609060101010101" pitchFamily="49" charset="-122"/>
            </a:endParaRPr>
          </a:p>
        </p:txBody>
      </p:sp>
      <p:pic>
        <p:nvPicPr>
          <p:cNvPr id="12" name="图片 11">
            <a:extLst>
              <a:ext uri="{FF2B5EF4-FFF2-40B4-BE49-F238E27FC236}">
                <a16:creationId xmlns:a16="http://schemas.microsoft.com/office/drawing/2014/main" id="{D5E6859F-C69D-EA96-3D38-B75DF543426A}"/>
              </a:ext>
            </a:extLst>
          </p:cNvPr>
          <p:cNvPicPr>
            <a:picLocks noChangeAspect="1"/>
          </p:cNvPicPr>
          <p:nvPr/>
        </p:nvPicPr>
        <p:blipFill>
          <a:blip r:embed="rId3"/>
          <a:stretch>
            <a:fillRect/>
          </a:stretch>
        </p:blipFill>
        <p:spPr>
          <a:xfrm>
            <a:off x="5805937" y="1411321"/>
            <a:ext cx="6153150" cy="3914775"/>
          </a:xfrm>
          <a:prstGeom prst="rect">
            <a:avLst/>
          </a:prstGeom>
        </p:spPr>
      </p:pic>
    </p:spTree>
    <p:extLst>
      <p:ext uri="{BB962C8B-B14F-4D97-AF65-F5344CB8AC3E}">
        <p14:creationId xmlns:p14="http://schemas.microsoft.com/office/powerpoint/2010/main" val="262328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3196113-97E0-4A2C-B65A-60F52830BF9A}"/>
              </a:ext>
            </a:extLst>
          </p:cNvPr>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C5F8682-C967-408D-BF22-0B8C558560C1}"/>
              </a:ext>
            </a:extLst>
          </p:cNvPr>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580627A8-389F-49F7-BB7E-A9949754BDBA}"/>
              </a:ext>
            </a:extLst>
          </p:cNvPr>
          <p:cNvSpPr txBox="1"/>
          <p:nvPr/>
        </p:nvSpPr>
        <p:spPr>
          <a:xfrm>
            <a:off x="11827425" y="6452261"/>
            <a:ext cx="293717" cy="40011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8</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2" name="标题 1">
            <a:extLst>
              <a:ext uri="{FF2B5EF4-FFF2-40B4-BE49-F238E27FC236}">
                <a16:creationId xmlns:a16="http://schemas.microsoft.com/office/drawing/2014/main" id="{BBE2BFF8-5EE5-1C19-38A7-F2396B76F037}"/>
              </a:ext>
            </a:extLst>
          </p:cNvPr>
          <p:cNvSpPr txBox="1">
            <a:spLocks/>
          </p:cNvSpPr>
          <p:nvPr/>
        </p:nvSpPr>
        <p:spPr>
          <a:xfrm>
            <a:off x="3894523" y="155222"/>
            <a:ext cx="6535351" cy="616712"/>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charset="0"/>
                <a:ea typeface="楷体_GB2312" pitchFamily="49" charset="-122"/>
              </a:defRPr>
            </a:lvl9pPr>
          </a:lstStyle>
          <a:p>
            <a:pPr eaLnBrk="1" hangingPunct="1">
              <a:defRPr/>
            </a:pPr>
            <a:r>
              <a:rPr lang="en-US" altLang="zh-CN" sz="2800" dirty="0">
                <a:latin typeface="华文楷体" panose="02010600040101010101" pitchFamily="2" charset="-122"/>
                <a:ea typeface="华文楷体" panose="02010600040101010101" pitchFamily="2" charset="-122"/>
                <a:cs typeface="Times New Roman" panose="02020603050405020304" pitchFamily="18" charset="0"/>
              </a:rPr>
              <a:t>LACT</a:t>
            </a:r>
            <a:r>
              <a:rPr lang="zh-CN" altLang="en-US" sz="2800" dirty="0">
                <a:latin typeface="华文楷体" panose="02010600040101010101" pitchFamily="2" charset="-122"/>
                <a:ea typeface="华文楷体" panose="02010600040101010101" pitchFamily="2" charset="-122"/>
                <a:cs typeface="Times New Roman" panose="02020603050405020304" pitchFamily="18" charset="0"/>
              </a:rPr>
              <a:t>控制系统的初步设计（实现部分）</a:t>
            </a:r>
            <a:endParaRPr lang="en-US" altLang="zh-CN" sz="2800" b="1" dirty="0">
              <a:latin typeface="华文楷体" panose="02010600040101010101" pitchFamily="2" charset="-122"/>
              <a:ea typeface="华文楷体" panose="02010600040101010101" pitchFamily="2" charset="-122"/>
              <a:cs typeface="Times New Roman" panose="02020603050405020304" pitchFamily="18" charset="0"/>
            </a:endParaRPr>
          </a:p>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FB16EE82-15DB-B1DE-21D0-1DB804C3A269}"/>
              </a:ext>
            </a:extLst>
          </p:cNvPr>
          <p:cNvSpPr txBox="1"/>
          <p:nvPr/>
        </p:nvSpPr>
        <p:spPr>
          <a:xfrm>
            <a:off x="163542" y="792634"/>
            <a:ext cx="7443020" cy="1497526"/>
          </a:xfrm>
          <a:prstGeom prst="rect">
            <a:avLst/>
          </a:prstGeom>
          <a:noFill/>
        </p:spPr>
        <p:txBody>
          <a:bodyPr wrap="square">
            <a:spAutoFit/>
          </a:bodyPr>
          <a:lstStyle/>
          <a:p>
            <a:pPr>
              <a:lnSpc>
                <a:spcPct val="150000"/>
              </a:lnSpc>
            </a:pPr>
            <a:r>
              <a:rPr lang="zh-CN" altLang="en-US" sz="2400" dirty="0">
                <a:highlight>
                  <a:srgbClr val="FFFF00"/>
                </a:highlight>
                <a:latin typeface="楷体" panose="02010609060101010101" pitchFamily="49" charset="-122"/>
                <a:ea typeface="楷体" panose="02010609060101010101" pitchFamily="49" charset="-122"/>
              </a:rPr>
              <a:t>系统整体采用</a:t>
            </a:r>
            <a:r>
              <a:rPr lang="en-US" altLang="zh-CN" sz="2400" dirty="0">
                <a:highlight>
                  <a:srgbClr val="FFFF00"/>
                </a:highlight>
                <a:latin typeface="楷体" panose="02010609060101010101" pitchFamily="49" charset="-122"/>
                <a:ea typeface="楷体" panose="02010609060101010101" pitchFamily="49" charset="-122"/>
              </a:rPr>
              <a:t>B/S</a:t>
            </a:r>
            <a:r>
              <a:rPr lang="zh-CN" altLang="en-US" sz="2400" dirty="0">
                <a:highlight>
                  <a:srgbClr val="FFFF00"/>
                </a:highlight>
                <a:latin typeface="楷体" panose="02010609060101010101" pitchFamily="49" charset="-122"/>
                <a:ea typeface="楷体" panose="02010609060101010101" pitchFamily="49" charset="-122"/>
              </a:rPr>
              <a:t>的架构模式</a:t>
            </a:r>
            <a:endParaRPr lang="en-US" altLang="zh-CN" sz="2400" dirty="0">
              <a:highlight>
                <a:srgbClr val="FFFF00"/>
              </a:highlight>
              <a:latin typeface="楷体" panose="02010609060101010101" pitchFamily="49" charset="-122"/>
              <a:ea typeface="楷体" panose="02010609060101010101" pitchFamily="49" charset="-122"/>
            </a:endParaRPr>
          </a:p>
          <a:p>
            <a:pPr>
              <a:lnSpc>
                <a:spcPct val="150000"/>
              </a:lnSpc>
            </a:pPr>
            <a:r>
              <a:rPr lang="zh-CN" altLang="en-US" sz="2000" dirty="0">
                <a:solidFill>
                  <a:srgbClr val="24292F"/>
                </a:solidFill>
                <a:latin typeface="楷体" panose="02010609060101010101" pitchFamily="49" charset="-122"/>
                <a:ea typeface="楷体" panose="02010609060101010101" pitchFamily="49" charset="-122"/>
              </a:rPr>
              <a:t>（</a:t>
            </a:r>
            <a:r>
              <a:rPr lang="zh-CN" altLang="en-US" sz="2000" b="0" i="0" dirty="0">
                <a:solidFill>
                  <a:srgbClr val="24292F"/>
                </a:solidFill>
                <a:effectLst/>
                <a:highlight>
                  <a:srgbClr val="00FFFF"/>
                </a:highlight>
                <a:latin typeface="楷体" panose="02010609060101010101" pitchFamily="49" charset="-122"/>
                <a:ea typeface="楷体" panose="02010609060101010101" pitchFamily="49" charset="-122"/>
              </a:rPr>
              <a:t>浏览器</a:t>
            </a:r>
            <a:r>
              <a:rPr lang="en-US" altLang="zh-CN" sz="2000" b="0" i="0" dirty="0">
                <a:solidFill>
                  <a:srgbClr val="24292F"/>
                </a:solidFill>
                <a:effectLst/>
                <a:highlight>
                  <a:srgbClr val="00FFFF"/>
                </a:highlight>
                <a:latin typeface="楷体" panose="02010609060101010101" pitchFamily="49" charset="-122"/>
                <a:ea typeface="楷体" panose="02010609060101010101" pitchFamily="49" charset="-122"/>
              </a:rPr>
              <a:t>/</a:t>
            </a:r>
            <a:r>
              <a:rPr lang="zh-CN" altLang="en-US" sz="2000" b="0" i="0" dirty="0">
                <a:solidFill>
                  <a:srgbClr val="24292F"/>
                </a:solidFill>
                <a:effectLst/>
                <a:highlight>
                  <a:srgbClr val="00FFFF"/>
                </a:highlight>
                <a:latin typeface="楷体" panose="02010609060101010101" pitchFamily="49" charset="-122"/>
                <a:ea typeface="楷体" panose="02010609060101010101" pitchFamily="49" charset="-122"/>
              </a:rPr>
              <a:t>服务器</a:t>
            </a:r>
            <a:r>
              <a:rPr lang="zh-CN" altLang="en-US" sz="2000" b="0" i="0" dirty="0">
                <a:solidFill>
                  <a:srgbClr val="24292F"/>
                </a:solidFill>
                <a:effectLst/>
                <a:latin typeface="楷体" panose="02010609060101010101" pitchFamily="49" charset="-122"/>
                <a:ea typeface="楷体" panose="02010609060101010101" pitchFamily="49" charset="-122"/>
              </a:rPr>
              <a:t>架构，数据处理和逻辑运算在服务器端完成，而客户端浏览器主要负责显示和交互操作</a:t>
            </a:r>
            <a:r>
              <a:rPr lang="zh-CN" altLang="en-US" sz="2000" dirty="0">
                <a:solidFill>
                  <a:srgbClr val="24292F"/>
                </a:solidFill>
                <a:latin typeface="楷体" panose="02010609060101010101" pitchFamily="49" charset="-122"/>
                <a:ea typeface="楷体" panose="02010609060101010101" pitchFamily="49" charset="-122"/>
              </a:rPr>
              <a:t>）</a:t>
            </a:r>
            <a:endParaRPr lang="en-US" altLang="zh-CN" sz="2000" dirty="0">
              <a:highlight>
                <a:srgbClr val="FFFF00"/>
              </a:highlight>
              <a:latin typeface="楷体" panose="02010609060101010101" pitchFamily="49" charset="-122"/>
              <a:ea typeface="楷体" panose="02010609060101010101" pitchFamily="49" charset="-122"/>
            </a:endParaRPr>
          </a:p>
        </p:txBody>
      </p:sp>
      <p:pic>
        <p:nvPicPr>
          <p:cNvPr id="15" name="图片 14">
            <a:extLst>
              <a:ext uri="{FF2B5EF4-FFF2-40B4-BE49-F238E27FC236}">
                <a16:creationId xmlns:a16="http://schemas.microsoft.com/office/drawing/2014/main" id="{10FB839C-383E-EB43-A145-5DA122B8076A}"/>
              </a:ext>
            </a:extLst>
          </p:cNvPr>
          <p:cNvPicPr>
            <a:picLocks noChangeAspect="1"/>
          </p:cNvPicPr>
          <p:nvPr/>
        </p:nvPicPr>
        <p:blipFill>
          <a:blip r:embed="rId3"/>
          <a:stretch>
            <a:fillRect/>
          </a:stretch>
        </p:blipFill>
        <p:spPr>
          <a:xfrm>
            <a:off x="7669161" y="3843247"/>
            <a:ext cx="4522839" cy="2177848"/>
          </a:xfrm>
          <a:prstGeom prst="rect">
            <a:avLst/>
          </a:prstGeom>
        </p:spPr>
      </p:pic>
      <p:sp>
        <p:nvSpPr>
          <p:cNvPr id="21" name="文本框 20">
            <a:extLst>
              <a:ext uri="{FF2B5EF4-FFF2-40B4-BE49-F238E27FC236}">
                <a16:creationId xmlns:a16="http://schemas.microsoft.com/office/drawing/2014/main" id="{B519E639-C45A-0870-FE5F-736B32B938B2}"/>
              </a:ext>
            </a:extLst>
          </p:cNvPr>
          <p:cNvSpPr txBox="1"/>
          <p:nvPr/>
        </p:nvSpPr>
        <p:spPr>
          <a:xfrm>
            <a:off x="9128002" y="6083365"/>
            <a:ext cx="2361298" cy="369332"/>
          </a:xfrm>
          <a:prstGeom prst="rect">
            <a:avLst/>
          </a:prstGeom>
          <a:noFill/>
        </p:spPr>
        <p:txBody>
          <a:bodyPr wrap="square" rtlCol="0">
            <a:spAutoFit/>
          </a:bodyPr>
          <a:lstStyle/>
          <a:p>
            <a:r>
              <a:rPr lang="zh-CN" altLang="en-US" dirty="0"/>
              <a:t>图八 前端页面原型</a:t>
            </a:r>
          </a:p>
        </p:txBody>
      </p:sp>
      <p:pic>
        <p:nvPicPr>
          <p:cNvPr id="4" name="图片 3">
            <a:extLst>
              <a:ext uri="{FF2B5EF4-FFF2-40B4-BE49-F238E27FC236}">
                <a16:creationId xmlns:a16="http://schemas.microsoft.com/office/drawing/2014/main" id="{EC66EE63-F083-E694-BACA-3C9FA6DE89FE}"/>
              </a:ext>
            </a:extLst>
          </p:cNvPr>
          <p:cNvPicPr>
            <a:picLocks noChangeAspect="1"/>
          </p:cNvPicPr>
          <p:nvPr/>
        </p:nvPicPr>
        <p:blipFill>
          <a:blip r:embed="rId4"/>
          <a:stretch>
            <a:fillRect/>
          </a:stretch>
        </p:blipFill>
        <p:spPr>
          <a:xfrm>
            <a:off x="7803823" y="1028700"/>
            <a:ext cx="4388177" cy="2266950"/>
          </a:xfrm>
          <a:prstGeom prst="rect">
            <a:avLst/>
          </a:prstGeom>
        </p:spPr>
      </p:pic>
      <p:sp>
        <p:nvSpPr>
          <p:cNvPr id="6" name="文本框 5">
            <a:extLst>
              <a:ext uri="{FF2B5EF4-FFF2-40B4-BE49-F238E27FC236}">
                <a16:creationId xmlns:a16="http://schemas.microsoft.com/office/drawing/2014/main" id="{B33C96A7-6EC3-D602-BC51-D31730257CB3}"/>
              </a:ext>
            </a:extLst>
          </p:cNvPr>
          <p:cNvSpPr txBox="1"/>
          <p:nvPr/>
        </p:nvSpPr>
        <p:spPr>
          <a:xfrm>
            <a:off x="9059350" y="3366584"/>
            <a:ext cx="2370650" cy="369332"/>
          </a:xfrm>
          <a:prstGeom prst="rect">
            <a:avLst/>
          </a:prstGeom>
          <a:noFill/>
        </p:spPr>
        <p:txBody>
          <a:bodyPr wrap="square" rtlCol="0">
            <a:spAutoFit/>
          </a:bodyPr>
          <a:lstStyle/>
          <a:p>
            <a:r>
              <a:rPr lang="zh-CN" altLang="en-US" dirty="0"/>
              <a:t>图七 后端接口测试</a:t>
            </a:r>
          </a:p>
        </p:txBody>
      </p:sp>
      <p:sp>
        <p:nvSpPr>
          <p:cNvPr id="7" name="文本框 6">
            <a:extLst>
              <a:ext uri="{FF2B5EF4-FFF2-40B4-BE49-F238E27FC236}">
                <a16:creationId xmlns:a16="http://schemas.microsoft.com/office/drawing/2014/main" id="{2C6C3B2A-52D1-4AE2-80A5-431F3FDEEF20}"/>
              </a:ext>
            </a:extLst>
          </p:cNvPr>
          <p:cNvSpPr txBox="1"/>
          <p:nvPr/>
        </p:nvSpPr>
        <p:spPr>
          <a:xfrm>
            <a:off x="152400" y="2495550"/>
            <a:ext cx="6457950" cy="2221762"/>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完成了浏览器端部分页面原型设计工作。</a:t>
            </a:r>
            <a:endParaRPr lang="en-US" altLang="zh-CN" sz="24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主要对望远镜转动部分进行了服务器端的开发，目前已经实现</a:t>
            </a:r>
            <a:r>
              <a:rPr lang="zh-CN" altLang="en-US" sz="2400" dirty="0">
                <a:solidFill>
                  <a:srgbClr val="FF0000"/>
                </a:solidFill>
                <a:latin typeface="楷体" panose="02010609060101010101" pitchFamily="49" charset="-122"/>
                <a:ea typeface="楷体" panose="02010609060101010101" pitchFamily="49" charset="-122"/>
              </a:rPr>
              <a:t>望远镜初始化、水平转动、俯仰转动的接口</a:t>
            </a:r>
            <a:r>
              <a:rPr lang="zh-CN" altLang="en-US" sz="2400" dirty="0">
                <a:latin typeface="楷体" panose="02010609060101010101" pitchFamily="49" charset="-122"/>
                <a:ea typeface="楷体" panose="02010609060101010101" pitchFamily="49" charset="-122"/>
              </a:rPr>
              <a:t>和</a:t>
            </a:r>
            <a:r>
              <a:rPr lang="zh-CN" altLang="en-US" sz="2400" dirty="0">
                <a:solidFill>
                  <a:srgbClr val="FF0000"/>
                </a:solidFill>
                <a:latin typeface="楷体" panose="02010609060101010101" pitchFamily="49" charset="-122"/>
                <a:ea typeface="楷体" panose="02010609060101010101" pitchFamily="49" charset="-122"/>
              </a:rPr>
              <a:t>状态信息读出</a:t>
            </a:r>
            <a:r>
              <a:rPr lang="zh-CN" altLang="en-US" sz="2400" dirty="0">
                <a:latin typeface="楷体" panose="02010609060101010101" pitchFamily="49" charset="-122"/>
                <a:ea typeface="楷体" panose="02010609060101010101" pitchFamily="49" charset="-122"/>
              </a:rPr>
              <a:t>的接口。</a:t>
            </a:r>
          </a:p>
        </p:txBody>
      </p:sp>
    </p:spTree>
    <p:extLst>
      <p:ext uri="{BB962C8B-B14F-4D97-AF65-F5344CB8AC3E}">
        <p14:creationId xmlns:p14="http://schemas.microsoft.com/office/powerpoint/2010/main" val="362401084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17840</TotalTime>
  <Words>2476</Words>
  <Application>Microsoft Office PowerPoint</Application>
  <PresentationFormat>宽屏</PresentationFormat>
  <Paragraphs>129</Paragraphs>
  <Slides>12</Slides>
  <Notes>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-apple-system</vt:lpstr>
      <vt:lpstr>等线</vt:lpstr>
      <vt:lpstr>等线 Light</vt:lpstr>
      <vt:lpstr>黑体</vt:lpstr>
      <vt:lpstr>华文楷体</vt:lpstr>
      <vt:lpstr>楷体</vt:lpstr>
      <vt:lpstr>宋体</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jiang xzh</dc:creator>
  <cp:lastModifiedBy>豪运 吉</cp:lastModifiedBy>
  <cp:revision>408</cp:revision>
  <dcterms:created xsi:type="dcterms:W3CDTF">2022-12-26T05:18:52Z</dcterms:created>
  <dcterms:modified xsi:type="dcterms:W3CDTF">2024-04-29T06:30:31Z</dcterms:modified>
</cp:coreProperties>
</file>