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187" r:id="rId1"/>
  </p:sldMasterIdLst>
  <p:notesMasterIdLst>
    <p:notesMasterId r:id="rId8"/>
  </p:notesMasterIdLst>
  <p:handoutMasterIdLst>
    <p:handoutMasterId r:id="rId9"/>
  </p:handoutMasterIdLst>
  <p:sldIdLst>
    <p:sldId id="923" r:id="rId2"/>
    <p:sldId id="919" r:id="rId3"/>
    <p:sldId id="921" r:id="rId4"/>
    <p:sldId id="920" r:id="rId5"/>
    <p:sldId id="918" r:id="rId6"/>
    <p:sldId id="922" r:id="rId7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3" autoAdjust="0"/>
    <p:restoredTop sz="90100" autoAdjust="0"/>
  </p:normalViewPr>
  <p:slideViewPr>
    <p:cSldViewPr>
      <p:cViewPr varScale="1">
        <p:scale>
          <a:sx n="112" d="100"/>
          <a:sy n="112" d="100"/>
        </p:scale>
        <p:origin x="638" y="91"/>
      </p:cViewPr>
      <p:guideLst>
        <p:guide orient="horz" pos="211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0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2D1D5FFA-A767-E2C8-FC3F-5F91AED82E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7F20596-8E32-53DE-325F-9706B25D96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B4B5A2C-A2CA-6C47-B450-00CAEF316082}" type="datetime1">
              <a:rPr lang="zh-CN" altLang="en-US"/>
              <a:pPr>
                <a:defRPr/>
              </a:pPr>
              <a:t>2024/4/26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A4D5E54-D674-E54B-F5F3-3AC532A39C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International Workshop on the CEPC 2017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90596DB-B9AA-32D0-935C-E9981E2CC9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C3C8534-77FD-D14B-A8A9-DA6F3B5D901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03F4FA1-4C04-14DB-B0BF-66F5BD1773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64F968D-B3A9-7FD9-9320-CA3B3F7E4AE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47FA705-EC22-F347-A4D1-92D799BC8899}" type="datetime1">
              <a:rPr lang="zh-CN" altLang="en-US"/>
              <a:pPr>
                <a:defRPr/>
              </a:pPr>
              <a:t>2024/4/26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97A3A26F-E35B-39E8-3F35-BD244FDCD6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59B2D261-13B5-D3B6-E0B5-53565FEE7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9515B4E-F0C2-DB91-21D5-36FAB532DA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dirty="0"/>
              <a:t>International Workshop on the CEPC 2017</a:t>
            </a:r>
            <a:endParaRPr lang="zh-CN" altLang="en-US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BD3008-08D3-2F93-C42D-55E93FFDBA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6780061-E25C-9B4C-A4F1-28A5F74609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47FA705-EC22-F347-A4D1-92D799BC8899}" type="datetime1">
              <a:rPr lang="zh-CN" altLang="en-US" smtClean="0"/>
              <a:pPr>
                <a:defRPr/>
              </a:pPr>
              <a:t>2024/4/26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780061-E25C-9B4C-A4F1-28A5F7460971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226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47FA705-EC22-F347-A4D1-92D799BC8899}" type="datetime1">
              <a:rPr lang="zh-CN" altLang="en-US" smtClean="0"/>
              <a:pPr>
                <a:defRPr/>
              </a:pPr>
              <a:t>2024/4/26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780061-E25C-9B4C-A4F1-28A5F7460971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645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47FA705-EC22-F347-A4D1-92D799BC8899}" type="datetime1">
              <a:rPr lang="zh-CN" altLang="en-US" smtClean="0"/>
              <a:pPr>
                <a:defRPr/>
              </a:pPr>
              <a:t>2024/4/26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780061-E25C-9B4C-A4F1-28A5F7460971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02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4" indent="0" algn="ctr">
              <a:buNone/>
              <a:defRPr sz="2000"/>
            </a:lvl2pPr>
            <a:lvl3pPr marL="914369" indent="0" algn="ctr">
              <a:buNone/>
              <a:defRPr sz="1800"/>
            </a:lvl3pPr>
            <a:lvl4pPr marL="1371553" indent="0" algn="ctr">
              <a:buNone/>
              <a:defRPr sz="1600"/>
            </a:lvl4pPr>
            <a:lvl5pPr marL="1828737" indent="0" algn="ctr">
              <a:buNone/>
              <a:defRPr sz="1600"/>
            </a:lvl5pPr>
            <a:lvl6pPr marL="2285921" indent="0" algn="ctr">
              <a:buNone/>
              <a:defRPr sz="1600"/>
            </a:lvl6pPr>
            <a:lvl7pPr marL="2743106" indent="0" algn="ctr">
              <a:buNone/>
              <a:defRPr sz="1600"/>
            </a:lvl7pPr>
            <a:lvl8pPr marL="3200291" indent="0" algn="ctr">
              <a:buNone/>
              <a:defRPr sz="1600"/>
            </a:lvl8pPr>
            <a:lvl9pPr marL="3657475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7CBEA-FF3D-7449-A223-FC10515C4DA6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20C70-9186-AF48-896E-35D492B2237F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7316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288BD-B7AA-B548-AAF1-15EC9A23F3AE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1F23F-1717-4748-ABDD-C1C2FD1996B3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6886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8607DE-8A43-424B-B0B7-8B025F8C2D52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115-B5F0-4942-B1D9-7536E830645D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76180319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5A69F6-D95E-7345-884F-2828D0C3FB36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CC7B-4E0F-6949-A91D-DC73D53689D1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3605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97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EF396-A503-134D-935A-AD6390FE8E3C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EAE05-B1FF-9A4B-BFFA-FC9CFE3353A3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8266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4" indent="0">
              <a:buNone/>
              <a:defRPr sz="2000" b="1"/>
            </a:lvl2pPr>
            <a:lvl3pPr marL="914369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1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1" indent="0">
              <a:buNone/>
              <a:defRPr sz="1600" b="1"/>
            </a:lvl8pPr>
            <a:lvl9pPr marL="365747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4" indent="0">
              <a:buNone/>
              <a:defRPr sz="2000" b="1"/>
            </a:lvl2pPr>
            <a:lvl3pPr marL="914369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1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1" indent="0">
              <a:buNone/>
              <a:defRPr sz="1600" b="1"/>
            </a:lvl8pPr>
            <a:lvl9pPr marL="365747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4B1DDC-5728-B941-B7D6-5F2E705BBA65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A2496-EB97-C348-AE11-8B969D2C03A6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6291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49C8C4-8ADC-754E-9141-3A3AC59376B7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7909B-A487-4745-BB59-BB9DC5AD6E6D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5798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6212C5-5991-5B42-A9B9-FEC05246F776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B6DFE-7194-5147-9FC6-E9141D35A5A5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83416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4" indent="0">
              <a:buNone/>
              <a:defRPr sz="1400"/>
            </a:lvl2pPr>
            <a:lvl3pPr marL="914369" indent="0">
              <a:buNone/>
              <a:defRPr sz="1200"/>
            </a:lvl3pPr>
            <a:lvl4pPr marL="1371553" indent="0">
              <a:buNone/>
              <a:defRPr sz="1000"/>
            </a:lvl4pPr>
            <a:lvl5pPr marL="1828737" indent="0">
              <a:buNone/>
              <a:defRPr sz="1000"/>
            </a:lvl5pPr>
            <a:lvl6pPr marL="2285921" indent="0">
              <a:buNone/>
              <a:defRPr sz="1000"/>
            </a:lvl6pPr>
            <a:lvl7pPr marL="2743106" indent="0">
              <a:buNone/>
              <a:defRPr sz="1000"/>
            </a:lvl7pPr>
            <a:lvl8pPr marL="3200291" indent="0">
              <a:buNone/>
              <a:defRPr sz="1000"/>
            </a:lvl8pPr>
            <a:lvl9pPr marL="3657475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2C8F1-6F39-474A-99E6-40F8E5A144D7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19F66-BFDF-FD42-916D-42A407BD0AA0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26211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4" indent="0">
              <a:buNone/>
              <a:defRPr sz="2800"/>
            </a:lvl2pPr>
            <a:lvl3pPr marL="914369" indent="0">
              <a:buNone/>
              <a:defRPr sz="2400"/>
            </a:lvl3pPr>
            <a:lvl4pPr marL="1371553" indent="0">
              <a:buNone/>
              <a:defRPr sz="2000"/>
            </a:lvl4pPr>
            <a:lvl5pPr marL="1828737" indent="0">
              <a:buNone/>
              <a:defRPr sz="2000"/>
            </a:lvl5pPr>
            <a:lvl6pPr marL="2285921" indent="0">
              <a:buNone/>
              <a:defRPr sz="2000"/>
            </a:lvl6pPr>
            <a:lvl7pPr marL="2743106" indent="0">
              <a:buNone/>
              <a:defRPr sz="2000"/>
            </a:lvl7pPr>
            <a:lvl8pPr marL="3200291" indent="0">
              <a:buNone/>
              <a:defRPr sz="2000"/>
            </a:lvl8pPr>
            <a:lvl9pPr marL="365747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4" indent="0">
              <a:buNone/>
              <a:defRPr sz="1400"/>
            </a:lvl2pPr>
            <a:lvl3pPr marL="914369" indent="0">
              <a:buNone/>
              <a:defRPr sz="1200"/>
            </a:lvl3pPr>
            <a:lvl4pPr marL="1371553" indent="0">
              <a:buNone/>
              <a:defRPr sz="1000"/>
            </a:lvl4pPr>
            <a:lvl5pPr marL="1828737" indent="0">
              <a:buNone/>
              <a:defRPr sz="1000"/>
            </a:lvl5pPr>
            <a:lvl6pPr marL="2285921" indent="0">
              <a:buNone/>
              <a:defRPr sz="1000"/>
            </a:lvl6pPr>
            <a:lvl7pPr marL="2743106" indent="0">
              <a:buNone/>
              <a:defRPr sz="1000"/>
            </a:lvl7pPr>
            <a:lvl8pPr marL="3200291" indent="0">
              <a:buNone/>
              <a:defRPr sz="1000"/>
            </a:lvl8pPr>
            <a:lvl9pPr marL="3657475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D4DDB-33BE-E944-9B17-8C700139A635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818BF-AA99-C549-96D0-F7C4E262D634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2622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8607DE-8A43-424B-B0B7-8B025F8C2D52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E4F115-B5F0-4942-B1D9-7536E830645D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  <p:pic>
        <p:nvPicPr>
          <p:cNvPr id="7" name="图片 110" descr="系楼3.jpg">
            <a:extLst>
              <a:ext uri="{FF2B5EF4-FFF2-40B4-BE49-F238E27FC236}">
                <a16:creationId xmlns:a16="http://schemas.microsoft.com/office/drawing/2014/main" id="{5F76F6A0-718A-4821-8A90-E775152C65B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0584" y="5983288"/>
            <a:ext cx="1926168" cy="882650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292124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88" r:id="rId1"/>
    <p:sldLayoutId id="2147485189" r:id="rId2"/>
    <p:sldLayoutId id="2147485190" r:id="rId3"/>
    <p:sldLayoutId id="2147485191" r:id="rId4"/>
    <p:sldLayoutId id="2147485192" r:id="rId5"/>
    <p:sldLayoutId id="2147485193" r:id="rId6"/>
    <p:sldLayoutId id="2147485194" r:id="rId7"/>
    <p:sldLayoutId id="2147485195" r:id="rId8"/>
    <p:sldLayoutId id="2147485196" r:id="rId9"/>
    <p:sldLayoutId id="2147485197" r:id="rId10"/>
    <p:sldLayoutId id="2147485198" r:id="rId11"/>
  </p:sldLayoutIdLst>
  <p:hf hdr="0" ftr="0"/>
  <p:txStyles>
    <p:titleStyle>
      <a:lvl1pPr algn="l" defTabSz="91436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2" indent="-228592" algn="l" defTabSz="91436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6" indent="-228592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1" indent="-228592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5" indent="-228592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29" indent="-228592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4" indent="-228592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8" indent="-228592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3" indent="-228592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7" indent="-228592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4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9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7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1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6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1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5" algn="l" defTabSz="9143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hep.ac.cn/event/22357/?note=1334#3-minutes" TargetMode="External"/><Relationship Id="rId2" Type="http://schemas.openxmlformats.org/officeDocument/2006/relationships/hyperlink" Target="https://indico.ihep.ac.cn/event/22357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FA582-0933-48B0-8D76-83DD81A93F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CEPC calorimeter dimensions:</a:t>
            </a:r>
            <a:br>
              <a:rPr lang="en-US" dirty="0"/>
            </a:br>
            <a:r>
              <a:rPr lang="en-US" dirty="0"/>
              <a:t>a brief 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A471E2-FEBC-4B63-B9B6-83E2AC7636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Apr. 26,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E66B88-FA23-4D61-8B90-E88CEF1BDB80}"/>
              </a:ext>
            </a:extLst>
          </p:cNvPr>
          <p:cNvSpPr txBox="1"/>
          <p:nvPr/>
        </p:nvSpPr>
        <p:spPr>
          <a:xfrm>
            <a:off x="4583832" y="5589240"/>
            <a:ext cx="7200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CEPC Calorimeter Discussion (Thursday Apr 25, 2024, 10:30 AM) </a:t>
            </a:r>
          </a:p>
          <a:p>
            <a:r>
              <a:rPr lang="en-US" dirty="0"/>
              <a:t>Agenda: </a:t>
            </a:r>
            <a:r>
              <a:rPr lang="en-US" dirty="0">
                <a:hlinkClick r:id="rId2"/>
              </a:rPr>
              <a:t>https://indico.ihep.ac.cn/event/22357/</a:t>
            </a:r>
            <a:r>
              <a:rPr lang="en-US" dirty="0"/>
              <a:t> </a:t>
            </a:r>
          </a:p>
          <a:p>
            <a:r>
              <a:rPr lang="en-US" dirty="0"/>
              <a:t>Minutes: </a:t>
            </a:r>
            <a:r>
              <a:rPr lang="en-US" dirty="0">
                <a:hlinkClick r:id="rId3"/>
              </a:rPr>
              <a:t>https://indico.ihep.ac.cn/event/22357/?note=1334#3-minutes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38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9E92B1C-CE5F-4B37-A4F8-2B459E4F5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CC7B-4E0F-6949-A91D-DC73D53689D1}" type="slidenum">
              <a:rPr lang="zh-CN" altLang="zh-CN" smtClean="0"/>
              <a:pPr>
                <a:defRPr/>
              </a:pPr>
              <a:t>2</a:t>
            </a:fld>
            <a:endParaRPr lang="zh-CN" altLang="zh-CN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4EB3ED12-7810-48F2-8203-478565C11608}"/>
              </a:ext>
            </a:extLst>
          </p:cNvPr>
          <p:cNvSpPr/>
          <p:nvPr/>
        </p:nvSpPr>
        <p:spPr>
          <a:xfrm>
            <a:off x="735216" y="2656301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ED7B28A4-E0E0-45E5-A9FB-CD2D697CD987}"/>
              </a:ext>
            </a:extLst>
          </p:cNvPr>
          <p:cNvSpPr/>
          <p:nvPr/>
        </p:nvSpPr>
        <p:spPr>
          <a:xfrm>
            <a:off x="1529423" y="2657041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BFAEE199-41B7-4D30-8D5F-F5E0553F6614}"/>
              </a:ext>
            </a:extLst>
          </p:cNvPr>
          <p:cNvSpPr/>
          <p:nvPr/>
        </p:nvSpPr>
        <p:spPr>
          <a:xfrm>
            <a:off x="2332941" y="2657041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18E09E35-05F1-41E4-961F-66D6CF8DE8A7}"/>
              </a:ext>
            </a:extLst>
          </p:cNvPr>
          <p:cNvSpPr/>
          <p:nvPr/>
        </p:nvSpPr>
        <p:spPr>
          <a:xfrm>
            <a:off x="3139887" y="2657041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35F31702-524A-4BB1-8C1E-38895E162F0D}"/>
              </a:ext>
            </a:extLst>
          </p:cNvPr>
          <p:cNvSpPr/>
          <p:nvPr/>
        </p:nvSpPr>
        <p:spPr>
          <a:xfrm>
            <a:off x="724061" y="2873065"/>
            <a:ext cx="3209498" cy="1440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FE54830D-6856-44FA-ABA5-7CDAE19BEB97}"/>
              </a:ext>
            </a:extLst>
          </p:cNvPr>
          <p:cNvSpPr/>
          <p:nvPr/>
        </p:nvSpPr>
        <p:spPr>
          <a:xfrm>
            <a:off x="1308510" y="3025465"/>
            <a:ext cx="422080" cy="1440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F7FC0A11-047D-431B-AD83-29405E5C04C7}"/>
              </a:ext>
            </a:extLst>
          </p:cNvPr>
          <p:cNvSpPr/>
          <p:nvPr/>
        </p:nvSpPr>
        <p:spPr>
          <a:xfrm>
            <a:off x="2100597" y="3029267"/>
            <a:ext cx="422080" cy="1440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31ED8F21-A0F5-495F-9546-1D5540E229B4}"/>
              </a:ext>
            </a:extLst>
          </p:cNvPr>
          <p:cNvSpPr/>
          <p:nvPr/>
        </p:nvSpPr>
        <p:spPr>
          <a:xfrm>
            <a:off x="2964693" y="3025627"/>
            <a:ext cx="422080" cy="1440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A6DB3261-1665-4BA1-B4C2-4FFD1A1D53D4}"/>
              </a:ext>
            </a:extLst>
          </p:cNvPr>
          <p:cNvSpPr/>
          <p:nvPr/>
        </p:nvSpPr>
        <p:spPr>
          <a:xfrm>
            <a:off x="722477" y="2365623"/>
            <a:ext cx="3209498" cy="2779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E46425A9-4334-4E76-B252-DF1505380A7C}"/>
              </a:ext>
            </a:extLst>
          </p:cNvPr>
          <p:cNvSpPr/>
          <p:nvPr/>
        </p:nvSpPr>
        <p:spPr>
          <a:xfrm>
            <a:off x="732431" y="3186943"/>
            <a:ext cx="3209498" cy="3094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2908EA1F-19A1-446B-8F5B-950544365D38}"/>
              </a:ext>
            </a:extLst>
          </p:cNvPr>
          <p:cNvSpPr/>
          <p:nvPr/>
        </p:nvSpPr>
        <p:spPr>
          <a:xfrm>
            <a:off x="1316264" y="3782235"/>
            <a:ext cx="422080" cy="1440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34147C90-6700-484F-9709-4E0FC003D2DC}"/>
              </a:ext>
            </a:extLst>
          </p:cNvPr>
          <p:cNvSpPr/>
          <p:nvPr/>
        </p:nvSpPr>
        <p:spPr>
          <a:xfrm>
            <a:off x="2127421" y="3780191"/>
            <a:ext cx="422080" cy="1440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43664BBC-7D5B-4761-BA92-9EF40393D90C}"/>
              </a:ext>
            </a:extLst>
          </p:cNvPr>
          <p:cNvSpPr/>
          <p:nvPr/>
        </p:nvSpPr>
        <p:spPr>
          <a:xfrm>
            <a:off x="2988103" y="3787637"/>
            <a:ext cx="422080" cy="1440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58C496C1-E95D-4712-A7AC-48E94FBD3BDA}"/>
              </a:ext>
            </a:extLst>
          </p:cNvPr>
          <p:cNvSpPr/>
          <p:nvPr/>
        </p:nvSpPr>
        <p:spPr>
          <a:xfrm>
            <a:off x="740931" y="3926795"/>
            <a:ext cx="3209498" cy="1440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CB7BB97-513C-4503-904B-5E171532E3EA}"/>
              </a:ext>
            </a:extLst>
          </p:cNvPr>
          <p:cNvSpPr/>
          <p:nvPr/>
        </p:nvSpPr>
        <p:spPr>
          <a:xfrm>
            <a:off x="737523" y="4079804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0DE9B8CD-1F43-4D36-B335-63072A47B175}"/>
              </a:ext>
            </a:extLst>
          </p:cNvPr>
          <p:cNvSpPr/>
          <p:nvPr/>
        </p:nvSpPr>
        <p:spPr>
          <a:xfrm>
            <a:off x="1544469" y="4079804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FB3D710E-CBE8-4EBF-94C2-D4CCEF01DA27}"/>
              </a:ext>
            </a:extLst>
          </p:cNvPr>
          <p:cNvSpPr/>
          <p:nvPr/>
        </p:nvSpPr>
        <p:spPr>
          <a:xfrm>
            <a:off x="2347987" y="4079804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412EDF4D-DBF7-4AC3-9AB0-E7539074BB56}"/>
              </a:ext>
            </a:extLst>
          </p:cNvPr>
          <p:cNvSpPr/>
          <p:nvPr/>
        </p:nvSpPr>
        <p:spPr>
          <a:xfrm>
            <a:off x="3154933" y="4079804"/>
            <a:ext cx="792088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4B9E4D-8E7C-49DD-BD13-88B8CF72F8B1}"/>
              </a:ext>
            </a:extLst>
          </p:cNvPr>
          <p:cNvGrpSpPr/>
          <p:nvPr/>
        </p:nvGrpSpPr>
        <p:grpSpPr>
          <a:xfrm>
            <a:off x="3894662" y="2343120"/>
            <a:ext cx="4402675" cy="2026431"/>
            <a:chOff x="4010481" y="2301152"/>
            <a:chExt cx="4402675" cy="2026431"/>
          </a:xfrm>
        </p:grpSpPr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91107692-D192-4847-B9E6-D5D1895E8EC7}"/>
                </a:ext>
              </a:extLst>
            </p:cNvPr>
            <p:cNvSpPr txBox="1"/>
            <p:nvPr/>
          </p:nvSpPr>
          <p:spPr>
            <a:xfrm>
              <a:off x="4013777" y="2868441"/>
              <a:ext cx="43993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highlight>
                    <a:srgbClr val="FFFF00"/>
                  </a:highlight>
                </a:rPr>
                <a:t>吸收体 </a:t>
              </a:r>
              <a:r>
                <a:rPr lang="en-US" altLang="zh-CN" sz="1400" dirty="0">
                  <a:highlight>
                    <a:srgbClr val="FFFF00"/>
                  </a:highlight>
                </a:rPr>
                <a:t>(</a:t>
              </a:r>
              <a:r>
                <a:rPr lang="en-US" altLang="zh-CN" sz="1400" dirty="0" err="1">
                  <a:highlight>
                    <a:srgbClr val="FFFF00"/>
                  </a:highlight>
                </a:rPr>
                <a:t>W:Cu</a:t>
              </a:r>
              <a:r>
                <a:rPr lang="en-US" altLang="zh-CN" sz="1400" dirty="0">
                  <a:highlight>
                    <a:srgbClr val="FFFF00"/>
                  </a:highlight>
                </a:rPr>
                <a:t> ,</a:t>
              </a:r>
              <a:r>
                <a:rPr lang="zh-CN" altLang="en-US" sz="1400" dirty="0">
                  <a:highlight>
                    <a:srgbClr val="FFFF00"/>
                  </a:highlight>
                </a:rPr>
                <a:t> </a:t>
              </a:r>
              <a:r>
                <a:rPr lang="en-US" altLang="zh-CN" sz="1400" dirty="0">
                  <a:highlight>
                    <a:srgbClr val="FFFF00"/>
                  </a:highlight>
                </a:rPr>
                <a:t>75:25), 3.0 mm (0.7 X</a:t>
              </a:r>
              <a:r>
                <a:rPr lang="en-US" altLang="zh-CN" sz="1400" baseline="-25000" dirty="0">
                  <a:highlight>
                    <a:srgbClr val="FFFF00"/>
                  </a:highlight>
                </a:rPr>
                <a:t>0</a:t>
              </a:r>
              <a:r>
                <a:rPr lang="zh-CN" altLang="en-US" sz="1400" dirty="0">
                  <a:highlight>
                    <a:srgbClr val="FFFF00"/>
                  </a:highlight>
                </a:rPr>
                <a:t>，</a:t>
              </a:r>
              <a:r>
                <a:rPr lang="en-US" altLang="zh-CN" sz="1400" dirty="0">
                  <a:highlight>
                    <a:srgbClr val="FFFF00"/>
                  </a:highlight>
                </a:rPr>
                <a:t>0.029 NIL</a:t>
              </a:r>
              <a:r>
                <a:rPr lang="zh-CN" altLang="en-US" sz="1400" dirty="0">
                  <a:highlight>
                    <a:srgbClr val="FFFF00"/>
                  </a:highlight>
                </a:rPr>
                <a:t>）</a:t>
              </a: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id="{0C2D77CF-DDFB-4920-8765-A2B21C72E13B}"/>
                </a:ext>
              </a:extLst>
            </p:cNvPr>
            <p:cNvSpPr txBox="1"/>
            <p:nvPr/>
          </p:nvSpPr>
          <p:spPr>
            <a:xfrm>
              <a:off x="4010481" y="3460275"/>
              <a:ext cx="43889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highlight>
                    <a:srgbClr val="FFFF00"/>
                  </a:highlight>
                </a:rPr>
                <a:t>吸收体 </a:t>
              </a:r>
              <a:r>
                <a:rPr lang="en-US" altLang="zh-CN" sz="1400" dirty="0">
                  <a:highlight>
                    <a:srgbClr val="FFFF00"/>
                  </a:highlight>
                </a:rPr>
                <a:t>(</a:t>
              </a:r>
              <a:r>
                <a:rPr lang="en-US" altLang="zh-CN" sz="1400" dirty="0" err="1">
                  <a:highlight>
                    <a:srgbClr val="FFFF00"/>
                  </a:highlight>
                </a:rPr>
                <a:t>W:Cu</a:t>
              </a:r>
              <a:r>
                <a:rPr lang="en-US" altLang="zh-CN" sz="1400" dirty="0">
                  <a:highlight>
                    <a:srgbClr val="FFFF00"/>
                  </a:highlight>
                </a:rPr>
                <a:t> ,</a:t>
              </a:r>
              <a:r>
                <a:rPr lang="zh-CN" altLang="en-US" sz="1400" dirty="0">
                  <a:highlight>
                    <a:srgbClr val="FFFF00"/>
                  </a:highlight>
                </a:rPr>
                <a:t> </a:t>
              </a:r>
              <a:r>
                <a:rPr lang="en-US" altLang="zh-CN" sz="1400" dirty="0">
                  <a:highlight>
                    <a:srgbClr val="FFFF00"/>
                  </a:highlight>
                </a:rPr>
                <a:t>75:25), 3.0 mm (0.7 X</a:t>
              </a:r>
              <a:r>
                <a:rPr lang="en-US" altLang="zh-CN" sz="1400" baseline="-25000" dirty="0">
                  <a:highlight>
                    <a:srgbClr val="FFFF00"/>
                  </a:highlight>
                </a:rPr>
                <a:t>0</a:t>
              </a:r>
              <a:r>
                <a:rPr lang="zh-CN" altLang="en-US" sz="1400" dirty="0">
                  <a:highlight>
                    <a:srgbClr val="FFFF00"/>
                  </a:highlight>
                </a:rPr>
                <a:t>，</a:t>
              </a:r>
              <a:r>
                <a:rPr lang="en-US" altLang="zh-CN" sz="1400" dirty="0">
                  <a:highlight>
                    <a:srgbClr val="FFFF00"/>
                  </a:highlight>
                </a:rPr>
                <a:t>0.029 NIL</a:t>
              </a:r>
              <a:r>
                <a:rPr lang="zh-CN" altLang="en-US" sz="1400" dirty="0">
                  <a:highlight>
                    <a:srgbClr val="FFFF00"/>
                  </a:highlight>
                </a:rPr>
                <a:t>）</a:t>
              </a:r>
              <a:endParaRPr lang="en-US" altLang="zh-CN" sz="1400" dirty="0">
                <a:highlight>
                  <a:srgbClr val="FFFF00"/>
                </a:highlight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3249BED-B50A-4B5A-845F-7AB1760C3840}"/>
                </a:ext>
              </a:extLst>
            </p:cNvPr>
            <p:cNvGrpSpPr/>
            <p:nvPr/>
          </p:nvGrpSpPr>
          <p:grpSpPr>
            <a:xfrm>
              <a:off x="4010481" y="2301152"/>
              <a:ext cx="3568916" cy="2026431"/>
              <a:chOff x="4010481" y="2301152"/>
              <a:chExt cx="3568916" cy="2026431"/>
            </a:xfrm>
          </p:grpSpPr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0AD0404C-132E-4553-8830-93A7E0A427D2}"/>
                  </a:ext>
                </a:extLst>
              </p:cNvPr>
              <p:cNvSpPr txBox="1"/>
              <p:nvPr/>
            </p:nvSpPr>
            <p:spPr>
              <a:xfrm>
                <a:off x="4014852" y="2301152"/>
                <a:ext cx="23762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闪烁体</a:t>
                </a:r>
                <a:r>
                  <a:rPr lang="en-US" altLang="zh-CN" sz="1400" dirty="0"/>
                  <a:t>+</a:t>
                </a:r>
                <a:r>
                  <a:rPr lang="zh-CN" altLang="en-US" sz="1400" dirty="0"/>
                  <a:t>反射层，</a:t>
                </a:r>
                <a:r>
                  <a:rPr lang="en-US" altLang="zh-CN" sz="1400" dirty="0"/>
                  <a:t>2.2 mm</a:t>
                </a:r>
                <a:endParaRPr lang="zh-CN" altLang="en-US" sz="1400" dirty="0"/>
              </a:p>
            </p:txBody>
          </p:sp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5C01A1F1-24D8-42F3-B4C9-60C5FE0E6668}"/>
                  </a:ext>
                </a:extLst>
              </p:cNvPr>
              <p:cNvSpPr txBox="1"/>
              <p:nvPr/>
            </p:nvSpPr>
            <p:spPr>
              <a:xfrm>
                <a:off x="4010481" y="2563175"/>
                <a:ext cx="35519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/>
                  <a:t>PCB+</a:t>
                </a:r>
                <a:r>
                  <a:rPr lang="zh-CN" altLang="en-US" sz="1400" dirty="0"/>
                  <a:t>元器件，</a:t>
                </a:r>
                <a:r>
                  <a:rPr lang="en-US" altLang="zh-CN" sz="1400" dirty="0"/>
                  <a:t>3.2 mm (1.2 mm + 2.0 mm)</a:t>
                </a:r>
                <a:endParaRPr lang="zh-CN" altLang="en-US" sz="1400" dirty="0"/>
              </a:p>
            </p:txBody>
          </p:sp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id="{AF2D696D-A7A5-48BA-8A71-555C7D42E684}"/>
                  </a:ext>
                </a:extLst>
              </p:cNvPr>
              <p:cNvSpPr txBox="1"/>
              <p:nvPr/>
            </p:nvSpPr>
            <p:spPr>
              <a:xfrm>
                <a:off x="4010481" y="3148787"/>
                <a:ext cx="352127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>
                    <a:highlight>
                      <a:srgbClr val="FFFF00"/>
                    </a:highlight>
                  </a:rPr>
                  <a:t>散热</a:t>
                </a:r>
                <a:r>
                  <a:rPr lang="en-US" altLang="zh-CN" sz="1400" dirty="0">
                    <a:highlight>
                      <a:srgbClr val="FFFF00"/>
                    </a:highlight>
                  </a:rPr>
                  <a:t>Cu</a:t>
                </a:r>
                <a:r>
                  <a:rPr lang="zh-CN" altLang="en-US" sz="1400" dirty="0">
                    <a:highlight>
                      <a:srgbClr val="FFFF00"/>
                    </a:highlight>
                  </a:rPr>
                  <a:t>板，</a:t>
                </a:r>
                <a:r>
                  <a:rPr lang="en-US" altLang="zh-CN" sz="1400" dirty="0">
                    <a:highlight>
                      <a:srgbClr val="FFFF00"/>
                    </a:highlight>
                  </a:rPr>
                  <a:t>3 mm (0.2 X</a:t>
                </a:r>
                <a:r>
                  <a:rPr lang="en-US" altLang="zh-CN" sz="1400" baseline="-25000" dirty="0">
                    <a:highlight>
                      <a:srgbClr val="FFFF00"/>
                    </a:highlight>
                  </a:rPr>
                  <a:t>0</a:t>
                </a:r>
                <a:r>
                  <a:rPr lang="zh-CN" altLang="en-US" sz="1400" dirty="0">
                    <a:highlight>
                      <a:srgbClr val="FFFF00"/>
                    </a:highlight>
                  </a:rPr>
                  <a:t>，</a:t>
                </a:r>
                <a:r>
                  <a:rPr lang="en-US" altLang="zh-CN" sz="1400" dirty="0">
                    <a:highlight>
                      <a:srgbClr val="FFFF00"/>
                    </a:highlight>
                  </a:rPr>
                  <a:t>0.020 NIL</a:t>
                </a:r>
                <a:r>
                  <a:rPr lang="zh-CN" altLang="en-US" sz="1400" dirty="0">
                    <a:highlight>
                      <a:srgbClr val="FFFF00"/>
                    </a:highlight>
                  </a:rPr>
                  <a:t>）</a:t>
                </a:r>
              </a:p>
            </p:txBody>
          </p:sp>
          <p:sp>
            <p:nvSpPr>
              <p:cNvPr id="66" name="文本框 65">
                <a:extLst>
                  <a:ext uri="{FF2B5EF4-FFF2-40B4-BE49-F238E27FC236}">
                    <a16:creationId xmlns:a16="http://schemas.microsoft.com/office/drawing/2014/main" id="{20CA053E-C6E1-4229-B9F4-5819F8F39806}"/>
                  </a:ext>
                </a:extLst>
              </p:cNvPr>
              <p:cNvSpPr txBox="1"/>
              <p:nvPr/>
            </p:nvSpPr>
            <p:spPr>
              <a:xfrm>
                <a:off x="4027400" y="3765458"/>
                <a:ext cx="35519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/>
                  <a:t>PCB+</a:t>
                </a:r>
                <a:r>
                  <a:rPr lang="zh-CN" altLang="en-US" sz="1400" dirty="0"/>
                  <a:t>元器件，</a:t>
                </a:r>
                <a:r>
                  <a:rPr lang="en-US" altLang="zh-CN" sz="1400" dirty="0"/>
                  <a:t>3.2 mm (1.2 mm + 2.0 mm)</a:t>
                </a:r>
                <a:endParaRPr lang="zh-CN" altLang="en-US" sz="1400" dirty="0"/>
              </a:p>
            </p:txBody>
          </p:sp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id="{BEE59450-8153-4115-80A0-DD5E63BF06C9}"/>
                  </a:ext>
                </a:extLst>
              </p:cNvPr>
              <p:cNvSpPr txBox="1"/>
              <p:nvPr/>
            </p:nvSpPr>
            <p:spPr>
              <a:xfrm>
                <a:off x="4024477" y="4019806"/>
                <a:ext cx="23762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闪烁体</a:t>
                </a:r>
                <a:r>
                  <a:rPr lang="en-US" altLang="zh-CN" sz="1400" dirty="0"/>
                  <a:t>+</a:t>
                </a:r>
                <a:r>
                  <a:rPr lang="zh-CN" altLang="en-US" sz="1400" dirty="0"/>
                  <a:t>反射层，</a:t>
                </a:r>
                <a:r>
                  <a:rPr lang="en-US" altLang="zh-CN" sz="1400" dirty="0"/>
                  <a:t>2.2 mm</a:t>
                </a:r>
                <a:endParaRPr lang="zh-CN" altLang="en-US" sz="1400" dirty="0"/>
              </a:p>
            </p:txBody>
          </p:sp>
        </p:grpSp>
      </p:grp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id="{6AC56CA3-86C5-4BC5-A92F-0D0B79A18F88}"/>
              </a:ext>
            </a:extLst>
          </p:cNvPr>
          <p:cNvCxnSpPr>
            <a:cxnSpLocks/>
          </p:cNvCxnSpPr>
          <p:nvPr/>
        </p:nvCxnSpPr>
        <p:spPr>
          <a:xfrm>
            <a:off x="567709" y="2346164"/>
            <a:ext cx="0" cy="191302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1" name="文本框 70">
            <a:extLst>
              <a:ext uri="{FF2B5EF4-FFF2-40B4-BE49-F238E27FC236}">
                <a16:creationId xmlns:a16="http://schemas.microsoft.com/office/drawing/2014/main" id="{C6446035-4AA6-45B7-89CF-D28F5319A1FD}"/>
              </a:ext>
            </a:extLst>
          </p:cNvPr>
          <p:cNvSpPr txBox="1"/>
          <p:nvPr/>
        </p:nvSpPr>
        <p:spPr>
          <a:xfrm>
            <a:off x="16502" y="3009240"/>
            <a:ext cx="800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19.8 mm</a:t>
            </a:r>
            <a:endParaRPr lang="zh-CN" altLang="en-US" dirty="0"/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DCA60BFF-078B-44B7-871A-05AD60DA0A2B}"/>
              </a:ext>
            </a:extLst>
          </p:cNvPr>
          <p:cNvSpPr txBox="1"/>
          <p:nvPr/>
        </p:nvSpPr>
        <p:spPr>
          <a:xfrm>
            <a:off x="359592" y="1556792"/>
            <a:ext cx="4872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ECAL </a:t>
            </a:r>
            <a:r>
              <a:rPr lang="zh-CN" altLang="en-US" dirty="0"/>
              <a:t>超层（一个超层包含二层）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F8CD9387-C388-416A-8C30-931806467FCD}"/>
              </a:ext>
            </a:extLst>
          </p:cNvPr>
          <p:cNvSpPr txBox="1"/>
          <p:nvPr/>
        </p:nvSpPr>
        <p:spPr>
          <a:xfrm>
            <a:off x="554470" y="739550"/>
            <a:ext cx="309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CEPC</a:t>
            </a:r>
            <a:r>
              <a:rPr lang="zh-CN" altLang="en-US" sz="3200" dirty="0"/>
              <a:t>塑闪</a:t>
            </a:r>
            <a:r>
              <a:rPr lang="en-US" altLang="zh-CN" sz="3200" dirty="0"/>
              <a:t>ECAL</a:t>
            </a:r>
            <a:endParaRPr lang="zh-CN" altLang="en-US" sz="32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EDA1E7D-0DCE-45FE-99FF-A9191863CF25}"/>
              </a:ext>
            </a:extLst>
          </p:cNvPr>
          <p:cNvSpPr txBox="1"/>
          <p:nvPr/>
        </p:nvSpPr>
        <p:spPr>
          <a:xfrm>
            <a:off x="554470" y="4595361"/>
            <a:ext cx="514251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单个超层：</a:t>
            </a:r>
            <a:r>
              <a:rPr lang="en-US" altLang="zh-CN" dirty="0"/>
              <a:t>1.6 X</a:t>
            </a:r>
            <a:r>
              <a:rPr lang="en-US" altLang="zh-CN" baseline="-25000" dirty="0"/>
              <a:t>0</a:t>
            </a:r>
            <a:r>
              <a:rPr lang="en-US" altLang="zh-CN" dirty="0"/>
              <a:t>, 0.08</a:t>
            </a:r>
            <a:r>
              <a:rPr lang="zh-CN" altLang="en-US" dirty="0"/>
              <a:t> </a:t>
            </a:r>
            <a:r>
              <a:rPr lang="en-US" altLang="zh-CN" dirty="0"/>
              <a:t>NIL </a:t>
            </a:r>
          </a:p>
          <a:p>
            <a:r>
              <a:rPr lang="en-US" altLang="zh-CN" dirty="0"/>
              <a:t>15</a:t>
            </a:r>
            <a:r>
              <a:rPr lang="zh-CN" altLang="en-US" dirty="0"/>
              <a:t>个超层，</a:t>
            </a:r>
            <a:r>
              <a:rPr lang="en-US" altLang="zh-CN" dirty="0"/>
              <a:t>24 X</a:t>
            </a:r>
            <a:r>
              <a:rPr lang="en-US" altLang="zh-CN" baseline="-25000" dirty="0"/>
              <a:t>0</a:t>
            </a:r>
            <a:r>
              <a:rPr lang="en-US" altLang="zh-CN" dirty="0"/>
              <a:t>, 1.2 NIL</a:t>
            </a:r>
            <a:r>
              <a:rPr lang="zh-CN" altLang="en-US" dirty="0"/>
              <a:t>，</a:t>
            </a:r>
            <a:r>
              <a:rPr lang="en-US" altLang="zh-CN" dirty="0"/>
              <a:t>348 mm </a:t>
            </a:r>
            <a:r>
              <a:rPr lang="en-US" altLang="zh-CN" dirty="0">
                <a:highlight>
                  <a:srgbClr val="FFFF00"/>
                </a:highlight>
                <a:sym typeface="Wingdings" panose="05000000000000000000" pitchFamily="2" charset="2"/>
              </a:rPr>
              <a:t> 297mm</a:t>
            </a:r>
            <a:endParaRPr lang="zh-CN" altLang="en-US" dirty="0">
              <a:highlight>
                <a:srgbClr val="FFFF00"/>
              </a:highlight>
            </a:endParaRPr>
          </a:p>
        </p:txBody>
      </p:sp>
      <p:sp>
        <p:nvSpPr>
          <p:cNvPr id="39" name="矩形 49">
            <a:extLst>
              <a:ext uri="{FF2B5EF4-FFF2-40B4-BE49-F238E27FC236}">
                <a16:creationId xmlns:a16="http://schemas.microsoft.com/office/drawing/2014/main" id="{6B40FE52-8BBB-4083-A6D2-248A5E92F4C0}"/>
              </a:ext>
            </a:extLst>
          </p:cNvPr>
          <p:cNvSpPr/>
          <p:nvPr/>
        </p:nvSpPr>
        <p:spPr>
          <a:xfrm>
            <a:off x="729206" y="3509832"/>
            <a:ext cx="3209498" cy="2779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7D193E-D211-452A-A92E-57CF926D42BC}"/>
              </a:ext>
            </a:extLst>
          </p:cNvPr>
          <p:cNvSpPr txBox="1"/>
          <p:nvPr/>
        </p:nvSpPr>
        <p:spPr>
          <a:xfrm>
            <a:off x="2401923" y="5476041"/>
            <a:ext cx="75038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2024.4.25 </a:t>
            </a:r>
            <a:r>
              <a:rPr lang="zh-CN" altLang="en-US" sz="1600" dirty="0"/>
              <a:t>会议上主要讨论了降低</a:t>
            </a:r>
            <a:r>
              <a:rPr lang="en-US" altLang="zh-CN" sz="1600" dirty="0" err="1"/>
              <a:t>ScECAL</a:t>
            </a:r>
            <a:r>
              <a:rPr lang="zh-CN" altLang="en-US" sz="1600" dirty="0"/>
              <a:t>厚度：钨铜合金也有良好导热率，单个超层可以只用一层散热铜板，即单个超层减少</a:t>
            </a:r>
            <a:r>
              <a:rPr lang="en-US" altLang="zh-CN" sz="1600" dirty="0"/>
              <a:t>3mm</a:t>
            </a:r>
            <a:r>
              <a:rPr lang="zh-CN" altLang="en-US" sz="1600" dirty="0"/>
              <a:t>厚度</a:t>
            </a:r>
            <a:endParaRPr lang="en-US" altLang="zh-CN" sz="1600" dirty="0"/>
          </a:p>
          <a:p>
            <a:r>
              <a:rPr lang="zh-CN" altLang="en-US" sz="1600" dirty="0"/>
              <a:t>另外，如果钨铜合金参考</a:t>
            </a:r>
            <a:r>
              <a:rPr lang="en-US" altLang="zh-CN" sz="1600" dirty="0" err="1"/>
              <a:t>ScECAL</a:t>
            </a:r>
            <a:r>
              <a:rPr lang="zh-CN" altLang="en-US" sz="1600" dirty="0"/>
              <a:t>样机的合金比例（即</a:t>
            </a:r>
            <a:r>
              <a:rPr lang="en-US" altLang="zh-CN" sz="1600" dirty="0"/>
              <a:t>W:Cu=85%:15%,</a:t>
            </a:r>
            <a:r>
              <a:rPr lang="zh-CN" altLang="en-US" sz="1600" dirty="0"/>
              <a:t> </a:t>
            </a:r>
            <a:r>
              <a:rPr lang="en-US" altLang="zh-CN" sz="1600" dirty="0"/>
              <a:t>X0=3.95mm)</a:t>
            </a:r>
            <a:r>
              <a:rPr lang="zh-CN" altLang="en-US" sz="1600" dirty="0"/>
              <a:t>，对应</a:t>
            </a:r>
            <a:r>
              <a:rPr lang="en-US" altLang="zh-CN" sz="1600" dirty="0"/>
              <a:t>0.</a:t>
            </a:r>
            <a:r>
              <a:rPr lang="zh-CN" altLang="en-US" sz="1600" dirty="0"/>
              <a:t>可以进一步降低总厚度 </a:t>
            </a:r>
            <a:r>
              <a:rPr lang="en-US" altLang="zh-CN" sz="1600" dirty="0">
                <a:highlight>
                  <a:srgbClr val="FFFF00"/>
                </a:highlight>
                <a:sym typeface="Wingdings" panose="05000000000000000000" pitchFamily="2" charset="2"/>
              </a:rPr>
              <a:t>~290mm</a:t>
            </a: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9661496-09AA-4A6A-B7F1-0ABFCEEA98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973" y="2308411"/>
            <a:ext cx="4388930" cy="2402842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EC15B9C6-4AD9-4351-B9DE-B21A4F42BD04}"/>
              </a:ext>
            </a:extLst>
          </p:cNvPr>
          <p:cNvSpPr txBox="1"/>
          <p:nvPr/>
        </p:nvSpPr>
        <p:spPr>
          <a:xfrm>
            <a:off x="359592" y="1939784"/>
            <a:ext cx="2952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W:Cu=75%:25%,</a:t>
            </a:r>
            <a:r>
              <a:rPr lang="zh-CN" altLang="en-US" sz="1800" dirty="0"/>
              <a:t> </a:t>
            </a:r>
            <a:r>
              <a:rPr lang="en-US" altLang="zh-CN" sz="1800" dirty="0"/>
              <a:t>X0=4.32mm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A951A6-60BE-4775-8D5D-91DA22997C77}"/>
              </a:ext>
            </a:extLst>
          </p:cNvPr>
          <p:cNvSpPr txBox="1"/>
          <p:nvPr/>
        </p:nvSpPr>
        <p:spPr>
          <a:xfrm>
            <a:off x="7608168" y="1178769"/>
            <a:ext cx="4399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Two CuW absorber arrangements proposed</a:t>
            </a:r>
          </a:p>
        </p:txBody>
      </p:sp>
    </p:spTree>
    <p:extLst>
      <p:ext uri="{BB962C8B-B14F-4D97-AF65-F5344CB8AC3E}">
        <p14:creationId xmlns:p14="http://schemas.microsoft.com/office/powerpoint/2010/main" val="237037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04B9C-6F57-254D-8540-C1F4E39F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-27384"/>
            <a:ext cx="10515600" cy="1087736"/>
          </a:xfrm>
        </p:spPr>
        <p:txBody>
          <a:bodyPr/>
          <a:lstStyle/>
          <a:p>
            <a:pPr defTabSz="457200"/>
            <a:r>
              <a:rPr lang="en-US" altLang="zh-CN" sz="3200" dirty="0">
                <a:latin typeface="+mn-lt"/>
                <a:ea typeface="+mn-ea"/>
                <a:cs typeface="+mn-cs"/>
              </a:rPr>
              <a:t>CEPC</a:t>
            </a:r>
            <a:r>
              <a:rPr lang="zh-CN" altLang="en-US" sz="3200" dirty="0">
                <a:latin typeface="+mn-lt"/>
                <a:ea typeface="+mn-ea"/>
                <a:cs typeface="+mn-cs"/>
              </a:rPr>
              <a:t>正交长条晶体</a:t>
            </a:r>
            <a:r>
              <a:rPr lang="en-US" altLang="zh-CN" sz="3200" dirty="0">
                <a:latin typeface="+mn-lt"/>
                <a:ea typeface="+mn-ea"/>
                <a:cs typeface="+mn-cs"/>
              </a:rPr>
              <a:t>ECAL</a:t>
            </a:r>
            <a:r>
              <a:rPr lang="zh-CN" altLang="en-US" sz="3200" dirty="0">
                <a:latin typeface="+mn-lt"/>
                <a:ea typeface="+mn-ea"/>
                <a:cs typeface="+mn-cs"/>
              </a:rPr>
              <a:t> ： 总厚度～</a:t>
            </a:r>
            <a:r>
              <a:rPr lang="en-US" altLang="zh-CN" sz="3200" dirty="0">
                <a:latin typeface="+mn-lt"/>
                <a:ea typeface="+mn-ea"/>
                <a:cs typeface="+mn-cs"/>
              </a:rPr>
              <a:t>290</a:t>
            </a:r>
            <a:r>
              <a:rPr lang="zh-CN" altLang="en-US" sz="3200" dirty="0">
                <a:latin typeface="+mn-lt"/>
                <a:ea typeface="+mn-ea"/>
                <a:cs typeface="+mn-cs"/>
              </a:rPr>
              <a:t> </a:t>
            </a:r>
            <a:r>
              <a:rPr lang="en-US" altLang="zh-CN" sz="3200" dirty="0">
                <a:latin typeface="+mn-lt"/>
                <a:ea typeface="+mn-ea"/>
                <a:cs typeface="+mn-cs"/>
              </a:rPr>
              <a:t>mm </a:t>
            </a:r>
            <a:endParaRPr lang="en-US" sz="32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3C5F7-0962-154A-B536-A656CA80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5A69F6-D95E-7345-884F-2828D0C3FB36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2C137-959C-E346-AA94-0052BFD06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CC7B-4E0F-6949-A91D-DC73D53689D1}" type="slidenum">
              <a:rPr lang="zh-CN" altLang="zh-CN" smtClean="0"/>
              <a:pPr>
                <a:defRPr/>
              </a:pPr>
              <a:t>3</a:t>
            </a:fld>
            <a:endParaRPr lang="zh-CN" altLang="zh-CN"/>
          </a:p>
        </p:txBody>
      </p:sp>
      <p:sp>
        <p:nvSpPr>
          <p:cNvPr id="6" name="矩形 41">
            <a:extLst>
              <a:ext uri="{FF2B5EF4-FFF2-40B4-BE49-F238E27FC236}">
                <a16:creationId xmlns:a16="http://schemas.microsoft.com/office/drawing/2014/main" id="{3797BE46-F329-614C-A28F-A36AFFBEFB74}"/>
              </a:ext>
            </a:extLst>
          </p:cNvPr>
          <p:cNvSpPr/>
          <p:nvPr/>
        </p:nvSpPr>
        <p:spPr>
          <a:xfrm>
            <a:off x="838200" y="1458182"/>
            <a:ext cx="432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41">
            <a:extLst>
              <a:ext uri="{FF2B5EF4-FFF2-40B4-BE49-F238E27FC236}">
                <a16:creationId xmlns:a16="http://schemas.microsoft.com/office/drawing/2014/main" id="{49AD12E2-EBCB-1C40-84C4-902DBB486938}"/>
              </a:ext>
            </a:extLst>
          </p:cNvPr>
          <p:cNvSpPr/>
          <p:nvPr/>
        </p:nvSpPr>
        <p:spPr>
          <a:xfrm>
            <a:off x="83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41">
            <a:extLst>
              <a:ext uri="{FF2B5EF4-FFF2-40B4-BE49-F238E27FC236}">
                <a16:creationId xmlns:a16="http://schemas.microsoft.com/office/drawing/2014/main" id="{F4989DF2-7B9B-A141-9A0F-8744C74F1563}"/>
              </a:ext>
            </a:extLst>
          </p:cNvPr>
          <p:cNvSpPr/>
          <p:nvPr/>
        </p:nvSpPr>
        <p:spPr>
          <a:xfrm>
            <a:off x="119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41">
            <a:extLst>
              <a:ext uri="{FF2B5EF4-FFF2-40B4-BE49-F238E27FC236}">
                <a16:creationId xmlns:a16="http://schemas.microsoft.com/office/drawing/2014/main" id="{33ED51C7-1F2A-AE42-8637-4F7B47A9A941}"/>
              </a:ext>
            </a:extLst>
          </p:cNvPr>
          <p:cNvSpPr/>
          <p:nvPr/>
        </p:nvSpPr>
        <p:spPr>
          <a:xfrm>
            <a:off x="155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41">
            <a:extLst>
              <a:ext uri="{FF2B5EF4-FFF2-40B4-BE49-F238E27FC236}">
                <a16:creationId xmlns:a16="http://schemas.microsoft.com/office/drawing/2014/main" id="{1AAD4339-D5EB-744A-9408-AE0110249A85}"/>
              </a:ext>
            </a:extLst>
          </p:cNvPr>
          <p:cNvSpPr/>
          <p:nvPr/>
        </p:nvSpPr>
        <p:spPr>
          <a:xfrm>
            <a:off x="191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41">
            <a:extLst>
              <a:ext uri="{FF2B5EF4-FFF2-40B4-BE49-F238E27FC236}">
                <a16:creationId xmlns:a16="http://schemas.microsoft.com/office/drawing/2014/main" id="{7B291774-D8C5-C14E-A9FA-3A5EC07B185B}"/>
              </a:ext>
            </a:extLst>
          </p:cNvPr>
          <p:cNvSpPr/>
          <p:nvPr/>
        </p:nvSpPr>
        <p:spPr>
          <a:xfrm>
            <a:off x="227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41">
            <a:extLst>
              <a:ext uri="{FF2B5EF4-FFF2-40B4-BE49-F238E27FC236}">
                <a16:creationId xmlns:a16="http://schemas.microsoft.com/office/drawing/2014/main" id="{421C7579-80A3-394A-8BB3-6679F162B1EA}"/>
              </a:ext>
            </a:extLst>
          </p:cNvPr>
          <p:cNvSpPr/>
          <p:nvPr/>
        </p:nvSpPr>
        <p:spPr>
          <a:xfrm>
            <a:off x="263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41">
            <a:extLst>
              <a:ext uri="{FF2B5EF4-FFF2-40B4-BE49-F238E27FC236}">
                <a16:creationId xmlns:a16="http://schemas.microsoft.com/office/drawing/2014/main" id="{8B319A53-0FA3-C447-BD52-82F14D342CD6}"/>
              </a:ext>
            </a:extLst>
          </p:cNvPr>
          <p:cNvSpPr/>
          <p:nvPr/>
        </p:nvSpPr>
        <p:spPr>
          <a:xfrm>
            <a:off x="299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41">
            <a:extLst>
              <a:ext uri="{FF2B5EF4-FFF2-40B4-BE49-F238E27FC236}">
                <a16:creationId xmlns:a16="http://schemas.microsoft.com/office/drawing/2014/main" id="{5C070093-C010-894E-800C-00814AD7C49B}"/>
              </a:ext>
            </a:extLst>
          </p:cNvPr>
          <p:cNvSpPr/>
          <p:nvPr/>
        </p:nvSpPr>
        <p:spPr>
          <a:xfrm>
            <a:off x="335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41">
            <a:extLst>
              <a:ext uri="{FF2B5EF4-FFF2-40B4-BE49-F238E27FC236}">
                <a16:creationId xmlns:a16="http://schemas.microsoft.com/office/drawing/2014/main" id="{3080DD6A-4FBC-0E4E-9B1E-4B32B5F4ED18}"/>
              </a:ext>
            </a:extLst>
          </p:cNvPr>
          <p:cNvSpPr/>
          <p:nvPr/>
        </p:nvSpPr>
        <p:spPr>
          <a:xfrm>
            <a:off x="371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41">
            <a:extLst>
              <a:ext uri="{FF2B5EF4-FFF2-40B4-BE49-F238E27FC236}">
                <a16:creationId xmlns:a16="http://schemas.microsoft.com/office/drawing/2014/main" id="{D9579CB2-F0D1-D640-A5CE-54499BB4CC93}"/>
              </a:ext>
            </a:extLst>
          </p:cNvPr>
          <p:cNvSpPr/>
          <p:nvPr/>
        </p:nvSpPr>
        <p:spPr>
          <a:xfrm>
            <a:off x="407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41">
            <a:extLst>
              <a:ext uri="{FF2B5EF4-FFF2-40B4-BE49-F238E27FC236}">
                <a16:creationId xmlns:a16="http://schemas.microsoft.com/office/drawing/2014/main" id="{BED04D10-321E-E34C-8631-68779788C7E1}"/>
              </a:ext>
            </a:extLst>
          </p:cNvPr>
          <p:cNvSpPr/>
          <p:nvPr/>
        </p:nvSpPr>
        <p:spPr>
          <a:xfrm>
            <a:off x="443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41">
            <a:extLst>
              <a:ext uri="{FF2B5EF4-FFF2-40B4-BE49-F238E27FC236}">
                <a16:creationId xmlns:a16="http://schemas.microsoft.com/office/drawing/2014/main" id="{12026706-DAF2-054F-8CFF-74C57ED4B0A6}"/>
              </a:ext>
            </a:extLst>
          </p:cNvPr>
          <p:cNvSpPr/>
          <p:nvPr/>
        </p:nvSpPr>
        <p:spPr>
          <a:xfrm>
            <a:off x="4798200" y="1848636"/>
            <a:ext cx="3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45">
            <a:extLst>
              <a:ext uri="{FF2B5EF4-FFF2-40B4-BE49-F238E27FC236}">
                <a16:creationId xmlns:a16="http://schemas.microsoft.com/office/drawing/2014/main" id="{1279EDC0-8BF3-9245-A0E5-CD98D7DEF6F2}"/>
              </a:ext>
            </a:extLst>
          </p:cNvPr>
          <p:cNvSpPr/>
          <p:nvPr/>
        </p:nvSpPr>
        <p:spPr>
          <a:xfrm>
            <a:off x="767408" y="1463450"/>
            <a:ext cx="70792" cy="7451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45">
            <a:extLst>
              <a:ext uri="{FF2B5EF4-FFF2-40B4-BE49-F238E27FC236}">
                <a16:creationId xmlns:a16="http://schemas.microsoft.com/office/drawing/2014/main" id="{6AC667B8-0082-B04B-A78C-8D7C956A8E7F}"/>
              </a:ext>
            </a:extLst>
          </p:cNvPr>
          <p:cNvSpPr/>
          <p:nvPr/>
        </p:nvSpPr>
        <p:spPr>
          <a:xfrm>
            <a:off x="5150285" y="1463449"/>
            <a:ext cx="70792" cy="7451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67">
            <a:extLst>
              <a:ext uri="{FF2B5EF4-FFF2-40B4-BE49-F238E27FC236}">
                <a16:creationId xmlns:a16="http://schemas.microsoft.com/office/drawing/2014/main" id="{8E59A95D-3879-BD40-9927-D238511A5F74}"/>
              </a:ext>
            </a:extLst>
          </p:cNvPr>
          <p:cNvSpPr/>
          <p:nvPr/>
        </p:nvSpPr>
        <p:spPr>
          <a:xfrm>
            <a:off x="721689" y="1464261"/>
            <a:ext cx="45719" cy="7451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67">
            <a:extLst>
              <a:ext uri="{FF2B5EF4-FFF2-40B4-BE49-F238E27FC236}">
                <a16:creationId xmlns:a16="http://schemas.microsoft.com/office/drawing/2014/main" id="{0740F89A-BB29-424E-A21A-3DF6823B5CEB}"/>
              </a:ext>
            </a:extLst>
          </p:cNvPr>
          <p:cNvSpPr/>
          <p:nvPr/>
        </p:nvSpPr>
        <p:spPr>
          <a:xfrm>
            <a:off x="5219249" y="1458182"/>
            <a:ext cx="45719" cy="7451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71">
            <a:extLst>
              <a:ext uri="{FF2B5EF4-FFF2-40B4-BE49-F238E27FC236}">
                <a16:creationId xmlns:a16="http://schemas.microsoft.com/office/drawing/2014/main" id="{ECC1B442-6456-5241-BBA9-C9297814BE61}"/>
              </a:ext>
            </a:extLst>
          </p:cNvPr>
          <p:cNvSpPr txBox="1"/>
          <p:nvPr/>
        </p:nvSpPr>
        <p:spPr>
          <a:xfrm>
            <a:off x="692246" y="1052736"/>
            <a:ext cx="4872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晶体</a:t>
            </a:r>
            <a:r>
              <a:rPr lang="en-US" altLang="zh-CN" dirty="0"/>
              <a:t>ECAL </a:t>
            </a:r>
            <a:r>
              <a:rPr lang="zh-CN" altLang="en-US" dirty="0"/>
              <a:t>：相邻两层为正交排布的晶体条</a:t>
            </a:r>
          </a:p>
        </p:txBody>
      </p:sp>
      <p:sp>
        <p:nvSpPr>
          <p:cNvPr id="25" name="文本框 60">
            <a:extLst>
              <a:ext uri="{FF2B5EF4-FFF2-40B4-BE49-F238E27FC236}">
                <a16:creationId xmlns:a16="http://schemas.microsoft.com/office/drawing/2014/main" id="{968444E8-CA57-8546-B30B-F972E39CC110}"/>
              </a:ext>
            </a:extLst>
          </p:cNvPr>
          <p:cNvSpPr txBox="1"/>
          <p:nvPr/>
        </p:nvSpPr>
        <p:spPr>
          <a:xfrm>
            <a:off x="627907" y="2481246"/>
            <a:ext cx="5468093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单根</a:t>
            </a:r>
            <a:r>
              <a:rPr lang="en-US" altLang="zh-CN" dirty="0"/>
              <a:t>BGO</a:t>
            </a:r>
            <a:r>
              <a:rPr lang="zh-CN" altLang="en-US" dirty="0"/>
              <a:t>闪烁晶体厚度</a:t>
            </a:r>
            <a:r>
              <a:rPr lang="en-US" altLang="zh-CN" dirty="0"/>
              <a:t>: 10 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共</a:t>
            </a:r>
            <a:r>
              <a:rPr lang="en-US" altLang="zh-CN" dirty="0"/>
              <a:t>27</a:t>
            </a:r>
            <a:r>
              <a:rPr lang="zh-CN" altLang="en-US" dirty="0"/>
              <a:t>层晶体，晶体总厚度为</a:t>
            </a:r>
            <a:r>
              <a:rPr lang="en-US" altLang="zh-CN" dirty="0"/>
              <a:t>270mm</a:t>
            </a:r>
            <a:r>
              <a:rPr lang="zh-CN" altLang="en-US" dirty="0"/>
              <a:t>，对应</a:t>
            </a:r>
            <a:r>
              <a:rPr lang="en-US" altLang="zh-CN" dirty="0"/>
              <a:t>24.1 X</a:t>
            </a:r>
            <a:r>
              <a:rPr lang="en-US" altLang="zh-CN" baseline="-25000" dirty="0"/>
              <a:t>0</a:t>
            </a:r>
            <a:r>
              <a:rPr lang="en-US" altLang="zh-CN" dirty="0"/>
              <a:t> , 1.21 NIL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如果每根晶体每个面的包装层厚度为</a:t>
            </a:r>
            <a:r>
              <a:rPr lang="en-US" altLang="zh-CN" dirty="0"/>
              <a:t>0.1mm</a:t>
            </a:r>
            <a:r>
              <a:rPr lang="zh-CN" altLang="en-US" dirty="0"/>
              <a:t>，则包装层总厚度约</a:t>
            </a:r>
            <a:r>
              <a:rPr lang="en-US" altLang="zh-CN" dirty="0"/>
              <a:t>5mm</a:t>
            </a:r>
            <a:r>
              <a:rPr lang="zh-CN" altLang="en-US" dirty="0"/>
              <a:t>，此时晶体总厚度为</a:t>
            </a:r>
            <a:r>
              <a:rPr lang="en-US" altLang="zh-CN" dirty="0"/>
              <a:t>275mm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模块顶部的数据汇总和传输，以及冷却系统占用厚度预期不超过</a:t>
            </a:r>
            <a:r>
              <a:rPr lang="en-US" altLang="zh-CN" dirty="0"/>
              <a:t>10mm</a:t>
            </a:r>
            <a:r>
              <a:rPr lang="zh-CN" altLang="en-US" dirty="0"/>
              <a:t>，则量能器总厚度约</a:t>
            </a:r>
            <a:r>
              <a:rPr lang="en-US" altLang="zh-CN" dirty="0"/>
              <a:t>285mm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碳纤维支撑结构在厚度上的额外贡献 </a:t>
            </a:r>
            <a:r>
              <a:rPr lang="en-US" altLang="zh-CN" dirty="0"/>
              <a:t>~ 5 mm</a:t>
            </a:r>
          </a:p>
        </p:txBody>
      </p:sp>
      <p:pic>
        <p:nvPicPr>
          <p:cNvPr id="1025" name="Picture 1" descr="page1image1477916288">
            <a:extLst>
              <a:ext uri="{FF2B5EF4-FFF2-40B4-BE49-F238E27FC236}">
                <a16:creationId xmlns:a16="http://schemas.microsoft.com/office/drawing/2014/main" id="{483625AE-EB2D-074C-BC20-9549519C8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653" y="1061885"/>
            <a:ext cx="5321052" cy="268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1image1479619664">
            <a:extLst>
              <a:ext uri="{FF2B5EF4-FFF2-40B4-BE49-F238E27FC236}">
                <a16:creationId xmlns:a16="http://schemas.microsoft.com/office/drawing/2014/main" id="{F03EAB1C-C061-B14B-AEDA-2B900ADD1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811" y="3127846"/>
            <a:ext cx="5321052" cy="307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48EA2430-1F29-1946-A0C5-2D5D65015249}"/>
              </a:ext>
            </a:extLst>
          </p:cNvPr>
          <p:cNvSpPr txBox="1"/>
          <p:nvPr/>
        </p:nvSpPr>
        <p:spPr>
          <a:xfrm>
            <a:off x="8594281" y="5092769"/>
            <a:ext cx="11839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每层等高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4A62F06-F326-9246-810F-4B4CE7A5E10D}"/>
              </a:ext>
            </a:extLst>
          </p:cNvPr>
          <p:cNvSpPr txBox="1"/>
          <p:nvPr/>
        </p:nvSpPr>
        <p:spPr>
          <a:xfrm>
            <a:off x="7960145" y="3182884"/>
            <a:ext cx="31695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/>
              <a:t>每层对应</a:t>
            </a:r>
            <a:r>
              <a:rPr lang="zh-CN" altLang="en-US" dirty="0"/>
              <a:t>，但每层不等高</a:t>
            </a:r>
            <a:r>
              <a:rPr lang="ja-JP" altLang="en-US"/>
              <a:t> </a:t>
            </a:r>
          </a:p>
        </p:txBody>
      </p:sp>
      <p:sp>
        <p:nvSpPr>
          <p:cNvPr id="34" name="文本框 71">
            <a:extLst>
              <a:ext uri="{FF2B5EF4-FFF2-40B4-BE49-F238E27FC236}">
                <a16:creationId xmlns:a16="http://schemas.microsoft.com/office/drawing/2014/main" id="{25FB2051-13D9-4B47-9250-20C6C8A2E9DC}"/>
              </a:ext>
            </a:extLst>
          </p:cNvPr>
          <p:cNvSpPr txBox="1"/>
          <p:nvPr/>
        </p:nvSpPr>
        <p:spPr>
          <a:xfrm>
            <a:off x="636831" y="5054007"/>
            <a:ext cx="545024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晶体长度约为</a:t>
            </a:r>
            <a:r>
              <a:rPr lang="en-US" altLang="zh-CN" dirty="0"/>
              <a:t>400mm</a:t>
            </a:r>
            <a:r>
              <a:rPr lang="zh-CN" altLang="en-US" dirty="0"/>
              <a:t>，实际长度跟所在层数相关（以上仅为示意图，不按比例）</a:t>
            </a:r>
            <a:endParaRPr lang="en-US" altLang="zh-CN" dirty="0"/>
          </a:p>
          <a:p>
            <a:r>
              <a:rPr lang="zh-CN" altLang="en-US" dirty="0"/>
              <a:t>晶体模块侧面包括电子学读出板和被动冷却层（</a:t>
            </a:r>
            <a:r>
              <a:rPr lang="zh-CN" altLang="en-DE" dirty="0"/>
              <a:t>铜</a:t>
            </a:r>
            <a:r>
              <a:rPr lang="zh-CN" altLang="en-US" dirty="0"/>
              <a:t>）</a:t>
            </a:r>
          </a:p>
        </p:txBody>
      </p:sp>
      <p:sp>
        <p:nvSpPr>
          <p:cNvPr id="29" name="文本框 1">
            <a:extLst>
              <a:ext uri="{FF2B5EF4-FFF2-40B4-BE49-F238E27FC236}">
                <a16:creationId xmlns:a16="http://schemas.microsoft.com/office/drawing/2014/main" id="{4A4BE1E8-74C9-4F3F-A0A5-6E8A9354644E}"/>
              </a:ext>
            </a:extLst>
          </p:cNvPr>
          <p:cNvSpPr txBox="1"/>
          <p:nvPr/>
        </p:nvSpPr>
        <p:spPr>
          <a:xfrm>
            <a:off x="10747120" y="465951"/>
            <a:ext cx="10195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>
                <a:highlight>
                  <a:srgbClr val="FFFF00"/>
                </a:highlight>
              </a:rPr>
              <a:t>无更新</a:t>
            </a:r>
          </a:p>
        </p:txBody>
      </p:sp>
    </p:spTree>
    <p:extLst>
      <p:ext uri="{BB962C8B-B14F-4D97-AF65-F5344CB8AC3E}">
        <p14:creationId xmlns:p14="http://schemas.microsoft.com/office/powerpoint/2010/main" val="391117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B848B8-C936-D1E3-E592-2B94695F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9163"/>
            <a:ext cx="10515600" cy="1119656"/>
          </a:xfrm>
        </p:spPr>
        <p:txBody>
          <a:bodyPr/>
          <a:lstStyle/>
          <a:p>
            <a:pPr defTabSz="457200"/>
            <a:r>
              <a:rPr lang="en-US" altLang="zh-CN" sz="3200" dirty="0">
                <a:latin typeface="+mn-lt"/>
                <a:ea typeface="+mn-ea"/>
                <a:cs typeface="+mn-cs"/>
              </a:rPr>
              <a:t>CEPC</a:t>
            </a:r>
            <a:r>
              <a:rPr lang="zh-CN" altLang="en-US" sz="3200" dirty="0">
                <a:latin typeface="+mn-lt"/>
                <a:ea typeface="+mn-ea"/>
                <a:cs typeface="+mn-cs"/>
              </a:rPr>
              <a:t> 倾斜长条晶体</a:t>
            </a:r>
            <a:r>
              <a:rPr lang="en-US" altLang="zh-CN" sz="3200" dirty="0">
                <a:latin typeface="+mn-lt"/>
                <a:ea typeface="+mn-ea"/>
                <a:cs typeface="+mn-cs"/>
              </a:rPr>
              <a:t>ECAL</a:t>
            </a:r>
            <a:r>
              <a:rPr lang="zh-CN" altLang="en-US" sz="3200" dirty="0">
                <a:latin typeface="+mn-lt"/>
                <a:ea typeface="+mn-ea"/>
                <a:cs typeface="+mn-cs"/>
              </a:rPr>
              <a:t>：圆柱形轮廓，总厚度</a:t>
            </a:r>
            <a:r>
              <a:rPr lang="en-US" altLang="zh-CN" sz="3200" dirty="0">
                <a:latin typeface="+mn-lt"/>
                <a:ea typeface="+mn-ea"/>
                <a:cs typeface="+mn-cs"/>
              </a:rPr>
              <a:t>~297</a:t>
            </a:r>
            <a:r>
              <a:rPr lang="zh-CN" altLang="en-US" sz="3200" dirty="0">
                <a:latin typeface="+mn-lt"/>
                <a:ea typeface="+mn-ea"/>
                <a:cs typeface="+mn-cs"/>
              </a:rPr>
              <a:t> </a:t>
            </a:r>
            <a:r>
              <a:rPr lang="en-US" altLang="zh-CN" sz="3200" dirty="0">
                <a:latin typeface="+mn-lt"/>
                <a:ea typeface="+mn-ea"/>
                <a:cs typeface="+mn-cs"/>
              </a:rPr>
              <a:t>mm</a:t>
            </a:r>
            <a:endParaRPr lang="zh-CN" altLang="en-US" sz="32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8D252B-BF88-DB76-B872-9D510A3EA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5A69F6-D95E-7345-884F-2828D0C3FB36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FC9DA7-8E62-14D1-0629-90097D545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CC7B-4E0F-6949-A91D-DC73D53689D1}" type="slidenum">
              <a:rPr lang="zh-CN" altLang="zh-CN" smtClean="0"/>
              <a:pPr>
                <a:defRPr/>
              </a:pPr>
              <a:t>4</a:t>
            </a:fld>
            <a:endParaRPr lang="zh-CN" altLang="zh-CN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16FB372-ECB3-5821-B598-07AA797C835E}"/>
              </a:ext>
            </a:extLst>
          </p:cNvPr>
          <p:cNvSpPr/>
          <p:nvPr/>
        </p:nvSpPr>
        <p:spPr>
          <a:xfrm>
            <a:off x="614732" y="1960964"/>
            <a:ext cx="3209498" cy="3094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3A5EE6D-DFE2-1BC7-DA4C-5EF1DC5D09C3}"/>
              </a:ext>
            </a:extLst>
          </p:cNvPr>
          <p:cNvSpPr/>
          <p:nvPr/>
        </p:nvSpPr>
        <p:spPr>
          <a:xfrm>
            <a:off x="623392" y="2541384"/>
            <a:ext cx="3209498" cy="2105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1A47CDB-4BF4-28B6-0431-7987E6CCE792}"/>
              </a:ext>
            </a:extLst>
          </p:cNvPr>
          <p:cNvSpPr/>
          <p:nvPr/>
        </p:nvSpPr>
        <p:spPr>
          <a:xfrm>
            <a:off x="614732" y="2323912"/>
            <a:ext cx="3209498" cy="2174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C94070E-4E1D-7506-D731-80C60AA471DC}"/>
              </a:ext>
            </a:extLst>
          </p:cNvPr>
          <p:cNvSpPr/>
          <p:nvPr/>
        </p:nvSpPr>
        <p:spPr>
          <a:xfrm>
            <a:off x="623392" y="2270444"/>
            <a:ext cx="3209498" cy="7200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34CEC42-10F0-0D68-36AE-B59894A58A13}"/>
              </a:ext>
            </a:extLst>
          </p:cNvPr>
          <p:cNvSpPr txBox="1"/>
          <p:nvPr/>
        </p:nvSpPr>
        <p:spPr>
          <a:xfrm>
            <a:off x="4773588" y="3001024"/>
            <a:ext cx="3290164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zh-CN" sz="1400" dirty="0"/>
              <a:t>BGO</a:t>
            </a:r>
            <a:r>
              <a:rPr kumimoji="1" lang="zh-CN" altLang="en-US" sz="1400" dirty="0"/>
              <a:t>晶体</a:t>
            </a:r>
            <a:r>
              <a:rPr kumimoji="1" lang="en-US" altLang="zh-CN" sz="1400" dirty="0"/>
              <a:t>269mm</a:t>
            </a:r>
            <a:r>
              <a:rPr kumimoji="1" lang="zh-CN" altLang="en-US" sz="1400" dirty="0"/>
              <a:t> （</a:t>
            </a:r>
            <a:r>
              <a:rPr kumimoji="1" lang="en-US" altLang="zh-CN" sz="1400" dirty="0"/>
              <a:t>24X0</a:t>
            </a:r>
            <a:r>
              <a:rPr kumimoji="1" lang="zh-CN" altLang="en-US" sz="1400" dirty="0"/>
              <a:t>，</a:t>
            </a:r>
            <a:r>
              <a:rPr kumimoji="1" lang="en-US" altLang="zh-CN" sz="1400" dirty="0"/>
              <a:t>1.21NIL</a:t>
            </a:r>
            <a:r>
              <a:rPr kumimoji="1" lang="zh-CN" altLang="en-US" sz="1400" dirty="0"/>
              <a:t>）</a:t>
            </a:r>
            <a:endParaRPr kumimoji="1" lang="en-US" altLang="zh-CN" sz="1400" dirty="0"/>
          </a:p>
          <a:p>
            <a:endParaRPr kumimoji="1" lang="en-US" altLang="zh-CN" sz="1400" dirty="0"/>
          </a:p>
          <a:p>
            <a:r>
              <a:rPr kumimoji="1" lang="en-US" altLang="zh-CN" sz="1400" dirty="0"/>
              <a:t>ESR </a:t>
            </a:r>
            <a:r>
              <a:rPr kumimoji="1" lang="zh-CN" altLang="en-US" sz="1400" dirty="0"/>
              <a:t>外包装厚度 </a:t>
            </a:r>
            <a:r>
              <a:rPr kumimoji="1" lang="en-US" altLang="zh-CN" sz="1400" dirty="0"/>
              <a:t>~80 um/</a:t>
            </a:r>
            <a:r>
              <a:rPr kumimoji="1" lang="zh-CN" altLang="en-US" sz="1400" dirty="0"/>
              <a:t>面，</a:t>
            </a:r>
            <a:r>
              <a:rPr kumimoji="1" lang="en-US" altLang="zh-CN" sz="1400" dirty="0"/>
              <a:t>ESR</a:t>
            </a:r>
            <a:r>
              <a:rPr kumimoji="1" lang="zh-CN" altLang="en-US" sz="1400" dirty="0"/>
              <a:t>总厚度</a:t>
            </a:r>
            <a:r>
              <a:rPr kumimoji="1" lang="en-US" altLang="zh-CN" sz="1400" dirty="0"/>
              <a:t>= 80 um/sin(20</a:t>
            </a:r>
            <a:r>
              <a:rPr kumimoji="1" lang="zh-CN" altLang="en-US" sz="1400" dirty="0"/>
              <a:t>度</a:t>
            </a:r>
            <a:r>
              <a:rPr kumimoji="1" lang="en-US" altLang="zh-CN" sz="1400" dirty="0"/>
              <a:t>)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2</a:t>
            </a:r>
            <a:r>
              <a:rPr kumimoji="1" lang="zh-CN" altLang="en-US" sz="1400" dirty="0"/>
              <a:t>面*</a:t>
            </a:r>
            <a:r>
              <a:rPr kumimoji="1" lang="en-US" altLang="zh-CN" sz="1400" dirty="0"/>
              <a:t>10</a:t>
            </a:r>
            <a:r>
              <a:rPr kumimoji="1" lang="zh-CN" altLang="en-US" sz="1400" dirty="0"/>
              <a:t>层 </a:t>
            </a:r>
            <a:r>
              <a:rPr kumimoji="1" lang="en-US" altLang="zh-CN" sz="1400" dirty="0"/>
              <a:t>=</a:t>
            </a:r>
            <a:r>
              <a:rPr kumimoji="1" lang="zh-CN" altLang="en-US" sz="1400" dirty="0"/>
              <a:t> </a:t>
            </a:r>
            <a:r>
              <a:rPr kumimoji="1" lang="en-US" altLang="zh-CN" sz="1400" dirty="0"/>
              <a:t>4.7mm</a:t>
            </a:r>
          </a:p>
          <a:p>
            <a:endParaRPr kumimoji="1" lang="en-US" altLang="zh-CN" sz="1400" dirty="0"/>
          </a:p>
          <a:p>
            <a:r>
              <a:rPr kumimoji="1" lang="zh-CN" altLang="en-US" sz="1400" dirty="0"/>
              <a:t>共计</a:t>
            </a:r>
            <a:r>
              <a:rPr kumimoji="1" lang="en-US" altLang="zh-CN" sz="1400" dirty="0"/>
              <a:t>274mm</a:t>
            </a:r>
            <a:endParaRPr kumimoji="1" lang="zh-CN" altLang="en-US" sz="14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728D0AB-7419-28DC-65B8-8716CD76FA5D}"/>
              </a:ext>
            </a:extLst>
          </p:cNvPr>
          <p:cNvSpPr txBox="1"/>
          <p:nvPr/>
        </p:nvSpPr>
        <p:spPr>
          <a:xfrm>
            <a:off x="4773588" y="2407901"/>
            <a:ext cx="3209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1400" dirty="0"/>
              <a:t>PCB+</a:t>
            </a:r>
            <a:r>
              <a:rPr kumimoji="1" lang="zh-CN" altLang="en-US" sz="1400" dirty="0"/>
              <a:t>光电器件</a:t>
            </a:r>
            <a:r>
              <a:rPr kumimoji="1" lang="en-US" altLang="zh-CN" sz="1400" dirty="0"/>
              <a:t>+</a:t>
            </a:r>
            <a:r>
              <a:rPr kumimoji="1" lang="zh-CN" altLang="en-US" sz="1400" dirty="0"/>
              <a:t>电子学 </a:t>
            </a:r>
            <a:r>
              <a:rPr kumimoji="1" lang="en-US" altLang="zh-CN" sz="1400" dirty="0"/>
              <a:t>+</a:t>
            </a:r>
            <a:r>
              <a:rPr kumimoji="1" lang="zh-CN" altLang="en-US" sz="1400" dirty="0"/>
              <a:t> 传输线缆</a:t>
            </a:r>
            <a:r>
              <a:rPr kumimoji="1" lang="en-US" altLang="zh-CN" sz="1400" dirty="0"/>
              <a:t>+</a:t>
            </a:r>
            <a:r>
              <a:rPr kumimoji="1" lang="zh-CN" altLang="en-US" sz="1400" dirty="0"/>
              <a:t>供电电缆：</a:t>
            </a:r>
            <a:r>
              <a:rPr kumimoji="1" lang="en-US" altLang="zh-CN" sz="1400" dirty="0"/>
              <a:t>10mm</a:t>
            </a:r>
            <a:endParaRPr kumimoji="1" lang="zh-CN" altLang="en-US" sz="14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58A5B4C-E780-E83C-849D-87BC1A679F8F}"/>
              </a:ext>
            </a:extLst>
          </p:cNvPr>
          <p:cNvSpPr txBox="1"/>
          <p:nvPr/>
        </p:nvSpPr>
        <p:spPr>
          <a:xfrm>
            <a:off x="4737874" y="1915232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/>
              <a:t>碳纤维支撑圆桶</a:t>
            </a:r>
            <a:r>
              <a:rPr kumimoji="1" lang="en-US" altLang="zh-CN" sz="1400" dirty="0"/>
              <a:t>10mm</a:t>
            </a:r>
            <a:endParaRPr kumimoji="1" lang="zh-CN" altLang="en-US" sz="1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4AAB25A-B74B-5776-BBB4-537B3633F2F9}"/>
              </a:ext>
            </a:extLst>
          </p:cNvPr>
          <p:cNvSpPr txBox="1"/>
          <p:nvPr/>
        </p:nvSpPr>
        <p:spPr>
          <a:xfrm>
            <a:off x="4746534" y="2146715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/>
              <a:t>散热铜片</a:t>
            </a:r>
            <a:r>
              <a:rPr kumimoji="1" lang="en-US" altLang="zh-CN" sz="1400" dirty="0"/>
              <a:t>3mm</a:t>
            </a:r>
            <a:endParaRPr kumimoji="1" lang="zh-CN" altLang="en-US" sz="1400" dirty="0"/>
          </a:p>
        </p:txBody>
      </p:sp>
      <p:sp>
        <p:nvSpPr>
          <p:cNvPr id="9" name="平行四边形 8">
            <a:extLst>
              <a:ext uri="{FF2B5EF4-FFF2-40B4-BE49-F238E27FC236}">
                <a16:creationId xmlns:a16="http://schemas.microsoft.com/office/drawing/2014/main" id="{17DCBB21-1B75-C325-CF80-F4257B977BC3}"/>
              </a:ext>
            </a:extLst>
          </p:cNvPr>
          <p:cNvSpPr/>
          <p:nvPr/>
        </p:nvSpPr>
        <p:spPr>
          <a:xfrm>
            <a:off x="2962836" y="2571108"/>
            <a:ext cx="792088" cy="2105324"/>
          </a:xfrm>
          <a:prstGeom prst="parallelogram">
            <a:avLst>
              <a:gd name="adj" fmla="val 7384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平行四边形 9">
            <a:extLst>
              <a:ext uri="{FF2B5EF4-FFF2-40B4-BE49-F238E27FC236}">
                <a16:creationId xmlns:a16="http://schemas.microsoft.com/office/drawing/2014/main" id="{AD35680A-E4C2-8972-D16F-EFE0171AB35E}"/>
              </a:ext>
            </a:extLst>
          </p:cNvPr>
          <p:cNvSpPr/>
          <p:nvPr/>
        </p:nvSpPr>
        <p:spPr>
          <a:xfrm>
            <a:off x="2742823" y="2558914"/>
            <a:ext cx="792088" cy="2105324"/>
          </a:xfrm>
          <a:prstGeom prst="parallelogram">
            <a:avLst>
              <a:gd name="adj" fmla="val 7384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右大括号 15">
            <a:extLst>
              <a:ext uri="{FF2B5EF4-FFF2-40B4-BE49-F238E27FC236}">
                <a16:creationId xmlns:a16="http://schemas.microsoft.com/office/drawing/2014/main" id="{EE1D9109-EDAC-5908-4351-B225049387CC}"/>
              </a:ext>
            </a:extLst>
          </p:cNvPr>
          <p:cNvSpPr/>
          <p:nvPr/>
        </p:nvSpPr>
        <p:spPr>
          <a:xfrm>
            <a:off x="3935760" y="2558914"/>
            <a:ext cx="792088" cy="2087794"/>
          </a:xfrm>
          <a:prstGeom prst="rightBrace">
            <a:avLst>
              <a:gd name="adj1" fmla="val 8333"/>
              <a:gd name="adj2" fmla="val 5056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pic>
        <p:nvPicPr>
          <p:cNvPr id="17" name="Picture 7" descr="A picture containing icon&#10;&#10;Description automatically generated">
            <a:extLst>
              <a:ext uri="{FF2B5EF4-FFF2-40B4-BE49-F238E27FC236}">
                <a16:creationId xmlns:a16="http://schemas.microsoft.com/office/drawing/2014/main" id="{1BD59A92-8CB4-4CFA-2462-F2367DCFC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5438" y="1628800"/>
            <a:ext cx="3810764" cy="3312593"/>
          </a:xfrm>
          <a:prstGeom prst="rect">
            <a:avLst/>
          </a:prstGeom>
        </p:spPr>
      </p:pic>
      <p:sp>
        <p:nvSpPr>
          <p:cNvPr id="18" name="平行四边形 17">
            <a:extLst>
              <a:ext uri="{FF2B5EF4-FFF2-40B4-BE49-F238E27FC236}">
                <a16:creationId xmlns:a16="http://schemas.microsoft.com/office/drawing/2014/main" id="{8E28D9E9-DFDE-2DFF-E069-E2977809359B}"/>
              </a:ext>
            </a:extLst>
          </p:cNvPr>
          <p:cNvSpPr/>
          <p:nvPr/>
        </p:nvSpPr>
        <p:spPr>
          <a:xfrm>
            <a:off x="2528431" y="2522542"/>
            <a:ext cx="792088" cy="2105324"/>
          </a:xfrm>
          <a:prstGeom prst="parallelogram">
            <a:avLst>
              <a:gd name="adj" fmla="val 7384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平行四边形 18">
            <a:extLst>
              <a:ext uri="{FF2B5EF4-FFF2-40B4-BE49-F238E27FC236}">
                <a16:creationId xmlns:a16="http://schemas.microsoft.com/office/drawing/2014/main" id="{52EE8227-C92F-910D-CCD9-A3ACAD7F0C73}"/>
              </a:ext>
            </a:extLst>
          </p:cNvPr>
          <p:cNvSpPr/>
          <p:nvPr/>
        </p:nvSpPr>
        <p:spPr>
          <a:xfrm>
            <a:off x="2301039" y="2519579"/>
            <a:ext cx="792088" cy="2105324"/>
          </a:xfrm>
          <a:prstGeom prst="parallelogram">
            <a:avLst>
              <a:gd name="adj" fmla="val 7384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A30FEAF6-24C6-CF07-F39C-A49AB337DD29}"/>
              </a:ext>
            </a:extLst>
          </p:cNvPr>
          <p:cNvGrpSpPr/>
          <p:nvPr/>
        </p:nvGrpSpPr>
        <p:grpSpPr>
          <a:xfrm>
            <a:off x="614732" y="4673217"/>
            <a:ext cx="5752111" cy="890571"/>
            <a:chOff x="614732" y="5393071"/>
            <a:chExt cx="5752111" cy="890571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6E7D2C7A-DA78-F7B4-499F-7C9F7A439755}"/>
                </a:ext>
              </a:extLst>
            </p:cNvPr>
            <p:cNvSpPr/>
            <p:nvPr/>
          </p:nvSpPr>
          <p:spPr>
            <a:xfrm>
              <a:off x="614732" y="5393071"/>
              <a:ext cx="3209498" cy="14348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35AC7CBC-B6CC-4E4E-D136-29CA22D90934}"/>
                </a:ext>
              </a:extLst>
            </p:cNvPr>
            <p:cNvSpPr txBox="1"/>
            <p:nvPr/>
          </p:nvSpPr>
          <p:spPr>
            <a:xfrm>
              <a:off x="3846563" y="5637311"/>
              <a:ext cx="25202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dirty="0"/>
                <a:t>保守设计可以在内部增加</a:t>
              </a:r>
              <a:r>
                <a:rPr kumimoji="1" lang="en-US" altLang="zh-CN" dirty="0"/>
                <a:t>3mm</a:t>
              </a:r>
              <a:r>
                <a:rPr kumimoji="1" lang="zh-CN" altLang="en-US" dirty="0"/>
                <a:t>碳纤维支撑层</a:t>
              </a:r>
            </a:p>
          </p:txBody>
        </p:sp>
      </p:grpSp>
      <p:sp>
        <p:nvSpPr>
          <p:cNvPr id="23" name="文本框 1">
            <a:extLst>
              <a:ext uri="{FF2B5EF4-FFF2-40B4-BE49-F238E27FC236}">
                <a16:creationId xmlns:a16="http://schemas.microsoft.com/office/drawing/2014/main" id="{BA42B133-DBB7-413E-AC7C-6B1D67B03413}"/>
              </a:ext>
            </a:extLst>
          </p:cNvPr>
          <p:cNvSpPr txBox="1"/>
          <p:nvPr/>
        </p:nvSpPr>
        <p:spPr>
          <a:xfrm>
            <a:off x="10747120" y="465951"/>
            <a:ext cx="10195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>
                <a:highlight>
                  <a:srgbClr val="FFFF00"/>
                </a:highlight>
              </a:rPr>
              <a:t>无更新</a:t>
            </a:r>
          </a:p>
        </p:txBody>
      </p:sp>
    </p:spTree>
    <p:extLst>
      <p:ext uri="{BB962C8B-B14F-4D97-AF65-F5344CB8AC3E}">
        <p14:creationId xmlns:p14="http://schemas.microsoft.com/office/powerpoint/2010/main" val="63259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B8E5EE-924E-4CA7-BA9A-E7B56E2E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5A69F6-D95E-7345-884F-2828D0C3FB36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448BFA9-1D66-4335-9253-1EE95F17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CC7B-4E0F-6949-A91D-DC73D53689D1}" type="slidenum">
              <a:rPr lang="zh-CN" altLang="zh-CN" smtClean="0"/>
              <a:pPr>
                <a:defRPr/>
              </a:pPr>
              <a:t>5</a:t>
            </a:fld>
            <a:endParaRPr lang="zh-CN" alt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E67B54B-A477-4BC9-A3FC-60BE36E1C8B1}"/>
              </a:ext>
            </a:extLst>
          </p:cNvPr>
          <p:cNvSpPr/>
          <p:nvPr/>
        </p:nvSpPr>
        <p:spPr>
          <a:xfrm>
            <a:off x="972355" y="1951743"/>
            <a:ext cx="3960440" cy="137070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80B4F9C-20D4-4002-A2EA-37408BBB98E6}"/>
              </a:ext>
            </a:extLst>
          </p:cNvPr>
          <p:cNvSpPr txBox="1"/>
          <p:nvPr/>
        </p:nvSpPr>
        <p:spPr>
          <a:xfrm>
            <a:off x="5215563" y="2395857"/>
            <a:ext cx="1752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吸收体，</a:t>
            </a:r>
            <a:r>
              <a:rPr lang="en-US" altLang="zh-CN" sz="1400" dirty="0"/>
              <a:t>16.8 mm</a:t>
            </a:r>
            <a:endParaRPr lang="zh-CN" altLang="en-US" sz="14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2A49D86-67A2-497B-B273-5AB9BE38D1CA}"/>
              </a:ext>
            </a:extLst>
          </p:cNvPr>
          <p:cNvSpPr/>
          <p:nvPr/>
        </p:nvSpPr>
        <p:spPr>
          <a:xfrm>
            <a:off x="980039" y="841647"/>
            <a:ext cx="39604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38F1DB4-D090-4DC6-9EA0-9D44B1A12EFE}"/>
              </a:ext>
            </a:extLst>
          </p:cNvPr>
          <p:cNvSpPr/>
          <p:nvPr/>
        </p:nvSpPr>
        <p:spPr>
          <a:xfrm>
            <a:off x="1844135" y="1057671"/>
            <a:ext cx="288032" cy="144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DEC8EE8-C397-40CA-967E-D41D6E808A50}"/>
              </a:ext>
            </a:extLst>
          </p:cNvPr>
          <p:cNvSpPr/>
          <p:nvPr/>
        </p:nvSpPr>
        <p:spPr>
          <a:xfrm>
            <a:off x="2420199" y="1057671"/>
            <a:ext cx="288032" cy="144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B302F7B-EAA8-4E3F-9D6B-EE6980E374FF}"/>
              </a:ext>
            </a:extLst>
          </p:cNvPr>
          <p:cNvSpPr/>
          <p:nvPr/>
        </p:nvSpPr>
        <p:spPr>
          <a:xfrm>
            <a:off x="3068271" y="1057671"/>
            <a:ext cx="288032" cy="144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6CC3CB4-F92A-4855-924D-F7AC66AEAB92}"/>
              </a:ext>
            </a:extLst>
          </p:cNvPr>
          <p:cNvSpPr/>
          <p:nvPr/>
        </p:nvSpPr>
        <p:spPr>
          <a:xfrm>
            <a:off x="3644335" y="1057671"/>
            <a:ext cx="288032" cy="144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9AAC586-91CE-4D9F-BF53-BDCFA74614E2}"/>
              </a:ext>
            </a:extLst>
          </p:cNvPr>
          <p:cNvSpPr/>
          <p:nvPr/>
        </p:nvSpPr>
        <p:spPr>
          <a:xfrm>
            <a:off x="1010773" y="1219075"/>
            <a:ext cx="3842330" cy="1343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35744CC-64BB-40F3-827B-33A2DF7666B5}"/>
              </a:ext>
            </a:extLst>
          </p:cNvPr>
          <p:cNvSpPr/>
          <p:nvPr/>
        </p:nvSpPr>
        <p:spPr>
          <a:xfrm>
            <a:off x="1052047" y="1368754"/>
            <a:ext cx="1872209" cy="30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56D8FFE5-C16F-4D40-9EDF-44FF6BA2CE05}"/>
              </a:ext>
            </a:extLst>
          </p:cNvPr>
          <p:cNvSpPr/>
          <p:nvPr/>
        </p:nvSpPr>
        <p:spPr>
          <a:xfrm>
            <a:off x="2954992" y="1368755"/>
            <a:ext cx="1872209" cy="304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F4CD9F6-19FA-415B-AAEB-8F0165A26422}"/>
              </a:ext>
            </a:extLst>
          </p:cNvPr>
          <p:cNvSpPr/>
          <p:nvPr/>
        </p:nvSpPr>
        <p:spPr>
          <a:xfrm>
            <a:off x="972355" y="1701429"/>
            <a:ext cx="39604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246BBEF-E69A-4E18-B474-4A8D70199CB5}"/>
              </a:ext>
            </a:extLst>
          </p:cNvPr>
          <p:cNvSpPr txBox="1"/>
          <p:nvPr/>
        </p:nvSpPr>
        <p:spPr>
          <a:xfrm>
            <a:off x="5115233" y="772974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上盖板 </a:t>
            </a:r>
            <a:r>
              <a:rPr lang="en-US" altLang="zh-CN" sz="1400" dirty="0"/>
              <a:t>2 mm</a:t>
            </a:r>
            <a:endParaRPr lang="zh-CN" altLang="en-US" sz="1400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8D025C57-632F-476B-8501-DA6AB733F379}"/>
              </a:ext>
            </a:extLst>
          </p:cNvPr>
          <p:cNvSpPr txBox="1"/>
          <p:nvPr/>
        </p:nvSpPr>
        <p:spPr>
          <a:xfrm>
            <a:off x="5115232" y="1100065"/>
            <a:ext cx="2307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PCB+</a:t>
            </a:r>
            <a:r>
              <a:rPr lang="zh-CN" altLang="en-US" sz="1400" dirty="0"/>
              <a:t>元器件，</a:t>
            </a:r>
            <a:r>
              <a:rPr lang="en-US" altLang="zh-CN" sz="1400" dirty="0"/>
              <a:t>3.2 mm</a:t>
            </a:r>
            <a:endParaRPr lang="zh-CN" altLang="en-US" sz="1400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B8981833-F323-4155-B9F5-296A682C59CA}"/>
              </a:ext>
            </a:extLst>
          </p:cNvPr>
          <p:cNvSpPr txBox="1"/>
          <p:nvPr/>
        </p:nvSpPr>
        <p:spPr>
          <a:xfrm>
            <a:off x="5145968" y="1383447"/>
            <a:ext cx="211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闪烁体</a:t>
            </a:r>
            <a:r>
              <a:rPr lang="en-US" altLang="zh-CN" sz="1400" dirty="0"/>
              <a:t>+</a:t>
            </a:r>
            <a:r>
              <a:rPr lang="zh-CN" altLang="en-US" sz="1400" dirty="0"/>
              <a:t>反射层，</a:t>
            </a:r>
            <a:r>
              <a:rPr lang="en-US" altLang="zh-CN" sz="1400" dirty="0"/>
              <a:t>3.2 mm</a:t>
            </a:r>
            <a:endParaRPr lang="zh-CN" altLang="en-US" sz="1400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E538C3F7-0A72-491B-B399-03C0A675A3CE}"/>
              </a:ext>
            </a:extLst>
          </p:cNvPr>
          <p:cNvSpPr txBox="1"/>
          <p:nvPr/>
        </p:nvSpPr>
        <p:spPr>
          <a:xfrm>
            <a:off x="5118916" y="1638187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下盖板 </a:t>
            </a:r>
            <a:r>
              <a:rPr lang="en-US" altLang="zh-CN" sz="1400" dirty="0"/>
              <a:t>2 mm</a:t>
            </a:r>
            <a:endParaRPr lang="zh-CN" altLang="en-US" sz="1400" dirty="0"/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EA401AE9-676B-4FBD-8FF0-161DE45F37A9}"/>
              </a:ext>
            </a:extLst>
          </p:cNvPr>
          <p:cNvCxnSpPr/>
          <p:nvPr/>
        </p:nvCxnSpPr>
        <p:spPr>
          <a:xfrm>
            <a:off x="827123" y="819447"/>
            <a:ext cx="0" cy="235897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93136F34-1133-490C-BD1B-05867768A97C}"/>
              </a:ext>
            </a:extLst>
          </p:cNvPr>
          <p:cNvSpPr txBox="1"/>
          <p:nvPr/>
        </p:nvSpPr>
        <p:spPr>
          <a:xfrm>
            <a:off x="252274" y="1798463"/>
            <a:ext cx="617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27.2 mm</a:t>
            </a:r>
            <a:endParaRPr lang="zh-CN" altLang="en-US" dirty="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14A71007-D062-4987-AE1A-2E2CFE9FED19}"/>
              </a:ext>
            </a:extLst>
          </p:cNvPr>
          <p:cNvSpPr/>
          <p:nvPr/>
        </p:nvSpPr>
        <p:spPr>
          <a:xfrm>
            <a:off x="1007220" y="5350773"/>
            <a:ext cx="3960440" cy="137070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E6D52C03-E650-4163-A4F5-017E0414CD2B}"/>
              </a:ext>
            </a:extLst>
          </p:cNvPr>
          <p:cNvSpPr/>
          <p:nvPr/>
        </p:nvSpPr>
        <p:spPr>
          <a:xfrm>
            <a:off x="976486" y="3972617"/>
            <a:ext cx="39604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6E376F7E-E1A7-4D3F-8E56-E27F4C0B428E}"/>
              </a:ext>
            </a:extLst>
          </p:cNvPr>
          <p:cNvSpPr/>
          <p:nvPr/>
        </p:nvSpPr>
        <p:spPr>
          <a:xfrm>
            <a:off x="1840582" y="4188641"/>
            <a:ext cx="288032" cy="144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C4349189-C5E9-4DE9-AA06-C3B08A86AE84}"/>
              </a:ext>
            </a:extLst>
          </p:cNvPr>
          <p:cNvSpPr/>
          <p:nvPr/>
        </p:nvSpPr>
        <p:spPr>
          <a:xfrm>
            <a:off x="2416646" y="4188641"/>
            <a:ext cx="288032" cy="144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433B2E95-F970-4F28-B6D2-0DED050982B4}"/>
              </a:ext>
            </a:extLst>
          </p:cNvPr>
          <p:cNvSpPr/>
          <p:nvPr/>
        </p:nvSpPr>
        <p:spPr>
          <a:xfrm>
            <a:off x="3064718" y="4188641"/>
            <a:ext cx="288032" cy="144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2B981696-8898-4EA1-8797-44C01D4CA33F}"/>
              </a:ext>
            </a:extLst>
          </p:cNvPr>
          <p:cNvSpPr/>
          <p:nvPr/>
        </p:nvSpPr>
        <p:spPr>
          <a:xfrm>
            <a:off x="3640782" y="4188641"/>
            <a:ext cx="288032" cy="144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BC932407-763F-4F52-8353-FA808E055DED}"/>
              </a:ext>
            </a:extLst>
          </p:cNvPr>
          <p:cNvSpPr/>
          <p:nvPr/>
        </p:nvSpPr>
        <p:spPr>
          <a:xfrm>
            <a:off x="1007220" y="4350045"/>
            <a:ext cx="3842330" cy="13431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7E4B8C5C-9889-46E4-928F-24A85C9E9198}"/>
              </a:ext>
            </a:extLst>
          </p:cNvPr>
          <p:cNvSpPr/>
          <p:nvPr/>
        </p:nvSpPr>
        <p:spPr>
          <a:xfrm>
            <a:off x="1048494" y="4499724"/>
            <a:ext cx="1872209" cy="554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104CD4E2-EA2A-45ED-8BBD-7135EF4BA6DD}"/>
              </a:ext>
            </a:extLst>
          </p:cNvPr>
          <p:cNvSpPr/>
          <p:nvPr/>
        </p:nvSpPr>
        <p:spPr>
          <a:xfrm>
            <a:off x="2951439" y="4499724"/>
            <a:ext cx="1872209" cy="554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0AC7CC77-4DE7-4183-9C1A-96C228E8936D}"/>
              </a:ext>
            </a:extLst>
          </p:cNvPr>
          <p:cNvSpPr/>
          <p:nvPr/>
        </p:nvSpPr>
        <p:spPr>
          <a:xfrm>
            <a:off x="1007220" y="5099973"/>
            <a:ext cx="3960440" cy="2160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1000F773-49D4-409E-B4C1-5EE5491E5BC0}"/>
              </a:ext>
            </a:extLst>
          </p:cNvPr>
          <p:cNvCxnSpPr>
            <a:cxnSpLocks/>
          </p:cNvCxnSpPr>
          <p:nvPr/>
        </p:nvCxnSpPr>
        <p:spPr>
          <a:xfrm>
            <a:off x="823570" y="3950417"/>
            <a:ext cx="14630" cy="277106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1" name="文本框 60">
            <a:extLst>
              <a:ext uri="{FF2B5EF4-FFF2-40B4-BE49-F238E27FC236}">
                <a16:creationId xmlns:a16="http://schemas.microsoft.com/office/drawing/2014/main" id="{610185C6-5E7D-44BB-A4E1-20E89A39FC75}"/>
              </a:ext>
            </a:extLst>
          </p:cNvPr>
          <p:cNvSpPr txBox="1"/>
          <p:nvPr/>
        </p:nvSpPr>
        <p:spPr>
          <a:xfrm>
            <a:off x="263350" y="4956728"/>
            <a:ext cx="617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27.3 mm</a:t>
            </a:r>
            <a:endParaRPr lang="zh-CN" altLang="en-US" dirty="0"/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13C5C7ED-96B6-486E-A1E5-65B3772A0796}"/>
              </a:ext>
            </a:extLst>
          </p:cNvPr>
          <p:cNvSpPr txBox="1"/>
          <p:nvPr/>
        </p:nvSpPr>
        <p:spPr>
          <a:xfrm>
            <a:off x="5291699" y="5895641"/>
            <a:ext cx="1512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吸收体，</a:t>
            </a:r>
            <a:r>
              <a:rPr lang="en-US" altLang="zh-CN" sz="1400" dirty="0"/>
              <a:t>9.9 mm</a:t>
            </a:r>
            <a:endParaRPr lang="zh-CN" altLang="en-US" sz="1400" dirty="0"/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D8895A03-40A9-4A9D-B6D4-6EEE4BDC15BB}"/>
              </a:ext>
            </a:extLst>
          </p:cNvPr>
          <p:cNvSpPr txBox="1"/>
          <p:nvPr/>
        </p:nvSpPr>
        <p:spPr>
          <a:xfrm>
            <a:off x="5111680" y="3903944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上盖板 </a:t>
            </a:r>
            <a:r>
              <a:rPr lang="en-US" altLang="zh-CN" sz="1400" dirty="0"/>
              <a:t>2 mm</a:t>
            </a:r>
            <a:endParaRPr lang="zh-CN" altLang="en-US" sz="1400" dirty="0"/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B6CD45EC-A0EE-48FB-9659-97D3AF06F728}"/>
              </a:ext>
            </a:extLst>
          </p:cNvPr>
          <p:cNvSpPr txBox="1"/>
          <p:nvPr/>
        </p:nvSpPr>
        <p:spPr>
          <a:xfrm>
            <a:off x="5111679" y="4231035"/>
            <a:ext cx="1872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PCB+</a:t>
            </a:r>
            <a:r>
              <a:rPr lang="zh-CN" altLang="en-US" sz="1400" dirty="0"/>
              <a:t>元器件，</a:t>
            </a:r>
            <a:r>
              <a:rPr lang="en-US" altLang="zh-CN" sz="1400" dirty="0"/>
              <a:t>3.2 mm</a:t>
            </a:r>
            <a:endParaRPr lang="zh-CN" altLang="en-US" sz="1400" dirty="0"/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2C009916-3E0D-4675-8254-42CC711DFCD7}"/>
              </a:ext>
            </a:extLst>
          </p:cNvPr>
          <p:cNvSpPr txBox="1"/>
          <p:nvPr/>
        </p:nvSpPr>
        <p:spPr>
          <a:xfrm>
            <a:off x="5037695" y="4608720"/>
            <a:ext cx="2395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闪烁玻璃</a:t>
            </a:r>
            <a:r>
              <a:rPr lang="en-US" altLang="zh-CN" sz="1400" dirty="0"/>
              <a:t>+</a:t>
            </a:r>
            <a:r>
              <a:rPr lang="zh-CN" altLang="en-US" sz="1400" dirty="0"/>
              <a:t>反射层，</a:t>
            </a:r>
            <a:r>
              <a:rPr lang="en-US" altLang="zh-CN" sz="1400" dirty="0"/>
              <a:t>10.2 mm</a:t>
            </a:r>
            <a:endParaRPr lang="zh-CN" altLang="en-US" sz="1400" dirty="0"/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4F30F139-B6AA-4722-BCFD-438CFB0DEFC1}"/>
              </a:ext>
            </a:extLst>
          </p:cNvPr>
          <p:cNvSpPr txBox="1"/>
          <p:nvPr/>
        </p:nvSpPr>
        <p:spPr>
          <a:xfrm>
            <a:off x="5119939" y="501734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下盖板 </a:t>
            </a:r>
            <a:r>
              <a:rPr lang="en-US" altLang="zh-CN" sz="1400" dirty="0"/>
              <a:t>2 mm</a:t>
            </a:r>
            <a:endParaRPr lang="zh-CN" altLang="en-US" sz="1400" dirty="0"/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F91824AC-7C59-486A-8D4D-3FEDDB69D78C}"/>
              </a:ext>
            </a:extLst>
          </p:cNvPr>
          <p:cNvSpPr txBox="1"/>
          <p:nvPr/>
        </p:nvSpPr>
        <p:spPr>
          <a:xfrm>
            <a:off x="1345713" y="204109"/>
            <a:ext cx="314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CEPC PS-AHCAL</a:t>
            </a:r>
            <a:endParaRPr lang="zh-CN" altLang="en-US" sz="3200" dirty="0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BA2922A0-B697-40B2-8D82-38693A8CA68B}"/>
              </a:ext>
            </a:extLst>
          </p:cNvPr>
          <p:cNvSpPr txBox="1"/>
          <p:nvPr/>
        </p:nvSpPr>
        <p:spPr>
          <a:xfrm>
            <a:off x="7573436" y="4848070"/>
            <a:ext cx="431191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单层：</a:t>
            </a:r>
            <a:r>
              <a:rPr lang="en-US" altLang="zh-CN" dirty="0"/>
              <a:t>(</a:t>
            </a:r>
            <a:r>
              <a:rPr lang="zh-CN" altLang="en-US" dirty="0"/>
              <a:t>未考虑</a:t>
            </a:r>
            <a:r>
              <a:rPr lang="en-US" altLang="zh-CN" dirty="0"/>
              <a:t>PCB</a:t>
            </a:r>
            <a:r>
              <a:rPr lang="zh-CN" altLang="en-US" dirty="0"/>
              <a:t>） </a:t>
            </a:r>
            <a:r>
              <a:rPr lang="en-US" altLang="zh-CN" dirty="0"/>
              <a:t>1.41 X</a:t>
            </a:r>
            <a:r>
              <a:rPr lang="en-US" altLang="zh-CN" baseline="-25000" dirty="0"/>
              <a:t>0</a:t>
            </a:r>
            <a:r>
              <a:rPr lang="zh-CN" altLang="en-US" dirty="0"/>
              <a:t>，</a:t>
            </a:r>
            <a:r>
              <a:rPr lang="en-US" altLang="zh-CN" dirty="0"/>
              <a:t>0.125 NIL</a:t>
            </a:r>
          </a:p>
          <a:p>
            <a:r>
              <a:rPr lang="en-US" altLang="zh-CN" dirty="0"/>
              <a:t>48</a:t>
            </a:r>
            <a:r>
              <a:rPr lang="zh-CN" altLang="en-US" dirty="0"/>
              <a:t>层：</a:t>
            </a:r>
            <a:r>
              <a:rPr lang="en-US" altLang="zh-CN" dirty="0"/>
              <a:t>67.7X</a:t>
            </a:r>
            <a:r>
              <a:rPr lang="en-US" altLang="zh-CN" baseline="-25000" dirty="0"/>
              <a:t>0</a:t>
            </a:r>
            <a:r>
              <a:rPr lang="zh-CN" altLang="en-US" dirty="0"/>
              <a:t>，</a:t>
            </a:r>
            <a:r>
              <a:rPr lang="en-US" altLang="zh-CN" dirty="0"/>
              <a:t>6.0 NIL</a:t>
            </a:r>
            <a:r>
              <a:rPr lang="zh-CN" altLang="en-US" dirty="0"/>
              <a:t>，</a:t>
            </a:r>
            <a:r>
              <a:rPr lang="en-US" altLang="zh-CN" dirty="0"/>
              <a:t>1310.4 mm</a:t>
            </a: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5E7F7E5F-D1AB-4EC7-AC29-C2E5C417CFFA}"/>
              </a:ext>
            </a:extLst>
          </p:cNvPr>
          <p:cNvSpPr txBox="1"/>
          <p:nvPr/>
        </p:nvSpPr>
        <p:spPr>
          <a:xfrm>
            <a:off x="6994807" y="1734380"/>
            <a:ext cx="505108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单层（未考虑闪烁体和</a:t>
            </a:r>
            <a:r>
              <a:rPr lang="en-US" altLang="zh-CN" dirty="0"/>
              <a:t>PCB</a:t>
            </a:r>
            <a:r>
              <a:rPr lang="zh-CN" altLang="en-US" dirty="0"/>
              <a:t>）：</a:t>
            </a:r>
            <a:r>
              <a:rPr lang="en-US" altLang="zh-CN" dirty="0"/>
              <a:t>1.18 X</a:t>
            </a:r>
            <a:r>
              <a:rPr lang="en-US" altLang="zh-CN" baseline="-25000" dirty="0"/>
              <a:t>0</a:t>
            </a:r>
            <a:r>
              <a:rPr lang="zh-CN" altLang="en-US" dirty="0"/>
              <a:t>，</a:t>
            </a:r>
            <a:r>
              <a:rPr lang="en-US" altLang="zh-CN" dirty="0"/>
              <a:t>0.125 NIL</a:t>
            </a:r>
          </a:p>
          <a:p>
            <a:r>
              <a:rPr lang="en-US" altLang="zh-CN" dirty="0"/>
              <a:t>48</a:t>
            </a:r>
            <a:r>
              <a:rPr lang="zh-CN" altLang="en-US" dirty="0"/>
              <a:t>层：</a:t>
            </a:r>
            <a:r>
              <a:rPr lang="en-US" altLang="zh-CN" dirty="0"/>
              <a:t>56.8 X</a:t>
            </a:r>
            <a:r>
              <a:rPr lang="en-US" altLang="zh-CN" baseline="-25000" dirty="0"/>
              <a:t>0</a:t>
            </a:r>
            <a:r>
              <a:rPr lang="zh-CN" altLang="en-US" dirty="0"/>
              <a:t>，</a:t>
            </a:r>
            <a:r>
              <a:rPr lang="en-US" altLang="zh-CN" dirty="0"/>
              <a:t>6.0 NIL</a:t>
            </a:r>
            <a:r>
              <a:rPr lang="zh-CN" altLang="en-US" dirty="0"/>
              <a:t>，</a:t>
            </a:r>
            <a:r>
              <a:rPr lang="en-US" altLang="zh-CN" dirty="0"/>
              <a:t>1305.6 mm</a:t>
            </a:r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894F37A-8085-FDA4-730B-597E020F9535}"/>
              </a:ext>
            </a:extLst>
          </p:cNvPr>
          <p:cNvSpPr txBox="1"/>
          <p:nvPr/>
        </p:nvSpPr>
        <p:spPr>
          <a:xfrm>
            <a:off x="1380002" y="3406923"/>
            <a:ext cx="314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CEPC GS-AHCAL</a:t>
            </a:r>
            <a:endParaRPr lang="zh-CN" altLang="en-US" sz="32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77D0C09-570C-01D8-BBC5-1634C36F1DFB}"/>
              </a:ext>
            </a:extLst>
          </p:cNvPr>
          <p:cNvSpPr txBox="1"/>
          <p:nvPr/>
        </p:nvSpPr>
        <p:spPr>
          <a:xfrm>
            <a:off x="6994807" y="2581648"/>
            <a:ext cx="5051089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注：塑闪的总厚为</a:t>
            </a:r>
            <a:r>
              <a:rPr lang="en-US" altLang="zh-CN" dirty="0"/>
              <a:t>14.4cm</a:t>
            </a:r>
            <a:r>
              <a:rPr lang="zh-CN" altLang="en-US" dirty="0"/>
              <a:t>，约</a:t>
            </a:r>
            <a:r>
              <a:rPr lang="en-US" altLang="zh-CN" dirty="0"/>
              <a:t>0.19</a:t>
            </a:r>
            <a:r>
              <a:rPr lang="zh-CN" altLang="en-US" dirty="0"/>
              <a:t> </a:t>
            </a:r>
            <a:r>
              <a:rPr lang="en-US" altLang="zh-CN" dirty="0"/>
              <a:t>NIL</a:t>
            </a:r>
            <a:r>
              <a:rPr lang="zh-CN" altLang="en-US" dirty="0"/>
              <a:t>，对应</a:t>
            </a:r>
            <a:r>
              <a:rPr lang="en-US" altLang="zh-CN" dirty="0"/>
              <a:t>31.6mm</a:t>
            </a:r>
            <a:r>
              <a:rPr lang="zh-CN" altLang="en-US" dirty="0"/>
              <a:t>的铁。如果考虑这部分贡献，在相同总</a:t>
            </a:r>
            <a:r>
              <a:rPr lang="en-US" altLang="zh-CN" dirty="0"/>
              <a:t>NIL</a:t>
            </a:r>
            <a:r>
              <a:rPr lang="zh-CN" altLang="en-US" dirty="0"/>
              <a:t>下，</a:t>
            </a:r>
            <a:r>
              <a:rPr lang="en-US" altLang="zh-CN" dirty="0"/>
              <a:t>PS-AHCAL</a:t>
            </a:r>
            <a:r>
              <a:rPr lang="zh-CN" altLang="en-US" dirty="0"/>
              <a:t>相比</a:t>
            </a:r>
            <a:r>
              <a:rPr lang="en-US" altLang="zh-CN" dirty="0"/>
              <a:t>GS-AHCAL</a:t>
            </a:r>
            <a:r>
              <a:rPr lang="zh-CN" altLang="en-US" dirty="0"/>
              <a:t>可以更薄，即</a:t>
            </a:r>
            <a:r>
              <a:rPr lang="en-US" altLang="zh-CN" dirty="0"/>
              <a:t>1305.6-31.6=1274 mm</a:t>
            </a:r>
            <a:endParaRPr lang="zh-CN" altLang="en-US" dirty="0"/>
          </a:p>
        </p:txBody>
      </p:sp>
      <p:sp>
        <p:nvSpPr>
          <p:cNvPr id="43" name="文本框 1">
            <a:extLst>
              <a:ext uri="{FF2B5EF4-FFF2-40B4-BE49-F238E27FC236}">
                <a16:creationId xmlns:a16="http://schemas.microsoft.com/office/drawing/2014/main" id="{10DB3E9B-AA27-473D-BC34-074B545627F7}"/>
              </a:ext>
            </a:extLst>
          </p:cNvPr>
          <p:cNvSpPr txBox="1"/>
          <p:nvPr/>
        </p:nvSpPr>
        <p:spPr>
          <a:xfrm>
            <a:off x="10747120" y="465951"/>
            <a:ext cx="10195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>
                <a:highlight>
                  <a:srgbClr val="FFFF00"/>
                </a:highlight>
              </a:rPr>
              <a:t>无更新</a:t>
            </a:r>
          </a:p>
        </p:txBody>
      </p:sp>
    </p:spTree>
    <p:extLst>
      <p:ext uri="{BB962C8B-B14F-4D97-AF65-F5344CB8AC3E}">
        <p14:creationId xmlns:p14="http://schemas.microsoft.com/office/powerpoint/2010/main" val="4252009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19759-497E-484D-957C-6380A0C7F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总结：</a:t>
            </a:r>
            <a:r>
              <a:rPr lang="en-US" altLang="zh-CN" dirty="0"/>
              <a:t>CEPC</a:t>
            </a:r>
            <a:r>
              <a:rPr lang="zh-CN" altLang="en-US" dirty="0"/>
              <a:t>量能器尺寸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FA99-35F2-4527-90FC-04C97F722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6831"/>
            <a:ext cx="10515600" cy="4260131"/>
          </a:xfrm>
        </p:spPr>
        <p:txBody>
          <a:bodyPr/>
          <a:lstStyle/>
          <a:p>
            <a:r>
              <a:rPr lang="zh-CN" altLang="en-US" dirty="0"/>
              <a:t>电磁量能器：探测器厚度</a:t>
            </a:r>
            <a:r>
              <a:rPr lang="en-US" altLang="zh-CN" dirty="0"/>
              <a:t> 300 mm</a:t>
            </a:r>
          </a:p>
          <a:p>
            <a:pPr lvl="1"/>
            <a:r>
              <a:rPr lang="zh-CN" altLang="en-US" dirty="0"/>
              <a:t>取样型：</a:t>
            </a:r>
            <a:r>
              <a:rPr lang="en-US" altLang="zh-CN" dirty="0"/>
              <a:t>16</a:t>
            </a:r>
            <a:r>
              <a:rPr lang="zh-CN" altLang="en-US" dirty="0"/>
              <a:t>边形</a:t>
            </a:r>
            <a:endParaRPr lang="en-US" altLang="zh-CN" dirty="0"/>
          </a:p>
          <a:p>
            <a:pPr lvl="1"/>
            <a:r>
              <a:rPr lang="zh-CN" altLang="en-US" dirty="0"/>
              <a:t>全吸收型：</a:t>
            </a:r>
            <a:r>
              <a:rPr lang="en-US" altLang="zh-CN" dirty="0"/>
              <a:t>32</a:t>
            </a:r>
            <a:r>
              <a:rPr lang="zh-CN" altLang="en-US" dirty="0"/>
              <a:t>边形</a:t>
            </a:r>
            <a:endParaRPr lang="en-US" altLang="zh-CN" dirty="0"/>
          </a:p>
          <a:p>
            <a:r>
              <a:rPr lang="zh-CN" altLang="en-US" dirty="0"/>
              <a:t>强子量能器：探测器厚度</a:t>
            </a:r>
            <a:r>
              <a:rPr lang="en-US" altLang="zh-CN" dirty="0"/>
              <a:t> 1315 mm</a:t>
            </a:r>
          </a:p>
          <a:p>
            <a:pPr lvl="1"/>
            <a:r>
              <a:rPr lang="en-US" altLang="zh-CN" dirty="0"/>
              <a:t>16</a:t>
            </a:r>
            <a:r>
              <a:rPr lang="zh-CN" altLang="en-US" dirty="0"/>
              <a:t>边形</a:t>
            </a:r>
            <a:endParaRPr lang="en-US" altLang="zh-CN" dirty="0"/>
          </a:p>
          <a:p>
            <a:pPr lvl="1"/>
            <a:endParaRPr lang="en-US" dirty="0">
              <a:highlight>
                <a:srgbClr val="FFFF00"/>
              </a:highlight>
            </a:endParaRPr>
          </a:p>
          <a:p>
            <a:r>
              <a:rPr lang="zh-CN" altLang="en-US" dirty="0"/>
              <a:t>量能器的边界</a:t>
            </a:r>
            <a:r>
              <a:rPr lang="en-US" altLang="zh-CN" dirty="0"/>
              <a:t>: </a:t>
            </a:r>
            <a:r>
              <a:rPr lang="zh-CN" altLang="en-US" dirty="0"/>
              <a:t>同心圆的半径差</a:t>
            </a:r>
            <a:endParaRPr lang="en-US" altLang="zh-CN" dirty="0"/>
          </a:p>
          <a:p>
            <a:pPr lvl="1"/>
            <a:r>
              <a:rPr lang="zh-CN" altLang="en-US" dirty="0"/>
              <a:t>电磁量能器：</a:t>
            </a:r>
            <a:endParaRPr lang="en-US" altLang="zh-CN" dirty="0"/>
          </a:p>
          <a:p>
            <a:pPr lvl="1"/>
            <a:r>
              <a:rPr lang="zh-CN" altLang="en-US" dirty="0"/>
              <a:t>强子量能器：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CF9D7-F0C3-497A-AFB8-7CDD47053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5A69F6-D95E-7345-884F-2828D0C3FB36}" type="datetime1">
              <a:rPr lang="zh-CN" altLang="en-US" smtClean="0"/>
              <a:pPr>
                <a:defRPr/>
              </a:pPr>
              <a:t>2024/4/26</a:t>
            </a:fld>
            <a:endParaRPr lang="zh-CN" altLang="zh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0A382D-C1E0-4A75-9F4E-CC3939059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CC7B-4E0F-6949-A91D-DC73D53689D1}" type="slidenum">
              <a:rPr lang="zh-CN" altLang="zh-CN" smtClean="0"/>
              <a:pPr>
                <a:defRPr/>
              </a:pPr>
              <a:t>6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36312858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157306472</TotalTime>
  <Pages>0</Pages>
  <Words>954</Words>
  <Characters>0</Characters>
  <Application>Microsoft Office PowerPoint</Application>
  <DocSecurity>0</DocSecurity>
  <PresentationFormat>Widescreen</PresentationFormat>
  <Lines>0</Lines>
  <Paragraphs>89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默认设计模板</vt:lpstr>
      <vt:lpstr>CEPC calorimeter dimensions: a brief summary</vt:lpstr>
      <vt:lpstr>PowerPoint Presentation</vt:lpstr>
      <vt:lpstr>CEPC正交长条晶体ECAL ： 总厚度～290 mm </vt:lpstr>
      <vt:lpstr>CEPC 倾斜长条晶体ECAL：圆柱形轮廓，总厚度~297 mm</vt:lpstr>
      <vt:lpstr>PowerPoint Presentation</vt:lpstr>
      <vt:lpstr>总结：CEPC量能器尺寸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Liu Yong</cp:lastModifiedBy>
  <cp:revision>1714</cp:revision>
  <cp:lastPrinted>2019-03-12T05:36:45Z</cp:lastPrinted>
  <dcterms:created xsi:type="dcterms:W3CDTF">2012-01-24T14:22:37Z</dcterms:created>
  <dcterms:modified xsi:type="dcterms:W3CDTF">2024-04-26T02:01:07Z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