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387" r:id="rId5"/>
    <p:sldId id="418" r:id="rId6"/>
    <p:sldId id="306" r:id="rId7"/>
    <p:sldId id="390" r:id="rId8"/>
    <p:sldId id="277" r:id="rId9"/>
    <p:sldId id="393" r:id="rId10"/>
    <p:sldId id="264" r:id="rId11"/>
    <p:sldId id="388" r:id="rId12"/>
    <p:sldId id="324" r:id="rId13"/>
    <p:sldId id="276" r:id="rId14"/>
    <p:sldId id="401" r:id="rId15"/>
    <p:sldId id="419" r:id="rId16"/>
    <p:sldId id="420" r:id="rId17"/>
    <p:sldId id="410" r:id="rId18"/>
    <p:sldId id="322" r:id="rId19"/>
    <p:sldId id="421" r:id="rId20"/>
    <p:sldId id="323" r:id="rId21"/>
    <p:sldId id="422" r:id="rId22"/>
    <p:sldId id="278" r:id="rId23"/>
    <p:sldId id="316" r:id="rId24"/>
    <p:sldId id="346" r:id="rId25"/>
    <p:sldId id="427" r:id="rId26"/>
    <p:sldId id="428" r:id="rId27"/>
    <p:sldId id="429" r:id="rId28"/>
    <p:sldId id="389" r:id="rId29"/>
    <p:sldId id="425" r:id="rId30"/>
    <p:sldId id="403" r:id="rId31"/>
    <p:sldId id="279" r:id="rId32"/>
    <p:sldId id="266" r:id="rId33"/>
    <p:sldId id="281"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19"/>
    <p:restoredTop sz="84091" autoAdjust="0"/>
  </p:normalViewPr>
  <p:slideViewPr>
    <p:cSldViewPr snapToGrid="0">
      <p:cViewPr varScale="1">
        <p:scale>
          <a:sx n="140" d="100"/>
          <a:sy n="140" d="100"/>
        </p:scale>
        <p:origin x="544" y="192"/>
      </p:cViewPr>
      <p:guideLst>
        <p:guide orient="horz" pos="162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notesViewPr>
    <p:cSldViewPr snapToGrid="0">
      <p:cViewPr varScale="1">
        <p:scale>
          <a:sx n="96" d="100"/>
          <a:sy n="96" d="100"/>
        </p:scale>
        <p:origin x="3976"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亚" userId="53ef30c9-1b77-413e-8197-dec70c50fad4" providerId="ADAL" clId="{BE8AD065-94E9-B247-880C-C0BA87A9C9B6}"/>
    <pc:docChg chg="modSld">
      <pc:chgData name="李 亚" userId="53ef30c9-1b77-413e-8197-dec70c50fad4" providerId="ADAL" clId="{BE8AD065-94E9-B247-880C-C0BA87A9C9B6}" dt="2022-09-24T11:55:56.685" v="30" actId="20577"/>
      <pc:docMkLst>
        <pc:docMk/>
      </pc:docMkLst>
      <pc:sldChg chg="modNotesTx">
        <pc:chgData name="李 亚" userId="53ef30c9-1b77-413e-8197-dec70c50fad4" providerId="ADAL" clId="{BE8AD065-94E9-B247-880C-C0BA87A9C9B6}" dt="2022-09-24T11:55:56.685" v="30" actId="20577"/>
        <pc:sldMkLst>
          <pc:docMk/>
          <pc:sldMk cId="0" sldId="306"/>
        </pc:sldMkLst>
      </pc:sldChg>
    </pc:docChg>
  </pc:docChgLst>
  <pc:docChgLst>
    <pc:chgData name="李 亚" userId="53ef30c9-1b77-413e-8197-dec70c50fad4" providerId="ADAL" clId="{67D9C3AC-D630-F24A-8845-73DC0B2864B4}"/>
    <pc:docChg chg="modSld">
      <pc:chgData name="李 亚" userId="53ef30c9-1b77-413e-8197-dec70c50fad4" providerId="ADAL" clId="{67D9C3AC-D630-F24A-8845-73DC0B2864B4}" dt="2022-09-20T06:51:42.360" v="246" actId="20577"/>
      <pc:docMkLst>
        <pc:docMk/>
      </pc:docMkLst>
      <pc:sldChg chg="modNotesTx">
        <pc:chgData name="李 亚" userId="53ef30c9-1b77-413e-8197-dec70c50fad4" providerId="ADAL" clId="{67D9C3AC-D630-F24A-8845-73DC0B2864B4}" dt="2022-09-20T06:51:42.360" v="246" actId="20577"/>
        <pc:sldMkLst>
          <pc:docMk/>
          <pc:sldMk cId="2368240373" sldId="260"/>
        </pc:sldMkLst>
      </pc:sldChg>
    </pc:docChg>
  </pc:docChgLst>
  <pc:docChgLst>
    <pc:chgData name="李 亚" userId="53ef30c9-1b77-413e-8197-dec70c50fad4" providerId="ADAL" clId="{1D67E76A-F2E5-AF43-9BF3-C9BD18BF7774}"/>
    <pc:docChg chg="modSld">
      <pc:chgData name="李 亚" userId="53ef30c9-1b77-413e-8197-dec70c50fad4" providerId="ADAL" clId="{1D67E76A-F2E5-AF43-9BF3-C9BD18BF7774}" dt="2022-09-19T14:17:04.738" v="737" actId="20577"/>
      <pc:docMkLst>
        <pc:docMk/>
      </pc:docMkLst>
      <pc:sldChg chg="modNotesTx">
        <pc:chgData name="李 亚" userId="53ef30c9-1b77-413e-8197-dec70c50fad4" providerId="ADAL" clId="{1D67E76A-F2E5-AF43-9BF3-C9BD18BF7774}" dt="2022-09-19T14:00:29.256" v="456" actId="20577"/>
        <pc:sldMkLst>
          <pc:docMk/>
          <pc:sldMk cId="2412834227" sldId="282"/>
        </pc:sldMkLst>
      </pc:sldChg>
      <pc:sldChg chg="modNotesTx">
        <pc:chgData name="李 亚" userId="53ef30c9-1b77-413e-8197-dec70c50fad4" providerId="ADAL" clId="{1D67E76A-F2E5-AF43-9BF3-C9BD18BF7774}" dt="2022-09-19T14:04:39.483" v="467" actId="20577"/>
        <pc:sldMkLst>
          <pc:docMk/>
          <pc:sldMk cId="1925659489" sldId="292"/>
        </pc:sldMkLst>
      </pc:sldChg>
      <pc:sldChg chg="modNotesTx">
        <pc:chgData name="李 亚" userId="53ef30c9-1b77-413e-8197-dec70c50fad4" providerId="ADAL" clId="{1D67E76A-F2E5-AF43-9BF3-C9BD18BF7774}" dt="2022-09-19T14:05:45.033" v="479" actId="20577"/>
        <pc:sldMkLst>
          <pc:docMk/>
          <pc:sldMk cId="3439595954" sldId="332"/>
        </pc:sldMkLst>
      </pc:sldChg>
      <pc:sldChg chg="modNotesTx">
        <pc:chgData name="李 亚" userId="53ef30c9-1b77-413e-8197-dec70c50fad4" providerId="ADAL" clId="{1D67E76A-F2E5-AF43-9BF3-C9BD18BF7774}" dt="2022-09-19T13:41:28.846" v="1" actId="20577"/>
        <pc:sldMkLst>
          <pc:docMk/>
          <pc:sldMk cId="776761786" sldId="394"/>
        </pc:sldMkLst>
      </pc:sldChg>
      <pc:sldChg chg="modNotesTx">
        <pc:chgData name="李 亚" userId="53ef30c9-1b77-413e-8197-dec70c50fad4" providerId="ADAL" clId="{1D67E76A-F2E5-AF43-9BF3-C9BD18BF7774}" dt="2022-09-19T14:17:04.738" v="737" actId="20577"/>
        <pc:sldMkLst>
          <pc:docMk/>
          <pc:sldMk cId="379596587" sldId="403"/>
        </pc:sldMkLst>
      </pc:sldChg>
    </pc:docChg>
  </pc:docChgLst>
  <pc:docChgLst>
    <pc:chgData name="李 亚" userId="53ef30c9-1b77-413e-8197-dec70c50fad4" providerId="ADAL" clId="{C7D0BC59-2BF9-4C8B-948F-18730B451068}"/>
    <pc:docChg chg="undo custSel addSld delSld modSld">
      <pc:chgData name="李 亚" userId="53ef30c9-1b77-413e-8197-dec70c50fad4" providerId="ADAL" clId="{C7D0BC59-2BF9-4C8B-948F-18730B451068}" dt="2022-09-25T02:52:51.201" v="1822" actId="20577"/>
      <pc:docMkLst>
        <pc:docMk/>
      </pc:docMkLst>
      <pc:sldChg chg="modNotesTx">
        <pc:chgData name="李 亚" userId="53ef30c9-1b77-413e-8197-dec70c50fad4" providerId="ADAL" clId="{C7D0BC59-2BF9-4C8B-948F-18730B451068}" dt="2022-09-23T02:59:00.386" v="68" actId="20577"/>
        <pc:sldMkLst>
          <pc:docMk/>
          <pc:sldMk cId="2368240373" sldId="260"/>
        </pc:sldMkLst>
      </pc:sldChg>
      <pc:sldChg chg="modSp modNotesTx">
        <pc:chgData name="李 亚" userId="53ef30c9-1b77-413e-8197-dec70c50fad4" providerId="ADAL" clId="{C7D0BC59-2BF9-4C8B-948F-18730B451068}" dt="2022-09-23T06:54:39.116" v="868" actId="20577"/>
        <pc:sldMkLst>
          <pc:docMk/>
          <pc:sldMk cId="2089678634" sldId="266"/>
        </pc:sldMkLst>
        <pc:spChg chg="mod">
          <ac:chgData name="李 亚" userId="53ef30c9-1b77-413e-8197-dec70c50fad4" providerId="ADAL" clId="{C7D0BC59-2BF9-4C8B-948F-18730B451068}" dt="2022-09-22T10:53:31.852" v="16" actId="207"/>
          <ac:spMkLst>
            <pc:docMk/>
            <pc:sldMk cId="2089678634" sldId="266"/>
            <ac:spMk id="95" creationId="{00000000-0000-0000-0000-000000000000}"/>
          </ac:spMkLst>
        </pc:spChg>
      </pc:sldChg>
      <pc:sldChg chg="modSp modAnim">
        <pc:chgData name="李 亚" userId="53ef30c9-1b77-413e-8197-dec70c50fad4" providerId="ADAL" clId="{C7D0BC59-2BF9-4C8B-948F-18730B451068}" dt="2022-09-25T02:19:31.084" v="1342"/>
        <pc:sldMkLst>
          <pc:docMk/>
          <pc:sldMk cId="3658216921" sldId="276"/>
        </pc:sldMkLst>
        <pc:spChg chg="mod">
          <ac:chgData name="李 亚" userId="53ef30c9-1b77-413e-8197-dec70c50fad4" providerId="ADAL" clId="{C7D0BC59-2BF9-4C8B-948F-18730B451068}" dt="2022-09-24T12:03:07.704" v="1323" actId="1076"/>
          <ac:spMkLst>
            <pc:docMk/>
            <pc:sldMk cId="3658216921" sldId="276"/>
            <ac:spMk id="8" creationId="{7EF49A9D-1D5C-4002-A768-9AEFAD6E63AA}"/>
          </ac:spMkLst>
        </pc:spChg>
        <pc:graphicFrameChg chg="mod">
          <ac:chgData name="李 亚" userId="53ef30c9-1b77-413e-8197-dec70c50fad4" providerId="ADAL" clId="{C7D0BC59-2BF9-4C8B-948F-18730B451068}" dt="2022-09-24T12:03:03.670" v="1322" actId="1076"/>
          <ac:graphicFrameMkLst>
            <pc:docMk/>
            <pc:sldMk cId="3658216921" sldId="276"/>
            <ac:graphicFrameMk id="13" creationId="{72981779-D680-7342-9317-49718A7816FA}"/>
          </ac:graphicFrameMkLst>
        </pc:graphicFrameChg>
      </pc:sldChg>
      <pc:sldChg chg="modNotesTx">
        <pc:chgData name="李 亚" userId="53ef30c9-1b77-413e-8197-dec70c50fad4" providerId="ADAL" clId="{C7D0BC59-2BF9-4C8B-948F-18730B451068}" dt="2022-09-24T10:36:41.676" v="1207" actId="20577"/>
        <pc:sldMkLst>
          <pc:docMk/>
          <pc:sldMk cId="0" sldId="306"/>
        </pc:sldMkLst>
      </pc:sldChg>
      <pc:sldChg chg="addSp delSp modSp modNotesTx">
        <pc:chgData name="李 亚" userId="53ef30c9-1b77-413e-8197-dec70c50fad4" providerId="ADAL" clId="{C7D0BC59-2BF9-4C8B-948F-18730B451068}" dt="2022-09-25T02:52:51.201" v="1822" actId="20577"/>
        <pc:sldMkLst>
          <pc:docMk/>
          <pc:sldMk cId="1460598079" sldId="311"/>
        </pc:sldMkLst>
        <pc:spChg chg="del mod">
          <ac:chgData name="李 亚" userId="53ef30c9-1b77-413e-8197-dec70c50fad4" providerId="ADAL" clId="{C7D0BC59-2BF9-4C8B-948F-18730B451068}" dt="2022-09-25T02:22:28.110" v="1352" actId="478"/>
          <ac:spMkLst>
            <pc:docMk/>
            <pc:sldMk cId="1460598079" sldId="311"/>
            <ac:spMk id="4" creationId="{D29F5191-F8AA-4BF9-865A-074C99174B0A}"/>
          </ac:spMkLst>
        </pc:spChg>
        <pc:spChg chg="del">
          <ac:chgData name="李 亚" userId="53ef30c9-1b77-413e-8197-dec70c50fad4" providerId="ADAL" clId="{C7D0BC59-2BF9-4C8B-948F-18730B451068}" dt="2022-09-25T02:25:27.222" v="1395" actId="478"/>
          <ac:spMkLst>
            <pc:docMk/>
            <pc:sldMk cId="1460598079" sldId="311"/>
            <ac:spMk id="5" creationId="{BABEEFF4-3056-4936-B53D-FF3ECA92407F}"/>
          </ac:spMkLst>
        </pc:spChg>
        <pc:spChg chg="del">
          <ac:chgData name="李 亚" userId="53ef30c9-1b77-413e-8197-dec70c50fad4" providerId="ADAL" clId="{C7D0BC59-2BF9-4C8B-948F-18730B451068}" dt="2022-09-25T02:25:29.251" v="1396" actId="478"/>
          <ac:spMkLst>
            <pc:docMk/>
            <pc:sldMk cId="1460598079" sldId="311"/>
            <ac:spMk id="6" creationId="{C85E3968-7E3D-44BE-9106-C486450C23F0}"/>
          </ac:spMkLst>
        </pc:spChg>
        <pc:spChg chg="del">
          <ac:chgData name="李 亚" userId="53ef30c9-1b77-413e-8197-dec70c50fad4" providerId="ADAL" clId="{C7D0BC59-2BF9-4C8B-948F-18730B451068}" dt="2022-09-25T02:25:31.565" v="1397" actId="478"/>
          <ac:spMkLst>
            <pc:docMk/>
            <pc:sldMk cId="1460598079" sldId="311"/>
            <ac:spMk id="7" creationId="{55C2017D-361B-4824-A6A9-41C90102E33B}"/>
          </ac:spMkLst>
        </pc:spChg>
        <pc:spChg chg="mod">
          <ac:chgData name="李 亚" userId="53ef30c9-1b77-413e-8197-dec70c50fad4" providerId="ADAL" clId="{C7D0BC59-2BF9-4C8B-948F-18730B451068}" dt="2022-09-25T02:38:37.116" v="1540" actId="1076"/>
          <ac:spMkLst>
            <pc:docMk/>
            <pc:sldMk cId="1460598079" sldId="311"/>
            <ac:spMk id="9" creationId="{36F4EE19-EFD9-467B-8125-EF0F5566B717}"/>
          </ac:spMkLst>
        </pc:spChg>
        <pc:spChg chg="mod">
          <ac:chgData name="李 亚" userId="53ef30c9-1b77-413e-8197-dec70c50fad4" providerId="ADAL" clId="{C7D0BC59-2BF9-4C8B-948F-18730B451068}" dt="2022-09-25T02:38:37.116" v="1540" actId="1076"/>
          <ac:spMkLst>
            <pc:docMk/>
            <pc:sldMk cId="1460598079" sldId="311"/>
            <ac:spMk id="10" creationId="{CEE001CA-CE09-4F5D-9F7D-0E2C7379570D}"/>
          </ac:spMkLst>
        </pc:spChg>
        <pc:spChg chg="add del mod">
          <ac:chgData name="李 亚" userId="53ef30c9-1b77-413e-8197-dec70c50fad4" providerId="ADAL" clId="{C7D0BC59-2BF9-4C8B-948F-18730B451068}" dt="2022-09-25T02:23:06.460" v="1362" actId="1076"/>
          <ac:spMkLst>
            <pc:docMk/>
            <pc:sldMk cId="1460598079" sldId="311"/>
            <ac:spMk id="11" creationId="{BCCD543A-7394-4951-8AB2-FA8586257772}"/>
          </ac:spMkLst>
        </pc:spChg>
        <pc:spChg chg="mod">
          <ac:chgData name="李 亚" userId="53ef30c9-1b77-413e-8197-dec70c50fad4" providerId="ADAL" clId="{C7D0BC59-2BF9-4C8B-948F-18730B451068}" dt="2022-09-25T02:39:10.475" v="1548" actId="404"/>
          <ac:spMkLst>
            <pc:docMk/>
            <pc:sldMk cId="1460598079" sldId="311"/>
            <ac:spMk id="12" creationId="{07EFE3CD-258A-45C9-AF3B-C121C9A730B1}"/>
          </ac:spMkLst>
        </pc:spChg>
        <pc:spChg chg="mod">
          <ac:chgData name="李 亚" userId="53ef30c9-1b77-413e-8197-dec70c50fad4" providerId="ADAL" clId="{C7D0BC59-2BF9-4C8B-948F-18730B451068}" dt="2022-09-25T02:38:54.652" v="1544" actId="1076"/>
          <ac:spMkLst>
            <pc:docMk/>
            <pc:sldMk cId="1460598079" sldId="311"/>
            <ac:spMk id="13" creationId="{9ECB177B-63D4-4891-9BEA-7D49E984FCC0}"/>
          </ac:spMkLst>
        </pc:spChg>
        <pc:spChg chg="mod">
          <ac:chgData name="李 亚" userId="53ef30c9-1b77-413e-8197-dec70c50fad4" providerId="ADAL" clId="{C7D0BC59-2BF9-4C8B-948F-18730B451068}" dt="2022-09-25T02:39:14.409" v="1549" actId="1076"/>
          <ac:spMkLst>
            <pc:docMk/>
            <pc:sldMk cId="1460598079" sldId="311"/>
            <ac:spMk id="14" creationId="{60300AE7-54E6-460B-8274-4C2A32D7FCCA}"/>
          </ac:spMkLst>
        </pc:spChg>
        <pc:spChg chg="mod">
          <ac:chgData name="李 亚" userId="53ef30c9-1b77-413e-8197-dec70c50fad4" providerId="ADAL" clId="{C7D0BC59-2BF9-4C8B-948F-18730B451068}" dt="2022-09-25T02:38:52.243" v="1543" actId="1076"/>
          <ac:spMkLst>
            <pc:docMk/>
            <pc:sldMk cId="1460598079" sldId="311"/>
            <ac:spMk id="16" creationId="{EF92A739-C928-41A6-A254-0176A20B447D}"/>
          </ac:spMkLst>
        </pc:spChg>
        <pc:spChg chg="mod">
          <ac:chgData name="李 亚" userId="53ef30c9-1b77-413e-8197-dec70c50fad4" providerId="ADAL" clId="{C7D0BC59-2BF9-4C8B-948F-18730B451068}" dt="2022-09-25T02:38:58.080" v="1545" actId="1076"/>
          <ac:spMkLst>
            <pc:docMk/>
            <pc:sldMk cId="1460598079" sldId="311"/>
            <ac:spMk id="17" creationId="{CC83B3DA-5508-4E1A-BA6C-E98F43523151}"/>
          </ac:spMkLst>
        </pc:spChg>
        <pc:spChg chg="mod">
          <ac:chgData name="李 亚" userId="53ef30c9-1b77-413e-8197-dec70c50fad4" providerId="ADAL" clId="{C7D0BC59-2BF9-4C8B-948F-18730B451068}" dt="2022-09-25T02:39:01.363" v="1546" actId="1076"/>
          <ac:spMkLst>
            <pc:docMk/>
            <pc:sldMk cId="1460598079" sldId="311"/>
            <ac:spMk id="18" creationId="{AA31B484-889D-4EE7-B6A8-F4BB8D306045}"/>
          </ac:spMkLst>
        </pc:spChg>
        <pc:spChg chg="del mod">
          <ac:chgData name="李 亚" userId="53ef30c9-1b77-413e-8197-dec70c50fad4" providerId="ADAL" clId="{C7D0BC59-2BF9-4C8B-948F-18730B451068}" dt="2022-09-25T02:35:01.689" v="1456" actId="478"/>
          <ac:spMkLst>
            <pc:docMk/>
            <pc:sldMk cId="1460598079" sldId="311"/>
            <ac:spMk id="19" creationId="{95F49C54-28AA-4552-9265-9F84852049EB}"/>
          </ac:spMkLst>
        </pc:spChg>
        <pc:spChg chg="del mod">
          <ac:chgData name="李 亚" userId="53ef30c9-1b77-413e-8197-dec70c50fad4" providerId="ADAL" clId="{C7D0BC59-2BF9-4C8B-948F-18730B451068}" dt="2022-09-25T02:41:29.920" v="1587" actId="478"/>
          <ac:spMkLst>
            <pc:docMk/>
            <pc:sldMk cId="1460598079" sldId="311"/>
            <ac:spMk id="20" creationId="{0F1142F4-0C0C-405C-8672-AECA680CFAE4}"/>
          </ac:spMkLst>
        </pc:spChg>
        <pc:spChg chg="mod">
          <ac:chgData name="李 亚" userId="53ef30c9-1b77-413e-8197-dec70c50fad4" providerId="ADAL" clId="{C7D0BC59-2BF9-4C8B-948F-18730B451068}" dt="2022-09-25T02:52:51.201" v="1822" actId="20577"/>
          <ac:spMkLst>
            <pc:docMk/>
            <pc:sldMk cId="1460598079" sldId="311"/>
            <ac:spMk id="21" creationId="{8EBC8A18-78C0-4A10-9600-83691DF09704}"/>
          </ac:spMkLst>
        </pc:spChg>
        <pc:spChg chg="add del mod">
          <ac:chgData name="李 亚" userId="53ef30c9-1b77-413e-8197-dec70c50fad4" providerId="ADAL" clId="{C7D0BC59-2BF9-4C8B-948F-18730B451068}" dt="2022-09-25T02:42:22.493" v="1598" actId="1076"/>
          <ac:spMkLst>
            <pc:docMk/>
            <pc:sldMk cId="1460598079" sldId="311"/>
            <ac:spMk id="22" creationId="{875143C6-C28B-447E-84F8-0C8B4BE06CA5}"/>
          </ac:spMkLst>
        </pc:spChg>
        <pc:spChg chg="add del mod">
          <ac:chgData name="李 亚" userId="53ef30c9-1b77-413e-8197-dec70c50fad4" providerId="ADAL" clId="{C7D0BC59-2BF9-4C8B-948F-18730B451068}" dt="2022-09-25T02:22:30.976" v="1353" actId="478"/>
          <ac:spMkLst>
            <pc:docMk/>
            <pc:sldMk cId="1460598079" sldId="311"/>
            <ac:spMk id="23" creationId="{783EBB1A-EE52-4928-B1BC-24833FBE87BB}"/>
          </ac:spMkLst>
        </pc:spChg>
        <pc:spChg chg="add mod">
          <ac:chgData name="李 亚" userId="53ef30c9-1b77-413e-8197-dec70c50fad4" providerId="ADAL" clId="{C7D0BC59-2BF9-4C8B-948F-18730B451068}" dt="2022-09-25T02:39:16.605" v="1550" actId="1076"/>
          <ac:spMkLst>
            <pc:docMk/>
            <pc:sldMk cId="1460598079" sldId="311"/>
            <ac:spMk id="24" creationId="{199C0962-9EB2-4442-9600-5F57C445A772}"/>
          </ac:spMkLst>
        </pc:spChg>
        <pc:spChg chg="add mod">
          <ac:chgData name="李 亚" userId="53ef30c9-1b77-413e-8197-dec70c50fad4" providerId="ADAL" clId="{C7D0BC59-2BF9-4C8B-948F-18730B451068}" dt="2022-09-25T02:39:21.340" v="1552" actId="1076"/>
          <ac:spMkLst>
            <pc:docMk/>
            <pc:sldMk cId="1460598079" sldId="311"/>
            <ac:spMk id="25" creationId="{49755E16-7984-4185-8769-4C24DB07AC5C}"/>
          </ac:spMkLst>
        </pc:spChg>
        <pc:spChg chg="add mod">
          <ac:chgData name="李 亚" userId="53ef30c9-1b77-413e-8197-dec70c50fad4" providerId="ADAL" clId="{C7D0BC59-2BF9-4C8B-948F-18730B451068}" dt="2022-09-25T02:42:32.534" v="1602" actId="1035"/>
          <ac:spMkLst>
            <pc:docMk/>
            <pc:sldMk cId="1460598079" sldId="311"/>
            <ac:spMk id="26" creationId="{74A9BD2D-6DA1-49CE-A8AF-FF52A8EF5F4E}"/>
          </ac:spMkLst>
        </pc:spChg>
        <pc:spChg chg="add mod">
          <ac:chgData name="李 亚" userId="53ef30c9-1b77-413e-8197-dec70c50fad4" providerId="ADAL" clId="{C7D0BC59-2BF9-4C8B-948F-18730B451068}" dt="2022-09-25T02:42:36.651" v="1606" actId="1035"/>
          <ac:spMkLst>
            <pc:docMk/>
            <pc:sldMk cId="1460598079" sldId="311"/>
            <ac:spMk id="27" creationId="{2E33EF2A-454F-47B0-B1C4-5B4202F2949F}"/>
          </ac:spMkLst>
        </pc:spChg>
        <pc:spChg chg="add mod">
          <ac:chgData name="李 亚" userId="53ef30c9-1b77-413e-8197-dec70c50fad4" providerId="ADAL" clId="{C7D0BC59-2BF9-4C8B-948F-18730B451068}" dt="2022-09-25T02:52:47.867" v="1820" actId="1076"/>
          <ac:spMkLst>
            <pc:docMk/>
            <pc:sldMk cId="1460598079" sldId="311"/>
            <ac:spMk id="28" creationId="{9B2F82DE-D4DA-4DE2-B8D7-83AEE7BCDB2D}"/>
          </ac:spMkLst>
        </pc:spChg>
        <pc:spChg chg="add mod">
          <ac:chgData name="李 亚" userId="53ef30c9-1b77-413e-8197-dec70c50fad4" providerId="ADAL" clId="{C7D0BC59-2BF9-4C8B-948F-18730B451068}" dt="2022-09-25T02:45:45.346" v="1697" actId="20577"/>
          <ac:spMkLst>
            <pc:docMk/>
            <pc:sldMk cId="1460598079" sldId="311"/>
            <ac:spMk id="29" creationId="{80855CBB-529F-4946-8101-4CC09B821103}"/>
          </ac:spMkLst>
        </pc:spChg>
        <pc:picChg chg="mod">
          <ac:chgData name="李 亚" userId="53ef30c9-1b77-413e-8197-dec70c50fad4" providerId="ADAL" clId="{C7D0BC59-2BF9-4C8B-948F-18730B451068}" dt="2022-09-25T02:38:43.763" v="1541" actId="1076"/>
          <ac:picMkLst>
            <pc:docMk/>
            <pc:sldMk cId="1460598079" sldId="311"/>
            <ac:picMk id="8" creationId="{2F0F6F77-FB1C-40C6-AA39-6CB1B796FDF1}"/>
          </ac:picMkLst>
        </pc:picChg>
        <pc:picChg chg="mod">
          <ac:chgData name="李 亚" userId="53ef30c9-1b77-413e-8197-dec70c50fad4" providerId="ADAL" clId="{C7D0BC59-2BF9-4C8B-948F-18730B451068}" dt="2022-09-25T02:38:49.671" v="1542" actId="1076"/>
          <ac:picMkLst>
            <pc:docMk/>
            <pc:sldMk cId="1460598079" sldId="311"/>
            <ac:picMk id="15" creationId="{1926F902-3450-461E-88E9-05FF2909B6AB}"/>
          </ac:picMkLst>
        </pc:picChg>
      </pc:sldChg>
      <pc:sldChg chg="modNotesTx">
        <pc:chgData name="李 亚" userId="53ef30c9-1b77-413e-8197-dec70c50fad4" providerId="ADAL" clId="{C7D0BC59-2BF9-4C8B-948F-18730B451068}" dt="2022-09-22T10:51:07.096" v="1" actId="20577"/>
        <pc:sldMkLst>
          <pc:docMk/>
          <pc:sldMk cId="3439595954" sldId="332"/>
        </pc:sldMkLst>
      </pc:sldChg>
      <pc:sldChg chg="addSp modSp modAnim modNotesTx">
        <pc:chgData name="李 亚" userId="53ef30c9-1b77-413e-8197-dec70c50fad4" providerId="ADAL" clId="{C7D0BC59-2BF9-4C8B-948F-18730B451068}" dt="2022-09-24T09:45:45.616" v="953"/>
        <pc:sldMkLst>
          <pc:docMk/>
          <pc:sldMk cId="3784479199" sldId="338"/>
        </pc:sldMkLst>
        <pc:spChg chg="add mod">
          <ac:chgData name="李 亚" userId="53ef30c9-1b77-413e-8197-dec70c50fad4" providerId="ADAL" clId="{C7D0BC59-2BF9-4C8B-948F-18730B451068}" dt="2022-09-24T09:45:36.972" v="952" actId="14100"/>
          <ac:spMkLst>
            <pc:docMk/>
            <pc:sldMk cId="3784479199" sldId="338"/>
            <ac:spMk id="2" creationId="{2742830C-C796-430C-9F04-D93CFA12EF45}"/>
          </ac:spMkLst>
        </pc:spChg>
        <pc:spChg chg="mod">
          <ac:chgData name="李 亚" userId="53ef30c9-1b77-413e-8197-dec70c50fad4" providerId="ADAL" clId="{C7D0BC59-2BF9-4C8B-948F-18730B451068}" dt="2022-09-24T09:45:32.691" v="951" actId="1076"/>
          <ac:spMkLst>
            <pc:docMk/>
            <pc:sldMk cId="3784479199" sldId="338"/>
            <ac:spMk id="9" creationId="{77EF0043-AE26-42B6-9A78-B93531D20A67}"/>
          </ac:spMkLst>
        </pc:spChg>
        <pc:picChg chg="mod">
          <ac:chgData name="李 亚" userId="53ef30c9-1b77-413e-8197-dec70c50fad4" providerId="ADAL" clId="{C7D0BC59-2BF9-4C8B-948F-18730B451068}" dt="2022-09-24T09:44:42.690" v="940" actId="14100"/>
          <ac:picMkLst>
            <pc:docMk/>
            <pc:sldMk cId="3784479199" sldId="338"/>
            <ac:picMk id="4" creationId="{55BBF3CD-92C1-436F-95A6-2E52CC702DE0}"/>
          </ac:picMkLst>
        </pc:picChg>
        <pc:picChg chg="mod">
          <ac:chgData name="李 亚" userId="53ef30c9-1b77-413e-8197-dec70c50fad4" providerId="ADAL" clId="{C7D0BC59-2BF9-4C8B-948F-18730B451068}" dt="2022-09-24T09:44:51.891" v="943" actId="1076"/>
          <ac:picMkLst>
            <pc:docMk/>
            <pc:sldMk cId="3784479199" sldId="338"/>
            <ac:picMk id="5" creationId="{44F33FF8-F2E5-46AF-9A05-8A33E54BCAD4}"/>
          </ac:picMkLst>
        </pc:picChg>
        <pc:picChg chg="mod">
          <ac:chgData name="李 亚" userId="53ef30c9-1b77-413e-8197-dec70c50fad4" providerId="ADAL" clId="{C7D0BC59-2BF9-4C8B-948F-18730B451068}" dt="2022-09-24T09:44:45.573" v="941" actId="14100"/>
          <ac:picMkLst>
            <pc:docMk/>
            <pc:sldMk cId="3784479199" sldId="338"/>
            <ac:picMk id="8" creationId="{EC89A14E-43D6-44D2-A943-98CEC9D960BA}"/>
          </ac:picMkLst>
        </pc:picChg>
      </pc:sldChg>
      <pc:sldChg chg="addSp modSp modAnim modNotesTx">
        <pc:chgData name="李 亚" userId="53ef30c9-1b77-413e-8197-dec70c50fad4" providerId="ADAL" clId="{C7D0BC59-2BF9-4C8B-948F-18730B451068}" dt="2022-09-24T09:52:02.568" v="1045" actId="20577"/>
        <pc:sldMkLst>
          <pc:docMk/>
          <pc:sldMk cId="836956310" sldId="339"/>
        </pc:sldMkLst>
        <pc:spChg chg="mod">
          <ac:chgData name="李 亚" userId="53ef30c9-1b77-413e-8197-dec70c50fad4" providerId="ADAL" clId="{C7D0BC59-2BF9-4C8B-948F-18730B451068}" dt="2022-09-24T09:43:38.629" v="919" actId="1076"/>
          <ac:spMkLst>
            <pc:docMk/>
            <pc:sldMk cId="836956310" sldId="339"/>
            <ac:spMk id="3" creationId="{9D3EDEAB-06EB-463B-967B-2E05EB1A4102}"/>
          </ac:spMkLst>
        </pc:spChg>
        <pc:spChg chg="add mod">
          <ac:chgData name="李 亚" userId="53ef30c9-1b77-413e-8197-dec70c50fad4" providerId="ADAL" clId="{C7D0BC59-2BF9-4C8B-948F-18730B451068}" dt="2022-09-24T09:44:09.989" v="923" actId="208"/>
          <ac:spMkLst>
            <pc:docMk/>
            <pc:sldMk cId="836956310" sldId="339"/>
            <ac:spMk id="4" creationId="{E1603920-5C89-4B89-9CF4-530DAC77F4DD}"/>
          </ac:spMkLst>
        </pc:spChg>
        <pc:picChg chg="mod">
          <ac:chgData name="李 亚" userId="53ef30c9-1b77-413e-8197-dec70c50fad4" providerId="ADAL" clId="{C7D0BC59-2BF9-4C8B-948F-18730B451068}" dt="2022-09-24T09:43:32.722" v="918" actId="14100"/>
          <ac:picMkLst>
            <pc:docMk/>
            <pc:sldMk cId="836956310" sldId="339"/>
            <ac:picMk id="2" creationId="{84D564FB-CAEB-49B9-A151-C34053D98D62}"/>
          </ac:picMkLst>
        </pc:picChg>
      </pc:sldChg>
      <pc:sldChg chg="modNotesTx">
        <pc:chgData name="李 亚" userId="53ef30c9-1b77-413e-8197-dec70c50fad4" providerId="ADAL" clId="{C7D0BC59-2BF9-4C8B-948F-18730B451068}" dt="2022-09-23T03:06:16.670" v="69" actId="20577"/>
        <pc:sldMkLst>
          <pc:docMk/>
          <pc:sldMk cId="2689487190" sldId="343"/>
        </pc:sldMkLst>
      </pc:sldChg>
      <pc:sldChg chg="modNotesTx">
        <pc:chgData name="李 亚" userId="53ef30c9-1b77-413e-8197-dec70c50fad4" providerId="ADAL" clId="{C7D0BC59-2BF9-4C8B-948F-18730B451068}" dt="2022-09-24T10:42:52.310" v="1238" actId="20577"/>
        <pc:sldMkLst>
          <pc:docMk/>
          <pc:sldMk cId="4289051642" sldId="390"/>
        </pc:sldMkLst>
      </pc:sldChg>
      <pc:sldChg chg="modSp modAnim modNotesTx">
        <pc:chgData name="李 亚" userId="53ef30c9-1b77-413e-8197-dec70c50fad4" providerId="ADAL" clId="{C7D0BC59-2BF9-4C8B-948F-18730B451068}" dt="2022-09-25T02:18:43.825" v="1334"/>
        <pc:sldMkLst>
          <pc:docMk/>
          <pc:sldMk cId="1530409813" sldId="391"/>
        </pc:sldMkLst>
        <pc:spChg chg="mod">
          <ac:chgData name="李 亚" userId="53ef30c9-1b77-413e-8197-dec70c50fad4" providerId="ADAL" clId="{C7D0BC59-2BF9-4C8B-948F-18730B451068}" dt="2022-09-24T12:05:55.779" v="1325" actId="5793"/>
          <ac:spMkLst>
            <pc:docMk/>
            <pc:sldMk cId="1530409813" sldId="391"/>
            <ac:spMk id="3" creationId="{F3E7FAFE-267F-2C46-B375-AAB2D5C6EEEA}"/>
          </ac:spMkLst>
        </pc:spChg>
      </pc:sldChg>
      <pc:sldChg chg="modAnim">
        <pc:chgData name="李 亚" userId="53ef30c9-1b77-413e-8197-dec70c50fad4" providerId="ADAL" clId="{C7D0BC59-2BF9-4C8B-948F-18730B451068}" dt="2022-09-24T01:29:36" v="869"/>
        <pc:sldMkLst>
          <pc:docMk/>
          <pc:sldMk cId="776761786" sldId="394"/>
        </pc:sldMkLst>
      </pc:sldChg>
      <pc:sldChg chg="modNotesTx">
        <pc:chgData name="李 亚" userId="53ef30c9-1b77-413e-8197-dec70c50fad4" providerId="ADAL" clId="{C7D0BC59-2BF9-4C8B-948F-18730B451068}" dt="2022-09-24T10:33:52.460" v="1132" actId="20577"/>
        <pc:sldMkLst>
          <pc:docMk/>
          <pc:sldMk cId="1426503558" sldId="395"/>
        </pc:sldMkLst>
      </pc:sldChg>
      <pc:sldChg chg="modNotesTx">
        <pc:chgData name="李 亚" userId="53ef30c9-1b77-413e-8197-dec70c50fad4" providerId="ADAL" clId="{C7D0BC59-2BF9-4C8B-948F-18730B451068}" dt="2022-09-22T10:51:49.214" v="4" actId="20577"/>
        <pc:sldMkLst>
          <pc:docMk/>
          <pc:sldMk cId="2394149853" sldId="397"/>
        </pc:sldMkLst>
      </pc:sldChg>
      <pc:sldChg chg="addSp modSp">
        <pc:chgData name="李 亚" userId="53ef30c9-1b77-413e-8197-dec70c50fad4" providerId="ADAL" clId="{C7D0BC59-2BF9-4C8B-948F-18730B451068}" dt="2022-09-24T11:42:10.734" v="1321" actId="1076"/>
        <pc:sldMkLst>
          <pc:docMk/>
          <pc:sldMk cId="4104612092" sldId="400"/>
        </pc:sldMkLst>
        <pc:spChg chg="add mod">
          <ac:chgData name="李 亚" userId="53ef30c9-1b77-413e-8197-dec70c50fad4" providerId="ADAL" clId="{C7D0BC59-2BF9-4C8B-948F-18730B451068}" dt="2022-09-24T11:42:10.734" v="1321" actId="1076"/>
          <ac:spMkLst>
            <pc:docMk/>
            <pc:sldMk cId="4104612092" sldId="400"/>
            <ac:spMk id="2" creationId="{22543F7E-7CF0-46A3-B600-50DBE0448D9D}"/>
          </ac:spMkLst>
        </pc:spChg>
      </pc:sldChg>
      <pc:sldChg chg="modNotesTx">
        <pc:chgData name="李 亚" userId="53ef30c9-1b77-413e-8197-dec70c50fad4" providerId="ADAL" clId="{C7D0BC59-2BF9-4C8B-948F-18730B451068}" dt="2022-09-23T03:34:44.092" v="339" actId="20577"/>
        <pc:sldMkLst>
          <pc:docMk/>
          <pc:sldMk cId="19456508" sldId="401"/>
        </pc:sldMkLst>
      </pc:sldChg>
      <pc:sldChg chg="addSp delSp modSp modNotesTx">
        <pc:chgData name="李 亚" userId="53ef30c9-1b77-413e-8197-dec70c50fad4" providerId="ADAL" clId="{C7D0BC59-2BF9-4C8B-948F-18730B451068}" dt="2022-09-23T04:24:17.829" v="814" actId="20577"/>
        <pc:sldMkLst>
          <pc:docMk/>
          <pc:sldMk cId="4059467215" sldId="402"/>
        </pc:sldMkLst>
        <pc:spChg chg="del mod">
          <ac:chgData name="李 亚" userId="53ef30c9-1b77-413e-8197-dec70c50fad4" providerId="ADAL" clId="{C7D0BC59-2BF9-4C8B-948F-18730B451068}" dt="2022-09-23T04:06:06.185" v="619"/>
          <ac:spMkLst>
            <pc:docMk/>
            <pc:sldMk cId="4059467215" sldId="402"/>
            <ac:spMk id="3" creationId="{91E35D25-B28E-47F4-86F4-504F647464D5}"/>
          </ac:spMkLst>
        </pc:spChg>
        <pc:spChg chg="del mod">
          <ac:chgData name="李 亚" userId="53ef30c9-1b77-413e-8197-dec70c50fad4" providerId="ADAL" clId="{C7D0BC59-2BF9-4C8B-948F-18730B451068}" dt="2022-09-23T04:05:19.891" v="610" actId="478"/>
          <ac:spMkLst>
            <pc:docMk/>
            <pc:sldMk cId="4059467215" sldId="402"/>
            <ac:spMk id="6" creationId="{F225412B-6438-4BDA-9890-172983B37DA2}"/>
          </ac:spMkLst>
        </pc:spChg>
        <pc:spChg chg="del mod">
          <ac:chgData name="李 亚" userId="53ef30c9-1b77-413e-8197-dec70c50fad4" providerId="ADAL" clId="{C7D0BC59-2BF9-4C8B-948F-18730B451068}" dt="2022-09-23T03:54:46.725" v="522" actId="478"/>
          <ac:spMkLst>
            <pc:docMk/>
            <pc:sldMk cId="4059467215" sldId="402"/>
            <ac:spMk id="8" creationId="{592B3B9C-6FBE-48E2-B049-ADE1579E816F}"/>
          </ac:spMkLst>
        </pc:spChg>
        <pc:spChg chg="add del mod">
          <ac:chgData name="李 亚" userId="53ef30c9-1b77-413e-8197-dec70c50fad4" providerId="ADAL" clId="{C7D0BC59-2BF9-4C8B-948F-18730B451068}" dt="2022-09-23T03:37:03.772" v="363" actId="767"/>
          <ac:spMkLst>
            <pc:docMk/>
            <pc:sldMk cId="4059467215" sldId="402"/>
            <ac:spMk id="9" creationId="{35CBE334-E1B3-43EF-B7D3-9B2DB7FBAD44}"/>
          </ac:spMkLst>
        </pc:spChg>
        <pc:spChg chg="del mod">
          <ac:chgData name="李 亚" userId="53ef30c9-1b77-413e-8197-dec70c50fad4" providerId="ADAL" clId="{C7D0BC59-2BF9-4C8B-948F-18730B451068}" dt="2022-09-23T03:54:49.678" v="524" actId="478"/>
          <ac:spMkLst>
            <pc:docMk/>
            <pc:sldMk cId="4059467215" sldId="402"/>
            <ac:spMk id="10" creationId="{765F24E6-8C09-47CA-907E-F6F10578ABCF}"/>
          </ac:spMkLst>
        </pc:spChg>
        <pc:spChg chg="del mod">
          <ac:chgData name="李 亚" userId="53ef30c9-1b77-413e-8197-dec70c50fad4" providerId="ADAL" clId="{C7D0BC59-2BF9-4C8B-948F-18730B451068}" dt="2022-09-23T03:54:57.142" v="525" actId="478"/>
          <ac:spMkLst>
            <pc:docMk/>
            <pc:sldMk cId="4059467215" sldId="402"/>
            <ac:spMk id="11" creationId="{6BB2F18D-E518-444E-888F-DAE593D0C26C}"/>
          </ac:spMkLst>
        </pc:spChg>
        <pc:spChg chg="add del mod">
          <ac:chgData name="李 亚" userId="53ef30c9-1b77-413e-8197-dec70c50fad4" providerId="ADAL" clId="{C7D0BC59-2BF9-4C8B-948F-18730B451068}" dt="2022-09-23T03:55:10.314" v="526" actId="478"/>
          <ac:spMkLst>
            <pc:docMk/>
            <pc:sldMk cId="4059467215" sldId="402"/>
            <ac:spMk id="12" creationId="{F9463669-43DF-4FF8-9100-2D2AE2C1AB90}"/>
          </ac:spMkLst>
        </pc:spChg>
        <pc:spChg chg="add del mod">
          <ac:chgData name="李 亚" userId="53ef30c9-1b77-413e-8197-dec70c50fad4" providerId="ADAL" clId="{C7D0BC59-2BF9-4C8B-948F-18730B451068}" dt="2022-09-23T04:07:16.381" v="628" actId="478"/>
          <ac:spMkLst>
            <pc:docMk/>
            <pc:sldMk cId="4059467215" sldId="402"/>
            <ac:spMk id="18" creationId="{6D7B3802-5D39-442F-B6EA-83815A912F9E}"/>
          </ac:spMkLst>
        </pc:spChg>
        <pc:picChg chg="del mod">
          <ac:chgData name="李 亚" userId="53ef30c9-1b77-413e-8197-dec70c50fad4" providerId="ADAL" clId="{C7D0BC59-2BF9-4C8B-948F-18730B451068}" dt="2022-09-23T03:54:44.184" v="521" actId="478"/>
          <ac:picMkLst>
            <pc:docMk/>
            <pc:sldMk cId="4059467215" sldId="402"/>
            <ac:picMk id="2" creationId="{1C4B7B78-50F0-4B74-9017-00629B91AED4}"/>
          </ac:picMkLst>
        </pc:picChg>
        <pc:picChg chg="del mod">
          <ac:chgData name="李 亚" userId="53ef30c9-1b77-413e-8197-dec70c50fad4" providerId="ADAL" clId="{C7D0BC59-2BF9-4C8B-948F-18730B451068}" dt="2022-09-23T03:54:47.458" v="523" actId="478"/>
          <ac:picMkLst>
            <pc:docMk/>
            <pc:sldMk cId="4059467215" sldId="402"/>
            <ac:picMk id="4" creationId="{EC39C9D2-B330-41DB-8941-EB1D3DE0D9A5}"/>
          </ac:picMkLst>
        </pc:picChg>
        <pc:picChg chg="del mod">
          <ac:chgData name="李 亚" userId="53ef30c9-1b77-413e-8197-dec70c50fad4" providerId="ADAL" clId="{C7D0BC59-2BF9-4C8B-948F-18730B451068}" dt="2022-09-23T04:05:17.402" v="608" actId="478"/>
          <ac:picMkLst>
            <pc:docMk/>
            <pc:sldMk cId="4059467215" sldId="402"/>
            <ac:picMk id="5" creationId="{B48BD0B1-D137-4E5C-B795-88AE1CE3C82B}"/>
          </ac:picMkLst>
        </pc:picChg>
        <pc:picChg chg="del mod">
          <ac:chgData name="李 亚" userId="53ef30c9-1b77-413e-8197-dec70c50fad4" providerId="ADAL" clId="{C7D0BC59-2BF9-4C8B-948F-18730B451068}" dt="2022-09-23T04:05:18.617" v="609" actId="478"/>
          <ac:picMkLst>
            <pc:docMk/>
            <pc:sldMk cId="4059467215" sldId="402"/>
            <ac:picMk id="7" creationId="{378ABDD1-344F-4A02-BF08-FB8E01E4D5E1}"/>
          </ac:picMkLst>
        </pc:picChg>
        <pc:picChg chg="add mod">
          <ac:chgData name="李 亚" userId="53ef30c9-1b77-413e-8197-dec70c50fad4" providerId="ADAL" clId="{C7D0BC59-2BF9-4C8B-948F-18730B451068}" dt="2022-09-23T04:05:52.973" v="617" actId="1076"/>
          <ac:picMkLst>
            <pc:docMk/>
            <pc:sldMk cId="4059467215" sldId="402"/>
            <ac:picMk id="13" creationId="{C12F6F46-0F55-4E45-979A-24CA9F1F239D}"/>
          </ac:picMkLst>
        </pc:picChg>
        <pc:picChg chg="add mod">
          <ac:chgData name="李 亚" userId="53ef30c9-1b77-413e-8197-dec70c50fad4" providerId="ADAL" clId="{C7D0BC59-2BF9-4C8B-948F-18730B451068}" dt="2022-09-23T04:07:19.240" v="629" actId="1076"/>
          <ac:picMkLst>
            <pc:docMk/>
            <pc:sldMk cId="4059467215" sldId="402"/>
            <ac:picMk id="14" creationId="{B8A365C7-DB13-4EBD-B016-93325E2BE713}"/>
          </ac:picMkLst>
        </pc:picChg>
        <pc:picChg chg="add del">
          <ac:chgData name="李 亚" userId="53ef30c9-1b77-413e-8197-dec70c50fad4" providerId="ADAL" clId="{C7D0BC59-2BF9-4C8B-948F-18730B451068}" dt="2022-09-23T04:05:16.346" v="607" actId="478"/>
          <ac:picMkLst>
            <pc:docMk/>
            <pc:sldMk cId="4059467215" sldId="402"/>
            <ac:picMk id="15" creationId="{DD4492CE-A189-426D-AA9B-E10FE587C6C3}"/>
          </ac:picMkLst>
        </pc:picChg>
        <pc:picChg chg="add del mod">
          <ac:chgData name="李 亚" userId="53ef30c9-1b77-413e-8197-dec70c50fad4" providerId="ADAL" clId="{C7D0BC59-2BF9-4C8B-948F-18730B451068}" dt="2022-09-23T04:07:11.253" v="627" actId="478"/>
          <ac:picMkLst>
            <pc:docMk/>
            <pc:sldMk cId="4059467215" sldId="402"/>
            <ac:picMk id="16" creationId="{9C81F53A-FBD5-42CD-8625-33254DD0F05D}"/>
          </ac:picMkLst>
        </pc:picChg>
        <pc:picChg chg="add mod">
          <ac:chgData name="李 亚" userId="53ef30c9-1b77-413e-8197-dec70c50fad4" providerId="ADAL" clId="{C7D0BC59-2BF9-4C8B-948F-18730B451068}" dt="2022-09-23T04:10:35.357" v="671" actId="1076"/>
          <ac:picMkLst>
            <pc:docMk/>
            <pc:sldMk cId="4059467215" sldId="402"/>
            <ac:picMk id="19" creationId="{BF3450BD-0159-46DE-9C35-270E068EA315}"/>
          </ac:picMkLst>
        </pc:picChg>
      </pc:sldChg>
      <pc:sldChg chg="modSp modNotesTx">
        <pc:chgData name="李 亚" userId="53ef30c9-1b77-413e-8197-dec70c50fad4" providerId="ADAL" clId="{C7D0BC59-2BF9-4C8B-948F-18730B451068}" dt="2022-09-23T04:14:16.960" v="722" actId="20577"/>
        <pc:sldMkLst>
          <pc:docMk/>
          <pc:sldMk cId="379596587" sldId="403"/>
        </pc:sldMkLst>
        <pc:spChg chg="mod">
          <ac:chgData name="李 亚" userId="53ef30c9-1b77-413e-8197-dec70c50fad4" providerId="ADAL" clId="{C7D0BC59-2BF9-4C8B-948F-18730B451068}" dt="2022-09-23T03:49:31.114" v="463" actId="1076"/>
          <ac:spMkLst>
            <pc:docMk/>
            <pc:sldMk cId="379596587" sldId="403"/>
            <ac:spMk id="6" creationId="{5EAB05F8-E860-4893-9963-D46DD92A8CBD}"/>
          </ac:spMkLst>
        </pc:spChg>
        <pc:spChg chg="mod">
          <ac:chgData name="李 亚" userId="53ef30c9-1b77-413e-8197-dec70c50fad4" providerId="ADAL" clId="{C7D0BC59-2BF9-4C8B-948F-18730B451068}" dt="2022-09-23T03:49:33.185" v="464" actId="1076"/>
          <ac:spMkLst>
            <pc:docMk/>
            <pc:sldMk cId="379596587" sldId="403"/>
            <ac:spMk id="7" creationId="{2A272B98-1765-4E08-B1DE-D5927C7B0F8E}"/>
          </ac:spMkLst>
        </pc:spChg>
        <pc:spChg chg="mod">
          <ac:chgData name="李 亚" userId="53ef30c9-1b77-413e-8197-dec70c50fad4" providerId="ADAL" clId="{C7D0BC59-2BF9-4C8B-948F-18730B451068}" dt="2022-09-23T03:49:36.618" v="465" actId="1076"/>
          <ac:spMkLst>
            <pc:docMk/>
            <pc:sldMk cId="379596587" sldId="403"/>
            <ac:spMk id="8" creationId="{DF0738DA-9BA8-4EFC-AD31-5BBA6EA138B2}"/>
          </ac:spMkLst>
        </pc:spChg>
        <pc:picChg chg="mod">
          <ac:chgData name="李 亚" userId="53ef30c9-1b77-413e-8197-dec70c50fad4" providerId="ADAL" clId="{C7D0BC59-2BF9-4C8B-948F-18730B451068}" dt="2022-09-23T03:49:28.656" v="462" actId="14100"/>
          <ac:picMkLst>
            <pc:docMk/>
            <pc:sldMk cId="379596587" sldId="403"/>
            <ac:picMk id="4" creationId="{34A4503F-9F62-4D1D-A085-9083309CBD5A}"/>
          </ac:picMkLst>
        </pc:picChg>
      </pc:sldChg>
      <pc:sldChg chg="modNotesTx">
        <pc:chgData name="李 亚" userId="53ef30c9-1b77-413e-8197-dec70c50fad4" providerId="ADAL" clId="{C7D0BC59-2BF9-4C8B-948F-18730B451068}" dt="2022-09-24T11:40:34.180" v="1317" actId="20577"/>
        <pc:sldMkLst>
          <pc:docMk/>
          <pc:sldMk cId="1112215672" sldId="404"/>
        </pc:sldMkLst>
      </pc:sldChg>
      <pc:sldChg chg="modNotesTx">
        <pc:chgData name="李 亚" userId="53ef30c9-1b77-413e-8197-dec70c50fad4" providerId="ADAL" clId="{C7D0BC59-2BF9-4C8B-948F-18730B451068}" dt="2022-09-25T02:44:45.157" v="1677" actId="20577"/>
        <pc:sldMkLst>
          <pc:docMk/>
          <pc:sldMk cId="3570494500" sldId="406"/>
        </pc:sldMkLst>
      </pc:sldChg>
      <pc:sldChg chg="addSp delSp modSp">
        <pc:chgData name="李 亚" userId="53ef30c9-1b77-413e-8197-dec70c50fad4" providerId="ADAL" clId="{C7D0BC59-2BF9-4C8B-948F-18730B451068}" dt="2022-09-23T04:13:20.769" v="708" actId="1076"/>
        <pc:sldMkLst>
          <pc:docMk/>
          <pc:sldMk cId="4205248935" sldId="409"/>
        </pc:sldMkLst>
        <pc:spChg chg="del mod">
          <ac:chgData name="李 亚" userId="53ef30c9-1b77-413e-8197-dec70c50fad4" providerId="ADAL" clId="{C7D0BC59-2BF9-4C8B-948F-18730B451068}" dt="2022-09-23T04:11:06.148" v="675" actId="478"/>
          <ac:spMkLst>
            <pc:docMk/>
            <pc:sldMk cId="4205248935" sldId="409"/>
            <ac:spMk id="3" creationId="{91E35D25-B28E-47F4-86F4-504F647464D5}"/>
          </ac:spMkLst>
        </pc:spChg>
        <pc:spChg chg="del">
          <ac:chgData name="李 亚" userId="53ef30c9-1b77-413e-8197-dec70c50fad4" providerId="ADAL" clId="{C7D0BC59-2BF9-4C8B-948F-18730B451068}" dt="2022-09-23T04:07:02.027" v="626" actId="478"/>
          <ac:spMkLst>
            <pc:docMk/>
            <pc:sldMk cId="4205248935" sldId="409"/>
            <ac:spMk id="6" creationId="{F225412B-6438-4BDA-9890-172983B37DA2}"/>
          </ac:spMkLst>
        </pc:spChg>
        <pc:spChg chg="mod">
          <ac:chgData name="李 亚" userId="53ef30c9-1b77-413e-8197-dec70c50fad4" providerId="ADAL" clId="{C7D0BC59-2BF9-4C8B-948F-18730B451068}" dt="2022-09-23T04:13:13.719" v="707" actId="1076"/>
          <ac:spMkLst>
            <pc:docMk/>
            <pc:sldMk cId="4205248935" sldId="409"/>
            <ac:spMk id="8" creationId="{592B3B9C-6FBE-48E2-B049-ADE1579E816F}"/>
          </ac:spMkLst>
        </pc:spChg>
        <pc:spChg chg="mod">
          <ac:chgData name="李 亚" userId="53ef30c9-1b77-413e-8197-dec70c50fad4" providerId="ADAL" clId="{C7D0BC59-2BF9-4C8B-948F-18730B451068}" dt="2022-09-23T04:13:20.769" v="708" actId="1076"/>
          <ac:spMkLst>
            <pc:docMk/>
            <pc:sldMk cId="4205248935" sldId="409"/>
            <ac:spMk id="10" creationId="{765F24E6-8C09-47CA-907E-F6F10578ABCF}"/>
          </ac:spMkLst>
        </pc:spChg>
        <pc:spChg chg="mod">
          <ac:chgData name="李 亚" userId="53ef30c9-1b77-413e-8197-dec70c50fad4" providerId="ADAL" clId="{C7D0BC59-2BF9-4C8B-948F-18730B451068}" dt="2022-09-23T04:11:47.319" v="687" actId="1076"/>
          <ac:spMkLst>
            <pc:docMk/>
            <pc:sldMk cId="4205248935" sldId="409"/>
            <ac:spMk id="11" creationId="{6BB2F18D-E518-444E-888F-DAE593D0C26C}"/>
          </ac:spMkLst>
        </pc:spChg>
        <pc:spChg chg="mod">
          <ac:chgData name="李 亚" userId="53ef30c9-1b77-413e-8197-dec70c50fad4" providerId="ADAL" clId="{C7D0BC59-2BF9-4C8B-948F-18730B451068}" dt="2022-09-23T04:12:37.712" v="698" actId="1076"/>
          <ac:spMkLst>
            <pc:docMk/>
            <pc:sldMk cId="4205248935" sldId="409"/>
            <ac:spMk id="12" creationId="{F9463669-43DF-4FF8-9100-2D2AE2C1AB90}"/>
          </ac:spMkLst>
        </pc:spChg>
        <pc:picChg chg="del mod">
          <ac:chgData name="李 亚" userId="53ef30c9-1b77-413e-8197-dec70c50fad4" providerId="ADAL" clId="{C7D0BC59-2BF9-4C8B-948F-18730B451068}" dt="2022-09-23T04:12:24.451" v="691" actId="478"/>
          <ac:picMkLst>
            <pc:docMk/>
            <pc:sldMk cId="4205248935" sldId="409"/>
            <ac:picMk id="2" creationId="{1C4B7B78-50F0-4B74-9017-00629B91AED4}"/>
          </ac:picMkLst>
        </pc:picChg>
        <pc:picChg chg="del mod">
          <ac:chgData name="李 亚" userId="53ef30c9-1b77-413e-8197-dec70c50fad4" providerId="ADAL" clId="{C7D0BC59-2BF9-4C8B-948F-18730B451068}" dt="2022-09-23T04:12:26.201" v="693" actId="478"/>
          <ac:picMkLst>
            <pc:docMk/>
            <pc:sldMk cId="4205248935" sldId="409"/>
            <ac:picMk id="4" creationId="{EC39C9D2-B330-41DB-8941-EB1D3DE0D9A5}"/>
          </ac:picMkLst>
        </pc:picChg>
        <pc:picChg chg="del">
          <ac:chgData name="李 亚" userId="53ef30c9-1b77-413e-8197-dec70c50fad4" providerId="ADAL" clId="{C7D0BC59-2BF9-4C8B-948F-18730B451068}" dt="2022-09-23T04:06:59.057" v="624" actId="478"/>
          <ac:picMkLst>
            <pc:docMk/>
            <pc:sldMk cId="4205248935" sldId="409"/>
            <ac:picMk id="5" creationId="{B48BD0B1-D137-4E5C-B795-88AE1CE3C82B}"/>
          </ac:picMkLst>
        </pc:picChg>
        <pc:picChg chg="del">
          <ac:chgData name="李 亚" userId="53ef30c9-1b77-413e-8197-dec70c50fad4" providerId="ADAL" clId="{C7D0BC59-2BF9-4C8B-948F-18730B451068}" dt="2022-09-23T04:07:00.472" v="625" actId="478"/>
          <ac:picMkLst>
            <pc:docMk/>
            <pc:sldMk cId="4205248935" sldId="409"/>
            <ac:picMk id="7" creationId="{378ABDD1-344F-4A02-BF08-FB8E01E4D5E1}"/>
          </ac:picMkLst>
        </pc:picChg>
        <pc:picChg chg="add del mod">
          <ac:chgData name="李 亚" userId="53ef30c9-1b77-413e-8197-dec70c50fad4" providerId="ADAL" clId="{C7D0BC59-2BF9-4C8B-948F-18730B451068}" dt="2022-09-23T04:12:46.383" v="703" actId="478"/>
          <ac:picMkLst>
            <pc:docMk/>
            <pc:sldMk cId="4205248935" sldId="409"/>
            <ac:picMk id="9" creationId="{ADEAEDDA-9D3A-4F45-835D-7F9BFACBA5A9}"/>
          </ac:picMkLst>
        </pc:picChg>
        <pc:picChg chg="add mod">
          <ac:chgData name="李 亚" userId="53ef30c9-1b77-413e-8197-dec70c50fad4" providerId="ADAL" clId="{C7D0BC59-2BF9-4C8B-948F-18730B451068}" dt="2022-09-23T04:13:07.944" v="706" actId="1076"/>
          <ac:picMkLst>
            <pc:docMk/>
            <pc:sldMk cId="4205248935" sldId="409"/>
            <ac:picMk id="13" creationId="{862F7276-69C9-4762-93CF-7C8A116C3B59}"/>
          </ac:picMkLst>
        </pc:picChg>
      </pc:sldChg>
      <pc:sldChg chg="addSp delSp modSp modNotesTx">
        <pc:chgData name="李 亚" userId="53ef30c9-1b77-413e-8197-dec70c50fad4" providerId="ADAL" clId="{C7D0BC59-2BF9-4C8B-948F-18730B451068}" dt="2022-09-24T09:58:19.316" v="1120" actId="20577"/>
        <pc:sldMkLst>
          <pc:docMk/>
          <pc:sldMk cId="173329768" sldId="410"/>
        </pc:sldMkLst>
        <pc:spChg chg="add mod">
          <ac:chgData name="李 亚" userId="53ef30c9-1b77-413e-8197-dec70c50fad4" providerId="ADAL" clId="{C7D0BC59-2BF9-4C8B-948F-18730B451068}" dt="2022-09-23T06:47:27.896" v="823" actId="1076"/>
          <ac:spMkLst>
            <pc:docMk/>
            <pc:sldMk cId="173329768" sldId="410"/>
            <ac:spMk id="3" creationId="{3FFCAD06-3319-4501-9B45-E6A663CA6593}"/>
          </ac:spMkLst>
        </pc:spChg>
        <pc:spChg chg="mod">
          <ac:chgData name="李 亚" userId="53ef30c9-1b77-413e-8197-dec70c50fad4" providerId="ADAL" clId="{C7D0BC59-2BF9-4C8B-948F-18730B451068}" dt="2022-09-23T04:02:01.755" v="563" actId="404"/>
          <ac:spMkLst>
            <pc:docMk/>
            <pc:sldMk cId="173329768" sldId="410"/>
            <ac:spMk id="7" creationId="{5B8219D9-7FAA-414C-8351-DBC1CA1762BA}"/>
          </ac:spMkLst>
        </pc:spChg>
        <pc:spChg chg="mod">
          <ac:chgData name="李 亚" userId="53ef30c9-1b77-413e-8197-dec70c50fad4" providerId="ADAL" clId="{C7D0BC59-2BF9-4C8B-948F-18730B451068}" dt="2022-09-23T04:03:23.231" v="576" actId="20577"/>
          <ac:spMkLst>
            <pc:docMk/>
            <pc:sldMk cId="173329768" sldId="410"/>
            <ac:spMk id="8" creationId="{39515240-38EE-406D-A1D1-D7B07AEC06C8}"/>
          </ac:spMkLst>
        </pc:spChg>
        <pc:picChg chg="mod">
          <ac:chgData name="李 亚" userId="53ef30c9-1b77-413e-8197-dec70c50fad4" providerId="ADAL" clId="{C7D0BC59-2BF9-4C8B-948F-18730B451068}" dt="2022-09-23T04:01:08.219" v="559" actId="1076"/>
          <ac:picMkLst>
            <pc:docMk/>
            <pc:sldMk cId="173329768" sldId="410"/>
            <ac:picMk id="2" creationId="{2607C758-922B-4FBB-A17F-59E2EA0E09EA}"/>
          </ac:picMkLst>
        </pc:picChg>
        <pc:picChg chg="del mod">
          <ac:chgData name="李 亚" userId="53ef30c9-1b77-413e-8197-dec70c50fad4" providerId="ADAL" clId="{C7D0BC59-2BF9-4C8B-948F-18730B451068}" dt="2022-09-23T04:00:24.070" v="547" actId="478"/>
          <ac:picMkLst>
            <pc:docMk/>
            <pc:sldMk cId="173329768" sldId="410"/>
            <ac:picMk id="6" creationId="{DD2DA320-248C-4343-9BF6-420A1CB44172}"/>
          </ac:picMkLst>
        </pc:picChg>
        <pc:picChg chg="mod">
          <ac:chgData name="李 亚" userId="53ef30c9-1b77-413e-8197-dec70c50fad4" providerId="ADAL" clId="{C7D0BC59-2BF9-4C8B-948F-18730B451068}" dt="2022-09-23T04:01:58.897" v="562" actId="1076"/>
          <ac:picMkLst>
            <pc:docMk/>
            <pc:sldMk cId="173329768" sldId="410"/>
            <ac:picMk id="19" creationId="{0A9402B2-F740-43D7-9901-1DEEE62C2D15}"/>
          </ac:picMkLst>
        </pc:picChg>
        <pc:picChg chg="add mod">
          <ac:chgData name="李 亚" userId="53ef30c9-1b77-413e-8197-dec70c50fad4" providerId="ADAL" clId="{C7D0BC59-2BF9-4C8B-948F-18730B451068}" dt="2022-09-23T04:02:06.489" v="564" actId="1076"/>
          <ac:picMkLst>
            <pc:docMk/>
            <pc:sldMk cId="173329768" sldId="410"/>
            <ac:picMk id="20" creationId="{43583E33-E7AC-4E43-B02D-EC79C8307C30}"/>
          </ac:picMkLst>
        </pc:picChg>
        <pc:picChg chg="add del mod">
          <ac:chgData name="李 亚" userId="53ef30c9-1b77-413e-8197-dec70c50fad4" providerId="ADAL" clId="{C7D0BC59-2BF9-4C8B-948F-18730B451068}" dt="2022-09-23T04:05:32.296" v="613"/>
          <ac:picMkLst>
            <pc:docMk/>
            <pc:sldMk cId="173329768" sldId="410"/>
            <ac:picMk id="22" creationId="{1EC5B98C-49F3-4724-AD3A-D1B4952C457B}"/>
          </ac:picMkLst>
        </pc:picChg>
        <pc:picChg chg="add mod">
          <ac:chgData name="李 亚" userId="53ef30c9-1b77-413e-8197-dec70c50fad4" providerId="ADAL" clId="{C7D0BC59-2BF9-4C8B-948F-18730B451068}" dt="2022-09-23T04:15:54.470" v="723" actId="1038"/>
          <ac:picMkLst>
            <pc:docMk/>
            <pc:sldMk cId="173329768" sldId="410"/>
            <ac:picMk id="23" creationId="{8545CDA1-6BA7-46FF-8257-83DD5B7B9DD6}"/>
          </ac:picMkLst>
        </pc:picChg>
        <pc:picChg chg="add">
          <ac:chgData name="李 亚" userId="53ef30c9-1b77-413e-8197-dec70c50fad4" providerId="ADAL" clId="{C7D0BC59-2BF9-4C8B-948F-18730B451068}" dt="2022-09-23T04:05:34.135" v="614"/>
          <ac:picMkLst>
            <pc:docMk/>
            <pc:sldMk cId="173329768" sldId="410"/>
            <ac:picMk id="24" creationId="{A79FDCE5-B033-4B0C-9E52-921B6F6700A6}"/>
          </ac:picMkLst>
        </pc:picChg>
      </pc:sldChg>
    </pc:docChg>
  </pc:docChgLst>
  <pc:docChgLst>
    <pc:chgData name="李 亚" userId="53ef30c9-1b77-413e-8197-dec70c50fad4" providerId="ADAL" clId="{204C7C9C-9E1B-1E45-8E7D-DF60DAC298F9}"/>
    <pc:docChg chg="modSld">
      <pc:chgData name="李 亚" userId="53ef30c9-1b77-413e-8197-dec70c50fad4" providerId="ADAL" clId="{204C7C9C-9E1B-1E45-8E7D-DF60DAC298F9}" dt="2022-09-23T14:46:53.473" v="816" actId="20577"/>
      <pc:docMkLst>
        <pc:docMk/>
      </pc:docMkLst>
      <pc:sldChg chg="modNotesTx">
        <pc:chgData name="李 亚" userId="53ef30c9-1b77-413e-8197-dec70c50fad4" providerId="ADAL" clId="{204C7C9C-9E1B-1E45-8E7D-DF60DAC298F9}" dt="2022-09-23T13:35:31.931" v="513" actId="20577"/>
        <pc:sldMkLst>
          <pc:docMk/>
          <pc:sldMk cId="3911836930" sldId="256"/>
        </pc:sldMkLst>
      </pc:sldChg>
      <pc:sldChg chg="modNotesTx">
        <pc:chgData name="李 亚" userId="53ef30c9-1b77-413e-8197-dec70c50fad4" providerId="ADAL" clId="{204C7C9C-9E1B-1E45-8E7D-DF60DAC298F9}" dt="2022-09-23T13:22:35.720" v="451" actId="20577"/>
        <pc:sldMkLst>
          <pc:docMk/>
          <pc:sldMk cId="1378646631" sldId="257"/>
        </pc:sldMkLst>
      </pc:sldChg>
      <pc:sldChg chg="modNotesTx">
        <pc:chgData name="李 亚" userId="53ef30c9-1b77-413e-8197-dec70c50fad4" providerId="ADAL" clId="{204C7C9C-9E1B-1E45-8E7D-DF60DAC298F9}" dt="2022-09-23T13:22:48.859" v="512" actId="20577"/>
        <pc:sldMkLst>
          <pc:docMk/>
          <pc:sldMk cId="2600678517" sldId="258"/>
        </pc:sldMkLst>
      </pc:sldChg>
      <pc:sldChg chg="modNotesTx">
        <pc:chgData name="李 亚" userId="53ef30c9-1b77-413e-8197-dec70c50fad4" providerId="ADAL" clId="{204C7C9C-9E1B-1E45-8E7D-DF60DAC298F9}" dt="2022-09-23T14:40:27.355" v="630" actId="20577"/>
        <pc:sldMkLst>
          <pc:docMk/>
          <pc:sldMk cId="3460465207" sldId="308"/>
        </pc:sldMkLst>
      </pc:sldChg>
      <pc:sldChg chg="modNotesTx">
        <pc:chgData name="李 亚" userId="53ef30c9-1b77-413e-8197-dec70c50fad4" providerId="ADAL" clId="{204C7C9C-9E1B-1E45-8E7D-DF60DAC298F9}" dt="2022-09-23T14:43:29.141" v="797" actId="20577"/>
        <pc:sldMkLst>
          <pc:docMk/>
          <pc:sldMk cId="1060813221" sldId="309"/>
        </pc:sldMkLst>
      </pc:sldChg>
      <pc:sldChg chg="modNotesTx">
        <pc:chgData name="李 亚" userId="53ef30c9-1b77-413e-8197-dec70c50fad4" providerId="ADAL" clId="{204C7C9C-9E1B-1E45-8E7D-DF60DAC298F9}" dt="2022-09-23T14:44:01.806" v="810" actId="20577"/>
        <pc:sldMkLst>
          <pc:docMk/>
          <pc:sldMk cId="3784479199" sldId="338"/>
        </pc:sldMkLst>
      </pc:sldChg>
      <pc:sldChg chg="modNotesTx">
        <pc:chgData name="李 亚" userId="53ef30c9-1b77-413e-8197-dec70c50fad4" providerId="ADAL" clId="{204C7C9C-9E1B-1E45-8E7D-DF60DAC298F9}" dt="2022-09-21T14:22:56.272" v="7" actId="20577"/>
        <pc:sldMkLst>
          <pc:docMk/>
          <pc:sldMk cId="2689487190" sldId="343"/>
        </pc:sldMkLst>
      </pc:sldChg>
      <pc:sldChg chg="modNotesTx">
        <pc:chgData name="李 亚" userId="53ef30c9-1b77-413e-8197-dec70c50fad4" providerId="ADAL" clId="{204C7C9C-9E1B-1E45-8E7D-DF60DAC298F9}" dt="2022-09-23T14:19:55.297" v="529" actId="20577"/>
        <pc:sldMkLst>
          <pc:docMk/>
          <pc:sldMk cId="611977698" sldId="387"/>
        </pc:sldMkLst>
      </pc:sldChg>
      <pc:sldChg chg="modNotesTx">
        <pc:chgData name="李 亚" userId="53ef30c9-1b77-413e-8197-dec70c50fad4" providerId="ADAL" clId="{204C7C9C-9E1B-1E45-8E7D-DF60DAC298F9}" dt="2022-09-23T14:46:53.473" v="816" actId="20577"/>
        <pc:sldMkLst>
          <pc:docMk/>
          <pc:sldMk cId="19456508" sldId="401"/>
        </pc:sldMkLst>
      </pc:sldChg>
    </pc:docChg>
  </pc:docChgLst>
  <pc:docChgLst>
    <pc:chgData name="李 亚" userId="53ef30c9-1b77-413e-8197-dec70c50fad4" providerId="ADAL" clId="{D6DF1828-6ADE-2D4A-A990-BE0D823F6654}"/>
    <pc:docChg chg="modSld">
      <pc:chgData name="李 亚" userId="53ef30c9-1b77-413e-8197-dec70c50fad4" providerId="ADAL" clId="{D6DF1828-6ADE-2D4A-A990-BE0D823F6654}" dt="2022-09-24T12:28:49.201" v="473" actId="20577"/>
      <pc:docMkLst>
        <pc:docMk/>
      </pc:docMkLst>
    </pc:docChg>
  </pc:docChgLst>
  <pc:docChgLst>
    <pc:chgData name="李 亚" userId="53ef30c9-1b77-413e-8197-dec70c50fad4" providerId="ADAL" clId="{07289C52-5194-4537-B57E-0B69C484D2DD}"/>
    <pc:docChg chg="undo redo custSel addSld delSld modSld">
      <pc:chgData name="李 亚" userId="53ef30c9-1b77-413e-8197-dec70c50fad4" providerId="ADAL" clId="{07289C52-5194-4537-B57E-0B69C484D2DD}" dt="2022-09-27T05:47:48.381" v="131" actId="14100"/>
      <pc:docMkLst>
        <pc:docMk/>
      </pc:docMkLst>
      <pc:sldChg chg="modTransition">
        <pc:chgData name="李 亚" userId="53ef30c9-1b77-413e-8197-dec70c50fad4" providerId="ADAL" clId="{07289C52-5194-4537-B57E-0B69C484D2DD}" dt="2022-09-25T10:12:35.003" v="11"/>
        <pc:sldMkLst>
          <pc:docMk/>
          <pc:sldMk cId="3911836930" sldId="256"/>
        </pc:sldMkLst>
      </pc:sldChg>
      <pc:sldChg chg="modSp">
        <pc:chgData name="李 亚" userId="53ef30c9-1b77-413e-8197-dec70c50fad4" providerId="ADAL" clId="{07289C52-5194-4537-B57E-0B69C484D2DD}" dt="2022-09-27T05:47:48.381" v="131" actId="14100"/>
        <pc:sldMkLst>
          <pc:docMk/>
          <pc:sldMk cId="3658216921" sldId="276"/>
        </pc:sldMkLst>
        <pc:spChg chg="mod">
          <ac:chgData name="李 亚" userId="53ef30c9-1b77-413e-8197-dec70c50fad4" providerId="ADAL" clId="{07289C52-5194-4537-B57E-0B69C484D2DD}" dt="2022-09-27T05:47:48.381" v="131" actId="14100"/>
          <ac:spMkLst>
            <pc:docMk/>
            <pc:sldMk cId="3658216921" sldId="276"/>
            <ac:spMk id="3" creationId="{F3E7FAFE-267F-2C46-B375-AAB2D5C6EEEA}"/>
          </ac:spMkLst>
        </pc:spChg>
      </pc:sldChg>
      <pc:sldChg chg="del">
        <pc:chgData name="李 亚" userId="53ef30c9-1b77-413e-8197-dec70c50fad4" providerId="ADAL" clId="{07289C52-5194-4537-B57E-0B69C484D2DD}" dt="2022-09-26T04:40:27.479" v="67" actId="2696"/>
        <pc:sldMkLst>
          <pc:docMk/>
          <pc:sldMk cId="3871493383" sldId="297"/>
        </pc:sldMkLst>
      </pc:sldChg>
      <pc:sldChg chg="modTransition">
        <pc:chgData name="李 亚" userId="53ef30c9-1b77-413e-8197-dec70c50fad4" providerId="ADAL" clId="{07289C52-5194-4537-B57E-0B69C484D2DD}" dt="2022-09-25T10:04:13.083" v="10"/>
        <pc:sldMkLst>
          <pc:docMk/>
          <pc:sldMk cId="1060813221" sldId="309"/>
        </pc:sldMkLst>
      </pc:sldChg>
      <pc:sldChg chg="modAnim">
        <pc:chgData name="李 亚" userId="53ef30c9-1b77-413e-8197-dec70c50fad4" providerId="ADAL" clId="{07289C52-5194-4537-B57E-0B69C484D2DD}" dt="2022-09-27T01:52:42.265" v="106"/>
        <pc:sldMkLst>
          <pc:docMk/>
          <pc:sldMk cId="1460598079" sldId="311"/>
        </pc:sldMkLst>
      </pc:sldChg>
      <pc:sldChg chg="modSp">
        <pc:chgData name="李 亚" userId="53ef30c9-1b77-413e-8197-dec70c50fad4" providerId="ADAL" clId="{07289C52-5194-4537-B57E-0B69C484D2DD}" dt="2022-09-27T01:52:39.241" v="104" actId="1038"/>
        <pc:sldMkLst>
          <pc:docMk/>
          <pc:sldMk cId="3439595954" sldId="332"/>
        </pc:sldMkLst>
        <pc:picChg chg="mod">
          <ac:chgData name="李 亚" userId="53ef30c9-1b77-413e-8197-dec70c50fad4" providerId="ADAL" clId="{07289C52-5194-4537-B57E-0B69C484D2DD}" dt="2022-09-27T01:52:39.241" v="104" actId="1038"/>
          <ac:picMkLst>
            <pc:docMk/>
            <pc:sldMk cId="3439595954" sldId="332"/>
            <ac:picMk id="6" creationId="{A0488BA5-A7BA-4FDF-9EB2-05BB3B7A8530}"/>
          </ac:picMkLst>
        </pc:picChg>
      </pc:sldChg>
      <pc:sldChg chg="modTransition">
        <pc:chgData name="李 亚" userId="53ef30c9-1b77-413e-8197-dec70c50fad4" providerId="ADAL" clId="{07289C52-5194-4537-B57E-0B69C484D2DD}" dt="2022-09-25T10:12:35.003" v="11"/>
        <pc:sldMkLst>
          <pc:docMk/>
          <pc:sldMk cId="3784479199" sldId="338"/>
        </pc:sldMkLst>
      </pc:sldChg>
      <pc:sldChg chg="modTransition">
        <pc:chgData name="李 亚" userId="53ef30c9-1b77-413e-8197-dec70c50fad4" providerId="ADAL" clId="{07289C52-5194-4537-B57E-0B69C484D2DD}" dt="2022-09-25T10:12:35.003" v="11"/>
        <pc:sldMkLst>
          <pc:docMk/>
          <pc:sldMk cId="836956310" sldId="339"/>
        </pc:sldMkLst>
      </pc:sldChg>
      <pc:sldChg chg="modTransition">
        <pc:chgData name="李 亚" userId="53ef30c9-1b77-413e-8197-dec70c50fad4" providerId="ADAL" clId="{07289C52-5194-4537-B57E-0B69C484D2DD}" dt="2022-09-25T10:04:13.083" v="10"/>
        <pc:sldMkLst>
          <pc:docMk/>
          <pc:sldMk cId="2689487190" sldId="343"/>
        </pc:sldMkLst>
      </pc:sldChg>
      <pc:sldChg chg="modAnim">
        <pc:chgData name="李 亚" userId="53ef30c9-1b77-413e-8197-dec70c50fad4" providerId="ADAL" clId="{07289C52-5194-4537-B57E-0B69C484D2DD}" dt="2022-09-25T02:58:11.031" v="4"/>
        <pc:sldMkLst>
          <pc:docMk/>
          <pc:sldMk cId="611977698" sldId="387"/>
        </pc:sldMkLst>
      </pc:sldChg>
      <pc:sldChg chg="add del modNotesTx">
        <pc:chgData name="李 亚" userId="53ef30c9-1b77-413e-8197-dec70c50fad4" providerId="ADAL" clId="{07289C52-5194-4537-B57E-0B69C484D2DD}" dt="2022-09-26T04:47:33.758" v="74" actId="20577"/>
        <pc:sldMkLst>
          <pc:docMk/>
          <pc:sldMk cId="1390664810" sldId="389"/>
        </pc:sldMkLst>
      </pc:sldChg>
      <pc:sldChg chg="delSp modSp del modTransition">
        <pc:chgData name="李 亚" userId="53ef30c9-1b77-413e-8197-dec70c50fad4" providerId="ADAL" clId="{07289C52-5194-4537-B57E-0B69C484D2DD}" dt="2022-09-26T05:03:18.252" v="77" actId="2696"/>
        <pc:sldMkLst>
          <pc:docMk/>
          <pc:sldMk cId="1897433463" sldId="398"/>
        </pc:sldMkLst>
        <pc:spChg chg="del mod">
          <ac:chgData name="李 亚" userId="53ef30c9-1b77-413e-8197-dec70c50fad4" providerId="ADAL" clId="{07289C52-5194-4537-B57E-0B69C484D2DD}" dt="2022-09-25T10:01:20.399" v="8" actId="478"/>
          <ac:spMkLst>
            <pc:docMk/>
            <pc:sldMk cId="1897433463" sldId="398"/>
            <ac:spMk id="5" creationId="{00000000-0000-0000-0000-000000000000}"/>
          </ac:spMkLst>
        </pc:spChg>
      </pc:sldChg>
      <pc:sldChg chg="modTransition">
        <pc:chgData name="李 亚" userId="53ef30c9-1b77-413e-8197-dec70c50fad4" providerId="ADAL" clId="{07289C52-5194-4537-B57E-0B69C484D2DD}" dt="2022-09-25T10:12:35.003" v="11"/>
        <pc:sldMkLst>
          <pc:docMk/>
          <pc:sldMk cId="19456508" sldId="401"/>
        </pc:sldMkLst>
      </pc:sldChg>
      <pc:sldChg chg="modTransition">
        <pc:chgData name="李 亚" userId="53ef30c9-1b77-413e-8197-dec70c50fad4" providerId="ADAL" clId="{07289C52-5194-4537-B57E-0B69C484D2DD}" dt="2022-09-25T10:12:35.003" v="11"/>
        <pc:sldMkLst>
          <pc:docMk/>
          <pc:sldMk cId="4059467215" sldId="402"/>
        </pc:sldMkLst>
      </pc:sldChg>
      <pc:sldChg chg="modTransition">
        <pc:chgData name="李 亚" userId="53ef30c9-1b77-413e-8197-dec70c50fad4" providerId="ADAL" clId="{07289C52-5194-4537-B57E-0B69C484D2DD}" dt="2022-09-25T10:12:35.003" v="11"/>
        <pc:sldMkLst>
          <pc:docMk/>
          <pc:sldMk cId="379596587" sldId="403"/>
        </pc:sldMkLst>
      </pc:sldChg>
      <pc:sldChg chg="add del">
        <pc:chgData name="李 亚" userId="53ef30c9-1b77-413e-8197-dec70c50fad4" providerId="ADAL" clId="{07289C52-5194-4537-B57E-0B69C484D2DD}" dt="2022-09-25T10:28:04.653" v="14"/>
        <pc:sldMkLst>
          <pc:docMk/>
          <pc:sldMk cId="1112215672" sldId="404"/>
        </pc:sldMkLst>
      </pc:sldChg>
      <pc:sldChg chg="modTransition">
        <pc:chgData name="李 亚" userId="53ef30c9-1b77-413e-8197-dec70c50fad4" providerId="ADAL" clId="{07289C52-5194-4537-B57E-0B69C484D2DD}" dt="2022-09-25T10:12:35.003" v="11"/>
        <pc:sldMkLst>
          <pc:docMk/>
          <pc:sldMk cId="4205248935" sldId="409"/>
        </pc:sldMkLst>
      </pc:sldChg>
      <pc:sldChg chg="modTransition">
        <pc:chgData name="李 亚" userId="53ef30c9-1b77-413e-8197-dec70c50fad4" providerId="ADAL" clId="{07289C52-5194-4537-B57E-0B69C484D2DD}" dt="2022-09-25T10:12:35.003" v="11"/>
        <pc:sldMkLst>
          <pc:docMk/>
          <pc:sldMk cId="173329768" sldId="410"/>
        </pc:sldMkLst>
      </pc:sldChg>
      <pc:sldChg chg="addSp modSp del">
        <pc:chgData name="李 亚" userId="53ef30c9-1b77-413e-8197-dec70c50fad4" providerId="ADAL" clId="{07289C52-5194-4537-B57E-0B69C484D2DD}" dt="2022-09-26T04:44:25.860" v="70" actId="2696"/>
        <pc:sldMkLst>
          <pc:docMk/>
          <pc:sldMk cId="3969560185" sldId="411"/>
        </pc:sldMkLst>
        <pc:spChg chg="add mod">
          <ac:chgData name="李 亚" userId="53ef30c9-1b77-413e-8197-dec70c50fad4" providerId="ADAL" clId="{07289C52-5194-4537-B57E-0B69C484D2DD}" dt="2022-09-26T02:44:54.104" v="60" actId="1076"/>
          <ac:spMkLst>
            <pc:docMk/>
            <pc:sldMk cId="3969560185" sldId="411"/>
            <ac:spMk id="11" creationId="{4A25ED9B-D942-4B4E-8C3F-619B73BADBB6}"/>
          </ac:spMkLst>
        </pc:spChg>
        <pc:spChg chg="add mod">
          <ac:chgData name="李 亚" userId="53ef30c9-1b77-413e-8197-dec70c50fad4" providerId="ADAL" clId="{07289C52-5194-4537-B57E-0B69C484D2DD}" dt="2022-09-26T02:44:56.646" v="61" actId="1076"/>
          <ac:spMkLst>
            <pc:docMk/>
            <pc:sldMk cId="3969560185" sldId="411"/>
            <ac:spMk id="12" creationId="{920C424C-9239-4E6D-9DB1-C455CBBE5BC5}"/>
          </ac:spMkLst>
        </pc:spChg>
        <pc:spChg chg="mod">
          <ac:chgData name="李 亚" userId="53ef30c9-1b77-413e-8197-dec70c50fad4" providerId="ADAL" clId="{07289C52-5194-4537-B57E-0B69C484D2DD}" dt="2022-09-26T02:44:12.513" v="52" actId="1076"/>
          <ac:spMkLst>
            <pc:docMk/>
            <pc:sldMk cId="3969560185" sldId="411"/>
            <ac:spMk id="18" creationId="{150D7040-2DB8-43ED-A9EF-EE72430EFDE8}"/>
          </ac:spMkLst>
        </pc:spChg>
        <pc:picChg chg="mod">
          <ac:chgData name="李 亚" userId="53ef30c9-1b77-413e-8197-dec70c50fad4" providerId="ADAL" clId="{07289C52-5194-4537-B57E-0B69C484D2DD}" dt="2022-09-26T02:39:53.775" v="18" actId="1076"/>
          <ac:picMkLst>
            <pc:docMk/>
            <pc:sldMk cId="3969560185" sldId="411"/>
            <ac:picMk id="7" creationId="{B4AFF6A3-28CF-457F-BC97-ABE294324FAA}"/>
          </ac:picMkLst>
        </pc:picChg>
        <pc:picChg chg="mod">
          <ac:chgData name="李 亚" userId="53ef30c9-1b77-413e-8197-dec70c50fad4" providerId="ADAL" clId="{07289C52-5194-4537-B57E-0B69C484D2DD}" dt="2022-09-26T02:44:10.151" v="51" actId="1076"/>
          <ac:picMkLst>
            <pc:docMk/>
            <pc:sldMk cId="3969560185" sldId="411"/>
            <ac:picMk id="14" creationId="{07F42F79-1EB2-4C94-A3A0-B5182F8B872F}"/>
          </ac:picMkLst>
        </pc:picChg>
        <pc:picChg chg="mod">
          <ac:chgData name="李 亚" userId="53ef30c9-1b77-413e-8197-dec70c50fad4" providerId="ADAL" clId="{07289C52-5194-4537-B57E-0B69C484D2DD}" dt="2022-09-26T02:39:46.355" v="16" actId="1076"/>
          <ac:picMkLst>
            <pc:docMk/>
            <pc:sldMk cId="3969560185" sldId="411"/>
            <ac:picMk id="17" creationId="{0F1AB7C1-7E3D-40A5-A2EE-8906EC8906DD}"/>
          </ac:picMkLst>
        </pc:picChg>
      </pc:sldChg>
      <pc:sldChg chg="add modNotesTx">
        <pc:chgData name="李 亚" userId="53ef30c9-1b77-413e-8197-dec70c50fad4" providerId="ADAL" clId="{07289C52-5194-4537-B57E-0B69C484D2DD}" dt="2022-09-25T10:28:28.752" v="15" actId="20577"/>
        <pc:sldMkLst>
          <pc:docMk/>
          <pc:sldMk cId="2478754194" sldId="412"/>
        </pc:sldMkLst>
      </pc:sldChg>
      <pc:sldChg chg="add del modNotesTx">
        <pc:chgData name="李 亚" userId="53ef30c9-1b77-413e-8197-dec70c50fad4" providerId="ADAL" clId="{07289C52-5194-4537-B57E-0B69C484D2DD}" dt="2022-09-26T04:46:19.644" v="73" actId="2696"/>
        <pc:sldMkLst>
          <pc:docMk/>
          <pc:sldMk cId="2340486933" sldId="413"/>
        </pc:sldMkLst>
      </pc:sldChg>
      <pc:sldChg chg="modSp add modNotesTx">
        <pc:chgData name="李 亚" userId="53ef30c9-1b77-413e-8197-dec70c50fad4" providerId="ADAL" clId="{07289C52-5194-4537-B57E-0B69C484D2DD}" dt="2022-09-26T04:40:33.798" v="68" actId="1076"/>
        <pc:sldMkLst>
          <pc:docMk/>
          <pc:sldMk cId="3843131086" sldId="414"/>
        </pc:sldMkLst>
        <pc:spChg chg="mod">
          <ac:chgData name="李 亚" userId="53ef30c9-1b77-413e-8197-dec70c50fad4" providerId="ADAL" clId="{07289C52-5194-4537-B57E-0B69C484D2DD}" dt="2022-09-26T04:40:33.798" v="68" actId="1076"/>
          <ac:spMkLst>
            <pc:docMk/>
            <pc:sldMk cId="3843131086" sldId="414"/>
            <ac:spMk id="7" creationId="{EC03ABA8-012F-4ECE-8EE7-E9F6F606AEC4}"/>
          </ac:spMkLst>
        </pc:spChg>
      </pc:sldChg>
      <pc:sldChg chg="add modNotesTx">
        <pc:chgData name="李 亚" userId="53ef30c9-1b77-413e-8197-dec70c50fad4" providerId="ADAL" clId="{07289C52-5194-4537-B57E-0B69C484D2DD}" dt="2022-09-26T04:44:29.624" v="71" actId="20577"/>
        <pc:sldMkLst>
          <pc:docMk/>
          <pc:sldMk cId="3529109925" sldId="415"/>
        </pc:sldMkLst>
      </pc:sldChg>
      <pc:sldChg chg="modSp add modNotesTx">
        <pc:chgData name="李 亚" userId="53ef30c9-1b77-413e-8197-dec70c50fad4" providerId="ADAL" clId="{07289C52-5194-4537-B57E-0B69C484D2DD}" dt="2022-09-26T05:13:37.283" v="81" actId="14100"/>
        <pc:sldMkLst>
          <pc:docMk/>
          <pc:sldMk cId="3059809642" sldId="416"/>
        </pc:sldMkLst>
        <pc:spChg chg="mod">
          <ac:chgData name="李 亚" userId="53ef30c9-1b77-413e-8197-dec70c50fad4" providerId="ADAL" clId="{07289C52-5194-4537-B57E-0B69C484D2DD}" dt="2022-09-26T05:13:37.283" v="81" actId="14100"/>
          <ac:spMkLst>
            <pc:docMk/>
            <pc:sldMk cId="3059809642" sldId="416"/>
            <ac:spMk id="3" creationId="{183CAF57-4933-42C1-9BEA-DFC830D3BF93}"/>
          </ac:spMkLst>
        </pc:spChg>
      </pc:sldChg>
      <pc:sldChg chg="modSp add">
        <pc:chgData name="李 亚" userId="53ef30c9-1b77-413e-8197-dec70c50fad4" providerId="ADAL" clId="{07289C52-5194-4537-B57E-0B69C484D2DD}" dt="2022-09-27T05:47:02.619" v="122" actId="20577"/>
        <pc:sldMkLst>
          <pc:docMk/>
          <pc:sldMk cId="2612474493" sldId="417"/>
        </pc:sldMkLst>
        <pc:spChg chg="mod">
          <ac:chgData name="李 亚" userId="53ef30c9-1b77-413e-8197-dec70c50fad4" providerId="ADAL" clId="{07289C52-5194-4537-B57E-0B69C484D2DD}" dt="2022-09-27T05:47:02.619" v="122" actId="20577"/>
          <ac:spMkLst>
            <pc:docMk/>
            <pc:sldMk cId="2612474493" sldId="417"/>
            <ac:spMk id="3" creationId="{C49411E3-0C85-48D9-AA83-FB28FB8E1BBF}"/>
          </ac:spMkLst>
        </pc:spChg>
      </pc:sldChg>
    </pc:docChg>
  </pc:docChgLst>
  <pc:docChgLst>
    <pc:chgData name="李 亚" userId="53ef30c9-1b77-413e-8197-dec70c50fad4" providerId="ADAL" clId="{976F9736-F6B2-6C40-A8EF-16ADFE8C3C3E}"/>
    <pc:docChg chg="modSld">
      <pc:chgData name="李 亚" userId="53ef30c9-1b77-413e-8197-dec70c50fad4" providerId="ADAL" clId="{976F9736-F6B2-6C40-A8EF-16ADFE8C3C3E}" dt="2022-09-14T13:41:16.455" v="0" actId="20577"/>
      <pc:docMkLst>
        <pc:docMk/>
      </pc:docMkLst>
      <pc:sldChg chg="modNotesTx">
        <pc:chgData name="李 亚" userId="53ef30c9-1b77-413e-8197-dec70c50fad4" providerId="ADAL" clId="{976F9736-F6B2-6C40-A8EF-16ADFE8C3C3E}" dt="2022-09-14T13:41:16.455" v="0" actId="20577"/>
        <pc:sldMkLst>
          <pc:docMk/>
          <pc:sldMk cId="3699149794" sldId="393"/>
        </pc:sldMkLst>
      </pc:sldChg>
    </pc:docChg>
  </pc:docChgLst>
  <pc:docChgLst>
    <pc:chgData name="李 亚" userId="53ef30c9-1b77-413e-8197-dec70c50fad4" providerId="ADAL" clId="{E538D911-B2ED-4B52-B034-63A0502FD221}"/>
    <pc:docChg chg="custSel modSld">
      <pc:chgData name="李 亚" userId="53ef30c9-1b77-413e-8197-dec70c50fad4" providerId="ADAL" clId="{E538D911-B2ED-4B52-B034-63A0502FD221}" dt="2022-09-20T09:30:35.547" v="797" actId="20577"/>
      <pc:docMkLst>
        <pc:docMk/>
      </pc:docMkLst>
      <pc:sldChg chg="modSp">
        <pc:chgData name="李 亚" userId="53ef30c9-1b77-413e-8197-dec70c50fad4" providerId="ADAL" clId="{E538D911-B2ED-4B52-B034-63A0502FD221}" dt="2022-09-16T02:11:37.476" v="58" actId="20577"/>
        <pc:sldMkLst>
          <pc:docMk/>
          <pc:sldMk cId="3658216921" sldId="276"/>
        </pc:sldMkLst>
        <pc:spChg chg="mod">
          <ac:chgData name="李 亚" userId="53ef30c9-1b77-413e-8197-dec70c50fad4" providerId="ADAL" clId="{E538D911-B2ED-4B52-B034-63A0502FD221}" dt="2022-09-16T02:11:37.476" v="58" actId="20577"/>
          <ac:spMkLst>
            <pc:docMk/>
            <pc:sldMk cId="3658216921" sldId="276"/>
            <ac:spMk id="8" creationId="{7EF49A9D-1D5C-4002-A768-9AEFAD6E63AA}"/>
          </ac:spMkLst>
        </pc:spChg>
      </pc:sldChg>
      <pc:sldChg chg="modNotesTx">
        <pc:chgData name="李 亚" userId="53ef30c9-1b77-413e-8197-dec70c50fad4" providerId="ADAL" clId="{E538D911-B2ED-4B52-B034-63A0502FD221}" dt="2022-09-16T02:12:01.953" v="59" actId="20577"/>
        <pc:sldMkLst>
          <pc:docMk/>
          <pc:sldMk cId="1530409813" sldId="391"/>
        </pc:sldMkLst>
      </pc:sldChg>
      <pc:sldChg chg="modSp">
        <pc:chgData name="李 亚" userId="53ef30c9-1b77-413e-8197-dec70c50fad4" providerId="ADAL" clId="{E538D911-B2ED-4B52-B034-63A0502FD221}" dt="2022-09-17T05:12:02.063" v="70" actId="113"/>
        <pc:sldMkLst>
          <pc:docMk/>
          <pc:sldMk cId="3699149794" sldId="393"/>
        </pc:sldMkLst>
        <pc:spChg chg="mod">
          <ac:chgData name="李 亚" userId="53ef30c9-1b77-413e-8197-dec70c50fad4" providerId="ADAL" clId="{E538D911-B2ED-4B52-B034-63A0502FD221}" dt="2022-09-17T05:12:02.063" v="70" actId="113"/>
          <ac:spMkLst>
            <pc:docMk/>
            <pc:sldMk cId="3699149794" sldId="393"/>
            <ac:spMk id="10" creationId="{24A3ED34-106D-406F-B2E5-93E64263CAB1}"/>
          </ac:spMkLst>
        </pc:spChg>
      </pc:sldChg>
      <pc:sldChg chg="modSp">
        <pc:chgData name="李 亚" userId="53ef30c9-1b77-413e-8197-dec70c50fad4" providerId="ADAL" clId="{E538D911-B2ED-4B52-B034-63A0502FD221}" dt="2022-09-17T05:12:28.367" v="71" actId="403"/>
        <pc:sldMkLst>
          <pc:docMk/>
          <pc:sldMk cId="776761786" sldId="394"/>
        </pc:sldMkLst>
        <pc:spChg chg="mod">
          <ac:chgData name="李 亚" userId="53ef30c9-1b77-413e-8197-dec70c50fad4" providerId="ADAL" clId="{E538D911-B2ED-4B52-B034-63A0502FD221}" dt="2022-09-17T05:12:28.367" v="71" actId="403"/>
          <ac:spMkLst>
            <pc:docMk/>
            <pc:sldMk cId="776761786" sldId="394"/>
            <ac:spMk id="18" creationId="{7D2C1DCE-C315-44EB-BD36-8F0FC0BC87C8}"/>
          </ac:spMkLst>
        </pc:spChg>
      </pc:sldChg>
      <pc:sldChg chg="modNotesTx">
        <pc:chgData name="李 亚" userId="53ef30c9-1b77-413e-8197-dec70c50fad4" providerId="ADAL" clId="{E538D911-B2ED-4B52-B034-63A0502FD221}" dt="2022-09-20T09:30:35.547" v="797" actId="20577"/>
        <pc:sldMkLst>
          <pc:docMk/>
          <pc:sldMk cId="4104612092" sldId="400"/>
        </pc:sldMkLst>
      </pc:sldChg>
      <pc:sldChg chg="modNotesTx">
        <pc:chgData name="李 亚" userId="53ef30c9-1b77-413e-8197-dec70c50fad4" providerId="ADAL" clId="{E538D911-B2ED-4B52-B034-63A0502FD221}" dt="2022-09-17T05:16:22.025" v="72" actId="20577"/>
        <pc:sldMkLst>
          <pc:docMk/>
          <pc:sldMk cId="19456508" sldId="401"/>
        </pc:sldMkLst>
      </pc:sldChg>
      <pc:sldChg chg="addSp delSp modSp modNotesTx">
        <pc:chgData name="李 亚" userId="53ef30c9-1b77-413e-8197-dec70c50fad4" providerId="ADAL" clId="{E538D911-B2ED-4B52-B034-63A0502FD221}" dt="2022-09-19T14:36:51.950" v="248" actId="20577"/>
        <pc:sldMkLst>
          <pc:docMk/>
          <pc:sldMk cId="4059467215" sldId="402"/>
        </pc:sldMkLst>
        <pc:spChg chg="mod">
          <ac:chgData name="李 亚" userId="53ef30c9-1b77-413e-8197-dec70c50fad4" providerId="ADAL" clId="{E538D911-B2ED-4B52-B034-63A0502FD221}" dt="2022-09-19T14:27:46.517" v="146" actId="1076"/>
          <ac:spMkLst>
            <pc:docMk/>
            <pc:sldMk cId="4059467215" sldId="402"/>
            <ac:spMk id="6" creationId="{F225412B-6438-4BDA-9890-172983B37DA2}"/>
          </ac:spMkLst>
        </pc:spChg>
        <pc:spChg chg="add mod">
          <ac:chgData name="李 亚" userId="53ef30c9-1b77-413e-8197-dec70c50fad4" providerId="ADAL" clId="{E538D911-B2ED-4B52-B034-63A0502FD221}" dt="2022-09-19T14:27:52.808" v="149" actId="1076"/>
          <ac:spMkLst>
            <pc:docMk/>
            <pc:sldMk cId="4059467215" sldId="402"/>
            <ac:spMk id="8" creationId="{592B3B9C-6FBE-48E2-B049-ADE1579E816F}"/>
          </ac:spMkLst>
        </pc:spChg>
        <pc:spChg chg="add mod">
          <ac:chgData name="李 亚" userId="53ef30c9-1b77-413e-8197-dec70c50fad4" providerId="ADAL" clId="{E538D911-B2ED-4B52-B034-63A0502FD221}" dt="2022-09-19T14:28:00.411" v="151" actId="1076"/>
          <ac:spMkLst>
            <pc:docMk/>
            <pc:sldMk cId="4059467215" sldId="402"/>
            <ac:spMk id="10" creationId="{765F24E6-8C09-47CA-907E-F6F10578ABCF}"/>
          </ac:spMkLst>
        </pc:spChg>
        <pc:spChg chg="add mod">
          <ac:chgData name="李 亚" userId="53ef30c9-1b77-413e-8197-dec70c50fad4" providerId="ADAL" clId="{E538D911-B2ED-4B52-B034-63A0502FD221}" dt="2022-09-19T14:30:43.102" v="224" actId="1076"/>
          <ac:spMkLst>
            <pc:docMk/>
            <pc:sldMk cId="4059467215" sldId="402"/>
            <ac:spMk id="11" creationId="{6BB2F18D-E518-444E-888F-DAE593D0C26C}"/>
          </ac:spMkLst>
        </pc:spChg>
        <pc:picChg chg="add mod">
          <ac:chgData name="李 亚" userId="53ef30c9-1b77-413e-8197-dec70c50fad4" providerId="ADAL" clId="{E538D911-B2ED-4B52-B034-63A0502FD221}" dt="2022-09-19T14:27:50.105" v="148" actId="1076"/>
          <ac:picMkLst>
            <pc:docMk/>
            <pc:sldMk cId="4059467215" sldId="402"/>
            <ac:picMk id="2" creationId="{1C4B7B78-50F0-4B74-9017-00629B91AED4}"/>
          </ac:picMkLst>
        </pc:picChg>
        <pc:picChg chg="add mod">
          <ac:chgData name="李 亚" userId="53ef30c9-1b77-413e-8197-dec70c50fad4" providerId="ADAL" clId="{E538D911-B2ED-4B52-B034-63A0502FD221}" dt="2022-09-19T14:27:56.607" v="150" actId="1076"/>
          <ac:picMkLst>
            <pc:docMk/>
            <pc:sldMk cId="4059467215" sldId="402"/>
            <ac:picMk id="4" creationId="{EC39C9D2-B330-41DB-8941-EB1D3DE0D9A5}"/>
          </ac:picMkLst>
        </pc:picChg>
        <pc:picChg chg="mod">
          <ac:chgData name="李 亚" userId="53ef30c9-1b77-413e-8197-dec70c50fad4" providerId="ADAL" clId="{E538D911-B2ED-4B52-B034-63A0502FD221}" dt="2022-09-19T14:27:41.760" v="144" actId="14100"/>
          <ac:picMkLst>
            <pc:docMk/>
            <pc:sldMk cId="4059467215" sldId="402"/>
            <ac:picMk id="5" creationId="{B48BD0B1-D137-4E5C-B795-88AE1CE3C82B}"/>
          </ac:picMkLst>
        </pc:picChg>
        <pc:picChg chg="mod">
          <ac:chgData name="李 亚" userId="53ef30c9-1b77-413e-8197-dec70c50fad4" providerId="ADAL" clId="{E538D911-B2ED-4B52-B034-63A0502FD221}" dt="2022-09-19T14:27:48.358" v="147" actId="1076"/>
          <ac:picMkLst>
            <pc:docMk/>
            <pc:sldMk cId="4059467215" sldId="402"/>
            <ac:picMk id="7" creationId="{378ABDD1-344F-4A02-BF08-FB8E01E4D5E1}"/>
          </ac:picMkLst>
        </pc:picChg>
        <pc:picChg chg="del">
          <ac:chgData name="李 亚" userId="53ef30c9-1b77-413e-8197-dec70c50fad4" providerId="ADAL" clId="{E538D911-B2ED-4B52-B034-63A0502FD221}" dt="2022-09-19T14:23:26.027" v="96" actId="478"/>
          <ac:picMkLst>
            <pc:docMk/>
            <pc:sldMk cId="4059467215" sldId="402"/>
            <ac:picMk id="9" creationId="{48E4CEA3-5695-4D80-8364-95A0D3EA1056}"/>
          </ac:picMkLst>
        </pc:picChg>
      </pc:sldChg>
      <pc:sldChg chg="modNotesTx">
        <pc:chgData name="李 亚" userId="53ef30c9-1b77-413e-8197-dec70c50fad4" providerId="ADAL" clId="{E538D911-B2ED-4B52-B034-63A0502FD221}" dt="2022-09-19T14:46:48.477" v="474" actId="20577"/>
        <pc:sldMkLst>
          <pc:docMk/>
          <pc:sldMk cId="379596587" sldId="403"/>
        </pc:sldMkLst>
      </pc:sldChg>
      <pc:sldChg chg="modNotesTx">
        <pc:chgData name="李 亚" userId="53ef30c9-1b77-413e-8197-dec70c50fad4" providerId="ADAL" clId="{E538D911-B2ED-4B52-B034-63A0502FD221}" dt="2022-09-20T09:08:24.251" v="563" actId="20577"/>
        <pc:sldMkLst>
          <pc:docMk/>
          <pc:sldMk cId="1112215672" sldId="404"/>
        </pc:sldMkLst>
      </pc:sldChg>
      <pc:sldChg chg="modNotesTx">
        <pc:chgData name="李 亚" userId="53ef30c9-1b77-413e-8197-dec70c50fad4" providerId="ADAL" clId="{E538D911-B2ED-4B52-B034-63A0502FD221}" dt="2022-09-16T02:16:16.324" v="60" actId="20577"/>
        <pc:sldMkLst>
          <pc:docMk/>
          <pc:sldMk cId="494666168" sldId="405"/>
        </pc:sldMkLst>
      </pc:sldChg>
      <pc:sldChg chg="modNotesTx">
        <pc:chgData name="李 亚" userId="53ef30c9-1b77-413e-8197-dec70c50fad4" providerId="ADAL" clId="{E538D911-B2ED-4B52-B034-63A0502FD221}" dt="2022-09-16T02:17:43.160" v="65" actId="20577"/>
        <pc:sldMkLst>
          <pc:docMk/>
          <pc:sldMk cId="3570494500" sldId="406"/>
        </pc:sldMkLst>
      </pc:sldChg>
      <pc:sldChg chg="modNotesTx">
        <pc:chgData name="李 亚" userId="53ef30c9-1b77-413e-8197-dec70c50fad4" providerId="ADAL" clId="{E538D911-B2ED-4B52-B034-63A0502FD221}" dt="2022-09-16T02:23:08.093" v="69" actId="20577"/>
        <pc:sldMkLst>
          <pc:docMk/>
          <pc:sldMk cId="171909362"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1A9A1-B305-43A3-954F-7409640B2C53}" type="datetimeFigureOut">
              <a:rPr lang="zh-CN" altLang="en-US" smtClean="0"/>
              <a:t>2024/7/29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4D53A-EBD1-4578-9F09-8A6CB50B917B}" type="slidenum">
              <a:rPr lang="zh-CN" altLang="en-US" smtClean="0"/>
              <a:t>‹#›</a:t>
            </a:fld>
            <a:endParaRPr lang="zh-CN" altLang="en-US"/>
          </a:p>
        </p:txBody>
      </p:sp>
    </p:spTree>
    <p:extLst>
      <p:ext uri="{BB962C8B-B14F-4D97-AF65-F5344CB8AC3E}">
        <p14:creationId xmlns:p14="http://schemas.microsoft.com/office/powerpoint/2010/main" val="397314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E4D53A-EBD1-4578-9F09-8A6CB50B917B}" type="slidenum">
              <a:rPr lang="zh-CN" altLang="en-US" smtClean="0"/>
              <a:t>1</a:t>
            </a:fld>
            <a:endParaRPr lang="zh-CN" altLang="en-US"/>
          </a:p>
        </p:txBody>
      </p:sp>
    </p:spTree>
    <p:extLst>
      <p:ext uri="{BB962C8B-B14F-4D97-AF65-F5344CB8AC3E}">
        <p14:creationId xmlns:p14="http://schemas.microsoft.com/office/powerpoint/2010/main" val="231957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10</a:t>
            </a:fld>
            <a:endParaRPr lang="zh-CN" altLang="en-US"/>
          </a:p>
        </p:txBody>
      </p:sp>
    </p:spTree>
    <p:extLst>
      <p:ext uri="{BB962C8B-B14F-4D97-AF65-F5344CB8AC3E}">
        <p14:creationId xmlns:p14="http://schemas.microsoft.com/office/powerpoint/2010/main" val="152228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11</a:t>
            </a:fld>
            <a:endParaRPr lang="zh-CN" altLang="en-US"/>
          </a:p>
        </p:txBody>
      </p:sp>
    </p:spTree>
    <p:extLst>
      <p:ext uri="{BB962C8B-B14F-4D97-AF65-F5344CB8AC3E}">
        <p14:creationId xmlns:p14="http://schemas.microsoft.com/office/powerpoint/2010/main" val="285931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dirty="0"/>
              </a:p>
            </p:txBody>
          </p:sp>
        </mc:Choice>
        <mc:Fallback xmlns="">
          <p:sp>
            <p:nvSpPr>
              <p:cNvPr id="3" name="备注占位符 2"/>
              <p:cNvSpPr>
                <a:spLocks noGrp="1"/>
              </p:cNvSpPr>
              <p:nvPr>
                <p:ph type="body" idx="1"/>
              </p:nvPr>
            </p:nvSpPr>
            <p:spPr/>
            <p:txBody>
              <a:bodyPr/>
              <a:lstStyle/>
              <a:p>
                <a:r>
                  <a:rPr lang="zh-CN" altLang="en-US"/>
                  <a:t>总结一下，在</a:t>
                </a:r>
                <a:r>
                  <a:rPr lang="en-US" altLang="zh-CN"/>
                  <a:t>PQCD</a:t>
                </a:r>
                <a:r>
                  <a:rPr lang="zh-CN" altLang="en-US"/>
                  <a:t>因子化方法中，</a:t>
                </a:r>
                <a:r>
                  <a:rPr kumimoji="1" lang="en-US" altLang="zh-CN" sz="1200" b="1" i="0">
                    <a:latin typeface="Cambria Math" panose="02040503050406030204" pitchFamily="18" charset="0"/>
                    <a:ea typeface="微软雅黑" panose="020B0503020204020204" pitchFamily="34" charset="-122"/>
                  </a:rPr>
                  <a:t>𝑩</a:t>
                </a:r>
                <a:r>
                  <a:rPr kumimoji="1" lang="en-US" altLang="zh-CN" sz="1200" b="1" i="0">
                    <a:latin typeface="Cambria Math" panose="02040503050406030204" pitchFamily="18" charset="0"/>
                    <a:ea typeface="Cambria Math" panose="02040503050406030204" pitchFamily="18" charset="0"/>
                  </a:rPr>
                  <a:t>→𝑴_𝟐 𝑴_𝟑</a:t>
                </a:r>
                <a:r>
                  <a:rPr lang="zh-CN" altLang="en-US"/>
                  <a:t>这样的过程是以硬胶子交换为主的。我们用因子化方法把不同能标的物理分开。因子化标度</a:t>
                </a:r>
                <a:r>
                  <a:rPr lang="en-US" altLang="zh-CN"/>
                  <a:t>1/b</a:t>
                </a:r>
                <a:r>
                  <a:rPr lang="zh-CN" altLang="en-US"/>
                  <a:t>是区分微扰和非微扰区域的。我们认为</a:t>
                </a:r>
                <a:r>
                  <a:rPr lang="en-US" altLang="zh-CN"/>
                  <a:t>1/b</a:t>
                </a:r>
                <a:r>
                  <a:rPr lang="zh-CN" altLang="en-US"/>
                  <a:t>能标以上的物理依赖于具体的衰变道，可以用微扰论处理，</a:t>
                </a:r>
                <a:r>
                  <a:rPr lang="en-US" altLang="zh-CN"/>
                  <a:t>1/b</a:t>
                </a:r>
                <a:r>
                  <a:rPr lang="zh-CN" altLang="en-US"/>
                  <a:t>能标以下的物理是非微扰的，把非微扰的部分吸收到普适的强子波函数中。同时，我们引入两个重求和因子可以使得振幅的主要贡献来自微扰区域，保证</a:t>
                </a:r>
                <a:r>
                  <a:rPr lang="en-US" altLang="zh-CN"/>
                  <a:t>PQCD</a:t>
                </a:r>
                <a:r>
                  <a:rPr lang="zh-CN" altLang="en-US"/>
                  <a:t>因子化方法是可靠的。因此，</a:t>
                </a:r>
                <a:r>
                  <a:rPr kumimoji="1" lang="en-US" altLang="zh-CN" sz="1200" b="1" i="0">
                    <a:latin typeface="Cambria Math" panose="02040503050406030204" pitchFamily="18" charset="0"/>
                    <a:ea typeface="微软雅黑" panose="020B0503020204020204" pitchFamily="34" charset="-122"/>
                  </a:rPr>
                  <a:t>𝑩</a:t>
                </a:r>
                <a:r>
                  <a:rPr kumimoji="1" lang="en-US" altLang="zh-CN" sz="1200" b="1" i="0">
                    <a:latin typeface="Cambria Math" panose="02040503050406030204" pitchFamily="18" charset="0"/>
                    <a:ea typeface="Cambria Math" panose="02040503050406030204" pitchFamily="18" charset="0"/>
                  </a:rPr>
                  <a:t>→𝑴_𝟐 𝑴_𝟑</a:t>
                </a:r>
                <a:r>
                  <a:rPr lang="zh-CN" altLang="en-US"/>
                  <a:t>两体衰变的完整振幅可以表示成硬核函数、</a:t>
                </a:r>
                <a:r>
                  <a:rPr lang="en-US" altLang="zh-CN"/>
                  <a:t>Wilson</a:t>
                </a:r>
                <a:r>
                  <a:rPr lang="zh-CN" altLang="en-US"/>
                  <a:t>系数、介子波函数、</a:t>
                </a:r>
                <a:r>
                  <a:rPr lang="en-US" altLang="zh-CN" err="1"/>
                  <a:t>Sudakov</a:t>
                </a:r>
                <a:r>
                  <a:rPr lang="zh-CN" altLang="en-US"/>
                  <a:t>因子和阈值重求和因子的卷积形式。关于</a:t>
                </a:r>
                <a:r>
                  <a:rPr lang="en-US" altLang="zh-CN"/>
                  <a:t>PQCD</a:t>
                </a:r>
                <a:r>
                  <a:rPr lang="zh-CN" altLang="en-US"/>
                  <a:t>因子化框架的更多细节可以参考李老师的这些文章。</a:t>
                </a:r>
                <a:endParaRPr lang="en-US" altLang="zh-CN"/>
              </a:p>
            </p:txBody>
          </p:sp>
        </mc:Fallback>
      </mc:AlternateContent>
      <p:sp>
        <p:nvSpPr>
          <p:cNvPr id="4" name="灯片编号占位符 3"/>
          <p:cNvSpPr>
            <a:spLocks noGrp="1"/>
          </p:cNvSpPr>
          <p:nvPr>
            <p:ph type="sldNum" sz="quarter" idx="5"/>
          </p:nvPr>
        </p:nvSpPr>
        <p:spPr/>
        <p:txBody>
          <a:bodyPr/>
          <a:lstStyle/>
          <a:p>
            <a:fld id="{C140D16D-5E66-4AA6-B347-FC8D08187335}" type="slidenum">
              <a:rPr lang="en-US" smtClean="0"/>
              <a:t>12</a:t>
            </a:fld>
            <a:endParaRPr lang="en-US"/>
          </a:p>
        </p:txBody>
      </p:sp>
    </p:spTree>
    <p:extLst>
      <p:ext uri="{BB962C8B-B14F-4D97-AF65-F5344CB8AC3E}">
        <p14:creationId xmlns:p14="http://schemas.microsoft.com/office/powerpoint/2010/main" val="125977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13</a:t>
            </a:fld>
            <a:endParaRPr lang="zh-CN" altLang="en-US"/>
          </a:p>
        </p:txBody>
      </p:sp>
    </p:spTree>
    <p:extLst>
      <p:ext uri="{BB962C8B-B14F-4D97-AF65-F5344CB8AC3E}">
        <p14:creationId xmlns:p14="http://schemas.microsoft.com/office/powerpoint/2010/main" val="345863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zh-CN" altLang="en-US" sz="1200" kern="1200" dirty="0">
                    <a:solidFill>
                      <a:schemeClr val="tx1"/>
                    </a:solidFill>
                    <a:effectLst/>
                    <a:ea typeface="+mn-ea"/>
                    <a:cs typeface="+mn-cs"/>
                  </a:rPr>
                  <a:t>下面介绍</a:t>
                </a:r>
                <a:r>
                  <a:rPr lang="en-US" altLang="zh-CN" sz="1200" kern="1200" dirty="0">
                    <a:solidFill>
                      <a:schemeClr val="tx1"/>
                    </a:solidFill>
                    <a:effectLst/>
                    <a:ea typeface="+mn-ea"/>
                    <a:cs typeface="+mn-cs"/>
                  </a:rPr>
                  <a:t>B</a:t>
                </a:r>
                <a:r>
                  <a:rPr lang="zh-CN" altLang="en-US" sz="1200" kern="1200" dirty="0">
                    <a:solidFill>
                      <a:schemeClr val="tx1"/>
                    </a:solidFill>
                    <a:effectLst/>
                    <a:ea typeface="+mn-ea"/>
                    <a:cs typeface="+mn-cs"/>
                  </a:rPr>
                  <a:t>介子四体衰变的相关进展。 对于</a:t>
                </a:r>
                <a:r>
                  <a:rPr lang="en-US" altLang="zh-CN" sz="1200" i="0" kern="1200">
                    <a:solidFill>
                      <a:schemeClr val="tx1"/>
                    </a:solidFill>
                    <a:effectLst/>
                    <a:latin typeface="Cambria Math" panose="02040503050406030204" pitchFamily="18" charset="0"/>
                    <a:ea typeface="+mn-ea"/>
                    <a:cs typeface="+mn-cs"/>
                  </a:rPr>
                  <a:t>B</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(s)</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→VV</a:t>
                </a:r>
                <a:r>
                  <a:rPr lang="zh-CN" altLang="zh-CN" sz="1200" kern="1200" dirty="0">
                    <a:solidFill>
                      <a:schemeClr val="tx1"/>
                    </a:solidFill>
                    <a:effectLst/>
                    <a:latin typeface="+mn-lt"/>
                    <a:ea typeface="+mn-ea"/>
                    <a:cs typeface="+mn-cs"/>
                  </a:rPr>
                  <a:t>衰变</a:t>
                </a:r>
                <a:r>
                  <a:rPr lang="zh-CN" altLang="en-US" sz="1200" kern="1200" dirty="0">
                    <a:solidFill>
                      <a:schemeClr val="tx1"/>
                    </a:solidFill>
                    <a:effectLst/>
                    <a:latin typeface="+mn-lt"/>
                    <a:ea typeface="+mn-ea"/>
                    <a:cs typeface="+mn-cs"/>
                  </a:rPr>
                  <a:t>过程，在理论上一般作为两体衰变处理，但</a:t>
                </a:r>
                <a:r>
                  <a:rPr lang="zh-CN" altLang="zh-CN" sz="1200" kern="1200" dirty="0">
                    <a:solidFill>
                      <a:schemeClr val="tx1"/>
                    </a:solidFill>
                    <a:effectLst/>
                    <a:latin typeface="+mn-lt"/>
                    <a:ea typeface="+mn-ea"/>
                    <a:cs typeface="+mn-cs"/>
                  </a:rPr>
                  <a:t>在实验上可以观测到至少四个末态粒子，因为这些矢量粒子有一个不可忽略的宽度，会通过强相互作用而衰变。这些次级衰变各自形成一个平面，由于不同极化振幅的存在，末态粒子会形成复杂的角分布，如图所示。</a:t>
                </a:r>
                <a:r>
                  <a:rPr lang="zh-CN" altLang="en-US" sz="1200" kern="1200" dirty="0">
                    <a:solidFill>
                      <a:schemeClr val="tx1"/>
                    </a:solidFill>
                    <a:effectLst/>
                    <a:latin typeface="+mn-lt"/>
                    <a:ea typeface="+mn-ea"/>
                    <a:cs typeface="+mn-cs"/>
                  </a:rPr>
                  <a:t>所以理论上，我们也应该考虑这些矢量粒子的宽度效应，将</a:t>
                </a:r>
                <a:r>
                  <a:rPr lang="en-US" altLang="zh-CN" sz="1200" kern="1200" dirty="0">
                    <a:solidFill>
                      <a:schemeClr val="tx1"/>
                    </a:solidFill>
                    <a:effectLst/>
                    <a:latin typeface="+mn-lt"/>
                    <a:ea typeface="+mn-ea"/>
                    <a:cs typeface="+mn-cs"/>
                  </a:rPr>
                  <a:t>B-VV</a:t>
                </a:r>
                <a:r>
                  <a:rPr lang="zh-CN" altLang="en-US" sz="1200" kern="1200" dirty="0">
                    <a:solidFill>
                      <a:schemeClr val="tx1"/>
                    </a:solidFill>
                    <a:effectLst/>
                    <a:latin typeface="+mn-lt"/>
                    <a:ea typeface="+mn-ea"/>
                    <a:cs typeface="+mn-cs"/>
                  </a:rPr>
                  <a:t>衰变作为四体衰变过程处理。目前，我们主要</a:t>
                </a:r>
                <a:r>
                  <a:rPr lang="zh-CN" altLang="en-US" sz="1200" kern="1200">
                    <a:solidFill>
                      <a:schemeClr val="tx1"/>
                    </a:solidFill>
                    <a:effectLst/>
                    <a:latin typeface="+mn-lt"/>
                    <a:ea typeface="+mn-ea"/>
                    <a:cs typeface="+mn-cs"/>
                  </a:rPr>
                  <a:t>考虑两组末</a:t>
                </a:r>
                <a:r>
                  <a:rPr lang="zh-CN" altLang="en-US" sz="1200" kern="1200" dirty="0">
                    <a:solidFill>
                      <a:schemeClr val="tx1"/>
                    </a:solidFill>
                    <a:effectLst/>
                    <a:latin typeface="+mn-lt"/>
                    <a:ea typeface="+mn-ea"/>
                    <a:cs typeface="+mn-cs"/>
                  </a:rPr>
                  <a:t>态粒子对共线的情况，这样，中间矢量粒子与末态粒子对的相互作用可以包含在两介子分布振幅中，四体衰变过程可以简化成准两体衰变过程，</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通过分析角分布，我们可以将这类四体衰变过程的振幅表示成</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个螺旋振幅的和，具体表达式如图所示。</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One decomposes the decay amplitudes into six helicity components: h ¼ VV (3), VS (2), and SS, each with a corresponding amplitude Ah, where V denotes a vector meson and S denotes a scalar meson. </a:t>
                </a:r>
                <a:br>
                  <a:rPr lang="en-US" altLang="zh-CN" dirty="0"/>
                </a:br>
                <a:endParaRPr lang="zh-CN" altLang="en-US" dirty="0"/>
              </a:p>
            </p:txBody>
          </p:sp>
        </mc:Fallback>
      </mc:AlternateContent>
      <p:sp>
        <p:nvSpPr>
          <p:cNvPr id="4" name="灯片编号占位符 3"/>
          <p:cNvSpPr>
            <a:spLocks noGrp="1"/>
          </p:cNvSpPr>
          <p:nvPr>
            <p:ph type="sldNum" sz="quarter" idx="5"/>
          </p:nvPr>
        </p:nvSpPr>
        <p:spPr/>
        <p:txBody>
          <a:bodyPr/>
          <a:lstStyle/>
          <a:p>
            <a:fld id="{79E4D53A-EBD1-4578-9F09-8A6CB50B917B}" type="slidenum">
              <a:rPr lang="zh-CN" altLang="en-US" smtClean="0"/>
              <a:t>14</a:t>
            </a:fld>
            <a:endParaRPr lang="zh-CN" altLang="en-US"/>
          </a:p>
        </p:txBody>
      </p:sp>
    </p:spTree>
    <p:extLst>
      <p:ext uri="{BB962C8B-B14F-4D97-AF65-F5344CB8AC3E}">
        <p14:creationId xmlns:p14="http://schemas.microsoft.com/office/powerpoint/2010/main" val="62936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zh-CN" altLang="en-US" sz="1200" kern="1200" dirty="0">
                    <a:solidFill>
                      <a:schemeClr val="tx1"/>
                    </a:solidFill>
                    <a:effectLst/>
                    <a:ea typeface="+mn-ea"/>
                    <a:cs typeface="+mn-cs"/>
                  </a:rPr>
                  <a:t>下面介绍</a:t>
                </a:r>
                <a:r>
                  <a:rPr lang="en-US" altLang="zh-CN" sz="1200" kern="1200" dirty="0">
                    <a:solidFill>
                      <a:schemeClr val="tx1"/>
                    </a:solidFill>
                    <a:effectLst/>
                    <a:ea typeface="+mn-ea"/>
                    <a:cs typeface="+mn-cs"/>
                  </a:rPr>
                  <a:t>B</a:t>
                </a:r>
                <a:r>
                  <a:rPr lang="zh-CN" altLang="en-US" sz="1200" kern="1200" dirty="0">
                    <a:solidFill>
                      <a:schemeClr val="tx1"/>
                    </a:solidFill>
                    <a:effectLst/>
                    <a:ea typeface="+mn-ea"/>
                    <a:cs typeface="+mn-cs"/>
                  </a:rPr>
                  <a:t>介子四体衰变的相关进展。 对于</a:t>
                </a:r>
                <a:r>
                  <a:rPr lang="en-US" altLang="zh-CN" sz="1200" i="0" kern="1200">
                    <a:solidFill>
                      <a:schemeClr val="tx1"/>
                    </a:solidFill>
                    <a:effectLst/>
                    <a:latin typeface="Cambria Math" panose="02040503050406030204" pitchFamily="18" charset="0"/>
                    <a:ea typeface="+mn-ea"/>
                    <a:cs typeface="+mn-cs"/>
                  </a:rPr>
                  <a:t>B</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(s)</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→VV</a:t>
                </a:r>
                <a:r>
                  <a:rPr lang="zh-CN" altLang="zh-CN" sz="1200" kern="1200" dirty="0">
                    <a:solidFill>
                      <a:schemeClr val="tx1"/>
                    </a:solidFill>
                    <a:effectLst/>
                    <a:latin typeface="+mn-lt"/>
                    <a:ea typeface="+mn-ea"/>
                    <a:cs typeface="+mn-cs"/>
                  </a:rPr>
                  <a:t>衰变</a:t>
                </a:r>
                <a:r>
                  <a:rPr lang="zh-CN" altLang="en-US" sz="1200" kern="1200" dirty="0">
                    <a:solidFill>
                      <a:schemeClr val="tx1"/>
                    </a:solidFill>
                    <a:effectLst/>
                    <a:latin typeface="+mn-lt"/>
                    <a:ea typeface="+mn-ea"/>
                    <a:cs typeface="+mn-cs"/>
                  </a:rPr>
                  <a:t>过程，在理论上一般作为两体衰变处理，但</a:t>
                </a:r>
                <a:r>
                  <a:rPr lang="zh-CN" altLang="zh-CN" sz="1200" kern="1200" dirty="0">
                    <a:solidFill>
                      <a:schemeClr val="tx1"/>
                    </a:solidFill>
                    <a:effectLst/>
                    <a:latin typeface="+mn-lt"/>
                    <a:ea typeface="+mn-ea"/>
                    <a:cs typeface="+mn-cs"/>
                  </a:rPr>
                  <a:t>在实验上可以观测到至少四个末态粒子，因为这些矢量粒子有一个不可忽略的宽度，会通过强相互作用而衰变。这些次级衰变各自形成一个平面，由于不同极化振幅的存在，末态粒子会形成复杂的角分布，如图所示。</a:t>
                </a:r>
                <a:r>
                  <a:rPr lang="zh-CN" altLang="en-US" sz="1200" kern="1200" dirty="0">
                    <a:solidFill>
                      <a:schemeClr val="tx1"/>
                    </a:solidFill>
                    <a:effectLst/>
                    <a:latin typeface="+mn-lt"/>
                    <a:ea typeface="+mn-ea"/>
                    <a:cs typeface="+mn-cs"/>
                  </a:rPr>
                  <a:t>所以理论上，我们也应该考虑这些矢量粒子的宽度效应，将</a:t>
                </a:r>
                <a:r>
                  <a:rPr lang="en-US" altLang="zh-CN" sz="1200" kern="1200" dirty="0">
                    <a:solidFill>
                      <a:schemeClr val="tx1"/>
                    </a:solidFill>
                    <a:effectLst/>
                    <a:latin typeface="+mn-lt"/>
                    <a:ea typeface="+mn-ea"/>
                    <a:cs typeface="+mn-cs"/>
                  </a:rPr>
                  <a:t>B-VV</a:t>
                </a:r>
                <a:r>
                  <a:rPr lang="zh-CN" altLang="en-US" sz="1200" kern="1200" dirty="0">
                    <a:solidFill>
                      <a:schemeClr val="tx1"/>
                    </a:solidFill>
                    <a:effectLst/>
                    <a:latin typeface="+mn-lt"/>
                    <a:ea typeface="+mn-ea"/>
                    <a:cs typeface="+mn-cs"/>
                  </a:rPr>
                  <a:t>衰变作为四体衰变过程处理。目前，我们主要</a:t>
                </a:r>
                <a:r>
                  <a:rPr lang="zh-CN" altLang="en-US" sz="1200" kern="1200">
                    <a:solidFill>
                      <a:schemeClr val="tx1"/>
                    </a:solidFill>
                    <a:effectLst/>
                    <a:latin typeface="+mn-lt"/>
                    <a:ea typeface="+mn-ea"/>
                    <a:cs typeface="+mn-cs"/>
                  </a:rPr>
                  <a:t>考虑两组末</a:t>
                </a:r>
                <a:r>
                  <a:rPr lang="zh-CN" altLang="en-US" sz="1200" kern="1200" dirty="0">
                    <a:solidFill>
                      <a:schemeClr val="tx1"/>
                    </a:solidFill>
                    <a:effectLst/>
                    <a:latin typeface="+mn-lt"/>
                    <a:ea typeface="+mn-ea"/>
                    <a:cs typeface="+mn-cs"/>
                  </a:rPr>
                  <a:t>态粒子对共线的情况，这样，中间矢量粒子与末态粒子对的相互作用可以包含在两介子分布振幅中，四体衰变过程可以简化成准两体衰变过程，</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通过分析角分布，我们可以将这类四体衰变过程的振幅表示成</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个螺旋振幅的和，具体表达式如图所示。</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One decomposes the decay amplitudes into six helicity components: h ¼ VV (3), VS (2), and SS, each with a corresponding amplitude Ah, where V denotes a vector meson and S denotes a scalar meson. </a:t>
                </a:r>
                <a:br>
                  <a:rPr lang="en-US" altLang="zh-CN" dirty="0"/>
                </a:br>
                <a:endParaRPr lang="zh-CN" altLang="en-US" dirty="0"/>
              </a:p>
            </p:txBody>
          </p:sp>
        </mc:Fallback>
      </mc:AlternateContent>
      <p:sp>
        <p:nvSpPr>
          <p:cNvPr id="4" name="灯片编号占位符 3"/>
          <p:cNvSpPr>
            <a:spLocks noGrp="1"/>
          </p:cNvSpPr>
          <p:nvPr>
            <p:ph type="sldNum" sz="quarter" idx="5"/>
          </p:nvPr>
        </p:nvSpPr>
        <p:spPr/>
        <p:txBody>
          <a:bodyPr/>
          <a:lstStyle/>
          <a:p>
            <a:fld id="{79E4D53A-EBD1-4578-9F09-8A6CB50B917B}" type="slidenum">
              <a:rPr lang="zh-CN" altLang="en-US" smtClean="0"/>
              <a:t>15</a:t>
            </a:fld>
            <a:endParaRPr lang="zh-CN" altLang="en-US"/>
          </a:p>
        </p:txBody>
      </p:sp>
    </p:spTree>
    <p:extLst>
      <p:ext uri="{BB962C8B-B14F-4D97-AF65-F5344CB8AC3E}">
        <p14:creationId xmlns:p14="http://schemas.microsoft.com/office/powerpoint/2010/main" val="285480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zh-CN" altLang="en-US" sz="1200" kern="1200" dirty="0">
                    <a:solidFill>
                      <a:schemeClr val="tx1"/>
                    </a:solidFill>
                    <a:effectLst/>
                    <a:ea typeface="+mn-ea"/>
                    <a:cs typeface="+mn-cs"/>
                  </a:rPr>
                  <a:t>下面介绍</a:t>
                </a:r>
                <a:r>
                  <a:rPr lang="en-US" altLang="zh-CN" sz="1200" kern="1200" dirty="0">
                    <a:solidFill>
                      <a:schemeClr val="tx1"/>
                    </a:solidFill>
                    <a:effectLst/>
                    <a:ea typeface="+mn-ea"/>
                    <a:cs typeface="+mn-cs"/>
                  </a:rPr>
                  <a:t>B</a:t>
                </a:r>
                <a:r>
                  <a:rPr lang="zh-CN" altLang="en-US" sz="1200" kern="1200" dirty="0">
                    <a:solidFill>
                      <a:schemeClr val="tx1"/>
                    </a:solidFill>
                    <a:effectLst/>
                    <a:ea typeface="+mn-ea"/>
                    <a:cs typeface="+mn-cs"/>
                  </a:rPr>
                  <a:t>介子四体衰变的相关进展。 对于</a:t>
                </a:r>
                <a:r>
                  <a:rPr lang="en-US" altLang="zh-CN" sz="1200" i="0" kern="1200">
                    <a:solidFill>
                      <a:schemeClr val="tx1"/>
                    </a:solidFill>
                    <a:effectLst/>
                    <a:latin typeface="Cambria Math" panose="02040503050406030204" pitchFamily="18" charset="0"/>
                    <a:ea typeface="+mn-ea"/>
                    <a:cs typeface="+mn-cs"/>
                  </a:rPr>
                  <a:t>B</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(s)</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→VV</a:t>
                </a:r>
                <a:r>
                  <a:rPr lang="zh-CN" altLang="zh-CN" sz="1200" kern="1200" dirty="0">
                    <a:solidFill>
                      <a:schemeClr val="tx1"/>
                    </a:solidFill>
                    <a:effectLst/>
                    <a:latin typeface="+mn-lt"/>
                    <a:ea typeface="+mn-ea"/>
                    <a:cs typeface="+mn-cs"/>
                  </a:rPr>
                  <a:t>衰变</a:t>
                </a:r>
                <a:r>
                  <a:rPr lang="zh-CN" altLang="en-US" sz="1200" kern="1200" dirty="0">
                    <a:solidFill>
                      <a:schemeClr val="tx1"/>
                    </a:solidFill>
                    <a:effectLst/>
                    <a:latin typeface="+mn-lt"/>
                    <a:ea typeface="+mn-ea"/>
                    <a:cs typeface="+mn-cs"/>
                  </a:rPr>
                  <a:t>过程，在理论上一般作为两体衰变处理，但</a:t>
                </a:r>
                <a:r>
                  <a:rPr lang="zh-CN" altLang="zh-CN" sz="1200" kern="1200" dirty="0">
                    <a:solidFill>
                      <a:schemeClr val="tx1"/>
                    </a:solidFill>
                    <a:effectLst/>
                    <a:latin typeface="+mn-lt"/>
                    <a:ea typeface="+mn-ea"/>
                    <a:cs typeface="+mn-cs"/>
                  </a:rPr>
                  <a:t>在实验上可以观测到至少四个末态粒子，因为这些矢量粒子有一个不可忽略的宽度，会通过强相互作用而衰变。这些次级衰变各自形成一个平面，由于不同极化振幅的存在，末态粒子会形成复杂的角分布，如图所示。</a:t>
                </a:r>
                <a:r>
                  <a:rPr lang="zh-CN" altLang="en-US" sz="1200" kern="1200" dirty="0">
                    <a:solidFill>
                      <a:schemeClr val="tx1"/>
                    </a:solidFill>
                    <a:effectLst/>
                    <a:latin typeface="+mn-lt"/>
                    <a:ea typeface="+mn-ea"/>
                    <a:cs typeface="+mn-cs"/>
                  </a:rPr>
                  <a:t>所以理论上，我们也应该考虑这些矢量粒子的宽度效应，将</a:t>
                </a:r>
                <a:r>
                  <a:rPr lang="en-US" altLang="zh-CN" sz="1200" kern="1200" dirty="0">
                    <a:solidFill>
                      <a:schemeClr val="tx1"/>
                    </a:solidFill>
                    <a:effectLst/>
                    <a:latin typeface="+mn-lt"/>
                    <a:ea typeface="+mn-ea"/>
                    <a:cs typeface="+mn-cs"/>
                  </a:rPr>
                  <a:t>B-VV</a:t>
                </a:r>
                <a:r>
                  <a:rPr lang="zh-CN" altLang="en-US" sz="1200" kern="1200" dirty="0">
                    <a:solidFill>
                      <a:schemeClr val="tx1"/>
                    </a:solidFill>
                    <a:effectLst/>
                    <a:latin typeface="+mn-lt"/>
                    <a:ea typeface="+mn-ea"/>
                    <a:cs typeface="+mn-cs"/>
                  </a:rPr>
                  <a:t>衰变作为四体衰变过程处理。目前，我们主要</a:t>
                </a:r>
                <a:r>
                  <a:rPr lang="zh-CN" altLang="en-US" sz="1200" kern="1200">
                    <a:solidFill>
                      <a:schemeClr val="tx1"/>
                    </a:solidFill>
                    <a:effectLst/>
                    <a:latin typeface="+mn-lt"/>
                    <a:ea typeface="+mn-ea"/>
                    <a:cs typeface="+mn-cs"/>
                  </a:rPr>
                  <a:t>考虑两组末</a:t>
                </a:r>
                <a:r>
                  <a:rPr lang="zh-CN" altLang="en-US" sz="1200" kern="1200" dirty="0">
                    <a:solidFill>
                      <a:schemeClr val="tx1"/>
                    </a:solidFill>
                    <a:effectLst/>
                    <a:latin typeface="+mn-lt"/>
                    <a:ea typeface="+mn-ea"/>
                    <a:cs typeface="+mn-cs"/>
                  </a:rPr>
                  <a:t>态粒子对共线的情况，这样，中间矢量粒子与末态粒子对的相互作用可以包含在两介子分布振幅中，四体衰变过程可以简化成准两体衰变过程，</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通过分析角分布，我们可以将这类四体衰变过程的振幅表示成</a:t>
                </a:r>
                <a:r>
                  <a:rPr lang="en-US" altLang="zh-CN" sz="1200" b="0" i="0" kern="1200" dirty="0">
                    <a:solidFill>
                      <a:schemeClr val="tx1"/>
                    </a:solidFill>
                    <a:effectLst/>
                    <a:latin typeface="+mn-lt"/>
                    <a:ea typeface="+mn-ea"/>
                    <a:cs typeface="+mn-cs"/>
                  </a:rPr>
                  <a:t>6</a:t>
                </a:r>
                <a:r>
                  <a:rPr lang="zh-CN" altLang="en-US" sz="1200" b="0" i="0" kern="1200" dirty="0">
                    <a:solidFill>
                      <a:schemeClr val="tx1"/>
                    </a:solidFill>
                    <a:effectLst/>
                    <a:latin typeface="+mn-lt"/>
                    <a:ea typeface="+mn-ea"/>
                    <a:cs typeface="+mn-cs"/>
                  </a:rPr>
                  <a:t>个螺旋振幅的和，具体表达式如图所示。</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One decomposes the decay amplitudes into six helicity components: h ¼ VV (3), VS (2), and SS, each with a corresponding amplitude Ah, where V denotes a vector meson and S denotes a scalar meson. </a:t>
                </a:r>
                <a:br>
                  <a:rPr lang="en-US" altLang="zh-CN" dirty="0"/>
                </a:br>
                <a:endParaRPr lang="zh-CN" altLang="en-US" dirty="0"/>
              </a:p>
            </p:txBody>
          </p:sp>
        </mc:Fallback>
      </mc:AlternateContent>
      <p:sp>
        <p:nvSpPr>
          <p:cNvPr id="4" name="灯片编号占位符 3"/>
          <p:cNvSpPr>
            <a:spLocks noGrp="1"/>
          </p:cNvSpPr>
          <p:nvPr>
            <p:ph type="sldNum" sz="quarter" idx="5"/>
          </p:nvPr>
        </p:nvSpPr>
        <p:spPr/>
        <p:txBody>
          <a:bodyPr/>
          <a:lstStyle/>
          <a:p>
            <a:fld id="{79E4D53A-EBD1-4578-9F09-8A6CB50B917B}" type="slidenum">
              <a:rPr lang="zh-CN" altLang="en-US" smtClean="0"/>
              <a:t>16</a:t>
            </a:fld>
            <a:endParaRPr lang="zh-CN" altLang="en-US"/>
          </a:p>
        </p:txBody>
      </p:sp>
    </p:spTree>
    <p:extLst>
      <p:ext uri="{BB962C8B-B14F-4D97-AF65-F5344CB8AC3E}">
        <p14:creationId xmlns:p14="http://schemas.microsoft.com/office/powerpoint/2010/main" val="341380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17</a:t>
            </a:fld>
            <a:endParaRPr lang="zh-CN" altLang="en-US"/>
          </a:p>
        </p:txBody>
      </p:sp>
    </p:spTree>
    <p:extLst>
      <p:ext uri="{BB962C8B-B14F-4D97-AF65-F5344CB8AC3E}">
        <p14:creationId xmlns:p14="http://schemas.microsoft.com/office/powerpoint/2010/main" val="207988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dirty="0">
                <a:effectLst/>
                <a:latin typeface="LMRoman10"/>
              </a:rPr>
              <a:t>Note that </a:t>
            </a:r>
            <a:r>
              <a:rPr lang="en" altLang="zh-CN" sz="1200" dirty="0" err="1">
                <a:effectLst/>
                <a:latin typeface="LMMathItalic10"/>
              </a:rPr>
              <a:t>A</a:t>
            </a:r>
            <a:r>
              <a:rPr lang="en" altLang="zh-CN" sz="1200" dirty="0" err="1">
                <a:effectLst/>
                <a:latin typeface="LMMathItalic8"/>
              </a:rPr>
              <a:t>iT</a:t>
            </a:r>
            <a:r>
              <a:rPr lang="en" altLang="zh-CN" sz="1200" dirty="0">
                <a:effectLst/>
                <a:latin typeface="LMMathItalic8"/>
              </a:rPr>
              <a:t> </a:t>
            </a:r>
            <a:r>
              <a:rPr lang="en" altLang="zh-CN" sz="1200" dirty="0">
                <a:effectLst/>
                <a:latin typeface="LMRoman10"/>
              </a:rPr>
              <a:t>(</a:t>
            </a:r>
            <a:r>
              <a:rPr lang="en" altLang="zh-CN" sz="1200" dirty="0">
                <a:effectLst/>
                <a:latin typeface="LMMathItalic10"/>
              </a:rPr>
              <a:t>true</a:t>
            </a:r>
            <a:r>
              <a:rPr lang="en" altLang="zh-CN" sz="1200" dirty="0">
                <a:effectLst/>
                <a:latin typeface="LMRoman10"/>
              </a:rPr>
              <a:t>), nonvanishing only in the presence of the weak phase difference, provides an alternative measure of </a:t>
            </a:r>
            <a:r>
              <a:rPr lang="en" altLang="zh-CN" sz="1200" dirty="0">
                <a:effectLst/>
                <a:latin typeface="LMMathItalic10"/>
              </a:rPr>
              <a:t>CP </a:t>
            </a:r>
            <a:r>
              <a:rPr lang="en" altLang="zh-CN" sz="1200" dirty="0">
                <a:effectLst/>
                <a:latin typeface="LMRoman10"/>
              </a:rPr>
              <a:t>violation. Furthermore, compared with direct </a:t>
            </a:r>
            <a:r>
              <a:rPr lang="en" altLang="zh-CN" sz="1200" dirty="0">
                <a:effectLst/>
                <a:latin typeface="LMMathItalic10"/>
              </a:rPr>
              <a:t>CP </a:t>
            </a:r>
            <a:r>
              <a:rPr lang="en" altLang="zh-CN" sz="1200" dirty="0">
                <a:effectLst/>
                <a:latin typeface="LMRoman10"/>
              </a:rPr>
              <a:t>asymmetries, </a:t>
            </a:r>
            <a:r>
              <a:rPr lang="en" altLang="zh-CN" sz="1200" dirty="0" err="1">
                <a:effectLst/>
                <a:latin typeface="LMMathItalic10"/>
              </a:rPr>
              <a:t>A</a:t>
            </a:r>
            <a:r>
              <a:rPr lang="en" altLang="zh-CN" sz="1200" dirty="0" err="1">
                <a:effectLst/>
                <a:latin typeface="LMMathItalic8"/>
              </a:rPr>
              <a:t>iT</a:t>
            </a:r>
            <a:r>
              <a:rPr lang="en" altLang="zh-CN" sz="1200" dirty="0">
                <a:effectLst/>
                <a:latin typeface="LMMathItalic8"/>
              </a:rPr>
              <a:t> </a:t>
            </a:r>
            <a:r>
              <a:rPr lang="en" altLang="zh-CN" sz="1200" dirty="0">
                <a:effectLst/>
                <a:latin typeface="LMRoman10"/>
              </a:rPr>
              <a:t>(</a:t>
            </a:r>
            <a:r>
              <a:rPr lang="en" altLang="zh-CN" sz="1200" dirty="0">
                <a:effectLst/>
                <a:latin typeface="LMMathItalic10"/>
              </a:rPr>
              <a:t>true</a:t>
            </a:r>
            <a:r>
              <a:rPr lang="en" altLang="zh-CN" sz="1200" dirty="0">
                <a:effectLst/>
                <a:latin typeface="LMRoman10"/>
              </a:rPr>
              <a:t>) does not suffer the suppression from the strong phase difference, and reaches a maximum </a:t>
            </a:r>
            <a:endParaRPr lang="en"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when the strong phase difference vanishes. On the contrary, </a:t>
            </a:r>
            <a:r>
              <a:rPr lang="en" altLang="zh-CN" sz="1200" dirty="0" err="1">
                <a:effectLst/>
                <a:latin typeface="LMMathItalic10"/>
              </a:rPr>
              <a:t>A</a:t>
            </a:r>
            <a:r>
              <a:rPr lang="en" altLang="zh-CN" sz="1200" dirty="0" err="1">
                <a:effectLst/>
                <a:latin typeface="LMMathItalic8"/>
              </a:rPr>
              <a:t>iT</a:t>
            </a:r>
            <a:r>
              <a:rPr lang="en" altLang="zh-CN" sz="1200" dirty="0">
                <a:effectLst/>
                <a:latin typeface="LMMathItalic8"/>
              </a:rPr>
              <a:t> </a:t>
            </a:r>
            <a:r>
              <a:rPr lang="en" altLang="zh-CN" sz="1200" dirty="0">
                <a:effectLst/>
                <a:latin typeface="LMRoman10"/>
              </a:rPr>
              <a:t>(</a:t>
            </a:r>
            <a:r>
              <a:rPr lang="en" altLang="zh-CN" sz="1200" dirty="0">
                <a:effectLst/>
                <a:latin typeface="LMMathItalic10"/>
              </a:rPr>
              <a:t>f </a:t>
            </a:r>
            <a:r>
              <a:rPr lang="en" altLang="zh-CN" sz="1200" dirty="0" err="1">
                <a:effectLst/>
                <a:latin typeface="LMMathItalic10"/>
              </a:rPr>
              <a:t>ake</a:t>
            </a:r>
            <a:r>
              <a:rPr lang="en" altLang="zh-CN" sz="1200" dirty="0">
                <a:effectLst/>
                <a:latin typeface="LMRoman10"/>
              </a:rPr>
              <a:t>) can be nonzero even as the weak phase difference vanishes. Such a quantity is sometimes referred to as a fake asymmetry, which reflects the effect of strong phases. </a:t>
            </a:r>
            <a:endParaRPr lang="en" altLang="zh-CN" sz="1200" dirty="0"/>
          </a:p>
          <a:p>
            <a:endParaRPr lang="en" altLang="zh-CN" sz="1200" dirty="0"/>
          </a:p>
          <a:p>
            <a:endParaRPr kumimoji="1"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19</a:t>
            </a:fld>
            <a:endParaRPr lang="zh-CN" altLang="en-US"/>
          </a:p>
        </p:txBody>
      </p:sp>
    </p:spTree>
    <p:extLst>
      <p:ext uri="{BB962C8B-B14F-4D97-AF65-F5344CB8AC3E}">
        <p14:creationId xmlns:p14="http://schemas.microsoft.com/office/powerpoint/2010/main" val="1838402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a:effectLst/>
                <a:latin typeface="LMRoman10"/>
              </a:rPr>
              <a:t>Note that the above quantities, as the sum of the asymmetries in the </a:t>
            </a:r>
            <a:r>
              <a:rPr lang="en" altLang="zh-CN" sz="1800">
                <a:effectLst/>
                <a:latin typeface="LMMathItalic10"/>
              </a:rPr>
              <a:t>B </a:t>
            </a:r>
            <a:r>
              <a:rPr lang="en" altLang="zh-CN" sz="1800">
                <a:effectLst/>
                <a:latin typeface="LMRoman10"/>
              </a:rPr>
              <a:t>and </a:t>
            </a:r>
            <a:r>
              <a:rPr lang="en" altLang="zh-CN" sz="1800">
                <a:effectLst/>
                <a:latin typeface="LMMathItalic10"/>
              </a:rPr>
              <a:t>B</a:t>
            </a:r>
            <a:r>
              <a:rPr lang="en" altLang="zh-CN" sz="1800">
                <a:effectLst/>
                <a:latin typeface="LMRoman10"/>
              </a:rPr>
              <a:t> ̄ meson decays, can be measured using untagged samples, in which </a:t>
            </a:r>
            <a:r>
              <a:rPr lang="en" altLang="zh-CN" sz="1800">
                <a:effectLst/>
                <a:latin typeface="LMMathItalic10"/>
              </a:rPr>
              <a:t>CP</a:t>
            </a:r>
            <a:r>
              <a:rPr lang="en" altLang="zh-CN" sz="1800">
                <a:effectLst/>
                <a:latin typeface="LMRoman10"/>
              </a:rPr>
              <a:t>-conjugate processes need not be distinguished. </a:t>
            </a:r>
            <a:endParaRPr lang="en" altLang="zh-CN"/>
          </a:p>
          <a:p>
            <a:endParaRPr kumimoji="1"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21</a:t>
            </a:fld>
            <a:endParaRPr lang="zh-CN" altLang="en-US"/>
          </a:p>
        </p:txBody>
      </p:sp>
    </p:spTree>
    <p:extLst>
      <p:ext uri="{BB962C8B-B14F-4D97-AF65-F5344CB8AC3E}">
        <p14:creationId xmlns:p14="http://schemas.microsoft.com/office/powerpoint/2010/main" val="341250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2</a:t>
            </a:fld>
            <a:endParaRPr lang="zh-CN" altLang="en-US"/>
          </a:p>
        </p:txBody>
      </p:sp>
    </p:spTree>
    <p:extLst>
      <p:ext uri="{BB962C8B-B14F-4D97-AF65-F5344CB8AC3E}">
        <p14:creationId xmlns:p14="http://schemas.microsoft.com/office/powerpoint/2010/main" val="187424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22</a:t>
            </a:fld>
            <a:endParaRPr lang="zh-CN" altLang="en-US"/>
          </a:p>
        </p:txBody>
      </p:sp>
    </p:spTree>
    <p:extLst>
      <p:ext uri="{BB962C8B-B14F-4D97-AF65-F5344CB8AC3E}">
        <p14:creationId xmlns:p14="http://schemas.microsoft.com/office/powerpoint/2010/main" val="2252250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In the modes with the neutral intermediate states K0¯K 0, each helicity amplitude involves the same single weak phase in the SM, such that true</a:t>
                </a:r>
                <a:r>
                  <a:rPr lang="zh-CN" altLang="en-US" dirty="0"/>
                  <a:t> </a:t>
                </a:r>
                <a:r>
                  <a:rPr lang="en-US" altLang="zh-CN" dirty="0"/>
                  <a:t>TPAs vanish without the weak phase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Because the decay </a:t>
                </a:r>
                <a:r>
                  <a:rPr lang="en" altLang="zh-CN" sz="1200" dirty="0">
                    <a:effectLst/>
                    <a:latin typeface="LMMathItalic10"/>
                  </a:rPr>
                  <a:t>B</a:t>
                </a:r>
                <a:r>
                  <a:rPr lang="en" altLang="zh-CN" sz="1200" dirty="0">
                    <a:effectLst/>
                    <a:latin typeface="LMRoman8"/>
                  </a:rPr>
                  <a:t>0 </a:t>
                </a:r>
                <a:r>
                  <a:rPr lang="en" altLang="zh-CN" sz="1200" dirty="0">
                    <a:effectLst/>
                    <a:latin typeface="LMMathSymbols10"/>
                  </a:rPr>
                  <a:t>→ </a:t>
                </a:r>
                <a:r>
                  <a:rPr lang="en" altLang="zh-CN" sz="1200" dirty="0">
                    <a:effectLst/>
                    <a:latin typeface="LMRoman10"/>
                  </a:rPr>
                  <a:t>(</a:t>
                </a:r>
                <a:r>
                  <a:rPr lang="en" altLang="zh-CN" sz="1200" dirty="0">
                    <a:effectLst/>
                    <a:latin typeface="LMMathItalic10"/>
                  </a:rPr>
                  <a:t>K</a:t>
                </a:r>
                <a:r>
                  <a:rPr lang="en" altLang="zh-CN" sz="1200" dirty="0">
                    <a:effectLst/>
                    <a:latin typeface="LMRoman8"/>
                  </a:rPr>
                  <a:t>0</a:t>
                </a:r>
                <a:r>
                  <a:rPr lang="el-GR" altLang="zh-CN" sz="1200" dirty="0">
                    <a:effectLst/>
                    <a:latin typeface="LMMathItalic10"/>
                  </a:rPr>
                  <a:t>π</a:t>
                </a:r>
                <a:r>
                  <a:rPr lang="el-GR" altLang="zh-CN" sz="1200" dirty="0">
                    <a:effectLst/>
                    <a:latin typeface="LMRoman8"/>
                  </a:rPr>
                  <a:t>+</a:t>
                </a:r>
                <a:r>
                  <a:rPr lang="el-GR" altLang="zh-CN" sz="1200" dirty="0">
                    <a:effectLst/>
                    <a:latin typeface="LMRoman10"/>
                  </a:rPr>
                  <a:t>)(</a:t>
                </a:r>
                <a:r>
                  <a:rPr lang="en" altLang="zh-CN" sz="1200" dirty="0">
                    <a:effectLst/>
                    <a:latin typeface="LMMathItalic10"/>
                  </a:rPr>
                  <a:t>K</a:t>
                </a:r>
                <a:r>
                  <a:rPr lang="en" altLang="zh-CN" sz="1200" dirty="0">
                    <a:effectLst/>
                    <a:latin typeface="LMRoman10"/>
                  </a:rPr>
                  <a:t> ̄</a:t>
                </a:r>
                <a:r>
                  <a:rPr lang="en" altLang="zh-CN" sz="1200" dirty="0">
                    <a:effectLst/>
                    <a:latin typeface="LMRoman8"/>
                  </a:rPr>
                  <a:t>0</a:t>
                </a:r>
                <a:r>
                  <a:rPr lang="el-GR" altLang="zh-CN" sz="1200" dirty="0">
                    <a:effectLst/>
                    <a:latin typeface="LMMathItalic10"/>
                  </a:rPr>
                  <a:t>π</a:t>
                </a:r>
                <a:r>
                  <a:rPr lang="el-GR" altLang="zh-CN" sz="1200" dirty="0">
                    <a:effectLst/>
                    <a:latin typeface="LMMathSymbols8"/>
                  </a:rPr>
                  <a:t>−</a:t>
                </a:r>
                <a:r>
                  <a:rPr lang="el-GR" altLang="zh-CN" sz="1200" dirty="0">
                    <a:effectLst/>
                    <a:latin typeface="LMRoman10"/>
                  </a:rPr>
                  <a:t>) </a:t>
                </a:r>
                <a:r>
                  <a:rPr lang="en" altLang="zh-CN" sz="1200" dirty="0">
                    <a:effectLst/>
                    <a:latin typeface="LMRoman10"/>
                  </a:rPr>
                  <a:t>receives a contribution solely from the weak annihilation, its tiny transverse polarization component (see table </a:t>
                </a:r>
                <a:r>
                  <a:rPr lang="en" altLang="zh-CN" sz="1200" dirty="0">
                    <a:solidFill>
                      <a:srgbClr val="0000FF"/>
                    </a:solidFill>
                    <a:effectLst/>
                    <a:latin typeface="LMRoman10"/>
                  </a:rPr>
                  <a:t>1</a:t>
                </a:r>
                <a:r>
                  <a:rPr lang="en" altLang="zh-CN" sz="1200" dirty="0">
                    <a:effectLst/>
                    <a:latin typeface="LMRoman10"/>
                  </a:rPr>
                  <a:t>) leads to the negligible TPAs as exhibited in table </a:t>
                </a:r>
                <a:r>
                  <a:rPr lang="en" altLang="zh-CN" sz="1200" dirty="0">
                    <a:solidFill>
                      <a:srgbClr val="0000FF"/>
                    </a:solidFill>
                    <a:effectLst/>
                    <a:latin typeface="LMRoman10"/>
                  </a:rPr>
                  <a:t>4</a:t>
                </a:r>
                <a:r>
                  <a:rPr lang="en" altLang="zh-CN" sz="1200" dirty="0">
                    <a:effectLst/>
                    <a:latin typeface="LMRoman1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The searches for the true TPAs in the </a:t>
                </a:r>
                <a:r>
                  <a:rPr lang="en" altLang="zh-CN" sz="1200" dirty="0">
                    <a:effectLst/>
                    <a:latin typeface="LMMathItalic10"/>
                  </a:rPr>
                  <a:t>B</a:t>
                </a:r>
                <a:r>
                  <a:rPr lang="en" altLang="zh-CN" sz="1200" dirty="0">
                    <a:effectLst/>
                    <a:latin typeface="LMMathItalic8"/>
                  </a:rPr>
                  <a:t>s</a:t>
                </a:r>
                <a:r>
                  <a:rPr lang="en" altLang="zh-CN" sz="1200" dirty="0">
                    <a:effectLst/>
                    <a:latin typeface="LMRoman8"/>
                  </a:rPr>
                  <a:t>0 </a:t>
                </a:r>
                <a:r>
                  <a:rPr lang="en" altLang="zh-CN" sz="1200" dirty="0">
                    <a:effectLst/>
                    <a:latin typeface="LMMathSymbols10"/>
                  </a:rPr>
                  <a:t>→ </a:t>
                </a:r>
                <a:r>
                  <a:rPr lang="en" altLang="zh-CN" sz="1200" dirty="0">
                    <a:effectLst/>
                    <a:latin typeface="LMRoman10"/>
                  </a:rPr>
                  <a:t>(</a:t>
                </a:r>
                <a:r>
                  <a:rPr lang="en" altLang="zh-CN" sz="1200" dirty="0">
                    <a:effectLst/>
                    <a:latin typeface="LMMathItalic10"/>
                  </a:rPr>
                  <a:t>K</a:t>
                </a:r>
                <a:r>
                  <a:rPr lang="en" altLang="zh-CN" sz="1200" dirty="0">
                    <a:effectLst/>
                    <a:latin typeface="LMRoman8"/>
                  </a:rPr>
                  <a:t>+</a:t>
                </a:r>
                <a:r>
                  <a:rPr lang="el-GR" altLang="zh-CN" sz="1200" dirty="0">
                    <a:effectLst/>
                    <a:latin typeface="LMMathItalic10"/>
                  </a:rPr>
                  <a:t>π</a:t>
                </a:r>
                <a:r>
                  <a:rPr lang="el-GR" altLang="zh-CN" sz="1200" dirty="0">
                    <a:effectLst/>
                    <a:latin typeface="LMMathSymbols8"/>
                  </a:rPr>
                  <a:t>−</a:t>
                </a:r>
                <a:r>
                  <a:rPr lang="el-GR" altLang="zh-CN" sz="1200" dirty="0">
                    <a:effectLst/>
                    <a:latin typeface="LMRoman10"/>
                  </a:rPr>
                  <a:t>)(</a:t>
                </a:r>
                <a:r>
                  <a:rPr lang="en" altLang="zh-CN" sz="1200" dirty="0">
                    <a:effectLst/>
                    <a:latin typeface="LMMathItalic10"/>
                  </a:rPr>
                  <a:t>K</a:t>
                </a:r>
                <a:r>
                  <a:rPr lang="en" altLang="zh-CN" sz="1200" dirty="0">
                    <a:effectLst/>
                    <a:latin typeface="LMMathSymbols8"/>
                  </a:rPr>
                  <a:t>−</a:t>
                </a:r>
                <a:r>
                  <a:rPr lang="el-GR" altLang="zh-CN" sz="1200" dirty="0">
                    <a:effectLst/>
                    <a:latin typeface="LMMathItalic10"/>
                  </a:rPr>
                  <a:t>π</a:t>
                </a:r>
                <a:r>
                  <a:rPr lang="el-GR" altLang="zh-CN" sz="1200" dirty="0">
                    <a:effectLst/>
                    <a:latin typeface="LMRoman8"/>
                  </a:rPr>
                  <a:t>+</a:t>
                </a:r>
                <a:r>
                  <a:rPr lang="el-GR" altLang="zh-CN" sz="1200" dirty="0">
                    <a:effectLst/>
                    <a:latin typeface="LMRoman10"/>
                  </a:rPr>
                  <a:t>) </a:t>
                </a:r>
                <a:r>
                  <a:rPr lang="en" altLang="zh-CN" sz="1200" dirty="0">
                    <a:effectLst/>
                    <a:latin typeface="LMRoman10"/>
                  </a:rPr>
                  <a:t>decay [</a:t>
                </a:r>
                <a:r>
                  <a:rPr lang="en" altLang="zh-CN" sz="1200" dirty="0">
                    <a:solidFill>
                      <a:srgbClr val="0000FF"/>
                    </a:solidFill>
                    <a:effectLst/>
                    <a:latin typeface="LMRoman10"/>
                  </a:rPr>
                  <a:t>27</a:t>
                </a:r>
                <a:r>
                  <a:rPr lang="en" altLang="zh-CN" sz="1200" dirty="0">
                    <a:effectLst/>
                    <a:latin typeface="LMRoman10"/>
                  </a:rPr>
                  <a:t>] in the untagged data sample indeed show no manifest deviation from zero.</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The diminishing </a:t>
                </a:r>
                <a:r>
                  <a:rPr lang="en" altLang="zh-CN" sz="1200" dirty="0">
                    <a:effectLst/>
                    <a:latin typeface="LMMathItalic10"/>
                  </a:rPr>
                  <a:t>A</a:t>
                </a:r>
                <a:r>
                  <a:rPr lang="en" altLang="zh-CN" sz="1200" dirty="0">
                    <a:effectLst/>
                    <a:latin typeface="LMRoman8"/>
                  </a:rPr>
                  <a:t>2</a:t>
                </a:r>
                <a:r>
                  <a:rPr lang="en" altLang="zh-CN" sz="1200" dirty="0">
                    <a:effectLst/>
                    <a:latin typeface="LMMathItalic8"/>
                  </a:rPr>
                  <a:t>T </a:t>
                </a:r>
                <a:r>
                  <a:rPr lang="en" altLang="zh-CN" sz="1200" dirty="0">
                    <a:effectLst/>
                    <a:latin typeface="LMRoman10"/>
                  </a:rPr>
                  <a:t>(</a:t>
                </a:r>
                <a:r>
                  <a:rPr lang="en" altLang="zh-CN" sz="1200" dirty="0">
                    <a:effectLst/>
                    <a:latin typeface="LMMathItalic10"/>
                  </a:rPr>
                  <a:t>true</a:t>
                </a:r>
                <a:r>
                  <a:rPr lang="en" altLang="zh-CN" sz="1200" dirty="0">
                    <a:effectLst/>
                    <a:latin typeface="LMRoman10"/>
                  </a:rPr>
                  <a:t>) for the </a:t>
                </a:r>
                <a:r>
                  <a:rPr lang="en" altLang="zh-CN" sz="1200" dirty="0">
                    <a:effectLst/>
                    <a:latin typeface="LMMathItalic10"/>
                  </a:rPr>
                  <a:t>B</a:t>
                </a:r>
                <a:r>
                  <a:rPr lang="en" altLang="zh-CN" sz="1200" dirty="0">
                    <a:effectLst/>
                    <a:latin typeface="LMMathItalic8"/>
                  </a:rPr>
                  <a:t>s</a:t>
                </a:r>
                <a:r>
                  <a:rPr lang="en" altLang="zh-CN" sz="1200" dirty="0">
                    <a:effectLst/>
                    <a:latin typeface="LMRoman8"/>
                  </a:rPr>
                  <a:t>0 </a:t>
                </a:r>
                <a:r>
                  <a:rPr lang="en" altLang="zh-CN" sz="1200" dirty="0">
                    <a:effectLst/>
                    <a:latin typeface="LMMathSymbols10"/>
                  </a:rPr>
                  <a:t>→ </a:t>
                </a:r>
                <a:r>
                  <a:rPr lang="en" altLang="zh-CN" sz="1200" dirty="0">
                    <a:effectLst/>
                    <a:latin typeface="LMRoman10"/>
                  </a:rPr>
                  <a:t>(</a:t>
                </a:r>
                <a:r>
                  <a:rPr lang="en" altLang="zh-CN" sz="1200" dirty="0">
                    <a:effectLst/>
                    <a:latin typeface="LMMathItalic10"/>
                  </a:rPr>
                  <a:t>K</a:t>
                </a:r>
                <a:r>
                  <a:rPr lang="en" altLang="zh-CN" sz="1200" dirty="0">
                    <a:effectLst/>
                    <a:latin typeface="LMRoman8"/>
                  </a:rPr>
                  <a:t>0</a:t>
                </a:r>
                <a:r>
                  <a:rPr lang="el-GR" altLang="zh-CN" sz="1200" dirty="0">
                    <a:effectLst/>
                    <a:latin typeface="LMMathItalic10"/>
                  </a:rPr>
                  <a:t>π</a:t>
                </a:r>
                <a:r>
                  <a:rPr lang="el-GR" altLang="zh-CN" sz="1200" dirty="0">
                    <a:effectLst/>
                    <a:latin typeface="LMRoman8"/>
                  </a:rPr>
                  <a:t>+</a:t>
                </a:r>
                <a:r>
                  <a:rPr lang="el-GR" altLang="zh-CN" sz="1200" dirty="0">
                    <a:effectLst/>
                    <a:latin typeface="LMRoman10"/>
                  </a:rPr>
                  <a:t>)(</a:t>
                </a:r>
                <a:r>
                  <a:rPr lang="en" altLang="zh-CN" sz="1200" dirty="0">
                    <a:effectLst/>
                    <a:latin typeface="LMMathItalic10"/>
                  </a:rPr>
                  <a:t>K</a:t>
                </a:r>
                <a:r>
                  <a:rPr lang="en" altLang="zh-CN" sz="1200" dirty="0">
                    <a:effectLst/>
                    <a:latin typeface="LMRoman10"/>
                  </a:rPr>
                  <a:t> ̄ </a:t>
                </a:r>
                <a:r>
                  <a:rPr lang="en" altLang="zh-CN" sz="1200" dirty="0">
                    <a:effectLst/>
                    <a:latin typeface="LMRoman8"/>
                  </a:rPr>
                  <a:t>0</a:t>
                </a:r>
                <a:r>
                  <a:rPr lang="el-GR" altLang="zh-CN" sz="1200" dirty="0">
                    <a:effectLst/>
                    <a:latin typeface="LMMathItalic10"/>
                  </a:rPr>
                  <a:t>π</a:t>
                </a:r>
                <a:r>
                  <a:rPr lang="el-GR" altLang="zh-CN" sz="1200" dirty="0">
                    <a:effectLst/>
                    <a:latin typeface="LMMathSymbols8"/>
                  </a:rPr>
                  <a:t>−</a:t>
                </a:r>
                <a:r>
                  <a:rPr lang="el-GR" altLang="zh-CN" sz="1200" dirty="0">
                    <a:effectLst/>
                    <a:latin typeface="LMRoman10"/>
                  </a:rPr>
                  <a:t>) </a:t>
                </a:r>
                <a:r>
                  <a:rPr lang="en" altLang="zh-CN" sz="1200" dirty="0">
                    <a:effectLst/>
                    <a:latin typeface="LMRoman10"/>
                  </a:rPr>
                  <a:t>mode can be also understood through the similarity between the perpendicular and parallel polarization amplitudes. </a:t>
                </a:r>
                <a:endParaRPr lang="en"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dirty="0"/>
              </a:p>
              <a:p>
                <a:pPr marL="214313" indent="-214313">
                  <a:buFont typeface="Arial" panose="020B0604020202020204" pitchFamily="34" charset="0"/>
                  <a:buChar char="•"/>
                </a:pPr>
                <a:r>
                  <a:rPr lang="en-US" altLang="zh-CN" sz="1200" dirty="0">
                    <a:solidFill>
                      <a:schemeClr val="accent1"/>
                    </a:solidFill>
                  </a:rPr>
                  <a:t>In the modes with the neutral intermediate states, the true TPAs vanish without the weak phase difference. </a:t>
                </a:r>
              </a:p>
              <a:p>
                <a:pPr marL="214313" indent="-214313">
                  <a:buFont typeface="Arial" panose="020B0604020202020204" pitchFamily="34" charset="0"/>
                  <a:buChar char="•"/>
                </a:pPr>
                <a:r>
                  <a:rPr lang="en-US" altLang="zh-CN" sz="1200" dirty="0">
                    <a:solidFill>
                      <a:srgbClr val="00B050"/>
                    </a:solidFill>
                    <a:sym typeface="+mn-ea"/>
                  </a:rPr>
                  <a:t>The </a:t>
                </a:r>
                <a:r>
                  <a:rPr lang="zh-CN" altLang="en-US" sz="1200" dirty="0">
                    <a:solidFill>
                      <a:srgbClr val="00B050"/>
                    </a:solidFill>
                    <a:sym typeface="+mn-ea"/>
                  </a:rPr>
                  <a:t>tiny transverse polarization</a:t>
                </a:r>
                <a:r>
                  <a:rPr lang="en-US" altLang="zh-CN" sz="1200" dirty="0">
                    <a:solidFill>
                      <a:srgbClr val="00B050"/>
                    </a:solidFill>
                    <a:sym typeface="+mn-ea"/>
                  </a:rPr>
                  <a:t> </a:t>
                </a:r>
                <a:r>
                  <a:rPr lang="zh-CN" altLang="en-US" sz="1200" dirty="0">
                    <a:solidFill>
                      <a:srgbClr val="00B050"/>
                    </a:solidFill>
                    <a:sym typeface="+mn-ea"/>
                  </a:rPr>
                  <a:t>component </a:t>
                </a:r>
                <a:r>
                  <a:rPr lang="en-US" altLang="zh-CN" sz="1200" dirty="0">
                    <a:solidFill>
                      <a:srgbClr val="00B050"/>
                    </a:solidFill>
                    <a:sym typeface="+mn-ea"/>
                  </a:rPr>
                  <a:t>in the pure annihilation mode </a:t>
                </a:r>
                <a:r>
                  <a:rPr lang="zh-CN" altLang="en-US" sz="1200" dirty="0">
                    <a:solidFill>
                      <a:srgbClr val="00B050"/>
                    </a:solidFill>
                    <a:sym typeface="+mn-ea"/>
                  </a:rPr>
                  <a:t>leads to the </a:t>
                </a:r>
                <a:r>
                  <a:rPr lang="en-US" altLang="zh-CN" sz="1200" dirty="0">
                    <a:solidFill>
                      <a:srgbClr val="00B050"/>
                    </a:solidFill>
                    <a:sym typeface="+mn-ea"/>
                  </a:rPr>
                  <a:t>vanishing</a:t>
                </a:r>
                <a:r>
                  <a:rPr lang="zh-CN" altLang="en-US" sz="1200" dirty="0">
                    <a:solidFill>
                      <a:srgbClr val="00B050"/>
                    </a:solidFill>
                    <a:sym typeface="+mn-ea"/>
                  </a:rPr>
                  <a:t> TPAs</a:t>
                </a:r>
                <a:r>
                  <a:rPr lang="en-US" altLang="zh-CN" sz="1200" dirty="0">
                    <a:solidFill>
                      <a:srgbClr val="00B050"/>
                    </a:solidFill>
                    <a:sym typeface="+mn-ea"/>
                  </a:rPr>
                  <a:t>.</a:t>
                </a:r>
                <a:endParaRPr lang="en-US" altLang="zh-CN" sz="1200" dirty="0">
                  <a:solidFill>
                    <a:srgbClr val="00B050"/>
                  </a:solidFill>
                </a:endParaRPr>
              </a:p>
              <a:p>
                <a:pPr marL="214313" indent="-214313">
                  <a:buFont typeface="Arial" panose="020B0604020202020204" pitchFamily="34" charset="0"/>
                  <a:buChar char="•"/>
                </a:pPr>
                <a:r>
                  <a:rPr lang="en-US" altLang="zh-CN" sz="1200" dirty="0">
                    <a:solidFill>
                      <a:schemeClr val="accent1"/>
                    </a:solidFill>
                  </a:rPr>
                  <a:t>The smallness of </a:t>
                </a:r>
                <a14:m>
                  <m:oMath xmlns:m="http://schemas.openxmlformats.org/officeDocument/2006/math">
                    <m:sSubSup>
                      <m:sSubSupPr>
                        <m:ctrlPr>
                          <a:rPr lang="en-US" altLang="zh-CN" sz="1200" i="1">
                            <a:solidFill>
                              <a:schemeClr val="accent1"/>
                            </a:solidFill>
                            <a:latin typeface="Cambria Math" panose="02040503050406030204" pitchFamily="18" charset="0"/>
                            <a:cs typeface="Cambria Math" panose="02040503050406030204" pitchFamily="18" charset="0"/>
                          </a:rPr>
                        </m:ctrlPr>
                      </m:sSubSupPr>
                      <m:e>
                        <m:r>
                          <a:rPr lang="en-US" altLang="zh-CN" sz="1200" i="1">
                            <a:solidFill>
                              <a:schemeClr val="accent1"/>
                            </a:solidFill>
                            <a:latin typeface="Cambria Math" panose="02040503050406030204" pitchFamily="18" charset="0"/>
                            <a:cs typeface="Cambria Math" panose="02040503050406030204" pitchFamily="18" charset="0"/>
                          </a:rPr>
                          <m:t>𝐴</m:t>
                        </m:r>
                      </m:e>
                      <m:sub>
                        <m:r>
                          <a:rPr lang="en-US" altLang="zh-CN" sz="1200" i="1">
                            <a:solidFill>
                              <a:schemeClr val="accent1"/>
                            </a:solidFill>
                            <a:latin typeface="Cambria Math" panose="02040503050406030204" pitchFamily="18" charset="0"/>
                            <a:cs typeface="Cambria Math" panose="02040503050406030204" pitchFamily="18" charset="0"/>
                          </a:rPr>
                          <m:t>𝑇</m:t>
                        </m:r>
                      </m:sub>
                      <m:sup>
                        <m:r>
                          <a:rPr lang="en-US" altLang="zh-CN" sz="1200" i="1">
                            <a:solidFill>
                              <a:schemeClr val="accent1"/>
                            </a:solidFill>
                            <a:latin typeface="Cambria Math" panose="02040503050406030204" pitchFamily="18" charset="0"/>
                            <a:cs typeface="Cambria Math" panose="02040503050406030204" pitchFamily="18" charset="0"/>
                          </a:rPr>
                          <m:t>2</m:t>
                        </m:r>
                      </m:sup>
                    </m:sSubSup>
                  </m:oMath>
                </a14:m>
                <a:r>
                  <a:rPr lang="en-US" altLang="zh-CN" sz="1200" dirty="0">
                    <a:solidFill>
                      <a:schemeClr val="accent1"/>
                    </a:solidFill>
                  </a:rPr>
                  <a:t> is attributed to the suppression from the strong phase</a:t>
                </a:r>
              </a:p>
              <a:p>
                <a:pPr>
                  <a:buFont typeface="Arial" panose="020B0604020202020204" pitchFamily="34" charset="0"/>
                </a:pPr>
                <a:r>
                  <a:rPr lang="en-US" altLang="zh-CN" sz="1200" dirty="0">
                    <a:solidFill>
                      <a:schemeClr val="accent1"/>
                    </a:solidFill>
                  </a:rPr>
                  <a:t>     difference between the perpendicular and parallel polarization amplitudes.</a:t>
                </a:r>
              </a:p>
              <a:p>
                <a:pPr marL="214313" indent="-214313">
                  <a:buFont typeface="Arial" panose="020B0604020202020204" pitchFamily="34" charset="0"/>
                  <a:buChar char="•"/>
                </a:pPr>
                <a:r>
                  <a:rPr lang="zh-CN" altLang="en-US" sz="1200" dirty="0">
                    <a:solidFill>
                      <a:srgbClr val="FF0000"/>
                    </a:solidFill>
                    <a:sym typeface="+mn-ea"/>
                  </a:rPr>
                  <a:t>The predicted nonvanishing fake TPAs  can be tested if flavor tagged measurements are available in the future.</a:t>
                </a:r>
                <a:endParaRPr lang="en-US" altLang="zh-CN" sz="1200" dirty="0">
                  <a:solidFill>
                    <a:schemeClr val="accent1"/>
                  </a:solidFill>
                </a:endParaRPr>
              </a:p>
              <a:p>
                <a:endParaRPr lang="zh-CN" altLang="en-US" dirty="0"/>
              </a:p>
            </p:txBody>
          </p:sp>
        </mc:Choice>
        <mc:Fallback xmlns="">
          <p:sp>
            <p:nvSpPr>
              <p:cNvPr id="3" name="备注占位符 2"/>
              <p:cNvSpPr>
                <a:spLocks noGrp="1"/>
              </p:cNvSpPr>
              <p:nvPr>
                <p:ph type="body" idx="1"/>
              </p:nvPr>
            </p:nvSpPr>
            <p:spPr/>
            <p:txBody>
              <a:bodyPr/>
              <a:lstStyle/>
              <a:p>
                <a:r>
                  <a:rPr lang="en-US" altLang="zh-CN" dirty="0"/>
                  <a:t>In the modes with the neutral intermediate states K0¯K 0, each helicity amplitude involves the same single weak phase in the SM, such that true</a:t>
                </a:r>
                <a:r>
                  <a:rPr lang="zh-CN" altLang="en-US" dirty="0"/>
                  <a:t> </a:t>
                </a:r>
                <a:r>
                  <a:rPr lang="en-US" altLang="zh-CN" dirty="0"/>
                  <a:t>TPAs vanish without the weak phase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Because the decay </a:t>
                </a:r>
                <a:r>
                  <a:rPr lang="en" altLang="zh-CN" sz="1200" dirty="0">
                    <a:effectLst/>
                    <a:latin typeface="LMMathItalic10"/>
                  </a:rPr>
                  <a:t>B</a:t>
                </a:r>
                <a:r>
                  <a:rPr lang="en" altLang="zh-CN" sz="1200" dirty="0">
                    <a:effectLst/>
                    <a:latin typeface="LMRoman8"/>
                  </a:rPr>
                  <a:t>0 </a:t>
                </a:r>
                <a:r>
                  <a:rPr lang="en" altLang="zh-CN" sz="1200" dirty="0">
                    <a:effectLst/>
                    <a:latin typeface="LMMathSymbols10"/>
                  </a:rPr>
                  <a:t>→ </a:t>
                </a:r>
                <a:r>
                  <a:rPr lang="en" altLang="zh-CN" sz="1200" dirty="0">
                    <a:effectLst/>
                    <a:latin typeface="LMRoman10"/>
                  </a:rPr>
                  <a:t>(</a:t>
                </a:r>
                <a:r>
                  <a:rPr lang="en" altLang="zh-CN" sz="1200" dirty="0">
                    <a:effectLst/>
                    <a:latin typeface="LMMathItalic10"/>
                  </a:rPr>
                  <a:t>K</a:t>
                </a:r>
                <a:r>
                  <a:rPr lang="en" altLang="zh-CN" sz="1200" dirty="0">
                    <a:effectLst/>
                    <a:latin typeface="LMRoman8"/>
                  </a:rPr>
                  <a:t>0</a:t>
                </a:r>
                <a:r>
                  <a:rPr lang="el-GR" altLang="zh-CN" sz="1200" dirty="0">
                    <a:effectLst/>
                    <a:latin typeface="LMMathItalic10"/>
                  </a:rPr>
                  <a:t>π</a:t>
                </a:r>
                <a:r>
                  <a:rPr lang="el-GR" altLang="zh-CN" sz="1200" dirty="0">
                    <a:effectLst/>
                    <a:latin typeface="LMRoman8"/>
                  </a:rPr>
                  <a:t>+</a:t>
                </a:r>
                <a:r>
                  <a:rPr lang="el-GR" altLang="zh-CN" sz="1200" dirty="0">
                    <a:effectLst/>
                    <a:latin typeface="LMRoman10"/>
                  </a:rPr>
                  <a:t>)(</a:t>
                </a:r>
                <a:r>
                  <a:rPr lang="en" altLang="zh-CN" sz="1200" dirty="0">
                    <a:effectLst/>
                    <a:latin typeface="LMMathItalic10"/>
                  </a:rPr>
                  <a:t>K</a:t>
                </a:r>
                <a:r>
                  <a:rPr lang="en" altLang="zh-CN" sz="1200" dirty="0">
                    <a:effectLst/>
                    <a:latin typeface="LMRoman10"/>
                  </a:rPr>
                  <a:t> ̄</a:t>
                </a:r>
                <a:r>
                  <a:rPr lang="en" altLang="zh-CN" sz="1200" dirty="0">
                    <a:effectLst/>
                    <a:latin typeface="LMRoman8"/>
                  </a:rPr>
                  <a:t>0</a:t>
                </a:r>
                <a:r>
                  <a:rPr lang="el-GR" altLang="zh-CN" sz="1200" dirty="0">
                    <a:effectLst/>
                    <a:latin typeface="LMMathItalic10"/>
                  </a:rPr>
                  <a:t>π</a:t>
                </a:r>
                <a:r>
                  <a:rPr lang="el-GR" altLang="zh-CN" sz="1200" dirty="0">
                    <a:effectLst/>
                    <a:latin typeface="LMMathSymbols8"/>
                  </a:rPr>
                  <a:t>−</a:t>
                </a:r>
                <a:r>
                  <a:rPr lang="el-GR" altLang="zh-CN" sz="1200" dirty="0">
                    <a:effectLst/>
                    <a:latin typeface="LMRoman10"/>
                  </a:rPr>
                  <a:t>) </a:t>
                </a:r>
                <a:r>
                  <a:rPr lang="en" altLang="zh-CN" sz="1200" dirty="0">
                    <a:effectLst/>
                    <a:latin typeface="LMRoman10"/>
                  </a:rPr>
                  <a:t>receives a contribution solely from the weak annihilation, its tiny transverse polarization component (see table </a:t>
                </a:r>
                <a:r>
                  <a:rPr lang="en" altLang="zh-CN" sz="1200" dirty="0">
                    <a:solidFill>
                      <a:srgbClr val="0000FF"/>
                    </a:solidFill>
                    <a:effectLst/>
                    <a:latin typeface="LMRoman10"/>
                  </a:rPr>
                  <a:t>1</a:t>
                </a:r>
                <a:r>
                  <a:rPr lang="en" altLang="zh-CN" sz="1200" dirty="0">
                    <a:effectLst/>
                    <a:latin typeface="LMRoman10"/>
                  </a:rPr>
                  <a:t>) leads to the negligible TPAs as exhibited in table </a:t>
                </a:r>
                <a:r>
                  <a:rPr lang="en" altLang="zh-CN" sz="1200" dirty="0">
                    <a:solidFill>
                      <a:srgbClr val="0000FF"/>
                    </a:solidFill>
                    <a:effectLst/>
                    <a:latin typeface="LMRoman10"/>
                  </a:rPr>
                  <a:t>4</a:t>
                </a:r>
                <a:r>
                  <a:rPr lang="en" altLang="zh-CN" sz="1200" dirty="0">
                    <a:effectLst/>
                    <a:latin typeface="LMRoman1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The searches for the true TPAs in the </a:t>
                </a:r>
                <a:r>
                  <a:rPr lang="en" altLang="zh-CN" sz="1200" dirty="0">
                    <a:effectLst/>
                    <a:latin typeface="LMMathItalic10"/>
                  </a:rPr>
                  <a:t>B</a:t>
                </a:r>
                <a:r>
                  <a:rPr lang="en" altLang="zh-CN" sz="1200" dirty="0">
                    <a:effectLst/>
                    <a:latin typeface="LMMathItalic8"/>
                  </a:rPr>
                  <a:t>s</a:t>
                </a:r>
                <a:r>
                  <a:rPr lang="en" altLang="zh-CN" sz="1200" dirty="0">
                    <a:effectLst/>
                    <a:latin typeface="LMRoman8"/>
                  </a:rPr>
                  <a:t>0 </a:t>
                </a:r>
                <a:r>
                  <a:rPr lang="en" altLang="zh-CN" sz="1200" dirty="0">
                    <a:effectLst/>
                    <a:latin typeface="LMMathSymbols10"/>
                  </a:rPr>
                  <a:t>→ </a:t>
                </a:r>
                <a:r>
                  <a:rPr lang="en" altLang="zh-CN" sz="1200" dirty="0">
                    <a:effectLst/>
                    <a:latin typeface="LMRoman10"/>
                  </a:rPr>
                  <a:t>(</a:t>
                </a:r>
                <a:r>
                  <a:rPr lang="en" altLang="zh-CN" sz="1200" dirty="0">
                    <a:effectLst/>
                    <a:latin typeface="LMMathItalic10"/>
                  </a:rPr>
                  <a:t>K</a:t>
                </a:r>
                <a:r>
                  <a:rPr lang="en" altLang="zh-CN" sz="1200" dirty="0">
                    <a:effectLst/>
                    <a:latin typeface="LMRoman8"/>
                  </a:rPr>
                  <a:t>+</a:t>
                </a:r>
                <a:r>
                  <a:rPr lang="el-GR" altLang="zh-CN" sz="1200" dirty="0">
                    <a:effectLst/>
                    <a:latin typeface="LMMathItalic10"/>
                  </a:rPr>
                  <a:t>π</a:t>
                </a:r>
                <a:r>
                  <a:rPr lang="el-GR" altLang="zh-CN" sz="1200" dirty="0">
                    <a:effectLst/>
                    <a:latin typeface="LMMathSymbols8"/>
                  </a:rPr>
                  <a:t>−</a:t>
                </a:r>
                <a:r>
                  <a:rPr lang="el-GR" altLang="zh-CN" sz="1200" dirty="0">
                    <a:effectLst/>
                    <a:latin typeface="LMRoman10"/>
                  </a:rPr>
                  <a:t>)(</a:t>
                </a:r>
                <a:r>
                  <a:rPr lang="en" altLang="zh-CN" sz="1200" dirty="0">
                    <a:effectLst/>
                    <a:latin typeface="LMMathItalic10"/>
                  </a:rPr>
                  <a:t>K</a:t>
                </a:r>
                <a:r>
                  <a:rPr lang="en" altLang="zh-CN" sz="1200" dirty="0">
                    <a:effectLst/>
                    <a:latin typeface="LMMathSymbols8"/>
                  </a:rPr>
                  <a:t>−</a:t>
                </a:r>
                <a:r>
                  <a:rPr lang="el-GR" altLang="zh-CN" sz="1200" dirty="0">
                    <a:effectLst/>
                    <a:latin typeface="LMMathItalic10"/>
                  </a:rPr>
                  <a:t>π</a:t>
                </a:r>
                <a:r>
                  <a:rPr lang="el-GR" altLang="zh-CN" sz="1200" dirty="0">
                    <a:effectLst/>
                    <a:latin typeface="LMRoman8"/>
                  </a:rPr>
                  <a:t>+</a:t>
                </a:r>
                <a:r>
                  <a:rPr lang="el-GR" altLang="zh-CN" sz="1200" dirty="0">
                    <a:effectLst/>
                    <a:latin typeface="LMRoman10"/>
                  </a:rPr>
                  <a:t>) </a:t>
                </a:r>
                <a:r>
                  <a:rPr lang="en" altLang="zh-CN" sz="1200" dirty="0">
                    <a:effectLst/>
                    <a:latin typeface="LMRoman10"/>
                  </a:rPr>
                  <a:t>decay [</a:t>
                </a:r>
                <a:r>
                  <a:rPr lang="en" altLang="zh-CN" sz="1200" dirty="0">
                    <a:solidFill>
                      <a:srgbClr val="0000FF"/>
                    </a:solidFill>
                    <a:effectLst/>
                    <a:latin typeface="LMRoman10"/>
                  </a:rPr>
                  <a:t>27</a:t>
                </a:r>
                <a:r>
                  <a:rPr lang="en" altLang="zh-CN" sz="1200" dirty="0">
                    <a:effectLst/>
                    <a:latin typeface="LMRoman10"/>
                  </a:rPr>
                  <a:t>] in the untagged data sample indeed show no manifest deviation from zero.</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The diminishing </a:t>
                </a:r>
                <a:r>
                  <a:rPr lang="en" altLang="zh-CN" sz="1200" dirty="0">
                    <a:effectLst/>
                    <a:latin typeface="LMMathItalic10"/>
                  </a:rPr>
                  <a:t>A</a:t>
                </a:r>
                <a:r>
                  <a:rPr lang="en" altLang="zh-CN" sz="1200" dirty="0">
                    <a:effectLst/>
                    <a:latin typeface="LMRoman8"/>
                  </a:rPr>
                  <a:t>2</a:t>
                </a:r>
                <a:r>
                  <a:rPr lang="en" altLang="zh-CN" sz="1200" dirty="0">
                    <a:effectLst/>
                    <a:latin typeface="LMMathItalic8"/>
                  </a:rPr>
                  <a:t>T </a:t>
                </a:r>
                <a:r>
                  <a:rPr lang="en" altLang="zh-CN" sz="1200" dirty="0">
                    <a:effectLst/>
                    <a:latin typeface="LMRoman10"/>
                  </a:rPr>
                  <a:t>(</a:t>
                </a:r>
                <a:r>
                  <a:rPr lang="en" altLang="zh-CN" sz="1200" dirty="0">
                    <a:effectLst/>
                    <a:latin typeface="LMMathItalic10"/>
                  </a:rPr>
                  <a:t>true</a:t>
                </a:r>
                <a:r>
                  <a:rPr lang="en" altLang="zh-CN" sz="1200" dirty="0">
                    <a:effectLst/>
                    <a:latin typeface="LMRoman10"/>
                  </a:rPr>
                  <a:t>) for the </a:t>
                </a:r>
                <a:r>
                  <a:rPr lang="en" altLang="zh-CN" sz="1200" dirty="0">
                    <a:effectLst/>
                    <a:latin typeface="LMMathItalic10"/>
                  </a:rPr>
                  <a:t>B</a:t>
                </a:r>
                <a:r>
                  <a:rPr lang="en" altLang="zh-CN" sz="1200" dirty="0">
                    <a:effectLst/>
                    <a:latin typeface="LMMathItalic8"/>
                  </a:rPr>
                  <a:t>s</a:t>
                </a:r>
                <a:r>
                  <a:rPr lang="en" altLang="zh-CN" sz="1200" dirty="0">
                    <a:effectLst/>
                    <a:latin typeface="LMRoman8"/>
                  </a:rPr>
                  <a:t>0 </a:t>
                </a:r>
                <a:r>
                  <a:rPr lang="en" altLang="zh-CN" sz="1200" dirty="0">
                    <a:effectLst/>
                    <a:latin typeface="LMMathSymbols10"/>
                  </a:rPr>
                  <a:t>→ </a:t>
                </a:r>
                <a:r>
                  <a:rPr lang="en" altLang="zh-CN" sz="1200" dirty="0">
                    <a:effectLst/>
                    <a:latin typeface="LMRoman10"/>
                  </a:rPr>
                  <a:t>(</a:t>
                </a:r>
                <a:r>
                  <a:rPr lang="en" altLang="zh-CN" sz="1200" dirty="0">
                    <a:effectLst/>
                    <a:latin typeface="LMMathItalic10"/>
                  </a:rPr>
                  <a:t>K</a:t>
                </a:r>
                <a:r>
                  <a:rPr lang="en" altLang="zh-CN" sz="1200" dirty="0">
                    <a:effectLst/>
                    <a:latin typeface="LMRoman8"/>
                  </a:rPr>
                  <a:t>0</a:t>
                </a:r>
                <a:r>
                  <a:rPr lang="el-GR" altLang="zh-CN" sz="1200" dirty="0">
                    <a:effectLst/>
                    <a:latin typeface="LMMathItalic10"/>
                  </a:rPr>
                  <a:t>π</a:t>
                </a:r>
                <a:r>
                  <a:rPr lang="el-GR" altLang="zh-CN" sz="1200" dirty="0">
                    <a:effectLst/>
                    <a:latin typeface="LMRoman8"/>
                  </a:rPr>
                  <a:t>+</a:t>
                </a:r>
                <a:r>
                  <a:rPr lang="el-GR" altLang="zh-CN" sz="1200" dirty="0">
                    <a:effectLst/>
                    <a:latin typeface="LMRoman10"/>
                  </a:rPr>
                  <a:t>)(</a:t>
                </a:r>
                <a:r>
                  <a:rPr lang="en" altLang="zh-CN" sz="1200" dirty="0">
                    <a:effectLst/>
                    <a:latin typeface="LMMathItalic10"/>
                  </a:rPr>
                  <a:t>K</a:t>
                </a:r>
                <a:r>
                  <a:rPr lang="en" altLang="zh-CN" sz="1200" dirty="0">
                    <a:effectLst/>
                    <a:latin typeface="LMRoman10"/>
                  </a:rPr>
                  <a:t> ̄ </a:t>
                </a:r>
                <a:r>
                  <a:rPr lang="en" altLang="zh-CN" sz="1200" dirty="0">
                    <a:effectLst/>
                    <a:latin typeface="LMRoman8"/>
                  </a:rPr>
                  <a:t>0</a:t>
                </a:r>
                <a:r>
                  <a:rPr lang="el-GR" altLang="zh-CN" sz="1200" dirty="0">
                    <a:effectLst/>
                    <a:latin typeface="LMMathItalic10"/>
                  </a:rPr>
                  <a:t>π</a:t>
                </a:r>
                <a:r>
                  <a:rPr lang="el-GR" altLang="zh-CN" sz="1200" dirty="0">
                    <a:effectLst/>
                    <a:latin typeface="LMMathSymbols8"/>
                  </a:rPr>
                  <a:t>−</a:t>
                </a:r>
                <a:r>
                  <a:rPr lang="el-GR" altLang="zh-CN" sz="1200" dirty="0">
                    <a:effectLst/>
                    <a:latin typeface="LMRoman10"/>
                  </a:rPr>
                  <a:t>) </a:t>
                </a:r>
                <a:r>
                  <a:rPr lang="en" altLang="zh-CN" sz="1200" dirty="0">
                    <a:effectLst/>
                    <a:latin typeface="LMRoman10"/>
                  </a:rPr>
                  <a:t>mode can be also understood through the similarity between the perpendicular and parallel polarization amplitudes. </a:t>
                </a:r>
                <a:endParaRPr lang="en"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MRoman10"/>
                  </a:rPr>
                  <a:t> </a:t>
                </a:r>
                <a:endParaRPr lang="en"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dirty="0"/>
              </a:p>
              <a:p>
                <a:pPr marL="214313" indent="-214313">
                  <a:buFont typeface="Arial" panose="020B0604020202020204" pitchFamily="34" charset="0"/>
                  <a:buChar char="•"/>
                </a:pPr>
                <a:r>
                  <a:rPr lang="en-US" altLang="zh-CN" sz="1200" dirty="0">
                    <a:solidFill>
                      <a:schemeClr val="accent1"/>
                    </a:solidFill>
                  </a:rPr>
                  <a:t>In the modes with the neutral intermediate states, the true TPAs vanish without the weak phase difference. </a:t>
                </a:r>
              </a:p>
              <a:p>
                <a:pPr marL="214313" indent="-214313">
                  <a:buFont typeface="Arial" panose="020B0604020202020204" pitchFamily="34" charset="0"/>
                  <a:buChar char="•"/>
                </a:pPr>
                <a:r>
                  <a:rPr lang="en-US" altLang="zh-CN" sz="1200" dirty="0">
                    <a:solidFill>
                      <a:srgbClr val="00B050"/>
                    </a:solidFill>
                    <a:sym typeface="+mn-ea"/>
                  </a:rPr>
                  <a:t>The </a:t>
                </a:r>
                <a:r>
                  <a:rPr lang="zh-CN" altLang="en-US" sz="1200" dirty="0">
                    <a:solidFill>
                      <a:srgbClr val="00B050"/>
                    </a:solidFill>
                    <a:sym typeface="+mn-ea"/>
                  </a:rPr>
                  <a:t>tiny transverse polarization</a:t>
                </a:r>
                <a:r>
                  <a:rPr lang="en-US" altLang="zh-CN" sz="1200" dirty="0">
                    <a:solidFill>
                      <a:srgbClr val="00B050"/>
                    </a:solidFill>
                    <a:sym typeface="+mn-ea"/>
                  </a:rPr>
                  <a:t> </a:t>
                </a:r>
                <a:r>
                  <a:rPr lang="zh-CN" altLang="en-US" sz="1200" dirty="0">
                    <a:solidFill>
                      <a:srgbClr val="00B050"/>
                    </a:solidFill>
                    <a:sym typeface="+mn-ea"/>
                  </a:rPr>
                  <a:t>component </a:t>
                </a:r>
                <a:r>
                  <a:rPr lang="en-US" altLang="zh-CN" sz="1200" dirty="0">
                    <a:solidFill>
                      <a:srgbClr val="00B050"/>
                    </a:solidFill>
                    <a:sym typeface="+mn-ea"/>
                  </a:rPr>
                  <a:t>in the pure annihilation mode </a:t>
                </a:r>
                <a:r>
                  <a:rPr lang="zh-CN" altLang="en-US" sz="1200" dirty="0">
                    <a:solidFill>
                      <a:srgbClr val="00B050"/>
                    </a:solidFill>
                    <a:sym typeface="+mn-ea"/>
                  </a:rPr>
                  <a:t>leads to the </a:t>
                </a:r>
                <a:r>
                  <a:rPr lang="en-US" altLang="zh-CN" sz="1200" dirty="0">
                    <a:solidFill>
                      <a:srgbClr val="00B050"/>
                    </a:solidFill>
                    <a:sym typeface="+mn-ea"/>
                  </a:rPr>
                  <a:t>vanishing</a:t>
                </a:r>
                <a:r>
                  <a:rPr lang="zh-CN" altLang="en-US" sz="1200" dirty="0">
                    <a:solidFill>
                      <a:srgbClr val="00B050"/>
                    </a:solidFill>
                    <a:sym typeface="+mn-ea"/>
                  </a:rPr>
                  <a:t> TPAs</a:t>
                </a:r>
                <a:r>
                  <a:rPr lang="en-US" altLang="zh-CN" sz="1200" dirty="0">
                    <a:solidFill>
                      <a:srgbClr val="00B050"/>
                    </a:solidFill>
                    <a:sym typeface="+mn-ea"/>
                  </a:rPr>
                  <a:t>.</a:t>
                </a:r>
                <a:endParaRPr lang="en-US" altLang="zh-CN" sz="1200" dirty="0">
                  <a:solidFill>
                    <a:srgbClr val="00B050"/>
                  </a:solidFill>
                </a:endParaRPr>
              </a:p>
              <a:p>
                <a:pPr marL="214313" indent="-214313">
                  <a:buFont typeface="Arial" panose="020B0604020202020204" pitchFamily="34" charset="0"/>
                  <a:buChar char="•"/>
                </a:pPr>
                <a:r>
                  <a:rPr lang="en-US" altLang="zh-CN" sz="1200" dirty="0">
                    <a:solidFill>
                      <a:schemeClr val="accent1"/>
                    </a:solidFill>
                  </a:rPr>
                  <a:t>The smallness of </a:t>
                </a:r>
                <a:r>
                  <a:rPr lang="en-US" altLang="zh-CN" sz="1200" i="0">
                    <a:solidFill>
                      <a:schemeClr val="accent1"/>
                    </a:solidFill>
                    <a:latin typeface="Cambria Math" panose="02040503050406030204" pitchFamily="18" charset="0"/>
                    <a:cs typeface="Cambria Math" panose="02040503050406030204" pitchFamily="18" charset="0"/>
                  </a:rPr>
                  <a:t>𝐴_𝑇^2</a:t>
                </a:r>
                <a:r>
                  <a:rPr lang="en-US" altLang="zh-CN" sz="1200" dirty="0">
                    <a:solidFill>
                      <a:schemeClr val="accent1"/>
                    </a:solidFill>
                  </a:rPr>
                  <a:t> is attributed to the suppression from the strong phase</a:t>
                </a:r>
              </a:p>
              <a:p>
                <a:pPr>
                  <a:buFont typeface="Arial" panose="020B0604020202020204" pitchFamily="34" charset="0"/>
                </a:pPr>
                <a:r>
                  <a:rPr lang="en-US" altLang="zh-CN" sz="1200" dirty="0">
                    <a:solidFill>
                      <a:schemeClr val="accent1"/>
                    </a:solidFill>
                  </a:rPr>
                  <a:t>     difference between the perpendicular and parallel polarization amplitudes.</a:t>
                </a:r>
              </a:p>
              <a:p>
                <a:pPr marL="214313" indent="-214313">
                  <a:buFont typeface="Arial" panose="020B0604020202020204" pitchFamily="34" charset="0"/>
                  <a:buChar char="•"/>
                </a:pPr>
                <a:r>
                  <a:rPr lang="zh-CN" altLang="en-US" sz="1200" dirty="0">
                    <a:solidFill>
                      <a:srgbClr val="FF0000"/>
                    </a:solidFill>
                    <a:sym typeface="+mn-ea"/>
                  </a:rPr>
                  <a:t>The predicted nonvanishing fake TPAs  can be tested if flavor tagged measurements are available in the future.</a:t>
                </a:r>
                <a:endParaRPr lang="en-US" altLang="zh-CN" sz="1200" dirty="0">
                  <a:solidFill>
                    <a:schemeClr val="accent1"/>
                  </a:solidFill>
                </a:endParaRPr>
              </a:p>
              <a:p>
                <a:endParaRPr lang="zh-CN" altLang="en-US" dirty="0"/>
              </a:p>
            </p:txBody>
          </p:sp>
        </mc:Fallback>
      </mc:AlternateContent>
    </p:spTree>
    <p:extLst>
      <p:ext uri="{BB962C8B-B14F-4D97-AF65-F5344CB8AC3E}">
        <p14:creationId xmlns:p14="http://schemas.microsoft.com/office/powerpoint/2010/main" val="240724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LMRoman10"/>
              </a:rPr>
              <a:t>As shown in ref. [</a:t>
            </a:r>
            <a:r>
              <a:rPr lang="en" altLang="zh-CN" sz="1800" dirty="0">
                <a:solidFill>
                  <a:srgbClr val="0000FF"/>
                </a:solidFill>
                <a:effectLst/>
                <a:latin typeface="LMRoman10"/>
              </a:rPr>
              <a:t>19</a:t>
            </a:r>
            <a:r>
              <a:rPr lang="en" altLang="zh-CN" sz="1800" dirty="0">
                <a:effectLst/>
                <a:latin typeface="LMRoman10"/>
              </a:rPr>
              <a:t>] this observable can be defined as a ratio of longitudinal amplitudes of two U-spin related decays</a:t>
            </a:r>
            <a:r>
              <a:rPr lang="en-US" altLang="zh-CN" sz="1800" dirty="0">
                <a:effectLst/>
                <a:latin typeface="LMRoman10"/>
              </a:rPr>
              <a:t>.</a:t>
            </a:r>
          </a:p>
          <a:p>
            <a:endParaRPr lang="en" altLang="zh-CN" sz="1800" dirty="0">
              <a:effectLst/>
              <a:latin typeface="LMRoman10"/>
            </a:endParaRPr>
          </a:p>
          <a:p>
            <a:r>
              <a:rPr lang="en" altLang="zh-CN" sz="1800" dirty="0">
                <a:effectLst/>
                <a:latin typeface="LMRoman10"/>
              </a:rPr>
              <a:t>Even though the deviation in </a:t>
            </a:r>
            <a:r>
              <a:rPr lang="en" altLang="zh-CN" sz="1800" dirty="0">
                <a:effectLst/>
                <a:latin typeface="LMMathItalic10"/>
              </a:rPr>
              <a:t>L</a:t>
            </a:r>
            <a:r>
              <a:rPr lang="en" altLang="zh-CN" sz="1800" dirty="0">
                <a:effectLst/>
                <a:latin typeface="LMMathItalic8"/>
              </a:rPr>
              <a:t>K</a:t>
            </a:r>
            <a:r>
              <a:rPr lang="en" altLang="zh-CN" sz="1800" dirty="0">
                <a:effectLst/>
                <a:latin typeface="LMMathSymbols6"/>
              </a:rPr>
              <a:t>∗</a:t>
            </a:r>
            <a:r>
              <a:rPr lang="en" altLang="zh-CN" sz="1800" dirty="0">
                <a:effectLst/>
                <a:latin typeface="LMMathItalic8"/>
              </a:rPr>
              <a:t>K</a:t>
            </a:r>
            <a:r>
              <a:rPr lang="en" altLang="zh-CN" sz="1800" dirty="0">
                <a:effectLst/>
                <a:latin typeface="LMRoman8"/>
              </a:rPr>
              <a:t> ̄</a:t>
            </a:r>
            <a:r>
              <a:rPr lang="en" altLang="zh-CN" sz="1800" dirty="0">
                <a:effectLst/>
                <a:latin typeface="LMMathSymbols6"/>
              </a:rPr>
              <a:t>∗ </a:t>
            </a:r>
            <a:r>
              <a:rPr lang="en" altLang="zh-CN" sz="1800" dirty="0">
                <a:effectLst/>
                <a:latin typeface="LMRoman10"/>
              </a:rPr>
              <a:t>is not yet at the level of a troublesome discrepancy with the SM, its potential connection with other </a:t>
            </a:r>
            <a:r>
              <a:rPr lang="en" altLang="zh-CN" sz="1800" dirty="0">
                <a:effectLst/>
                <a:latin typeface="LMMathItalic10"/>
              </a:rPr>
              <a:t>B</a:t>
            </a:r>
            <a:r>
              <a:rPr lang="en" altLang="zh-CN" sz="1800" dirty="0">
                <a:effectLst/>
                <a:latin typeface="LMRoman10"/>
              </a:rPr>
              <a:t>-</a:t>
            </a:r>
            <a:r>
              <a:rPr lang="en" altLang="zh-CN" sz="1800" dirty="0" err="1">
                <a:effectLst/>
                <a:latin typeface="LMRoman10"/>
              </a:rPr>
              <a:t>flavour</a:t>
            </a:r>
            <a:r>
              <a:rPr lang="en" altLang="zh-CN" sz="1800" dirty="0">
                <a:effectLst/>
                <a:latin typeface="LMRoman10"/>
              </a:rPr>
              <a:t> anomalies makes it interesting to investigate it further in terms of possible SU(3)-breaking NP contributions. We may explore in a model-independent way how to explain this anomaly via contributions only </a:t>
            </a:r>
            <a:endParaRPr lang="en" altLang="zh-CN" dirty="0"/>
          </a:p>
          <a:p>
            <a:r>
              <a:rPr lang="en" altLang="zh-CN" sz="1800" dirty="0">
                <a:effectLst/>
                <a:latin typeface="LMRoman10"/>
              </a:rPr>
              <a:t>to the Wilson coefficients of the </a:t>
            </a:r>
            <a:r>
              <a:rPr lang="en" altLang="zh-CN" sz="1800" dirty="0">
                <a:effectLst/>
                <a:latin typeface="LMMathItalic10"/>
              </a:rPr>
              <a:t>b </a:t>
            </a:r>
            <a:r>
              <a:rPr lang="en" altLang="zh-CN" sz="1800" dirty="0">
                <a:effectLst/>
                <a:latin typeface="LMMathSymbols10"/>
              </a:rPr>
              <a:t>→ </a:t>
            </a:r>
            <a:r>
              <a:rPr lang="en" altLang="zh-CN" sz="1800" dirty="0">
                <a:effectLst/>
                <a:latin typeface="LMMathItalic10"/>
              </a:rPr>
              <a:t>s </a:t>
            </a:r>
            <a:r>
              <a:rPr lang="en" altLang="zh-CN" sz="1800" dirty="0">
                <a:effectLst/>
                <a:latin typeface="LMRoman10"/>
              </a:rPr>
              <a:t>transition, while keeping the corresponding </a:t>
            </a:r>
            <a:r>
              <a:rPr lang="en" altLang="zh-CN" sz="1800" dirty="0">
                <a:effectLst/>
                <a:latin typeface="LMMathItalic10"/>
              </a:rPr>
              <a:t>b </a:t>
            </a:r>
            <a:r>
              <a:rPr lang="en" altLang="zh-CN" sz="1800" dirty="0">
                <a:effectLst/>
                <a:latin typeface="LMMathSymbols10"/>
              </a:rPr>
              <a:t>→ </a:t>
            </a:r>
            <a:r>
              <a:rPr lang="en" altLang="zh-CN" sz="1800" dirty="0">
                <a:effectLst/>
                <a:latin typeface="LMMathItalic10"/>
              </a:rPr>
              <a:t>d </a:t>
            </a:r>
            <a:r>
              <a:rPr lang="en" altLang="zh-CN" sz="1800" dirty="0">
                <a:effectLst/>
                <a:latin typeface="LMRoman10"/>
              </a:rPr>
              <a:t>SM-like (or with opposite NP contributions).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25</a:t>
            </a:fld>
            <a:endParaRPr lang="zh-CN" altLang="en-US"/>
          </a:p>
        </p:txBody>
      </p:sp>
    </p:spTree>
    <p:extLst>
      <p:ext uri="{BB962C8B-B14F-4D97-AF65-F5344CB8AC3E}">
        <p14:creationId xmlns:p14="http://schemas.microsoft.com/office/powerpoint/2010/main" val="26216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Arial" panose="020B0604020202020204" pitchFamily="34" charset="0"/>
              <a:buChar char="•"/>
            </a:pPr>
            <a:r>
              <a:rPr lang="en" altLang="zh-CN" sz="1800" dirty="0">
                <a:effectLst/>
                <a:latin typeface="LMMathItalic10"/>
              </a:rPr>
              <a:t>L </a:t>
            </a:r>
            <a:r>
              <a:rPr lang="en" altLang="zh-CN" sz="1800" dirty="0">
                <a:effectLst/>
                <a:latin typeface="LMMathSymbols6"/>
              </a:rPr>
              <a:t>∗ </a:t>
            </a:r>
            <a:r>
              <a:rPr lang="en" altLang="zh-CN" sz="1800" dirty="0">
                <a:effectLst/>
                <a:latin typeface="LMRoman8"/>
              </a:rPr>
              <a:t>̄</a:t>
            </a:r>
            <a:r>
              <a:rPr lang="en" altLang="zh-CN" sz="1800" dirty="0">
                <a:effectLst/>
                <a:latin typeface="LMMathSymbols6"/>
              </a:rPr>
              <a:t>∗ </a:t>
            </a:r>
            <a:r>
              <a:rPr lang="en" altLang="zh-CN" sz="1800" dirty="0">
                <a:effectLst/>
                <a:latin typeface="LMRoman10"/>
              </a:rPr>
              <a:t>is dominated by </a:t>
            </a:r>
            <a:r>
              <a:rPr lang="en" altLang="zh-CN" sz="1800" dirty="0">
                <a:effectLst/>
                <a:latin typeface="LMMathSymbols10"/>
              </a:rPr>
              <a:t>C4</a:t>
            </a:r>
            <a:r>
              <a:rPr lang="en" altLang="zh-CN" sz="1800" dirty="0">
                <a:effectLst/>
                <a:latin typeface="LMRoman8"/>
              </a:rPr>
              <a:t>NP </a:t>
            </a:r>
            <a:r>
              <a:rPr lang="en" altLang="zh-CN" sz="1800" dirty="0">
                <a:effectLst/>
                <a:latin typeface="LMRoman10"/>
              </a:rPr>
              <a:t>and </a:t>
            </a:r>
            <a:r>
              <a:rPr lang="en" altLang="zh-CN" sz="1800" dirty="0">
                <a:effectLst/>
                <a:latin typeface="LMMathSymbols10"/>
              </a:rPr>
              <a:t>C8</a:t>
            </a:r>
            <a:r>
              <a:rPr lang="en" altLang="zh-CN" sz="1800" dirty="0">
                <a:effectLst/>
                <a:latin typeface="LMRoman8"/>
              </a:rPr>
              <a:t>NP </a:t>
            </a:r>
            <a:r>
              <a:rPr lang="en" altLang="zh-CN" sz="1800" dirty="0">
                <a:effectLst/>
                <a:latin typeface="LMRoman10"/>
              </a:rPr>
              <a:t>and it is rather insensitive to </a:t>
            </a:r>
            <a:r>
              <a:rPr lang="en" altLang="zh-CN" sz="1800" dirty="0">
                <a:effectLst/>
                <a:latin typeface="LMMathSymbols10"/>
              </a:rPr>
              <a:t>C6</a:t>
            </a:r>
            <a:r>
              <a:rPr lang="en" altLang="zh-CN" sz="1800" dirty="0">
                <a:effectLst/>
                <a:latin typeface="LMRoman8"/>
              </a:rPr>
              <a:t>NP</a:t>
            </a:r>
            <a:endParaRPr kumimoji="1"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27</a:t>
            </a:fld>
            <a:endParaRPr lang="zh-CN" altLang="en-US"/>
          </a:p>
        </p:txBody>
      </p:sp>
    </p:spTree>
    <p:extLst>
      <p:ext uri="{BB962C8B-B14F-4D97-AF65-F5344CB8AC3E}">
        <p14:creationId xmlns:p14="http://schemas.microsoft.com/office/powerpoint/2010/main" val="201343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14:m>
                  <m:oMath xmlns:m="http://schemas.openxmlformats.org/officeDocument/2006/math">
                    <m:sSup>
                      <m:sSupPr>
                        <m:ctrlPr>
                          <a:rPr lang="en-US" altLang="zh-CN" b="1" i="1" smtClean="0">
                            <a:latin typeface="Cambria Math" panose="02040503050406030204" pitchFamily="18" charset="0"/>
                            <a:ea typeface="Hannotate SC" panose="03000500000000000000" pitchFamily="66" charset="-122"/>
                          </a:rPr>
                        </m:ctrlPr>
                      </m:sSupPr>
                      <m:e>
                        <m:r>
                          <a:rPr lang="en-US" altLang="zh-CN" b="1" i="1" smtClean="0">
                            <a:latin typeface="Cambria Math" panose="02040503050406030204" pitchFamily="18" charset="0"/>
                            <a:ea typeface="Hannotate SC" panose="03000500000000000000" pitchFamily="66" charset="-122"/>
                          </a:rPr>
                          <m:t>𝑩</m:t>
                        </m:r>
                      </m:e>
                      <m:sup>
                        <m:r>
                          <a:rPr lang="en-US" altLang="zh-CN" b="1" i="1" smtClean="0">
                            <a:latin typeface="Cambria Math" panose="02040503050406030204" pitchFamily="18" charset="0"/>
                            <a:ea typeface="Hannotate SC" panose="03000500000000000000" pitchFamily="66" charset="-122"/>
                          </a:rPr>
                          <m:t>𝟎</m:t>
                        </m:r>
                      </m:sup>
                    </m:sSup>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𝑲</m:t>
                        </m:r>
                      </m:e>
                      <m:sup>
                        <m:r>
                          <a:rPr lang="en-US" altLang="zh-CN" b="1" i="1" smtClean="0">
                            <a:latin typeface="Cambria Math" panose="02040503050406030204" pitchFamily="18" charset="0"/>
                            <a:ea typeface="Cambria Math" panose="02040503050406030204" pitchFamily="18" charset="0"/>
                          </a:rPr>
                          <m:t>+</m:t>
                        </m:r>
                      </m:sup>
                    </m:sSup>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𝑲</m:t>
                        </m:r>
                      </m:e>
                      <m:sup>
                        <m:r>
                          <a:rPr lang="en-US" altLang="zh-CN" b="1" i="1" smtClean="0">
                            <a:latin typeface="Cambria Math" panose="02040503050406030204" pitchFamily="18" charset="0"/>
                            <a:ea typeface="Cambria Math" panose="02040503050406030204" pitchFamily="18" charset="0"/>
                          </a:rPr>
                          <m:t>−</m:t>
                        </m:r>
                      </m:sup>
                    </m:sSup>
                    <m:r>
                      <a:rPr lang="en-US" altLang="zh-CN" b="1" i="1" smtClean="0">
                        <a:latin typeface="Cambria Math" panose="02040503050406030204" pitchFamily="18" charset="0"/>
                        <a:ea typeface="Cambria Math" panose="02040503050406030204" pitchFamily="18" charset="0"/>
                      </a:rPr>
                      <m:t>)(</m:t>
                    </m:r>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𝑲</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𝝅</m:t>
                        </m:r>
                      </m:e>
                      <m:sup>
                        <m:r>
                          <a:rPr lang="en-US" altLang="zh-CN" b="1" i="1" smtClean="0">
                            <a:latin typeface="Cambria Math" panose="02040503050406030204" pitchFamily="18" charset="0"/>
                            <a:ea typeface="Cambria Math" panose="02040503050406030204" pitchFamily="18" charset="0"/>
                          </a:rPr>
                          <m:t>−</m:t>
                        </m:r>
                      </m:sup>
                    </m:sSup>
                    <m:r>
                      <a:rPr lang="en-US" altLang="zh-CN" b="1" i="1" smtClean="0">
                        <a:latin typeface="Cambria Math" panose="02040503050406030204" pitchFamily="18" charset="0"/>
                        <a:ea typeface="Cambria Math" panose="02040503050406030204" pitchFamily="18" charset="0"/>
                      </a:rPr>
                      <m:t>)</m:t>
                    </m:r>
                  </m:oMath>
                </a14:m>
                <a:r>
                  <a:rPr lang="en" altLang="zh-CN" b="1" dirty="0">
                    <a:effectLst/>
                    <a:latin typeface="Times New Roman" panose="02020603050405020304" pitchFamily="18" charset="0"/>
                    <a:ea typeface="Hannotate SC" panose="03000500000000000000" pitchFamily="66" charset="-122"/>
                    <a:cs typeface="Times New Roman" panose="02020603050405020304" pitchFamily="18" charset="0"/>
                  </a:rPr>
                  <a:t> </a:t>
                </a:r>
                <a:r>
                  <a:rPr lang="zh-CN" altLang="en" b="1" dirty="0">
                    <a:effectLst/>
                    <a:latin typeface="+mn-ea"/>
                    <a:ea typeface="+mn-ea"/>
                    <a:cs typeface="Times New Roman" panose="02020603050405020304" pitchFamily="18" charset="0"/>
                  </a:rPr>
                  <a:t>味道</a:t>
                </a:r>
                <a:r>
                  <a:rPr lang="zh-CN" altLang="en-US" b="1" dirty="0">
                    <a:effectLst/>
                    <a:latin typeface="+mn-ea"/>
                    <a:ea typeface="+mn-ea"/>
                    <a:cs typeface="Times New Roman" panose="02020603050405020304" pitchFamily="18" charset="0"/>
                  </a:rPr>
                  <a:t>改变中性流过程</a:t>
                </a:r>
                <a:r>
                  <a:rPr lang="en-US" altLang="zh-CN" b="1" dirty="0">
                    <a:effectLst/>
                    <a:latin typeface="+mn-ea"/>
                    <a:ea typeface="+mn-ea"/>
                    <a:cs typeface="Times New Roman" panose="02020603050405020304" pitchFamily="18" charset="0"/>
                  </a:rPr>
                  <a:t>FCNC</a:t>
                </a:r>
                <a:endParaRPr kumimoji="1" lang="zh-CN" altLang="en-US" dirty="0">
                  <a:latin typeface="+mn-ea"/>
                  <a:ea typeface="+mn-ea"/>
                </a:endParaRPr>
              </a:p>
            </p:txBody>
          </p:sp>
        </mc:Choice>
        <mc:Fallback xmlns="">
          <p:sp>
            <p:nvSpPr>
              <p:cNvPr id="3" name="备注占位符 2"/>
              <p:cNvSpPr>
                <a:spLocks noGrp="1"/>
              </p:cNvSpPr>
              <p:nvPr>
                <p:ph type="body" idx="1"/>
              </p:nvPr>
            </p:nvSpPr>
            <p:spPr/>
            <p:txBody>
              <a:bodyPr/>
              <a:lstStyle/>
              <a:p>
                <a:r>
                  <a:rPr lang="en-US" altLang="zh-CN" b="1" i="0">
                    <a:latin typeface="Cambria Math" panose="02040503050406030204" pitchFamily="18" charset="0"/>
                    <a:ea typeface="Hannotate SC" panose="03000500000000000000" pitchFamily="66" charset="-122"/>
                  </a:rPr>
                  <a:t>𝑩^𝟎</a:t>
                </a:r>
                <a:r>
                  <a:rPr lang="en-US" altLang="zh-CN" b="1" i="0">
                    <a:latin typeface="Cambria Math" panose="02040503050406030204" pitchFamily="18" charset="0"/>
                    <a:ea typeface="Cambria Math" panose="02040503050406030204" pitchFamily="18" charset="0"/>
                  </a:rPr>
                  <a:t>→(𝑲^+ 𝑲^−)(𝑲^+ 𝝅^−)</a:t>
                </a:r>
                <a:r>
                  <a:rPr lang="en" altLang="zh-CN" b="1" dirty="0">
                    <a:effectLst/>
                    <a:latin typeface="Times New Roman" panose="02020603050405020304" pitchFamily="18" charset="0"/>
                    <a:ea typeface="Hannotate SC" panose="03000500000000000000" pitchFamily="66" charset="-122"/>
                    <a:cs typeface="Times New Roman" panose="02020603050405020304" pitchFamily="18" charset="0"/>
                  </a:rPr>
                  <a:t> </a:t>
                </a:r>
                <a:r>
                  <a:rPr lang="zh-CN" altLang="en" b="1" dirty="0">
                    <a:effectLst/>
                    <a:latin typeface="+mn-ea"/>
                    <a:ea typeface="+mn-ea"/>
                    <a:cs typeface="Times New Roman" panose="02020603050405020304" pitchFamily="18" charset="0"/>
                  </a:rPr>
                  <a:t>味道</a:t>
                </a:r>
                <a:r>
                  <a:rPr lang="zh-CN" altLang="en-US" b="1" dirty="0">
                    <a:effectLst/>
                    <a:latin typeface="+mn-ea"/>
                    <a:ea typeface="+mn-ea"/>
                    <a:cs typeface="Times New Roman" panose="02020603050405020304" pitchFamily="18" charset="0"/>
                  </a:rPr>
                  <a:t>改变中性流过程</a:t>
                </a:r>
                <a:r>
                  <a:rPr lang="en-US" altLang="zh-CN" b="1" dirty="0">
                    <a:effectLst/>
                    <a:latin typeface="+mn-ea"/>
                    <a:ea typeface="+mn-ea"/>
                    <a:cs typeface="Times New Roman" panose="02020603050405020304" pitchFamily="18" charset="0"/>
                  </a:rPr>
                  <a:t>FCNC</a:t>
                </a:r>
                <a:endParaRPr kumimoji="1" lang="zh-CN" altLang="en-US" dirty="0">
                  <a:latin typeface="+mn-ea"/>
                  <a:ea typeface="+mn-ea"/>
                </a:endParaRPr>
              </a:p>
            </p:txBody>
          </p:sp>
        </mc:Fallback>
      </mc:AlternateContent>
      <p:sp>
        <p:nvSpPr>
          <p:cNvPr id="4" name="灯片编号占位符 3"/>
          <p:cNvSpPr>
            <a:spLocks noGrp="1"/>
          </p:cNvSpPr>
          <p:nvPr>
            <p:ph type="sldNum" sz="quarter" idx="5"/>
          </p:nvPr>
        </p:nvSpPr>
        <p:spPr/>
        <p:txBody>
          <a:bodyPr/>
          <a:lstStyle/>
          <a:p>
            <a:fld id="{79E4D53A-EBD1-4578-9F09-8A6CB50B917B}" type="slidenum">
              <a:rPr lang="zh-CN" altLang="en-US" smtClean="0"/>
              <a:t>29</a:t>
            </a:fld>
            <a:endParaRPr lang="zh-CN" altLang="en-US"/>
          </a:p>
        </p:txBody>
      </p:sp>
    </p:spTree>
    <p:extLst>
      <p:ext uri="{BB962C8B-B14F-4D97-AF65-F5344CB8AC3E}">
        <p14:creationId xmlns:p14="http://schemas.microsoft.com/office/powerpoint/2010/main" val="413707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solidFill>
                  <a:srgbClr val="211E1E"/>
                </a:solidFill>
                <a:effectLst/>
                <a:latin typeface="AdvTTd0b5fdba.I"/>
              </a:rPr>
              <a:t>B</a:t>
            </a:r>
            <a:r>
              <a:rPr lang="en" altLang="zh-CN" sz="1800" dirty="0">
                <a:solidFill>
                  <a:srgbClr val="211E1E"/>
                </a:solidFill>
                <a:effectLst/>
                <a:latin typeface="AdvTTbdb21c9e"/>
              </a:rPr>
              <a:t>0 </a:t>
            </a:r>
            <a:r>
              <a:rPr lang="en" altLang="zh-CN" sz="1800" dirty="0">
                <a:solidFill>
                  <a:srgbClr val="211E1E"/>
                </a:solidFill>
                <a:effectLst/>
                <a:latin typeface="AdvOTd877c31c+21"/>
              </a:rPr>
              <a:t>→ </a:t>
            </a:r>
            <a:r>
              <a:rPr lang="el-GR" altLang="zh-CN" sz="1800" dirty="0" err="1">
                <a:solidFill>
                  <a:srgbClr val="211E1E"/>
                </a:solidFill>
                <a:effectLst/>
                <a:latin typeface="AdvOTdd3b7348.I+03"/>
              </a:rPr>
              <a:t>φφ</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The </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tiny transverse polarization</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component </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in the pure annihilation mode </a:t>
            </a:r>
            <a:r>
              <a:rPr lang="zh-CN" altLang="en-US"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leads to the negligible TPAs</a:t>
            </a:r>
            <a:r>
              <a:rPr lang="en-US" altLang="zh-CN" sz="1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br>
              <a:rPr lang="el-GR" altLang="zh-CN" sz="1800" dirty="0">
                <a:solidFill>
                  <a:srgbClr val="211E1E"/>
                </a:solidFill>
                <a:effectLst/>
                <a:latin typeface="AdvOTdd3b7348.I+03"/>
              </a:rPr>
            </a:br>
            <a:endParaRPr lang="el-GR" altLang="zh-CN" dirty="0"/>
          </a:p>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30</a:t>
            </a:fld>
            <a:endParaRPr lang="zh-CN" altLang="en-US"/>
          </a:p>
        </p:txBody>
      </p:sp>
    </p:spTree>
    <p:extLst>
      <p:ext uri="{BB962C8B-B14F-4D97-AF65-F5344CB8AC3E}">
        <p14:creationId xmlns:p14="http://schemas.microsoft.com/office/powerpoint/2010/main" val="3784536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E4D53A-EBD1-4578-9F09-8A6CB50B917B}" type="slidenum">
              <a:rPr lang="zh-CN" altLang="en-US" smtClean="0"/>
              <a:t>31</a:t>
            </a:fld>
            <a:endParaRPr lang="zh-CN" altLang="en-US"/>
          </a:p>
        </p:txBody>
      </p:sp>
    </p:spTree>
    <p:extLst>
      <p:ext uri="{BB962C8B-B14F-4D97-AF65-F5344CB8AC3E}">
        <p14:creationId xmlns:p14="http://schemas.microsoft.com/office/powerpoint/2010/main" val="141975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32</a:t>
            </a:fld>
            <a:endParaRPr lang="zh-CN" altLang="en-US"/>
          </a:p>
        </p:txBody>
      </p:sp>
    </p:spTree>
    <p:extLst>
      <p:ext uri="{BB962C8B-B14F-4D97-AF65-F5344CB8AC3E}">
        <p14:creationId xmlns:p14="http://schemas.microsoft.com/office/powerpoint/2010/main" val="4020312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E4D53A-EBD1-4578-9F09-8A6CB50B917B}" type="slidenum">
              <a:rPr lang="zh-CN" altLang="en-US" smtClean="0"/>
              <a:t>33</a:t>
            </a:fld>
            <a:endParaRPr lang="zh-CN" altLang="en-US"/>
          </a:p>
        </p:txBody>
      </p:sp>
    </p:spTree>
    <p:extLst>
      <p:ext uri="{BB962C8B-B14F-4D97-AF65-F5344CB8AC3E}">
        <p14:creationId xmlns:p14="http://schemas.microsoft.com/office/powerpoint/2010/main" val="282270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3</a:t>
            </a:fld>
            <a:endParaRPr lang="zh-CN" altLang="en-US"/>
          </a:p>
        </p:txBody>
      </p:sp>
    </p:spTree>
    <p:extLst>
      <p:ext uri="{BB962C8B-B14F-4D97-AF65-F5344CB8AC3E}">
        <p14:creationId xmlns:p14="http://schemas.microsoft.com/office/powerpoint/2010/main" val="243764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CP violation (CPV) is a key requirement for generating the matter-antimatter asymmetry in the universe.</a:t>
            </a:r>
            <a:r>
              <a:rPr lang="en-US" altLang="zh-CN" sz="1200" b="1" cap="all" dirty="0">
                <a:solidFill>
                  <a:schemeClr val="bg2"/>
                </a:solidFill>
                <a:latin typeface="Times New Roman" panose="02020603050405020304" pitchFamily="18" charset="0"/>
                <a:cs typeface="Times New Roman" panose="02020603050405020304" pitchFamily="18" charset="0"/>
                <a:sym typeface="+mn-ea"/>
              </a:rPr>
              <a:t> </a:t>
            </a:r>
            <a:r>
              <a:rPr lang="en-US" altLang="zh-CN" sz="1200" b="0" cap="all" dirty="0">
                <a:latin typeface="Times New Roman" panose="02020603050405020304" pitchFamily="18" charset="0"/>
                <a:cs typeface="Times New Roman" panose="02020603050405020304" pitchFamily="18" charset="0"/>
                <a:sym typeface="+mn-ea"/>
              </a:rPr>
              <a:t>[Rev. Mod. Phys.76 (2003)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latin typeface="Times New Roman" panose="02020603050405020304" pitchFamily="18" charset="0"/>
                <a:cs typeface="Times New Roman" panose="02020603050405020304" pitchFamily="18" charset="0"/>
                <a:sym typeface="+mn-ea"/>
              </a:rPr>
              <a:t>CPVs in K-, B-, D-meson have been confirmed by experiments.</a:t>
            </a:r>
          </a:p>
          <a:p>
            <a:pPr>
              <a:buFont typeface="Arial" panose="020B0604020202020204" pitchFamily="34" charset="0"/>
            </a:pPr>
            <a:r>
              <a:rPr lang="en-US" altLang="en-GB" sz="1200" i="1" dirty="0">
                <a:solidFill>
                  <a:schemeClr val="bg2"/>
                </a:solidFill>
                <a:latin typeface="Times New Roman" panose="02020603050405020304" pitchFamily="18" charset="0"/>
                <a:cs typeface="Times New Roman" panose="02020603050405020304" pitchFamily="18" charset="0"/>
                <a:sym typeface="+mn-ea"/>
              </a:rPr>
              <a:t> </a:t>
            </a:r>
            <a:r>
              <a:rPr lang="en-GB" altLang="zh-CN" sz="1200" i="1" dirty="0">
                <a:latin typeface="Times New Roman" panose="02020603050405020304" pitchFamily="18" charset="0"/>
                <a:cs typeface="Times New Roman" panose="02020603050405020304" pitchFamily="18" charset="0"/>
                <a:sym typeface="+mn-ea"/>
              </a:rPr>
              <a:t>Phys. Rev. Lett. 13(1964) ; Belle, Phys. Rev. Lett.(2001</a:t>
            </a:r>
            <a:r>
              <a:rPr lang="zh-CN" altLang="en-US" sz="1200" i="1" dirty="0">
                <a:latin typeface="Times New Roman" panose="02020603050405020304" pitchFamily="18" charset="0"/>
                <a:cs typeface="Times New Roman" panose="02020603050405020304" pitchFamily="18" charset="0"/>
                <a:sym typeface="+mn-ea"/>
              </a:rPr>
              <a:t> </a:t>
            </a:r>
            <a:r>
              <a:rPr lang="en-US" altLang="zh-CN" sz="1200" i="1" dirty="0">
                <a:latin typeface="Times New Roman" panose="02020603050405020304" pitchFamily="18" charset="0"/>
                <a:cs typeface="Times New Roman" panose="02020603050405020304" pitchFamily="18" charset="0"/>
                <a:sym typeface="+mn-ea"/>
              </a:rPr>
              <a:t>)</a:t>
            </a:r>
            <a:r>
              <a:rPr lang="zh-CN" altLang="en-US" sz="1200" i="1" dirty="0">
                <a:latin typeface="Times New Roman" panose="02020603050405020304" pitchFamily="18" charset="0"/>
                <a:cs typeface="Times New Roman" panose="02020603050405020304" pitchFamily="18" charset="0"/>
                <a:sym typeface="+mn-ea"/>
              </a:rPr>
              <a:t> </a:t>
            </a:r>
            <a:r>
              <a:rPr lang="en-GB" altLang="zh-CN" sz="1200" i="1" dirty="0" err="1">
                <a:latin typeface="Times New Roman" panose="02020603050405020304" pitchFamily="18" charset="0"/>
                <a:cs typeface="Times New Roman" panose="02020603050405020304" pitchFamily="18" charset="0"/>
                <a:sym typeface="+mn-ea"/>
              </a:rPr>
              <a:t>LHCb</a:t>
            </a:r>
            <a:r>
              <a:rPr lang="en-GB" altLang="zh-CN" sz="1200" i="1" dirty="0">
                <a:latin typeface="Times New Roman" panose="02020603050405020304" pitchFamily="18" charset="0"/>
                <a:cs typeface="Times New Roman" panose="02020603050405020304" pitchFamily="18" charset="0"/>
                <a:sym typeface="+mn-ea"/>
              </a:rPr>
              <a:t>; Phys. Rev. Lett.(2019)</a:t>
            </a:r>
            <a:endParaRPr lang="en-US" altLang="zh-CN" sz="1200" i="1" dirty="0">
              <a:latin typeface="Times New Roman" panose="02020603050405020304" pitchFamily="18" charset="0"/>
              <a:cs typeface="Times New Roman" panose="02020603050405020304" pitchFamily="18" charset="0"/>
              <a:sym typeface="+mn-ea"/>
            </a:endParaRPr>
          </a:p>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4</a:t>
            </a:fld>
            <a:endParaRPr lang="zh-CN" altLang="en-US"/>
          </a:p>
        </p:txBody>
      </p:sp>
    </p:spTree>
    <p:extLst>
      <p:ext uri="{BB962C8B-B14F-4D97-AF65-F5344CB8AC3E}">
        <p14:creationId xmlns:p14="http://schemas.microsoft.com/office/powerpoint/2010/main" val="68359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cs typeface="+mn-lt"/>
              </a:rPr>
              <a:t>Triple-product asymmetries (TPAs) may reveal potential signals of CPV.</a:t>
            </a:r>
            <a:r>
              <a:rPr lang="en-GB" altLang="zh-CN" sz="1000" i="1" dirty="0">
                <a:solidFill>
                  <a:schemeClr val="bg2"/>
                </a:solidFill>
                <a:latin typeface="Times New Roman" panose="02020603050405020304" pitchFamily="18" charset="0"/>
                <a:cs typeface="Times New Roman" panose="02020603050405020304" pitchFamily="18" charset="0"/>
              </a:rPr>
              <a:t> [Valencia, 1989; Datta, London, 2003] </a:t>
            </a:r>
          </a:p>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5</a:t>
            </a:fld>
            <a:endParaRPr lang="zh-CN" altLang="en-US"/>
          </a:p>
        </p:txBody>
      </p:sp>
    </p:spTree>
    <p:extLst>
      <p:ext uri="{BB962C8B-B14F-4D97-AF65-F5344CB8AC3E}">
        <p14:creationId xmlns:p14="http://schemas.microsoft.com/office/powerpoint/2010/main" val="274594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a:solidFill>
              <a:srgbClr val="000000">
                <a:alpha val="100000"/>
              </a:srgbClr>
            </a:solidFill>
            <a:miter lim="800000"/>
          </a:ln>
        </p:spPr>
      </p:sp>
      <p:sp>
        <p:nvSpPr>
          <p:cNvPr id="24579"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ea typeface="等线" panose="02010600030101010101" pitchFamily="2" charset="-122"/>
            </a:endParaRPr>
          </a:p>
        </p:txBody>
      </p:sp>
      <p:sp>
        <p:nvSpPr>
          <p:cNvPr id="245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t>6</a:t>
            </a:fld>
            <a:endParaRPr lang="zh-CN" altLang="en-US" sz="1200">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7</a:t>
            </a:fld>
            <a:endParaRPr lang="zh-CN" altLang="en-US"/>
          </a:p>
        </p:txBody>
      </p:sp>
    </p:spTree>
    <p:extLst>
      <p:ext uri="{BB962C8B-B14F-4D97-AF65-F5344CB8AC3E}">
        <p14:creationId xmlns:p14="http://schemas.microsoft.com/office/powerpoint/2010/main" val="308361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8</a:t>
            </a:fld>
            <a:endParaRPr lang="zh-CN" altLang="en-US"/>
          </a:p>
        </p:txBody>
      </p:sp>
    </p:spTree>
    <p:extLst>
      <p:ext uri="{BB962C8B-B14F-4D97-AF65-F5344CB8AC3E}">
        <p14:creationId xmlns:p14="http://schemas.microsoft.com/office/powerpoint/2010/main" val="171796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E4D53A-EBD1-4578-9F09-8A6CB50B917B}" type="slidenum">
              <a:rPr lang="zh-CN" altLang="en-US" smtClean="0"/>
              <a:t>9</a:t>
            </a:fld>
            <a:endParaRPr lang="zh-CN" altLang="en-US"/>
          </a:p>
        </p:txBody>
      </p:sp>
    </p:spTree>
    <p:extLst>
      <p:ext uri="{BB962C8B-B14F-4D97-AF65-F5344CB8AC3E}">
        <p14:creationId xmlns:p14="http://schemas.microsoft.com/office/powerpoint/2010/main" val="7536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A7F7CFA-AB35-40C2-BABE-01F4DA69B9AD}" type="datetime1">
              <a:rPr lang="zh-CN" altLang="en-US" smtClean="0"/>
              <a:t>2024/7/29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F659AA-1C8D-4FAC-A1FD-0B4E59105984}" type="datetime1">
              <a:rPr lang="zh-CN" altLang="en-US" smtClean="0"/>
              <a:t>2024/7/29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6EDD76-312B-4908-9929-5026F5C32D8D}" type="datetime1">
              <a:rPr lang="zh-CN" altLang="en-US" smtClean="0"/>
              <a:t>2024/7/29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7886700" cy="451625"/>
          </a:xfrm>
        </p:spPr>
        <p:txBody>
          <a:bodyPr>
            <a:normAutofit/>
          </a:bodyPr>
          <a:lstStyle>
            <a:lvl1pPr>
              <a:defRPr sz="2175" b="1">
                <a:solidFill>
                  <a:schemeClr val="bg1"/>
                </a:solidFill>
              </a:defRPr>
            </a:lvl1pPr>
          </a:lstStyle>
          <a:p>
            <a:r>
              <a:rPr lang="en-US" altLang="zh-CN"/>
              <a:t>Section</a:t>
            </a:r>
            <a:endParaRPr lang="en-US"/>
          </a:p>
        </p:txBody>
      </p:sp>
      <p:sp>
        <p:nvSpPr>
          <p:cNvPr id="3" name="Content Placeholder 2"/>
          <p:cNvSpPr>
            <a:spLocks noGrp="1"/>
          </p:cNvSpPr>
          <p:nvPr>
            <p:ph idx="1" hasCustomPrompt="1"/>
          </p:nvPr>
        </p:nvSpPr>
        <p:spPr>
          <a:xfrm>
            <a:off x="0" y="738007"/>
            <a:ext cx="8819986" cy="4229861"/>
          </a:xfrm>
        </p:spPr>
        <p:txBody>
          <a:bodyPr/>
          <a:lstStyle>
            <a:lvl1pPr marL="257175" indent="-257175">
              <a:buFont typeface="Wingdings" panose="05000000000000000000" pitchFamily="2" charset="2"/>
              <a:buChar char="Ø"/>
              <a:defRPr sz="1575">
                <a:solidFill>
                  <a:schemeClr val="tx1"/>
                </a:solidFill>
              </a:defRPr>
            </a:lvl1pPr>
            <a:lvl2pPr>
              <a:defRPr sz="1575"/>
            </a:lvl2pPr>
          </a:lstStyle>
          <a:p>
            <a:pPr lvl="0"/>
            <a:r>
              <a:rPr lang="en-US" altLang="zh-CN"/>
              <a:t>Point</a:t>
            </a:r>
          </a:p>
        </p:txBody>
      </p:sp>
      <p:sp>
        <p:nvSpPr>
          <p:cNvPr id="11" name="Content Placeholder 2">
            <a:extLst>
              <a:ext uri="{FF2B5EF4-FFF2-40B4-BE49-F238E27FC236}">
                <a16:creationId xmlns:a16="http://schemas.microsoft.com/office/drawing/2014/main" id="{2DB7A0F8-3B23-4872-B03C-3FAD557FE9CA}"/>
              </a:ext>
            </a:extLst>
          </p:cNvPr>
          <p:cNvSpPr>
            <a:spLocks noGrp="1"/>
          </p:cNvSpPr>
          <p:nvPr>
            <p:ph idx="13" hasCustomPrompt="1"/>
          </p:nvPr>
        </p:nvSpPr>
        <p:spPr>
          <a:xfrm>
            <a:off x="0" y="451625"/>
            <a:ext cx="7886700" cy="280542"/>
          </a:xfrm>
        </p:spPr>
        <p:txBody>
          <a:bodyPr>
            <a:noAutofit/>
          </a:bodyPr>
          <a:lstStyle>
            <a:lvl1pPr marL="0" indent="0">
              <a:buFont typeface="Wingdings" panose="05000000000000000000" pitchFamily="2" charset="2"/>
              <a:buNone/>
              <a:defRPr sz="1725">
                <a:solidFill>
                  <a:srgbClr val="237051"/>
                </a:solidFill>
              </a:defRPr>
            </a:lvl1pPr>
            <a:lvl2pPr>
              <a:defRPr sz="1575"/>
            </a:lvl2pPr>
          </a:lstStyle>
          <a:p>
            <a:pPr lvl="0"/>
            <a:r>
              <a:rPr lang="en-US" altLang="zh-CN"/>
              <a:t>Subsection</a:t>
            </a:r>
          </a:p>
        </p:txBody>
      </p:sp>
      <p:sp>
        <p:nvSpPr>
          <p:cNvPr id="9" name="日期占位符 8">
            <a:extLst>
              <a:ext uri="{FF2B5EF4-FFF2-40B4-BE49-F238E27FC236}">
                <a16:creationId xmlns:a16="http://schemas.microsoft.com/office/drawing/2014/main" id="{E9250E74-C13D-FE49-81EE-81C24FE477C4}"/>
              </a:ext>
            </a:extLst>
          </p:cNvPr>
          <p:cNvSpPr>
            <a:spLocks noGrp="1"/>
          </p:cNvSpPr>
          <p:nvPr>
            <p:ph type="dt" sz="half" idx="14"/>
          </p:nvPr>
        </p:nvSpPr>
        <p:spPr/>
        <p:txBody>
          <a:bodyPr/>
          <a:lstStyle/>
          <a:p>
            <a:fld id="{E464C6C0-0E9A-4CD1-915B-A3DFFE6F36C1}" type="datetime1">
              <a:rPr kumimoji="1" lang="zh-CN" altLang="en-US" smtClean="0"/>
              <a:t>2024/7/29</a:t>
            </a:fld>
            <a:endParaRPr kumimoji="1" lang="zh-CN" altLang="en-US"/>
          </a:p>
        </p:txBody>
      </p:sp>
      <p:sp>
        <p:nvSpPr>
          <p:cNvPr id="10" name="页脚占位符 9">
            <a:extLst>
              <a:ext uri="{FF2B5EF4-FFF2-40B4-BE49-F238E27FC236}">
                <a16:creationId xmlns:a16="http://schemas.microsoft.com/office/drawing/2014/main" id="{13A4F7CD-25BE-A442-BFA6-7EA03C0BE35F}"/>
              </a:ext>
            </a:extLst>
          </p:cNvPr>
          <p:cNvSpPr>
            <a:spLocks noGrp="1"/>
          </p:cNvSpPr>
          <p:nvPr>
            <p:ph type="ftr" sz="quarter" idx="15"/>
          </p:nvPr>
        </p:nvSpPr>
        <p:spPr/>
        <p:txBody>
          <a:bodyPr/>
          <a:lstStyle/>
          <a:p>
            <a:endParaRPr kumimoji="1" lang="zh-CN" altLang="en-US"/>
          </a:p>
        </p:txBody>
      </p:sp>
      <p:sp>
        <p:nvSpPr>
          <p:cNvPr id="12" name="灯片编号占位符 11">
            <a:extLst>
              <a:ext uri="{FF2B5EF4-FFF2-40B4-BE49-F238E27FC236}">
                <a16:creationId xmlns:a16="http://schemas.microsoft.com/office/drawing/2014/main" id="{292D3448-6F30-5446-BEDA-43C48204E87B}"/>
              </a:ext>
            </a:extLst>
          </p:cNvPr>
          <p:cNvSpPr>
            <a:spLocks noGrp="1"/>
          </p:cNvSpPr>
          <p:nvPr>
            <p:ph type="sldNum" sz="quarter" idx="16"/>
          </p:nvPr>
        </p:nvSpPr>
        <p:spPr/>
        <p:txBody>
          <a:bodyPr/>
          <a:lstStyle/>
          <a:p>
            <a:fld id="{F59D5A6F-5E7A-C44C-950F-00A4CEF6CA75}" type="slidenum">
              <a:rPr kumimoji="1" lang="zh-CN" altLang="en-US" smtClean="0"/>
              <a:pPr/>
              <a:t>‹#›</a:t>
            </a:fld>
            <a:endParaRPr kumimoji="1" lang="zh-CN" altLang="en-US"/>
          </a:p>
        </p:txBody>
      </p:sp>
    </p:spTree>
    <p:extLst>
      <p:ext uri="{BB962C8B-B14F-4D97-AF65-F5344CB8AC3E}">
        <p14:creationId xmlns:p14="http://schemas.microsoft.com/office/powerpoint/2010/main" val="418489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F7924A-9E57-470D-8C7A-52EE3FA0B4BF}" type="datetime1">
              <a:rPr lang="zh-CN" altLang="en-US" smtClean="0"/>
              <a:t>2024/7/29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86F1F9-55C8-45FD-9E58-52070A0B25D0}" type="datetime1">
              <a:rPr lang="zh-CN" altLang="en-US" smtClean="0"/>
              <a:t>2024/7/29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5B7A286-2FA6-4358-8BF8-214E1697AE5F}" type="datetime1">
              <a:rPr lang="zh-CN" altLang="en-US" smtClean="0"/>
              <a:t>2024/7/29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BE2070A-E3D6-4EFC-B5C7-37A9C21A21A8}" type="datetime1">
              <a:rPr lang="zh-CN" altLang="en-US" smtClean="0"/>
              <a:t>2024/7/29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98DDDE-0EF9-49B4-8DAE-3295E7AD8AC0}" type="datetime1">
              <a:rPr lang="zh-CN" altLang="en-US" smtClean="0"/>
              <a:t>2024/7/29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1B6D7A-2B06-408C-A47E-944156ACC4B6}" type="datetime1">
              <a:rPr lang="zh-CN" altLang="en-US" smtClean="0"/>
              <a:t>2024/7/29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822AF0-0824-4A8A-A184-40AEAAAF2D1A}" type="datetime1">
              <a:rPr lang="zh-CN" altLang="en-US" smtClean="0"/>
              <a:t>2024/7/29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8B8B503-BD4E-468E-AC10-1B3290364E14}" type="datetime1">
              <a:rPr lang="zh-CN" altLang="en-US" smtClean="0"/>
              <a:t>2024/7/29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FEE1204-C9F1-4475-B0AF-3C4978BAFCB7}" type="datetime1">
              <a:rPr lang="zh-CN" altLang="en-US" smtClean="0"/>
              <a:t>2024/7/29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60.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0.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61.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0.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23478"/>
            <a:ext cx="9144000" cy="3600400"/>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9144000" cy="3600400"/>
          </a:xfrm>
          <a:prstGeom prst="rect">
            <a:avLst/>
          </a:prstGeom>
          <a:solidFill>
            <a:srgbClr val="3A466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 name="矩形 4"/>
              <p:cNvSpPr/>
              <p:nvPr/>
            </p:nvSpPr>
            <p:spPr>
              <a:xfrm>
                <a:off x="65922" y="1361986"/>
                <a:ext cx="10052496" cy="561692"/>
              </a:xfrm>
              <a:prstGeom prst="rect">
                <a:avLst/>
              </a:prstGeom>
            </p:spPr>
            <p:txBody>
              <a:bodyPr wrap="square" lIns="68580" tIns="34290" rIns="68580" bIns="34290">
                <a:spAutoFit/>
              </a:bodyPr>
              <a:lstStyle/>
              <a:p>
                <a:r>
                  <a:rPr lang="en-US" altLang="zh-CN" sz="3200" b="1" dirty="0">
                    <a:ln/>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CP violating observables in </a:t>
                </a:r>
                <a14:m>
                  <m:oMath xmlns:m="http://schemas.openxmlformats.org/officeDocument/2006/math">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𝑩</m:t>
                    </m:r>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𝑽𝑽</m:t>
                    </m:r>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𝑷</m:t>
                        </m:r>
                      </m:e>
                      <m:sub>
                        <m: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𝟏</m:t>
                        </m:r>
                      </m:sub>
                    </m:sSub>
                    <m:sSub>
                      <m:sSubPr>
                        <m:ctrlP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𝑷</m:t>
                        </m:r>
                      </m:e>
                      <m:sub>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𝟐</m:t>
                        </m:r>
                      </m:sub>
                    </m:sSub>
                    <m:sSub>
                      <m:sSubPr>
                        <m:ctrlP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𝑷</m:t>
                        </m:r>
                      </m:e>
                      <m:sub>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𝟑</m:t>
                        </m:r>
                      </m:sub>
                    </m:sSub>
                    <m:sSub>
                      <m:sSubPr>
                        <m:ctrlP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𝑷</m:t>
                        </m:r>
                      </m:e>
                      <m:sub>
                        <m:r>
                          <a:rPr lang="en-US" altLang="zh-CN" sz="24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𝟒</m:t>
                        </m:r>
                      </m:sub>
                    </m:sSub>
                  </m:oMath>
                </a14:m>
                <a:r>
                  <a:rPr lang="en-US" altLang="zh-CN" sz="2400" b="1" i="1" dirty="0">
                    <a:ln/>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sz="3200" b="1" dirty="0">
                    <a:ln/>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decays</a:t>
                </a:r>
                <a:endParaRPr lang="zh-CN" altLang="en-US" sz="3200" b="1" dirty="0">
                  <a:ln/>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65922" y="1361986"/>
                <a:ext cx="10052496" cy="561692"/>
              </a:xfrm>
              <a:prstGeom prst="rect">
                <a:avLst/>
              </a:prstGeom>
              <a:blipFill>
                <a:blip r:embed="rId3"/>
                <a:stretch>
                  <a:fillRect l="-1768" t="-15556" b="-35556"/>
                </a:stretch>
              </a:blipFill>
            </p:spPr>
            <p:txBody>
              <a:bodyPr/>
              <a:lstStyle/>
              <a:p>
                <a:r>
                  <a:rPr lang="zh-CN" altLang="en-US">
                    <a:noFill/>
                  </a:rPr>
                  <a:t> </a:t>
                </a:r>
              </a:p>
            </p:txBody>
          </p:sp>
        </mc:Fallback>
      </mc:AlternateContent>
      <p:sp>
        <p:nvSpPr>
          <p:cNvPr id="9" name="矩形 8"/>
          <p:cNvSpPr/>
          <p:nvPr/>
        </p:nvSpPr>
        <p:spPr>
          <a:xfrm>
            <a:off x="2587073" y="3944333"/>
            <a:ext cx="5839485" cy="438582"/>
          </a:xfrm>
          <a:prstGeom prst="rect">
            <a:avLst/>
          </a:prstGeom>
        </p:spPr>
        <p:txBody>
          <a:bodyPr wrap="square" lIns="68580" tIns="34290" rIns="68580" bIns="34290">
            <a:spAutoFit/>
          </a:bodyPr>
          <a:lstStyle/>
          <a:p>
            <a:r>
              <a:rPr lang="zh-CN" altLang="en-US" sz="2400" b="1" dirty="0">
                <a:solidFill>
                  <a:srgbClr val="3A4660"/>
                </a:solidFill>
                <a:latin typeface="+mn-ea"/>
              </a:rPr>
              <a:t>汇报人：李亚  （南京农业大学）</a:t>
            </a:r>
          </a:p>
        </p:txBody>
      </p:sp>
      <p:grpSp>
        <p:nvGrpSpPr>
          <p:cNvPr id="12" name="组合 11"/>
          <p:cNvGrpSpPr/>
          <p:nvPr/>
        </p:nvGrpSpPr>
        <p:grpSpPr>
          <a:xfrm>
            <a:off x="2077548" y="4052911"/>
            <a:ext cx="198097" cy="265004"/>
            <a:chOff x="5823704" y="503688"/>
            <a:chExt cx="198097" cy="265004"/>
          </a:xfrm>
          <a:solidFill>
            <a:srgbClr val="3A4660"/>
          </a:solidFill>
        </p:grpSpPr>
        <p:sp>
          <p:nvSpPr>
            <p:cNvPr id="13" name="Oval 33"/>
            <p:cNvSpPr>
              <a:spLocks noChangeArrowheads="1"/>
            </p:cNvSpPr>
            <p:nvPr/>
          </p:nvSpPr>
          <p:spPr bwMode="auto">
            <a:xfrm>
              <a:off x="5872244" y="503688"/>
              <a:ext cx="101016" cy="1075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4"/>
            <p:cNvSpPr>
              <a:spLocks/>
            </p:cNvSpPr>
            <p:nvPr/>
          </p:nvSpPr>
          <p:spPr bwMode="auto">
            <a:xfrm>
              <a:off x="5823704" y="616511"/>
              <a:ext cx="198097" cy="152181"/>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文本框 2">
            <a:extLst>
              <a:ext uri="{FF2B5EF4-FFF2-40B4-BE49-F238E27FC236}">
                <a16:creationId xmlns:a16="http://schemas.microsoft.com/office/drawing/2014/main" id="{3AC4D19B-FE66-C160-47BD-0B3119C93AC0}"/>
              </a:ext>
            </a:extLst>
          </p:cNvPr>
          <p:cNvSpPr txBox="1"/>
          <p:nvPr/>
        </p:nvSpPr>
        <p:spPr>
          <a:xfrm>
            <a:off x="1905995" y="4543901"/>
            <a:ext cx="9228423" cy="461665"/>
          </a:xfrm>
          <a:prstGeom prst="rect">
            <a:avLst/>
          </a:prstGeom>
          <a:noFill/>
        </p:spPr>
        <p:txBody>
          <a:bodyPr wrap="square">
            <a:spAutoFit/>
          </a:bodyPr>
          <a:lstStyle/>
          <a:p>
            <a:pPr marL="0" lvl="0" indent="0" defTabSz="457200" eaLnBrk="1" hangingPunct="1">
              <a:lnSpc>
                <a:spcPct val="100000"/>
              </a:lnSpc>
              <a:spcBef>
                <a:spcPct val="0"/>
              </a:spcBef>
              <a:buClrTx/>
              <a:buFontTx/>
              <a:buNone/>
            </a:pPr>
            <a:r>
              <a:rPr lang="zh-CN" altLang="en-US" sz="2400" b="1" dirty="0">
                <a:solidFill>
                  <a:schemeClr val="tx2"/>
                </a:solidFill>
                <a:latin typeface="+mn-ea"/>
              </a:rPr>
              <a:t>合作者：李湘楠，肖振军，周锐，严大程</a:t>
            </a:r>
            <a:endParaRPr lang="en-US" altLang="zh-CN" sz="2400" b="1" dirty="0">
              <a:solidFill>
                <a:schemeClr val="tx2"/>
              </a:solidFill>
              <a:latin typeface="+mn-ea"/>
              <a:sym typeface="+mn-ea"/>
            </a:endParaRPr>
          </a:p>
        </p:txBody>
      </p:sp>
      <p:sp>
        <p:nvSpPr>
          <p:cNvPr id="2" name="文本框 1">
            <a:extLst>
              <a:ext uri="{FF2B5EF4-FFF2-40B4-BE49-F238E27FC236}">
                <a16:creationId xmlns:a16="http://schemas.microsoft.com/office/drawing/2014/main" id="{56612651-EAF6-9FFA-355A-1B78AA34E57A}"/>
              </a:ext>
            </a:extLst>
          </p:cNvPr>
          <p:cNvSpPr txBox="1"/>
          <p:nvPr/>
        </p:nvSpPr>
        <p:spPr>
          <a:xfrm>
            <a:off x="134908" y="80298"/>
            <a:ext cx="3977640" cy="461665"/>
          </a:xfrm>
          <a:prstGeom prst="rect">
            <a:avLst/>
          </a:prstGeom>
          <a:noFill/>
        </p:spPr>
        <p:txBody>
          <a:bodyPr wrap="square" rtlCol="0">
            <a:spAutoFit/>
          </a:bodyPr>
          <a:lstStyle/>
          <a:p>
            <a:r>
              <a:rPr kumimoji="1" lang="zh-CN" altLang="en-US" sz="2400" b="1" dirty="0">
                <a:solidFill>
                  <a:schemeClr val="bg1"/>
                </a:solidFill>
              </a:rPr>
              <a:t>第四届</a:t>
            </a:r>
            <a:r>
              <a:rPr kumimoji="1" lang="en-US" altLang="zh-CN" sz="2400" b="1" dirty="0" err="1">
                <a:solidFill>
                  <a:schemeClr val="bg1"/>
                </a:solidFill>
              </a:rPr>
              <a:t>LHCb</a:t>
            </a:r>
            <a:r>
              <a:rPr kumimoji="1" lang="zh-CN" altLang="en-US" sz="2400" b="1" dirty="0">
                <a:solidFill>
                  <a:schemeClr val="bg1"/>
                </a:solidFill>
              </a:rPr>
              <a:t>物理前沿研讨会</a:t>
            </a:r>
          </a:p>
        </p:txBody>
      </p:sp>
    </p:spTree>
    <p:extLst>
      <p:ext uri="{BB962C8B-B14F-4D97-AF65-F5344CB8AC3E}">
        <p14:creationId xmlns:p14="http://schemas.microsoft.com/office/powerpoint/2010/main" val="3911836930"/>
      </p:ext>
    </p:extLst>
  </p:cSld>
  <p:clrMapOvr>
    <a:masterClrMapping/>
  </p:clrMapOvr>
  <mc:AlternateContent xmlns:mc="http://schemas.openxmlformats.org/markup-compatibility/2006" xmlns:p14="http://schemas.microsoft.com/office/powerpoint/2010/main">
    <mc:Choice Requires="p14">
      <p:transition spd="slow" p14:dur="2000" advTm="7152"/>
    </mc:Choice>
    <mc:Fallback xmlns="">
      <p:transition spd="slow" advTm="71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97460"/>
            <a:ext cx="9144000" cy="5025334"/>
            <a:chOff x="-1" y="197460"/>
            <a:chExt cx="9144000" cy="5025334"/>
          </a:xfrm>
        </p:grpSpPr>
        <p:grpSp>
          <p:nvGrpSpPr>
            <p:cNvPr id="3" name="组合 2"/>
            <p:cNvGrpSpPr/>
            <p:nvPr/>
          </p:nvGrpSpPr>
          <p:grpSpPr>
            <a:xfrm>
              <a:off x="-1" y="231258"/>
              <a:ext cx="1043608" cy="349894"/>
              <a:chOff x="-1" y="231258"/>
              <a:chExt cx="1043608" cy="349894"/>
            </a:xfrm>
          </p:grpSpPr>
          <p:sp>
            <p:nvSpPr>
              <p:cNvPr id="8" name="矩形 7"/>
              <p:cNvSpPr/>
              <p:nvPr/>
            </p:nvSpPr>
            <p:spPr>
              <a:xfrm>
                <a:off x="67562" y="231258"/>
                <a:ext cx="976045" cy="349894"/>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矩形 8"/>
              <p:cNvSpPr/>
              <p:nvPr/>
            </p:nvSpPr>
            <p:spPr>
              <a:xfrm>
                <a:off x="-1" y="231258"/>
                <a:ext cx="971601" cy="349894"/>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4" name="矩形 3"/>
            <p:cNvSpPr/>
            <p:nvPr/>
          </p:nvSpPr>
          <p:spPr>
            <a:xfrm>
              <a:off x="1111170" y="197460"/>
              <a:ext cx="3676853" cy="438582"/>
            </a:xfrm>
            <a:prstGeom prst="rect">
              <a:avLst/>
            </a:prstGeom>
          </p:spPr>
          <p:txBody>
            <a:bodyPr wrap="square" lIns="68580" tIns="34290" rIns="68580" bIns="34290">
              <a:spAutoFit/>
            </a:bodyPr>
            <a:lstStyle/>
            <a:p>
              <a:r>
                <a:rPr lang="en-US" altLang="zh-CN" sz="24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Theoretical approach</a:t>
              </a:r>
              <a:endParaRPr lang="zh-CN" altLang="en-US" sz="24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5" name="矩形 4"/>
            <p:cNvSpPr/>
            <p:nvPr/>
          </p:nvSpPr>
          <p:spPr>
            <a:xfrm>
              <a:off x="-1" y="4955300"/>
              <a:ext cx="9144000" cy="19548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矩形 5"/>
            <p:cNvSpPr/>
            <p:nvPr/>
          </p:nvSpPr>
          <p:spPr>
            <a:xfrm>
              <a:off x="-1" y="5034595"/>
              <a:ext cx="9144000" cy="188199"/>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30" name="组合 29"/>
          <p:cNvGrpSpPr/>
          <p:nvPr/>
        </p:nvGrpSpPr>
        <p:grpSpPr>
          <a:xfrm>
            <a:off x="4342492" y="793879"/>
            <a:ext cx="126034" cy="4002581"/>
            <a:chOff x="6067978" y="2082265"/>
            <a:chExt cx="211038" cy="6702104"/>
          </a:xfrm>
          <a:solidFill>
            <a:srgbClr val="3A4660"/>
          </a:solidFill>
        </p:grpSpPr>
        <p:sp>
          <p:nvSpPr>
            <p:cNvPr id="31" name="椭圆 30"/>
            <p:cNvSpPr/>
            <p:nvPr/>
          </p:nvSpPr>
          <p:spPr>
            <a:xfrm>
              <a:off x="6067978" y="2352653"/>
              <a:ext cx="196949" cy="196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sp>
          <p:nvSpPr>
            <p:cNvPr id="32" name="椭圆 31"/>
            <p:cNvSpPr/>
            <p:nvPr/>
          </p:nvSpPr>
          <p:spPr>
            <a:xfrm>
              <a:off x="6082068" y="3674858"/>
              <a:ext cx="196948" cy="196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a:off x="6172776" y="2082265"/>
              <a:ext cx="0" cy="6702104"/>
            </a:xfrm>
            <a:prstGeom prst="line">
              <a:avLst/>
            </a:prstGeom>
            <a:grpFill/>
            <a:ln>
              <a:solidFill>
                <a:srgbClr val="075088"/>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699523" y="1653884"/>
            <a:ext cx="2527646" cy="568116"/>
            <a:chOff x="1506888" y="2361541"/>
            <a:chExt cx="2879725" cy="382587"/>
          </a:xfrm>
        </p:grpSpPr>
        <p:sp>
          <p:nvSpPr>
            <p:cNvPr id="36" name="Freeform 8">
              <a:extLst>
                <a:ext uri="{FF2B5EF4-FFF2-40B4-BE49-F238E27FC236}">
                  <a16:creationId xmlns:a16="http://schemas.microsoft.com/office/drawing/2014/main" id="{36E6DCD8-5B9B-4C64-900B-24F5BABE2221}"/>
                </a:ext>
              </a:extLst>
            </p:cNvPr>
            <p:cNvSpPr/>
            <p:nvPr/>
          </p:nvSpPr>
          <p:spPr bwMode="auto">
            <a:xfrm>
              <a:off x="1506888" y="2361541"/>
              <a:ext cx="2879725" cy="382587"/>
            </a:xfrm>
            <a:custGeom>
              <a:avLst/>
              <a:gdLst>
                <a:gd name="T0" fmla="*/ 154 w 166"/>
                <a:gd name="T1" fmla="*/ 22 h 22"/>
                <a:gd name="T2" fmla="*/ 12 w 166"/>
                <a:gd name="T3" fmla="*/ 22 h 22"/>
                <a:gd name="T4" fmla="*/ 0 w 166"/>
                <a:gd name="T5" fmla="*/ 11 h 22"/>
                <a:gd name="T6" fmla="*/ 12 w 166"/>
                <a:gd name="T7" fmla="*/ 0 h 22"/>
                <a:gd name="T8" fmla="*/ 154 w 166"/>
                <a:gd name="T9" fmla="*/ 0 h 22"/>
                <a:gd name="T10" fmla="*/ 166 w 166"/>
                <a:gd name="T11" fmla="*/ 11 h 22"/>
                <a:gd name="T12" fmla="*/ 154 w 16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6" h="22">
                  <a:moveTo>
                    <a:pt x="154" y="22"/>
                  </a:moveTo>
                  <a:cubicBezTo>
                    <a:pt x="12" y="22"/>
                    <a:pt x="12" y="22"/>
                    <a:pt x="12" y="22"/>
                  </a:cubicBezTo>
                  <a:cubicBezTo>
                    <a:pt x="5" y="22"/>
                    <a:pt x="0" y="17"/>
                    <a:pt x="0" y="11"/>
                  </a:cubicBezTo>
                  <a:cubicBezTo>
                    <a:pt x="0" y="5"/>
                    <a:pt x="5" y="0"/>
                    <a:pt x="12" y="0"/>
                  </a:cubicBezTo>
                  <a:cubicBezTo>
                    <a:pt x="154" y="0"/>
                    <a:pt x="154" y="0"/>
                    <a:pt x="154" y="0"/>
                  </a:cubicBezTo>
                  <a:cubicBezTo>
                    <a:pt x="161" y="0"/>
                    <a:pt x="166" y="5"/>
                    <a:pt x="166" y="11"/>
                  </a:cubicBezTo>
                  <a:cubicBezTo>
                    <a:pt x="166" y="17"/>
                    <a:pt x="161" y="22"/>
                    <a:pt x="154" y="22"/>
                  </a:cubicBezTo>
                  <a:close/>
                </a:path>
              </a:pathLst>
            </a:custGeom>
            <a:solidFill>
              <a:srgbClr val="3A4660"/>
            </a:solidFill>
            <a:ln>
              <a:noFill/>
            </a:ln>
          </p:spPr>
          <p:txBody>
            <a:bodyPr vert="horz" wrap="square" lIns="68580" tIns="34290" rIns="68580" bIns="34290" numCol="1" anchor="t" anchorCtr="0" compatLnSpc="1">
              <a:prstTxWarp prst="textNoShape">
                <a:avLst/>
              </a:prstTxWarp>
            </a:bodyPr>
            <a:lstStyle/>
            <a:p>
              <a:endParaRPr lang="zh-CN" altLang="en-US" sz="1350">
                <a:latin typeface="Times New Roman" panose="02020603050405020304" pitchFamily="18" charset="0"/>
                <a:cs typeface="Times New Roman" panose="02020603050405020304" pitchFamily="18" charset="0"/>
              </a:endParaRPr>
            </a:p>
          </p:txBody>
        </p:sp>
        <p:sp>
          <p:nvSpPr>
            <p:cNvPr id="37" name="文本框 37"/>
            <p:cNvSpPr txBox="1"/>
            <p:nvPr/>
          </p:nvSpPr>
          <p:spPr>
            <a:xfrm>
              <a:off x="1857208" y="2401856"/>
              <a:ext cx="2175473" cy="29017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QCD Factorization</a:t>
              </a:r>
              <a:endParaRPr lang="zh-CN" altLang="en-US"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sp>
        <p:nvSpPr>
          <p:cNvPr id="38" name="Text Box 44"/>
          <p:cNvSpPr txBox="1">
            <a:spLocks noChangeArrowheads="1"/>
          </p:cNvSpPr>
          <p:nvPr/>
        </p:nvSpPr>
        <p:spPr bwMode="auto">
          <a:xfrm>
            <a:off x="4766078" y="861699"/>
            <a:ext cx="3301857" cy="39703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ts val="750"/>
              </a:spcBef>
            </a:pP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H.Y. Cheng, C.K. Chua, Y. Li,… </a:t>
            </a:r>
            <a:endParaRPr lang="zh-CN" altLang="en-US"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nvGrpSpPr>
          <p:cNvPr id="39" name="组合 38"/>
          <p:cNvGrpSpPr/>
          <p:nvPr/>
        </p:nvGrpSpPr>
        <p:grpSpPr>
          <a:xfrm>
            <a:off x="699523" y="2618490"/>
            <a:ext cx="2518894" cy="559158"/>
            <a:chOff x="1506888" y="2361541"/>
            <a:chExt cx="2879725" cy="382587"/>
          </a:xfrm>
        </p:grpSpPr>
        <p:sp>
          <p:nvSpPr>
            <p:cNvPr id="41" name="Freeform 8">
              <a:extLst>
                <a:ext uri="{FF2B5EF4-FFF2-40B4-BE49-F238E27FC236}">
                  <a16:creationId xmlns:a16="http://schemas.microsoft.com/office/drawing/2014/main" id="{36E6DCD8-5B9B-4C64-900B-24F5BABE2221}"/>
                </a:ext>
              </a:extLst>
            </p:cNvPr>
            <p:cNvSpPr/>
            <p:nvPr/>
          </p:nvSpPr>
          <p:spPr bwMode="auto">
            <a:xfrm>
              <a:off x="1506888" y="2361541"/>
              <a:ext cx="2879725" cy="382587"/>
            </a:xfrm>
            <a:custGeom>
              <a:avLst/>
              <a:gdLst>
                <a:gd name="T0" fmla="*/ 154 w 166"/>
                <a:gd name="T1" fmla="*/ 22 h 22"/>
                <a:gd name="T2" fmla="*/ 12 w 166"/>
                <a:gd name="T3" fmla="*/ 22 h 22"/>
                <a:gd name="T4" fmla="*/ 0 w 166"/>
                <a:gd name="T5" fmla="*/ 11 h 22"/>
                <a:gd name="T6" fmla="*/ 12 w 166"/>
                <a:gd name="T7" fmla="*/ 0 h 22"/>
                <a:gd name="T8" fmla="*/ 154 w 166"/>
                <a:gd name="T9" fmla="*/ 0 h 22"/>
                <a:gd name="T10" fmla="*/ 166 w 166"/>
                <a:gd name="T11" fmla="*/ 11 h 22"/>
                <a:gd name="T12" fmla="*/ 154 w 16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6" h="22">
                  <a:moveTo>
                    <a:pt x="154" y="22"/>
                  </a:moveTo>
                  <a:cubicBezTo>
                    <a:pt x="12" y="22"/>
                    <a:pt x="12" y="22"/>
                    <a:pt x="12" y="22"/>
                  </a:cubicBezTo>
                  <a:cubicBezTo>
                    <a:pt x="5" y="22"/>
                    <a:pt x="0" y="17"/>
                    <a:pt x="0" y="11"/>
                  </a:cubicBezTo>
                  <a:cubicBezTo>
                    <a:pt x="0" y="5"/>
                    <a:pt x="5" y="0"/>
                    <a:pt x="12" y="0"/>
                  </a:cubicBezTo>
                  <a:cubicBezTo>
                    <a:pt x="154" y="0"/>
                    <a:pt x="154" y="0"/>
                    <a:pt x="154" y="0"/>
                  </a:cubicBezTo>
                  <a:cubicBezTo>
                    <a:pt x="161" y="0"/>
                    <a:pt x="166" y="5"/>
                    <a:pt x="166" y="11"/>
                  </a:cubicBezTo>
                  <a:cubicBezTo>
                    <a:pt x="166" y="17"/>
                    <a:pt x="161" y="22"/>
                    <a:pt x="154" y="22"/>
                  </a:cubicBezTo>
                  <a:close/>
                </a:path>
              </a:pathLst>
            </a:custGeom>
            <a:solidFill>
              <a:srgbClr val="3A4660"/>
            </a:solidFill>
            <a:ln>
              <a:noFill/>
            </a:ln>
          </p:spPr>
          <p:txBody>
            <a:bodyPr vert="horz" wrap="square" lIns="68580" tIns="34290" rIns="68580" bIns="34290" numCol="1" anchor="t" anchorCtr="0" compatLnSpc="1">
              <a:prstTxWarp prst="textNoShape">
                <a:avLst/>
              </a:prstTxWarp>
            </a:bodyPr>
            <a:lstStyle/>
            <a:p>
              <a:endParaRPr lang="zh-CN" altLang="en-US" sz="1350">
                <a:latin typeface="Times New Roman" panose="02020603050405020304" pitchFamily="18" charset="0"/>
                <a:cs typeface="Times New Roman" panose="02020603050405020304" pitchFamily="18" charset="0"/>
              </a:endParaRPr>
            </a:p>
          </p:txBody>
        </p:sp>
        <p:sp>
          <p:nvSpPr>
            <p:cNvPr id="42" name="文本框 37"/>
            <p:cNvSpPr txBox="1"/>
            <p:nvPr/>
          </p:nvSpPr>
          <p:spPr>
            <a:xfrm>
              <a:off x="2473343" y="2370434"/>
              <a:ext cx="933178" cy="28560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PQCD </a:t>
              </a:r>
              <a:endParaRPr lang="zh-CN" altLang="en-US"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grpSp>
        <p:nvGrpSpPr>
          <p:cNvPr id="43" name="组合 42"/>
          <p:cNvGrpSpPr/>
          <p:nvPr/>
        </p:nvGrpSpPr>
        <p:grpSpPr>
          <a:xfrm>
            <a:off x="720288" y="3480092"/>
            <a:ext cx="2510142" cy="495266"/>
            <a:chOff x="1506888" y="2361541"/>
            <a:chExt cx="2879725" cy="382587"/>
          </a:xfrm>
        </p:grpSpPr>
        <p:sp>
          <p:nvSpPr>
            <p:cNvPr id="45" name="Freeform 8">
              <a:extLst>
                <a:ext uri="{FF2B5EF4-FFF2-40B4-BE49-F238E27FC236}">
                  <a16:creationId xmlns:a16="http://schemas.microsoft.com/office/drawing/2014/main" id="{36E6DCD8-5B9B-4C64-900B-24F5BABE2221}"/>
                </a:ext>
              </a:extLst>
            </p:cNvPr>
            <p:cNvSpPr/>
            <p:nvPr/>
          </p:nvSpPr>
          <p:spPr bwMode="auto">
            <a:xfrm>
              <a:off x="1506888" y="2361541"/>
              <a:ext cx="2879725" cy="382587"/>
            </a:xfrm>
            <a:custGeom>
              <a:avLst/>
              <a:gdLst>
                <a:gd name="T0" fmla="*/ 154 w 166"/>
                <a:gd name="T1" fmla="*/ 22 h 22"/>
                <a:gd name="T2" fmla="*/ 12 w 166"/>
                <a:gd name="T3" fmla="*/ 22 h 22"/>
                <a:gd name="T4" fmla="*/ 0 w 166"/>
                <a:gd name="T5" fmla="*/ 11 h 22"/>
                <a:gd name="T6" fmla="*/ 12 w 166"/>
                <a:gd name="T7" fmla="*/ 0 h 22"/>
                <a:gd name="T8" fmla="*/ 154 w 166"/>
                <a:gd name="T9" fmla="*/ 0 h 22"/>
                <a:gd name="T10" fmla="*/ 166 w 166"/>
                <a:gd name="T11" fmla="*/ 11 h 22"/>
                <a:gd name="T12" fmla="*/ 154 w 16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6" h="22">
                  <a:moveTo>
                    <a:pt x="154" y="22"/>
                  </a:moveTo>
                  <a:cubicBezTo>
                    <a:pt x="12" y="22"/>
                    <a:pt x="12" y="22"/>
                    <a:pt x="12" y="22"/>
                  </a:cubicBezTo>
                  <a:cubicBezTo>
                    <a:pt x="5" y="22"/>
                    <a:pt x="0" y="17"/>
                    <a:pt x="0" y="11"/>
                  </a:cubicBezTo>
                  <a:cubicBezTo>
                    <a:pt x="0" y="5"/>
                    <a:pt x="5" y="0"/>
                    <a:pt x="12" y="0"/>
                  </a:cubicBezTo>
                  <a:cubicBezTo>
                    <a:pt x="154" y="0"/>
                    <a:pt x="154" y="0"/>
                    <a:pt x="154" y="0"/>
                  </a:cubicBezTo>
                  <a:cubicBezTo>
                    <a:pt x="161" y="0"/>
                    <a:pt x="166" y="5"/>
                    <a:pt x="166" y="11"/>
                  </a:cubicBezTo>
                  <a:cubicBezTo>
                    <a:pt x="166" y="17"/>
                    <a:pt x="161" y="22"/>
                    <a:pt x="154" y="22"/>
                  </a:cubicBezTo>
                  <a:close/>
                </a:path>
              </a:pathLst>
            </a:custGeom>
            <a:solidFill>
              <a:srgbClr val="3A4660"/>
            </a:solidFill>
            <a:ln>
              <a:noFill/>
            </a:ln>
          </p:spPr>
          <p:txBody>
            <a:bodyPr vert="horz" wrap="square" lIns="68580" tIns="34290" rIns="68580" bIns="34290" numCol="1" anchor="t" anchorCtr="0" compatLnSpc="1">
              <a:prstTxWarp prst="textNoShape">
                <a:avLst/>
              </a:prstTxWarp>
            </a:bodyPr>
            <a:lstStyle/>
            <a:p>
              <a:endParaRPr lang="zh-CN" altLang="en-US" sz="1350">
                <a:latin typeface="Times New Roman" panose="02020603050405020304" pitchFamily="18" charset="0"/>
                <a:cs typeface="Times New Roman" panose="02020603050405020304" pitchFamily="18" charset="0"/>
              </a:endParaRPr>
            </a:p>
          </p:txBody>
        </p:sp>
        <p:sp>
          <p:nvSpPr>
            <p:cNvPr id="46" name="文本框 45"/>
            <p:cNvSpPr txBox="1"/>
            <p:nvPr/>
          </p:nvSpPr>
          <p:spPr>
            <a:xfrm>
              <a:off x="2376881" y="2396469"/>
              <a:ext cx="1254582" cy="33285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Symmetry</a:t>
              </a:r>
              <a:endParaRPr lang="zh-CN" altLang="en-US"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grpSp>
        <p:nvGrpSpPr>
          <p:cNvPr id="47" name="组合 46"/>
          <p:cNvGrpSpPr/>
          <p:nvPr/>
        </p:nvGrpSpPr>
        <p:grpSpPr>
          <a:xfrm>
            <a:off x="689184" y="821572"/>
            <a:ext cx="2527645" cy="554176"/>
            <a:chOff x="1506889" y="2361540"/>
            <a:chExt cx="2879725" cy="382587"/>
          </a:xfrm>
        </p:grpSpPr>
        <p:sp>
          <p:nvSpPr>
            <p:cNvPr id="49" name="Freeform 8">
              <a:extLst>
                <a:ext uri="{FF2B5EF4-FFF2-40B4-BE49-F238E27FC236}">
                  <a16:creationId xmlns:a16="http://schemas.microsoft.com/office/drawing/2014/main" id="{36E6DCD8-5B9B-4C64-900B-24F5BABE2221}"/>
                </a:ext>
              </a:extLst>
            </p:cNvPr>
            <p:cNvSpPr/>
            <p:nvPr/>
          </p:nvSpPr>
          <p:spPr bwMode="auto">
            <a:xfrm>
              <a:off x="1506889" y="2361540"/>
              <a:ext cx="2879725" cy="382587"/>
            </a:xfrm>
            <a:custGeom>
              <a:avLst/>
              <a:gdLst>
                <a:gd name="T0" fmla="*/ 154 w 166"/>
                <a:gd name="T1" fmla="*/ 22 h 22"/>
                <a:gd name="T2" fmla="*/ 12 w 166"/>
                <a:gd name="T3" fmla="*/ 22 h 22"/>
                <a:gd name="T4" fmla="*/ 0 w 166"/>
                <a:gd name="T5" fmla="*/ 11 h 22"/>
                <a:gd name="T6" fmla="*/ 12 w 166"/>
                <a:gd name="T7" fmla="*/ 0 h 22"/>
                <a:gd name="T8" fmla="*/ 154 w 166"/>
                <a:gd name="T9" fmla="*/ 0 h 22"/>
                <a:gd name="T10" fmla="*/ 166 w 166"/>
                <a:gd name="T11" fmla="*/ 11 h 22"/>
                <a:gd name="T12" fmla="*/ 154 w 16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6" h="22">
                  <a:moveTo>
                    <a:pt x="154" y="22"/>
                  </a:moveTo>
                  <a:cubicBezTo>
                    <a:pt x="12" y="22"/>
                    <a:pt x="12" y="22"/>
                    <a:pt x="12" y="22"/>
                  </a:cubicBezTo>
                  <a:cubicBezTo>
                    <a:pt x="5" y="22"/>
                    <a:pt x="0" y="17"/>
                    <a:pt x="0" y="11"/>
                  </a:cubicBezTo>
                  <a:cubicBezTo>
                    <a:pt x="0" y="5"/>
                    <a:pt x="5" y="0"/>
                    <a:pt x="12" y="0"/>
                  </a:cubicBezTo>
                  <a:cubicBezTo>
                    <a:pt x="154" y="0"/>
                    <a:pt x="154" y="0"/>
                    <a:pt x="154" y="0"/>
                  </a:cubicBezTo>
                  <a:cubicBezTo>
                    <a:pt x="161" y="0"/>
                    <a:pt x="166" y="5"/>
                    <a:pt x="166" y="11"/>
                  </a:cubicBezTo>
                  <a:cubicBezTo>
                    <a:pt x="166" y="17"/>
                    <a:pt x="161" y="22"/>
                    <a:pt x="154" y="22"/>
                  </a:cubicBezTo>
                  <a:close/>
                </a:path>
              </a:pathLst>
            </a:custGeom>
            <a:solidFill>
              <a:srgbClr val="3A4660"/>
            </a:solidFill>
            <a:ln>
              <a:noFill/>
            </a:ln>
          </p:spPr>
          <p:txBody>
            <a:bodyPr vert="horz" wrap="square" lIns="68580" tIns="34290" rIns="68580" bIns="34290" numCol="1" anchor="t" anchorCtr="0" compatLnSpc="1">
              <a:prstTxWarp prst="textNoShape">
                <a:avLst/>
              </a:prstTxWarp>
            </a:bodyPr>
            <a:lstStyle/>
            <a:p>
              <a:endParaRPr lang="zh-CN" altLang="en-US" sz="1350">
                <a:latin typeface="Times New Roman" panose="02020603050405020304" pitchFamily="18" charset="0"/>
                <a:cs typeface="Times New Roman" panose="02020603050405020304" pitchFamily="18" charset="0"/>
              </a:endParaRPr>
            </a:p>
          </p:txBody>
        </p:sp>
        <p:sp>
          <p:nvSpPr>
            <p:cNvPr id="50" name="文本框 37"/>
            <p:cNvSpPr txBox="1"/>
            <p:nvPr/>
          </p:nvSpPr>
          <p:spPr>
            <a:xfrm>
              <a:off x="1720349" y="2391184"/>
              <a:ext cx="2591138" cy="28817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Factorization Approach</a:t>
              </a:r>
              <a:endParaRPr lang="zh-CN" altLang="en-US"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grpSp>
        <p:nvGrpSpPr>
          <p:cNvPr id="51" name="组合 50"/>
          <p:cNvGrpSpPr/>
          <p:nvPr/>
        </p:nvGrpSpPr>
        <p:grpSpPr>
          <a:xfrm>
            <a:off x="693560" y="4322405"/>
            <a:ext cx="2536399" cy="533171"/>
            <a:chOff x="1506888" y="2361541"/>
            <a:chExt cx="2879725" cy="382587"/>
          </a:xfrm>
        </p:grpSpPr>
        <p:sp>
          <p:nvSpPr>
            <p:cNvPr id="53" name="Freeform 8">
              <a:extLst>
                <a:ext uri="{FF2B5EF4-FFF2-40B4-BE49-F238E27FC236}">
                  <a16:creationId xmlns:a16="http://schemas.microsoft.com/office/drawing/2014/main" id="{36E6DCD8-5B9B-4C64-900B-24F5BABE2221}"/>
                </a:ext>
              </a:extLst>
            </p:cNvPr>
            <p:cNvSpPr/>
            <p:nvPr/>
          </p:nvSpPr>
          <p:spPr bwMode="auto">
            <a:xfrm>
              <a:off x="1506888" y="2361541"/>
              <a:ext cx="2879725" cy="382587"/>
            </a:xfrm>
            <a:custGeom>
              <a:avLst/>
              <a:gdLst>
                <a:gd name="T0" fmla="*/ 154 w 166"/>
                <a:gd name="T1" fmla="*/ 22 h 22"/>
                <a:gd name="T2" fmla="*/ 12 w 166"/>
                <a:gd name="T3" fmla="*/ 22 h 22"/>
                <a:gd name="T4" fmla="*/ 0 w 166"/>
                <a:gd name="T5" fmla="*/ 11 h 22"/>
                <a:gd name="T6" fmla="*/ 12 w 166"/>
                <a:gd name="T7" fmla="*/ 0 h 22"/>
                <a:gd name="T8" fmla="*/ 154 w 166"/>
                <a:gd name="T9" fmla="*/ 0 h 22"/>
                <a:gd name="T10" fmla="*/ 166 w 166"/>
                <a:gd name="T11" fmla="*/ 11 h 22"/>
                <a:gd name="T12" fmla="*/ 154 w 16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6" h="22">
                  <a:moveTo>
                    <a:pt x="154" y="22"/>
                  </a:moveTo>
                  <a:cubicBezTo>
                    <a:pt x="12" y="22"/>
                    <a:pt x="12" y="22"/>
                    <a:pt x="12" y="22"/>
                  </a:cubicBezTo>
                  <a:cubicBezTo>
                    <a:pt x="5" y="22"/>
                    <a:pt x="0" y="17"/>
                    <a:pt x="0" y="11"/>
                  </a:cubicBezTo>
                  <a:cubicBezTo>
                    <a:pt x="0" y="5"/>
                    <a:pt x="5" y="0"/>
                    <a:pt x="12" y="0"/>
                  </a:cubicBezTo>
                  <a:cubicBezTo>
                    <a:pt x="154" y="0"/>
                    <a:pt x="154" y="0"/>
                    <a:pt x="154" y="0"/>
                  </a:cubicBezTo>
                  <a:cubicBezTo>
                    <a:pt x="161" y="0"/>
                    <a:pt x="166" y="5"/>
                    <a:pt x="166" y="11"/>
                  </a:cubicBezTo>
                  <a:cubicBezTo>
                    <a:pt x="166" y="17"/>
                    <a:pt x="161" y="22"/>
                    <a:pt x="154" y="22"/>
                  </a:cubicBezTo>
                  <a:close/>
                </a:path>
              </a:pathLst>
            </a:custGeom>
            <a:solidFill>
              <a:srgbClr val="3A4660"/>
            </a:solidFill>
            <a:ln>
              <a:noFill/>
            </a:ln>
          </p:spPr>
          <p:txBody>
            <a:bodyPr vert="horz" wrap="square" lIns="68580" tIns="34290" rIns="68580" bIns="34290" numCol="1" anchor="t" anchorCtr="0" compatLnSpc="1">
              <a:prstTxWarp prst="textNoShape">
                <a:avLst/>
              </a:prstTxWarp>
            </a:bodyPr>
            <a:lstStyle/>
            <a:p>
              <a:endParaRPr lang="zh-CN" altLang="en-US" sz="1350">
                <a:latin typeface="Times New Roman" panose="02020603050405020304" pitchFamily="18" charset="0"/>
                <a:cs typeface="Times New Roman" panose="02020603050405020304" pitchFamily="18" charset="0"/>
              </a:endParaRPr>
            </a:p>
          </p:txBody>
        </p:sp>
        <p:sp>
          <p:nvSpPr>
            <p:cNvPr id="54" name="文本框 37"/>
            <p:cNvSpPr txBox="1"/>
            <p:nvPr/>
          </p:nvSpPr>
          <p:spPr>
            <a:xfrm>
              <a:off x="2392474" y="2396469"/>
              <a:ext cx="1223394" cy="3091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Sum rules</a:t>
              </a:r>
              <a:endParaRPr lang="zh-CN" altLang="en-US" sz="16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grpSp>
        <p:nvGrpSpPr>
          <p:cNvPr id="55" name="组合 54"/>
          <p:cNvGrpSpPr/>
          <p:nvPr/>
        </p:nvGrpSpPr>
        <p:grpSpPr>
          <a:xfrm>
            <a:off x="4350906" y="2963126"/>
            <a:ext cx="117620" cy="1806279"/>
            <a:chOff x="5997526" y="2232890"/>
            <a:chExt cx="196948" cy="3024515"/>
          </a:xfrm>
          <a:solidFill>
            <a:srgbClr val="3A4660"/>
          </a:solidFill>
        </p:grpSpPr>
        <p:sp>
          <p:nvSpPr>
            <p:cNvPr id="56" name="椭圆 55"/>
            <p:cNvSpPr/>
            <p:nvPr/>
          </p:nvSpPr>
          <p:spPr>
            <a:xfrm>
              <a:off x="5997526" y="2232890"/>
              <a:ext cx="196948" cy="196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sp>
          <p:nvSpPr>
            <p:cNvPr id="57" name="椭圆 56"/>
            <p:cNvSpPr/>
            <p:nvPr/>
          </p:nvSpPr>
          <p:spPr>
            <a:xfrm>
              <a:off x="5997526" y="3653722"/>
              <a:ext cx="196948" cy="196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sp>
          <p:nvSpPr>
            <p:cNvPr id="58" name="椭圆 57"/>
            <p:cNvSpPr/>
            <p:nvPr/>
          </p:nvSpPr>
          <p:spPr>
            <a:xfrm>
              <a:off x="5997526" y="5060458"/>
              <a:ext cx="196948" cy="196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grpSp>
      <p:sp>
        <p:nvSpPr>
          <p:cNvPr id="59" name="矩形 58"/>
          <p:cNvSpPr/>
          <p:nvPr/>
        </p:nvSpPr>
        <p:spPr>
          <a:xfrm>
            <a:off x="4639514" y="1624230"/>
            <a:ext cx="4190443" cy="656590"/>
          </a:xfrm>
          <a:prstGeom prst="rect">
            <a:avLst/>
          </a:prstGeom>
        </p:spPr>
        <p:txBody>
          <a:bodyPr wrap="none">
            <a:spAutoFit/>
          </a:bodyPr>
          <a:lstStyle/>
          <a:p>
            <a:pPr algn="just">
              <a:spcBef>
                <a:spcPts val="750"/>
              </a:spcBef>
            </a:pP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A. Furman, </a:t>
            </a: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B.El</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Bennich</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R. Kaminski, T. </a:t>
            </a: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Mannel</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p>
          <a:p>
            <a:pPr algn="just">
              <a:spcBef>
                <a:spcPts val="750"/>
              </a:spcBef>
            </a:pP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X.H. </a:t>
            </a: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Guo</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Y.D. Yang, Z.H. Zhang,… </a:t>
            </a:r>
            <a:endParaRPr lang="zh-CN" altLang="en-US"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mc:AlternateContent xmlns:mc="http://schemas.openxmlformats.org/markup-compatibility/2006" xmlns:a14="http://schemas.microsoft.com/office/drawing/2010/main">
        <mc:Choice Requires="a14">
          <p:sp>
            <p:nvSpPr>
              <p:cNvPr id="60" name="Text Box 44"/>
              <p:cNvSpPr txBox="1">
                <a:spLocks noChangeArrowheads="1"/>
              </p:cNvSpPr>
              <p:nvPr/>
            </p:nvSpPr>
            <p:spPr bwMode="auto">
              <a:xfrm>
                <a:off x="4766078" y="2603765"/>
                <a:ext cx="3989525" cy="656590"/>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750"/>
                  </a:spcBef>
                </a:pP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H.n</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Li, C.D. L</a:t>
                </a:r>
                <a14:m>
                  <m:oMath xmlns:m="http://schemas.openxmlformats.org/officeDocument/2006/math">
                    <m:acc>
                      <m:accPr>
                        <m:chr m:val="̈"/>
                        <m:ctrlPr>
                          <a:rPr lang="en-US" altLang="zh-CN" sz="1500" i="1">
                            <a:solidFill>
                              <a:schemeClr val="tx1">
                                <a:lumMod val="95000"/>
                                <a:lumOff val="5000"/>
                              </a:schemeClr>
                            </a:solidFill>
                            <a:latin typeface="Cambria Math" panose="02040503050406030204" pitchFamily="18" charset="0"/>
                            <a:ea typeface="微软雅黑" panose="020B0503020204020204" pitchFamily="34" charset="-122"/>
                            <a:cs typeface="Times New Roman" panose="02020603050405020304" pitchFamily="18" charset="0"/>
                            <a:sym typeface="+mn-lt"/>
                          </a:rPr>
                        </m:ctrlPr>
                      </m:accPr>
                      <m:e>
                        <m:r>
                          <m:rPr>
                            <m:sty m:val="p"/>
                          </m:rPr>
                          <a:rPr lang="en-US" altLang="zh-CN" sz="1500" i="1">
                            <a:solidFill>
                              <a:schemeClr val="tx1">
                                <a:lumMod val="95000"/>
                                <a:lumOff val="5000"/>
                              </a:schemeClr>
                            </a:solidFill>
                            <a:latin typeface="Cambria Math" panose="02040503050406030204" pitchFamily="18" charset="0"/>
                            <a:ea typeface="微软雅黑" panose="020B0503020204020204" pitchFamily="34" charset="-122"/>
                            <a:cs typeface="Times New Roman" panose="02020603050405020304" pitchFamily="18" charset="0"/>
                            <a:sym typeface="+mn-lt"/>
                          </a:rPr>
                          <m:t>u</m:t>
                        </m:r>
                      </m:e>
                    </m:acc>
                  </m:oMath>
                </a14:m>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Z.J. Xiao, W. Wang, W.F. Wang, </a:t>
                </a:r>
              </a:p>
              <a:p>
                <a:pPr algn="just">
                  <a:spcBef>
                    <a:spcPts val="750"/>
                  </a:spcBef>
                </a:pP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R. Zhou, … </a:t>
                </a:r>
                <a:endParaRPr lang="zh-CN" altLang="en-US"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mc:Choice>
        <mc:Fallback xmlns="">
          <p:sp>
            <p:nvSpPr>
              <p:cNvPr id="60" name="Text Box 44"/>
              <p:cNvSpPr txBox="1">
                <a:spLocks noRot="1" noChangeAspect="1" noMove="1" noResize="1" noEditPoints="1" noAdjustHandles="1" noChangeArrowheads="1" noChangeShapeType="1" noTextEdit="1"/>
              </p:cNvSpPr>
              <p:nvPr/>
            </p:nvSpPr>
            <p:spPr bwMode="auto">
              <a:xfrm>
                <a:off x="4766078" y="2603765"/>
                <a:ext cx="3989525" cy="656590"/>
              </a:xfrm>
              <a:prstGeom prst="rect">
                <a:avLst/>
              </a:prstGeom>
              <a:blipFill>
                <a:blip r:embed="rId3"/>
                <a:stretch>
                  <a:fillRect l="-635" r="-1905" b="-11321"/>
                </a:stretch>
              </a:blip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61" name="Text Box 44"/>
          <p:cNvSpPr txBox="1">
            <a:spLocks noChangeArrowheads="1"/>
          </p:cNvSpPr>
          <p:nvPr/>
        </p:nvSpPr>
        <p:spPr bwMode="auto">
          <a:xfrm>
            <a:off x="4773817" y="3527102"/>
            <a:ext cx="4219806" cy="39703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ts val="750"/>
              </a:spcBef>
            </a:pP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X.G. He, G.N. Li, D. Xu, J.L. </a:t>
            </a: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Rosner</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M. </a:t>
            </a:r>
            <a:r>
              <a:rPr lang="en-US" altLang="zh-CN" sz="1500" err="1">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Gronau</a:t>
            </a:r>
            <a:r>
              <a:rPr lang="en-US" altLang="zh-CN"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50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62" name="矩形 61"/>
          <p:cNvSpPr/>
          <p:nvPr/>
        </p:nvSpPr>
        <p:spPr>
          <a:xfrm>
            <a:off x="4788023" y="4335077"/>
            <a:ext cx="4568458" cy="784830"/>
          </a:xfrm>
          <a:prstGeom prst="rect">
            <a:avLst/>
          </a:prstGeom>
        </p:spPr>
        <p:txBody>
          <a:bodyPr wrap="square">
            <a:spAutoFit/>
          </a:bodyPr>
          <a:lstStyle/>
          <a:p>
            <a:r>
              <a:rPr lang="en-US" altLang="zh-CN" sz="1500">
                <a:latin typeface="Times New Roman" panose="02020603050405020304" pitchFamily="18" charset="0"/>
                <a:cs typeface="Times New Roman" panose="02020603050405020304" pitchFamily="18" charset="0"/>
              </a:rPr>
              <a:t>Ulf-G. </a:t>
            </a:r>
            <a:r>
              <a:rPr lang="en-US" altLang="zh-CN" sz="1500" err="1">
                <a:latin typeface="Times New Roman" panose="02020603050405020304" pitchFamily="18" charset="0"/>
                <a:cs typeface="Times New Roman" panose="02020603050405020304" pitchFamily="18" charset="0"/>
              </a:rPr>
              <a:t>Meißner</a:t>
            </a:r>
            <a:r>
              <a:rPr lang="en-US" altLang="zh-CN" sz="1500">
                <a:latin typeface="Times New Roman" panose="02020603050405020304" pitchFamily="18" charset="0"/>
                <a:cs typeface="Times New Roman" panose="02020603050405020304" pitchFamily="18" charset="0"/>
              </a:rPr>
              <a:t>, Y.M. Wang, Y.L. Sheng, S. Cheng  </a:t>
            </a:r>
          </a:p>
          <a:p>
            <a:r>
              <a:rPr lang="en-US" altLang="zh-CN" sz="1500">
                <a:solidFill>
                  <a:srgbClr val="1E300D"/>
                </a:solidFill>
                <a:latin typeface="Times New Roman" panose="02020603050405020304" pitchFamily="18" charset="0"/>
                <a:cs typeface="Times New Roman" panose="02020603050405020304" pitchFamily="18" charset="0"/>
              </a:rPr>
              <a:t>A. </a:t>
            </a:r>
            <a:r>
              <a:rPr lang="en-US" altLang="zh-CN" sz="1500" err="1">
                <a:solidFill>
                  <a:srgbClr val="1E300D"/>
                </a:solidFill>
                <a:latin typeface="Times New Roman" panose="02020603050405020304" pitchFamily="18" charset="0"/>
                <a:cs typeface="Times New Roman" panose="02020603050405020304" pitchFamily="18" charset="0"/>
              </a:rPr>
              <a:t>Khodjamirian</a:t>
            </a:r>
            <a:r>
              <a:rPr lang="en-US" altLang="zh-CN" sz="1500">
                <a:solidFill>
                  <a:srgbClr val="1E300D"/>
                </a:solidFill>
                <a:latin typeface="Times New Roman" panose="02020603050405020304" pitchFamily="18" charset="0"/>
                <a:cs typeface="Times New Roman" panose="02020603050405020304" pitchFamily="18" charset="0"/>
              </a:rPr>
              <a:t> (QCD)</a:t>
            </a:r>
            <a:r>
              <a:rPr lang="en-US" altLang="zh-CN" sz="1500">
                <a:latin typeface="Times New Roman" panose="02020603050405020304" pitchFamily="18" charset="0"/>
                <a:cs typeface="Times New Roman" panose="02020603050405020304" pitchFamily="18" charset="0"/>
              </a:rPr>
              <a:t> </a:t>
            </a:r>
            <a:br>
              <a:rPr lang="en-US" altLang="zh-CN" sz="1500">
                <a:latin typeface="Times New Roman" panose="02020603050405020304" pitchFamily="18" charset="0"/>
                <a:cs typeface="Times New Roman" panose="02020603050405020304" pitchFamily="18" charset="0"/>
              </a:rPr>
            </a:br>
            <a:endParaRPr lang="zh-CN" altLang="en-US" sz="1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35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31258"/>
            <a:ext cx="9144000" cy="4991536"/>
            <a:chOff x="-1" y="231258"/>
            <a:chExt cx="9144000" cy="4991536"/>
          </a:xfrm>
        </p:grpSpPr>
        <p:grpSp>
          <p:nvGrpSpPr>
            <p:cNvPr id="3" name="组合 2"/>
            <p:cNvGrpSpPr/>
            <p:nvPr/>
          </p:nvGrpSpPr>
          <p:grpSpPr>
            <a:xfrm>
              <a:off x="-1" y="231258"/>
              <a:ext cx="1043608" cy="349894"/>
              <a:chOff x="-1" y="231258"/>
              <a:chExt cx="1043608" cy="349894"/>
            </a:xfrm>
          </p:grpSpPr>
          <p:sp>
            <p:nvSpPr>
              <p:cNvPr id="8" name="矩形 7"/>
              <p:cNvSpPr/>
              <p:nvPr/>
            </p:nvSpPr>
            <p:spPr>
              <a:xfrm>
                <a:off x="67562" y="231258"/>
                <a:ext cx="976045" cy="349894"/>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 y="231258"/>
                <a:ext cx="971601" cy="349894"/>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1" y="4955300"/>
              <a:ext cx="9144000" cy="19548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 y="5034595"/>
              <a:ext cx="9144000" cy="188199"/>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内容占位符 6">
            <a:extLst>
              <a:ext uri="{FF2B5EF4-FFF2-40B4-BE49-F238E27FC236}">
                <a16:creationId xmlns:a16="http://schemas.microsoft.com/office/drawing/2014/main" id="{AC8E59EE-DC1E-401C-88EB-83D8D090258A}"/>
              </a:ext>
            </a:extLst>
          </p:cNvPr>
          <p:cNvPicPr>
            <a:picLocks noChangeAspect="1"/>
          </p:cNvPicPr>
          <p:nvPr/>
        </p:nvPicPr>
        <p:blipFill>
          <a:blip r:embed="rId3"/>
          <a:stretch>
            <a:fillRect/>
          </a:stretch>
        </p:blipFill>
        <p:spPr>
          <a:xfrm>
            <a:off x="755576" y="660447"/>
            <a:ext cx="7026364" cy="4109760"/>
          </a:xfrm>
          <a:prstGeom prst="rect">
            <a:avLst/>
          </a:prstGeom>
        </p:spPr>
      </p:pic>
      <p:sp>
        <p:nvSpPr>
          <p:cNvPr id="19" name="标题 1">
            <a:extLst>
              <a:ext uri="{FF2B5EF4-FFF2-40B4-BE49-F238E27FC236}">
                <a16:creationId xmlns:a16="http://schemas.microsoft.com/office/drawing/2014/main" id="{01A58F45-D2C1-404F-9F20-30E57C702FF8}"/>
              </a:ext>
            </a:extLst>
          </p:cNvPr>
          <p:cNvSpPr txBox="1">
            <a:spLocks/>
          </p:cNvSpPr>
          <p:nvPr/>
        </p:nvSpPr>
        <p:spPr>
          <a:xfrm>
            <a:off x="1111170" y="56192"/>
            <a:ext cx="2851860" cy="700025"/>
          </a:xfrm>
          <a:prstGeom prst="rect">
            <a:avLst/>
          </a:prstGeom>
          <a:ln w="19050">
            <a:solidFill>
              <a:schemeClr val="accent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PQCD approach</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89062416-AF0C-47F7-A345-ADD8E37EA8E2}"/>
              </a:ext>
            </a:extLst>
          </p:cNvPr>
          <p:cNvCxnSpPr/>
          <p:nvPr/>
        </p:nvCxnSpPr>
        <p:spPr>
          <a:xfrm>
            <a:off x="4427984" y="4731990"/>
            <a:ext cx="360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0FDD590-EAA3-4443-BB96-E67D63792F49}"/>
              </a:ext>
            </a:extLst>
          </p:cNvPr>
          <p:cNvCxnSpPr>
            <a:cxnSpLocks/>
          </p:cNvCxnSpPr>
          <p:nvPr/>
        </p:nvCxnSpPr>
        <p:spPr>
          <a:xfrm>
            <a:off x="6012160" y="4727857"/>
            <a:ext cx="936104" cy="41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24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0D10A08-A5F7-CF45-B27E-9B554537E59C}"/>
                  </a:ext>
                </a:extLst>
              </p:cNvPr>
              <p:cNvSpPr txBox="1"/>
              <p:nvPr/>
            </p:nvSpPr>
            <p:spPr>
              <a:xfrm>
                <a:off x="68635" y="0"/>
                <a:ext cx="9085099" cy="1138773"/>
              </a:xfrm>
              <a:prstGeom prst="rect">
                <a:avLst/>
              </a:prstGeom>
              <a:noFill/>
            </p:spPr>
            <p:txBody>
              <a:bodyPr wrap="square" rtlCol="0">
                <a:spAutoFit/>
              </a:bodyPr>
              <a:lstStyle/>
              <a:p>
                <a:r>
                  <a:rPr lang="en-US" altLang="zh-CN" sz="24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400" b="1" baseline="-25000" dirty="0" err="1">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400"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factorization: </a:t>
                </a:r>
                <a:r>
                  <a:rPr kumimoji="1"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The full amplitudes of two-body decay </a:t>
                </a:r>
                <a14:m>
                  <m:oMath xmlns:m="http://schemas.openxmlformats.org/officeDocument/2006/math">
                    <m:r>
                      <a:rPr kumimoji="1" lang="en-US" altLang="zh-CN" sz="2000" b="1" i="1">
                        <a:latin typeface="Cambria Math" panose="02040503050406030204" pitchFamily="18" charset="0"/>
                        <a:ea typeface="微软雅黑" panose="020B0503020204020204" pitchFamily="34" charset="-122"/>
                      </a:rPr>
                      <m:t>𝑩</m:t>
                    </m:r>
                    <m:r>
                      <a:rPr kumimoji="1" lang="en-US" altLang="zh-CN" sz="2000" b="1" i="1">
                        <a:latin typeface="Cambria Math" panose="02040503050406030204" pitchFamily="18" charset="0"/>
                        <a:ea typeface="Cambria Math" panose="02040503050406030204" pitchFamily="18" charset="0"/>
                      </a:rPr>
                      <m:t>→</m:t>
                    </m:r>
                    <m:sSub>
                      <m:sSubPr>
                        <m:ctrlPr>
                          <a:rPr kumimoji="1" lang="en-US" altLang="zh-CN" sz="2000" b="1" i="1">
                            <a:latin typeface="Cambria Math" panose="02040503050406030204" pitchFamily="18" charset="0"/>
                            <a:ea typeface="Cambria Math" panose="02040503050406030204" pitchFamily="18" charset="0"/>
                          </a:rPr>
                        </m:ctrlPr>
                      </m:sSubPr>
                      <m:e>
                        <m:r>
                          <a:rPr kumimoji="1" lang="en-US" altLang="zh-CN" sz="2000" b="1" i="1">
                            <a:latin typeface="Cambria Math" panose="02040503050406030204" pitchFamily="18" charset="0"/>
                            <a:ea typeface="Cambria Math" panose="02040503050406030204" pitchFamily="18" charset="0"/>
                          </a:rPr>
                          <m:t>𝑴</m:t>
                        </m:r>
                      </m:e>
                      <m:sub>
                        <m:r>
                          <a:rPr kumimoji="1" lang="en-US" altLang="zh-CN" sz="2000" b="1" i="1" smtClean="0">
                            <a:latin typeface="Cambria Math" panose="02040503050406030204" pitchFamily="18" charset="0"/>
                            <a:ea typeface="Cambria Math" panose="02040503050406030204" pitchFamily="18" charset="0"/>
                          </a:rPr>
                          <m:t>𝟏</m:t>
                        </m:r>
                      </m:sub>
                    </m:sSub>
                    <m:sSub>
                      <m:sSubPr>
                        <m:ctrlPr>
                          <a:rPr kumimoji="1" lang="en-US" altLang="zh-CN" sz="2000" b="1" i="1">
                            <a:latin typeface="Cambria Math" panose="02040503050406030204" pitchFamily="18" charset="0"/>
                            <a:ea typeface="Cambria Math" panose="02040503050406030204" pitchFamily="18" charset="0"/>
                          </a:rPr>
                        </m:ctrlPr>
                      </m:sSubPr>
                      <m:e>
                        <m:r>
                          <a:rPr kumimoji="1" lang="en-US" altLang="zh-CN" sz="2000" b="1" i="1">
                            <a:latin typeface="Cambria Math" panose="02040503050406030204" pitchFamily="18" charset="0"/>
                            <a:ea typeface="Cambria Math" panose="02040503050406030204" pitchFamily="18" charset="0"/>
                          </a:rPr>
                          <m:t>𝑴</m:t>
                        </m:r>
                      </m:e>
                      <m:sub>
                        <m:r>
                          <a:rPr kumimoji="1" lang="en-US" altLang="zh-CN" sz="2000" b="1" i="1" smtClean="0">
                            <a:latin typeface="Cambria Math" panose="02040503050406030204" pitchFamily="18" charset="0"/>
                            <a:ea typeface="Cambria Math" panose="02040503050406030204" pitchFamily="18" charset="0"/>
                          </a:rPr>
                          <m:t>𝟐</m:t>
                        </m:r>
                      </m:sub>
                    </m:sSub>
                  </m:oMath>
                </a14:m>
                <a:r>
                  <a:rPr kumimoji="1"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can be factorized as</a:t>
                </a:r>
                <a:endParaRPr kumimoji="1"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a:p>
                <a:endParaRPr kumimoji="1"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60D10A08-A5F7-CF45-B27E-9B554537E59C}"/>
                  </a:ext>
                </a:extLst>
              </p:cNvPr>
              <p:cNvSpPr txBox="1">
                <a:spLocks noRot="1" noChangeAspect="1" noMove="1" noResize="1" noEditPoints="1" noAdjustHandles="1" noChangeArrowheads="1" noChangeShapeType="1" noTextEdit="1"/>
              </p:cNvSpPr>
              <p:nvPr/>
            </p:nvSpPr>
            <p:spPr>
              <a:xfrm>
                <a:off x="68635" y="0"/>
                <a:ext cx="9085099" cy="1138773"/>
              </a:xfrm>
              <a:prstGeom prst="rect">
                <a:avLst/>
              </a:prstGeom>
              <a:blipFill>
                <a:blip r:embed="rId3"/>
                <a:stretch>
                  <a:fillRect l="-978" t="-4444"/>
                </a:stretch>
              </a:blipFill>
            </p:spPr>
            <p:txBody>
              <a:bodyPr/>
              <a:lstStyle/>
              <a:p>
                <a:r>
                  <a:rPr lang="zh-CN" altLang="en-US">
                    <a:noFill/>
                  </a:rPr>
                  <a:t> </a:t>
                </a:r>
              </a:p>
            </p:txBody>
          </p:sp>
        </mc:Fallback>
      </mc:AlternateContent>
      <p:grpSp>
        <p:nvGrpSpPr>
          <p:cNvPr id="13" name="组合 12">
            <a:extLst>
              <a:ext uri="{FF2B5EF4-FFF2-40B4-BE49-F238E27FC236}">
                <a16:creationId xmlns:a16="http://schemas.microsoft.com/office/drawing/2014/main" id="{69A52F4E-9E9F-A942-AA77-94A0080DA7E0}"/>
              </a:ext>
            </a:extLst>
          </p:cNvPr>
          <p:cNvGrpSpPr/>
          <p:nvPr/>
        </p:nvGrpSpPr>
        <p:grpSpPr>
          <a:xfrm>
            <a:off x="574984" y="3847845"/>
            <a:ext cx="7449767" cy="586372"/>
            <a:chOff x="2761376" y="3205354"/>
            <a:chExt cx="9933023" cy="781829"/>
          </a:xfrm>
        </p:grpSpPr>
        <p:sp>
          <p:nvSpPr>
            <p:cNvPr id="14" name="矩形 13">
              <a:extLst>
                <a:ext uri="{FF2B5EF4-FFF2-40B4-BE49-F238E27FC236}">
                  <a16:creationId xmlns:a16="http://schemas.microsoft.com/office/drawing/2014/main" id="{730BCD88-1960-9243-BD45-9CF1523469A5}"/>
                </a:ext>
              </a:extLst>
            </p:cNvPr>
            <p:cNvSpPr/>
            <p:nvPr/>
          </p:nvSpPr>
          <p:spPr>
            <a:xfrm>
              <a:off x="2761376" y="3205354"/>
              <a:ext cx="1642844" cy="781829"/>
            </a:xfrm>
            <a:prstGeom prst="rect">
              <a:avLst/>
            </a:prstGeom>
            <a:solidFill>
              <a:srgbClr val="0070C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Hard</a:t>
              </a:r>
            </a:p>
            <a:p>
              <a:pPr algn="ctr"/>
              <a:r>
                <a:rPr kumimoji="1" lang="en-US" altLang="zh-CN" sz="20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Kernel</a:t>
              </a:r>
              <a:endParaRPr kumimoji="1" lang="zh-CN" altLang="en-US" sz="210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id="{41ADE4EF-0EEC-A74A-A021-D46F9308610E}"/>
                </a:ext>
              </a:extLst>
            </p:cNvPr>
            <p:cNvSpPr/>
            <p:nvPr/>
          </p:nvSpPr>
          <p:spPr>
            <a:xfrm>
              <a:off x="4404220" y="3205356"/>
              <a:ext cx="1988191" cy="781826"/>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Wave</a:t>
              </a:r>
            </a:p>
            <a:p>
              <a:pPr algn="ctr"/>
              <a:r>
                <a:rPr lang="en-US" altLang="zh-CN" sz="20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Function</a:t>
              </a:r>
              <a:endParaRPr lang="zh-CN" altLang="en-US" sz="20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id="{852BE3F3-8E8E-CF4D-BF5B-C19BE8F0E9B4}"/>
                </a:ext>
              </a:extLst>
            </p:cNvPr>
            <p:cNvSpPr/>
            <p:nvPr/>
          </p:nvSpPr>
          <p:spPr>
            <a:xfrm>
              <a:off x="6392412" y="3205355"/>
              <a:ext cx="2129726" cy="781825"/>
            </a:xfrm>
            <a:prstGeom prst="rect">
              <a:avLst/>
            </a:prstGeom>
            <a:solidFill>
              <a:srgbClr val="FF0000">
                <a:alpha val="29931"/>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000" b="1"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Sudakov</a:t>
              </a:r>
              <a:endParaRPr lang="en-US" altLang="zh-CN" sz="2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20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Factor</a:t>
              </a:r>
              <a:endParaRPr lang="zh-CN" altLang="en-US" sz="21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id="{E6131A35-2451-3D47-B755-762752A6E29F}"/>
                </a:ext>
              </a:extLst>
            </p:cNvPr>
            <p:cNvSpPr/>
            <p:nvPr/>
          </p:nvSpPr>
          <p:spPr>
            <a:xfrm>
              <a:off x="8522136" y="3205354"/>
              <a:ext cx="1868277" cy="781826"/>
            </a:xfrm>
            <a:prstGeom prst="rect">
              <a:avLst/>
            </a:prstGeom>
            <a:solidFill>
              <a:srgbClr val="7030A0">
                <a:alpha val="20165"/>
              </a:srgb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000" b="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Jet</a:t>
              </a:r>
            </a:p>
            <a:p>
              <a:pPr algn="ctr"/>
              <a:r>
                <a:rPr lang="en-US" altLang="zh-CN" sz="2000" b="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Function</a:t>
              </a:r>
              <a:endParaRPr lang="zh-CN" altLang="en-US" sz="2100" b="1">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id="{51D910B8-9EE5-514C-AC15-FB35E458630F}"/>
                </a:ext>
              </a:extLst>
            </p:cNvPr>
            <p:cNvSpPr/>
            <p:nvPr/>
          </p:nvSpPr>
          <p:spPr>
            <a:xfrm>
              <a:off x="10390415" y="3205354"/>
              <a:ext cx="2303984" cy="781826"/>
            </a:xfrm>
            <a:prstGeom prst="rect">
              <a:avLst/>
            </a:prstGeom>
            <a:solidFill>
              <a:srgbClr val="FFFF00">
                <a:alpha val="34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2000" b="1">
                  <a:solidFill>
                    <a:srgbClr val="FF9300"/>
                  </a:solidFill>
                  <a:latin typeface="Times New Roman" panose="02020603050405020304" pitchFamily="18" charset="0"/>
                  <a:ea typeface="微软雅黑" panose="020B0503020204020204" pitchFamily="34" charset="-122"/>
                  <a:cs typeface="Times New Roman" panose="02020603050405020304" pitchFamily="18" charset="0"/>
                </a:rPr>
                <a:t>Wilson</a:t>
              </a:r>
            </a:p>
            <a:p>
              <a:pPr algn="ctr"/>
              <a:r>
                <a:rPr lang="en-US" altLang="zh-CN" sz="2000" b="1">
                  <a:solidFill>
                    <a:srgbClr val="FF9300"/>
                  </a:solidFill>
                  <a:latin typeface="Times New Roman" panose="02020603050405020304" pitchFamily="18" charset="0"/>
                  <a:ea typeface="微软雅黑" panose="020B0503020204020204" pitchFamily="34" charset="-122"/>
                  <a:cs typeface="Times New Roman" panose="02020603050405020304" pitchFamily="18" charset="0"/>
                </a:rPr>
                <a:t>Coefficients </a:t>
              </a:r>
              <a:endParaRPr lang="en-US" altLang="zh-CN" sz="2100" b="1">
                <a:solidFill>
                  <a:srgbClr val="FF93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9" name="组合 18">
            <a:extLst>
              <a:ext uri="{FF2B5EF4-FFF2-40B4-BE49-F238E27FC236}">
                <a16:creationId xmlns:a16="http://schemas.microsoft.com/office/drawing/2014/main" id="{909C099A-B309-F04A-B372-8C30CC22F137}"/>
              </a:ext>
            </a:extLst>
          </p:cNvPr>
          <p:cNvGrpSpPr/>
          <p:nvPr/>
        </p:nvGrpSpPr>
        <p:grpSpPr>
          <a:xfrm>
            <a:off x="1331640" y="2928168"/>
            <a:ext cx="5936456" cy="707231"/>
            <a:chOff x="2280145" y="1808688"/>
            <a:chExt cx="7915275" cy="942975"/>
          </a:xfrm>
        </p:grpSpPr>
        <p:pic>
          <p:nvPicPr>
            <p:cNvPr id="20" name="图片 19">
              <a:extLst>
                <a:ext uri="{FF2B5EF4-FFF2-40B4-BE49-F238E27FC236}">
                  <a16:creationId xmlns:a16="http://schemas.microsoft.com/office/drawing/2014/main" id="{BEE80406-542C-154F-A74F-90F7029352B8}"/>
                </a:ext>
              </a:extLst>
            </p:cNvPr>
            <p:cNvPicPr>
              <a:picLocks noChangeAspect="1"/>
            </p:cNvPicPr>
            <p:nvPr/>
          </p:nvPicPr>
          <p:blipFill>
            <a:blip r:embed="rId4"/>
            <a:stretch>
              <a:fillRect/>
            </a:stretch>
          </p:blipFill>
          <p:spPr>
            <a:xfrm>
              <a:off x="2280145" y="1808688"/>
              <a:ext cx="7915275" cy="942975"/>
            </a:xfrm>
            <a:prstGeom prst="rect">
              <a:avLst/>
            </a:prstGeom>
          </p:spPr>
        </p:pic>
        <p:sp>
          <p:nvSpPr>
            <p:cNvPr id="21" name="矩形: 圆角 18">
              <a:extLst>
                <a:ext uri="{FF2B5EF4-FFF2-40B4-BE49-F238E27FC236}">
                  <a16:creationId xmlns:a16="http://schemas.microsoft.com/office/drawing/2014/main" id="{8759E9D8-612D-8147-A925-31223EF93C3B}"/>
                </a:ext>
              </a:extLst>
            </p:cNvPr>
            <p:cNvSpPr/>
            <p:nvPr/>
          </p:nvSpPr>
          <p:spPr>
            <a:xfrm>
              <a:off x="5327008" y="2041474"/>
              <a:ext cx="377505" cy="441809"/>
            </a:xfrm>
            <a:prstGeom prst="roundRect">
              <a:avLst/>
            </a:prstGeom>
            <a:solidFill>
              <a:srgbClr val="0070C0">
                <a:alpha val="2153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sp>
          <p:nvSpPr>
            <p:cNvPr id="22" name="矩形: 圆角 19">
              <a:extLst>
                <a:ext uri="{FF2B5EF4-FFF2-40B4-BE49-F238E27FC236}">
                  <a16:creationId xmlns:a16="http://schemas.microsoft.com/office/drawing/2014/main" id="{314425EF-5719-E94E-901E-A771E3530C7F}"/>
                </a:ext>
              </a:extLst>
            </p:cNvPr>
            <p:cNvSpPr/>
            <p:nvPr/>
          </p:nvSpPr>
          <p:spPr>
            <a:xfrm>
              <a:off x="3267813" y="2059271"/>
              <a:ext cx="607901" cy="441809"/>
            </a:xfrm>
            <a:prstGeom prst="roundRect">
              <a:avLst/>
            </a:prstGeom>
            <a:solidFill>
              <a:srgbClr val="00B050">
                <a:alpha val="1933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sp>
          <p:nvSpPr>
            <p:cNvPr id="23" name="矩形: 圆角 20">
              <a:extLst>
                <a:ext uri="{FF2B5EF4-FFF2-40B4-BE49-F238E27FC236}">
                  <a16:creationId xmlns:a16="http://schemas.microsoft.com/office/drawing/2014/main" id="{5D742C59-6CAC-B24C-9A05-35E2A4DD4EA0}"/>
                </a:ext>
              </a:extLst>
            </p:cNvPr>
            <p:cNvSpPr/>
            <p:nvPr/>
          </p:nvSpPr>
          <p:spPr>
            <a:xfrm>
              <a:off x="8012337" y="2091950"/>
              <a:ext cx="739039" cy="441809"/>
            </a:xfrm>
            <a:prstGeom prst="roundRect">
              <a:avLst/>
            </a:prstGeom>
            <a:solidFill>
              <a:srgbClr val="00B05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sp>
          <p:nvSpPr>
            <p:cNvPr id="24" name="矩形: 圆角 21">
              <a:extLst>
                <a:ext uri="{FF2B5EF4-FFF2-40B4-BE49-F238E27FC236}">
                  <a16:creationId xmlns:a16="http://schemas.microsoft.com/office/drawing/2014/main" id="{09E7DF5E-3564-D340-8AC8-B88EBCA92EED}"/>
                </a:ext>
              </a:extLst>
            </p:cNvPr>
            <p:cNvSpPr/>
            <p:nvPr/>
          </p:nvSpPr>
          <p:spPr>
            <a:xfrm>
              <a:off x="9380146" y="2091950"/>
              <a:ext cx="739039" cy="441809"/>
            </a:xfrm>
            <a:prstGeom prst="roundRect">
              <a:avLst/>
            </a:prstGeom>
            <a:solidFill>
              <a:srgbClr val="00B050">
                <a:alpha val="1951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sp>
          <p:nvSpPr>
            <p:cNvPr id="25" name="矩形: 圆角 22">
              <a:extLst>
                <a:ext uri="{FF2B5EF4-FFF2-40B4-BE49-F238E27FC236}">
                  <a16:creationId xmlns:a16="http://schemas.microsoft.com/office/drawing/2014/main" id="{230CAAA9-1A00-0545-B09A-DDA91AB29D7E}"/>
                </a:ext>
              </a:extLst>
            </p:cNvPr>
            <p:cNvSpPr/>
            <p:nvPr/>
          </p:nvSpPr>
          <p:spPr>
            <a:xfrm>
              <a:off x="4378648" y="2049448"/>
              <a:ext cx="377506" cy="441809"/>
            </a:xfrm>
            <a:prstGeom prst="roundRect">
              <a:avLst/>
            </a:prstGeom>
            <a:solidFill>
              <a:srgbClr val="FFFF00">
                <a:alpha val="3203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sp>
          <p:nvSpPr>
            <p:cNvPr id="26" name="矩形: 圆角 24">
              <a:extLst>
                <a:ext uri="{FF2B5EF4-FFF2-40B4-BE49-F238E27FC236}">
                  <a16:creationId xmlns:a16="http://schemas.microsoft.com/office/drawing/2014/main" id="{C335C307-99CB-6A47-9DA2-B4214EA66ED1}"/>
                </a:ext>
              </a:extLst>
            </p:cNvPr>
            <p:cNvSpPr/>
            <p:nvPr/>
          </p:nvSpPr>
          <p:spPr>
            <a:xfrm>
              <a:off x="6275367" y="2050609"/>
              <a:ext cx="377506" cy="441809"/>
            </a:xfrm>
            <a:prstGeom prst="roundRect">
              <a:avLst/>
            </a:prstGeom>
            <a:solidFill>
              <a:srgbClr val="7030A0">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sp>
          <p:nvSpPr>
            <p:cNvPr id="27" name="矩形: 圆角 25">
              <a:extLst>
                <a:ext uri="{FF2B5EF4-FFF2-40B4-BE49-F238E27FC236}">
                  <a16:creationId xmlns:a16="http://schemas.microsoft.com/office/drawing/2014/main" id="{8C51BC20-8DC2-F146-AE72-172EE0CE07AA}"/>
                </a:ext>
              </a:extLst>
            </p:cNvPr>
            <p:cNvSpPr/>
            <p:nvPr/>
          </p:nvSpPr>
          <p:spPr>
            <a:xfrm>
              <a:off x="7194813" y="2041473"/>
              <a:ext cx="377506" cy="441809"/>
            </a:xfrm>
            <a:prstGeom prst="roundRect">
              <a:avLst/>
            </a:prstGeom>
            <a:solidFill>
              <a:srgbClr val="FF00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77D5F417-C7F9-C54D-921C-13B7849BCC61}"/>
                  </a:ext>
                </a:extLst>
              </p:cNvPr>
              <p:cNvSpPr txBox="1"/>
              <p:nvPr/>
            </p:nvSpPr>
            <p:spPr>
              <a:xfrm>
                <a:off x="3188646" y="4873248"/>
                <a:ext cx="1618007" cy="276999"/>
              </a:xfrm>
              <a:prstGeom prst="rect">
                <a:avLst/>
              </a:prstGeom>
              <a:noFill/>
            </p:spPr>
            <p:txBody>
              <a:bodyPr wrap="none" lIns="0" tIns="0" rIns="0" bIns="0" rtlCol="0">
                <a:spAutoFit/>
              </a:bodyPr>
              <a:lstStyle/>
              <a:p>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𝒌</m:t>
                        </m:r>
                      </m:e>
                      <m:sub>
                        <m:r>
                          <a:rPr lang="en-US" altLang="zh-CN" b="1" i="1">
                            <a:latin typeface="Cambria Math" panose="02040503050406030204" pitchFamily="18" charset="0"/>
                          </a:rPr>
                          <m:t>𝑻</m:t>
                        </m:r>
                      </m:sub>
                    </m:sSub>
                  </m:oMath>
                </a14:m>
                <a:r>
                  <a:rPr lang="en-US" altLang="zh-CN" b="1">
                    <a:latin typeface="Times New Roman" panose="02020603050405020304" pitchFamily="18" charset="0"/>
                    <a:ea typeface="微软雅黑" panose="020B0503020204020204" pitchFamily="34" charset="-122"/>
                    <a:cs typeface="Times New Roman" panose="02020603050405020304" pitchFamily="18" charset="0"/>
                  </a:rPr>
                  <a:t> resummation</a:t>
                </a:r>
                <a:endParaRPr lang="zh-CN" altLang="en-US" sz="1600" b="1">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77D5F417-C7F9-C54D-921C-13B7849BCC61}"/>
                  </a:ext>
                </a:extLst>
              </p:cNvPr>
              <p:cNvSpPr txBox="1">
                <a:spLocks noRot="1" noChangeAspect="1" noMove="1" noResize="1" noEditPoints="1" noAdjustHandles="1" noChangeArrowheads="1" noChangeShapeType="1" noTextEdit="1"/>
              </p:cNvSpPr>
              <p:nvPr/>
            </p:nvSpPr>
            <p:spPr>
              <a:xfrm>
                <a:off x="3188646" y="4873248"/>
                <a:ext cx="1618007" cy="276999"/>
              </a:xfrm>
              <a:prstGeom prst="rect">
                <a:avLst/>
              </a:prstGeom>
              <a:blipFill>
                <a:blip r:embed="rId5"/>
                <a:stretch>
                  <a:fillRect l="-5469" t="-26087" r="-7813" b="-47826"/>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0BE07A06-BA85-3E42-8CF1-2784BC14E6D0}"/>
              </a:ext>
            </a:extLst>
          </p:cNvPr>
          <p:cNvSpPr txBox="1"/>
          <p:nvPr/>
        </p:nvSpPr>
        <p:spPr>
          <a:xfrm>
            <a:off x="4952151" y="4879995"/>
            <a:ext cx="3277583" cy="276999"/>
          </a:xfrm>
          <a:prstGeom prst="rect">
            <a:avLst/>
          </a:prstGeom>
          <a:noFill/>
        </p:spPr>
        <p:txBody>
          <a:bodyPr wrap="square" lIns="0" tIns="0" rIns="0" bIns="0" rtlCol="0">
            <a:spAutoFit/>
          </a:bodyPr>
          <a:lstStyle/>
          <a:p>
            <a:pPr algn="ctr"/>
            <a:r>
              <a:rPr lang="en" altLang="zh-CN" b="1">
                <a:latin typeface="Times New Roman" panose="02020603050405020304" pitchFamily="18" charset="0"/>
                <a:ea typeface="微软雅黑" panose="020B0503020204020204" pitchFamily="34" charset="-122"/>
                <a:cs typeface="Times New Roman" panose="02020603050405020304" pitchFamily="18" charset="0"/>
              </a:rPr>
              <a:t>Threshold  </a:t>
            </a:r>
            <a:r>
              <a:rPr lang="en-US" altLang="zh-CN" b="1" err="1">
                <a:latin typeface="Times New Roman" panose="02020603050405020304" pitchFamily="18" charset="0"/>
                <a:ea typeface="微软雅黑" panose="020B0503020204020204" pitchFamily="34" charset="-122"/>
                <a:cs typeface="Times New Roman" panose="02020603050405020304" pitchFamily="18" charset="0"/>
              </a:rPr>
              <a:t>resummation</a:t>
            </a:r>
            <a:r>
              <a:rPr lang="en" altLang="zh-CN" b="1">
                <a:latin typeface="Times New Roman" panose="02020603050405020304" pitchFamily="18" charset="0"/>
                <a:ea typeface="微软雅黑" panose="020B0503020204020204" pitchFamily="34" charset="-122"/>
                <a:cs typeface="Times New Roman" panose="02020603050405020304" pitchFamily="18" charset="0"/>
              </a:rPr>
              <a:t> </a:t>
            </a:r>
          </a:p>
        </p:txBody>
      </p:sp>
      <p:pic>
        <p:nvPicPr>
          <p:cNvPr id="32" name="Picture 4">
            <a:extLst>
              <a:ext uri="{FF2B5EF4-FFF2-40B4-BE49-F238E27FC236}">
                <a16:creationId xmlns:a16="http://schemas.microsoft.com/office/drawing/2014/main" id="{ECDD06D5-39CE-7A49-8020-1A4588DF51A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3029" y="531814"/>
            <a:ext cx="3806118" cy="257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上箭头 34">
            <a:extLst>
              <a:ext uri="{FF2B5EF4-FFF2-40B4-BE49-F238E27FC236}">
                <a16:creationId xmlns:a16="http://schemas.microsoft.com/office/drawing/2014/main" id="{0D0FFF7F-258A-B846-9979-2BFC85F2CF98}"/>
              </a:ext>
            </a:extLst>
          </p:cNvPr>
          <p:cNvSpPr/>
          <p:nvPr/>
        </p:nvSpPr>
        <p:spPr>
          <a:xfrm>
            <a:off x="4032534" y="4434215"/>
            <a:ext cx="159317" cy="47315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latin typeface="Times New Roman" panose="02020603050405020304" pitchFamily="18" charset="0"/>
              <a:cs typeface="Times New Roman" panose="02020603050405020304" pitchFamily="18" charset="0"/>
            </a:endParaRPr>
          </a:p>
        </p:txBody>
      </p:sp>
      <p:sp>
        <p:nvSpPr>
          <p:cNvPr id="36" name="上箭头 35">
            <a:extLst>
              <a:ext uri="{FF2B5EF4-FFF2-40B4-BE49-F238E27FC236}">
                <a16:creationId xmlns:a16="http://schemas.microsoft.com/office/drawing/2014/main" id="{C48F27C1-3C90-C74B-B5D0-CCA1C782B9DA}"/>
              </a:ext>
            </a:extLst>
          </p:cNvPr>
          <p:cNvSpPr/>
          <p:nvPr/>
        </p:nvSpPr>
        <p:spPr>
          <a:xfrm>
            <a:off x="5709486" y="4434214"/>
            <a:ext cx="159317" cy="47315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8706C167-78C1-425F-B5A9-C721E10F60FE}"/>
              </a:ext>
            </a:extLst>
          </p:cNvPr>
          <p:cNvSpPr txBox="1"/>
          <p:nvPr/>
        </p:nvSpPr>
        <p:spPr>
          <a:xfrm>
            <a:off x="6296762" y="1295655"/>
            <a:ext cx="2808312" cy="1631216"/>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References:</a:t>
            </a:r>
          </a:p>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PPNP51-85(2003);</a:t>
            </a:r>
          </a:p>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arXiv:0707.1294;</a:t>
            </a:r>
          </a:p>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0907.4940;</a:t>
            </a:r>
          </a:p>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1406.7689</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1413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3E7FAFE-267F-2C46-B375-AAB2D5C6EEEA}"/>
              </a:ext>
            </a:extLst>
          </p:cNvPr>
          <p:cNvSpPr>
            <a:spLocks noGrp="1"/>
          </p:cNvSpPr>
          <p:nvPr>
            <p:ph idx="1"/>
          </p:nvPr>
        </p:nvSpPr>
        <p:spPr>
          <a:xfrm>
            <a:off x="162007" y="-220905"/>
            <a:ext cx="9112622" cy="4229861"/>
          </a:xfrm>
        </p:spPr>
        <p:txBody>
          <a:bodyPr/>
          <a:lstStyle/>
          <a:p>
            <a:endParaRPr kumimoji="1" lang="en-US" altLang="zh-CN" dirty="0">
              <a:latin typeface="Times New Roman" panose="02020603050405020304" pitchFamily="18" charset="0"/>
              <a:cs typeface="Times New Roman" panose="02020603050405020304" pitchFamily="18" charset="0"/>
            </a:endParaRPr>
          </a:p>
          <a:p>
            <a:r>
              <a:rPr kumimoji="1" lang="en-US" altLang="zh-CN" sz="2400" b="1" dirty="0">
                <a:solidFill>
                  <a:schemeClr val="tx2"/>
                </a:solidFill>
                <a:latin typeface="Times New Roman" panose="02020603050405020304" pitchFamily="18" charset="0"/>
                <a:ea typeface="Hannotate SC" panose="03000500000000000000" pitchFamily="66" charset="-122"/>
                <a:cs typeface="Times New Roman" panose="02020603050405020304" pitchFamily="18" charset="0"/>
              </a:rPr>
              <a:t>PQCD approach</a:t>
            </a:r>
          </a:p>
          <a:p>
            <a:pPr>
              <a:buFont typeface="Arial" panose="020B0604020202020204" pitchFamily="34" charset="0"/>
              <a:buChar char="•"/>
            </a:pP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Transition form factor is dominated from the perturbative region;</a:t>
            </a:r>
            <a:endParaRPr kumimoji="1" lang="en-US" altLang="zh-CN" sz="2000" dirty="0">
              <a:latin typeface="Times New Roman" panose="02020603050405020304" pitchFamily="18" charset="0"/>
              <a:ea typeface="Hannotate SC" panose="03000500000000000000" pitchFamily="66" charset="-122"/>
              <a:cs typeface="Times New Roman" panose="02020603050405020304" pitchFamily="18" charset="0"/>
            </a:endParaRPr>
          </a:p>
          <a:p>
            <a:pPr>
              <a:buFont typeface="Arial" panose="020B0604020202020204" pitchFamily="34" charset="0"/>
              <a:buChar char="•"/>
            </a:pP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Nonfactorizable and </a:t>
            </a:r>
            <a:r>
              <a:rPr kumimoji="1" lang="en-US" altLang="zh-CN" sz="2000" dirty="0">
                <a:latin typeface="Times New Roman" panose="02020603050405020304" pitchFamily="18" charset="0"/>
                <a:ea typeface="Hannotate SC" panose="03000500000000000000" pitchFamily="66" charset="-122"/>
                <a:cs typeface="Times New Roman" panose="02020603050405020304" pitchFamily="18" charset="0"/>
              </a:rPr>
              <a:t>annihilation diagrams can be calculated in PQCD.</a:t>
            </a:r>
          </a:p>
          <a:p>
            <a:pPr>
              <a:buFont typeface="Arial" panose="020B0604020202020204" pitchFamily="34" charset="0"/>
              <a:buChar char="•"/>
            </a:pPr>
            <a:r>
              <a:rPr kumimoji="1" lang="en-US" altLang="zh-CN" sz="2000"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Large strong phase from </a:t>
            </a:r>
            <a:r>
              <a:rPr kumimoji="1" lang="en-US" altLang="zh-CN" sz="2000" dirty="0">
                <a:latin typeface="Times New Roman" panose="02020603050405020304" pitchFamily="18" charset="0"/>
                <a:ea typeface="Hannotate SC" panose="03000500000000000000" pitchFamily="66" charset="-122"/>
                <a:cs typeface="Times New Roman" panose="02020603050405020304" pitchFamily="18" charset="0"/>
              </a:rPr>
              <a:t>annihilation diagrams which </a:t>
            </a:r>
            <a:r>
              <a:rPr kumimoji="1" lang="en-US" altLang="zh-CN" sz="2000"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plays an important role in the</a:t>
            </a:r>
            <a:r>
              <a:rPr kumimoji="1" lang="en-US" altLang="zh-CN" sz="2000" dirty="0">
                <a:latin typeface="Times New Roman" panose="02020603050405020304" pitchFamily="18" charset="0"/>
                <a:ea typeface="Hannotate SC" panose="03000500000000000000" pitchFamily="66" charset="-122"/>
                <a:cs typeface="Times New Roman" panose="02020603050405020304" pitchFamily="18" charset="0"/>
              </a:rPr>
              <a:t> CP asymmetry.</a:t>
            </a:r>
          </a:p>
        </p:txBody>
      </p:sp>
      <mc:AlternateContent xmlns:mc="http://schemas.openxmlformats.org/markup-compatibility/2006" xmlns:a14="http://schemas.microsoft.com/office/drawing/2010/main">
        <mc:Choice Requires="a14">
          <p:graphicFrame>
            <p:nvGraphicFramePr>
              <p:cNvPr id="13" name="表格 13">
                <a:extLst>
                  <a:ext uri="{FF2B5EF4-FFF2-40B4-BE49-F238E27FC236}">
                    <a16:creationId xmlns:a16="http://schemas.microsoft.com/office/drawing/2014/main" id="{72981779-D680-7342-9317-49718A7816FA}"/>
                  </a:ext>
                </a:extLst>
              </p:cNvPr>
              <p:cNvGraphicFramePr>
                <a:graphicFrameLocks noGrp="1"/>
              </p:cNvGraphicFramePr>
              <p:nvPr>
                <p:extLst>
                  <p:ext uri="{D42A27DB-BD31-4B8C-83A1-F6EECF244321}">
                    <p14:modId xmlns:p14="http://schemas.microsoft.com/office/powerpoint/2010/main" val="1233000876"/>
                  </p:ext>
                </p:extLst>
              </p:nvPr>
            </p:nvGraphicFramePr>
            <p:xfrm>
              <a:off x="321893" y="1973724"/>
              <a:ext cx="5824812" cy="1836947"/>
            </p:xfrm>
            <a:graphic>
              <a:graphicData uri="http://schemas.openxmlformats.org/drawingml/2006/table">
                <a:tbl>
                  <a:tblPr firstRow="1" bandRow="1">
                    <a:tableStyleId>{93296810-A885-4BE3-A3E7-6D5BEEA58F35}</a:tableStyleId>
                  </a:tblPr>
                  <a:tblGrid>
                    <a:gridCol w="1349210">
                      <a:extLst>
                        <a:ext uri="{9D8B030D-6E8A-4147-A177-3AD203B41FA5}">
                          <a16:colId xmlns:a16="http://schemas.microsoft.com/office/drawing/2014/main" val="1140686561"/>
                        </a:ext>
                      </a:extLst>
                    </a:gridCol>
                    <a:gridCol w="980715">
                      <a:extLst>
                        <a:ext uri="{9D8B030D-6E8A-4147-A177-3AD203B41FA5}">
                          <a16:colId xmlns:a16="http://schemas.microsoft.com/office/drawing/2014/main" val="1907044508"/>
                        </a:ext>
                      </a:extLst>
                    </a:gridCol>
                    <a:gridCol w="1164963">
                      <a:extLst>
                        <a:ext uri="{9D8B030D-6E8A-4147-A177-3AD203B41FA5}">
                          <a16:colId xmlns:a16="http://schemas.microsoft.com/office/drawing/2014/main" val="1678517886"/>
                        </a:ext>
                      </a:extLst>
                    </a:gridCol>
                    <a:gridCol w="1052963">
                      <a:extLst>
                        <a:ext uri="{9D8B030D-6E8A-4147-A177-3AD203B41FA5}">
                          <a16:colId xmlns:a16="http://schemas.microsoft.com/office/drawing/2014/main" val="1396958609"/>
                        </a:ext>
                      </a:extLst>
                    </a:gridCol>
                    <a:gridCol w="1276961">
                      <a:extLst>
                        <a:ext uri="{9D8B030D-6E8A-4147-A177-3AD203B41FA5}">
                          <a16:colId xmlns:a16="http://schemas.microsoft.com/office/drawing/2014/main" val="1295242300"/>
                        </a:ext>
                      </a:extLst>
                    </a:gridCol>
                  </a:tblGrid>
                  <a:tr h="615057">
                    <a:tc>
                      <a:txBody>
                        <a:bodyPr/>
                        <a:lstStyle/>
                        <a:p>
                          <a:pPr algn="ctr"/>
                          <a:r>
                            <a:rPr lang="en-US" altLang="zh-CN" sz="1800">
                              <a:solidFill>
                                <a:schemeClr val="tx1"/>
                              </a:solidFill>
                              <a:latin typeface="微软雅黑" panose="020B0503020204020204" pitchFamily="34" charset="-122"/>
                              <a:ea typeface="微软雅黑" panose="020B0503020204020204" pitchFamily="34" charset="-122"/>
                            </a:rPr>
                            <a:t>Direct CPV(%)</a:t>
                          </a:r>
                          <a:endParaRPr lang="zh-CN" altLang="en-US" sz="180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dirty="0">
                              <a:solidFill>
                                <a:schemeClr val="tx1"/>
                              </a:solidFill>
                              <a:latin typeface="微软雅黑" panose="020B0503020204020204" pitchFamily="34" charset="-122"/>
                              <a:ea typeface="微软雅黑" panose="020B0503020204020204" pitchFamily="34" charset="-122"/>
                            </a:rPr>
                            <a:t>FA</a:t>
                          </a:r>
                          <a:endParaRPr lang="zh-CN" altLang="en-US" sz="18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a:solidFill>
                                <a:schemeClr val="tx1"/>
                              </a:solidFill>
                              <a:latin typeface="微软雅黑" panose="020B0503020204020204" pitchFamily="34" charset="-122"/>
                              <a:ea typeface="微软雅黑" panose="020B0503020204020204" pitchFamily="34" charset="-122"/>
                            </a:rPr>
                            <a:t>BBNS</a:t>
                          </a:r>
                          <a:endParaRPr lang="zh-CN" altLang="en-US" sz="180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dirty="0">
                              <a:solidFill>
                                <a:schemeClr val="tx1"/>
                              </a:solidFill>
                              <a:latin typeface="微软雅黑" panose="020B0503020204020204" pitchFamily="34" charset="-122"/>
                              <a:ea typeface="微软雅黑" panose="020B0503020204020204" pitchFamily="34" charset="-122"/>
                            </a:rPr>
                            <a:t>PQCD</a:t>
                          </a:r>
                          <a:endParaRPr lang="zh-CN" altLang="en-US" sz="18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a:solidFill>
                                <a:schemeClr val="tx1"/>
                              </a:solidFill>
                              <a:latin typeface="微软雅黑" panose="020B0503020204020204" pitchFamily="34" charset="-122"/>
                              <a:ea typeface="微软雅黑" panose="020B0503020204020204" pitchFamily="34" charset="-122"/>
                            </a:rPr>
                            <a:t>exp.</a:t>
                          </a:r>
                          <a:endParaRPr lang="zh-CN" altLang="en-US" sz="180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2689955873"/>
                      </a:ext>
                    </a:extLst>
                  </a:tr>
                  <a:tr h="608793">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𝐵</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𝜋</m:t>
                                    </m:r>
                                  </m:e>
                                  <m:sup>
                                    <m:r>
                                      <a:rPr lang="en-US" altLang="zh-CN" sz="1800" b="0" i="1" smtClean="0">
                                        <a:latin typeface="Cambria Math" panose="02040503050406030204" pitchFamily="18" charset="0"/>
                                      </a:rPr>
                                      <m:t>+</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𝜋</m:t>
                                    </m:r>
                                  </m:e>
                                  <m:sup>
                                    <m:r>
                                      <a:rPr lang="en-US" altLang="zh-CN" sz="1800" b="0" i="1" smtClean="0">
                                        <a:latin typeface="Cambria Math" panose="02040503050406030204" pitchFamily="18" charset="0"/>
                                      </a:rPr>
                                      <m:t>−</m:t>
                                    </m:r>
                                  </m:sup>
                                </m:sSup>
                              </m:oMath>
                            </m:oMathPara>
                          </a14:m>
                          <a:endParaRPr lang="zh-CN" altLang="en-US" sz="1800" dirty="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5±3</m:t>
                                </m:r>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6±12</m:t>
                                </m:r>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30±20</m:t>
                                </m:r>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32±4</m:t>
                                </m:r>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4109288947"/>
                      </a:ext>
                    </a:extLst>
                  </a:tr>
                  <a:tr h="608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𝐵</m:t>
                                </m:r>
                                <m:r>
                                  <a:rPr lang="en-US" altLang="zh-CN" sz="1800" b="0" i="1" smtClean="0">
                                    <a:latin typeface="Cambria Math" panose="02040503050406030204" pitchFamily="18" charset="0"/>
                                  </a:rPr>
                                  <m:t>→</m:t>
                                </m:r>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𝐾</m:t>
                                    </m:r>
                                  </m:e>
                                  <m:sup>
                                    <m:r>
                                      <a:rPr lang="en-US" altLang="zh-CN" sz="1800" b="0" i="1" smtClean="0">
                                        <a:latin typeface="Cambria Math" panose="02040503050406030204" pitchFamily="18" charset="0"/>
                                      </a:rPr>
                                      <m:t>+</m:t>
                                    </m:r>
                                  </m:sup>
                                </m:sSup>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𝜋</m:t>
                                    </m:r>
                                  </m:e>
                                  <m:sup>
                                    <m:r>
                                      <a:rPr lang="en-US" altLang="zh-CN" sz="1800" b="0" i="1" smtClean="0">
                                        <a:latin typeface="Cambria Math" panose="02040503050406030204" pitchFamily="18" charset="0"/>
                                      </a:rPr>
                                      <m:t>−</m:t>
                                    </m:r>
                                  </m:sup>
                                </m:sSup>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10±3</m:t>
                                </m:r>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5±9</m:t>
                                </m:r>
                              </m:oMath>
                            </m:oMathPara>
                          </a14:m>
                          <a:endParaRPr lang="zh-CN" altLang="en-US" sz="1800" dirty="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17±5</m:t>
                                </m:r>
                              </m:oMath>
                            </m:oMathPara>
                          </a14:m>
                          <a:endParaRPr lang="zh-CN" altLang="en-US" sz="1800">
                            <a:latin typeface="微软雅黑" panose="020B0503020204020204" pitchFamily="34" charset="-122"/>
                            <a:ea typeface="微软雅黑" panose="020B0503020204020204" pitchFamily="34" charset="-122"/>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latin typeface="Cambria Math" panose="02040503050406030204" pitchFamily="18" charset="0"/>
                                  </a:rPr>
                                  <m:t>8.3±0.4</m:t>
                                </m:r>
                              </m:oMath>
                            </m:oMathPara>
                          </a14:m>
                          <a:endParaRPr lang="zh-CN" altLang="en-US" sz="1800" dirty="0">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3621435178"/>
                      </a:ext>
                    </a:extLst>
                  </a:tr>
                </a:tbl>
              </a:graphicData>
            </a:graphic>
          </p:graphicFrame>
        </mc:Choice>
        <mc:Fallback xmlns="">
          <p:graphicFrame>
            <p:nvGraphicFramePr>
              <p:cNvPr id="13" name="表格 13">
                <a:extLst>
                  <a:ext uri="{FF2B5EF4-FFF2-40B4-BE49-F238E27FC236}">
                    <a16:creationId xmlns:a16="http://schemas.microsoft.com/office/drawing/2014/main" id="{72981779-D680-7342-9317-49718A7816FA}"/>
                  </a:ext>
                </a:extLst>
              </p:cNvPr>
              <p:cNvGraphicFramePr>
                <a:graphicFrameLocks noGrp="1"/>
              </p:cNvGraphicFramePr>
              <p:nvPr>
                <p:extLst>
                  <p:ext uri="{D42A27DB-BD31-4B8C-83A1-F6EECF244321}">
                    <p14:modId xmlns:p14="http://schemas.microsoft.com/office/powerpoint/2010/main" val="1233000876"/>
                  </p:ext>
                </p:extLst>
              </p:nvPr>
            </p:nvGraphicFramePr>
            <p:xfrm>
              <a:off x="321893" y="1973724"/>
              <a:ext cx="5824812" cy="1836947"/>
            </p:xfrm>
            <a:graphic>
              <a:graphicData uri="http://schemas.openxmlformats.org/drawingml/2006/table">
                <a:tbl>
                  <a:tblPr firstRow="1" bandRow="1">
                    <a:tableStyleId>{93296810-A885-4BE3-A3E7-6D5BEEA58F35}</a:tableStyleId>
                  </a:tblPr>
                  <a:tblGrid>
                    <a:gridCol w="1349210">
                      <a:extLst>
                        <a:ext uri="{9D8B030D-6E8A-4147-A177-3AD203B41FA5}">
                          <a16:colId xmlns:a16="http://schemas.microsoft.com/office/drawing/2014/main" val="1140686561"/>
                        </a:ext>
                      </a:extLst>
                    </a:gridCol>
                    <a:gridCol w="980715">
                      <a:extLst>
                        <a:ext uri="{9D8B030D-6E8A-4147-A177-3AD203B41FA5}">
                          <a16:colId xmlns:a16="http://schemas.microsoft.com/office/drawing/2014/main" val="1907044508"/>
                        </a:ext>
                      </a:extLst>
                    </a:gridCol>
                    <a:gridCol w="1164963">
                      <a:extLst>
                        <a:ext uri="{9D8B030D-6E8A-4147-A177-3AD203B41FA5}">
                          <a16:colId xmlns:a16="http://schemas.microsoft.com/office/drawing/2014/main" val="1678517886"/>
                        </a:ext>
                      </a:extLst>
                    </a:gridCol>
                    <a:gridCol w="1052963">
                      <a:extLst>
                        <a:ext uri="{9D8B030D-6E8A-4147-A177-3AD203B41FA5}">
                          <a16:colId xmlns:a16="http://schemas.microsoft.com/office/drawing/2014/main" val="1396958609"/>
                        </a:ext>
                      </a:extLst>
                    </a:gridCol>
                    <a:gridCol w="1276961">
                      <a:extLst>
                        <a:ext uri="{9D8B030D-6E8A-4147-A177-3AD203B41FA5}">
                          <a16:colId xmlns:a16="http://schemas.microsoft.com/office/drawing/2014/main" val="1295242300"/>
                        </a:ext>
                      </a:extLst>
                    </a:gridCol>
                  </a:tblGrid>
                  <a:tr h="617220">
                    <a:tc>
                      <a:txBody>
                        <a:bodyPr/>
                        <a:lstStyle/>
                        <a:p>
                          <a:pPr algn="ctr"/>
                          <a:r>
                            <a:rPr lang="en-US" altLang="zh-CN" sz="1800">
                              <a:solidFill>
                                <a:schemeClr val="tx1"/>
                              </a:solidFill>
                              <a:latin typeface="微软雅黑" panose="020B0503020204020204" pitchFamily="34" charset="-122"/>
                              <a:ea typeface="微软雅黑" panose="020B0503020204020204" pitchFamily="34" charset="-122"/>
                            </a:rPr>
                            <a:t>Direct CPV(%)</a:t>
                          </a:r>
                          <a:endParaRPr lang="zh-CN" altLang="en-US" sz="180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dirty="0">
                              <a:solidFill>
                                <a:schemeClr val="tx1"/>
                              </a:solidFill>
                              <a:latin typeface="微软雅黑" panose="020B0503020204020204" pitchFamily="34" charset="-122"/>
                              <a:ea typeface="微软雅黑" panose="020B0503020204020204" pitchFamily="34" charset="-122"/>
                            </a:rPr>
                            <a:t>FA</a:t>
                          </a:r>
                          <a:endParaRPr lang="zh-CN" altLang="en-US" sz="18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a:solidFill>
                                <a:schemeClr val="tx1"/>
                              </a:solidFill>
                              <a:latin typeface="微软雅黑" panose="020B0503020204020204" pitchFamily="34" charset="-122"/>
                              <a:ea typeface="微软雅黑" panose="020B0503020204020204" pitchFamily="34" charset="-122"/>
                            </a:rPr>
                            <a:t>BBNS</a:t>
                          </a:r>
                          <a:endParaRPr lang="zh-CN" altLang="en-US" sz="180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dirty="0">
                              <a:solidFill>
                                <a:schemeClr val="tx1"/>
                              </a:solidFill>
                              <a:latin typeface="微软雅黑" panose="020B0503020204020204" pitchFamily="34" charset="-122"/>
                              <a:ea typeface="微软雅黑" panose="020B0503020204020204" pitchFamily="34" charset="-122"/>
                            </a:rPr>
                            <a:t>PQCD</a:t>
                          </a:r>
                          <a:endParaRPr lang="zh-CN" altLang="en-US" sz="1800" dirty="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tc>
                      <a:txBody>
                        <a:bodyPr/>
                        <a:lstStyle/>
                        <a:p>
                          <a:pPr algn="ctr"/>
                          <a:r>
                            <a:rPr lang="en-US" altLang="zh-CN" sz="1800">
                              <a:solidFill>
                                <a:schemeClr val="tx1"/>
                              </a:solidFill>
                              <a:latin typeface="微软雅黑" panose="020B0503020204020204" pitchFamily="34" charset="-122"/>
                              <a:ea typeface="微软雅黑" panose="020B0503020204020204" pitchFamily="34" charset="-122"/>
                            </a:rPr>
                            <a:t>exp.</a:t>
                          </a:r>
                          <a:endParaRPr lang="zh-CN" altLang="en-US" sz="1800">
                            <a:solidFill>
                              <a:schemeClr val="tx1"/>
                            </a:solidFill>
                            <a:latin typeface="微软雅黑" panose="020B0503020204020204" pitchFamily="34" charset="-122"/>
                            <a:ea typeface="微软雅黑" panose="020B0503020204020204" pitchFamily="34" charset="-122"/>
                          </a:endParaRPr>
                        </a:p>
                      </a:txBody>
                      <a:tcPr marL="68580" marR="68580" marT="34290" marB="34290" anchor="ctr"/>
                    </a:tc>
                    <a:extLst>
                      <a:ext uri="{0D108BD9-81ED-4DB2-BD59-A6C34878D82A}">
                        <a16:rowId xmlns:a16="http://schemas.microsoft.com/office/drawing/2014/main" val="2689955873"/>
                      </a:ext>
                    </a:extLst>
                  </a:tr>
                  <a:tr h="610934">
                    <a:tc>
                      <a:txBody>
                        <a:bodyPr/>
                        <a:lstStyle/>
                        <a:p>
                          <a:endParaRPr lang="zh-CN"/>
                        </a:p>
                      </a:txBody>
                      <a:tcPr marL="68580" marR="68580" marT="34290" marB="34290" anchor="ctr">
                        <a:blipFill>
                          <a:blip r:embed="rId3"/>
                          <a:stretch>
                            <a:fillRect l="-943" t="-106122" r="-335849" b="-100000"/>
                          </a:stretch>
                        </a:blipFill>
                      </a:tcPr>
                    </a:tc>
                    <a:tc>
                      <a:txBody>
                        <a:bodyPr/>
                        <a:lstStyle/>
                        <a:p>
                          <a:endParaRPr lang="zh-CN"/>
                        </a:p>
                      </a:txBody>
                      <a:tcPr marL="68580" marR="68580" marT="34290" marB="34290" anchor="ctr">
                        <a:blipFill>
                          <a:blip r:embed="rId3"/>
                          <a:stretch>
                            <a:fillRect l="-137179" t="-106122" r="-356410" b="-100000"/>
                          </a:stretch>
                        </a:blipFill>
                      </a:tcPr>
                    </a:tc>
                    <a:tc>
                      <a:txBody>
                        <a:bodyPr/>
                        <a:lstStyle/>
                        <a:p>
                          <a:endParaRPr lang="zh-CN"/>
                        </a:p>
                      </a:txBody>
                      <a:tcPr marL="68580" marR="68580" marT="34290" marB="34290" anchor="ctr">
                        <a:blipFill>
                          <a:blip r:embed="rId3"/>
                          <a:stretch>
                            <a:fillRect l="-203297" t="-106122" r="-205495" b="-100000"/>
                          </a:stretch>
                        </a:blipFill>
                      </a:tcPr>
                    </a:tc>
                    <a:tc>
                      <a:txBody>
                        <a:bodyPr/>
                        <a:lstStyle/>
                        <a:p>
                          <a:endParaRPr lang="zh-CN"/>
                        </a:p>
                      </a:txBody>
                      <a:tcPr marL="68580" marR="68580" marT="34290" marB="34290" anchor="ctr">
                        <a:blipFill>
                          <a:blip r:embed="rId3"/>
                          <a:stretch>
                            <a:fillRect l="-332530" t="-106122" r="-125301" b="-100000"/>
                          </a:stretch>
                        </a:blipFill>
                      </a:tcPr>
                    </a:tc>
                    <a:tc>
                      <a:txBody>
                        <a:bodyPr/>
                        <a:lstStyle/>
                        <a:p>
                          <a:endParaRPr lang="zh-CN"/>
                        </a:p>
                      </a:txBody>
                      <a:tcPr marL="68580" marR="68580" marT="34290" marB="34290" anchor="ctr">
                        <a:blipFill>
                          <a:blip r:embed="rId3"/>
                          <a:stretch>
                            <a:fillRect l="-355446" t="-106122" r="-2970" b="-100000"/>
                          </a:stretch>
                        </a:blipFill>
                      </a:tcPr>
                    </a:tc>
                    <a:extLst>
                      <a:ext uri="{0D108BD9-81ED-4DB2-BD59-A6C34878D82A}">
                        <a16:rowId xmlns:a16="http://schemas.microsoft.com/office/drawing/2014/main" val="4109288947"/>
                      </a:ext>
                    </a:extLst>
                  </a:tr>
                  <a:tr h="608793">
                    <a:tc>
                      <a:txBody>
                        <a:bodyPr/>
                        <a:lstStyle/>
                        <a:p>
                          <a:endParaRPr lang="zh-CN"/>
                        </a:p>
                      </a:txBody>
                      <a:tcPr marL="68580" marR="68580" marT="34290" marB="34290" anchor="ctr">
                        <a:blipFill>
                          <a:blip r:embed="rId3"/>
                          <a:stretch>
                            <a:fillRect l="-943" t="-210417" r="-335849" b="-2083"/>
                          </a:stretch>
                        </a:blipFill>
                      </a:tcPr>
                    </a:tc>
                    <a:tc>
                      <a:txBody>
                        <a:bodyPr/>
                        <a:lstStyle/>
                        <a:p>
                          <a:endParaRPr lang="zh-CN"/>
                        </a:p>
                      </a:txBody>
                      <a:tcPr marL="68580" marR="68580" marT="34290" marB="34290" anchor="ctr">
                        <a:blipFill>
                          <a:blip r:embed="rId3"/>
                          <a:stretch>
                            <a:fillRect l="-137179" t="-210417" r="-356410" b="-2083"/>
                          </a:stretch>
                        </a:blipFill>
                      </a:tcPr>
                    </a:tc>
                    <a:tc>
                      <a:txBody>
                        <a:bodyPr/>
                        <a:lstStyle/>
                        <a:p>
                          <a:endParaRPr lang="zh-CN"/>
                        </a:p>
                      </a:txBody>
                      <a:tcPr marL="68580" marR="68580" marT="34290" marB="34290" anchor="ctr">
                        <a:blipFill>
                          <a:blip r:embed="rId3"/>
                          <a:stretch>
                            <a:fillRect l="-203297" t="-210417" r="-205495" b="-2083"/>
                          </a:stretch>
                        </a:blipFill>
                      </a:tcPr>
                    </a:tc>
                    <a:tc>
                      <a:txBody>
                        <a:bodyPr/>
                        <a:lstStyle/>
                        <a:p>
                          <a:endParaRPr lang="zh-CN"/>
                        </a:p>
                      </a:txBody>
                      <a:tcPr marL="68580" marR="68580" marT="34290" marB="34290" anchor="ctr">
                        <a:blipFill>
                          <a:blip r:embed="rId3"/>
                          <a:stretch>
                            <a:fillRect l="-332530" t="-210417" r="-125301" b="-2083"/>
                          </a:stretch>
                        </a:blipFill>
                      </a:tcPr>
                    </a:tc>
                    <a:tc>
                      <a:txBody>
                        <a:bodyPr/>
                        <a:lstStyle/>
                        <a:p>
                          <a:endParaRPr lang="zh-CN"/>
                        </a:p>
                      </a:txBody>
                      <a:tcPr marL="68580" marR="68580" marT="34290" marB="34290" anchor="ctr">
                        <a:blipFill>
                          <a:blip r:embed="rId3"/>
                          <a:stretch>
                            <a:fillRect l="-355446" t="-210417" r="-2970" b="-2083"/>
                          </a:stretch>
                        </a:blipFill>
                      </a:tcPr>
                    </a:tc>
                    <a:extLst>
                      <a:ext uri="{0D108BD9-81ED-4DB2-BD59-A6C34878D82A}">
                        <a16:rowId xmlns:a16="http://schemas.microsoft.com/office/drawing/2014/main" val="3621435178"/>
                      </a:ext>
                    </a:extLst>
                  </a:tr>
                </a:tbl>
              </a:graphicData>
            </a:graphic>
          </p:graphicFrame>
        </mc:Fallback>
      </mc:AlternateContent>
      <p:sp>
        <p:nvSpPr>
          <p:cNvPr id="8" name="文本框 7">
            <a:extLst>
              <a:ext uri="{FF2B5EF4-FFF2-40B4-BE49-F238E27FC236}">
                <a16:creationId xmlns:a16="http://schemas.microsoft.com/office/drawing/2014/main" id="{7EF49A9D-1D5C-4002-A768-9AEFAD6E63AA}"/>
              </a:ext>
            </a:extLst>
          </p:cNvPr>
          <p:cNvSpPr txBox="1"/>
          <p:nvPr/>
        </p:nvSpPr>
        <p:spPr>
          <a:xfrm>
            <a:off x="6195173" y="2125055"/>
            <a:ext cx="6478684" cy="1384995"/>
          </a:xfrm>
          <a:prstGeom prst="rect">
            <a:avLst/>
          </a:prstGeom>
          <a:noFill/>
        </p:spPr>
        <p:txBody>
          <a:bodyPr wrap="square" rtlCol="0">
            <a:spAutoFit/>
          </a:bodyPr>
          <a:lstStyle/>
          <a:p>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References:</a:t>
            </a:r>
          </a:p>
          <a:p>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Phys. Rev. D 63, 054008 (2001)</a:t>
            </a:r>
          </a:p>
          <a:p>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Phys. Rev. D 63, 074009 (2001) </a:t>
            </a:r>
          </a:p>
          <a:p>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Phys. Lett. B 504, 6 (2001)</a:t>
            </a:r>
            <a:endParaRPr lang="zh-CN" altLang="en-US" sz="1600" dirty="0">
              <a:latin typeface="Times New Roman" panose="02020603050405020304" pitchFamily="18" charset="0"/>
              <a:ea typeface="Hannotate SC" panose="03000500000000000000" pitchFamily="66" charset="-122"/>
              <a:cs typeface="Times New Roman" panose="02020603050405020304" pitchFamily="18" charset="0"/>
            </a:endParaRPr>
          </a:p>
          <a:p>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8B3CE2EA-1DAD-BF03-5C66-9DC12D7753F9}"/>
              </a:ext>
            </a:extLst>
          </p:cNvPr>
          <p:cNvSpPr txBox="1"/>
          <p:nvPr/>
        </p:nvSpPr>
        <p:spPr>
          <a:xfrm>
            <a:off x="321893" y="4318723"/>
            <a:ext cx="5438376" cy="33855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PQCD</a:t>
            </a:r>
            <a:endParaRPr lang="zh-CN" altLang="en-US" sz="1600" b="1" dirty="0">
              <a:latin typeface="微软雅黑" panose="020B0503020204020204" pitchFamily="34" charset="-122"/>
              <a:ea typeface="微软雅黑" panose="020B0503020204020204" pitchFamily="34" charset="-122"/>
            </a:endParaRPr>
          </a:p>
        </p:txBody>
      </p:sp>
      <p:sp>
        <p:nvSpPr>
          <p:cNvPr id="4" name="左大括号 3">
            <a:extLst>
              <a:ext uri="{FF2B5EF4-FFF2-40B4-BE49-F238E27FC236}">
                <a16:creationId xmlns:a16="http://schemas.microsoft.com/office/drawing/2014/main" id="{E5B9559F-3345-D60E-62EE-BE0AC94E2B3D}"/>
              </a:ext>
            </a:extLst>
          </p:cNvPr>
          <p:cNvSpPr/>
          <p:nvPr/>
        </p:nvSpPr>
        <p:spPr>
          <a:xfrm>
            <a:off x="1094230" y="3871147"/>
            <a:ext cx="373224" cy="1213373"/>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graphicFrame>
        <p:nvGraphicFramePr>
          <p:cNvPr id="5" name="表格 4">
            <a:extLst>
              <a:ext uri="{FF2B5EF4-FFF2-40B4-BE49-F238E27FC236}">
                <a16:creationId xmlns:a16="http://schemas.microsoft.com/office/drawing/2014/main" id="{2509907A-D712-BBC6-B23D-D275FFBF1D75}"/>
              </a:ext>
            </a:extLst>
          </p:cNvPr>
          <p:cNvGraphicFramePr>
            <a:graphicFrameLocks noGrp="1"/>
          </p:cNvGraphicFramePr>
          <p:nvPr>
            <p:extLst>
              <p:ext uri="{D42A27DB-BD31-4B8C-83A1-F6EECF244321}">
                <p14:modId xmlns:p14="http://schemas.microsoft.com/office/powerpoint/2010/main" val="753824784"/>
              </p:ext>
            </p:extLst>
          </p:nvPr>
        </p:nvGraphicFramePr>
        <p:xfrm>
          <a:off x="1542473" y="3810671"/>
          <a:ext cx="7038109" cy="1291254"/>
        </p:xfrm>
        <a:graphic>
          <a:graphicData uri="http://schemas.openxmlformats.org/drawingml/2006/table">
            <a:tbl>
              <a:tblPr firstRow="1" bandRow="1">
                <a:tableStyleId>{5C22544A-7EE6-4342-B048-85BDC9FD1C3A}</a:tableStyleId>
              </a:tblPr>
              <a:tblGrid>
                <a:gridCol w="7038109">
                  <a:extLst>
                    <a:ext uri="{9D8B030D-6E8A-4147-A177-3AD203B41FA5}">
                      <a16:colId xmlns:a16="http://schemas.microsoft.com/office/drawing/2014/main" val="2663350772"/>
                    </a:ext>
                  </a:extLst>
                </a:gridCol>
              </a:tblGrid>
              <a:tr h="287394">
                <a:tc>
                  <a:txBody>
                    <a:bodyPr/>
                    <a:lstStyle/>
                    <a:p>
                      <a:pPr marL="0" indent="0">
                        <a:buFont typeface="+mj-ea"/>
                        <a:buNone/>
                      </a:pPr>
                      <a:r>
                        <a:rPr lang="en-US" altLang="zh-CN" sz="1400" dirty="0" err="1">
                          <a:solidFill>
                            <a:schemeClr val="tx1"/>
                          </a:solidFill>
                          <a:latin typeface="微软雅黑" panose="020B0503020204020204" pitchFamily="34" charset="-122"/>
                          <a:ea typeface="微软雅黑" panose="020B0503020204020204" pitchFamily="34" charset="-122"/>
                        </a:rPr>
                        <a:t>Semileptonic</a:t>
                      </a:r>
                      <a:r>
                        <a:rPr lang="en-US" altLang="zh-CN" sz="1400" dirty="0">
                          <a:solidFill>
                            <a:schemeClr val="tx1"/>
                          </a:solidFill>
                          <a:latin typeface="微软雅黑" panose="020B0503020204020204" pitchFamily="34" charset="-122"/>
                          <a:ea typeface="微软雅黑" panose="020B0503020204020204" pitchFamily="34" charset="-122"/>
                        </a:rPr>
                        <a:t> B meson decays</a:t>
                      </a:r>
                      <a:endParaRPr lang="zh-CN" altLang="en-US" sz="1400" dirty="0">
                        <a:solidFill>
                          <a:schemeClr val="tx1"/>
                        </a:solidFill>
                        <a:latin typeface="微软雅黑" panose="020B0503020204020204" pitchFamily="34" charset="-122"/>
                        <a:ea typeface="微软雅黑" panose="020B0503020204020204" pitchFamily="34" charset="-122"/>
                      </a:endParaRPr>
                    </a:p>
                  </a:txBody>
                  <a:tcPr>
                    <a:noFill/>
                  </a:tcPr>
                </a:tc>
                <a:extLst>
                  <a:ext uri="{0D108BD9-81ED-4DB2-BD59-A6C34878D82A}">
                    <a16:rowId xmlns:a16="http://schemas.microsoft.com/office/drawing/2014/main" val="2281163357"/>
                  </a:ext>
                </a:extLst>
              </a:tr>
              <a:tr h="328818">
                <a:tc>
                  <a:txBody>
                    <a:bodyPr/>
                    <a:lstStyle/>
                    <a:p>
                      <a:pPr marL="0" indent="0">
                        <a:buFont typeface="+mj-ea"/>
                        <a:buNone/>
                      </a:pPr>
                      <a:r>
                        <a:rPr lang="en-US" altLang="zh-CN" sz="1400" b="1">
                          <a:solidFill>
                            <a:schemeClr val="tx1"/>
                          </a:solidFill>
                          <a:latin typeface="微软雅黑" panose="020B0503020204020204" pitchFamily="34" charset="-122"/>
                          <a:ea typeface="微软雅黑" panose="020B0503020204020204" pitchFamily="34" charset="-122"/>
                        </a:rPr>
                        <a:t>Two-body B meson decays (pure annihilation decays)</a:t>
                      </a:r>
                    </a:p>
                  </a:txBody>
                  <a:tcPr>
                    <a:noFill/>
                  </a:tcPr>
                </a:tc>
                <a:extLst>
                  <a:ext uri="{0D108BD9-81ED-4DB2-BD59-A6C34878D82A}">
                    <a16:rowId xmlns:a16="http://schemas.microsoft.com/office/drawing/2014/main" val="2743442290"/>
                  </a:ext>
                </a:extLst>
              </a:tr>
              <a:tr h="328818">
                <a:tc>
                  <a:txBody>
                    <a:bodyPr/>
                    <a:lstStyle/>
                    <a:p>
                      <a:r>
                        <a:rPr lang="en-US" altLang="zh-CN" sz="1400" b="1">
                          <a:solidFill>
                            <a:schemeClr val="tx1"/>
                          </a:solidFill>
                          <a:latin typeface="微软雅黑" panose="020B0503020204020204" pitchFamily="34" charset="-122"/>
                          <a:ea typeface="微软雅黑" panose="020B0503020204020204" pitchFamily="34" charset="-122"/>
                        </a:rPr>
                        <a:t>Three-body and four-body hadronic B meson decays</a:t>
                      </a:r>
                      <a:endParaRPr lang="zh-CN" altLang="en-US" sz="1400" b="1">
                        <a:solidFill>
                          <a:schemeClr val="tx1"/>
                        </a:solidFill>
                        <a:latin typeface="微软雅黑" panose="020B0503020204020204" pitchFamily="34" charset="-122"/>
                        <a:ea typeface="微软雅黑" panose="020B0503020204020204" pitchFamily="34" charset="-122"/>
                      </a:endParaRPr>
                    </a:p>
                  </a:txBody>
                  <a:tcPr>
                    <a:noFill/>
                  </a:tcPr>
                </a:tc>
                <a:extLst>
                  <a:ext uri="{0D108BD9-81ED-4DB2-BD59-A6C34878D82A}">
                    <a16:rowId xmlns:a16="http://schemas.microsoft.com/office/drawing/2014/main" val="2529658458"/>
                  </a:ext>
                </a:extLst>
              </a:tr>
              <a:tr h="328818">
                <a:tc>
                  <a:txBody>
                    <a:bodyPr/>
                    <a:lstStyle/>
                    <a:p>
                      <a:r>
                        <a:rPr lang="en-US" altLang="zh-CN" sz="1400" b="1" i="1" kern="1200" dirty="0">
                          <a:solidFill>
                            <a:schemeClr val="tx1"/>
                          </a:solidFill>
                          <a:effectLst/>
                          <a:latin typeface="微软雅黑" panose="020B0503020204020204" pitchFamily="34" charset="-122"/>
                          <a:ea typeface="微软雅黑" panose="020B0503020204020204" pitchFamily="34" charset="-122"/>
                          <a:cs typeface="+mn-cs"/>
                        </a:rPr>
                        <a:t>b</a:t>
                      </a:r>
                      <a:r>
                        <a:rPr lang="en-US" altLang="zh-CN" sz="1400" b="1" i="0" kern="1200" dirty="0">
                          <a:solidFill>
                            <a:schemeClr val="tx1"/>
                          </a:solidFill>
                          <a:effectLst/>
                          <a:latin typeface="微软雅黑" panose="020B0503020204020204" pitchFamily="34" charset="-122"/>
                          <a:ea typeface="微软雅黑" panose="020B0503020204020204" pitchFamily="34" charset="-122"/>
                          <a:cs typeface="+mn-cs"/>
                        </a:rPr>
                        <a:t>-baryon decays </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oFill/>
                  </a:tcPr>
                </a:tc>
                <a:extLst>
                  <a:ext uri="{0D108BD9-81ED-4DB2-BD59-A6C34878D82A}">
                    <a16:rowId xmlns:a16="http://schemas.microsoft.com/office/drawing/2014/main" val="1981701161"/>
                  </a:ext>
                </a:extLst>
              </a:tr>
            </a:tbl>
          </a:graphicData>
        </a:graphic>
      </p:graphicFrame>
    </p:spTree>
    <p:extLst>
      <p:ext uri="{BB962C8B-B14F-4D97-AF65-F5344CB8AC3E}">
        <p14:creationId xmlns:p14="http://schemas.microsoft.com/office/powerpoint/2010/main" val="3658216921"/>
      </p:ext>
    </p:extLst>
  </p:cSld>
  <p:clrMapOvr>
    <a:masterClrMapping/>
  </p:clrMapOvr>
  <mc:AlternateContent xmlns:mc="http://schemas.openxmlformats.org/markup-compatibility/2006" xmlns:p14="http://schemas.microsoft.com/office/powerpoint/2010/main">
    <mc:Choice Requires="p14">
      <p:transition spd="slow" p14:dur="2000" advTm="22536"/>
    </mc:Choice>
    <mc:Fallback xmlns="">
      <p:transition spd="slow" advTm="225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6106677-7072-47E0-BCA3-71B3B646FAE4}"/>
              </a:ext>
            </a:extLst>
          </p:cNvPr>
          <p:cNvSpPr>
            <a:spLocks noGrp="1"/>
          </p:cNvSpPr>
          <p:nvPr>
            <p:ph idx="1"/>
          </p:nvPr>
        </p:nvSpPr>
        <p:spPr>
          <a:xfrm>
            <a:off x="405765" y="771548"/>
            <a:ext cx="8332470" cy="4248473"/>
          </a:xfrm>
        </p:spPr>
        <p:txBody>
          <a:bodyPr>
            <a:normAutofit/>
          </a:bodyPr>
          <a:lstStyle/>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26D2687D-D4AC-453F-8512-499B2290B9D3}"/>
              </a:ext>
            </a:extLst>
          </p:cNvPr>
          <p:cNvSpPr/>
          <p:nvPr/>
        </p:nvSpPr>
        <p:spPr>
          <a:xfrm>
            <a:off x="7676" y="10610"/>
            <a:ext cx="5070154" cy="554868"/>
          </a:xfrm>
          <a:prstGeom prst="rect">
            <a:avLst/>
          </a:prstGeom>
          <a:solidFill>
            <a:srgbClr val="2B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2828211-1EF7-42F1-B189-25C50CC86DAD}"/>
                  </a:ext>
                </a:extLst>
              </p:cNvPr>
              <p:cNvSpPr txBox="1"/>
              <p:nvPr/>
            </p:nvSpPr>
            <p:spPr>
              <a:xfrm>
                <a:off x="7676" y="-34976"/>
                <a:ext cx="5301442" cy="584775"/>
              </a:xfrm>
              <a:prstGeom prst="rect">
                <a:avLst/>
              </a:prstGeom>
              <a:noFill/>
            </p:spPr>
            <p:txBody>
              <a:bodyPr wrap="square" rtlCol="0">
                <a:spAutoFit/>
              </a:bodyPr>
              <a:lstStyle/>
              <a:p>
                <a14:m>
                  <m:oMath xmlns:m="http://schemas.openxmlformats.org/officeDocument/2006/math">
                    <m:r>
                      <a:rPr lang="en-US" altLang="zh-CN" sz="3200" b="1" i="0" smtClean="0">
                        <a:ln/>
                        <a:solidFill>
                          <a:schemeClr val="bg1"/>
                        </a:solidFill>
                        <a:latin typeface="Cambria Math" panose="02040503050406030204" pitchFamily="18" charset="0"/>
                        <a:ea typeface="微软雅黑" panose="020B0503020204020204" pitchFamily="34" charset="-122"/>
                        <a:cs typeface="Times New Roman" panose="02020603050405020304" pitchFamily="18" charset="0"/>
                      </a:rPr>
                      <m:t>𝐁</m:t>
                    </m:r>
                    <m:r>
                      <a:rPr lang="en-US" altLang="zh-CN" sz="3200" b="1" i="0"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b="1" i="0"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𝐕𝐕</m:t>
                    </m:r>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𝟏</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𝟐</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𝟑</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𝟒</m:t>
                        </m:r>
                      </m:sub>
                    </m:sSub>
                  </m:oMath>
                </a14:m>
                <a:r>
                  <a:rPr lang="en-US" altLang="zh-CN" sz="32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decays</a:t>
                </a:r>
                <a:endParaRPr lang="zh-CN" altLang="en-US" sz="32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A2828211-1EF7-42F1-B189-25C50CC86DAD}"/>
                  </a:ext>
                </a:extLst>
              </p:cNvPr>
              <p:cNvSpPr txBox="1">
                <a:spLocks noRot="1" noChangeAspect="1" noMove="1" noResize="1" noEditPoints="1" noAdjustHandles="1" noChangeArrowheads="1" noChangeShapeType="1" noTextEdit="1"/>
              </p:cNvSpPr>
              <p:nvPr/>
            </p:nvSpPr>
            <p:spPr>
              <a:xfrm>
                <a:off x="7676" y="-34976"/>
                <a:ext cx="5301442" cy="584775"/>
              </a:xfrm>
              <a:prstGeom prst="rect">
                <a:avLst/>
              </a:prstGeom>
              <a:blipFill>
                <a:blip r:embed="rId3"/>
                <a:stretch>
                  <a:fillRect l="-716" t="-14894" b="-31915"/>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1A4A6BCC-2BB6-4AC7-A53F-FE4D088E15AD}"/>
              </a:ext>
            </a:extLst>
          </p:cNvPr>
          <p:cNvPicPr>
            <a:picLocks noChangeAspect="1"/>
          </p:cNvPicPr>
          <p:nvPr/>
        </p:nvPicPr>
        <p:blipFill>
          <a:blip r:embed="rId4"/>
          <a:stretch>
            <a:fillRect/>
          </a:stretch>
        </p:blipFill>
        <p:spPr>
          <a:xfrm>
            <a:off x="1730595" y="1728518"/>
            <a:ext cx="5217021" cy="2334531"/>
          </a:xfrm>
          <a:prstGeom prst="rect">
            <a:avLst/>
          </a:prstGeom>
        </p:spPr>
      </p:pic>
      <p:cxnSp>
        <p:nvCxnSpPr>
          <p:cNvPr id="9" name="直接箭头连接符 8">
            <a:extLst>
              <a:ext uri="{FF2B5EF4-FFF2-40B4-BE49-F238E27FC236}">
                <a16:creationId xmlns:a16="http://schemas.microsoft.com/office/drawing/2014/main" id="{27B64620-48E8-42B1-87C0-A17C7FA02B35}"/>
              </a:ext>
            </a:extLst>
          </p:cNvPr>
          <p:cNvCxnSpPr>
            <a:cxnSpLocks/>
          </p:cNvCxnSpPr>
          <p:nvPr/>
        </p:nvCxnSpPr>
        <p:spPr>
          <a:xfrm flipV="1">
            <a:off x="2285837" y="2767440"/>
            <a:ext cx="917575" cy="45239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0" name="文本框 9">
            <a:extLst>
              <a:ext uri="{FF2B5EF4-FFF2-40B4-BE49-F238E27FC236}">
                <a16:creationId xmlns:a16="http://schemas.microsoft.com/office/drawing/2014/main" id="{D5B1B59B-2406-466B-A570-405A86168324}"/>
              </a:ext>
            </a:extLst>
          </p:cNvPr>
          <p:cNvSpPr txBox="1"/>
          <p:nvPr/>
        </p:nvSpPr>
        <p:spPr>
          <a:xfrm>
            <a:off x="0" y="3341740"/>
            <a:ext cx="3024335" cy="400110"/>
          </a:xfrm>
          <a:prstGeom prst="rect">
            <a:avLst/>
          </a:prstGeom>
          <a:noFill/>
        </p:spPr>
        <p:txBody>
          <a:bodyPr wrap="square" rtlCol="0">
            <a:spAutoFit/>
          </a:bodyPr>
          <a:lstStyle/>
          <a:p>
            <a:r>
              <a:rPr lang="en-US" altLang="zh-CN" sz="2000"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rPr>
              <a:t>two-meson DAs</a:t>
            </a:r>
            <a:r>
              <a:rPr lang="zh-CN" altLang="en-US" sz="2000"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sz="2000"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rPr>
              <a:t>(TMDAs)</a:t>
            </a:r>
            <a:endParaRPr lang="zh-CN" altLang="en-US" sz="2000"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8" name="文本框 7">
            <a:extLst>
              <a:ext uri="{FF2B5EF4-FFF2-40B4-BE49-F238E27FC236}">
                <a16:creationId xmlns:a16="http://schemas.microsoft.com/office/drawing/2014/main" id="{272AF3EE-4854-CE30-AD27-FC195784C0C4}"/>
              </a:ext>
            </a:extLst>
          </p:cNvPr>
          <p:cNvSpPr txBox="1"/>
          <p:nvPr/>
        </p:nvSpPr>
        <p:spPr>
          <a:xfrm>
            <a:off x="405765" y="671707"/>
            <a:ext cx="8469878" cy="1200329"/>
          </a:xfrm>
          <a:prstGeom prst="rect">
            <a:avLst/>
          </a:prstGeom>
          <a:noFill/>
        </p:spPr>
        <p:txBody>
          <a:bodyPr wrap="square">
            <a:spAutoFit/>
          </a:bodyPr>
          <a:lstStyle/>
          <a:p>
            <a:r>
              <a:rPr lang="en-US" altLang="zh-CN" sz="24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sym typeface="+mn-ea"/>
              </a:rPr>
              <a:t>Based on the quasi-two-body mechanism, four-body processes are assumed to proceed dominantly with two intermediate resonances</a:t>
            </a:r>
            <a:endParaRPr lang="zh-CN" altLang="en-US" sz="2400"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18" name="文本框 17">
            <a:extLst>
              <a:ext uri="{FF2B5EF4-FFF2-40B4-BE49-F238E27FC236}">
                <a16:creationId xmlns:a16="http://schemas.microsoft.com/office/drawing/2014/main" id="{9883C816-F842-775F-0427-3B4D964BE521}"/>
              </a:ext>
            </a:extLst>
          </p:cNvPr>
          <p:cNvSpPr txBox="1"/>
          <p:nvPr/>
        </p:nvSpPr>
        <p:spPr>
          <a:xfrm>
            <a:off x="471044" y="4225061"/>
            <a:ext cx="4606786" cy="461665"/>
          </a:xfrm>
          <a:prstGeom prst="rect">
            <a:avLst/>
          </a:prstGeom>
          <a:noFill/>
        </p:spPr>
        <p:txBody>
          <a:bodyPr wrap="square">
            <a:spAutoFit/>
          </a:bodyPr>
          <a:lstStyle/>
          <a:p>
            <a:pPr>
              <a:buFont typeface="Arial" panose="020B0604020202020204" pitchFamily="34" charset="0"/>
            </a:pPr>
            <a:r>
              <a:rPr lang="en-US" altLang="zh-CN" sz="240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A decay amplitude is written as</a:t>
            </a:r>
            <a:endParaRPr lang="zh-CN" altLang="en-US" sz="2400" dirty="0">
              <a:latin typeface="Times New Roman" panose="02020603050405020304" pitchFamily="18" charset="0"/>
              <a:ea typeface="Hannotate SC" panose="03000500000000000000" pitchFamily="66" charset="-122"/>
              <a:cs typeface="Times New Roman" panose="02020603050405020304" pitchFamily="18" charset="0"/>
            </a:endParaRPr>
          </a:p>
        </p:txBody>
      </p:sp>
      <p:pic>
        <p:nvPicPr>
          <p:cNvPr id="19" name="图片 18">
            <a:extLst>
              <a:ext uri="{FF2B5EF4-FFF2-40B4-BE49-F238E27FC236}">
                <a16:creationId xmlns:a16="http://schemas.microsoft.com/office/drawing/2014/main" id="{4743CBF4-D16A-23D1-D096-E16606D83212}"/>
              </a:ext>
            </a:extLst>
          </p:cNvPr>
          <p:cNvPicPr>
            <a:picLocks noChangeAspect="1"/>
          </p:cNvPicPr>
          <p:nvPr/>
        </p:nvPicPr>
        <p:blipFill>
          <a:blip r:embed="rId5"/>
          <a:stretch>
            <a:fillRect/>
          </a:stretch>
        </p:blipFill>
        <p:spPr>
          <a:xfrm>
            <a:off x="4904184" y="4098045"/>
            <a:ext cx="3924300" cy="668655"/>
          </a:xfrm>
          <a:prstGeom prst="rect">
            <a:avLst/>
          </a:prstGeom>
          <a:ln w="28575">
            <a:solidFill>
              <a:srgbClr val="C00000"/>
            </a:solidFill>
          </a:ln>
        </p:spPr>
      </p:pic>
      <p:sp>
        <p:nvSpPr>
          <p:cNvPr id="23" name="文本框 22">
            <a:extLst>
              <a:ext uri="{FF2B5EF4-FFF2-40B4-BE49-F238E27FC236}">
                <a16:creationId xmlns:a16="http://schemas.microsoft.com/office/drawing/2014/main" id="{E34AA7D7-A0DE-AC9D-BE69-B1F474F63FE4}"/>
              </a:ext>
            </a:extLst>
          </p:cNvPr>
          <p:cNvSpPr txBox="1"/>
          <p:nvPr/>
        </p:nvSpPr>
        <p:spPr>
          <a:xfrm>
            <a:off x="7332594" y="4801696"/>
            <a:ext cx="4606786" cy="369332"/>
          </a:xfrm>
          <a:prstGeom prst="rect">
            <a:avLst/>
          </a:prstGeom>
          <a:noFill/>
        </p:spPr>
        <p:txBody>
          <a:bodyPr wrap="square">
            <a:spAutoFit/>
          </a:bodyPr>
          <a:lstStyle/>
          <a:p>
            <a:pPr marL="0" indent="0">
              <a:buNone/>
            </a:pPr>
            <a:r>
              <a:rPr lang="en-US" altLang="zh-CN" sz="1800"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rPr>
              <a:t>TMDAs</a:t>
            </a:r>
            <a:endParaRPr lang="en-US" altLang="zh-CN" dirty="0">
              <a:latin typeface="Times New Roman" panose="02020603050405020304" pitchFamily="18" charset="0"/>
              <a:cs typeface="Times New Roman" panose="02020603050405020304" pitchFamily="18" charset="0"/>
            </a:endParaRPr>
          </a:p>
        </p:txBody>
      </p:sp>
      <p:cxnSp>
        <p:nvCxnSpPr>
          <p:cNvPr id="27" name="直线箭头连接符 26">
            <a:extLst>
              <a:ext uri="{FF2B5EF4-FFF2-40B4-BE49-F238E27FC236}">
                <a16:creationId xmlns:a16="http://schemas.microsoft.com/office/drawing/2014/main" id="{9DCC7D7A-29CC-00C9-1661-10700D915326}"/>
              </a:ext>
            </a:extLst>
          </p:cNvPr>
          <p:cNvCxnSpPr/>
          <p:nvPr/>
        </p:nvCxnSpPr>
        <p:spPr>
          <a:xfrm flipV="1">
            <a:off x="7792278" y="4532243"/>
            <a:ext cx="447261" cy="269453"/>
          </a:xfrm>
          <a:prstGeom prst="straightConnector1">
            <a:avLst/>
          </a:prstGeom>
          <a:ln w="28575">
            <a:solidFill>
              <a:srgbClr val="92D050"/>
            </a:solidFill>
            <a:tailEnd type="triangle"/>
          </a:ln>
        </p:spPr>
        <p:style>
          <a:lnRef idx="1">
            <a:schemeClr val="accent2"/>
          </a:lnRef>
          <a:fillRef idx="0">
            <a:schemeClr val="accent2"/>
          </a:fillRef>
          <a:effectRef idx="0">
            <a:schemeClr val="accent2"/>
          </a:effectRef>
          <a:fontRef idx="minor">
            <a:schemeClr val="tx1"/>
          </a:fontRef>
        </p:style>
      </p:cxnSp>
      <p:cxnSp>
        <p:nvCxnSpPr>
          <p:cNvPr id="29" name="直线箭头连接符 28">
            <a:extLst>
              <a:ext uri="{FF2B5EF4-FFF2-40B4-BE49-F238E27FC236}">
                <a16:creationId xmlns:a16="http://schemas.microsoft.com/office/drawing/2014/main" id="{10380FDD-0099-54DE-5225-285BEA3DA91B}"/>
              </a:ext>
            </a:extLst>
          </p:cNvPr>
          <p:cNvCxnSpPr/>
          <p:nvPr/>
        </p:nvCxnSpPr>
        <p:spPr>
          <a:xfrm flipH="1" flipV="1">
            <a:off x="7332594" y="4552122"/>
            <a:ext cx="429867" cy="24957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6508"/>
      </p:ext>
    </p:extLst>
  </p:cSld>
  <p:clrMapOvr>
    <a:masterClrMapping/>
  </p:clrMapOvr>
  <mc:AlternateContent xmlns:mc="http://schemas.openxmlformats.org/markup-compatibility/2006" xmlns:p14="http://schemas.microsoft.com/office/powerpoint/2010/main">
    <mc:Choice Requires="p14">
      <p:transition spd="slow" p14:dur="2000" advTm="68815"/>
    </mc:Choice>
    <mc:Fallback xmlns="">
      <p:transition spd="slow" advTm="688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6106677-7072-47E0-BCA3-71B3B646FAE4}"/>
              </a:ext>
            </a:extLst>
          </p:cNvPr>
          <p:cNvSpPr>
            <a:spLocks noGrp="1"/>
          </p:cNvSpPr>
          <p:nvPr>
            <p:ph idx="1"/>
          </p:nvPr>
        </p:nvSpPr>
        <p:spPr>
          <a:xfrm>
            <a:off x="405765" y="771548"/>
            <a:ext cx="8332470" cy="4248473"/>
          </a:xfrm>
        </p:spPr>
        <p:txBody>
          <a:bodyPr>
            <a:normAutofit/>
          </a:bodyPr>
          <a:lstStyle/>
          <a:p>
            <a:r>
              <a:rPr lang="en-US" altLang="zh-CN" sz="2400" b="1"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Analyze angular distribution in four-body decays</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26D2687D-D4AC-453F-8512-499B2290B9D3}"/>
              </a:ext>
            </a:extLst>
          </p:cNvPr>
          <p:cNvSpPr/>
          <p:nvPr/>
        </p:nvSpPr>
        <p:spPr>
          <a:xfrm>
            <a:off x="7676" y="10610"/>
            <a:ext cx="5372044" cy="539189"/>
          </a:xfrm>
          <a:prstGeom prst="rect">
            <a:avLst/>
          </a:prstGeom>
          <a:solidFill>
            <a:srgbClr val="2B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1A4A6BCC-2BB6-4AC7-A53F-FE4D088E15AD}"/>
              </a:ext>
            </a:extLst>
          </p:cNvPr>
          <p:cNvPicPr>
            <a:picLocks noChangeAspect="1"/>
          </p:cNvPicPr>
          <p:nvPr/>
        </p:nvPicPr>
        <p:blipFill>
          <a:blip r:embed="rId3"/>
          <a:stretch>
            <a:fillRect/>
          </a:stretch>
        </p:blipFill>
        <p:spPr>
          <a:xfrm>
            <a:off x="1601386" y="1224464"/>
            <a:ext cx="5217021" cy="2334531"/>
          </a:xfrm>
          <a:prstGeom prst="rect">
            <a:avLst/>
          </a:prstGeom>
        </p:spPr>
      </p:pic>
      <p:pic>
        <p:nvPicPr>
          <p:cNvPr id="12" name="图片 11">
            <a:extLst>
              <a:ext uri="{FF2B5EF4-FFF2-40B4-BE49-F238E27FC236}">
                <a16:creationId xmlns:a16="http://schemas.microsoft.com/office/drawing/2014/main" id="{5BA33EAA-8EBE-45D2-8291-05B93E82A462}"/>
              </a:ext>
            </a:extLst>
          </p:cNvPr>
          <p:cNvPicPr>
            <a:picLocks noChangeAspect="1"/>
          </p:cNvPicPr>
          <p:nvPr/>
        </p:nvPicPr>
        <p:blipFill>
          <a:blip r:embed="rId4"/>
          <a:stretch>
            <a:fillRect/>
          </a:stretch>
        </p:blipFill>
        <p:spPr>
          <a:xfrm>
            <a:off x="0" y="3679363"/>
            <a:ext cx="9144000" cy="1512694"/>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02153A6-F2DB-C941-1DA6-EE338FFAE867}"/>
                  </a:ext>
                </a:extLst>
              </p:cNvPr>
              <p:cNvSpPr txBox="1"/>
              <p:nvPr/>
            </p:nvSpPr>
            <p:spPr>
              <a:xfrm>
                <a:off x="121920" y="-39685"/>
                <a:ext cx="5638800" cy="584775"/>
              </a:xfrm>
              <a:prstGeom prst="rect">
                <a:avLst/>
              </a:prstGeom>
              <a:noFill/>
            </p:spPr>
            <p:txBody>
              <a:bodyPr wrap="square" rtlCol="0">
                <a:spAutoFit/>
              </a:bodyPr>
              <a:lstStyle/>
              <a:p>
                <a14:m>
                  <m:oMath xmlns:m="http://schemas.openxmlformats.org/officeDocument/2006/math">
                    <m:r>
                      <a:rPr lang="en-US" altLang="zh-CN" sz="3200" b="1" i="0" smtClean="0">
                        <a:ln/>
                        <a:solidFill>
                          <a:schemeClr val="bg1"/>
                        </a:solidFill>
                        <a:latin typeface="Cambria Math" panose="02040503050406030204" pitchFamily="18" charset="0"/>
                        <a:ea typeface="微软雅黑" panose="020B0503020204020204" pitchFamily="34" charset="-122"/>
                        <a:cs typeface="Times New Roman" panose="02020603050405020304" pitchFamily="18" charset="0"/>
                      </a:rPr>
                      <m:t>𝐁</m:t>
                    </m:r>
                    <m:r>
                      <a:rPr lang="en-US" altLang="zh-CN" sz="3200" b="1" i="0"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b="1" i="0"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𝐕𝐕</m:t>
                    </m:r>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𝟏</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𝟐</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𝟑</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𝐏</m:t>
                        </m:r>
                      </m:e>
                      <m:sub>
                        <m:r>
                          <a:rPr lang="en-US" altLang="zh-CN" sz="3200" b="1" i="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𝟒</m:t>
                        </m:r>
                      </m:sub>
                    </m:sSub>
                  </m:oMath>
                </a14:m>
                <a:r>
                  <a:rPr lang="en-US" altLang="zh-CN" sz="32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decays</a:t>
                </a:r>
                <a:endParaRPr lang="zh-CN" altLang="en-US" sz="32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502153A6-F2DB-C941-1DA6-EE338FFAE867}"/>
                  </a:ext>
                </a:extLst>
              </p:cNvPr>
              <p:cNvSpPr txBox="1">
                <a:spLocks noRot="1" noChangeAspect="1" noMove="1" noResize="1" noEditPoints="1" noAdjustHandles="1" noChangeArrowheads="1" noChangeShapeType="1" noTextEdit="1"/>
              </p:cNvSpPr>
              <p:nvPr/>
            </p:nvSpPr>
            <p:spPr>
              <a:xfrm>
                <a:off x="121920" y="-39685"/>
                <a:ext cx="5638800" cy="584775"/>
              </a:xfrm>
              <a:prstGeom prst="rect">
                <a:avLst/>
              </a:prstGeom>
              <a:blipFill>
                <a:blip r:embed="rId5"/>
                <a:stretch>
                  <a:fillRect l="-674" t="-12766" b="-319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3324678"/>
      </p:ext>
    </p:extLst>
  </p:cSld>
  <p:clrMapOvr>
    <a:masterClrMapping/>
  </p:clrMapOvr>
  <mc:AlternateContent xmlns:mc="http://schemas.openxmlformats.org/markup-compatibility/2006" xmlns:p14="http://schemas.microsoft.com/office/powerpoint/2010/main">
    <mc:Choice Requires="p14">
      <p:transition spd="slow" p14:dur="2000" advTm="16957"/>
    </mc:Choice>
    <mc:Fallback xmlns="">
      <p:transition spd="slow" advTm="1695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6106677-7072-47E0-BCA3-71B3B646FAE4}"/>
                  </a:ext>
                </a:extLst>
              </p:cNvPr>
              <p:cNvSpPr>
                <a:spLocks noGrp="1"/>
              </p:cNvSpPr>
              <p:nvPr>
                <p:ph idx="1"/>
              </p:nvPr>
            </p:nvSpPr>
            <p:spPr>
              <a:xfrm>
                <a:off x="246434" y="839571"/>
                <a:ext cx="8332470" cy="4248473"/>
              </a:xfrm>
            </p:spPr>
            <p:txBody>
              <a:bodyPr>
                <a:normAutofit/>
              </a:bodyPr>
              <a:lstStyle/>
              <a:p>
                <a:pPr marL="0" indent="0">
                  <a:buNone/>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r>
                  <a:rPr lang="en-US" altLang="zh-CN" sz="2400" b="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𝐴</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𝐴</m:t>
                        </m:r>
                      </m:e>
                      <m:sub>
                        <m:r>
                          <a:rPr lang="en-US" altLang="zh-CN" sz="2400" i="1">
                            <a:latin typeface="Cambria Math" panose="02040503050406030204" pitchFamily="18" charset="0"/>
                            <a:ea typeface="Cambria Math" panose="02040503050406030204" pitchFamily="18" charset="0"/>
                          </a:rPr>
                          <m:t>∥</m:t>
                        </m:r>
                      </m:sub>
                    </m:sSub>
                    <m:r>
                      <a:rPr lang="en-US" altLang="zh-CN" sz="2400" i="1">
                        <a:latin typeface="Cambria Math" panose="02040503050406030204" pitchFamily="18" charset="0"/>
                      </a:rPr>
                      <m:t>,</m:t>
                    </m:r>
                    <m:r>
                      <m:rPr>
                        <m:nor/>
                      </m:rPr>
                      <a:rPr lang="en-US" altLang="zh-CN" sz="2400" dirty="0">
                        <a:latin typeface="Times New Roman" panose="02020603050405020304" pitchFamily="18" charset="0"/>
                        <a:cs typeface="Times New Roman" panose="02020603050405020304" pitchFamily="18" charset="0"/>
                      </a:rPr>
                      <m:t> </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𝐴</m:t>
                        </m:r>
                      </m:e>
                      <m:sub>
                        <m:r>
                          <a:rPr lang="en-US" altLang="zh-CN" sz="2400" i="1">
                            <a:latin typeface="Cambria Math" panose="02040503050406030204" pitchFamily="18" charset="0"/>
                            <a:ea typeface="Cambria Math" panose="02040503050406030204" pitchFamily="18" charset="0"/>
                          </a:rPr>
                          <m:t>⊥</m:t>
                        </m:r>
                      </m:sub>
                    </m:sSub>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36106677-7072-47E0-BCA3-71B3B646FAE4}"/>
                  </a:ext>
                </a:extLst>
              </p:cNvPr>
              <p:cNvSpPr>
                <a:spLocks noGrp="1" noRot="1" noChangeAspect="1" noMove="1" noResize="1" noEditPoints="1" noAdjustHandles="1" noChangeArrowheads="1" noChangeShapeType="1" noTextEdit="1"/>
              </p:cNvSpPr>
              <p:nvPr>
                <p:ph idx="1"/>
              </p:nvPr>
            </p:nvSpPr>
            <p:spPr>
              <a:xfrm>
                <a:off x="246434" y="839571"/>
                <a:ext cx="8332470" cy="4248473"/>
              </a:xfrm>
              <a:blipFill>
                <a:blip r:embed="rId3"/>
                <a:stretch>
                  <a:fillRect l="-1065"/>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26D2687D-D4AC-453F-8512-499B2290B9D3}"/>
              </a:ext>
            </a:extLst>
          </p:cNvPr>
          <p:cNvSpPr/>
          <p:nvPr/>
        </p:nvSpPr>
        <p:spPr>
          <a:xfrm>
            <a:off x="7675" y="10610"/>
            <a:ext cx="4778929" cy="539189"/>
          </a:xfrm>
          <a:prstGeom prst="rect">
            <a:avLst/>
          </a:prstGeom>
          <a:solidFill>
            <a:srgbClr val="2B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5BA33EAA-8EBE-45D2-8291-05B93E82A462}"/>
              </a:ext>
            </a:extLst>
          </p:cNvPr>
          <p:cNvPicPr>
            <a:picLocks noChangeAspect="1"/>
          </p:cNvPicPr>
          <p:nvPr/>
        </p:nvPicPr>
        <p:blipFill>
          <a:blip r:embed="rId4"/>
          <a:stretch>
            <a:fillRect/>
          </a:stretch>
        </p:blipFill>
        <p:spPr>
          <a:xfrm>
            <a:off x="7676" y="1015418"/>
            <a:ext cx="9144000" cy="1512694"/>
          </a:xfrm>
          <a:prstGeom prst="rect">
            <a:avLst/>
          </a:prstGeom>
        </p:spPr>
      </p:pic>
      <p:pic>
        <p:nvPicPr>
          <p:cNvPr id="2" name="图片 1">
            <a:extLst>
              <a:ext uri="{FF2B5EF4-FFF2-40B4-BE49-F238E27FC236}">
                <a16:creationId xmlns:a16="http://schemas.microsoft.com/office/drawing/2014/main" id="{6675DA9E-C79F-9756-102D-055AF9466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95" y="2870945"/>
            <a:ext cx="4325178" cy="1684199"/>
          </a:xfrm>
          <a:prstGeom prst="rect">
            <a:avLst/>
          </a:prstGeom>
        </p:spPr>
      </p:pic>
      <p:pic>
        <p:nvPicPr>
          <p:cNvPr id="6" name="图片 5">
            <a:extLst>
              <a:ext uri="{FF2B5EF4-FFF2-40B4-BE49-F238E27FC236}">
                <a16:creationId xmlns:a16="http://schemas.microsoft.com/office/drawing/2014/main" id="{8C05E482-2160-DF54-A752-B1E22A858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5373" y="3360916"/>
            <a:ext cx="3932193" cy="806018"/>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30483D0-FF5E-7F66-5446-BC74BEEC656D}"/>
                  </a:ext>
                </a:extLst>
              </p:cNvPr>
              <p:cNvSpPr txBox="1"/>
              <p:nvPr/>
            </p:nvSpPr>
            <p:spPr>
              <a:xfrm>
                <a:off x="738626" y="4556877"/>
                <a:ext cx="5744201" cy="406586"/>
              </a:xfrm>
              <a:prstGeom prst="rect">
                <a:avLst/>
              </a:prstGeom>
              <a:noFill/>
            </p:spPr>
            <p:txBody>
              <a:bodyPr wrap="none" rtlCol="0">
                <a:spAutoFit/>
              </a:bodyPr>
              <a:lstStyle/>
              <a:p>
                <a:r>
                  <a:rPr kumimoji="1" lang="en-US" altLang="zh-CN" sz="2000" b="1"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CP-even:</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𝑨</m:t>
                        </m:r>
                      </m:e>
                      <m:sub>
                        <m:r>
                          <a:rPr lang="en-US" altLang="zh-CN" sz="2000" b="1" i="1">
                            <a:latin typeface="Cambria Math" panose="02040503050406030204" pitchFamily="18" charset="0"/>
                          </a:rPr>
                          <m:t>𝟎</m:t>
                        </m:r>
                      </m:sub>
                    </m:sSub>
                    <m:r>
                      <a:rPr lang="en-US" altLang="zh-CN" sz="2000" b="1" i="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𝑨</m:t>
                        </m:r>
                      </m:e>
                      <m:sub>
                        <m:r>
                          <a:rPr lang="en-US" altLang="zh-CN" sz="2000" b="1" i="1">
                            <a:latin typeface="Cambria Math" panose="02040503050406030204" pitchFamily="18" charset="0"/>
                            <a:ea typeface="Cambria Math" panose="02040503050406030204" pitchFamily="18" charset="0"/>
                          </a:rPr>
                          <m:t>∥</m:t>
                        </m:r>
                      </m:sub>
                    </m:sSub>
                    <m:r>
                      <a:rPr lang="en-US" altLang="zh-CN" sz="2000" b="1" i="1">
                        <a:latin typeface="Cambria Math" panose="02040503050406030204" pitchFamily="18" charset="0"/>
                      </a:rPr>
                      <m:t>,</m:t>
                    </m:r>
                  </m:oMath>
                </a14:m>
                <a:r>
                  <a:rPr kumimoji="1" lang="en-US" altLang="zh-CN" sz="20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zh-CN" sz="2000" b="1" i="1" dirty="0">
                            <a:latin typeface="Cambria Math" panose="02040503050406030204" pitchFamily="18" charset="0"/>
                          </a:rPr>
                        </m:ctrlPr>
                      </m:sSubPr>
                      <m:e>
                        <m:r>
                          <a:rPr kumimoji="1" lang="en-US" altLang="zh-CN" sz="2000" b="1" i="1" dirty="0">
                            <a:latin typeface="Cambria Math" panose="02040503050406030204" pitchFamily="18" charset="0"/>
                          </a:rPr>
                          <m:t>𝑨</m:t>
                        </m:r>
                      </m:e>
                      <m:sub>
                        <m:sSup>
                          <m:sSupPr>
                            <m:ctrlPr>
                              <a:rPr kumimoji="1" lang="en-US" altLang="zh-CN" sz="2000" b="1" i="1" dirty="0" smtClean="0">
                                <a:latin typeface="Cambria Math" panose="02040503050406030204" pitchFamily="18" charset="0"/>
                              </a:rPr>
                            </m:ctrlPr>
                          </m:sSupPr>
                          <m:e>
                            <m:r>
                              <a:rPr kumimoji="1" lang="en-US" altLang="zh-CN" sz="2000" b="1" i="1" dirty="0">
                                <a:latin typeface="Cambria Math" panose="02040503050406030204" pitchFamily="18" charset="0"/>
                              </a:rPr>
                              <m:t>𝑺</m:t>
                            </m:r>
                          </m:e>
                          <m:sup>
                            <m:r>
                              <a:rPr kumimoji="1" lang="en-US" altLang="zh-CN" sz="2000" b="1" i="1" dirty="0" smtClean="0">
                                <a:latin typeface="Cambria Math" panose="02040503050406030204" pitchFamily="18" charset="0"/>
                              </a:rPr>
                              <m:t>−</m:t>
                            </m:r>
                          </m:sup>
                        </m:sSup>
                      </m:sub>
                    </m:sSub>
                    <m:r>
                      <a:rPr kumimoji="1" lang="en-US" altLang="zh-CN" sz="2000" b="1" i="0" dirty="0" smtClean="0">
                        <a:latin typeface="Cambria Math" panose="02040503050406030204" pitchFamily="18" charset="0"/>
                      </a:rPr>
                      <m:t>,</m:t>
                    </m:r>
                  </m:oMath>
                </a14:m>
                <a:r>
                  <a:rPr lang="en-US" altLang="zh-CN" sz="20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zh-CN" sz="2000" b="1" i="1" dirty="0">
                            <a:latin typeface="Cambria Math" panose="02040503050406030204" pitchFamily="18" charset="0"/>
                          </a:rPr>
                        </m:ctrlPr>
                      </m:sSubPr>
                      <m:e>
                        <m:r>
                          <a:rPr kumimoji="1" lang="en-US" altLang="zh-CN" sz="2000" b="1" i="1" dirty="0">
                            <a:latin typeface="Cambria Math" panose="02040503050406030204" pitchFamily="18" charset="0"/>
                          </a:rPr>
                          <m:t>𝑨</m:t>
                        </m:r>
                      </m:e>
                      <m:sub>
                        <m:r>
                          <a:rPr kumimoji="1" lang="en-US" altLang="zh-CN" sz="2000" b="1" i="1" dirty="0" smtClean="0">
                            <a:latin typeface="Cambria Math" panose="02040503050406030204" pitchFamily="18" charset="0"/>
                          </a:rPr>
                          <m:t>𝑺𝑺</m:t>
                        </m:r>
                      </m:sub>
                    </m:sSub>
                  </m:oMath>
                </a14:m>
                <a:r>
                  <a:rPr lang="en-US" altLang="zh-CN" sz="2000" b="1" dirty="0">
                    <a:latin typeface="Times New Roman" panose="02020603050405020304" pitchFamily="18" charset="0"/>
                    <a:cs typeface="Times New Roman" panose="02020603050405020304" pitchFamily="18" charset="0"/>
                  </a:rPr>
                  <a:t>              </a:t>
                </a:r>
                <a:r>
                  <a:rPr kumimoji="1" lang="en-US" altLang="zh-CN" sz="2000" b="1"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CP-odd:</a:t>
                </a:r>
                <a:r>
                  <a:rPr lang="en-US" altLang="zh-CN" sz="2000" b="1"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 </a:t>
                </a:r>
                <a14:m>
                  <m:oMath xmlns:m="http://schemas.openxmlformats.org/officeDocument/2006/math">
                    <m:sSub>
                      <m:sSubPr>
                        <m:ctrlPr>
                          <a:rPr lang="en-US" altLang="zh-CN" sz="2000" b="1" i="1" smtClean="0">
                            <a:solidFill>
                              <a:schemeClr val="tx1"/>
                            </a:solidFill>
                            <a:latin typeface="Cambria Math" panose="02040503050406030204" pitchFamily="18" charset="0"/>
                          </a:rPr>
                        </m:ctrlPr>
                      </m:sSubPr>
                      <m:e>
                        <m:r>
                          <a:rPr lang="en-US" altLang="zh-CN" sz="2000" b="1" i="1">
                            <a:solidFill>
                              <a:schemeClr val="tx1"/>
                            </a:solidFill>
                            <a:latin typeface="Cambria Math" panose="02040503050406030204" pitchFamily="18" charset="0"/>
                          </a:rPr>
                          <m:t>𝑨</m:t>
                        </m:r>
                      </m:e>
                      <m:sub>
                        <m:r>
                          <a:rPr lang="en-US" altLang="zh-CN" sz="2000" b="1" i="1">
                            <a:solidFill>
                              <a:schemeClr val="tx1"/>
                            </a:solidFill>
                            <a:latin typeface="Cambria Math" panose="02040503050406030204" pitchFamily="18" charset="0"/>
                            <a:ea typeface="Cambria Math" panose="02040503050406030204" pitchFamily="18" charset="0"/>
                          </a:rPr>
                          <m:t>⊥</m:t>
                        </m:r>
                      </m:sub>
                    </m:sSub>
                  </m:oMath>
                </a14:m>
                <a:r>
                  <a:rPr kumimoji="1"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t>
                </a:r>
                <a14:m>
                  <m:oMath xmlns:m="http://schemas.openxmlformats.org/officeDocument/2006/math">
                    <m:sSub>
                      <m:sSubPr>
                        <m:ctrlPr>
                          <a:rPr kumimoji="1" lang="en-US" altLang="zh-CN" sz="2000" b="1" i="1" dirty="0" smtClean="0">
                            <a:solidFill>
                              <a:schemeClr val="tx1"/>
                            </a:solidFill>
                            <a:latin typeface="Cambria Math" panose="02040503050406030204" pitchFamily="18" charset="0"/>
                          </a:rPr>
                        </m:ctrlPr>
                      </m:sSubPr>
                      <m:e>
                        <m:r>
                          <a:rPr kumimoji="1" lang="en-US" altLang="zh-CN" sz="2000" b="1" i="1" dirty="0" smtClean="0">
                            <a:solidFill>
                              <a:schemeClr val="tx1"/>
                            </a:solidFill>
                            <a:latin typeface="Cambria Math" panose="02040503050406030204" pitchFamily="18" charset="0"/>
                          </a:rPr>
                          <m:t>𝑨</m:t>
                        </m:r>
                      </m:e>
                      <m:sub>
                        <m:sSup>
                          <m:sSupPr>
                            <m:ctrlPr>
                              <a:rPr kumimoji="1" lang="en-US" altLang="zh-CN" sz="2000" b="1" i="1" dirty="0" smtClean="0">
                                <a:solidFill>
                                  <a:schemeClr val="tx1"/>
                                </a:solidFill>
                                <a:latin typeface="Cambria Math" panose="02040503050406030204" pitchFamily="18" charset="0"/>
                              </a:rPr>
                            </m:ctrlPr>
                          </m:sSupPr>
                          <m:e>
                            <m:r>
                              <a:rPr kumimoji="1" lang="en-US" altLang="zh-CN" sz="2000" b="1" i="1" dirty="0" smtClean="0">
                                <a:solidFill>
                                  <a:schemeClr val="tx1"/>
                                </a:solidFill>
                                <a:latin typeface="Cambria Math" panose="02040503050406030204" pitchFamily="18" charset="0"/>
                              </a:rPr>
                              <m:t>𝑺</m:t>
                            </m:r>
                          </m:e>
                          <m:sup>
                            <m:r>
                              <a:rPr kumimoji="1" lang="en-US" altLang="zh-CN" sz="2000" b="1" i="1" dirty="0" smtClean="0">
                                <a:solidFill>
                                  <a:schemeClr val="tx1"/>
                                </a:solidFill>
                                <a:latin typeface="Cambria Math" panose="02040503050406030204" pitchFamily="18" charset="0"/>
                              </a:rPr>
                              <m:t>+</m:t>
                            </m:r>
                          </m:sup>
                        </m:sSup>
                      </m:sub>
                    </m:sSub>
                  </m:oMath>
                </a14:m>
                <a:endParaRPr kumimoji="1" lang="zh-CN" altLang="en-US" sz="2000" b="1"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F30483D0-FF5E-7F66-5446-BC74BEEC656D}"/>
                  </a:ext>
                </a:extLst>
              </p:cNvPr>
              <p:cNvSpPr txBox="1">
                <a:spLocks noRot="1" noChangeAspect="1" noMove="1" noResize="1" noEditPoints="1" noAdjustHandles="1" noChangeArrowheads="1" noChangeShapeType="1" noTextEdit="1"/>
              </p:cNvSpPr>
              <p:nvPr/>
            </p:nvSpPr>
            <p:spPr>
              <a:xfrm>
                <a:off x="738626" y="4556877"/>
                <a:ext cx="5744201" cy="406586"/>
              </a:xfrm>
              <a:prstGeom prst="rect">
                <a:avLst/>
              </a:prstGeom>
              <a:blipFill>
                <a:blip r:embed="rId7"/>
                <a:stretch>
                  <a:fillRect l="-1104" t="-9375" b="-25000"/>
                </a:stretch>
              </a:blipFill>
            </p:spPr>
            <p:txBody>
              <a:bodyPr/>
              <a:lstStyle/>
              <a:p>
                <a:r>
                  <a:rPr lang="zh-CN" altLang="en-US">
                    <a:noFill/>
                  </a:rPr>
                  <a:t> </a:t>
                </a:r>
              </a:p>
            </p:txBody>
          </p:sp>
        </mc:Fallback>
      </mc:AlternateContent>
      <p:sp>
        <p:nvSpPr>
          <p:cNvPr id="14" name="右大括号 13">
            <a:extLst>
              <a:ext uri="{FF2B5EF4-FFF2-40B4-BE49-F238E27FC236}">
                <a16:creationId xmlns:a16="http://schemas.microsoft.com/office/drawing/2014/main" id="{970653B4-FF23-A9DE-1C82-7223A596DCCB}"/>
              </a:ext>
            </a:extLst>
          </p:cNvPr>
          <p:cNvSpPr/>
          <p:nvPr/>
        </p:nvSpPr>
        <p:spPr>
          <a:xfrm>
            <a:off x="4572000" y="3428052"/>
            <a:ext cx="393373" cy="607235"/>
          </a:xfrm>
          <a:prstGeom prst="rightBrac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1FF5A97-FE3E-2DA4-E22C-BCB051F2C39B}"/>
                  </a:ext>
                </a:extLst>
              </p:cNvPr>
              <p:cNvSpPr txBox="1"/>
              <p:nvPr/>
            </p:nvSpPr>
            <p:spPr>
              <a:xfrm>
                <a:off x="0" y="-34976"/>
                <a:ext cx="5301442" cy="584775"/>
              </a:xfrm>
              <a:prstGeom prst="rect">
                <a:avLst/>
              </a:prstGeom>
              <a:noFill/>
            </p:spPr>
            <p:txBody>
              <a:bodyPr wrap="square" rtlCol="0">
                <a:spAutoFit/>
              </a:bodyPr>
              <a:lstStyle/>
              <a:p>
                <a14:m>
                  <m:oMath xmlns:m="http://schemas.openxmlformats.org/officeDocument/2006/math">
                    <m:r>
                      <a:rPr lang="en-US" altLang="zh-CN" sz="3200" b="1" i="1" smtClean="0">
                        <a:ln/>
                        <a:solidFill>
                          <a:schemeClr val="bg1"/>
                        </a:solidFill>
                        <a:latin typeface="Cambria Math" panose="02040503050406030204" pitchFamily="18" charset="0"/>
                        <a:ea typeface="微软雅黑" panose="020B0503020204020204" pitchFamily="34" charset="-122"/>
                        <a:cs typeface="Times New Roman" panose="02020603050405020304" pitchFamily="18" charset="0"/>
                      </a:rPr>
                      <m:t>𝑩</m:t>
                    </m:r>
                    <m:r>
                      <a:rPr lang="en-US" altLang="zh-CN" sz="32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b="1" i="1" smtClean="0">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𝑽𝑽</m:t>
                    </m:r>
                    <m: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P</m:t>
                        </m:r>
                      </m:e>
                      <m:sub>
                        <m: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𝟏</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P</m:t>
                        </m:r>
                      </m:e>
                      <m:sub>
                        <m: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𝟐</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P</m:t>
                        </m:r>
                      </m:e>
                      <m:sub>
                        <m: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𝟑</m:t>
                        </m:r>
                      </m:sub>
                    </m:sSub>
                    <m:sSub>
                      <m:sSubPr>
                        <m:ctrl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P</m:t>
                        </m:r>
                      </m:e>
                      <m:sub>
                        <m:r>
                          <a:rPr lang="en-US" altLang="zh-CN" sz="3200" b="1" i="1">
                            <a:ln/>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𝟒</m:t>
                        </m:r>
                      </m:sub>
                    </m:sSub>
                  </m:oMath>
                </a14:m>
                <a:r>
                  <a:rPr lang="en-US" altLang="zh-CN" sz="32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decays</a:t>
                </a:r>
                <a:endParaRPr lang="zh-CN" altLang="en-US" sz="32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D1FF5A97-FE3E-2DA4-E22C-BCB051F2C39B}"/>
                  </a:ext>
                </a:extLst>
              </p:cNvPr>
              <p:cNvSpPr txBox="1">
                <a:spLocks noRot="1" noChangeAspect="1" noMove="1" noResize="1" noEditPoints="1" noAdjustHandles="1" noChangeArrowheads="1" noChangeShapeType="1" noTextEdit="1"/>
              </p:cNvSpPr>
              <p:nvPr/>
            </p:nvSpPr>
            <p:spPr>
              <a:xfrm>
                <a:off x="0" y="-34976"/>
                <a:ext cx="5301442" cy="584775"/>
              </a:xfrm>
              <a:prstGeom prst="rect">
                <a:avLst/>
              </a:prstGeom>
              <a:blipFill>
                <a:blip r:embed="rId9"/>
                <a:stretch>
                  <a:fillRect l="-957" t="-14894" b="-319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4219976"/>
      </p:ext>
    </p:extLst>
  </p:cSld>
  <p:clrMapOvr>
    <a:masterClrMapping/>
  </p:clrMapOvr>
  <mc:AlternateContent xmlns:mc="http://schemas.openxmlformats.org/markup-compatibility/2006" xmlns:p14="http://schemas.microsoft.com/office/powerpoint/2010/main">
    <mc:Choice Requires="p14">
      <p:transition spd="slow" p14:dur="2000" advTm="49047"/>
    </mc:Choice>
    <mc:Fallback xmlns="">
      <p:transition spd="slow" advTm="490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66102" y="1017483"/>
            <a:ext cx="4323819" cy="2310511"/>
          </a:xfrm>
          <a:prstGeom prst="rect">
            <a:avLst/>
          </a:prstGeom>
        </p:spPr>
      </p:pic>
      <p:cxnSp>
        <p:nvCxnSpPr>
          <p:cNvPr id="12" name="直接箭头连接符 11">
            <a:extLst>
              <a:ext uri="{FF2B5EF4-FFF2-40B4-BE49-F238E27FC236}">
                <a16:creationId xmlns:a16="http://schemas.microsoft.com/office/drawing/2014/main" id="{05F190F7-B2AD-44CF-9E8C-326AEA14B522}"/>
              </a:ext>
            </a:extLst>
          </p:cNvPr>
          <p:cNvCxnSpPr/>
          <p:nvPr/>
        </p:nvCxnSpPr>
        <p:spPr>
          <a:xfrm flipH="1" flipV="1">
            <a:off x="1042696" y="1336611"/>
            <a:ext cx="1147666" cy="7697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4057F751-EC46-47AE-8408-CE00F30ED689}"/>
              </a:ext>
            </a:extLst>
          </p:cNvPr>
          <p:cNvCxnSpPr/>
          <p:nvPr/>
        </p:nvCxnSpPr>
        <p:spPr>
          <a:xfrm flipH="1" flipV="1">
            <a:off x="1707502" y="909735"/>
            <a:ext cx="475862" cy="120364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弧形 14">
            <a:extLst>
              <a:ext uri="{FF2B5EF4-FFF2-40B4-BE49-F238E27FC236}">
                <a16:creationId xmlns:a16="http://schemas.microsoft.com/office/drawing/2014/main" id="{1871A8A9-C26A-4362-A77A-94E00F9AF1D3}"/>
              </a:ext>
            </a:extLst>
          </p:cNvPr>
          <p:cNvSpPr/>
          <p:nvPr/>
        </p:nvSpPr>
        <p:spPr>
          <a:xfrm rot="17249273">
            <a:off x="1531207" y="1571511"/>
            <a:ext cx="629816" cy="494077"/>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756D2F6-9C68-459C-9005-0B7B8924C529}"/>
                  </a:ext>
                </a:extLst>
              </p:cNvPr>
              <p:cNvSpPr txBox="1"/>
              <p:nvPr/>
            </p:nvSpPr>
            <p:spPr>
              <a:xfrm>
                <a:off x="1433148" y="1096060"/>
                <a:ext cx="347851" cy="415498"/>
              </a:xfrm>
              <a:prstGeom prst="rect">
                <a:avLst/>
              </a:prstGeom>
              <a:noFill/>
              <a:ln>
                <a:solidFill>
                  <a:srgbClr val="00B05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700" b="1" i="1">
                          <a:solidFill>
                            <a:srgbClr val="00B050"/>
                          </a:solidFill>
                          <a:latin typeface="Cambria Math" panose="02040503050406030204" pitchFamily="18" charset="0"/>
                        </a:rPr>
                        <m:t>𝝋</m:t>
                      </m:r>
                    </m:oMath>
                  </m:oMathPara>
                </a14:m>
                <a:endParaRPr lang="zh-CN" altLang="en-US" sz="2700" b="1">
                  <a:solidFill>
                    <a:srgbClr val="00B050"/>
                  </a:solidFill>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3756D2F6-9C68-459C-9005-0B7B8924C529}"/>
                  </a:ext>
                </a:extLst>
              </p:cNvPr>
              <p:cNvSpPr txBox="1">
                <a:spLocks noRot="1" noChangeAspect="1" noMove="1" noResize="1" noEditPoints="1" noAdjustHandles="1" noChangeArrowheads="1" noChangeShapeType="1" noTextEdit="1"/>
              </p:cNvSpPr>
              <p:nvPr/>
            </p:nvSpPr>
            <p:spPr>
              <a:xfrm>
                <a:off x="1433148" y="1096060"/>
                <a:ext cx="347851" cy="415498"/>
              </a:xfrm>
              <a:prstGeom prst="rect">
                <a:avLst/>
              </a:prstGeom>
              <a:blipFill>
                <a:blip r:embed="rId4"/>
                <a:stretch>
                  <a:fillRect l="-20690" r="-20690" b="-25714"/>
                </a:stretch>
              </a:blipFill>
              <a:ln>
                <a:solidFill>
                  <a:srgbClr val="00B05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90ECAFD-B5C0-4376-B8B7-B3A8BEE7630A}"/>
                  </a:ext>
                </a:extLst>
              </p:cNvPr>
              <p:cNvSpPr txBox="1"/>
              <p:nvPr/>
            </p:nvSpPr>
            <p:spPr>
              <a:xfrm>
                <a:off x="1616528" y="578054"/>
                <a:ext cx="4268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a:latin typeface="Cambria Math" panose="02040503050406030204" pitchFamily="18" charset="0"/>
                            </a:rPr>
                          </m:ctrlPr>
                        </m:sSubPr>
                        <m:e>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𝒏</m:t>
                              </m:r>
                            </m:e>
                          </m:acc>
                        </m:e>
                        <m:sub>
                          <m:r>
                            <a:rPr lang="en-US" altLang="zh-CN" b="1" i="1">
                              <a:latin typeface="Cambria Math" panose="02040503050406030204" pitchFamily="18" charset="0"/>
                            </a:rPr>
                            <m:t>𝑽</m:t>
                          </m:r>
                          <m:r>
                            <a:rPr lang="en-US" altLang="zh-CN" b="1" i="1">
                              <a:latin typeface="Cambria Math" panose="02040503050406030204" pitchFamily="18" charset="0"/>
                            </a:rPr>
                            <m:t>𝟐</m:t>
                          </m:r>
                        </m:sub>
                      </m:sSub>
                    </m:oMath>
                  </m:oMathPara>
                </a14:m>
                <a:endParaRPr lang="zh-CN" altLang="en-US" sz="1350" b="1">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E90ECAFD-B5C0-4376-B8B7-B3A8BEE7630A}"/>
                  </a:ext>
                </a:extLst>
              </p:cNvPr>
              <p:cNvSpPr txBox="1">
                <a:spLocks noRot="1" noChangeAspect="1" noMove="1" noResize="1" noEditPoints="1" noAdjustHandles="1" noChangeArrowheads="1" noChangeShapeType="1" noTextEdit="1"/>
              </p:cNvSpPr>
              <p:nvPr/>
            </p:nvSpPr>
            <p:spPr>
              <a:xfrm>
                <a:off x="1616528" y="578054"/>
                <a:ext cx="426876" cy="369332"/>
              </a:xfrm>
              <a:prstGeom prst="rect">
                <a:avLst/>
              </a:prstGeom>
              <a:blipFill>
                <a:blip r:embed="rId5"/>
                <a:stretch>
                  <a:fillRect r="-205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DEAC94D-974B-4B7F-9EA8-D447F7812703}"/>
                  </a:ext>
                </a:extLst>
              </p:cNvPr>
              <p:cNvSpPr txBox="1"/>
              <p:nvPr/>
            </p:nvSpPr>
            <p:spPr>
              <a:xfrm>
                <a:off x="673364" y="930180"/>
                <a:ext cx="4268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a:latin typeface="Cambria Math" panose="02040503050406030204" pitchFamily="18" charset="0"/>
                            </a:rPr>
                          </m:ctrlPr>
                        </m:sSubPr>
                        <m:e>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𝒏</m:t>
                              </m:r>
                            </m:e>
                          </m:acc>
                        </m:e>
                        <m:sub>
                          <m:r>
                            <a:rPr lang="en-US" altLang="zh-CN" b="1" i="1">
                              <a:latin typeface="Cambria Math" panose="02040503050406030204" pitchFamily="18" charset="0"/>
                            </a:rPr>
                            <m:t>𝑽</m:t>
                          </m:r>
                          <m:r>
                            <a:rPr lang="en-US" altLang="zh-CN" b="1" i="1">
                              <a:latin typeface="Cambria Math" panose="02040503050406030204" pitchFamily="18" charset="0"/>
                            </a:rPr>
                            <m:t>𝟏</m:t>
                          </m:r>
                        </m:sub>
                      </m:sSub>
                    </m:oMath>
                  </m:oMathPara>
                </a14:m>
                <a:endParaRPr lang="zh-CN" altLang="en-US" sz="1350" b="1">
                  <a:latin typeface="Times New Roman" panose="02020603050405020304" pitchFamily="18" charset="0"/>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0DEAC94D-974B-4B7F-9EA8-D447F7812703}"/>
                  </a:ext>
                </a:extLst>
              </p:cNvPr>
              <p:cNvSpPr txBox="1">
                <a:spLocks noRot="1" noChangeAspect="1" noMove="1" noResize="1" noEditPoints="1" noAdjustHandles="1" noChangeArrowheads="1" noChangeShapeType="1" noTextEdit="1"/>
              </p:cNvSpPr>
              <p:nvPr/>
            </p:nvSpPr>
            <p:spPr>
              <a:xfrm>
                <a:off x="673364" y="930180"/>
                <a:ext cx="426876" cy="369332"/>
              </a:xfrm>
              <a:prstGeom prst="rect">
                <a:avLst/>
              </a:prstGeom>
              <a:blipFill>
                <a:blip r:embed="rId6"/>
                <a:stretch>
                  <a:fillRect r="-2000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2607C758-922B-4FBB-A17F-59E2EA0E09EA}"/>
              </a:ext>
            </a:extLst>
          </p:cNvPr>
          <p:cNvPicPr>
            <a:picLocks noChangeAspect="1"/>
          </p:cNvPicPr>
          <p:nvPr/>
        </p:nvPicPr>
        <p:blipFill>
          <a:blip r:embed="rId7"/>
          <a:stretch>
            <a:fillRect/>
          </a:stretch>
        </p:blipFill>
        <p:spPr>
          <a:xfrm>
            <a:off x="4635230" y="829022"/>
            <a:ext cx="3378994" cy="878681"/>
          </a:xfrm>
          <a:prstGeom prst="rect">
            <a:avLst/>
          </a:prstGeom>
          <a:solidFill>
            <a:schemeClr val="accent2"/>
          </a:solidFill>
          <a:ln w="38100">
            <a:solidFill>
              <a:srgbClr val="0070C0"/>
            </a:solidFill>
          </a:ln>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B8219D9-7FAA-414C-8351-DBC1CA1762BA}"/>
                  </a:ext>
                </a:extLst>
              </p:cNvPr>
              <p:cNvSpPr txBox="1"/>
              <p:nvPr/>
            </p:nvSpPr>
            <p:spPr>
              <a:xfrm>
                <a:off x="4684221" y="2016322"/>
                <a:ext cx="2852835" cy="415498"/>
              </a:xfrm>
              <a:prstGeom prst="rect">
                <a:avLst/>
              </a:prstGeom>
              <a:noFill/>
            </p:spPr>
            <p:txBody>
              <a:bodyPr wrap="square" rtlCol="0">
                <a:spAutoFit/>
              </a:bodyPr>
              <a:lstStyle/>
              <a:p>
                <a:r>
                  <a:rPr lang="en-US" altLang="zh-CN" sz="2000" b="1">
                    <a:latin typeface="Times New Roman" panose="02020603050405020304" pitchFamily="18" charset="0"/>
                    <a:cs typeface="Times New Roman" panose="02020603050405020304" pitchFamily="18" charset="0"/>
                  </a:rPr>
                  <a:t>TP</a:t>
                </a:r>
                <a14:m>
                  <m:oMath xmlns:m="http://schemas.openxmlformats.org/officeDocument/2006/math">
                    <m:r>
                      <a:rPr lang="en-US" altLang="zh-CN" sz="2000" b="1" i="1">
                        <a:latin typeface="Cambria Math" panose="02040503050406030204" pitchFamily="18" charset="0"/>
                        <a:ea typeface="Cambria Math" panose="02040503050406030204" pitchFamily="18" charset="0"/>
                      </a:rPr>
                      <m:t>≡</m:t>
                    </m:r>
                  </m:oMath>
                </a14:m>
                <a:endParaRPr lang="zh-CN" altLang="en-US" sz="2000" b="1">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5B8219D9-7FAA-414C-8351-DBC1CA1762BA}"/>
                  </a:ext>
                </a:extLst>
              </p:cNvPr>
              <p:cNvSpPr txBox="1">
                <a:spLocks noRot="1" noChangeAspect="1" noMove="1" noResize="1" noEditPoints="1" noAdjustHandles="1" noChangeArrowheads="1" noChangeShapeType="1" noTextEdit="1"/>
              </p:cNvSpPr>
              <p:nvPr/>
            </p:nvSpPr>
            <p:spPr>
              <a:xfrm>
                <a:off x="4684221" y="2016322"/>
                <a:ext cx="2852835" cy="415498"/>
              </a:xfrm>
              <a:prstGeom prst="rect">
                <a:avLst/>
              </a:prstGeom>
              <a:blipFill>
                <a:blip r:embed="rId8"/>
                <a:stretch>
                  <a:fillRect l="-2212" t="-5882" b="-20588"/>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0A9402B2-F740-43D7-9901-1DEEE62C2D15}"/>
              </a:ext>
            </a:extLst>
          </p:cNvPr>
          <p:cNvPicPr>
            <a:picLocks noChangeAspect="1"/>
          </p:cNvPicPr>
          <p:nvPr/>
        </p:nvPicPr>
        <p:blipFill>
          <a:blip r:embed="rId9"/>
          <a:stretch>
            <a:fillRect/>
          </a:stretch>
        </p:blipFill>
        <p:spPr>
          <a:xfrm>
            <a:off x="5367493" y="2066672"/>
            <a:ext cx="1593144" cy="390023"/>
          </a:xfrm>
          <a:prstGeom prst="rect">
            <a:avLst/>
          </a:prstGeom>
          <a:ln w="38100">
            <a:noFill/>
          </a:ln>
        </p:spPr>
      </p:pic>
      <p:cxnSp>
        <p:nvCxnSpPr>
          <p:cNvPr id="5" name="直接箭头连接符 4">
            <a:extLst>
              <a:ext uri="{FF2B5EF4-FFF2-40B4-BE49-F238E27FC236}">
                <a16:creationId xmlns:a16="http://schemas.microsoft.com/office/drawing/2014/main" id="{0610A002-A128-47E8-BAAD-7EF20D9ADC91}"/>
              </a:ext>
            </a:extLst>
          </p:cNvPr>
          <p:cNvCxnSpPr/>
          <p:nvPr/>
        </p:nvCxnSpPr>
        <p:spPr>
          <a:xfrm>
            <a:off x="2183363" y="2113384"/>
            <a:ext cx="198685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39515240-38EE-406D-A1D1-D7B07AEC06C8}"/>
                  </a:ext>
                </a:extLst>
              </p:cNvPr>
              <p:cNvSpPr/>
              <p:nvPr/>
            </p:nvSpPr>
            <p:spPr>
              <a:xfrm>
                <a:off x="3879089" y="1728277"/>
                <a:ext cx="5997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acc>
                            <m:accPr>
                              <m:chr m:val="̂"/>
                              <m:ctrlPr>
                                <a:rPr lang="en-US" altLang="zh-CN" b="1" i="1">
                                  <a:latin typeface="Cambria Math" panose="02040503050406030204" pitchFamily="18" charset="0"/>
                                </a:rPr>
                              </m:ctrlPr>
                            </m:accPr>
                            <m:e>
                              <m:r>
                                <a:rPr lang="en-US" altLang="zh-CN" b="1" i="1" smtClean="0">
                                  <a:latin typeface="Cambria Math" panose="02040503050406030204" pitchFamily="18" charset="0"/>
                                </a:rPr>
                                <m:t>𝒑</m:t>
                              </m:r>
                            </m:e>
                          </m:acc>
                        </m:e>
                        <m:sub>
                          <m:r>
                            <a:rPr lang="en-US" altLang="zh-CN" b="1" i="1">
                              <a:latin typeface="Cambria Math" panose="02040503050406030204" pitchFamily="18" charset="0"/>
                            </a:rPr>
                            <m:t>𝑽</m:t>
                          </m:r>
                          <m:r>
                            <a:rPr lang="en-US" altLang="zh-CN" b="1" i="1">
                              <a:latin typeface="Cambria Math" panose="02040503050406030204" pitchFamily="18" charset="0"/>
                            </a:rPr>
                            <m:t>𝟏</m:t>
                          </m:r>
                        </m:sub>
                      </m:sSub>
                    </m:oMath>
                  </m:oMathPara>
                </a14:m>
                <a:endParaRPr lang="zh-CN" altLang="en-US" sz="1350" dirty="0">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39515240-38EE-406D-A1D1-D7B07AEC06C8}"/>
                  </a:ext>
                </a:extLst>
              </p:cNvPr>
              <p:cNvSpPr>
                <a:spLocks noRot="1" noChangeAspect="1" noMove="1" noResize="1" noEditPoints="1" noAdjustHandles="1" noChangeArrowheads="1" noChangeShapeType="1" noTextEdit="1"/>
              </p:cNvSpPr>
              <p:nvPr/>
            </p:nvSpPr>
            <p:spPr>
              <a:xfrm>
                <a:off x="3879089" y="1728277"/>
                <a:ext cx="599780" cy="369332"/>
              </a:xfrm>
              <a:prstGeom prst="rect">
                <a:avLst/>
              </a:prstGeom>
              <a:blipFill>
                <a:blip r:embed="rId10"/>
                <a:stretch>
                  <a:fillRect b="-6667"/>
                </a:stretch>
              </a:blipFill>
            </p:spPr>
            <p:txBody>
              <a:bodyPr/>
              <a:lstStyle/>
              <a:p>
                <a:r>
                  <a:rPr lang="zh-CN" altLang="en-US">
                    <a:noFill/>
                  </a:rPr>
                  <a:t> </a:t>
                </a:r>
              </a:p>
            </p:txBody>
          </p:sp>
        </mc:Fallback>
      </mc:AlternateContent>
      <p:sp>
        <p:nvSpPr>
          <p:cNvPr id="21" name="箭头: 左弧形 20">
            <a:extLst>
              <a:ext uri="{FF2B5EF4-FFF2-40B4-BE49-F238E27FC236}">
                <a16:creationId xmlns:a16="http://schemas.microsoft.com/office/drawing/2014/main" id="{545D6F02-87FD-4BD1-9B54-DE0457FD42A1}"/>
              </a:ext>
            </a:extLst>
          </p:cNvPr>
          <p:cNvSpPr/>
          <p:nvPr/>
        </p:nvSpPr>
        <p:spPr>
          <a:xfrm rot="1620922">
            <a:off x="1691461" y="1523897"/>
            <a:ext cx="244500" cy="367613"/>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solidFill>
                <a:schemeClr val="tx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3FFCAD06-3319-4501-9B45-E6A663CA6593}"/>
              </a:ext>
            </a:extLst>
          </p:cNvPr>
          <p:cNvSpPr/>
          <p:nvPr/>
        </p:nvSpPr>
        <p:spPr>
          <a:xfrm>
            <a:off x="-5790" y="81440"/>
            <a:ext cx="9073008" cy="400110"/>
          </a:xfrm>
          <a:prstGeom prst="rect">
            <a:avLst/>
          </a:prstGeom>
        </p:spPr>
        <p:txBody>
          <a:bodyPr wrap="square">
            <a:spAutoFit/>
          </a:bodyPr>
          <a:lstStyle/>
          <a:p>
            <a:r>
              <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rPr>
              <a:t>In addition to direct</a:t>
            </a:r>
            <a:r>
              <a:rPr lang="zh-CN" altLang="en-US" sz="2000" b="1" dirty="0">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rPr>
              <a:t>CPV, one can predict triple product asymmetries (TPAs)</a:t>
            </a:r>
            <a:endParaRPr lang="zh-CN" altLang="en-US" sz="2000" b="1" dirty="0">
              <a:latin typeface="Times New Roman" panose="02020603050405020304" pitchFamily="18" charset="0"/>
              <a:ea typeface="Hannotate SC" panose="03000500000000000000" pitchFamily="66" charset="-122"/>
              <a:cs typeface="Times New Roman" panose="02020603050405020304" pitchFamily="18" charset="0"/>
            </a:endParaRPr>
          </a:p>
        </p:txBody>
      </p:sp>
      <p:pic>
        <p:nvPicPr>
          <p:cNvPr id="20" name="图片 19">
            <a:extLst>
              <a:ext uri="{FF2B5EF4-FFF2-40B4-BE49-F238E27FC236}">
                <a16:creationId xmlns:a16="http://schemas.microsoft.com/office/drawing/2014/main" id="{43583E33-E7AC-4E43-B02D-EC79C8307C30}"/>
              </a:ext>
            </a:extLst>
          </p:cNvPr>
          <p:cNvPicPr>
            <a:picLocks noChangeAspect="1"/>
          </p:cNvPicPr>
          <p:nvPr/>
        </p:nvPicPr>
        <p:blipFill>
          <a:blip r:embed="rId11"/>
          <a:stretch>
            <a:fillRect/>
          </a:stretch>
        </p:blipFill>
        <p:spPr>
          <a:xfrm>
            <a:off x="4030160" y="2678974"/>
            <a:ext cx="5037058" cy="830855"/>
          </a:xfrm>
          <a:prstGeom prst="rect">
            <a:avLst/>
          </a:prstGeom>
        </p:spPr>
      </p:pic>
      <p:pic>
        <p:nvPicPr>
          <p:cNvPr id="23" name="图片 22">
            <a:extLst>
              <a:ext uri="{FF2B5EF4-FFF2-40B4-BE49-F238E27FC236}">
                <a16:creationId xmlns:a16="http://schemas.microsoft.com/office/drawing/2014/main" id="{8545CDA1-6BA7-46FF-8257-83DD5B7B9DD6}"/>
              </a:ext>
            </a:extLst>
          </p:cNvPr>
          <p:cNvPicPr>
            <a:picLocks noChangeAspect="1"/>
          </p:cNvPicPr>
          <p:nvPr/>
        </p:nvPicPr>
        <p:blipFill>
          <a:blip r:embed="rId12"/>
          <a:stretch>
            <a:fillRect/>
          </a:stretch>
        </p:blipFill>
        <p:spPr>
          <a:xfrm>
            <a:off x="782908" y="4423895"/>
            <a:ext cx="2276924" cy="357050"/>
          </a:xfrm>
          <a:prstGeom prst="rect">
            <a:avLst/>
          </a:prstGeom>
        </p:spPr>
      </p:pic>
      <p:pic>
        <p:nvPicPr>
          <p:cNvPr id="24" name="图片 23">
            <a:extLst>
              <a:ext uri="{FF2B5EF4-FFF2-40B4-BE49-F238E27FC236}">
                <a16:creationId xmlns:a16="http://schemas.microsoft.com/office/drawing/2014/main" id="{A79FDCE5-B033-4B0C-9E52-921B6F6700A6}"/>
              </a:ext>
            </a:extLst>
          </p:cNvPr>
          <p:cNvPicPr>
            <a:picLocks noChangeAspect="1"/>
          </p:cNvPicPr>
          <p:nvPr/>
        </p:nvPicPr>
        <p:blipFill>
          <a:blip r:embed="rId13"/>
          <a:stretch>
            <a:fillRect/>
          </a:stretch>
        </p:blipFill>
        <p:spPr>
          <a:xfrm>
            <a:off x="662240" y="3728876"/>
            <a:ext cx="6038625" cy="637128"/>
          </a:xfrm>
          <a:prstGeom prst="rect">
            <a:avLst/>
          </a:prstGeom>
        </p:spPr>
      </p:pic>
    </p:spTree>
    <p:extLst>
      <p:ext uri="{BB962C8B-B14F-4D97-AF65-F5344CB8AC3E}">
        <p14:creationId xmlns:p14="http://schemas.microsoft.com/office/powerpoint/2010/main" val="173329768"/>
      </p:ext>
    </p:extLst>
  </p:cSld>
  <p:clrMapOvr>
    <a:masterClrMapping/>
  </p:clrMapOvr>
  <mc:AlternateContent xmlns:mc="http://schemas.openxmlformats.org/markup-compatibility/2006" xmlns:p14="http://schemas.microsoft.com/office/powerpoint/2010/main">
    <mc:Choice Requires="p14">
      <p:transition spd="slow" p14:dur="2000" advTm="28069"/>
    </mc:Choice>
    <mc:Fallback xmlns="">
      <p:transition spd="slow" advTm="2806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文本框 15"/>
              <p:cNvSpPr txBox="1"/>
              <p:nvPr/>
            </p:nvSpPr>
            <p:spPr>
              <a:xfrm>
                <a:off x="4026733" y="4693523"/>
                <a:ext cx="5117267" cy="369332"/>
              </a:xfrm>
              <a:prstGeom prst="rect">
                <a:avLst/>
              </a:prstGeom>
              <a:noFill/>
            </p:spPr>
            <p:txBody>
              <a:bodyPr wrap="square">
                <a:spAutoFit/>
              </a:bodyPr>
              <a:lstStyle/>
              <a:p>
                <a:r>
                  <a:rPr lang="en-US" altLang="zh-CN"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Strong phases</a:t>
                </a:r>
                <a14:m>
                  <m:oMath xmlns:m="http://schemas.openxmlformats.org/officeDocument/2006/math">
                    <m:r>
                      <a:rPr lang="en-US" altLang="zh-CN" b="0" i="0" smtClean="0">
                        <a:solidFill>
                          <a:srgbClr val="C00000"/>
                        </a:solidFill>
                        <a:latin typeface="Cambria Math" panose="02040503050406030204" pitchFamily="18" charset="0"/>
                        <a:ea typeface="Cambria Math" panose="02040503050406030204" pitchFamily="18" charset="0"/>
                      </a:rPr>
                      <m:t> </m:t>
                    </m:r>
                    <m:r>
                      <m:rPr>
                        <m:sty m:val="p"/>
                      </m:rPr>
                      <a:rPr lang="el-GR" altLang="zh-CN" i="1" smtClean="0">
                        <a:solidFill>
                          <a:srgbClr val="C00000"/>
                        </a:solidFill>
                        <a:latin typeface="Cambria Math" panose="02040503050406030204" pitchFamily="18" charset="0"/>
                        <a:ea typeface="Cambria Math" panose="02040503050406030204" pitchFamily="18" charset="0"/>
                      </a:rPr>
                      <m:t>Δ</m:t>
                    </m:r>
                    <m:r>
                      <a:rPr lang="el-GR" altLang="zh-CN" i="1" smtClean="0">
                        <a:solidFill>
                          <a:srgbClr val="C00000"/>
                        </a:solidFill>
                        <a:latin typeface="Cambria Math" panose="02040503050406030204" pitchFamily="18" charset="0"/>
                        <a:ea typeface="Cambria Math" panose="02040503050406030204" pitchFamily="18" charset="0"/>
                      </a:rPr>
                      <m:t>𝛿</m:t>
                    </m:r>
                  </m:oMath>
                </a14:m>
                <a:r>
                  <a:rPr lang="en-US" altLang="zh-CN"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 can produce a nonzero value</a:t>
                </a:r>
              </a:p>
            </p:txBody>
          </p:sp>
        </mc:Choice>
        <mc:Fallback xmlns="">
          <p:sp>
            <p:nvSpPr>
              <p:cNvPr id="16" name="文本框 15"/>
              <p:cNvSpPr txBox="1">
                <a:spLocks noRot="1" noChangeAspect="1" noMove="1" noResize="1" noEditPoints="1" noAdjustHandles="1" noChangeArrowheads="1" noChangeShapeType="1" noTextEdit="1"/>
              </p:cNvSpPr>
              <p:nvPr/>
            </p:nvSpPr>
            <p:spPr>
              <a:xfrm>
                <a:off x="4026733" y="4693523"/>
                <a:ext cx="5117267" cy="369332"/>
              </a:xfrm>
              <a:prstGeom prst="rect">
                <a:avLst/>
              </a:prstGeom>
              <a:blipFill>
                <a:blip r:embed="rId2"/>
                <a:stretch>
                  <a:fillRect l="-1241" t="-6667" b="-23333"/>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FBAAC26-4464-D798-831D-37ADF43C1CBE}"/>
              </a:ext>
            </a:extLst>
          </p:cNvPr>
          <p:cNvSpPr txBox="1"/>
          <p:nvPr/>
        </p:nvSpPr>
        <p:spPr>
          <a:xfrm>
            <a:off x="95692" y="-483"/>
            <a:ext cx="4949687" cy="461665"/>
          </a:xfrm>
          <a:prstGeom prst="rect">
            <a:avLst/>
          </a:prstGeom>
          <a:noFill/>
        </p:spPr>
        <p:txBody>
          <a:bodyPr wrap="square">
            <a:spAutoFit/>
          </a:bodyPr>
          <a:lstStyle/>
          <a:p>
            <a:r>
              <a:rPr lang="en-US" altLang="zh-CN" sz="24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Hannotate SC" panose="03000500000000000000" pitchFamily="66" charset="-122"/>
                <a:cs typeface="Times New Roman" panose="02020603050405020304" pitchFamily="18" charset="0"/>
              </a:rPr>
              <a:t>Triple product asymmetries(TPAs)</a:t>
            </a:r>
          </a:p>
        </p:txBody>
      </p:sp>
      <p:pic>
        <p:nvPicPr>
          <p:cNvPr id="7" name="图片 6" descr="手机屏幕截图&#10;&#10;描述已自动生成">
            <a:extLst>
              <a:ext uri="{FF2B5EF4-FFF2-40B4-BE49-F238E27FC236}">
                <a16:creationId xmlns:a16="http://schemas.microsoft.com/office/drawing/2014/main" id="{D12701A5-A308-48BA-E9F0-5AAC9A6EC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42" y="517925"/>
            <a:ext cx="6252632" cy="4062112"/>
          </a:xfrm>
          <a:prstGeom prst="rect">
            <a:avLst/>
          </a:prstGeom>
        </p:spPr>
      </p:pic>
      <p:pic>
        <p:nvPicPr>
          <p:cNvPr id="9" name="图片 8">
            <a:extLst>
              <a:ext uri="{FF2B5EF4-FFF2-40B4-BE49-F238E27FC236}">
                <a16:creationId xmlns:a16="http://schemas.microsoft.com/office/drawing/2014/main" id="{AA3DA511-9F34-319E-2D5E-64B1CA23E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48" y="4681835"/>
            <a:ext cx="3429176" cy="381020"/>
          </a:xfrm>
          <a:prstGeom prst="rect">
            <a:avLst/>
          </a:prstGeom>
        </p:spPr>
      </p:pic>
      <p:cxnSp>
        <p:nvCxnSpPr>
          <p:cNvPr id="12" name="直线连接符 11">
            <a:extLst>
              <a:ext uri="{FF2B5EF4-FFF2-40B4-BE49-F238E27FC236}">
                <a16:creationId xmlns:a16="http://schemas.microsoft.com/office/drawing/2014/main" id="{060D4640-12AA-3A1C-2CD5-8D6B7A93E4BA}"/>
              </a:ext>
            </a:extLst>
          </p:cNvPr>
          <p:cNvCxnSpPr>
            <a:cxnSpLocks/>
          </p:cNvCxnSpPr>
          <p:nvPr/>
        </p:nvCxnSpPr>
        <p:spPr>
          <a:xfrm>
            <a:off x="3707296" y="1441174"/>
            <a:ext cx="9342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10E1FCE0-E023-FE63-0408-C89E9934C11F}"/>
              </a:ext>
            </a:extLst>
          </p:cNvPr>
          <p:cNvCxnSpPr>
            <a:cxnSpLocks/>
          </p:cNvCxnSpPr>
          <p:nvPr/>
        </p:nvCxnSpPr>
        <p:spPr>
          <a:xfrm>
            <a:off x="3493333" y="2368826"/>
            <a:ext cx="9342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0A51125F-FBE1-9ABF-6B3D-177383B6537A}"/>
              </a:ext>
            </a:extLst>
          </p:cNvPr>
          <p:cNvCxnSpPr>
            <a:cxnSpLocks/>
          </p:cNvCxnSpPr>
          <p:nvPr/>
        </p:nvCxnSpPr>
        <p:spPr>
          <a:xfrm>
            <a:off x="3493333" y="3521765"/>
            <a:ext cx="107866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C1A310F6-F233-7B40-B5A2-C0E38DFD4778}"/>
              </a:ext>
            </a:extLst>
          </p:cNvPr>
          <p:cNvCxnSpPr>
            <a:cxnSpLocks/>
          </p:cNvCxnSpPr>
          <p:nvPr/>
        </p:nvCxnSpPr>
        <p:spPr>
          <a:xfrm>
            <a:off x="3819939" y="4485861"/>
            <a:ext cx="10204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9014B83C-88E7-4413-1DE5-AF5B6F0FC0BC}"/>
              </a:ext>
            </a:extLst>
          </p:cNvPr>
          <p:cNvSpPr txBox="1"/>
          <p:nvPr/>
        </p:nvSpPr>
        <p:spPr>
          <a:xfrm>
            <a:off x="4875144" y="80645"/>
            <a:ext cx="4631634" cy="338554"/>
          </a:xfrm>
          <a:prstGeom prst="rect">
            <a:avLst/>
          </a:prstGeom>
          <a:noFill/>
        </p:spPr>
        <p:txBody>
          <a:bodyPr wrap="square">
            <a:spAutoFit/>
          </a:bodyPr>
          <a:lstStyle/>
          <a:p>
            <a:r>
              <a:rPr lang="en" altLang="zh-CN" sz="1600" b="0" dirty="0">
                <a:solidFill>
                  <a:schemeClr val="accent1"/>
                </a:solidFill>
                <a:effectLst/>
                <a:highlight>
                  <a:srgbClr val="FFFFFF"/>
                </a:highlight>
                <a:latin typeface="Times New Roman" panose="02020603050405020304" pitchFamily="18" charset="0"/>
                <a:cs typeface="Times New Roman" panose="02020603050405020304" pitchFamily="18" charset="0"/>
              </a:rPr>
              <a:t>JHEP 05 (2021) 082</a:t>
            </a:r>
            <a:r>
              <a:rPr lang="en" altLang="zh-CN" sz="1600" b="0" dirty="0">
                <a:solidFill>
                  <a:schemeClr val="accent1"/>
                </a:solidFill>
                <a:highlight>
                  <a:srgbClr val="FFFFFF"/>
                </a:highlight>
                <a:latin typeface="Times New Roman" panose="02020603050405020304" pitchFamily="18" charset="0"/>
                <a:ea typeface="Hannotate SC" panose="03000500000000000000" pitchFamily="66" charset="-122"/>
                <a:cs typeface="Times New Roman" panose="02020603050405020304" pitchFamily="18" charset="0"/>
              </a:rPr>
              <a:t>, </a:t>
            </a:r>
            <a:r>
              <a:rPr lang="en" altLang="zh-CN" sz="1600" dirty="0">
                <a:solidFill>
                  <a:schemeClr val="accent1"/>
                </a:solidFill>
                <a:effectLst/>
                <a:latin typeface="Times New Roman" panose="02020603050405020304" pitchFamily="18" charset="0"/>
                <a:ea typeface="Hannotate SC" panose="03000500000000000000" pitchFamily="66" charset="-122"/>
                <a:cs typeface="Times New Roman" panose="02020603050405020304" pitchFamily="18" charset="0"/>
              </a:rPr>
              <a:t>JHEP 07</a:t>
            </a:r>
            <a:r>
              <a:rPr lang="en" altLang="zh-CN" sz="1600" b="1" dirty="0">
                <a:solidFill>
                  <a:schemeClr val="accent1"/>
                </a:solidFill>
                <a:effectLst/>
                <a:latin typeface="Times New Roman" panose="02020603050405020304" pitchFamily="18" charset="0"/>
                <a:ea typeface="Hannotate SC" panose="03000500000000000000" pitchFamily="66" charset="-122"/>
                <a:cs typeface="Times New Roman" panose="02020603050405020304" pitchFamily="18" charset="0"/>
              </a:rPr>
              <a:t> </a:t>
            </a:r>
            <a:r>
              <a:rPr lang="en" altLang="zh-CN" sz="1600" dirty="0">
                <a:solidFill>
                  <a:schemeClr val="accent1"/>
                </a:solidFill>
                <a:effectLst/>
                <a:latin typeface="Times New Roman" panose="02020603050405020304" pitchFamily="18" charset="0"/>
                <a:ea typeface="Hannotate SC" panose="03000500000000000000" pitchFamily="66" charset="-122"/>
                <a:cs typeface="Times New Roman" panose="02020603050405020304" pitchFamily="18" charset="0"/>
              </a:rPr>
              <a:t>(2015) 166</a:t>
            </a:r>
          </a:p>
        </p:txBody>
      </p:sp>
    </p:spTree>
  </p:cSld>
  <p:clrMapOvr>
    <a:masterClrMapping/>
  </p:clrMapOvr>
  <mc:AlternateContent xmlns:mc="http://schemas.openxmlformats.org/markup-compatibility/2006" xmlns:p14="http://schemas.microsoft.com/office/powerpoint/2010/main">
    <mc:Choice Requires="p14">
      <p:transition spd="slow" p14:dur="2000" advTm="2676"/>
    </mc:Choice>
    <mc:Fallback xmlns="">
      <p:transition spd="slow" advTm="267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文本框 13"/>
              <p:cNvSpPr txBox="1"/>
              <p:nvPr/>
            </p:nvSpPr>
            <p:spPr>
              <a:xfrm>
                <a:off x="345736" y="2701859"/>
                <a:ext cx="7891654" cy="707886"/>
              </a:xfrm>
              <a:prstGeom prst="rect">
                <a:avLst/>
              </a:prstGeom>
              <a:noFill/>
            </p:spPr>
            <p:txBody>
              <a:bodyPr wrap="square">
                <a:spAutoFit/>
              </a:bodyPr>
              <a:lstStyle/>
              <a:p>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To identify a true CP violation signal, one has to compare the TPAs in B and </a:t>
                </a:r>
                <a14:m>
                  <m:oMath xmlns:m="http://schemas.openxmlformats.org/officeDocument/2006/math">
                    <m:acc>
                      <m:accPr>
                        <m:chr m:val="̅"/>
                        <m:ctrlPr>
                          <a:rPr lang="en-US" altLang="zh-CN" sz="2000" i="1" dirty="0" smtClean="0">
                            <a:latin typeface="Cambria Math" panose="02040503050406030204" pitchFamily="18" charset="0"/>
                          </a:rPr>
                        </m:ctrlPr>
                      </m:accPr>
                      <m:e>
                        <m:r>
                          <a:rPr lang="en-US" altLang="zh-CN" sz="2000" b="0" i="1" dirty="0" smtClean="0">
                            <a:latin typeface="Cambria Math" panose="02040503050406030204" pitchFamily="18" charset="0"/>
                          </a:rPr>
                          <m:t>𝐵</m:t>
                        </m:r>
                      </m:e>
                    </m:acc>
                  </m:oMath>
                </a14:m>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 meson decays.</a:t>
                </a:r>
              </a:p>
            </p:txBody>
          </p:sp>
        </mc:Choice>
        <mc:Fallback xmlns="">
          <p:sp>
            <p:nvSpPr>
              <p:cNvPr id="14" name="文本框 13"/>
              <p:cNvSpPr txBox="1">
                <a:spLocks noRot="1" noChangeAspect="1" noMove="1" noResize="1" noEditPoints="1" noAdjustHandles="1" noChangeArrowheads="1" noChangeShapeType="1" noTextEdit="1"/>
              </p:cNvSpPr>
              <p:nvPr/>
            </p:nvSpPr>
            <p:spPr>
              <a:xfrm>
                <a:off x="345736" y="2701859"/>
                <a:ext cx="7891654" cy="707886"/>
              </a:xfrm>
              <a:prstGeom prst="rect">
                <a:avLst/>
              </a:prstGeom>
              <a:blipFill>
                <a:blip r:embed="rId4"/>
                <a:stretch>
                  <a:fillRect l="-804" t="-3509" b="-1403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0E845D8-046F-3F96-A4B8-C34F75E55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43" y="1872195"/>
            <a:ext cx="3429176" cy="381020"/>
          </a:xfrm>
          <a:prstGeom prst="rect">
            <a:avLst/>
          </a:prstGeom>
        </p:spPr>
      </p:pic>
      <p:sp>
        <p:nvSpPr>
          <p:cNvPr id="11" name="文本框 10">
            <a:extLst>
              <a:ext uri="{FF2B5EF4-FFF2-40B4-BE49-F238E27FC236}">
                <a16:creationId xmlns:a16="http://schemas.microsoft.com/office/drawing/2014/main" id="{03C6A1BA-C82A-950E-2C52-01A9DEA398EB}"/>
              </a:ext>
            </a:extLst>
          </p:cNvPr>
          <p:cNvSpPr txBox="1"/>
          <p:nvPr/>
        </p:nvSpPr>
        <p:spPr>
          <a:xfrm>
            <a:off x="345736" y="594865"/>
            <a:ext cx="8265827" cy="707886"/>
          </a:xfrm>
          <a:prstGeom prst="rect">
            <a:avLst/>
          </a:prstGeom>
          <a:noFill/>
        </p:spPr>
        <p:txBody>
          <a:bodyPr wrap="square">
            <a:spAutoFit/>
          </a:bodyPr>
          <a:lstStyle/>
          <a:p>
            <a:r>
              <a:rPr lang="en" altLang="zh-CN" sz="2000" dirty="0">
                <a:effectLst/>
                <a:latin typeface="Times New Roman" panose="02020603050405020304" pitchFamily="18" charset="0"/>
                <a:ea typeface="Hannotate SC" panose="03000500000000000000" pitchFamily="66" charset="-122"/>
                <a:cs typeface="Times New Roman" panose="02020603050405020304" pitchFamily="18" charset="0"/>
              </a:rPr>
              <a:t>Note that a strong phase difference yields a TPA even in the absence of weak phases, so a nonzero TPA does not necessarily signal CP violation. </a:t>
            </a:r>
            <a:endParaRPr lang="en" altLang="zh-CN" sz="2000" dirty="0">
              <a:latin typeface="Times New Roman" panose="02020603050405020304" pitchFamily="18" charset="0"/>
              <a:ea typeface="Hannotate SC" panose="03000500000000000000" pitchFamily="66"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C6005F2-B503-F188-534B-CCA2CB468BD5}"/>
                  </a:ext>
                </a:extLst>
              </p:cNvPr>
              <p:cNvSpPr txBox="1"/>
              <p:nvPr/>
            </p:nvSpPr>
            <p:spPr>
              <a:xfrm>
                <a:off x="3999089" y="1868937"/>
                <a:ext cx="5064679" cy="369332"/>
              </a:xfrm>
              <a:prstGeom prst="rect">
                <a:avLst/>
              </a:prstGeom>
              <a:noFill/>
            </p:spPr>
            <p:txBody>
              <a:bodyPr wrap="square">
                <a:spAutoFit/>
              </a:bodyPr>
              <a:lstStyle/>
              <a:p>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Strong phases</a:t>
                </a:r>
                <a14:m>
                  <m:oMath xmlns:m="http://schemas.openxmlformats.org/officeDocument/2006/math">
                    <m:r>
                      <a:rPr lang="en-US" altLang="zh-CN" b="0" i="0" smtClean="0">
                        <a:solidFill>
                          <a:srgbClr val="FF0000"/>
                        </a:solidFill>
                        <a:latin typeface="Cambria Math" panose="02040503050406030204" pitchFamily="18" charset="0"/>
                        <a:ea typeface="Cambria Math" panose="02040503050406030204" pitchFamily="18" charset="0"/>
                      </a:rPr>
                      <m:t> </m:t>
                    </m:r>
                    <m:r>
                      <m:rPr>
                        <m:sty m:val="p"/>
                      </m:rPr>
                      <a:rPr lang="el-GR" altLang="zh-CN" i="1" smtClean="0">
                        <a:solidFill>
                          <a:srgbClr val="FF0000"/>
                        </a:solidFill>
                        <a:latin typeface="Cambria Math" panose="02040503050406030204" pitchFamily="18" charset="0"/>
                        <a:ea typeface="Cambria Math" panose="02040503050406030204" pitchFamily="18" charset="0"/>
                      </a:rPr>
                      <m:t>Δ</m:t>
                    </m:r>
                    <m:r>
                      <a:rPr lang="el-GR" altLang="zh-CN" i="1" smtClean="0">
                        <a:solidFill>
                          <a:srgbClr val="FF0000"/>
                        </a:solidFill>
                        <a:latin typeface="Cambria Math" panose="02040503050406030204" pitchFamily="18" charset="0"/>
                        <a:ea typeface="Cambria Math" panose="02040503050406030204" pitchFamily="18" charset="0"/>
                      </a:rPr>
                      <m:t>𝛿</m:t>
                    </m:r>
                  </m:oMath>
                </a14:m>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 can produce a nonzero value</a:t>
                </a:r>
              </a:p>
            </p:txBody>
          </p:sp>
        </mc:Choice>
        <mc:Fallback xmlns="">
          <p:sp>
            <p:nvSpPr>
              <p:cNvPr id="13" name="文本框 12">
                <a:extLst>
                  <a:ext uri="{FF2B5EF4-FFF2-40B4-BE49-F238E27FC236}">
                    <a16:creationId xmlns:a16="http://schemas.microsoft.com/office/drawing/2014/main" id="{DC6005F2-B503-F188-534B-CCA2CB468BD5}"/>
                  </a:ext>
                </a:extLst>
              </p:cNvPr>
              <p:cNvSpPr txBox="1">
                <a:spLocks noRot="1" noChangeAspect="1" noMove="1" noResize="1" noEditPoints="1" noAdjustHandles="1" noChangeArrowheads="1" noChangeShapeType="1" noTextEdit="1"/>
              </p:cNvSpPr>
              <p:nvPr/>
            </p:nvSpPr>
            <p:spPr>
              <a:xfrm>
                <a:off x="3999089" y="1868937"/>
                <a:ext cx="5064679" cy="369332"/>
              </a:xfrm>
              <a:prstGeom prst="rect">
                <a:avLst/>
              </a:prstGeom>
              <a:blipFill>
                <a:blip r:embed="rId6"/>
                <a:stretch>
                  <a:fillRect l="-750" t="-10000" b="-2000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3D44423A-A88E-6B02-9C6C-9D9CEF04FBCF}"/>
              </a:ext>
            </a:extLst>
          </p:cNvPr>
          <p:cNvPicPr>
            <a:picLocks noChangeAspect="1"/>
          </p:cNvPicPr>
          <p:nvPr/>
        </p:nvPicPr>
        <p:blipFill>
          <a:blip r:embed="rId7"/>
          <a:stretch>
            <a:fillRect/>
          </a:stretch>
        </p:blipFill>
        <p:spPr>
          <a:xfrm>
            <a:off x="773094" y="3652323"/>
            <a:ext cx="5758335" cy="1299901"/>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8F475A5-4777-0D8D-9F1B-F8311DDABA70}"/>
                  </a:ext>
                </a:extLst>
              </p:cNvPr>
              <p:cNvSpPr txBox="1"/>
              <p:nvPr/>
            </p:nvSpPr>
            <p:spPr>
              <a:xfrm>
                <a:off x="6696135" y="3788190"/>
                <a:ext cx="154125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panose="02040503050406030204" pitchFamily="18" charset="0"/>
                        </a:rPr>
                        <m:t>∝</m:t>
                      </m:r>
                      <m:func>
                        <m:funcPr>
                          <m:ctrlPr>
                            <a:rPr lang="en-US" altLang="zh-CN" sz="2000" b="1" i="1" smtClean="0">
                              <a:solidFill>
                                <a:srgbClr val="FF0000"/>
                              </a:solidFill>
                              <a:latin typeface="Cambria Math" panose="02040503050406030204" pitchFamily="18" charset="0"/>
                            </a:rPr>
                          </m:ctrlPr>
                        </m:funcPr>
                        <m:fName>
                          <m:r>
                            <a:rPr lang="en-US" altLang="zh-CN" sz="2000" b="1" i="0" smtClean="0">
                              <a:solidFill>
                                <a:srgbClr val="FF0000"/>
                              </a:solidFill>
                              <a:latin typeface="Cambria Math" panose="02040503050406030204" pitchFamily="18" charset="0"/>
                            </a:rPr>
                            <m:t>𝐬𝐢𝐧</m:t>
                          </m:r>
                        </m:fName>
                        <m:e>
                          <m:r>
                            <a:rPr lang="zh-CN" altLang="el-GR" sz="2000" b="1" i="1" smtClean="0">
                              <a:solidFill>
                                <a:srgbClr val="FF0000"/>
                              </a:solidFill>
                              <a:latin typeface="Cambria Math" panose="02040503050406030204" pitchFamily="18" charset="0"/>
                              <a:ea typeface="Cambria Math" panose="02040503050406030204" pitchFamily="18" charset="0"/>
                            </a:rPr>
                            <m:t>𝝓</m:t>
                          </m:r>
                          <m:func>
                            <m:funcPr>
                              <m:ctrlPr>
                                <a:rPr lang="en-US" altLang="zh-CN" sz="2000" b="1" i="1" smtClean="0">
                                  <a:solidFill>
                                    <a:srgbClr val="FF0000"/>
                                  </a:solidFill>
                                  <a:latin typeface="Cambria Math" panose="02040503050406030204" pitchFamily="18" charset="0"/>
                                  <a:ea typeface="Cambria Math" panose="02040503050406030204" pitchFamily="18" charset="0"/>
                                </a:rPr>
                              </m:ctrlPr>
                            </m:funcPr>
                            <m:fName>
                              <m:r>
                                <a:rPr lang="en-US" altLang="zh-CN" sz="2000" b="1" i="0" smtClean="0">
                                  <a:solidFill>
                                    <a:srgbClr val="FF0000"/>
                                  </a:solidFill>
                                  <a:latin typeface="Cambria Math" panose="02040503050406030204" pitchFamily="18" charset="0"/>
                                  <a:ea typeface="Cambria Math" panose="02040503050406030204" pitchFamily="18" charset="0"/>
                                </a:rPr>
                                <m:t>𝐜𝐨𝐬</m:t>
                              </m:r>
                            </m:fName>
                            <m:e>
                              <m:r>
                                <a:rPr lang="zh-CN" altLang="el-GR" sz="2000" b="1" i="1" smtClean="0">
                                  <a:solidFill>
                                    <a:srgbClr val="FF0000"/>
                                  </a:solidFill>
                                  <a:latin typeface="Cambria Math" panose="02040503050406030204" pitchFamily="18" charset="0"/>
                                  <a:ea typeface="Cambria Math" panose="02040503050406030204" pitchFamily="18" charset="0"/>
                                </a:rPr>
                                <m:t>𝜹</m:t>
                              </m:r>
                            </m:e>
                          </m:func>
                        </m:e>
                      </m:func>
                    </m:oMath>
                  </m:oMathPara>
                </a14:m>
                <a:endParaRPr lang="zh-CN" altLang="en-US" b="1" dirty="0"/>
              </a:p>
            </p:txBody>
          </p:sp>
        </mc:Choice>
        <mc:Fallback xmlns="">
          <p:sp>
            <p:nvSpPr>
              <p:cNvPr id="3" name="文本框 2">
                <a:extLst>
                  <a:ext uri="{FF2B5EF4-FFF2-40B4-BE49-F238E27FC236}">
                    <a16:creationId xmlns:a16="http://schemas.microsoft.com/office/drawing/2014/main" id="{08F475A5-4777-0D8D-9F1B-F8311DDABA70}"/>
                  </a:ext>
                </a:extLst>
              </p:cNvPr>
              <p:cNvSpPr txBox="1">
                <a:spLocks noRot="1" noChangeAspect="1" noMove="1" noResize="1" noEditPoints="1" noAdjustHandles="1" noChangeArrowheads="1" noChangeShapeType="1" noTextEdit="1"/>
              </p:cNvSpPr>
              <p:nvPr/>
            </p:nvSpPr>
            <p:spPr>
              <a:xfrm>
                <a:off x="6696135" y="3788190"/>
                <a:ext cx="1541255" cy="307777"/>
              </a:xfrm>
              <a:prstGeom prst="rect">
                <a:avLst/>
              </a:prstGeom>
              <a:blipFill>
                <a:blip r:embed="rId8"/>
                <a:stretch>
                  <a:fillRect l="-2459" r="-3279"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A4FB3522-A98B-1ED8-1BAE-6EDA44D96949}"/>
                  </a:ext>
                </a:extLst>
              </p:cNvPr>
              <p:cNvSpPr/>
              <p:nvPr/>
            </p:nvSpPr>
            <p:spPr>
              <a:xfrm>
                <a:off x="6633764" y="4474412"/>
                <a:ext cx="173714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panose="02040503050406030204" pitchFamily="18" charset="0"/>
                        </a:rPr>
                        <m:t>∝</m:t>
                      </m:r>
                      <m:func>
                        <m:funcPr>
                          <m:ctrlPr>
                            <a:rPr lang="en-US" altLang="zh-CN" sz="2000" b="1" i="1">
                              <a:solidFill>
                                <a:srgbClr val="FF0000"/>
                              </a:solidFill>
                              <a:latin typeface="Cambria Math" panose="02040503050406030204" pitchFamily="18" charset="0"/>
                            </a:rPr>
                          </m:ctrlPr>
                        </m:funcPr>
                        <m:fName>
                          <m:r>
                            <a:rPr lang="en-US" altLang="zh-CN" sz="2000" b="1" i="1" smtClean="0">
                              <a:solidFill>
                                <a:srgbClr val="FF0000"/>
                              </a:solidFill>
                              <a:latin typeface="Cambria Math" panose="02040503050406030204" pitchFamily="18" charset="0"/>
                            </a:rPr>
                            <m:t>𝒄𝒐𝒔</m:t>
                          </m:r>
                        </m:fName>
                        <m:e>
                          <m:r>
                            <a:rPr lang="zh-CN" altLang="el-GR" sz="2000" b="1" i="1">
                              <a:solidFill>
                                <a:srgbClr val="FF0000"/>
                              </a:solidFill>
                              <a:latin typeface="Cambria Math" panose="02040503050406030204" pitchFamily="18" charset="0"/>
                              <a:ea typeface="Cambria Math" panose="02040503050406030204" pitchFamily="18" charset="0"/>
                            </a:rPr>
                            <m:t>𝝓</m:t>
                          </m:r>
                          <m:func>
                            <m:funcPr>
                              <m:ctrlPr>
                                <a:rPr lang="en-US" altLang="zh-CN" sz="2000" b="1" i="1">
                                  <a:solidFill>
                                    <a:srgbClr val="FF0000"/>
                                  </a:solidFill>
                                  <a:latin typeface="Cambria Math" panose="02040503050406030204" pitchFamily="18" charset="0"/>
                                  <a:ea typeface="Cambria Math" panose="02040503050406030204" pitchFamily="18" charset="0"/>
                                </a:rPr>
                              </m:ctrlPr>
                            </m:funcPr>
                            <m:fName>
                              <m:r>
                                <a:rPr lang="en-US" altLang="zh-CN" sz="2000" b="1" i="0" smtClean="0">
                                  <a:solidFill>
                                    <a:srgbClr val="FF0000"/>
                                  </a:solidFill>
                                  <a:latin typeface="Cambria Math" panose="02040503050406030204" pitchFamily="18" charset="0"/>
                                  <a:ea typeface="Cambria Math" panose="02040503050406030204" pitchFamily="18" charset="0"/>
                                </a:rPr>
                                <m:t>𝐬𝐢𝐧</m:t>
                              </m:r>
                            </m:fName>
                            <m:e>
                              <m:r>
                                <a:rPr lang="zh-CN" altLang="el-GR" sz="2000" b="1" i="1">
                                  <a:solidFill>
                                    <a:srgbClr val="FF0000"/>
                                  </a:solidFill>
                                  <a:latin typeface="Cambria Math" panose="02040503050406030204" pitchFamily="18" charset="0"/>
                                  <a:ea typeface="Cambria Math" panose="02040503050406030204" pitchFamily="18" charset="0"/>
                                </a:rPr>
                                <m:t>𝜹</m:t>
                              </m:r>
                            </m:e>
                          </m:func>
                        </m:e>
                      </m:func>
                    </m:oMath>
                  </m:oMathPara>
                </a14:m>
                <a:endParaRPr lang="zh-CN" altLang="en-US" b="1" dirty="0"/>
              </a:p>
            </p:txBody>
          </p:sp>
        </mc:Choice>
        <mc:Fallback xmlns="">
          <p:sp>
            <p:nvSpPr>
              <p:cNvPr id="4" name="矩形 3">
                <a:extLst>
                  <a:ext uri="{FF2B5EF4-FFF2-40B4-BE49-F238E27FC236}">
                    <a16:creationId xmlns:a16="http://schemas.microsoft.com/office/drawing/2014/main" id="{A4FB3522-A98B-1ED8-1BAE-6EDA44D96949}"/>
                  </a:ext>
                </a:extLst>
              </p:cNvPr>
              <p:cNvSpPr>
                <a:spLocks noRot="1" noChangeAspect="1" noMove="1" noResize="1" noEditPoints="1" noAdjustHandles="1" noChangeArrowheads="1" noChangeShapeType="1" noTextEdit="1"/>
              </p:cNvSpPr>
              <p:nvPr/>
            </p:nvSpPr>
            <p:spPr>
              <a:xfrm>
                <a:off x="6633764" y="4474412"/>
                <a:ext cx="1737142" cy="400110"/>
              </a:xfrm>
              <a:prstGeom prst="rect">
                <a:avLst/>
              </a:prstGeom>
              <a:blipFill>
                <a:blip r:embed="rId9"/>
                <a:stretch>
                  <a:fillRect b="-156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2539008"/>
      </p:ext>
    </p:extLst>
  </p:cSld>
  <p:clrMapOvr>
    <a:masterClrMapping/>
  </p:clrMapOvr>
  <mc:AlternateContent xmlns:mc="http://schemas.openxmlformats.org/markup-compatibility/2006" xmlns:p14="http://schemas.microsoft.com/office/powerpoint/2010/main">
    <mc:Choice Requires="p14">
      <p:transition spd="slow" p14:dur="2000" advTm="967"/>
    </mc:Choice>
    <mc:Fallback xmlns="">
      <p:transition spd="slow" advTm="9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419872" cy="5143500"/>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3298472" cy="5143500"/>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73750" y="1582583"/>
            <a:ext cx="2592288" cy="807913"/>
          </a:xfrm>
          <a:prstGeom prst="rect">
            <a:avLst/>
          </a:prstGeom>
        </p:spPr>
        <p:txBody>
          <a:bodyPr wrap="square" lIns="68580" tIns="34290" rIns="68580" bIns="34290">
            <a:spAutoFit/>
          </a:bodyPr>
          <a:lstStyle/>
          <a:p>
            <a:r>
              <a:rPr lang="en-US" altLang="zh-CN" sz="48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Outline</a:t>
            </a:r>
            <a:endParaRPr lang="zh-CN" altLang="en-US" sz="48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nvGrpSpPr>
          <p:cNvPr id="17" name="组合 16"/>
          <p:cNvGrpSpPr/>
          <p:nvPr/>
        </p:nvGrpSpPr>
        <p:grpSpPr>
          <a:xfrm>
            <a:off x="4336976" y="1207517"/>
            <a:ext cx="3648487" cy="500137"/>
            <a:chOff x="4512816" y="1261138"/>
            <a:chExt cx="3648487" cy="500137"/>
          </a:xfrm>
        </p:grpSpPr>
        <p:sp>
          <p:nvSpPr>
            <p:cNvPr id="6" name="圆角矩形 5"/>
            <p:cNvSpPr/>
            <p:nvPr/>
          </p:nvSpPr>
          <p:spPr>
            <a:xfrm>
              <a:off x="4512816" y="1329227"/>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20943" y="1261138"/>
              <a:ext cx="3240360" cy="500137"/>
            </a:xfrm>
            <a:prstGeom prst="rect">
              <a:avLst/>
            </a:prstGeom>
          </p:spPr>
          <p:txBody>
            <a:bodyPr wrap="square" lIns="68580" tIns="34290" rIns="68580" bIns="34290">
              <a:spAutoFit/>
            </a:bodyPr>
            <a:lstStyle/>
            <a:p>
              <a:r>
                <a:rPr lang="en-US" altLang="zh-CN"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Motivation</a:t>
              </a:r>
              <a:endParaRPr lang="zh-CN" altLang="en-US"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grpSp>
      <p:grpSp>
        <p:nvGrpSpPr>
          <p:cNvPr id="18" name="组合 17"/>
          <p:cNvGrpSpPr/>
          <p:nvPr/>
        </p:nvGrpSpPr>
        <p:grpSpPr>
          <a:xfrm>
            <a:off x="4335671" y="1999605"/>
            <a:ext cx="3649792" cy="500137"/>
            <a:chOff x="4294833" y="2839192"/>
            <a:chExt cx="3649792" cy="500137"/>
          </a:xfrm>
        </p:grpSpPr>
        <p:sp>
          <p:nvSpPr>
            <p:cNvPr id="8" name="矩形 7"/>
            <p:cNvSpPr/>
            <p:nvPr/>
          </p:nvSpPr>
          <p:spPr>
            <a:xfrm>
              <a:off x="4704265" y="2839192"/>
              <a:ext cx="3240360" cy="500137"/>
            </a:xfrm>
            <a:prstGeom prst="rect">
              <a:avLst/>
            </a:prstGeom>
          </p:spPr>
          <p:txBody>
            <a:bodyPr wrap="square" lIns="68580" tIns="34290" rIns="68580" bIns="34290">
              <a:spAutoFit/>
            </a:bodyPr>
            <a:lstStyle/>
            <a:p>
              <a:r>
                <a:rPr lang="en-US" altLang="zh-CN"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Framework</a:t>
              </a:r>
              <a:endParaRPr lang="zh-CN" altLang="en-US"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16" name="圆角矩形 15"/>
            <p:cNvSpPr/>
            <p:nvPr/>
          </p:nvSpPr>
          <p:spPr>
            <a:xfrm>
              <a:off x="4294833" y="2925468"/>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336976" y="2654430"/>
            <a:ext cx="3671881" cy="500137"/>
            <a:chOff x="4296138" y="2704096"/>
            <a:chExt cx="3671881" cy="500137"/>
          </a:xfrm>
        </p:grpSpPr>
        <p:sp>
          <p:nvSpPr>
            <p:cNvPr id="20" name="矩形 19"/>
            <p:cNvSpPr/>
            <p:nvPr/>
          </p:nvSpPr>
          <p:spPr>
            <a:xfrm>
              <a:off x="4727659" y="2704096"/>
              <a:ext cx="3240360" cy="500137"/>
            </a:xfrm>
            <a:prstGeom prst="rect">
              <a:avLst/>
            </a:prstGeom>
          </p:spPr>
          <p:txBody>
            <a:bodyPr wrap="square" lIns="68580" tIns="34290" rIns="68580" bIns="34290">
              <a:spAutoFit/>
            </a:bodyPr>
            <a:lstStyle/>
            <a:p>
              <a:r>
                <a:rPr lang="en-US" altLang="zh-CN"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Recent progress</a:t>
              </a:r>
              <a:endParaRPr lang="zh-CN" altLang="en-US"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22" name="圆角矩形 21"/>
            <p:cNvSpPr/>
            <p:nvPr/>
          </p:nvSpPr>
          <p:spPr>
            <a:xfrm>
              <a:off x="4296138" y="2839738"/>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336976" y="3359624"/>
            <a:ext cx="3683994" cy="500137"/>
            <a:chOff x="4296138" y="2654058"/>
            <a:chExt cx="3683994" cy="500137"/>
          </a:xfrm>
        </p:grpSpPr>
        <p:sp>
          <p:nvSpPr>
            <p:cNvPr id="24" name="矩形 23"/>
            <p:cNvSpPr/>
            <p:nvPr/>
          </p:nvSpPr>
          <p:spPr>
            <a:xfrm>
              <a:off x="4739772" y="2654058"/>
              <a:ext cx="3240360" cy="500137"/>
            </a:xfrm>
            <a:prstGeom prst="rect">
              <a:avLst/>
            </a:prstGeom>
          </p:spPr>
          <p:txBody>
            <a:bodyPr wrap="square" lIns="68580" tIns="34290" rIns="68580" bIns="34290">
              <a:spAutoFit/>
            </a:bodyPr>
            <a:lstStyle/>
            <a:p>
              <a:r>
                <a:rPr lang="en-US" altLang="zh-CN"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rPr>
                <a:t>Summary</a:t>
              </a:r>
              <a:endParaRPr lang="zh-CN" altLang="en-US" sz="2800" b="1" dirty="0">
                <a:solidFill>
                  <a:srgbClr val="3A466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26" name="圆角矩形 25"/>
            <p:cNvSpPr/>
            <p:nvPr/>
          </p:nvSpPr>
          <p:spPr>
            <a:xfrm>
              <a:off x="4296138" y="2760111"/>
              <a:ext cx="288032" cy="288032"/>
            </a:xfrm>
            <a:prstGeom prst="round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4317976" y="1294334"/>
            <a:ext cx="1224136" cy="269304"/>
          </a:xfrm>
          <a:prstGeom prst="rect">
            <a:avLst/>
          </a:prstGeom>
        </p:spPr>
        <p:txBody>
          <a:bodyPr wrap="square" lIns="68580" tIns="34290" rIns="68580" bIns="34290">
            <a:spAutoFit/>
          </a:bodyPr>
          <a:lstStyle/>
          <a:p>
            <a:r>
              <a:rPr lang="en-US" altLang="zh-CN" sz="1300" dirty="0">
                <a:solidFill>
                  <a:schemeClr val="bg1"/>
                </a:solidFill>
                <a:latin typeface="微软雅黑" panose="020B0503020204020204" pitchFamily="34" charset="-122"/>
                <a:ea typeface="微软雅黑" panose="020B0503020204020204" pitchFamily="34" charset="-122"/>
              </a:rPr>
              <a:t>01</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309556" y="2113973"/>
            <a:ext cx="1224136" cy="269304"/>
          </a:xfrm>
          <a:prstGeom prst="rect">
            <a:avLst/>
          </a:prstGeom>
        </p:spPr>
        <p:txBody>
          <a:bodyPr wrap="square" lIns="68580" tIns="34290" rIns="68580" bIns="34290">
            <a:spAutoFit/>
          </a:bodyPr>
          <a:lstStyle/>
          <a:p>
            <a:r>
              <a:rPr lang="en-US" altLang="zh-CN" sz="1300">
                <a:solidFill>
                  <a:schemeClr val="bg1"/>
                </a:solidFill>
                <a:latin typeface="微软雅黑" panose="020B0503020204020204" pitchFamily="34" charset="-122"/>
                <a:ea typeface="微软雅黑" panose="020B0503020204020204" pitchFamily="34" charset="-122"/>
              </a:rPr>
              <a:t>02</a:t>
            </a: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4317976" y="2791300"/>
            <a:ext cx="1224136" cy="269304"/>
          </a:xfrm>
          <a:prstGeom prst="rect">
            <a:avLst/>
          </a:prstGeom>
        </p:spPr>
        <p:txBody>
          <a:bodyPr wrap="square" lIns="68580" tIns="34290" rIns="68580" bIns="34290">
            <a:spAutoFit/>
          </a:bodyPr>
          <a:lstStyle/>
          <a:p>
            <a:r>
              <a:rPr lang="en-US" altLang="zh-CN" sz="1300">
                <a:solidFill>
                  <a:schemeClr val="bg1"/>
                </a:solidFill>
                <a:latin typeface="微软雅黑" panose="020B0503020204020204" pitchFamily="34" charset="-122"/>
                <a:ea typeface="微软雅黑" panose="020B0503020204020204" pitchFamily="34" charset="-122"/>
              </a:rPr>
              <a:t>03</a:t>
            </a: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4317976" y="3456313"/>
            <a:ext cx="1224136" cy="269304"/>
          </a:xfrm>
          <a:prstGeom prst="rect">
            <a:avLst/>
          </a:prstGeom>
        </p:spPr>
        <p:txBody>
          <a:bodyPr wrap="square" lIns="68580" tIns="34290" rIns="68580" bIns="34290">
            <a:spAutoFit/>
          </a:bodyPr>
          <a:lstStyle/>
          <a:p>
            <a:r>
              <a:rPr lang="en-US" altLang="zh-CN" sz="1300">
                <a:solidFill>
                  <a:schemeClr val="bg1"/>
                </a:solidFill>
                <a:latin typeface="微软雅黑" panose="020B0503020204020204" pitchFamily="34" charset="-122"/>
                <a:ea typeface="微软雅黑" panose="020B0503020204020204" pitchFamily="34" charset="-122"/>
              </a:rPr>
              <a:t>04</a:t>
            </a:r>
            <a:endParaRPr lang="zh-CN" altLang="en-US" sz="13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8646631"/>
      </p:ext>
    </p:extLst>
  </p:cSld>
  <p:clrMapOvr>
    <a:masterClrMapping/>
  </p:clrMapOvr>
  <mc:AlternateContent xmlns:mc="http://schemas.openxmlformats.org/markup-compatibility/2006" xmlns:p14="http://schemas.microsoft.com/office/powerpoint/2010/main">
    <mc:Choice Requires="p14">
      <p:transition spd="slow" p14:dur="2000" advTm="4552"/>
    </mc:Choice>
    <mc:Fallback xmlns="">
      <p:transition spd="slow" advTm="455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C0152FF-9388-C8B4-FBC9-73F4AF0E193E}"/>
              </a:ext>
            </a:extLst>
          </p:cNvPr>
          <p:cNvSpPr txBox="1"/>
          <p:nvPr/>
        </p:nvSpPr>
        <p:spPr>
          <a:xfrm>
            <a:off x="95693" y="49583"/>
            <a:ext cx="5603358" cy="461665"/>
          </a:xfrm>
          <a:prstGeom prst="rect">
            <a:avLst/>
          </a:prstGeom>
          <a:noFill/>
        </p:spPr>
        <p:txBody>
          <a:bodyPr wrap="square">
            <a:spAutoFit/>
          </a:bodyPr>
          <a:lstStyle/>
          <a:p>
            <a:r>
              <a:rPr lang="en-US" altLang="zh-CN" sz="24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Hannotate SC" panose="03000500000000000000" pitchFamily="66" charset="-122"/>
                <a:cs typeface="Times New Roman" panose="02020603050405020304" pitchFamily="18" charset="0"/>
              </a:rPr>
              <a:t>S-wave-induced direct CP asymmetries</a:t>
            </a:r>
          </a:p>
        </p:txBody>
      </p:sp>
      <p:pic>
        <p:nvPicPr>
          <p:cNvPr id="6" name="图片 5" descr="文本, 信件&#10;&#10;描述已自动生成">
            <a:extLst>
              <a:ext uri="{FF2B5EF4-FFF2-40B4-BE49-F238E27FC236}">
                <a16:creationId xmlns:a16="http://schemas.microsoft.com/office/drawing/2014/main" id="{D892E7AB-CBB5-0964-D4B7-C214E0D9C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40" y="684912"/>
            <a:ext cx="6326372" cy="4311415"/>
          </a:xfrm>
          <a:prstGeom prst="rect">
            <a:avLst/>
          </a:prstGeom>
        </p:spPr>
      </p:pic>
      <p:sp>
        <p:nvSpPr>
          <p:cNvPr id="9" name="椭圆 8">
            <a:extLst>
              <a:ext uri="{FF2B5EF4-FFF2-40B4-BE49-F238E27FC236}">
                <a16:creationId xmlns:a16="http://schemas.microsoft.com/office/drawing/2014/main" id="{41ED3D49-C219-1C1E-C707-B65424635E32}"/>
              </a:ext>
            </a:extLst>
          </p:cNvPr>
          <p:cNvSpPr/>
          <p:nvPr/>
        </p:nvSpPr>
        <p:spPr>
          <a:xfrm>
            <a:off x="6719777" y="4678326"/>
            <a:ext cx="435935" cy="21265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cxnSp>
        <p:nvCxnSpPr>
          <p:cNvPr id="2" name="直线连接符 1">
            <a:extLst>
              <a:ext uri="{FF2B5EF4-FFF2-40B4-BE49-F238E27FC236}">
                <a16:creationId xmlns:a16="http://schemas.microsoft.com/office/drawing/2014/main" id="{037E54A9-5CD2-2E41-9927-F9A566CEEF5B}"/>
              </a:ext>
            </a:extLst>
          </p:cNvPr>
          <p:cNvCxnSpPr>
            <a:cxnSpLocks/>
          </p:cNvCxnSpPr>
          <p:nvPr/>
        </p:nvCxnSpPr>
        <p:spPr>
          <a:xfrm>
            <a:off x="3519536" y="1646447"/>
            <a:ext cx="20228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线连接符 4">
            <a:extLst>
              <a:ext uri="{FF2B5EF4-FFF2-40B4-BE49-F238E27FC236}">
                <a16:creationId xmlns:a16="http://schemas.microsoft.com/office/drawing/2014/main" id="{43B618BC-F05A-D98A-0120-8F1F24905535}"/>
              </a:ext>
            </a:extLst>
          </p:cNvPr>
          <p:cNvCxnSpPr>
            <a:cxnSpLocks/>
          </p:cNvCxnSpPr>
          <p:nvPr/>
        </p:nvCxnSpPr>
        <p:spPr>
          <a:xfrm>
            <a:off x="3491543" y="2666594"/>
            <a:ext cx="8658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7E044CAD-A7A5-9F2B-127E-D6A08DB8429F}"/>
              </a:ext>
            </a:extLst>
          </p:cNvPr>
          <p:cNvCxnSpPr>
            <a:cxnSpLocks/>
          </p:cNvCxnSpPr>
          <p:nvPr/>
        </p:nvCxnSpPr>
        <p:spPr>
          <a:xfrm>
            <a:off x="3491543" y="3748945"/>
            <a:ext cx="19482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859CAEFE-411E-C3E0-43CF-8891E1888835}"/>
              </a:ext>
            </a:extLst>
          </p:cNvPr>
          <p:cNvCxnSpPr>
            <a:cxnSpLocks/>
          </p:cNvCxnSpPr>
          <p:nvPr/>
        </p:nvCxnSpPr>
        <p:spPr>
          <a:xfrm>
            <a:off x="3482212" y="4910787"/>
            <a:ext cx="8658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2520"/>
    </mc:Choice>
    <mc:Fallback xmlns="">
      <p:transition spd="slow" advTm="252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C0152FF-9388-C8B4-FBC9-73F4AF0E193E}"/>
              </a:ext>
            </a:extLst>
          </p:cNvPr>
          <p:cNvSpPr txBox="1"/>
          <p:nvPr/>
        </p:nvSpPr>
        <p:spPr>
          <a:xfrm>
            <a:off x="95693" y="49583"/>
            <a:ext cx="5603358" cy="461665"/>
          </a:xfrm>
          <a:prstGeom prst="rect">
            <a:avLst/>
          </a:prstGeom>
          <a:noFill/>
        </p:spPr>
        <p:txBody>
          <a:bodyPr wrap="square">
            <a:spAutoFit/>
          </a:bodyPr>
          <a:lstStyle/>
          <a:p>
            <a:r>
              <a:rPr lang="en-US" altLang="zh-CN" sz="2400"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Hannotate SC" panose="03000500000000000000" pitchFamily="66" charset="-122"/>
                <a:cs typeface="Times New Roman" panose="02020603050405020304" pitchFamily="18" charset="0"/>
              </a:rPr>
              <a:t>S-wave-induced direct CP asymmetries</a:t>
            </a:r>
          </a:p>
        </p:txBody>
      </p:sp>
      <p:sp>
        <p:nvSpPr>
          <p:cNvPr id="8" name="文本框 7">
            <a:extLst>
              <a:ext uri="{FF2B5EF4-FFF2-40B4-BE49-F238E27FC236}">
                <a16:creationId xmlns:a16="http://schemas.microsoft.com/office/drawing/2014/main" id="{C757952F-F9FA-EC68-829F-02806EFEB140}"/>
              </a:ext>
            </a:extLst>
          </p:cNvPr>
          <p:cNvSpPr txBox="1"/>
          <p:nvPr/>
        </p:nvSpPr>
        <p:spPr>
          <a:xfrm>
            <a:off x="297712" y="1063645"/>
            <a:ext cx="8697432" cy="3046988"/>
          </a:xfrm>
          <a:prstGeom prst="rect">
            <a:avLst/>
          </a:prstGeom>
          <a:noFill/>
        </p:spPr>
        <p:txBody>
          <a:bodyPr wrap="square">
            <a:spAutoFit/>
          </a:bodyPr>
          <a:lstStyle/>
          <a:p>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Combining the quantities for the corresponding CP-conjugate process, we define the S-wave-induced direct CP asymmetries</a:t>
            </a:r>
          </a:p>
          <a:p>
            <a:endParaRPr lang="en-US" altLang="zh-CN" sz="2400" dirty="0">
              <a:latin typeface="Times New Roman" panose="02020603050405020304" pitchFamily="18" charset="0"/>
              <a:ea typeface="Hannotate SC" panose="03000500000000000000" pitchFamily="66" charset="-122"/>
              <a:cs typeface="Times New Roman" panose="02020603050405020304" pitchFamily="18" charset="0"/>
            </a:endParaRPr>
          </a:p>
          <a:p>
            <a:endParaRPr lang="en-US" altLang="zh-CN" sz="2400" dirty="0">
              <a:latin typeface="Times New Roman" panose="02020603050405020304" pitchFamily="18" charset="0"/>
              <a:ea typeface="Hannotate SC" panose="03000500000000000000" pitchFamily="66" charset="-122"/>
              <a:cs typeface="Times New Roman" panose="02020603050405020304" pitchFamily="18" charset="0"/>
            </a:endParaRPr>
          </a:p>
          <a:p>
            <a:endParaRPr lang="en-US" altLang="zh-CN" sz="2400" dirty="0">
              <a:latin typeface="Times New Roman" panose="02020603050405020304" pitchFamily="18" charset="0"/>
              <a:ea typeface="Hannotate SC" panose="03000500000000000000" pitchFamily="66" charset="-122"/>
              <a:cs typeface="Times New Roman" panose="02020603050405020304" pitchFamily="18" charset="0"/>
            </a:endParaRPr>
          </a:p>
          <a:p>
            <a:endParaRPr lang="en-US" altLang="zh-CN" sz="2400" dirty="0">
              <a:latin typeface="Times New Roman" panose="02020603050405020304" pitchFamily="18" charset="0"/>
              <a:ea typeface="Hannotate SC" panose="03000500000000000000" pitchFamily="66" charset="-122"/>
              <a:cs typeface="Times New Roman" panose="02020603050405020304" pitchFamily="18" charset="0"/>
            </a:endParaRPr>
          </a:p>
          <a:p>
            <a:r>
              <a:rPr lang="zh-CN" altLang="en-US" sz="2400" dirty="0">
                <a:latin typeface="Times New Roman" panose="02020603050405020304" pitchFamily="18" charset="0"/>
                <a:ea typeface="Hannotate SC" panose="03000500000000000000" pitchFamily="66" charset="-122"/>
                <a:cs typeface="Times New Roman" panose="02020603050405020304" pitchFamily="18" charset="0"/>
              </a:rPr>
              <a:t>It can be measured using untagged samples, in which CP-conjugate processes need not be distinguished.</a:t>
            </a:r>
          </a:p>
        </p:txBody>
      </p:sp>
      <p:pic>
        <p:nvPicPr>
          <p:cNvPr id="5" name="图片 4">
            <a:extLst>
              <a:ext uri="{FF2B5EF4-FFF2-40B4-BE49-F238E27FC236}">
                <a16:creationId xmlns:a16="http://schemas.microsoft.com/office/drawing/2014/main" id="{0A3D751A-1F50-CA10-F7DC-1070ED189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02" y="2259687"/>
            <a:ext cx="4787900" cy="495300"/>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7C8024C-7595-C44F-DE6F-4903EF91AEAF}"/>
                  </a:ext>
                </a:extLst>
              </p:cNvPr>
              <p:cNvSpPr txBox="1"/>
              <p:nvPr/>
            </p:nvSpPr>
            <p:spPr>
              <a:xfrm>
                <a:off x="4185978" y="2244007"/>
                <a:ext cx="458263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dirty="0" smtClean="0">
                          <a:solidFill>
                            <a:schemeClr val="accent6"/>
                          </a:solidFill>
                          <a:latin typeface="Cambria Math" panose="02040503050406030204" pitchFamily="18" charset="0"/>
                          <a:cs typeface="Cambria Math" panose="02040503050406030204" pitchFamily="18" charset="0"/>
                        </a:rPr>
                        <m:t>∝</m:t>
                      </m:r>
                      <m:r>
                        <a:rPr lang="en-US" altLang="zh-CN" sz="2400" i="1" dirty="0">
                          <a:solidFill>
                            <a:schemeClr val="accent6"/>
                          </a:solidFill>
                          <a:latin typeface="Cambria Math" panose="02040503050406030204" pitchFamily="18" charset="0"/>
                          <a:cs typeface="Cambria Math" panose="02040503050406030204" pitchFamily="18" charset="0"/>
                        </a:rPr>
                        <m:t>𝑆𝑖𝑛</m:t>
                      </m:r>
                      <m:r>
                        <a:rPr lang="en-US" altLang="zh-CN" sz="2400" i="1" dirty="0">
                          <a:solidFill>
                            <a:schemeClr val="accent6"/>
                          </a:solidFill>
                          <a:latin typeface="Cambria Math" panose="02040503050406030204" pitchFamily="18" charset="0"/>
                          <a:cs typeface="Cambria Math" panose="02040503050406030204" pitchFamily="18" charset="0"/>
                        </a:rPr>
                        <m:t>𝜙</m:t>
                      </m:r>
                      <m:r>
                        <a:rPr lang="en-US" altLang="zh-CN" sz="2400" b="0" i="1" dirty="0" smtClean="0">
                          <a:solidFill>
                            <a:schemeClr val="accent6"/>
                          </a:solidFill>
                          <a:latin typeface="Cambria Math" panose="02040503050406030204" pitchFamily="18" charset="0"/>
                          <a:cs typeface="Cambria Math" panose="02040503050406030204" pitchFamily="18" charset="0"/>
                        </a:rPr>
                        <m:t> </m:t>
                      </m:r>
                      <m:r>
                        <a:rPr lang="en-US" altLang="zh-CN" sz="2400" i="1" dirty="0">
                          <a:solidFill>
                            <a:schemeClr val="accent6"/>
                          </a:solidFill>
                          <a:latin typeface="Cambria Math" panose="02040503050406030204" pitchFamily="18" charset="0"/>
                          <a:cs typeface="Cambria Math" panose="02040503050406030204" pitchFamily="18" charset="0"/>
                        </a:rPr>
                        <m:t>𝑆𝑖𝑛</m:t>
                      </m:r>
                      <m:r>
                        <a:rPr lang="en-US" altLang="zh-CN" sz="2400" i="1" dirty="0">
                          <a:solidFill>
                            <a:schemeClr val="accent6"/>
                          </a:solidFill>
                          <a:latin typeface="Cambria Math" panose="02040503050406030204" pitchFamily="18" charset="0"/>
                          <a:cs typeface="Cambria Math" panose="02040503050406030204" pitchFamily="18" charset="0"/>
                        </a:rPr>
                        <m:t>𝛿</m:t>
                      </m:r>
                    </m:oMath>
                  </m:oMathPara>
                </a14:m>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E7C8024C-7595-C44F-DE6F-4903EF91AEAF}"/>
                  </a:ext>
                </a:extLst>
              </p:cNvPr>
              <p:cNvSpPr txBox="1">
                <a:spLocks noRot="1" noChangeAspect="1" noMove="1" noResize="1" noEditPoints="1" noAdjustHandles="1" noChangeArrowheads="1" noChangeShapeType="1" noTextEdit="1"/>
              </p:cNvSpPr>
              <p:nvPr/>
            </p:nvSpPr>
            <p:spPr>
              <a:xfrm>
                <a:off x="4185978" y="2244007"/>
                <a:ext cx="4582632" cy="461665"/>
              </a:xfrm>
              <a:prstGeom prst="rect">
                <a:avLst/>
              </a:prstGeom>
              <a:blipFill>
                <a:blip r:embed="rId4"/>
                <a:stretch>
                  <a:fillRect b="-18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2422622"/>
      </p:ext>
    </p:extLst>
  </p:cSld>
  <p:clrMapOvr>
    <a:masterClrMapping/>
  </p:clrMapOvr>
  <mc:AlternateContent xmlns:mc="http://schemas.openxmlformats.org/markup-compatibility/2006" xmlns:p14="http://schemas.microsoft.com/office/powerpoint/2010/main">
    <mc:Choice Requires="p14">
      <p:transition spd="slow" p14:dur="2000" advTm="27655"/>
    </mc:Choice>
    <mc:Fallback xmlns="">
      <p:transition spd="slow" advTm="2765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3478"/>
            <a:ext cx="9144000" cy="410445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538"/>
            <a:ext cx="9144000" cy="4104456"/>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578468" y="776934"/>
            <a:ext cx="811526" cy="811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47121" y="732185"/>
            <a:ext cx="5889313" cy="746358"/>
          </a:xfrm>
          <a:prstGeom prst="rect">
            <a:avLst/>
          </a:prstGeom>
        </p:spPr>
        <p:txBody>
          <a:bodyPr wrap="square" lIns="68580" tIns="34290" rIns="68580" bIns="34290">
            <a:spAutoFit/>
          </a:bodyPr>
          <a:lstStyle/>
          <a:p>
            <a:r>
              <a:rPr lang="en-US" altLang="zh-CN"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Recent progress</a:t>
            </a:r>
            <a:endParaRPr lang="zh-CN" altLang="en-US"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cxnSp>
        <p:nvCxnSpPr>
          <p:cNvPr id="9" name="直接连接符 8"/>
          <p:cNvCxnSpPr>
            <a:cxnSpLocks/>
          </p:cNvCxnSpPr>
          <p:nvPr/>
        </p:nvCxnSpPr>
        <p:spPr>
          <a:xfrm>
            <a:off x="2647121" y="1551890"/>
            <a:ext cx="4902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580457" y="871074"/>
            <a:ext cx="1078470" cy="623248"/>
          </a:xfrm>
          <a:prstGeom prst="rect">
            <a:avLst/>
          </a:prstGeom>
        </p:spPr>
        <p:txBody>
          <a:bodyPr wrap="square" lIns="68580" tIns="34290" rIns="68580" bIns="34290">
            <a:spAutoFit/>
          </a:bodyPr>
          <a:lstStyle/>
          <a:p>
            <a:r>
              <a:rPr lang="en-US" altLang="zh-CN" sz="3600" b="1">
                <a:solidFill>
                  <a:srgbClr val="3A4660"/>
                </a:solidFill>
                <a:latin typeface="微软雅黑" panose="020B0503020204020204" pitchFamily="34" charset="-122"/>
                <a:ea typeface="微软雅黑" panose="020B0503020204020204" pitchFamily="34" charset="-122"/>
              </a:rPr>
              <a:t>03</a:t>
            </a:r>
            <a:endParaRPr lang="zh-CN" altLang="en-US" sz="3600" b="1">
              <a:solidFill>
                <a:srgbClr val="3A466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E148EE8C-35C6-44AF-B807-CFB6BA32FE14}"/>
              </a:ext>
            </a:extLst>
          </p:cNvPr>
          <p:cNvSpPr txBox="1"/>
          <p:nvPr/>
        </p:nvSpPr>
        <p:spPr>
          <a:xfrm>
            <a:off x="240146" y="2289591"/>
            <a:ext cx="9318164" cy="1012072"/>
          </a:xfrm>
          <a:prstGeom prst="rect">
            <a:avLst/>
          </a:prstGeom>
          <a:noFill/>
        </p:spPr>
        <p:txBody>
          <a:bodyPr wrap="square" rtlCol="0">
            <a:spAutoFit/>
          </a:bodyPr>
          <a:lstStyle/>
          <a:p>
            <a:r>
              <a:rPr lang="en"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JHEP 05 (2021) 082</a:t>
            </a:r>
            <a:r>
              <a:rPr lang="en-US"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a:t>
            </a:r>
            <a:r>
              <a:rPr lang="en"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Eur. Phys. J. C 81 (2021) 9, 806; Phys. Rev. D 105 (2022) 5, 053002</a:t>
            </a:r>
            <a:r>
              <a:rPr lang="en-US"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a:t>
            </a:r>
            <a:r>
              <a:rPr lang="en"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a:t>
            </a:r>
          </a:p>
          <a:p>
            <a:r>
              <a:rPr lang="en"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Phys. Rev. D 105 (2022) 9, 093001</a:t>
            </a:r>
            <a:r>
              <a:rPr lang="en-US"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 </a:t>
            </a:r>
            <a:r>
              <a:rPr lang="en"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Eur. Phys. J. C 83 (2023) 10, 974; </a:t>
            </a:r>
            <a:r>
              <a:rPr lang="en" altLang="zh-CN" b="1" dirty="0" err="1">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arXiv</a:t>
            </a:r>
            <a:r>
              <a:rPr lang="en-US" altLang="zh-CN"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a:t>
            </a:r>
            <a:r>
              <a:rPr lang="en-US" altLang="zh-CN" b="1">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2404,19198</a:t>
            </a:r>
            <a:endParaRPr lang="zh-CN" altLang="en-US"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a:p>
            <a:pPr>
              <a:lnSpc>
                <a:spcPct val="150000"/>
              </a:lnSpc>
            </a:pPr>
            <a:endParaRPr lang="zh-CN" altLang="en-US"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22913133"/>
      </p:ext>
    </p:extLst>
  </p:cSld>
  <p:clrMapOvr>
    <a:masterClrMapping/>
  </p:clrMapOvr>
  <mc:AlternateContent xmlns:mc="http://schemas.openxmlformats.org/markup-compatibility/2006" xmlns:p14="http://schemas.microsoft.com/office/powerpoint/2010/main">
    <mc:Choice Requires="p14">
      <p:transition spd="slow" p14:dur="2000" advTm="15848"/>
    </mc:Choice>
    <mc:Fallback xmlns="">
      <p:transition spd="slow" advTm="1584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326" y="175829"/>
            <a:ext cx="9973340" cy="400110"/>
          </a:xfrm>
          <a:prstGeom prst="rect">
            <a:avLst/>
          </a:prstGeom>
          <a:noFill/>
        </p:spPr>
        <p:txBody>
          <a:bodyPr wrap="square" rtlCol="0" anchor="t">
            <a:spAutoFit/>
          </a:bodyPr>
          <a:lstStyle/>
          <a:p>
            <a:r>
              <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rPr>
              <a:t>PQCD predictions for TPAs (%) of the four-body </a:t>
            </a:r>
            <a:r>
              <a:rPr lang="zh-CN" altLang="en-US" sz="2000" b="1" dirty="0">
                <a:latin typeface="Times New Roman" panose="02020603050405020304" pitchFamily="18" charset="0"/>
                <a:ea typeface="Hannotate SC" panose="03000500000000000000" pitchFamily="66" charset="-122"/>
                <a:cs typeface="Times New Roman" panose="02020603050405020304" pitchFamily="18" charset="0"/>
              </a:rPr>
              <a:t> </a:t>
            </a:r>
            <a:r>
              <a:rPr lang="en"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B(s) → (K</a:t>
            </a:r>
            <a:r>
              <a:rPr lang="el-GR"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π)</a:t>
            </a:r>
            <a:r>
              <a:rPr lang="en"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(K</a:t>
            </a:r>
            <a:r>
              <a:rPr lang="el-GR"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π)</a:t>
            </a:r>
            <a:r>
              <a:rPr lang="en"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  decays</a:t>
            </a:r>
            <a:endParaRPr lang="en" altLang="zh-CN" sz="2000" dirty="0">
              <a:latin typeface="Times New Roman" panose="02020603050405020304" pitchFamily="18" charset="0"/>
              <a:ea typeface="Hannotate SC" panose="03000500000000000000" pitchFamily="66" charset="-122"/>
              <a:cs typeface="Times New Roman" panose="02020603050405020304" pitchFamily="18" charset="0"/>
            </a:endParaRPr>
          </a:p>
        </p:txBody>
      </p:sp>
      <p:pic>
        <p:nvPicPr>
          <p:cNvPr id="3" name="图片 2"/>
          <p:cNvPicPr>
            <a:picLocks noChangeAspect="1"/>
          </p:cNvPicPr>
          <p:nvPr/>
        </p:nvPicPr>
        <p:blipFill>
          <a:blip r:embed="rId4"/>
          <a:srcRect b="14164"/>
          <a:stretch>
            <a:fillRect/>
          </a:stretch>
        </p:blipFill>
        <p:spPr>
          <a:xfrm>
            <a:off x="0" y="663487"/>
            <a:ext cx="6283428" cy="4124410"/>
          </a:xfrm>
          <a:prstGeom prst="rect">
            <a:avLst/>
          </a:prstGeom>
        </p:spPr>
      </p:pic>
      <p:sp>
        <p:nvSpPr>
          <p:cNvPr id="9" name="文本框 8">
            <a:extLst>
              <a:ext uri="{FF2B5EF4-FFF2-40B4-BE49-F238E27FC236}">
                <a16:creationId xmlns:a16="http://schemas.microsoft.com/office/drawing/2014/main" id="{3792D962-9BF1-686B-2A0D-F27AD7D4D1FA}"/>
              </a:ext>
            </a:extLst>
          </p:cNvPr>
          <p:cNvSpPr txBox="1"/>
          <p:nvPr/>
        </p:nvSpPr>
        <p:spPr>
          <a:xfrm>
            <a:off x="6164947" y="1013485"/>
            <a:ext cx="2956265" cy="369332"/>
          </a:xfrm>
          <a:prstGeom prst="rect">
            <a:avLst/>
          </a:prstGeom>
          <a:noFill/>
        </p:spPr>
        <p:txBody>
          <a:bodyPr wrap="square">
            <a:spAutoFit/>
          </a:bodyPr>
          <a:lstStyle/>
          <a:p>
            <a:r>
              <a:rPr lang="en-US" altLang="zh-CN" b="1" dirty="0" err="1">
                <a:latin typeface="Times New Roman" panose="02020603050405020304" pitchFamily="18" charset="0"/>
                <a:ea typeface="Hannotate SC" panose="03000500000000000000" pitchFamily="66" charset="-122"/>
                <a:cs typeface="Times New Roman" panose="02020603050405020304" pitchFamily="18" charset="0"/>
              </a:rPr>
              <a:t>LHCb</a:t>
            </a:r>
            <a:r>
              <a:rPr lang="en-US" altLang="zh-CN" b="1" dirty="0">
                <a:latin typeface="Times New Roman" panose="02020603050405020304" pitchFamily="18" charset="0"/>
                <a:ea typeface="Hannotate SC" panose="03000500000000000000" pitchFamily="66" charset="-122"/>
                <a:cs typeface="Times New Roman" panose="02020603050405020304" pitchFamily="18" charset="0"/>
              </a:rPr>
              <a:t>[JHEP07(2015)166] </a:t>
            </a:r>
            <a:endParaRPr lang="zh-CN" altLang="en-US" b="1" dirty="0">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4" name="圆角矩形 6">
            <a:extLst>
              <a:ext uri="{FF2B5EF4-FFF2-40B4-BE49-F238E27FC236}">
                <a16:creationId xmlns:a16="http://schemas.microsoft.com/office/drawing/2014/main" id="{73D62141-A383-69D0-1F67-20C980831D89}"/>
              </a:ext>
            </a:extLst>
          </p:cNvPr>
          <p:cNvSpPr/>
          <p:nvPr/>
        </p:nvSpPr>
        <p:spPr>
          <a:xfrm>
            <a:off x="1238724" y="1843935"/>
            <a:ext cx="4790577" cy="2449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3B0220F3-5E91-4306-3874-63592D0D6F65}"/>
                  </a:ext>
                </a:extLst>
              </p:cNvPr>
              <p:cNvGraphicFramePr>
                <a:graphicFrameLocks noGrp="1"/>
              </p:cNvGraphicFramePr>
              <p:nvPr>
                <p:extLst>
                  <p:ext uri="{D42A27DB-BD31-4B8C-83A1-F6EECF244321}">
                    <p14:modId xmlns:p14="http://schemas.microsoft.com/office/powerpoint/2010/main" val="507372051"/>
                  </p:ext>
                </p:extLst>
              </p:nvPr>
            </p:nvGraphicFramePr>
            <p:xfrm>
              <a:off x="6164947" y="1382817"/>
              <a:ext cx="2837784" cy="2111316"/>
            </p:xfrm>
            <a:graphic>
              <a:graphicData uri="http://schemas.openxmlformats.org/drawingml/2006/table">
                <a:tbl>
                  <a:tblPr firstRow="1" bandRow="1">
                    <a:tableStyleId>{5C22544A-7EE6-4342-B048-85BDC9FD1C3A}</a:tableStyleId>
                  </a:tblPr>
                  <a:tblGrid>
                    <a:gridCol w="1374295">
                      <a:extLst>
                        <a:ext uri="{9D8B030D-6E8A-4147-A177-3AD203B41FA5}">
                          <a16:colId xmlns:a16="http://schemas.microsoft.com/office/drawing/2014/main" val="1396413252"/>
                        </a:ext>
                      </a:extLst>
                    </a:gridCol>
                    <a:gridCol w="1463489">
                      <a:extLst>
                        <a:ext uri="{9D8B030D-6E8A-4147-A177-3AD203B41FA5}">
                          <a16:colId xmlns:a16="http://schemas.microsoft.com/office/drawing/2014/main" val="1415823835"/>
                        </a:ext>
                      </a:extLst>
                    </a:gridCol>
                  </a:tblGrid>
                  <a:tr h="390720">
                    <a:tc>
                      <a:txBody>
                        <a:bodyPr/>
                        <a:lstStyle/>
                        <a:p>
                          <a:r>
                            <a:rPr lang="en-US" altLang="zh-CN" sz="1800" dirty="0"/>
                            <a:t>Asymmetry</a:t>
                          </a:r>
                          <a:endParaRPr lang="zh-CN" altLang="en-US" sz="1800" dirty="0"/>
                        </a:p>
                      </a:txBody>
                      <a:tcPr marL="68580" marR="68580" marT="34290" marB="34290"/>
                    </a:tc>
                    <a:tc>
                      <a:txBody>
                        <a:bodyPr/>
                        <a:lstStyle/>
                        <a:p>
                          <a:pPr algn="ctr"/>
                          <a:r>
                            <a:rPr lang="en-US" altLang="zh-CN" sz="1800" dirty="0"/>
                            <a:t>Data</a:t>
                          </a:r>
                          <a:endParaRPr lang="zh-CN" altLang="en-US" sz="1800" dirty="0"/>
                        </a:p>
                      </a:txBody>
                      <a:tcPr marL="68580" marR="68580" marT="34290" marB="34290"/>
                    </a:tc>
                    <a:extLst>
                      <a:ext uri="{0D108BD9-81ED-4DB2-BD59-A6C34878D82A}">
                        <a16:rowId xmlns:a16="http://schemas.microsoft.com/office/drawing/2014/main" val="472814356"/>
                      </a:ext>
                    </a:extLst>
                  </a:tr>
                  <a:tr h="429088">
                    <a:tc>
                      <a:txBody>
                        <a:bodyPr/>
                        <a:lstStyle/>
                        <a:p>
                          <a:pPr algn="ct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𝑇</m:t>
                                  </m:r>
                                </m:sub>
                                <m:sup>
                                  <m:r>
                                    <a:rPr lang="en-US" altLang="zh-CN" sz="1800" b="0" i="1" smtClean="0">
                                      <a:latin typeface="Cambria Math" panose="02040503050406030204" pitchFamily="18" charset="0"/>
                                    </a:rPr>
                                    <m:t>1</m:t>
                                  </m:r>
                                </m:sup>
                              </m:sSubSup>
                            </m:oMath>
                          </a14:m>
                          <a:r>
                            <a:rPr lang="en-US" altLang="zh-CN" sz="1800" dirty="0"/>
                            <a:t>(true)</a:t>
                          </a:r>
                          <a:endParaRPr lang="zh-CN" altLang="en-US" sz="1800" dirty="0"/>
                        </a:p>
                      </a:txBody>
                      <a:tcPr marL="68580" marR="68580" marT="34290" marB="34290"/>
                    </a:tc>
                    <a:tc>
                      <a:txBody>
                        <a:bodyPr/>
                        <a:lstStyle/>
                        <a:p>
                          <a:pPr/>
                          <a14:m>
                            <m:oMathPara xmlns:m="http://schemas.openxmlformats.org/officeDocument/2006/math">
                              <m:oMathParaPr>
                                <m:jc m:val="center"/>
                              </m:oMathParaPr>
                              <m:oMath xmlns:m="http://schemas.openxmlformats.org/officeDocument/2006/math">
                                <m:r>
                                  <a:rPr lang="en-US" altLang="zh-CN" sz="1200" b="0" i="1" smtClean="0">
                                    <a:latin typeface="Cambria Math" panose="02040503050406030204" pitchFamily="18" charset="0"/>
                                  </a:rPr>
                                  <m:t>0.003</m:t>
                                </m:r>
                                <m:r>
                                  <a:rPr lang="en-US" altLang="zh-CN" sz="1200" b="0" i="1" smtClean="0">
                                    <a:latin typeface="Cambria Math" panose="02040503050406030204" pitchFamily="18" charset="0"/>
                                    <a:ea typeface="Cambria Math" panose="02040503050406030204" pitchFamily="18" charset="0"/>
                                  </a:rPr>
                                  <m:t>±0.041±0.009</m:t>
                                </m:r>
                              </m:oMath>
                            </m:oMathPara>
                          </a14:m>
                          <a:endParaRPr lang="zh-CN" altLang="en-US" sz="800" dirty="0"/>
                        </a:p>
                      </a:txBody>
                      <a:tcPr marL="68580" marR="68580" marT="34290" marB="34290"/>
                    </a:tc>
                    <a:extLst>
                      <a:ext uri="{0D108BD9-81ED-4DB2-BD59-A6C34878D82A}">
                        <a16:rowId xmlns:a16="http://schemas.microsoft.com/office/drawing/2014/main" val="1950696917"/>
                      </a:ext>
                    </a:extLst>
                  </a:tr>
                  <a:tr h="429088">
                    <a:tc>
                      <a:txBody>
                        <a:bodyPr/>
                        <a:lstStyle/>
                        <a:p>
                          <a:pPr algn="ct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𝑇</m:t>
                                  </m:r>
                                </m:sub>
                                <m:sup>
                                  <m:r>
                                    <a:rPr lang="en-US" altLang="zh-CN" sz="1800" b="0" i="1" smtClean="0">
                                      <a:latin typeface="Cambria Math" panose="02040503050406030204" pitchFamily="18" charset="0"/>
                                    </a:rPr>
                                    <m:t>2</m:t>
                                  </m:r>
                                </m:sup>
                              </m:sSubSup>
                            </m:oMath>
                          </a14:m>
                          <a:r>
                            <a:rPr lang="en-US" altLang="zh-CN" sz="1800" dirty="0"/>
                            <a:t>(true)</a:t>
                          </a:r>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0.009</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±0.041±0.009</m:t>
                                </m:r>
                              </m:oMath>
                            </m:oMathPara>
                          </a14:m>
                          <a:endParaRPr lang="zh-CN" altLang="en-US" sz="800" dirty="0"/>
                        </a:p>
                      </a:txBody>
                      <a:tcPr marL="68580" marR="68580" marT="34290" marB="34290"/>
                    </a:tc>
                    <a:extLst>
                      <a:ext uri="{0D108BD9-81ED-4DB2-BD59-A6C34878D82A}">
                        <a16:rowId xmlns:a16="http://schemas.microsoft.com/office/drawing/2014/main" val="784180542"/>
                      </a:ext>
                    </a:extLst>
                  </a:tr>
                  <a:tr h="429088">
                    <a:tc>
                      <a:txBody>
                        <a:bodyPr/>
                        <a:lstStyle/>
                        <a:p>
                          <a:pPr algn="ct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𝑇</m:t>
                                  </m:r>
                                </m:sub>
                                <m:sup>
                                  <m:r>
                                    <a:rPr lang="en-US" altLang="zh-CN" sz="1800" b="0" i="1" smtClean="0">
                                      <a:latin typeface="Cambria Math" panose="02040503050406030204" pitchFamily="18" charset="0"/>
                                    </a:rPr>
                                    <m:t>3</m:t>
                                  </m:r>
                                </m:sup>
                              </m:sSubSup>
                            </m:oMath>
                          </a14:m>
                          <a:r>
                            <a:rPr lang="en-US" altLang="zh-CN" sz="1800" dirty="0"/>
                            <a:t>(true)</a:t>
                          </a:r>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0.019</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±0.041±0.008</m:t>
                                </m:r>
                              </m:oMath>
                            </m:oMathPara>
                          </a14:m>
                          <a:endParaRPr lang="zh-CN" altLang="en-US" sz="800" dirty="0"/>
                        </a:p>
                      </a:txBody>
                      <a:tcPr marL="68580" marR="68580" marT="34290" marB="34290"/>
                    </a:tc>
                    <a:extLst>
                      <a:ext uri="{0D108BD9-81ED-4DB2-BD59-A6C34878D82A}">
                        <a16:rowId xmlns:a16="http://schemas.microsoft.com/office/drawing/2014/main" val="1342474159"/>
                      </a:ext>
                    </a:extLst>
                  </a:tr>
                  <a:tr h="429088">
                    <a:tc>
                      <a:txBody>
                        <a:bodyPr/>
                        <a:lstStyle/>
                        <a:p>
                          <a:pPr algn="ctr"/>
                          <a14:m>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𝑇</m:t>
                                  </m:r>
                                </m:sub>
                                <m:sup>
                                  <m:r>
                                    <a:rPr lang="en-US" altLang="zh-CN" sz="1800" b="0" i="1" smtClean="0">
                                      <a:latin typeface="Cambria Math" panose="02040503050406030204" pitchFamily="18" charset="0"/>
                                    </a:rPr>
                                    <m:t>4</m:t>
                                  </m:r>
                                </m:sup>
                              </m:sSubSup>
                            </m:oMath>
                          </a14:m>
                          <a:r>
                            <a:rPr lang="en-US" altLang="zh-CN" sz="1800" dirty="0"/>
                            <a:t>(true)</a:t>
                          </a:r>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−0.040</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±0.041±0.008</m:t>
                                </m:r>
                              </m:oMath>
                            </m:oMathPara>
                          </a14:m>
                          <a:endParaRPr lang="zh-CN" altLang="en-US" sz="800" dirty="0"/>
                        </a:p>
                      </a:txBody>
                      <a:tcPr marL="68580" marR="68580" marT="34290" marB="34290"/>
                    </a:tc>
                    <a:extLst>
                      <a:ext uri="{0D108BD9-81ED-4DB2-BD59-A6C34878D82A}">
                        <a16:rowId xmlns:a16="http://schemas.microsoft.com/office/drawing/2014/main" val="1044162885"/>
                      </a:ext>
                    </a:extLst>
                  </a:tr>
                </a:tbl>
              </a:graphicData>
            </a:graphic>
          </p:graphicFrame>
        </mc:Choice>
        <mc:Fallback xmlns="">
          <p:graphicFrame>
            <p:nvGraphicFramePr>
              <p:cNvPr id="8" name="表格 7">
                <a:extLst>
                  <a:ext uri="{FF2B5EF4-FFF2-40B4-BE49-F238E27FC236}">
                    <a16:creationId xmlns:a16="http://schemas.microsoft.com/office/drawing/2014/main" id="{3B0220F3-5E91-4306-3874-63592D0D6F65}"/>
                  </a:ext>
                </a:extLst>
              </p:cNvPr>
              <p:cNvGraphicFramePr>
                <a:graphicFrameLocks noGrp="1"/>
              </p:cNvGraphicFramePr>
              <p:nvPr>
                <p:extLst>
                  <p:ext uri="{D42A27DB-BD31-4B8C-83A1-F6EECF244321}">
                    <p14:modId xmlns:p14="http://schemas.microsoft.com/office/powerpoint/2010/main" val="507372051"/>
                  </p:ext>
                </p:extLst>
              </p:nvPr>
            </p:nvGraphicFramePr>
            <p:xfrm>
              <a:off x="6164947" y="1382817"/>
              <a:ext cx="2837784" cy="2111316"/>
            </p:xfrm>
            <a:graphic>
              <a:graphicData uri="http://schemas.openxmlformats.org/drawingml/2006/table">
                <a:tbl>
                  <a:tblPr firstRow="1" bandRow="1">
                    <a:tableStyleId>{5C22544A-7EE6-4342-B048-85BDC9FD1C3A}</a:tableStyleId>
                  </a:tblPr>
                  <a:tblGrid>
                    <a:gridCol w="1374295">
                      <a:extLst>
                        <a:ext uri="{9D8B030D-6E8A-4147-A177-3AD203B41FA5}">
                          <a16:colId xmlns:a16="http://schemas.microsoft.com/office/drawing/2014/main" val="1396413252"/>
                        </a:ext>
                      </a:extLst>
                    </a:gridCol>
                    <a:gridCol w="1463489">
                      <a:extLst>
                        <a:ext uri="{9D8B030D-6E8A-4147-A177-3AD203B41FA5}">
                          <a16:colId xmlns:a16="http://schemas.microsoft.com/office/drawing/2014/main" val="1415823835"/>
                        </a:ext>
                      </a:extLst>
                    </a:gridCol>
                  </a:tblGrid>
                  <a:tr h="390720">
                    <a:tc>
                      <a:txBody>
                        <a:bodyPr/>
                        <a:lstStyle/>
                        <a:p>
                          <a:r>
                            <a:rPr lang="en-US" altLang="zh-CN" sz="1800" dirty="0"/>
                            <a:t>Asymmetry</a:t>
                          </a:r>
                          <a:endParaRPr lang="zh-CN" altLang="en-US" sz="1800" dirty="0"/>
                        </a:p>
                      </a:txBody>
                      <a:tcPr marL="68580" marR="68580" marT="34290" marB="34290"/>
                    </a:tc>
                    <a:tc>
                      <a:txBody>
                        <a:bodyPr/>
                        <a:lstStyle/>
                        <a:p>
                          <a:pPr algn="ctr"/>
                          <a:r>
                            <a:rPr lang="en-US" altLang="zh-CN" sz="1800" dirty="0"/>
                            <a:t>Data</a:t>
                          </a:r>
                          <a:endParaRPr lang="zh-CN" altLang="en-US" sz="1800" dirty="0"/>
                        </a:p>
                      </a:txBody>
                      <a:tcPr marL="68580" marR="68580" marT="34290" marB="34290"/>
                    </a:tc>
                    <a:extLst>
                      <a:ext uri="{0D108BD9-81ED-4DB2-BD59-A6C34878D82A}">
                        <a16:rowId xmlns:a16="http://schemas.microsoft.com/office/drawing/2014/main" val="472814356"/>
                      </a:ext>
                    </a:extLst>
                  </a:tr>
                  <a:tr h="430149">
                    <a:tc>
                      <a:txBody>
                        <a:bodyPr/>
                        <a:lstStyle/>
                        <a:p>
                          <a:endParaRPr lang="zh-CN"/>
                        </a:p>
                      </a:txBody>
                      <a:tcPr marL="68580" marR="68580" marT="34290" marB="34290">
                        <a:blipFill>
                          <a:blip r:embed="rId5"/>
                          <a:stretch>
                            <a:fillRect l="-926" t="-97059" r="-109259" b="-305882"/>
                          </a:stretch>
                        </a:blipFill>
                      </a:tcPr>
                    </a:tc>
                    <a:tc>
                      <a:txBody>
                        <a:bodyPr/>
                        <a:lstStyle/>
                        <a:p>
                          <a:endParaRPr lang="zh-CN"/>
                        </a:p>
                      </a:txBody>
                      <a:tcPr marL="68580" marR="68580" marT="34290" marB="34290">
                        <a:blipFill>
                          <a:blip r:embed="rId5"/>
                          <a:stretch>
                            <a:fillRect l="-93966" t="-97059" r="-1724" b="-305882"/>
                          </a:stretch>
                        </a:blipFill>
                      </a:tcPr>
                    </a:tc>
                    <a:extLst>
                      <a:ext uri="{0D108BD9-81ED-4DB2-BD59-A6C34878D82A}">
                        <a16:rowId xmlns:a16="http://schemas.microsoft.com/office/drawing/2014/main" val="1950696917"/>
                      </a:ext>
                    </a:extLst>
                  </a:tr>
                  <a:tr h="430149">
                    <a:tc>
                      <a:txBody>
                        <a:bodyPr/>
                        <a:lstStyle/>
                        <a:p>
                          <a:endParaRPr lang="zh-CN"/>
                        </a:p>
                      </a:txBody>
                      <a:tcPr marL="68580" marR="68580" marT="34290" marB="34290">
                        <a:blipFill>
                          <a:blip r:embed="rId5"/>
                          <a:stretch>
                            <a:fillRect l="-926" t="-191429" r="-109259" b="-197143"/>
                          </a:stretch>
                        </a:blipFill>
                      </a:tcPr>
                    </a:tc>
                    <a:tc>
                      <a:txBody>
                        <a:bodyPr/>
                        <a:lstStyle/>
                        <a:p>
                          <a:endParaRPr lang="zh-CN"/>
                        </a:p>
                      </a:txBody>
                      <a:tcPr marL="68580" marR="68580" marT="34290" marB="34290">
                        <a:blipFill>
                          <a:blip r:embed="rId5"/>
                          <a:stretch>
                            <a:fillRect l="-93966" t="-191429" r="-1724" b="-197143"/>
                          </a:stretch>
                        </a:blipFill>
                      </a:tcPr>
                    </a:tc>
                    <a:extLst>
                      <a:ext uri="{0D108BD9-81ED-4DB2-BD59-A6C34878D82A}">
                        <a16:rowId xmlns:a16="http://schemas.microsoft.com/office/drawing/2014/main" val="784180542"/>
                      </a:ext>
                    </a:extLst>
                  </a:tr>
                  <a:tr h="430149">
                    <a:tc>
                      <a:txBody>
                        <a:bodyPr/>
                        <a:lstStyle/>
                        <a:p>
                          <a:endParaRPr lang="zh-CN"/>
                        </a:p>
                      </a:txBody>
                      <a:tcPr marL="68580" marR="68580" marT="34290" marB="34290">
                        <a:blipFill>
                          <a:blip r:embed="rId5"/>
                          <a:stretch>
                            <a:fillRect l="-926" t="-300000" r="-109259" b="-102941"/>
                          </a:stretch>
                        </a:blipFill>
                      </a:tcPr>
                    </a:tc>
                    <a:tc>
                      <a:txBody>
                        <a:bodyPr/>
                        <a:lstStyle/>
                        <a:p>
                          <a:endParaRPr lang="zh-CN"/>
                        </a:p>
                      </a:txBody>
                      <a:tcPr marL="68580" marR="68580" marT="34290" marB="34290">
                        <a:blipFill>
                          <a:blip r:embed="rId5"/>
                          <a:stretch>
                            <a:fillRect l="-93966" t="-300000" r="-1724" b="-102941"/>
                          </a:stretch>
                        </a:blipFill>
                      </a:tcPr>
                    </a:tc>
                    <a:extLst>
                      <a:ext uri="{0D108BD9-81ED-4DB2-BD59-A6C34878D82A}">
                        <a16:rowId xmlns:a16="http://schemas.microsoft.com/office/drawing/2014/main" val="1342474159"/>
                      </a:ext>
                    </a:extLst>
                  </a:tr>
                  <a:tr h="430149">
                    <a:tc>
                      <a:txBody>
                        <a:bodyPr/>
                        <a:lstStyle/>
                        <a:p>
                          <a:endParaRPr lang="zh-CN"/>
                        </a:p>
                      </a:txBody>
                      <a:tcPr marL="68580" marR="68580" marT="34290" marB="34290">
                        <a:blipFill>
                          <a:blip r:embed="rId5"/>
                          <a:stretch>
                            <a:fillRect l="-926" t="-400000" r="-109259" b="-2941"/>
                          </a:stretch>
                        </a:blipFill>
                      </a:tcPr>
                    </a:tc>
                    <a:tc>
                      <a:txBody>
                        <a:bodyPr/>
                        <a:lstStyle/>
                        <a:p>
                          <a:endParaRPr lang="zh-CN"/>
                        </a:p>
                      </a:txBody>
                      <a:tcPr marL="68580" marR="68580" marT="34290" marB="34290">
                        <a:blipFill>
                          <a:blip r:embed="rId5"/>
                          <a:stretch>
                            <a:fillRect l="-93966" t="-400000" r="-1724" b="-2941"/>
                          </a:stretch>
                        </a:blipFill>
                      </a:tcPr>
                    </a:tc>
                    <a:extLst>
                      <a:ext uri="{0D108BD9-81ED-4DB2-BD59-A6C34878D82A}">
                        <a16:rowId xmlns:a16="http://schemas.microsoft.com/office/drawing/2014/main" val="1044162885"/>
                      </a:ext>
                    </a:extLst>
                  </a:tr>
                </a:tbl>
              </a:graphicData>
            </a:graphic>
          </p:graphicFrame>
        </mc:Fallback>
      </mc:AlternateContent>
      <p:sp>
        <p:nvSpPr>
          <p:cNvPr id="11" name="文本框 10">
            <a:extLst>
              <a:ext uri="{FF2B5EF4-FFF2-40B4-BE49-F238E27FC236}">
                <a16:creationId xmlns:a16="http://schemas.microsoft.com/office/drawing/2014/main" id="{08E88ECA-5B93-9566-EE4B-536B11C326AC}"/>
              </a:ext>
            </a:extLst>
          </p:cNvPr>
          <p:cNvSpPr txBox="1"/>
          <p:nvPr/>
        </p:nvSpPr>
        <p:spPr>
          <a:xfrm>
            <a:off x="6283428" y="3782499"/>
            <a:ext cx="2900058" cy="923330"/>
          </a:xfrm>
          <a:prstGeom prst="rect">
            <a:avLst/>
          </a:prstGeom>
          <a:noFill/>
        </p:spPr>
        <p:txBody>
          <a:bodyPr wrap="square">
            <a:spAutoFit/>
          </a:bodyPr>
          <a:lstStyle/>
          <a:p>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The </a:t>
            </a:r>
            <a:r>
              <a:rPr lang="en-US" altLang="zh-CN" dirty="0" err="1">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LHCb</a:t>
            </a:r>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 measurements show no manifest deviation from zero.</a:t>
            </a:r>
          </a:p>
        </p:txBody>
      </p:sp>
      <p:sp>
        <p:nvSpPr>
          <p:cNvPr id="7" name="矩形 6">
            <a:extLst>
              <a:ext uri="{FF2B5EF4-FFF2-40B4-BE49-F238E27FC236}">
                <a16:creationId xmlns:a16="http://schemas.microsoft.com/office/drawing/2014/main" id="{081015AB-C128-F11C-CD78-F6366B08B9FD}"/>
              </a:ext>
            </a:extLst>
          </p:cNvPr>
          <p:cNvSpPr/>
          <p:nvPr/>
        </p:nvSpPr>
        <p:spPr>
          <a:xfrm>
            <a:off x="999460" y="717734"/>
            <a:ext cx="999461" cy="506235"/>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432BCA93-CA6A-2C61-8BD6-78ACE8EC4906}"/>
              </a:ext>
            </a:extLst>
          </p:cNvPr>
          <p:cNvSpPr/>
          <p:nvPr/>
        </p:nvSpPr>
        <p:spPr>
          <a:xfrm>
            <a:off x="1998921" y="719978"/>
            <a:ext cx="999461" cy="506235"/>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F4D0A05C-FBF8-AE57-6FB8-F4FA73BA3A1C}"/>
              </a:ext>
            </a:extLst>
          </p:cNvPr>
          <p:cNvSpPr/>
          <p:nvPr/>
        </p:nvSpPr>
        <p:spPr>
          <a:xfrm>
            <a:off x="2083012" y="2483094"/>
            <a:ext cx="999461" cy="244998"/>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2EDC9448-7C6D-7414-737C-3D7FD2286389}"/>
              </a:ext>
            </a:extLst>
          </p:cNvPr>
          <p:cNvSpPr/>
          <p:nvPr/>
        </p:nvSpPr>
        <p:spPr>
          <a:xfrm>
            <a:off x="4072269" y="716607"/>
            <a:ext cx="999461" cy="506235"/>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5" name="圆角矩形 6">
            <a:extLst>
              <a:ext uri="{FF2B5EF4-FFF2-40B4-BE49-F238E27FC236}">
                <a16:creationId xmlns:a16="http://schemas.microsoft.com/office/drawing/2014/main" id="{58356A46-A003-499E-F2A5-AEBE80B0CB5C}"/>
              </a:ext>
            </a:extLst>
          </p:cNvPr>
          <p:cNvSpPr/>
          <p:nvPr/>
        </p:nvSpPr>
        <p:spPr>
          <a:xfrm>
            <a:off x="1238723" y="2714851"/>
            <a:ext cx="4790577" cy="2449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C4B751DA-A98F-D7BA-D37D-C40389483837}"/>
              </a:ext>
            </a:extLst>
          </p:cNvPr>
          <p:cNvSpPr/>
          <p:nvPr/>
        </p:nvSpPr>
        <p:spPr>
          <a:xfrm>
            <a:off x="3060655" y="716606"/>
            <a:ext cx="999461" cy="506235"/>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114"/>
    </mc:Choice>
    <mc:Fallback xmlns="">
      <p:transition spd="slow" advTm="56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grpId="1" nodeType="clickEffect">
                                  <p:stCondLst>
                                    <p:cond delay="0"/>
                                  </p:stCondLst>
                                  <p:childTnLst>
                                    <p:set>
                                      <p:cBhvr>
                                        <p:cTn id="18" dur="indefinite"/>
                                        <p:tgtEl>
                                          <p:spTgt spid="14"/>
                                        </p:tgtEl>
                                        <p:attrNameLst>
                                          <p:attrName>style.opacity</p:attrName>
                                        </p:attrNameLst>
                                      </p:cBhvr>
                                      <p:to>
                                        <p:strVal val="0"/>
                                      </p:to>
                                    </p:set>
                                    <p:animEffect filter="image" prLst="opacity: 0">
                                      <p:cBhvr rctx="IE">
                                        <p:cTn id="19" dur="indefinite"/>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p:cTn id="31" dur="indefinite"/>
                                        <p:tgtEl>
                                          <p:spTgt spid="7"/>
                                        </p:tgtEl>
                                        <p:attrNameLst>
                                          <p:attrName>style.opacity</p:attrName>
                                        </p:attrNameLst>
                                      </p:cBhvr>
                                      <p:to>
                                        <p:strVal val="0"/>
                                      </p:to>
                                    </p:set>
                                    <p:animEffect filter="image" prLst="opacity: 0">
                                      <p:cBhvr rctx="IE">
                                        <p:cTn id="32" dur="indefinite"/>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mph" presetSubtype="0" grpId="1" nodeType="clickEffect">
                                  <p:stCondLst>
                                    <p:cond delay="0"/>
                                  </p:stCondLst>
                                  <p:childTnLst>
                                    <p:set>
                                      <p:cBhvr>
                                        <p:cTn id="44" dur="indefinite"/>
                                        <p:tgtEl>
                                          <p:spTgt spid="10"/>
                                        </p:tgtEl>
                                        <p:attrNameLst>
                                          <p:attrName>style.opacity</p:attrName>
                                        </p:attrNameLst>
                                      </p:cBhvr>
                                      <p:to>
                                        <p:strVal val="0"/>
                                      </p:to>
                                    </p:set>
                                    <p:animEffect filter="image" prLst="opacity: 0">
                                      <p:cBhvr rctx="IE">
                                        <p:cTn id="45" dur="indefinite"/>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p:cTn id="49" dur="indefinite"/>
                                        <p:tgtEl>
                                          <p:spTgt spid="12"/>
                                        </p:tgtEl>
                                        <p:attrNameLst>
                                          <p:attrName>style.opacity</p:attrName>
                                        </p:attrNameLst>
                                      </p:cBhvr>
                                      <p:to>
                                        <p:strVal val="0"/>
                                      </p:to>
                                    </p:set>
                                    <p:animEffect filter="image" prLst="opacity: 0">
                                      <p:cBhvr rctx="IE">
                                        <p:cTn id="50" dur="indefinite"/>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p:cTn id="58" dur="indefinite"/>
                                        <p:tgtEl>
                                          <p:spTgt spid="13"/>
                                        </p:tgtEl>
                                        <p:attrNameLst>
                                          <p:attrName>style.opacity</p:attrName>
                                        </p:attrNameLst>
                                      </p:cBhvr>
                                      <p:to>
                                        <p:strVal val="0"/>
                                      </p:to>
                                    </p:set>
                                    <p:animEffect filter="image" prLst="opacity: 0">
                                      <p:cBhvr rctx="IE">
                                        <p:cTn id="59" dur="indefinite"/>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mph" presetSubtype="0" grpId="1" nodeType="clickEffect">
                                  <p:stCondLst>
                                    <p:cond delay="0"/>
                                  </p:stCondLst>
                                  <p:childTnLst>
                                    <p:set>
                                      <p:cBhvr>
                                        <p:cTn id="69" dur="indefinite"/>
                                        <p:tgtEl>
                                          <p:spTgt spid="4"/>
                                        </p:tgtEl>
                                        <p:attrNameLst>
                                          <p:attrName>style.opacity</p:attrName>
                                        </p:attrNameLst>
                                      </p:cBhvr>
                                      <p:to>
                                        <p:strVal val="0"/>
                                      </p:to>
                                    </p:set>
                                    <p:animEffect filter="image" prLst="opacity: 0">
                                      <p:cBhvr rctx="IE">
                                        <p:cTn id="70" dur="indefinite"/>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4" grpId="1" animBg="1"/>
      <p:bldP spid="11" grpId="0"/>
      <p:bldP spid="7" grpId="0" animBg="1"/>
      <p:bldP spid="7" grpId="1" animBg="1"/>
      <p:bldP spid="10" grpId="0" animBg="1"/>
      <p:bldP spid="10" grpId="1" animBg="1"/>
      <p:bldP spid="12" grpId="0" animBg="1"/>
      <p:bldP spid="12" grpId="1" animBg="1"/>
      <p:bldP spid="13" grpId="0" animBg="1"/>
      <p:bldP spid="13" grpId="1" animBg="1"/>
      <p:bldP spid="15" grpId="0"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p:cNvSpPr txBox="1"/>
              <p:nvPr/>
            </p:nvSpPr>
            <p:spPr>
              <a:xfrm>
                <a:off x="132148" y="46344"/>
                <a:ext cx="7600871" cy="400110"/>
              </a:xfrm>
              <a:prstGeom prst="rect">
                <a:avLst/>
              </a:prstGeom>
              <a:noFill/>
            </p:spPr>
            <p:txBody>
              <a:bodyPr wrap="square" rtlCol="0" anchor="t">
                <a:spAutoFit/>
              </a:bodyPr>
              <a:lstStyle/>
              <a:p>
                <a:r>
                  <a:rPr lang="zh-CN" altLang="en-US" sz="2000" b="1" dirty="0">
                    <a:latin typeface="Times New Roman" panose="02020603050405020304" pitchFamily="18" charset="0"/>
                    <a:ea typeface="Hannotate SC" panose="03000500000000000000" pitchFamily="66" charset="-122"/>
                    <a:cs typeface="Times New Roman" panose="02020603050405020304" pitchFamily="18" charset="0"/>
                  </a:rPr>
                  <a:t>S-wave-induced direct CP asymmetries</a:t>
                </a:r>
                <a:r>
                  <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rPr>
                  <a:t> </a:t>
                </a:r>
                <a14:m>
                  <m:oMath xmlns:m="http://schemas.openxmlformats.org/officeDocument/2006/math">
                    <m:sSup>
                      <m:sSupPr>
                        <m:ctrlPr>
                          <a:rPr lang="en-US" altLang="zh-CN" sz="2000" b="1" i="1">
                            <a:latin typeface="Cambria Math" panose="02040503050406030204" pitchFamily="18" charset="0"/>
                          </a:rPr>
                        </m:ctrlPr>
                      </m:sSupPr>
                      <m:e>
                        <m:r>
                          <a:rPr lang="en-US" altLang="zh-CN" sz="2000" b="1">
                            <a:latin typeface="Cambria Math" panose="02040503050406030204" pitchFamily="18" charset="0"/>
                          </a:rPr>
                          <m:t>(10</m:t>
                        </m:r>
                      </m:e>
                      <m:sup>
                        <m:r>
                          <a:rPr lang="en-US" altLang="zh-CN" sz="2000" b="1">
                            <a:latin typeface="Cambria Math" panose="02040503050406030204" pitchFamily="18" charset="0"/>
                          </a:rPr>
                          <m:t>−2</m:t>
                        </m:r>
                      </m:sup>
                    </m:sSup>
                    <m:r>
                      <a:rPr lang="en-US" altLang="zh-CN" sz="2000" b="1">
                        <a:latin typeface="Cambria Math" panose="02040503050406030204" pitchFamily="18" charset="0"/>
                      </a:rPr>
                      <m:t>)</m:t>
                    </m:r>
                  </m:oMath>
                </a14:m>
                <a:r>
                  <a:rPr lang="zh-CN" altLang="en-US" sz="2000" b="1" dirty="0">
                    <a:latin typeface="Times New Roman" panose="02020603050405020304" pitchFamily="18" charset="0"/>
                    <a:cs typeface="Times New Roman" panose="02020603050405020304" pitchFamily="18" charset="0"/>
                  </a:rPr>
                  <a:t> </a:t>
                </a:r>
              </a:p>
            </p:txBody>
          </p:sp>
        </mc:Choice>
        <mc:Fallback xmlns="">
          <p:sp>
            <p:nvSpPr>
              <p:cNvPr id="2" name="文本框 1"/>
              <p:cNvSpPr txBox="1">
                <a:spLocks noRot="1" noChangeAspect="1" noMove="1" noResize="1" noEditPoints="1" noAdjustHandles="1" noChangeArrowheads="1" noChangeShapeType="1" noTextEdit="1"/>
              </p:cNvSpPr>
              <p:nvPr/>
            </p:nvSpPr>
            <p:spPr>
              <a:xfrm>
                <a:off x="132148" y="46344"/>
                <a:ext cx="7600871" cy="400110"/>
              </a:xfrm>
              <a:prstGeom prst="rect">
                <a:avLst/>
              </a:prstGeom>
              <a:blipFill>
                <a:blip r:embed="rId2"/>
                <a:stretch>
                  <a:fillRect l="-833" t="-9091"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132148" y="3803833"/>
                <a:ext cx="8879703" cy="924997"/>
              </a:xfrm>
              <a:prstGeom prst="rect">
                <a:avLst/>
              </a:prstGeom>
              <a:noFill/>
            </p:spPr>
            <p:txBody>
              <a:bodyPr wrap="square" rtlCol="0" anchor="t">
                <a:spAutoFit/>
              </a:bodyPr>
              <a:lstStyle/>
              <a:p>
                <a:pPr marL="214313" indent="-214313">
                  <a:buFont typeface="Arial" panose="020B0604020202020204" pitchFamily="34" charset="0"/>
                  <a:buChar char="•"/>
                </a:pP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The fractions </a:t>
                </a:r>
                <a14:m>
                  <m:oMath xmlns:m="http://schemas.openxmlformats.org/officeDocument/2006/math">
                    <m:sSub>
                      <m:sSubPr>
                        <m:ctrlPr>
                          <a:rPr lang="en-US" altLang="zh-CN" i="1">
                            <a:solidFill>
                              <a:schemeClr val="tx1"/>
                            </a:solidFill>
                            <a:latin typeface="Cambria Math" panose="02040503050406030204" pitchFamily="18" charset="0"/>
                            <a:cs typeface="Cambria Math" panose="02040503050406030204" pitchFamily="18" charset="0"/>
                          </a:rPr>
                        </m:ctrlPr>
                      </m:sSubPr>
                      <m:e>
                        <m:r>
                          <a:rPr lang="en-US" altLang="zh-CN" i="1">
                            <a:solidFill>
                              <a:schemeClr val="tx1"/>
                            </a:solidFill>
                            <a:latin typeface="Cambria Math" panose="02040503050406030204" pitchFamily="18" charset="0"/>
                            <a:cs typeface="Cambria Math" panose="02040503050406030204" pitchFamily="18" charset="0"/>
                          </a:rPr>
                          <m:t>𝑓</m:t>
                        </m:r>
                      </m:e>
                      <m:sub>
                        <m:sSup>
                          <m:sSupPr>
                            <m:ctrlPr>
                              <a:rPr lang="en-US" altLang="zh-CN" i="1">
                                <a:solidFill>
                                  <a:schemeClr val="tx1"/>
                                </a:solidFill>
                                <a:latin typeface="Cambria Math" panose="02040503050406030204" pitchFamily="18" charset="0"/>
                                <a:cs typeface="Cambria Math" panose="02040503050406030204" pitchFamily="18" charset="0"/>
                              </a:rPr>
                            </m:ctrlPr>
                          </m:sSupPr>
                          <m:e>
                            <m:r>
                              <a:rPr lang="en-US" altLang="zh-CN" i="1">
                                <a:solidFill>
                                  <a:schemeClr val="tx1"/>
                                </a:solidFill>
                                <a:latin typeface="Cambria Math" panose="02040503050406030204" pitchFamily="18" charset="0"/>
                                <a:cs typeface="Cambria Math" panose="02040503050406030204" pitchFamily="18" charset="0"/>
                              </a:rPr>
                              <m:t>𝑆</m:t>
                            </m:r>
                          </m:e>
                          <m:sup>
                            <m:r>
                              <a:rPr lang="en-US" altLang="zh-CN" i="1">
                                <a:solidFill>
                                  <a:schemeClr val="tx1"/>
                                </a:solidFill>
                                <a:latin typeface="Cambria Math" panose="02040503050406030204" pitchFamily="18" charset="0"/>
                                <a:cs typeface="Cambria Math" panose="02040503050406030204" pitchFamily="18" charset="0"/>
                              </a:rPr>
                              <m:t>+</m:t>
                            </m:r>
                          </m:sup>
                        </m:sSup>
                      </m:sub>
                    </m:sSub>
                  </m:oMath>
                </a14:m>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are less than 10%, most values of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𝐷</m:t>
                        </m:r>
                      </m:sub>
                    </m:sSub>
                  </m:oMath>
                </a14:m>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are only a few percent.</a:t>
                </a:r>
              </a:p>
              <a:p>
                <a:pPr marL="214313" indent="-214313">
                  <a:buFont typeface="Arial" panose="020B0604020202020204" pitchFamily="34" charset="0"/>
                  <a:buChar char="•"/>
                </a:pP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The observed two largest S-wave-induced direct CP asymmetries are over 15% in magnitude, which could be searched in the future.</a:t>
                </a:r>
              </a:p>
            </p:txBody>
          </p:sp>
        </mc:Choice>
        <mc:Fallback xmlns="">
          <p:sp>
            <p:nvSpPr>
              <p:cNvPr id="5" name="文本框 4"/>
              <p:cNvSpPr txBox="1">
                <a:spLocks noRot="1" noChangeAspect="1" noMove="1" noResize="1" noEditPoints="1" noAdjustHandles="1" noChangeArrowheads="1" noChangeShapeType="1" noTextEdit="1"/>
              </p:cNvSpPr>
              <p:nvPr/>
            </p:nvSpPr>
            <p:spPr>
              <a:xfrm>
                <a:off x="132148" y="3803833"/>
                <a:ext cx="8879703" cy="924997"/>
              </a:xfrm>
              <a:prstGeom prst="rect">
                <a:avLst/>
              </a:prstGeom>
              <a:blipFill>
                <a:blip r:embed="rId3"/>
                <a:stretch>
                  <a:fillRect l="-429" t="-2703" b="-9459"/>
                </a:stretch>
              </a:blipFill>
            </p:spPr>
            <p:txBody>
              <a:bodyPr/>
              <a:lstStyle/>
              <a:p>
                <a:r>
                  <a:rPr lang="zh-CN" altLang="en-US">
                    <a:noFill/>
                  </a:rPr>
                  <a:t> </a:t>
                </a:r>
              </a:p>
            </p:txBody>
          </p:sp>
        </mc:Fallback>
      </mc:AlternateContent>
      <p:pic>
        <p:nvPicPr>
          <p:cNvPr id="3" name="图片 2"/>
          <p:cNvPicPr>
            <a:picLocks noChangeAspect="1"/>
          </p:cNvPicPr>
          <p:nvPr/>
        </p:nvPicPr>
        <p:blipFill>
          <a:blip r:embed="rId4"/>
          <a:srcRect b="18357"/>
          <a:stretch>
            <a:fillRect/>
          </a:stretch>
        </p:blipFill>
        <p:spPr>
          <a:xfrm>
            <a:off x="392309" y="460970"/>
            <a:ext cx="5494107" cy="2957159"/>
          </a:xfrm>
          <a:prstGeom prst="rect">
            <a:avLst/>
          </a:prstGeom>
        </p:spPr>
      </p:pic>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40D3E6DB-EF0A-2C5C-BE36-73733EC2ED7C}"/>
                  </a:ext>
                </a:extLst>
              </p:cNvPr>
              <p:cNvGraphicFramePr>
                <a:graphicFrameLocks noGrp="1"/>
              </p:cNvGraphicFramePr>
              <p:nvPr>
                <p:extLst>
                  <p:ext uri="{D42A27DB-BD31-4B8C-83A1-F6EECF244321}">
                    <p14:modId xmlns:p14="http://schemas.microsoft.com/office/powerpoint/2010/main" val="2060040081"/>
                  </p:ext>
                </p:extLst>
              </p:nvPr>
            </p:nvGraphicFramePr>
            <p:xfrm>
              <a:off x="6278725" y="650195"/>
              <a:ext cx="2472966" cy="2045318"/>
            </p:xfrm>
            <a:graphic>
              <a:graphicData uri="http://schemas.openxmlformats.org/drawingml/2006/table">
                <a:tbl>
                  <a:tblPr firstRow="1" bandRow="1">
                    <a:tableStyleId>{5C22544A-7EE6-4342-B048-85BDC9FD1C3A}</a:tableStyleId>
                  </a:tblPr>
                  <a:tblGrid>
                    <a:gridCol w="1115194">
                      <a:extLst>
                        <a:ext uri="{9D8B030D-6E8A-4147-A177-3AD203B41FA5}">
                          <a16:colId xmlns:a16="http://schemas.microsoft.com/office/drawing/2014/main" val="1396413252"/>
                        </a:ext>
                      </a:extLst>
                    </a:gridCol>
                    <a:gridCol w="1357772">
                      <a:extLst>
                        <a:ext uri="{9D8B030D-6E8A-4147-A177-3AD203B41FA5}">
                          <a16:colId xmlns:a16="http://schemas.microsoft.com/office/drawing/2014/main" val="1415823835"/>
                        </a:ext>
                      </a:extLst>
                    </a:gridCol>
                  </a:tblGrid>
                  <a:tr h="324722">
                    <a:tc>
                      <a:txBody>
                        <a:bodyPr/>
                        <a:lstStyle/>
                        <a:p>
                          <a:r>
                            <a:rPr lang="en-US" altLang="zh-CN" sz="1200" dirty="0"/>
                            <a:t>Asymmetry</a:t>
                          </a:r>
                          <a:endParaRPr lang="zh-CN" altLang="en-US" sz="1200" dirty="0"/>
                        </a:p>
                      </a:txBody>
                      <a:tcPr marL="68580" marR="68580" marT="34290" marB="34290"/>
                    </a:tc>
                    <a:tc>
                      <a:txBody>
                        <a:bodyPr/>
                        <a:lstStyle/>
                        <a:p>
                          <a:pPr algn="ctr"/>
                          <a:r>
                            <a:rPr lang="en-US" altLang="zh-CN" sz="1400" dirty="0"/>
                            <a:t>Data</a:t>
                          </a:r>
                          <a:endParaRPr lang="zh-CN" altLang="en-US" sz="1400" dirty="0"/>
                        </a:p>
                      </a:txBody>
                      <a:tcPr marL="68580" marR="68580" marT="34290" marB="34290"/>
                    </a:tc>
                    <a:extLst>
                      <a:ext uri="{0D108BD9-81ED-4DB2-BD59-A6C34878D82A}">
                        <a16:rowId xmlns:a16="http://schemas.microsoft.com/office/drawing/2014/main" val="472814356"/>
                      </a:ext>
                    </a:extLst>
                  </a:tr>
                  <a:tr h="330573">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𝑆</m:t>
                                    </m:r>
                                  </m:sub>
                                  <m:sup>
                                    <m:r>
                                      <a:rPr lang="en-US" altLang="zh-CN" sz="1800" b="0" i="1" smtClean="0">
                                        <a:latin typeface="Cambria Math" panose="02040503050406030204" pitchFamily="18" charset="0"/>
                                      </a:rPr>
                                      <m:t>1</m:t>
                                    </m:r>
                                  </m:sup>
                                </m:sSubSup>
                              </m:oMath>
                            </m:oMathPara>
                          </a14:m>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lang="en-US" altLang="zh-CN" sz="1200" b="0" i="1" smtClean="0">
                                    <a:latin typeface="Cambria Math" panose="02040503050406030204" pitchFamily="18" charset="0"/>
                                  </a:rPr>
                                  <m:t>0.061</m:t>
                                </m:r>
                                <m:r>
                                  <a:rPr lang="en-US" altLang="zh-CN" sz="1200" b="0" i="1" smtClean="0">
                                    <a:latin typeface="Cambria Math" panose="02040503050406030204" pitchFamily="18" charset="0"/>
                                    <a:ea typeface="Cambria Math" panose="02040503050406030204" pitchFamily="18" charset="0"/>
                                  </a:rPr>
                                  <m:t>±0.041±0.012</m:t>
                                </m:r>
                              </m:oMath>
                            </m:oMathPara>
                          </a14:m>
                          <a:endParaRPr lang="zh-CN" altLang="en-US" sz="1200" dirty="0"/>
                        </a:p>
                      </a:txBody>
                      <a:tcPr marL="68580" marR="68580" marT="34290" marB="34290"/>
                    </a:tc>
                    <a:extLst>
                      <a:ext uri="{0D108BD9-81ED-4DB2-BD59-A6C34878D82A}">
                        <a16:rowId xmlns:a16="http://schemas.microsoft.com/office/drawing/2014/main" val="1950696917"/>
                      </a:ext>
                    </a:extLst>
                  </a:tr>
                  <a:tr h="331086">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𝑆</m:t>
                                    </m:r>
                                  </m:sub>
                                  <m:sup>
                                    <m:r>
                                      <a:rPr lang="en-US" altLang="zh-CN" sz="1800" b="0" i="1" smtClean="0">
                                        <a:latin typeface="Cambria Math" panose="02040503050406030204" pitchFamily="18" charset="0"/>
                                      </a:rPr>
                                      <m:t>2</m:t>
                                    </m:r>
                                  </m:sup>
                                </m:sSubSup>
                              </m:oMath>
                            </m:oMathPara>
                          </a14:m>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0.081</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±0.041±0.008</m:t>
                                </m:r>
                              </m:oMath>
                            </m:oMathPara>
                          </a14:m>
                          <a:endParaRPr lang="zh-CN" altLang="en-US" sz="1200" dirty="0"/>
                        </a:p>
                      </a:txBody>
                      <a:tcPr marL="68580" marR="68580" marT="34290" marB="34290"/>
                    </a:tc>
                    <a:extLst>
                      <a:ext uri="{0D108BD9-81ED-4DB2-BD59-A6C34878D82A}">
                        <a16:rowId xmlns:a16="http://schemas.microsoft.com/office/drawing/2014/main" val="784180542"/>
                      </a:ext>
                    </a:extLst>
                  </a:tr>
                  <a:tr h="356609">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𝑆</m:t>
                                    </m:r>
                                  </m:sub>
                                  <m:sup>
                                    <m:r>
                                      <a:rPr lang="en-US" altLang="zh-CN" sz="1800" b="0" i="1" smtClean="0">
                                        <a:latin typeface="Cambria Math" panose="02040503050406030204" pitchFamily="18" charset="0"/>
                                      </a:rPr>
                                      <m:t>3</m:t>
                                    </m:r>
                                  </m:sup>
                                </m:sSubSup>
                              </m:oMath>
                            </m:oMathPara>
                          </a14:m>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−0.079</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±0.041±0.023</m:t>
                                </m:r>
                              </m:oMath>
                            </m:oMathPara>
                          </a14:m>
                          <a:endParaRPr lang="zh-CN" altLang="en-US" sz="1200" dirty="0"/>
                        </a:p>
                      </a:txBody>
                      <a:tcPr marL="68580" marR="68580" marT="34290" marB="34290"/>
                    </a:tc>
                    <a:extLst>
                      <a:ext uri="{0D108BD9-81ED-4DB2-BD59-A6C34878D82A}">
                        <a16:rowId xmlns:a16="http://schemas.microsoft.com/office/drawing/2014/main" val="1342474159"/>
                      </a:ext>
                    </a:extLst>
                  </a:tr>
                  <a:tr h="356609">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pitchFamily="18" charset="0"/>
                                      </a:rPr>
                                    </m:ctrlPr>
                                  </m:sSubSupPr>
                                  <m:e>
                                    <m:r>
                                      <a:rPr lang="en-US" altLang="zh-CN" sz="1800" b="0" i="1" smtClean="0">
                                        <a:latin typeface="Cambria Math" panose="02040503050406030204" pitchFamily="18" charset="0"/>
                                      </a:rPr>
                                      <m:t>𝐴</m:t>
                                    </m:r>
                                  </m:e>
                                  <m:sub>
                                    <m:r>
                                      <a:rPr lang="en-US" altLang="zh-CN" sz="1800" b="0" i="1" smtClean="0">
                                        <a:latin typeface="Cambria Math" panose="02040503050406030204" pitchFamily="18" charset="0"/>
                                      </a:rPr>
                                      <m:t>𝑆</m:t>
                                    </m:r>
                                  </m:sub>
                                  <m:sup>
                                    <m:r>
                                      <a:rPr lang="en-US" altLang="zh-CN" sz="1800" b="0" i="1" smtClean="0">
                                        <a:latin typeface="Cambria Math" panose="02040503050406030204" pitchFamily="18" charset="0"/>
                                      </a:rPr>
                                      <m:t>4</m:t>
                                    </m:r>
                                  </m:sup>
                                </m:sSubSup>
                              </m:oMath>
                            </m:oMathPara>
                          </a14:m>
                          <a:endParaRPr lang="zh-CN" altLang="en-US" sz="1800" dirty="0"/>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cs typeface="+mn-cs"/>
                                  </a:rPr>
                                  <m:t>−0.081</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±0.041±0.010</m:t>
                                </m:r>
                              </m:oMath>
                            </m:oMathPara>
                          </a14:m>
                          <a:endParaRPr lang="zh-CN" altLang="en-US" sz="1200" dirty="0"/>
                        </a:p>
                      </a:txBody>
                      <a:tcPr marL="68580" marR="68580" marT="34290" marB="34290"/>
                    </a:tc>
                    <a:extLst>
                      <a:ext uri="{0D108BD9-81ED-4DB2-BD59-A6C34878D82A}">
                        <a16:rowId xmlns:a16="http://schemas.microsoft.com/office/drawing/2014/main" val="1044162885"/>
                      </a:ext>
                    </a:extLst>
                  </a:tr>
                </a:tbl>
              </a:graphicData>
            </a:graphic>
          </p:graphicFrame>
        </mc:Choice>
        <mc:Fallback xmlns="">
          <p:graphicFrame>
            <p:nvGraphicFramePr>
              <p:cNvPr id="9" name="表格 8">
                <a:extLst>
                  <a:ext uri="{FF2B5EF4-FFF2-40B4-BE49-F238E27FC236}">
                    <a16:creationId xmlns:a16="http://schemas.microsoft.com/office/drawing/2014/main" id="{40D3E6DB-EF0A-2C5C-BE36-73733EC2ED7C}"/>
                  </a:ext>
                </a:extLst>
              </p:cNvPr>
              <p:cNvGraphicFramePr>
                <a:graphicFrameLocks noGrp="1"/>
              </p:cNvGraphicFramePr>
              <p:nvPr>
                <p:extLst>
                  <p:ext uri="{D42A27DB-BD31-4B8C-83A1-F6EECF244321}">
                    <p14:modId xmlns:p14="http://schemas.microsoft.com/office/powerpoint/2010/main" val="2060040081"/>
                  </p:ext>
                </p:extLst>
              </p:nvPr>
            </p:nvGraphicFramePr>
            <p:xfrm>
              <a:off x="6278725" y="650195"/>
              <a:ext cx="2472966" cy="2045318"/>
            </p:xfrm>
            <a:graphic>
              <a:graphicData uri="http://schemas.openxmlformats.org/drawingml/2006/table">
                <a:tbl>
                  <a:tblPr firstRow="1" bandRow="1">
                    <a:tableStyleId>{5C22544A-7EE6-4342-B048-85BDC9FD1C3A}</a:tableStyleId>
                  </a:tblPr>
                  <a:tblGrid>
                    <a:gridCol w="1115194">
                      <a:extLst>
                        <a:ext uri="{9D8B030D-6E8A-4147-A177-3AD203B41FA5}">
                          <a16:colId xmlns:a16="http://schemas.microsoft.com/office/drawing/2014/main" val="1396413252"/>
                        </a:ext>
                      </a:extLst>
                    </a:gridCol>
                    <a:gridCol w="1357772">
                      <a:extLst>
                        <a:ext uri="{9D8B030D-6E8A-4147-A177-3AD203B41FA5}">
                          <a16:colId xmlns:a16="http://schemas.microsoft.com/office/drawing/2014/main" val="1415823835"/>
                        </a:ext>
                      </a:extLst>
                    </a:gridCol>
                  </a:tblGrid>
                  <a:tr h="324722">
                    <a:tc>
                      <a:txBody>
                        <a:bodyPr/>
                        <a:lstStyle/>
                        <a:p>
                          <a:r>
                            <a:rPr lang="en-US" altLang="zh-CN" sz="1200" dirty="0"/>
                            <a:t>Asymmetry</a:t>
                          </a:r>
                          <a:endParaRPr lang="zh-CN" altLang="en-US" sz="1200" dirty="0"/>
                        </a:p>
                      </a:txBody>
                      <a:tcPr marL="68580" marR="68580" marT="34290" marB="34290"/>
                    </a:tc>
                    <a:tc>
                      <a:txBody>
                        <a:bodyPr/>
                        <a:lstStyle/>
                        <a:p>
                          <a:pPr algn="ctr"/>
                          <a:r>
                            <a:rPr lang="en-US" altLang="zh-CN" sz="1400" dirty="0"/>
                            <a:t>Data</a:t>
                          </a:r>
                          <a:endParaRPr lang="zh-CN" altLang="en-US" sz="1400" dirty="0"/>
                        </a:p>
                      </a:txBody>
                      <a:tcPr marL="68580" marR="68580" marT="34290" marB="34290"/>
                    </a:tc>
                    <a:extLst>
                      <a:ext uri="{0D108BD9-81ED-4DB2-BD59-A6C34878D82A}">
                        <a16:rowId xmlns:a16="http://schemas.microsoft.com/office/drawing/2014/main" val="472814356"/>
                      </a:ext>
                    </a:extLst>
                  </a:tr>
                  <a:tr h="430149">
                    <a:tc>
                      <a:txBody>
                        <a:bodyPr/>
                        <a:lstStyle/>
                        <a:p>
                          <a:endParaRPr lang="zh-CN"/>
                        </a:p>
                      </a:txBody>
                      <a:tcPr marL="68580" marR="68580" marT="34290" marB="34290">
                        <a:blipFill>
                          <a:blip r:embed="rId5"/>
                          <a:stretch>
                            <a:fillRect l="-1136" t="-82353" r="-125000" b="-302941"/>
                          </a:stretch>
                        </a:blipFill>
                      </a:tcPr>
                    </a:tc>
                    <a:tc>
                      <a:txBody>
                        <a:bodyPr/>
                        <a:lstStyle/>
                        <a:p>
                          <a:endParaRPr lang="zh-CN"/>
                        </a:p>
                      </a:txBody>
                      <a:tcPr marL="68580" marR="68580" marT="34290" marB="34290">
                        <a:blipFill>
                          <a:blip r:embed="rId5"/>
                          <a:stretch>
                            <a:fillRect l="-82407" t="-82353" r="-1852" b="-302941"/>
                          </a:stretch>
                        </a:blipFill>
                      </a:tcPr>
                    </a:tc>
                    <a:extLst>
                      <a:ext uri="{0D108BD9-81ED-4DB2-BD59-A6C34878D82A}">
                        <a16:rowId xmlns:a16="http://schemas.microsoft.com/office/drawing/2014/main" val="1950696917"/>
                      </a:ext>
                    </a:extLst>
                  </a:tr>
                  <a:tr h="430149">
                    <a:tc>
                      <a:txBody>
                        <a:bodyPr/>
                        <a:lstStyle/>
                        <a:p>
                          <a:endParaRPr lang="zh-CN"/>
                        </a:p>
                      </a:txBody>
                      <a:tcPr marL="68580" marR="68580" marT="34290" marB="34290">
                        <a:blipFill>
                          <a:blip r:embed="rId5"/>
                          <a:stretch>
                            <a:fillRect l="-1136" t="-182353" r="-125000" b="-202941"/>
                          </a:stretch>
                        </a:blipFill>
                      </a:tcPr>
                    </a:tc>
                    <a:tc>
                      <a:txBody>
                        <a:bodyPr/>
                        <a:lstStyle/>
                        <a:p>
                          <a:endParaRPr lang="zh-CN"/>
                        </a:p>
                      </a:txBody>
                      <a:tcPr marL="68580" marR="68580" marT="34290" marB="34290">
                        <a:blipFill>
                          <a:blip r:embed="rId5"/>
                          <a:stretch>
                            <a:fillRect l="-82407" t="-182353" r="-1852" b="-202941"/>
                          </a:stretch>
                        </a:blipFill>
                      </a:tcPr>
                    </a:tc>
                    <a:extLst>
                      <a:ext uri="{0D108BD9-81ED-4DB2-BD59-A6C34878D82A}">
                        <a16:rowId xmlns:a16="http://schemas.microsoft.com/office/drawing/2014/main" val="784180542"/>
                      </a:ext>
                    </a:extLst>
                  </a:tr>
                  <a:tr h="430149">
                    <a:tc>
                      <a:txBody>
                        <a:bodyPr/>
                        <a:lstStyle/>
                        <a:p>
                          <a:endParaRPr lang="zh-CN"/>
                        </a:p>
                      </a:txBody>
                      <a:tcPr marL="68580" marR="68580" marT="34290" marB="34290">
                        <a:blipFill>
                          <a:blip r:embed="rId5"/>
                          <a:stretch>
                            <a:fillRect l="-1136" t="-282353" r="-125000" b="-102941"/>
                          </a:stretch>
                        </a:blipFill>
                      </a:tcPr>
                    </a:tc>
                    <a:tc>
                      <a:txBody>
                        <a:bodyPr/>
                        <a:lstStyle/>
                        <a:p>
                          <a:endParaRPr lang="zh-CN"/>
                        </a:p>
                      </a:txBody>
                      <a:tcPr marL="68580" marR="68580" marT="34290" marB="34290">
                        <a:blipFill>
                          <a:blip r:embed="rId5"/>
                          <a:stretch>
                            <a:fillRect l="-82407" t="-282353" r="-1852" b="-102941"/>
                          </a:stretch>
                        </a:blipFill>
                      </a:tcPr>
                    </a:tc>
                    <a:extLst>
                      <a:ext uri="{0D108BD9-81ED-4DB2-BD59-A6C34878D82A}">
                        <a16:rowId xmlns:a16="http://schemas.microsoft.com/office/drawing/2014/main" val="1342474159"/>
                      </a:ext>
                    </a:extLst>
                  </a:tr>
                  <a:tr h="430149">
                    <a:tc>
                      <a:txBody>
                        <a:bodyPr/>
                        <a:lstStyle/>
                        <a:p>
                          <a:endParaRPr lang="zh-CN"/>
                        </a:p>
                      </a:txBody>
                      <a:tcPr marL="68580" marR="68580" marT="34290" marB="34290">
                        <a:blipFill>
                          <a:blip r:embed="rId5"/>
                          <a:stretch>
                            <a:fillRect l="-1136" t="-382353" r="-125000" b="-2941"/>
                          </a:stretch>
                        </a:blipFill>
                      </a:tcPr>
                    </a:tc>
                    <a:tc>
                      <a:txBody>
                        <a:bodyPr/>
                        <a:lstStyle/>
                        <a:p>
                          <a:endParaRPr lang="zh-CN"/>
                        </a:p>
                      </a:txBody>
                      <a:tcPr marL="68580" marR="68580" marT="34290" marB="34290">
                        <a:blipFill>
                          <a:blip r:embed="rId5"/>
                          <a:stretch>
                            <a:fillRect l="-82407" t="-382353" r="-1852" b="-2941"/>
                          </a:stretch>
                        </a:blipFill>
                      </a:tcPr>
                    </a:tc>
                    <a:extLst>
                      <a:ext uri="{0D108BD9-81ED-4DB2-BD59-A6C34878D82A}">
                        <a16:rowId xmlns:a16="http://schemas.microsoft.com/office/drawing/2014/main" val="1044162885"/>
                      </a:ext>
                    </a:extLst>
                  </a:tr>
                </a:tbl>
              </a:graphicData>
            </a:graphic>
          </p:graphicFrame>
        </mc:Fallback>
      </mc:AlternateContent>
      <p:sp>
        <p:nvSpPr>
          <p:cNvPr id="11" name="文本框 10">
            <a:extLst>
              <a:ext uri="{FF2B5EF4-FFF2-40B4-BE49-F238E27FC236}">
                <a16:creationId xmlns:a16="http://schemas.microsoft.com/office/drawing/2014/main" id="{7D373818-7D58-866E-8379-D13AF34928F1}"/>
              </a:ext>
            </a:extLst>
          </p:cNvPr>
          <p:cNvSpPr txBox="1"/>
          <p:nvPr/>
        </p:nvSpPr>
        <p:spPr>
          <a:xfrm>
            <a:off x="6278725" y="250085"/>
            <a:ext cx="2865275" cy="369332"/>
          </a:xfrm>
          <a:prstGeom prst="rect">
            <a:avLst/>
          </a:prstGeom>
          <a:noFill/>
        </p:spPr>
        <p:txBody>
          <a:bodyPr wrap="square">
            <a:spAutoFit/>
          </a:bodyPr>
          <a:lstStyle/>
          <a:p>
            <a:r>
              <a:rPr lang="en-US" altLang="zh-CN" dirty="0" err="1">
                <a:latin typeface="Times New Roman" panose="02020603050405020304" pitchFamily="18" charset="0"/>
                <a:ea typeface="Hannotate SC" panose="03000500000000000000" pitchFamily="66" charset="-122"/>
                <a:cs typeface="Times New Roman" panose="02020603050405020304" pitchFamily="18" charset="0"/>
              </a:rPr>
              <a:t>LHCb</a:t>
            </a:r>
            <a:r>
              <a:rPr lang="en-US" altLang="zh-CN" dirty="0">
                <a:latin typeface="Times New Roman" panose="02020603050405020304" pitchFamily="18" charset="0"/>
                <a:ea typeface="Hannotate SC" panose="03000500000000000000" pitchFamily="66" charset="-122"/>
                <a:cs typeface="Times New Roman" panose="02020603050405020304" pitchFamily="18" charset="0"/>
              </a:rPr>
              <a:t>[JHEP07(2015)166]</a:t>
            </a:r>
            <a:endParaRPr lang="zh-CN" altLang="en-US" dirty="0">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12" name="文本框 11">
            <a:extLst>
              <a:ext uri="{FF2B5EF4-FFF2-40B4-BE49-F238E27FC236}">
                <a16:creationId xmlns:a16="http://schemas.microsoft.com/office/drawing/2014/main" id="{DD9720BA-F921-ED57-974D-B1E7800D150D}"/>
              </a:ext>
            </a:extLst>
          </p:cNvPr>
          <p:cNvSpPr txBox="1"/>
          <p:nvPr/>
        </p:nvSpPr>
        <p:spPr>
          <a:xfrm>
            <a:off x="6363786" y="2702886"/>
            <a:ext cx="2780214" cy="923330"/>
          </a:xfrm>
          <a:prstGeom prst="rect">
            <a:avLst/>
          </a:prstGeom>
          <a:noFill/>
        </p:spPr>
        <p:txBody>
          <a:bodyPr wrap="square">
            <a:spAutoFit/>
          </a:bodyPr>
          <a:lstStyle/>
          <a:p>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The </a:t>
            </a:r>
            <a:r>
              <a:rPr lang="en-US" altLang="zh-CN" dirty="0" err="1">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LHCb</a:t>
            </a:r>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 measurements show no manifest deviation from zero.</a:t>
            </a:r>
          </a:p>
        </p:txBody>
      </p:sp>
      <p:sp>
        <p:nvSpPr>
          <p:cNvPr id="10" name="圆角矩形 9">
            <a:extLst>
              <a:ext uri="{FF2B5EF4-FFF2-40B4-BE49-F238E27FC236}">
                <a16:creationId xmlns:a16="http://schemas.microsoft.com/office/drawing/2014/main" id="{9D80E9EE-BB98-78BF-FEBC-700AE31B1EA2}"/>
              </a:ext>
            </a:extLst>
          </p:cNvPr>
          <p:cNvSpPr/>
          <p:nvPr/>
        </p:nvSpPr>
        <p:spPr>
          <a:xfrm>
            <a:off x="1265274" y="619417"/>
            <a:ext cx="914400" cy="44641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3" name="圆角矩形 12">
            <a:extLst>
              <a:ext uri="{FF2B5EF4-FFF2-40B4-BE49-F238E27FC236}">
                <a16:creationId xmlns:a16="http://schemas.microsoft.com/office/drawing/2014/main" id="{282F85A9-3572-E24C-43F1-370AB801B0A8}"/>
              </a:ext>
            </a:extLst>
          </p:cNvPr>
          <p:cNvSpPr/>
          <p:nvPr/>
        </p:nvSpPr>
        <p:spPr>
          <a:xfrm>
            <a:off x="2179674" y="619417"/>
            <a:ext cx="914400" cy="44641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a16="http://schemas.microsoft.com/office/drawing/2014/main" id="{8F12F84B-A0F3-02B6-F544-AC7011C5A7A6}"/>
              </a:ext>
            </a:extLst>
          </p:cNvPr>
          <p:cNvSpPr/>
          <p:nvPr/>
        </p:nvSpPr>
        <p:spPr>
          <a:xfrm>
            <a:off x="2318361" y="1378536"/>
            <a:ext cx="743818" cy="2635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a16="http://schemas.microsoft.com/office/drawing/2014/main" id="{C32EB18E-79F9-735D-0B8D-8DA0EE8AA776}"/>
              </a:ext>
            </a:extLst>
          </p:cNvPr>
          <p:cNvSpPr/>
          <p:nvPr/>
        </p:nvSpPr>
        <p:spPr>
          <a:xfrm>
            <a:off x="3944676" y="619417"/>
            <a:ext cx="914400" cy="44641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6" name="圆角矩形 15">
            <a:extLst>
              <a:ext uri="{FF2B5EF4-FFF2-40B4-BE49-F238E27FC236}">
                <a16:creationId xmlns:a16="http://schemas.microsoft.com/office/drawing/2014/main" id="{FF42ECFF-DAA6-56DA-1838-8B429450E0CD}"/>
              </a:ext>
            </a:extLst>
          </p:cNvPr>
          <p:cNvSpPr/>
          <p:nvPr/>
        </p:nvSpPr>
        <p:spPr>
          <a:xfrm>
            <a:off x="4041542" y="3139701"/>
            <a:ext cx="743818" cy="2635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grpId="1" nodeType="clickEffect">
                                  <p:stCondLst>
                                    <p:cond delay="0"/>
                                  </p:stCondLst>
                                  <p:childTnLst>
                                    <p:set>
                                      <p:cBhvr>
                                        <p:cTn id="18" dur="indefinite"/>
                                        <p:tgtEl>
                                          <p:spTgt spid="10"/>
                                        </p:tgtEl>
                                        <p:attrNameLst>
                                          <p:attrName>style.opacity</p:attrName>
                                        </p:attrNameLst>
                                      </p:cBhvr>
                                      <p:to>
                                        <p:strVal val="0"/>
                                      </p:to>
                                    </p:set>
                                    <p:animEffect filter="image" prLst="opacity: 0">
                                      <p:cBhvr rctx="IE">
                                        <p:cTn id="19" dur="indefinite"/>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0" grpId="0" animBg="1"/>
      <p:bldP spid="10" grpId="1"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FC5CD463-CB6A-4D20-2F42-2D164B53B58F}"/>
              </a:ext>
            </a:extLst>
          </p:cNvPr>
          <p:cNvPicPr>
            <a:picLocks noGrp="1" noChangeAspect="1"/>
          </p:cNvPicPr>
          <p:nvPr>
            <p:ph idx="1"/>
          </p:nvPr>
        </p:nvPicPr>
        <p:blipFill>
          <a:blip r:embed="rId3"/>
          <a:stretch>
            <a:fillRect/>
          </a:stretch>
        </p:blipFill>
        <p:spPr>
          <a:xfrm>
            <a:off x="1067792" y="925387"/>
            <a:ext cx="6528816" cy="2176272"/>
          </a:xfrm>
          <a:prstGeom prst="rect">
            <a:avLst/>
          </a:prstGeom>
        </p:spPr>
      </p:pic>
      <p:pic>
        <p:nvPicPr>
          <p:cNvPr id="6" name="图片 5">
            <a:extLst>
              <a:ext uri="{FF2B5EF4-FFF2-40B4-BE49-F238E27FC236}">
                <a16:creationId xmlns:a16="http://schemas.microsoft.com/office/drawing/2014/main" id="{BD34DB0B-AA66-B719-A2BF-1CA9FC9CE1E8}"/>
              </a:ext>
            </a:extLst>
          </p:cNvPr>
          <p:cNvPicPr>
            <a:picLocks noChangeAspect="1"/>
          </p:cNvPicPr>
          <p:nvPr/>
        </p:nvPicPr>
        <p:blipFill>
          <a:blip r:embed="rId4"/>
          <a:stretch>
            <a:fillRect/>
          </a:stretch>
        </p:blipFill>
        <p:spPr>
          <a:xfrm>
            <a:off x="786999" y="3220797"/>
            <a:ext cx="6692884" cy="838198"/>
          </a:xfrm>
          <a:prstGeom prst="rect">
            <a:avLst/>
          </a:prstGeom>
        </p:spPr>
      </p:pic>
      <p:cxnSp>
        <p:nvCxnSpPr>
          <p:cNvPr id="12" name="直线连接符 11">
            <a:extLst>
              <a:ext uri="{FF2B5EF4-FFF2-40B4-BE49-F238E27FC236}">
                <a16:creationId xmlns:a16="http://schemas.microsoft.com/office/drawing/2014/main" id="{3A3FB17F-D95A-B7E9-1947-67828DE576F4}"/>
              </a:ext>
            </a:extLst>
          </p:cNvPr>
          <p:cNvCxnSpPr/>
          <p:nvPr/>
        </p:nvCxnSpPr>
        <p:spPr>
          <a:xfrm>
            <a:off x="1805653" y="3874971"/>
            <a:ext cx="15948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01ED0474-DE37-8507-E4D2-DD1DA7C584F5}"/>
              </a:ext>
            </a:extLst>
          </p:cNvPr>
          <p:cNvSpPr txBox="1"/>
          <p:nvPr/>
        </p:nvSpPr>
        <p:spPr>
          <a:xfrm>
            <a:off x="1684103" y="4147879"/>
            <a:ext cx="2648097" cy="369332"/>
          </a:xfrm>
          <a:prstGeom prst="rect">
            <a:avLst/>
          </a:prstGeom>
          <a:noFill/>
        </p:spPr>
        <p:txBody>
          <a:bodyPr wrap="square" rtlCol="0">
            <a:spAutoFit/>
          </a:bodyPr>
          <a:lstStyle/>
          <a:p>
            <a:r>
              <a:rPr kumimoji="1"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phase-space</a:t>
            </a:r>
            <a:r>
              <a:rPr kumimoji="1" lang="zh-CN" altLang="en-US"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 </a:t>
            </a:r>
            <a:r>
              <a:rPr kumimoji="1"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factor</a:t>
            </a:r>
            <a:endParaRPr kumimoji="1" lang="zh-CN" altLang="en-US"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14" name="矩形 13">
            <a:extLst>
              <a:ext uri="{FF2B5EF4-FFF2-40B4-BE49-F238E27FC236}">
                <a16:creationId xmlns:a16="http://schemas.microsoft.com/office/drawing/2014/main" id="{6F05F49E-A138-95A4-0A28-598E24310257}"/>
              </a:ext>
            </a:extLst>
          </p:cNvPr>
          <p:cNvSpPr/>
          <p:nvPr/>
        </p:nvSpPr>
        <p:spPr>
          <a:xfrm>
            <a:off x="5314367" y="3211609"/>
            <a:ext cx="414670" cy="838200"/>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id="{19E2C01A-F3E4-7B11-EB97-BA9869D3A9F1}"/>
              </a:ext>
            </a:extLst>
          </p:cNvPr>
          <p:cNvSpPr txBox="1"/>
          <p:nvPr/>
        </p:nvSpPr>
        <p:spPr>
          <a:xfrm>
            <a:off x="4332200" y="4126642"/>
            <a:ext cx="4065480" cy="646331"/>
          </a:xfrm>
          <a:prstGeom prst="rect">
            <a:avLst/>
          </a:prstGeom>
          <a:noFill/>
        </p:spPr>
        <p:txBody>
          <a:bodyPr wrap="square" rtlCol="0">
            <a:spAutoFit/>
          </a:bodyPr>
          <a:lstStyle/>
          <a:p>
            <a:r>
              <a:rPr lang="en" altLang="zh-CN" sz="1800" b="1" dirty="0">
                <a:solidFill>
                  <a:schemeClr val="accent6"/>
                </a:solidFill>
                <a:effectLst/>
                <a:latin typeface="Times New Roman" panose="02020603050405020304" pitchFamily="18" charset="0"/>
                <a:ea typeface="Hannotate SC" panose="03000500000000000000" pitchFamily="66" charset="-122"/>
                <a:cs typeface="Times New Roman" panose="02020603050405020304" pitchFamily="18" charset="0"/>
              </a:rPr>
              <a:t>longitudinal </a:t>
            </a:r>
            <a:r>
              <a:rPr lang="en" altLang="zh-CN" sz="1800" b="1" dirty="0" err="1">
                <a:solidFill>
                  <a:schemeClr val="accent6"/>
                </a:solidFill>
                <a:effectLst/>
                <a:latin typeface="Times New Roman" panose="02020603050405020304" pitchFamily="18" charset="0"/>
                <a:ea typeface="Hannotate SC" panose="03000500000000000000" pitchFamily="66" charset="-122"/>
                <a:cs typeface="Times New Roman" panose="02020603050405020304" pitchFamily="18" charset="0"/>
              </a:rPr>
              <a:t>polarisation</a:t>
            </a:r>
            <a:r>
              <a:rPr lang="en" altLang="zh-CN" sz="1800" b="1" dirty="0">
                <a:solidFill>
                  <a:schemeClr val="accent6"/>
                </a:solidFill>
                <a:effectLst/>
                <a:latin typeface="Times New Roman" panose="02020603050405020304" pitchFamily="18" charset="0"/>
                <a:ea typeface="Hannotate SC" panose="03000500000000000000" pitchFamily="66" charset="-122"/>
                <a:cs typeface="Times New Roman" panose="02020603050405020304" pitchFamily="18" charset="0"/>
              </a:rPr>
              <a:t> fractions </a:t>
            </a:r>
            <a:endParaRPr lang="en" altLang="zh-CN"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endParaRPr>
          </a:p>
          <a:p>
            <a:endParaRPr kumimoji="1" lang="zh-CN" altLang="en-US" dirty="0">
              <a:solidFill>
                <a:srgbClr val="FF0000"/>
              </a:solidFill>
            </a:endParaRPr>
          </a:p>
        </p:txBody>
      </p:sp>
      <mc:AlternateContent xmlns:mc="http://schemas.openxmlformats.org/markup-compatibility/2006" xmlns:a14="http://schemas.microsoft.com/office/drawing/2010/main">
        <mc:Choice Requires="a14">
          <p:sp>
            <p:nvSpPr>
              <p:cNvPr id="10" name="标题 9">
                <a:extLst>
                  <a:ext uri="{FF2B5EF4-FFF2-40B4-BE49-F238E27FC236}">
                    <a16:creationId xmlns:a16="http://schemas.microsoft.com/office/drawing/2014/main" id="{313CEEA7-9474-7B63-574D-76D15AB7320E}"/>
                  </a:ext>
                </a:extLst>
              </p:cNvPr>
              <p:cNvSpPr>
                <a:spLocks noGrp="1"/>
              </p:cNvSpPr>
              <p:nvPr>
                <p:ph type="title"/>
              </p:nvPr>
            </p:nvSpPr>
            <p:spPr>
              <a:xfrm>
                <a:off x="0" y="-64872"/>
                <a:ext cx="9282223" cy="857250"/>
              </a:xfrm>
            </p:spPr>
            <p:txBody>
              <a:bodyPr>
                <a:normAutofit fontScale="90000"/>
              </a:bodyPr>
              <a:lstStyle/>
              <a:p>
                <a:pPr algn="l"/>
                <a:r>
                  <a:rPr lang="en" altLang="zh-CN" sz="2200" b="1" dirty="0">
                    <a:latin typeface="Times New Roman" panose="02020603050405020304" pitchFamily="18" charset="0"/>
                    <a:cs typeface="Times New Roman" panose="02020603050405020304" pitchFamily="18" charset="0"/>
                  </a:rPr>
                  <a:t>A new </a:t>
                </a:r>
                <a:r>
                  <a:rPr lang="en" altLang="zh-CN" sz="2200" b="1" dirty="0">
                    <a:effectLst/>
                    <a:latin typeface="Times New Roman" panose="02020603050405020304" pitchFamily="18" charset="0"/>
                    <a:cs typeface="Times New Roman" panose="02020603050405020304" pitchFamily="18" charset="0"/>
                  </a:rPr>
                  <a:t>observable </a:t>
                </a:r>
                <a14:m>
                  <m:oMath xmlns:m="http://schemas.openxmlformats.org/officeDocument/2006/math">
                    <m:sSub>
                      <m:sSubPr>
                        <m:ctrlPr>
                          <a:rPr lang="en" altLang="zh-CN" sz="2200" b="1" i="1" smtClean="0">
                            <a:effectLst/>
                            <a:latin typeface="Cambria Math" panose="02040503050406030204" pitchFamily="18" charset="0"/>
                          </a:rPr>
                        </m:ctrlPr>
                      </m:sSubPr>
                      <m:e>
                        <m:r>
                          <a:rPr lang="en-US" altLang="zh-CN" sz="2200" b="1" i="1" smtClean="0">
                            <a:effectLst/>
                            <a:latin typeface="Cambria Math" panose="02040503050406030204" pitchFamily="18" charset="0"/>
                          </a:rPr>
                          <m:t>𝑳</m:t>
                        </m:r>
                      </m:e>
                      <m:sub>
                        <m:sSup>
                          <m:sSupPr>
                            <m:ctrlPr>
                              <a:rPr lang="en" altLang="zh-CN" sz="2200" b="1" i="1" smtClean="0">
                                <a:effectLst/>
                                <a:latin typeface="Cambria Math" panose="02040503050406030204" pitchFamily="18" charset="0"/>
                              </a:rPr>
                            </m:ctrlPr>
                          </m:sSupPr>
                          <m:e>
                            <m:r>
                              <a:rPr lang="en-US" altLang="zh-CN" sz="2200" b="1" i="1" smtClean="0">
                                <a:effectLst/>
                                <a:latin typeface="Cambria Math" panose="02040503050406030204" pitchFamily="18" charset="0"/>
                              </a:rPr>
                              <m:t>𝑲</m:t>
                            </m:r>
                          </m:e>
                          <m:sup>
                            <m:r>
                              <a:rPr lang="en-US" altLang="zh-CN" sz="2200" b="1" i="1" smtClean="0">
                                <a:effectLst/>
                                <a:latin typeface="Cambria Math" panose="02040503050406030204" pitchFamily="18" charset="0"/>
                              </a:rPr>
                              <m:t>∗</m:t>
                            </m:r>
                          </m:sup>
                        </m:sSup>
                        <m:sSup>
                          <m:sSupPr>
                            <m:ctrlPr>
                              <a:rPr lang="en" altLang="zh-CN" sz="2200" b="1" i="1" smtClean="0">
                                <a:effectLst/>
                                <a:latin typeface="Cambria Math" panose="02040503050406030204" pitchFamily="18" charset="0"/>
                              </a:rPr>
                            </m:ctrlPr>
                          </m:sSupPr>
                          <m:e>
                            <m:acc>
                              <m:accPr>
                                <m:chr m:val="̅"/>
                                <m:ctrlPr>
                                  <a:rPr lang="en" altLang="zh-CN" sz="2200" b="1" i="1" smtClean="0">
                                    <a:effectLst/>
                                    <a:latin typeface="Cambria Math" panose="02040503050406030204" pitchFamily="18" charset="0"/>
                                  </a:rPr>
                                </m:ctrlPr>
                              </m:accPr>
                              <m:e>
                                <m:r>
                                  <a:rPr lang="en-US" altLang="zh-CN" sz="2200" b="1" i="1" smtClean="0">
                                    <a:effectLst/>
                                    <a:latin typeface="Cambria Math" panose="02040503050406030204" pitchFamily="18" charset="0"/>
                                  </a:rPr>
                                  <m:t>𝑲</m:t>
                                </m:r>
                              </m:e>
                            </m:acc>
                          </m:e>
                          <m:sup>
                            <m:r>
                              <a:rPr lang="en-US" altLang="zh-CN" sz="2200" b="1" i="1" smtClean="0">
                                <a:effectLst/>
                                <a:latin typeface="Cambria Math" panose="02040503050406030204" pitchFamily="18" charset="0"/>
                              </a:rPr>
                              <m:t>∗</m:t>
                            </m:r>
                          </m:sup>
                        </m:sSup>
                      </m:sub>
                    </m:sSub>
                  </m:oMath>
                </a14:m>
                <a:r>
                  <a:rPr lang="en" altLang="zh-CN" sz="2200" b="1" dirty="0">
                    <a:effectLst/>
                    <a:latin typeface="Times New Roman" panose="02020603050405020304" pitchFamily="18" charset="0"/>
                    <a:cs typeface="Times New Roman" panose="02020603050405020304" pitchFamily="18" charset="0"/>
                  </a:rPr>
                  <a:t> defined as the ratio of the longitudinal branching ratios of </a:t>
                </a:r>
                <a:br>
                  <a:rPr lang="en" altLang="zh-CN" sz="2200" b="1" dirty="0">
                    <a:effectLst/>
                    <a:latin typeface="Times New Roman" panose="02020603050405020304" pitchFamily="18" charset="0"/>
                    <a:cs typeface="Times New Roman" panose="02020603050405020304" pitchFamily="18" charset="0"/>
                  </a:rPr>
                </a:br>
                <a14:m>
                  <m:oMath xmlns:m="http://schemas.openxmlformats.org/officeDocument/2006/math">
                    <m:sSub>
                      <m:sSubPr>
                        <m:ctrlPr>
                          <a:rPr lang="en" altLang="zh-CN" sz="2200" b="1" i="1" smtClean="0">
                            <a:effectLst/>
                            <a:latin typeface="Cambria Math" panose="02040503050406030204" pitchFamily="18" charset="0"/>
                          </a:rPr>
                        </m:ctrlPr>
                      </m:sSubPr>
                      <m:e>
                        <m:acc>
                          <m:accPr>
                            <m:chr m:val="̅"/>
                            <m:ctrlPr>
                              <a:rPr lang="en" altLang="zh-CN" sz="2200" b="1" i="1" smtClean="0">
                                <a:effectLst/>
                                <a:latin typeface="Cambria Math" panose="02040503050406030204" pitchFamily="18" charset="0"/>
                              </a:rPr>
                            </m:ctrlPr>
                          </m:accPr>
                          <m:e>
                            <m:r>
                              <a:rPr lang="en-US" altLang="zh-CN" sz="2200" b="1" i="1" smtClean="0">
                                <a:effectLst/>
                                <a:latin typeface="Cambria Math" panose="02040503050406030204" pitchFamily="18" charset="0"/>
                              </a:rPr>
                              <m:t>𝑩</m:t>
                            </m:r>
                          </m:e>
                        </m:acc>
                      </m:e>
                      <m:sub>
                        <m:r>
                          <a:rPr lang="en-US" altLang="zh-CN" sz="2200" b="1" i="1" smtClean="0">
                            <a:effectLst/>
                            <a:latin typeface="Cambria Math" panose="02040503050406030204" pitchFamily="18" charset="0"/>
                          </a:rPr>
                          <m:t>𝒔</m:t>
                        </m:r>
                      </m:sub>
                    </m:sSub>
                    <m:r>
                      <a:rPr lang="en" altLang="zh-CN" sz="2200" b="1" i="1" smtClean="0">
                        <a:effectLst/>
                        <a:latin typeface="Cambria Math" panose="02040503050406030204" pitchFamily="18" charset="0"/>
                        <a:ea typeface="Cambria Math" panose="02040503050406030204" pitchFamily="18" charset="0"/>
                      </a:rPr>
                      <m:t>→</m:t>
                    </m:r>
                    <m:sSup>
                      <m:sSupPr>
                        <m:ctrlPr>
                          <a:rPr lang="en" altLang="zh-CN" sz="2200" b="1" i="1" smtClean="0">
                            <a:effectLst/>
                            <a:latin typeface="Cambria Math" panose="02040503050406030204" pitchFamily="18" charset="0"/>
                            <a:ea typeface="Cambria Math" panose="02040503050406030204" pitchFamily="18" charset="0"/>
                          </a:rPr>
                        </m:ctrlPr>
                      </m:sSupPr>
                      <m:e>
                        <m:r>
                          <a:rPr lang="en-US" altLang="zh-CN" sz="2200" b="1" i="1" smtClean="0">
                            <a:effectLst/>
                            <a:latin typeface="Cambria Math" panose="02040503050406030204" pitchFamily="18" charset="0"/>
                            <a:ea typeface="Cambria Math" panose="02040503050406030204" pitchFamily="18" charset="0"/>
                          </a:rPr>
                          <m:t>𝑲</m:t>
                        </m:r>
                      </m:e>
                      <m:sup>
                        <m:r>
                          <a:rPr lang="en-US" altLang="zh-CN" sz="2200" b="1" i="1" smtClean="0">
                            <a:effectLst/>
                            <a:latin typeface="Cambria Math" panose="02040503050406030204" pitchFamily="18" charset="0"/>
                            <a:ea typeface="Cambria Math" panose="02040503050406030204" pitchFamily="18" charset="0"/>
                          </a:rPr>
                          <m:t>∗</m:t>
                        </m:r>
                        <m:r>
                          <a:rPr lang="en-US" altLang="zh-CN" sz="2200" b="1" i="1" smtClean="0">
                            <a:effectLst/>
                            <a:latin typeface="Cambria Math" panose="02040503050406030204" pitchFamily="18" charset="0"/>
                            <a:ea typeface="Cambria Math" panose="02040503050406030204" pitchFamily="18" charset="0"/>
                          </a:rPr>
                          <m:t>𝟎</m:t>
                        </m:r>
                      </m:sup>
                    </m:sSup>
                    <m:sSup>
                      <m:sSupPr>
                        <m:ctrlPr>
                          <a:rPr lang="en" altLang="zh-CN" sz="2200" b="1" i="1" smtClean="0">
                            <a:effectLst/>
                            <a:latin typeface="Cambria Math" panose="02040503050406030204" pitchFamily="18" charset="0"/>
                            <a:ea typeface="Cambria Math" panose="02040503050406030204" pitchFamily="18" charset="0"/>
                          </a:rPr>
                        </m:ctrlPr>
                      </m:sSupPr>
                      <m:e>
                        <m:acc>
                          <m:accPr>
                            <m:chr m:val="̅"/>
                            <m:ctrlPr>
                              <a:rPr lang="en" altLang="zh-CN" sz="2200" b="1" i="1" smtClean="0">
                                <a:effectLst/>
                                <a:latin typeface="Cambria Math" panose="02040503050406030204" pitchFamily="18" charset="0"/>
                                <a:ea typeface="Cambria Math" panose="02040503050406030204" pitchFamily="18" charset="0"/>
                              </a:rPr>
                            </m:ctrlPr>
                          </m:accPr>
                          <m:e>
                            <m:r>
                              <a:rPr lang="en-US" altLang="zh-CN" sz="2200" b="1" i="1" smtClean="0">
                                <a:effectLst/>
                                <a:latin typeface="Cambria Math" panose="02040503050406030204" pitchFamily="18" charset="0"/>
                                <a:ea typeface="Cambria Math" panose="02040503050406030204" pitchFamily="18" charset="0"/>
                              </a:rPr>
                              <m:t>𝑲</m:t>
                            </m:r>
                          </m:e>
                        </m:acc>
                      </m:e>
                      <m:sup>
                        <m:r>
                          <a:rPr lang="en-US" altLang="zh-CN" sz="2200" b="1" i="1" smtClean="0">
                            <a:effectLst/>
                            <a:latin typeface="Cambria Math" panose="02040503050406030204" pitchFamily="18" charset="0"/>
                            <a:ea typeface="Cambria Math" panose="02040503050406030204" pitchFamily="18" charset="0"/>
                          </a:rPr>
                          <m:t>∗</m:t>
                        </m:r>
                        <m:r>
                          <a:rPr lang="en-US" altLang="zh-CN" sz="2200" b="1" i="1" smtClean="0">
                            <a:effectLst/>
                            <a:latin typeface="Cambria Math" panose="02040503050406030204" pitchFamily="18" charset="0"/>
                            <a:ea typeface="Cambria Math" panose="02040503050406030204" pitchFamily="18" charset="0"/>
                          </a:rPr>
                          <m:t>𝟎</m:t>
                        </m:r>
                      </m:sup>
                    </m:sSup>
                    <m:r>
                      <a:rPr lang="en-US" altLang="zh-CN" sz="2200" b="1" i="0" smtClean="0">
                        <a:effectLst/>
                        <a:latin typeface="Cambria Math" panose="02040503050406030204" pitchFamily="18" charset="0"/>
                        <a:ea typeface="Cambria Math" panose="02040503050406030204" pitchFamily="18" charset="0"/>
                      </a:rPr>
                      <m:t> </m:t>
                    </m:r>
                  </m:oMath>
                </a14:m>
                <a:r>
                  <a:rPr lang="en" altLang="zh-CN" sz="2200" b="1" dirty="0">
                    <a:effectLst/>
                    <a:latin typeface="Times New Roman" panose="02020603050405020304" pitchFamily="18" charset="0"/>
                    <a:cs typeface="Times New Roman" panose="02020603050405020304" pitchFamily="18" charset="0"/>
                  </a:rPr>
                  <a:t>versus </a:t>
                </a:r>
                <a14:m>
                  <m:oMath xmlns:m="http://schemas.openxmlformats.org/officeDocument/2006/math">
                    <m:sSub>
                      <m:sSubPr>
                        <m:ctrlPr>
                          <a:rPr lang="en" altLang="zh-CN" sz="2200" b="1" i="1">
                            <a:latin typeface="Cambria Math" panose="02040503050406030204" pitchFamily="18" charset="0"/>
                          </a:rPr>
                        </m:ctrlPr>
                      </m:sSubPr>
                      <m:e>
                        <m:acc>
                          <m:accPr>
                            <m:chr m:val="̅"/>
                            <m:ctrlPr>
                              <a:rPr lang="en" altLang="zh-CN" sz="2200" b="1" i="1">
                                <a:latin typeface="Cambria Math" panose="02040503050406030204" pitchFamily="18" charset="0"/>
                              </a:rPr>
                            </m:ctrlPr>
                          </m:accPr>
                          <m:e>
                            <m:r>
                              <a:rPr lang="en-US" altLang="zh-CN" sz="2200" b="1" i="1">
                                <a:latin typeface="Cambria Math" panose="02040503050406030204" pitchFamily="18" charset="0"/>
                              </a:rPr>
                              <m:t>𝑩</m:t>
                            </m:r>
                          </m:e>
                        </m:acc>
                      </m:e>
                      <m:sub>
                        <m:r>
                          <a:rPr lang="en-US" altLang="zh-CN" sz="2200" b="1" i="1" smtClean="0">
                            <a:latin typeface="Cambria Math" panose="02040503050406030204" pitchFamily="18" charset="0"/>
                          </a:rPr>
                          <m:t>𝒅</m:t>
                        </m:r>
                      </m:sub>
                    </m:sSub>
                    <m:r>
                      <a:rPr lang="en" altLang="zh-CN" sz="2200" b="1" i="1">
                        <a:latin typeface="Cambria Math" panose="02040503050406030204" pitchFamily="18" charset="0"/>
                        <a:ea typeface="Cambria Math" panose="02040503050406030204" pitchFamily="18" charset="0"/>
                      </a:rPr>
                      <m:t>→</m:t>
                    </m:r>
                    <m:sSup>
                      <m:sSupPr>
                        <m:ctrlPr>
                          <a:rPr lang="en" altLang="zh-CN" sz="2200" b="1" i="1">
                            <a:latin typeface="Cambria Math" panose="02040503050406030204" pitchFamily="18" charset="0"/>
                            <a:ea typeface="Cambria Math" panose="02040503050406030204" pitchFamily="18" charset="0"/>
                          </a:rPr>
                        </m:ctrlPr>
                      </m:sSupPr>
                      <m:e>
                        <m:r>
                          <a:rPr lang="en-US" altLang="zh-CN" sz="2200" b="1" i="1">
                            <a:latin typeface="Cambria Math" panose="02040503050406030204" pitchFamily="18" charset="0"/>
                            <a:ea typeface="Cambria Math" panose="02040503050406030204" pitchFamily="18" charset="0"/>
                          </a:rPr>
                          <m:t>𝑲</m:t>
                        </m:r>
                      </m:e>
                      <m:sup>
                        <m:r>
                          <a:rPr lang="en-US" altLang="zh-CN" sz="2200" b="1" i="1">
                            <a:latin typeface="Cambria Math" panose="02040503050406030204" pitchFamily="18" charset="0"/>
                            <a:ea typeface="Cambria Math" panose="02040503050406030204" pitchFamily="18" charset="0"/>
                          </a:rPr>
                          <m:t>∗</m:t>
                        </m:r>
                        <m:r>
                          <a:rPr lang="en-US" altLang="zh-CN" sz="2200" b="1" i="1">
                            <a:latin typeface="Cambria Math" panose="02040503050406030204" pitchFamily="18" charset="0"/>
                            <a:ea typeface="Cambria Math" panose="02040503050406030204" pitchFamily="18" charset="0"/>
                          </a:rPr>
                          <m:t>𝟎</m:t>
                        </m:r>
                      </m:sup>
                    </m:sSup>
                    <m:sSup>
                      <m:sSupPr>
                        <m:ctrlPr>
                          <a:rPr lang="en" altLang="zh-CN" sz="2200" b="1" i="1">
                            <a:latin typeface="Cambria Math" panose="02040503050406030204" pitchFamily="18" charset="0"/>
                            <a:ea typeface="Cambria Math" panose="02040503050406030204" pitchFamily="18" charset="0"/>
                          </a:rPr>
                        </m:ctrlPr>
                      </m:sSupPr>
                      <m:e>
                        <m:acc>
                          <m:accPr>
                            <m:chr m:val="̅"/>
                            <m:ctrlPr>
                              <a:rPr lang="en" altLang="zh-CN" sz="2200" b="1" i="1">
                                <a:latin typeface="Cambria Math" panose="02040503050406030204" pitchFamily="18" charset="0"/>
                                <a:ea typeface="Cambria Math" panose="02040503050406030204" pitchFamily="18" charset="0"/>
                              </a:rPr>
                            </m:ctrlPr>
                          </m:accPr>
                          <m:e>
                            <m:r>
                              <a:rPr lang="en-US" altLang="zh-CN" sz="2200" b="1" i="1">
                                <a:latin typeface="Cambria Math" panose="02040503050406030204" pitchFamily="18" charset="0"/>
                                <a:ea typeface="Cambria Math" panose="02040503050406030204" pitchFamily="18" charset="0"/>
                              </a:rPr>
                              <m:t>𝑲</m:t>
                            </m:r>
                          </m:e>
                        </m:acc>
                      </m:e>
                      <m:sup>
                        <m:r>
                          <a:rPr lang="en-US" altLang="zh-CN" sz="2200" b="1" i="1">
                            <a:latin typeface="Cambria Math" panose="02040503050406030204" pitchFamily="18" charset="0"/>
                            <a:ea typeface="Cambria Math" panose="02040503050406030204" pitchFamily="18" charset="0"/>
                          </a:rPr>
                          <m:t>∗</m:t>
                        </m:r>
                        <m:r>
                          <a:rPr lang="en-US" altLang="zh-CN" sz="2200" b="1" i="1">
                            <a:latin typeface="Cambria Math" panose="02040503050406030204" pitchFamily="18" charset="0"/>
                            <a:ea typeface="Cambria Math" panose="02040503050406030204" pitchFamily="18" charset="0"/>
                          </a:rPr>
                          <m:t>𝟎</m:t>
                        </m:r>
                      </m:sup>
                    </m:sSup>
                  </m:oMath>
                </a14:m>
                <a:endParaRPr lang="zh-CN" altLang="en-US" sz="1600" b="1" dirty="0">
                  <a:latin typeface="Times New Roman" panose="02020603050405020304" pitchFamily="18" charset="0"/>
                  <a:cs typeface="Times New Roman" panose="02020603050405020304" pitchFamily="18" charset="0"/>
                </a:endParaRPr>
              </a:p>
            </p:txBody>
          </p:sp>
        </mc:Choice>
        <mc:Fallback xmlns="">
          <p:sp>
            <p:nvSpPr>
              <p:cNvPr id="10" name="标题 9">
                <a:extLst>
                  <a:ext uri="{FF2B5EF4-FFF2-40B4-BE49-F238E27FC236}">
                    <a16:creationId xmlns:a16="http://schemas.microsoft.com/office/drawing/2014/main" id="{313CEEA7-9474-7B63-574D-76D15AB7320E}"/>
                  </a:ext>
                </a:extLst>
              </p:cNvPr>
              <p:cNvSpPr>
                <a:spLocks noGrp="1" noRot="1" noChangeAspect="1" noMove="1" noResize="1" noEditPoints="1" noAdjustHandles="1" noChangeArrowheads="1" noChangeShapeType="1" noTextEdit="1"/>
              </p:cNvSpPr>
              <p:nvPr>
                <p:ph type="title"/>
              </p:nvPr>
            </p:nvSpPr>
            <p:spPr>
              <a:xfrm>
                <a:off x="0" y="-64872"/>
                <a:ext cx="9282223" cy="857250"/>
              </a:xfrm>
              <a:blipFill>
                <a:blip r:embed="rId5"/>
                <a:stretch>
                  <a:fillRect l="-683" b="-4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633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9EB25DD-43C1-A063-B15E-61A26B562EDB}"/>
              </a:ext>
            </a:extLst>
          </p:cNvPr>
          <p:cNvPicPr>
            <a:picLocks noChangeAspect="1"/>
          </p:cNvPicPr>
          <p:nvPr/>
        </p:nvPicPr>
        <p:blipFill>
          <a:blip r:embed="rId2"/>
          <a:stretch>
            <a:fillRect/>
          </a:stretch>
        </p:blipFill>
        <p:spPr>
          <a:xfrm>
            <a:off x="2516077" y="77529"/>
            <a:ext cx="2921000" cy="952500"/>
          </a:xfrm>
          <a:prstGeom prst="rect">
            <a:avLst/>
          </a:prstGeom>
        </p:spPr>
      </p:pic>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5EE4F93F-C9E3-F0DE-7EC1-405663FF6DE3}"/>
                  </a:ext>
                </a:extLst>
              </p:cNvPr>
              <p:cNvGraphicFramePr>
                <a:graphicFrameLocks noGrp="1"/>
              </p:cNvGraphicFramePr>
              <p:nvPr>
                <p:ph idx="1"/>
                <p:extLst>
                  <p:ext uri="{D42A27DB-BD31-4B8C-83A1-F6EECF244321}">
                    <p14:modId xmlns:p14="http://schemas.microsoft.com/office/powerpoint/2010/main" val="2652027596"/>
                  </p:ext>
                </p:extLst>
              </p:nvPr>
            </p:nvGraphicFramePr>
            <p:xfrm>
              <a:off x="457200" y="913584"/>
              <a:ext cx="8229600" cy="102082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325060962"/>
                        </a:ext>
                      </a:extLst>
                    </a:gridCol>
                    <a:gridCol w="1645920">
                      <a:extLst>
                        <a:ext uri="{9D8B030D-6E8A-4147-A177-3AD203B41FA5}">
                          <a16:colId xmlns:a16="http://schemas.microsoft.com/office/drawing/2014/main" val="4229404405"/>
                        </a:ext>
                      </a:extLst>
                    </a:gridCol>
                    <a:gridCol w="1645920">
                      <a:extLst>
                        <a:ext uri="{9D8B030D-6E8A-4147-A177-3AD203B41FA5}">
                          <a16:colId xmlns:a16="http://schemas.microsoft.com/office/drawing/2014/main" val="1001965022"/>
                        </a:ext>
                      </a:extLst>
                    </a:gridCol>
                    <a:gridCol w="1645920">
                      <a:extLst>
                        <a:ext uri="{9D8B030D-6E8A-4147-A177-3AD203B41FA5}">
                          <a16:colId xmlns:a16="http://schemas.microsoft.com/office/drawing/2014/main" val="4226972471"/>
                        </a:ext>
                      </a:extLst>
                    </a:gridCol>
                    <a:gridCol w="1645920">
                      <a:extLst>
                        <a:ext uri="{9D8B030D-6E8A-4147-A177-3AD203B41FA5}">
                          <a16:colId xmlns:a16="http://schemas.microsoft.com/office/drawing/2014/main" val="1209773912"/>
                        </a:ext>
                      </a:extLst>
                    </a:gridCol>
                  </a:tblGrid>
                  <a:tr h="370840">
                    <a:tc>
                      <a:txBody>
                        <a:bodyPr/>
                        <a:lstStyle/>
                        <a:p>
                          <a:pPr/>
                          <a14:m>
                            <m:oMathPara xmlns:m="http://schemas.openxmlformats.org/officeDocument/2006/math">
                              <m:oMathParaPr>
                                <m:jc m:val="center"/>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𝑳</m:t>
                                    </m:r>
                                  </m:e>
                                  <m:sub>
                                    <m:sSup>
                                      <m:sSupPr>
                                        <m:ctrlPr>
                                          <a:rPr lang="en-US" altLang="zh-CN" i="1" smtClean="0">
                                            <a:latin typeface="Cambria Math" panose="02040503050406030204" pitchFamily="18" charset="0"/>
                                          </a:rPr>
                                        </m:ctrlPr>
                                      </m:sSupPr>
                                      <m:e>
                                        <m:r>
                                          <a:rPr lang="en-US" altLang="zh-CN" b="1" i="1" smtClean="0">
                                            <a:latin typeface="Cambria Math" panose="02040503050406030204" pitchFamily="18" charset="0"/>
                                          </a:rPr>
                                          <m:t>𝑲</m:t>
                                        </m:r>
                                      </m:e>
                                      <m:sup>
                                        <m:r>
                                          <a:rPr lang="en-US" altLang="zh-CN" b="1" i="1" smtClean="0">
                                            <a:latin typeface="Cambria Math" panose="02040503050406030204" pitchFamily="18" charset="0"/>
                                          </a:rPr>
                                          <m:t>∗</m:t>
                                        </m:r>
                                      </m:sup>
                                    </m:sSup>
                                    <m:sSup>
                                      <m:sSupPr>
                                        <m:ctrlPr>
                                          <a:rPr lang="en-US" altLang="zh-CN" i="1" smtClean="0">
                                            <a:latin typeface="Cambria Math" panose="02040503050406030204" pitchFamily="18" charset="0"/>
                                          </a:rPr>
                                        </m:ctrlPr>
                                      </m:sSupPr>
                                      <m:e>
                                        <m:acc>
                                          <m:accPr>
                                            <m:chr m:val="̅"/>
                                            <m:ctrlPr>
                                              <a:rPr lang="en-US" altLang="zh-CN" i="1" smtClean="0">
                                                <a:latin typeface="Cambria Math" panose="02040503050406030204" pitchFamily="18" charset="0"/>
                                              </a:rPr>
                                            </m:ctrlPr>
                                          </m:accPr>
                                          <m:e>
                                            <m:r>
                                              <a:rPr lang="en-US" altLang="zh-CN" b="1" i="1" smtClean="0">
                                                <a:latin typeface="Cambria Math" panose="02040503050406030204" pitchFamily="18" charset="0"/>
                                              </a:rPr>
                                              <m:t>𝑲</m:t>
                                            </m:r>
                                          </m:e>
                                        </m:acc>
                                      </m:e>
                                      <m:sup>
                                        <m:r>
                                          <a:rPr lang="en-US" altLang="zh-CN" b="1" i="1" smtClean="0">
                                            <a:latin typeface="Cambria Math" panose="02040503050406030204" pitchFamily="18" charset="0"/>
                                          </a:rPr>
                                          <m:t>∗</m:t>
                                        </m:r>
                                      </m:sup>
                                    </m:sSup>
                                  </m:sub>
                                </m:sSub>
                              </m:oMath>
                            </m:oMathPara>
                          </a14:m>
                          <a:endParaRPr lang="zh-CN" altLang="en-US" dirty="0"/>
                        </a:p>
                      </a:txBody>
                      <a:tcPr/>
                    </a:tc>
                    <a:tc>
                      <a:txBody>
                        <a:bodyPr/>
                        <a:lstStyle/>
                        <a:p>
                          <a:pPr algn="ctr"/>
                          <a:r>
                            <a:rPr lang="en-US" altLang="zh-CN" dirty="0"/>
                            <a:t>exp</a:t>
                          </a:r>
                          <a:endParaRPr lang="zh-CN" altLang="en-US" dirty="0"/>
                        </a:p>
                      </a:txBody>
                      <a:tcPr/>
                    </a:tc>
                    <a:tc>
                      <a:txBody>
                        <a:bodyPr/>
                        <a:lstStyle/>
                        <a:p>
                          <a:pPr algn="ctr"/>
                          <a:r>
                            <a:rPr lang="en-US" altLang="zh-CN" dirty="0"/>
                            <a:t>PQCD(LO)</a:t>
                          </a:r>
                          <a:endParaRPr lang="zh-CN" altLang="en-US" dirty="0"/>
                        </a:p>
                      </a:txBody>
                      <a:tcPr/>
                    </a:tc>
                    <a:tc>
                      <a:txBody>
                        <a:bodyPr/>
                        <a:lstStyle/>
                        <a:p>
                          <a:pPr algn="ctr"/>
                          <a:r>
                            <a:rPr lang="en-US" altLang="zh-CN" dirty="0"/>
                            <a:t>PQCD(NLO)</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QCDF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  (</a:t>
                          </a:r>
                          <a:r>
                            <a:rPr lang="en-US" altLang="zh-CN" sz="1800" b="0" i="0" kern="1200" dirty="0">
                              <a:solidFill>
                                <a:schemeClr val="lt1"/>
                              </a:solidFill>
                              <a:effectLst/>
                              <a:latin typeface="+mn-lt"/>
                              <a:ea typeface="+mn-ea"/>
                              <a:cs typeface="+mn-cs"/>
                            </a:rPr>
                            <a:t>2301.10542</a:t>
                          </a:r>
                          <a:r>
                            <a:rPr lang="en-US" altLang="zh-CN" dirty="0"/>
                            <a:t>)</a:t>
                          </a:r>
                          <a:endParaRPr lang="zh-CN" altLang="en-US" dirty="0"/>
                        </a:p>
                      </a:txBody>
                      <a:tcPr/>
                    </a:tc>
                    <a:extLst>
                      <a:ext uri="{0D108BD9-81ED-4DB2-BD59-A6C34878D82A}">
                        <a16:rowId xmlns:a16="http://schemas.microsoft.com/office/drawing/2014/main" val="3882899758"/>
                      </a:ext>
                    </a:extLst>
                  </a:tr>
                  <a:tr h="370840">
                    <a:tc>
                      <a:txBody>
                        <a:bodyPr/>
                        <a:lstStyle/>
                        <a:p>
                          <a:endParaRPr lang="zh-CN" altLang="en-US"/>
                        </a:p>
                      </a:txBody>
                      <a:tcPr/>
                    </a:tc>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4.43</m:t>
                                </m:r>
                                <m:r>
                                  <a:rPr lang="en-US" altLang="zh-CN" b="0" i="1" smtClean="0">
                                    <a:latin typeface="Cambria Math" panose="02040503050406030204" pitchFamily="18" charset="0"/>
                                    <a:ea typeface="Cambria Math" panose="02040503050406030204" pitchFamily="18" charset="0"/>
                                  </a:rPr>
                                  <m:t>±0.92</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14.83</m:t>
                                    </m:r>
                                  </m:e>
                                  <m:sub>
                                    <m:r>
                                      <a:rPr lang="en-US" altLang="zh-CN" b="0" i="1" smtClean="0">
                                        <a:latin typeface="Cambria Math" panose="02040503050406030204" pitchFamily="18" charset="0"/>
                                      </a:rPr>
                                      <m:t>−8.23</m:t>
                                    </m:r>
                                  </m:sub>
                                  <m:sup>
                                    <m:r>
                                      <a:rPr lang="en-US" altLang="zh-CN" b="0" i="1" smtClean="0">
                                        <a:latin typeface="Cambria Math" panose="02040503050406030204" pitchFamily="18" charset="0"/>
                                      </a:rPr>
                                      <m:t>+12.50</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14.20</m:t>
                                    </m:r>
                                  </m:e>
                                  <m:sub>
                                    <m:r>
                                      <a:rPr lang="en-US" altLang="zh-CN" b="0" i="1" smtClean="0">
                                        <a:latin typeface="Cambria Math" panose="02040503050406030204" pitchFamily="18" charset="0"/>
                                      </a:rPr>
                                      <m:t>−5.58</m:t>
                                    </m:r>
                                  </m:sub>
                                  <m:sup>
                                    <m:r>
                                      <a:rPr lang="en-US" altLang="zh-CN" b="0" i="1" smtClean="0">
                                        <a:latin typeface="Cambria Math" panose="02040503050406030204" pitchFamily="18" charset="0"/>
                                      </a:rPr>
                                      <m:t>+7.50</m:t>
                                    </m:r>
                                  </m:sup>
                                </m:sSubSup>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19.53</m:t>
                                    </m:r>
                                  </m:e>
                                  <m:sub>
                                    <m:r>
                                      <a:rPr lang="en-US" altLang="zh-CN" b="0" i="1" smtClean="0">
                                        <a:latin typeface="Cambria Math" panose="02040503050406030204" pitchFamily="18" charset="0"/>
                                      </a:rPr>
                                      <m:t>−6.64</m:t>
                                    </m:r>
                                  </m:sub>
                                  <m:sup>
                                    <m:r>
                                      <a:rPr lang="en-US" altLang="zh-CN" b="0" i="1" smtClean="0">
                                        <a:latin typeface="Cambria Math" panose="02040503050406030204" pitchFamily="18" charset="0"/>
                                      </a:rPr>
                                      <m:t>+9.14</m:t>
                                    </m:r>
                                  </m:sup>
                                </m:sSubSup>
                              </m:oMath>
                            </m:oMathPara>
                          </a14:m>
                          <a:endParaRPr lang="zh-CN" altLang="en-US" dirty="0"/>
                        </a:p>
                      </a:txBody>
                      <a:tcPr/>
                    </a:tc>
                    <a:extLst>
                      <a:ext uri="{0D108BD9-81ED-4DB2-BD59-A6C34878D82A}">
                        <a16:rowId xmlns:a16="http://schemas.microsoft.com/office/drawing/2014/main" val="4085084624"/>
                      </a:ext>
                    </a:extLst>
                  </a:tr>
                </a:tbl>
              </a:graphicData>
            </a:graphic>
          </p:graphicFrame>
        </mc:Choice>
        <mc:Fallback xmlns="">
          <p:graphicFrame>
            <p:nvGraphicFramePr>
              <p:cNvPr id="4" name="内容占位符 3">
                <a:extLst>
                  <a:ext uri="{FF2B5EF4-FFF2-40B4-BE49-F238E27FC236}">
                    <a16:creationId xmlns:a16="http://schemas.microsoft.com/office/drawing/2014/main" id="{5EE4F93F-C9E3-F0DE-7EC1-405663FF6DE3}"/>
                  </a:ext>
                </a:extLst>
              </p:cNvPr>
              <p:cNvGraphicFramePr>
                <a:graphicFrameLocks noGrp="1"/>
              </p:cNvGraphicFramePr>
              <p:nvPr>
                <p:ph idx="1"/>
                <p:extLst>
                  <p:ext uri="{D42A27DB-BD31-4B8C-83A1-F6EECF244321}">
                    <p14:modId xmlns:p14="http://schemas.microsoft.com/office/powerpoint/2010/main" val="2652027596"/>
                  </p:ext>
                </p:extLst>
              </p:nvPr>
            </p:nvGraphicFramePr>
            <p:xfrm>
              <a:off x="457200" y="913584"/>
              <a:ext cx="8229600" cy="102082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325060962"/>
                        </a:ext>
                      </a:extLst>
                    </a:gridCol>
                    <a:gridCol w="1645920">
                      <a:extLst>
                        <a:ext uri="{9D8B030D-6E8A-4147-A177-3AD203B41FA5}">
                          <a16:colId xmlns:a16="http://schemas.microsoft.com/office/drawing/2014/main" val="4229404405"/>
                        </a:ext>
                      </a:extLst>
                    </a:gridCol>
                    <a:gridCol w="1645920">
                      <a:extLst>
                        <a:ext uri="{9D8B030D-6E8A-4147-A177-3AD203B41FA5}">
                          <a16:colId xmlns:a16="http://schemas.microsoft.com/office/drawing/2014/main" val="1001965022"/>
                        </a:ext>
                      </a:extLst>
                    </a:gridCol>
                    <a:gridCol w="1645920">
                      <a:extLst>
                        <a:ext uri="{9D8B030D-6E8A-4147-A177-3AD203B41FA5}">
                          <a16:colId xmlns:a16="http://schemas.microsoft.com/office/drawing/2014/main" val="4226972471"/>
                        </a:ext>
                      </a:extLst>
                    </a:gridCol>
                    <a:gridCol w="1645920">
                      <a:extLst>
                        <a:ext uri="{9D8B030D-6E8A-4147-A177-3AD203B41FA5}">
                          <a16:colId xmlns:a16="http://schemas.microsoft.com/office/drawing/2014/main" val="1209773912"/>
                        </a:ext>
                      </a:extLst>
                    </a:gridCol>
                  </a:tblGrid>
                  <a:tr h="640080">
                    <a:tc>
                      <a:txBody>
                        <a:bodyPr/>
                        <a:lstStyle/>
                        <a:p>
                          <a:endParaRPr lang="zh-CN"/>
                        </a:p>
                      </a:txBody>
                      <a:tcPr>
                        <a:blipFill>
                          <a:blip r:embed="rId3"/>
                          <a:stretch>
                            <a:fillRect l="-769" t="-3922" r="-400769" b="-62745"/>
                          </a:stretch>
                        </a:blipFill>
                      </a:tcPr>
                    </a:tc>
                    <a:tc>
                      <a:txBody>
                        <a:bodyPr/>
                        <a:lstStyle/>
                        <a:p>
                          <a:pPr algn="ctr"/>
                          <a:r>
                            <a:rPr lang="en-US" altLang="zh-CN" dirty="0"/>
                            <a:t>exp</a:t>
                          </a:r>
                          <a:endParaRPr lang="zh-CN" altLang="en-US" dirty="0"/>
                        </a:p>
                      </a:txBody>
                      <a:tcPr/>
                    </a:tc>
                    <a:tc>
                      <a:txBody>
                        <a:bodyPr/>
                        <a:lstStyle/>
                        <a:p>
                          <a:pPr algn="ctr"/>
                          <a:r>
                            <a:rPr lang="en-US" altLang="zh-CN" dirty="0"/>
                            <a:t>PQCD(LO)</a:t>
                          </a:r>
                          <a:endParaRPr lang="zh-CN" altLang="en-US" dirty="0"/>
                        </a:p>
                      </a:txBody>
                      <a:tcPr/>
                    </a:tc>
                    <a:tc>
                      <a:txBody>
                        <a:bodyPr/>
                        <a:lstStyle/>
                        <a:p>
                          <a:pPr algn="ctr"/>
                          <a:r>
                            <a:rPr lang="en-US" altLang="zh-CN" dirty="0"/>
                            <a:t>PQCD(NLO)</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QCDF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  (</a:t>
                          </a:r>
                          <a:r>
                            <a:rPr lang="en-US" altLang="zh-CN" sz="1800" b="0" i="0" kern="1200" dirty="0">
                              <a:solidFill>
                                <a:schemeClr val="lt1"/>
                              </a:solidFill>
                              <a:effectLst/>
                              <a:latin typeface="+mn-lt"/>
                              <a:ea typeface="+mn-ea"/>
                              <a:cs typeface="+mn-cs"/>
                            </a:rPr>
                            <a:t>2301.10542</a:t>
                          </a:r>
                          <a:r>
                            <a:rPr lang="en-US" altLang="zh-CN" dirty="0"/>
                            <a:t>)</a:t>
                          </a:r>
                          <a:endParaRPr lang="zh-CN" altLang="en-US" dirty="0"/>
                        </a:p>
                      </a:txBody>
                      <a:tcPr/>
                    </a:tc>
                    <a:extLst>
                      <a:ext uri="{0D108BD9-81ED-4DB2-BD59-A6C34878D82A}">
                        <a16:rowId xmlns:a16="http://schemas.microsoft.com/office/drawing/2014/main" val="3882899758"/>
                      </a:ext>
                    </a:extLst>
                  </a:tr>
                  <a:tr h="380746">
                    <a:tc>
                      <a:txBody>
                        <a:bodyPr/>
                        <a:lstStyle/>
                        <a:p>
                          <a:endParaRPr lang="zh-CN" altLang="en-US"/>
                        </a:p>
                      </a:txBody>
                      <a:tcPr/>
                    </a:tc>
                    <a:tc>
                      <a:txBody>
                        <a:bodyPr/>
                        <a:lstStyle/>
                        <a:p>
                          <a:endParaRPr lang="zh-CN"/>
                        </a:p>
                      </a:txBody>
                      <a:tcPr>
                        <a:blipFill>
                          <a:blip r:embed="rId3"/>
                          <a:stretch>
                            <a:fillRect l="-101550" t="-170968" r="-303876" b="-3226"/>
                          </a:stretch>
                        </a:blipFill>
                      </a:tcPr>
                    </a:tc>
                    <a:tc>
                      <a:txBody>
                        <a:bodyPr/>
                        <a:lstStyle/>
                        <a:p>
                          <a:endParaRPr lang="zh-CN"/>
                        </a:p>
                      </a:txBody>
                      <a:tcPr>
                        <a:blipFill>
                          <a:blip r:embed="rId3"/>
                          <a:stretch>
                            <a:fillRect l="-200000" t="-170968" r="-201538" b="-3226"/>
                          </a:stretch>
                        </a:blipFill>
                      </a:tcPr>
                    </a:tc>
                    <a:tc>
                      <a:txBody>
                        <a:bodyPr/>
                        <a:lstStyle/>
                        <a:p>
                          <a:endParaRPr lang="zh-CN"/>
                        </a:p>
                      </a:txBody>
                      <a:tcPr>
                        <a:blipFill>
                          <a:blip r:embed="rId3"/>
                          <a:stretch>
                            <a:fillRect l="-302326" t="-170968" r="-103101" b="-3226"/>
                          </a:stretch>
                        </a:blipFill>
                      </a:tcPr>
                    </a:tc>
                    <a:tc>
                      <a:txBody>
                        <a:bodyPr/>
                        <a:lstStyle/>
                        <a:p>
                          <a:endParaRPr lang="zh-CN"/>
                        </a:p>
                      </a:txBody>
                      <a:tcPr>
                        <a:blipFill>
                          <a:blip r:embed="rId3"/>
                          <a:stretch>
                            <a:fillRect l="-399231" t="-170968" r="-2308" b="-3226"/>
                          </a:stretch>
                        </a:blipFill>
                      </a:tcPr>
                    </a:tc>
                    <a:extLst>
                      <a:ext uri="{0D108BD9-81ED-4DB2-BD59-A6C34878D82A}">
                        <a16:rowId xmlns:a16="http://schemas.microsoft.com/office/drawing/2014/main" val="4085084624"/>
                      </a:ext>
                    </a:extLst>
                  </a:tr>
                </a:tbl>
              </a:graphicData>
            </a:graphic>
          </p:graphicFrame>
        </mc:Fallback>
      </mc:AlternateContent>
      <p:pic>
        <p:nvPicPr>
          <p:cNvPr id="8" name="图片 7">
            <a:extLst>
              <a:ext uri="{FF2B5EF4-FFF2-40B4-BE49-F238E27FC236}">
                <a16:creationId xmlns:a16="http://schemas.microsoft.com/office/drawing/2014/main" id="{81E4722D-0882-AE54-3688-3262D3AAF02E}"/>
              </a:ext>
            </a:extLst>
          </p:cNvPr>
          <p:cNvPicPr>
            <a:picLocks noChangeAspect="1"/>
          </p:cNvPicPr>
          <p:nvPr/>
        </p:nvPicPr>
        <p:blipFill>
          <a:blip r:embed="rId4"/>
          <a:stretch>
            <a:fillRect/>
          </a:stretch>
        </p:blipFill>
        <p:spPr>
          <a:xfrm>
            <a:off x="305018" y="2162550"/>
            <a:ext cx="3999351" cy="2088636"/>
          </a:xfrm>
          <a:prstGeom prst="rect">
            <a:avLst/>
          </a:prstGeom>
        </p:spPr>
      </p:pic>
      <p:pic>
        <p:nvPicPr>
          <p:cNvPr id="9" name="图片 8">
            <a:extLst>
              <a:ext uri="{FF2B5EF4-FFF2-40B4-BE49-F238E27FC236}">
                <a16:creationId xmlns:a16="http://schemas.microsoft.com/office/drawing/2014/main" id="{97325D29-7979-8017-94D9-5B2C2C6DE72C}"/>
              </a:ext>
            </a:extLst>
          </p:cNvPr>
          <p:cNvPicPr>
            <a:picLocks noChangeAspect="1"/>
          </p:cNvPicPr>
          <p:nvPr/>
        </p:nvPicPr>
        <p:blipFill>
          <a:blip r:embed="rId5"/>
          <a:stretch>
            <a:fillRect/>
          </a:stretch>
        </p:blipFill>
        <p:spPr>
          <a:xfrm>
            <a:off x="4319061" y="2399270"/>
            <a:ext cx="4525520" cy="1925753"/>
          </a:xfrm>
          <a:prstGeom prst="rect">
            <a:avLst/>
          </a:prstGeom>
        </p:spPr>
      </p:pic>
      <p:pic>
        <p:nvPicPr>
          <p:cNvPr id="10" name="图片 9">
            <a:extLst>
              <a:ext uri="{FF2B5EF4-FFF2-40B4-BE49-F238E27FC236}">
                <a16:creationId xmlns:a16="http://schemas.microsoft.com/office/drawing/2014/main" id="{6B3A45F0-212B-4984-EC0F-6780D9A190DE}"/>
              </a:ext>
            </a:extLst>
          </p:cNvPr>
          <p:cNvPicPr>
            <a:picLocks noChangeAspect="1"/>
          </p:cNvPicPr>
          <p:nvPr/>
        </p:nvPicPr>
        <p:blipFill>
          <a:blip r:embed="rId6"/>
          <a:stretch>
            <a:fillRect/>
          </a:stretch>
        </p:blipFill>
        <p:spPr>
          <a:xfrm>
            <a:off x="4309646" y="2117908"/>
            <a:ext cx="4342328" cy="276435"/>
          </a:xfrm>
          <a:prstGeom prst="rect">
            <a:avLst/>
          </a:prstGeom>
        </p:spPr>
      </p:pic>
      <p:sp>
        <p:nvSpPr>
          <p:cNvPr id="11" name="圆角矩形 10">
            <a:extLst>
              <a:ext uri="{FF2B5EF4-FFF2-40B4-BE49-F238E27FC236}">
                <a16:creationId xmlns:a16="http://schemas.microsoft.com/office/drawing/2014/main" id="{AE85202B-19D6-D332-A3C8-FA943F435F64}"/>
              </a:ext>
            </a:extLst>
          </p:cNvPr>
          <p:cNvSpPr/>
          <p:nvPr/>
        </p:nvSpPr>
        <p:spPr>
          <a:xfrm>
            <a:off x="5920626" y="2400935"/>
            <a:ext cx="1498798" cy="276434"/>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2" name="圆角矩形 11">
            <a:extLst>
              <a:ext uri="{FF2B5EF4-FFF2-40B4-BE49-F238E27FC236}">
                <a16:creationId xmlns:a16="http://schemas.microsoft.com/office/drawing/2014/main" id="{20DD9BD1-F076-58CA-6A25-DF00252A5886}"/>
              </a:ext>
            </a:extLst>
          </p:cNvPr>
          <p:cNvSpPr/>
          <p:nvPr/>
        </p:nvSpPr>
        <p:spPr>
          <a:xfrm>
            <a:off x="6109841" y="4066718"/>
            <a:ext cx="1120368" cy="248242"/>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3" name="圆角矩形 12">
            <a:extLst>
              <a:ext uri="{FF2B5EF4-FFF2-40B4-BE49-F238E27FC236}">
                <a16:creationId xmlns:a16="http://schemas.microsoft.com/office/drawing/2014/main" id="{6DEDA898-B63A-F5EA-1B7B-1765721BD1F3}"/>
              </a:ext>
            </a:extLst>
          </p:cNvPr>
          <p:cNvSpPr/>
          <p:nvPr/>
        </p:nvSpPr>
        <p:spPr>
          <a:xfrm>
            <a:off x="7538089" y="2397406"/>
            <a:ext cx="1284735" cy="276434"/>
          </a:xfrm>
          <a:prstGeom prst="round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4" name="圆角矩形 13">
            <a:extLst>
              <a:ext uri="{FF2B5EF4-FFF2-40B4-BE49-F238E27FC236}">
                <a16:creationId xmlns:a16="http://schemas.microsoft.com/office/drawing/2014/main" id="{639D397E-5818-F2BA-3AE6-32C087609457}"/>
              </a:ext>
            </a:extLst>
          </p:cNvPr>
          <p:cNvSpPr/>
          <p:nvPr/>
        </p:nvSpPr>
        <p:spPr>
          <a:xfrm>
            <a:off x="7579894" y="4048589"/>
            <a:ext cx="1284735" cy="276434"/>
          </a:xfrm>
          <a:prstGeom prst="round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5" name="圆角矩形 14">
            <a:extLst>
              <a:ext uri="{FF2B5EF4-FFF2-40B4-BE49-F238E27FC236}">
                <a16:creationId xmlns:a16="http://schemas.microsoft.com/office/drawing/2014/main" id="{609F8F7A-9AC1-471A-C6FD-4100C2BCE232}"/>
              </a:ext>
            </a:extLst>
          </p:cNvPr>
          <p:cNvSpPr/>
          <p:nvPr/>
        </p:nvSpPr>
        <p:spPr>
          <a:xfrm>
            <a:off x="3243449" y="4048589"/>
            <a:ext cx="917820" cy="231481"/>
          </a:xfrm>
          <a:prstGeom prst="round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6" name="圆角矩形 15">
            <a:extLst>
              <a:ext uri="{FF2B5EF4-FFF2-40B4-BE49-F238E27FC236}">
                <a16:creationId xmlns:a16="http://schemas.microsoft.com/office/drawing/2014/main" id="{EA081430-B3A1-490C-FB7C-F7C5B5BAD4BF}"/>
              </a:ext>
            </a:extLst>
          </p:cNvPr>
          <p:cNvSpPr/>
          <p:nvPr/>
        </p:nvSpPr>
        <p:spPr>
          <a:xfrm>
            <a:off x="2995210" y="2349788"/>
            <a:ext cx="1284736" cy="248243"/>
          </a:xfrm>
          <a:prstGeom prst="round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7" name="圆角矩形 16">
            <a:extLst>
              <a:ext uri="{FF2B5EF4-FFF2-40B4-BE49-F238E27FC236}">
                <a16:creationId xmlns:a16="http://schemas.microsoft.com/office/drawing/2014/main" id="{A76F9A88-8668-9D1A-40F6-6DED949D24B7}"/>
              </a:ext>
            </a:extLst>
          </p:cNvPr>
          <p:cNvSpPr/>
          <p:nvPr/>
        </p:nvSpPr>
        <p:spPr>
          <a:xfrm>
            <a:off x="1798709" y="2368162"/>
            <a:ext cx="1120368" cy="248242"/>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
        <p:nvSpPr>
          <p:cNvPr id="18" name="圆角矩形 17">
            <a:extLst>
              <a:ext uri="{FF2B5EF4-FFF2-40B4-BE49-F238E27FC236}">
                <a16:creationId xmlns:a16="http://schemas.microsoft.com/office/drawing/2014/main" id="{227E3ECD-1B60-C0E8-047C-5D77FB066151}"/>
              </a:ext>
            </a:extLst>
          </p:cNvPr>
          <p:cNvSpPr/>
          <p:nvPr/>
        </p:nvSpPr>
        <p:spPr>
          <a:xfrm>
            <a:off x="1913790" y="4031828"/>
            <a:ext cx="937441" cy="248242"/>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C00000"/>
                </a:solidFill>
              </a:ln>
              <a:noFill/>
            </a:endParaRPr>
          </a:p>
        </p:txBody>
      </p:sp>
    </p:spTree>
    <p:extLst>
      <p:ext uri="{BB962C8B-B14F-4D97-AF65-F5344CB8AC3E}">
        <p14:creationId xmlns:p14="http://schemas.microsoft.com/office/powerpoint/2010/main" val="341581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文本, 信件&#10;&#10;描述已自动生成">
            <a:extLst>
              <a:ext uri="{FF2B5EF4-FFF2-40B4-BE49-F238E27FC236}">
                <a16:creationId xmlns:a16="http://schemas.microsoft.com/office/drawing/2014/main" id="{3309FF48-C416-D8AD-E1EB-A6BD7B9D9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17" y="107950"/>
            <a:ext cx="6895213" cy="967070"/>
          </a:xfrm>
          <a:prstGeom prst="rect">
            <a:avLst/>
          </a:prstGeom>
        </p:spPr>
      </p:pic>
      <p:pic>
        <p:nvPicPr>
          <p:cNvPr id="9" name="图片 8">
            <a:extLst>
              <a:ext uri="{FF2B5EF4-FFF2-40B4-BE49-F238E27FC236}">
                <a16:creationId xmlns:a16="http://schemas.microsoft.com/office/drawing/2014/main" id="{EF64B754-1BAC-5C74-F72C-68EA903697C5}"/>
              </a:ext>
            </a:extLst>
          </p:cNvPr>
          <p:cNvPicPr>
            <a:picLocks noChangeAspect="1"/>
          </p:cNvPicPr>
          <p:nvPr/>
        </p:nvPicPr>
        <p:blipFill>
          <a:blip r:embed="rId4"/>
          <a:stretch>
            <a:fillRect/>
          </a:stretch>
        </p:blipFill>
        <p:spPr>
          <a:xfrm>
            <a:off x="80283" y="1098787"/>
            <a:ext cx="4531859" cy="3197186"/>
          </a:xfrm>
          <a:prstGeom prst="rect">
            <a:avLst/>
          </a:prstGeom>
        </p:spPr>
      </p:pic>
      <p:pic>
        <p:nvPicPr>
          <p:cNvPr id="12" name="图片 11">
            <a:extLst>
              <a:ext uri="{FF2B5EF4-FFF2-40B4-BE49-F238E27FC236}">
                <a16:creationId xmlns:a16="http://schemas.microsoft.com/office/drawing/2014/main" id="{0E32AAB9-5891-1AFC-A16D-F880D4B3079B}"/>
              </a:ext>
            </a:extLst>
          </p:cNvPr>
          <p:cNvPicPr>
            <a:picLocks noChangeAspect="1"/>
          </p:cNvPicPr>
          <p:nvPr/>
        </p:nvPicPr>
        <p:blipFill>
          <a:blip r:embed="rId5"/>
          <a:stretch>
            <a:fillRect/>
          </a:stretch>
        </p:blipFill>
        <p:spPr>
          <a:xfrm>
            <a:off x="4494352" y="1130686"/>
            <a:ext cx="4569365" cy="3253825"/>
          </a:xfrm>
          <a:prstGeom prst="rect">
            <a:avLst/>
          </a:prstGeom>
        </p:spPr>
      </p:pic>
      <p:sp>
        <p:nvSpPr>
          <p:cNvPr id="17" name="文本框 16">
            <a:extLst>
              <a:ext uri="{FF2B5EF4-FFF2-40B4-BE49-F238E27FC236}">
                <a16:creationId xmlns:a16="http://schemas.microsoft.com/office/drawing/2014/main" id="{DD3A86F4-8E06-275F-9BBA-C809BB6D8FC6}"/>
              </a:ext>
            </a:extLst>
          </p:cNvPr>
          <p:cNvSpPr txBox="1"/>
          <p:nvPr/>
        </p:nvSpPr>
        <p:spPr>
          <a:xfrm>
            <a:off x="3020935" y="4742715"/>
            <a:ext cx="4572000" cy="369332"/>
          </a:xfrm>
          <a:prstGeom prst="rect">
            <a:avLst/>
          </a:prstGeom>
          <a:noFill/>
        </p:spPr>
        <p:txBody>
          <a:bodyPr wrap="square">
            <a:spAutoFit/>
          </a:bodyPr>
          <a:lstStyle/>
          <a:p>
            <a:r>
              <a:rPr lang="en-US" altLang="zh-CN" sz="1800" b="0" i="0" kern="1200" dirty="0" err="1">
                <a:effectLst/>
                <a:latin typeface="Times New Roman" panose="02020603050405020304" pitchFamily="18" charset="0"/>
                <a:cs typeface="Times New Roman" panose="02020603050405020304" pitchFamily="18" charset="0"/>
              </a:rPr>
              <a:t>arXiv</a:t>
            </a:r>
            <a:r>
              <a:rPr lang="en-US" altLang="zh-CN" sz="1800" b="0" i="0" kern="1200" dirty="0">
                <a:effectLst/>
                <a:latin typeface="Times New Roman" panose="02020603050405020304" pitchFamily="18" charset="0"/>
                <a:cs typeface="Times New Roman" panose="02020603050405020304" pitchFamily="18" charset="0"/>
              </a:rPr>
              <a:t>: 2301.10542 [</a:t>
            </a:r>
            <a:r>
              <a:rPr lang="en" altLang="zh-CN" dirty="0"/>
              <a:t>A. Biswas</a:t>
            </a:r>
            <a:r>
              <a:rPr lang="zh-CN" altLang="en-US" dirty="0"/>
              <a:t> </a:t>
            </a:r>
            <a:r>
              <a:rPr lang="en-US" altLang="zh-CN" i="1" dirty="0"/>
              <a:t>et al. </a:t>
            </a:r>
            <a:r>
              <a:rPr lang="en-US" altLang="zh-CN" sz="1800" b="0" i="0" kern="1200" dirty="0">
                <a:effectLst/>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7C5E8549-4386-F498-4893-5106DD0CE01B}"/>
              </a:ext>
            </a:extLst>
          </p:cNvPr>
          <p:cNvPicPr>
            <a:picLocks noChangeAspect="1"/>
          </p:cNvPicPr>
          <p:nvPr/>
        </p:nvPicPr>
        <p:blipFill>
          <a:blip r:embed="rId6"/>
          <a:stretch>
            <a:fillRect/>
          </a:stretch>
        </p:blipFill>
        <p:spPr>
          <a:xfrm>
            <a:off x="1284719" y="4328844"/>
            <a:ext cx="2388577" cy="381000"/>
          </a:xfrm>
          <a:prstGeom prst="rect">
            <a:avLst/>
          </a:prstGeom>
        </p:spPr>
      </p:pic>
      <p:pic>
        <p:nvPicPr>
          <p:cNvPr id="4" name="图片 3">
            <a:extLst>
              <a:ext uri="{FF2B5EF4-FFF2-40B4-BE49-F238E27FC236}">
                <a16:creationId xmlns:a16="http://schemas.microsoft.com/office/drawing/2014/main" id="{C8986ACB-ED00-1B94-1802-92D045DF1BC9}"/>
              </a:ext>
            </a:extLst>
          </p:cNvPr>
          <p:cNvPicPr>
            <a:picLocks noChangeAspect="1"/>
          </p:cNvPicPr>
          <p:nvPr/>
        </p:nvPicPr>
        <p:blipFill>
          <a:blip r:embed="rId7"/>
          <a:stretch>
            <a:fillRect/>
          </a:stretch>
        </p:blipFill>
        <p:spPr>
          <a:xfrm>
            <a:off x="5667154" y="4347264"/>
            <a:ext cx="2356773" cy="362580"/>
          </a:xfrm>
          <a:prstGeom prst="rect">
            <a:avLst/>
          </a:prstGeom>
        </p:spPr>
      </p:pic>
    </p:spTree>
    <p:extLst>
      <p:ext uri="{BB962C8B-B14F-4D97-AF65-F5344CB8AC3E}">
        <p14:creationId xmlns:p14="http://schemas.microsoft.com/office/powerpoint/2010/main" val="260919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736303" y="535615"/>
            <a:ext cx="7046729" cy="4341889"/>
          </a:xfrm>
          <a:prstGeom prst="rect">
            <a:avLst/>
          </a:prstGeom>
        </p:spPr>
      </p:pic>
      <p:sp>
        <p:nvSpPr>
          <p:cNvPr id="6" name="文本框 5">
            <a:extLst>
              <a:ext uri="{FF2B5EF4-FFF2-40B4-BE49-F238E27FC236}">
                <a16:creationId xmlns:a16="http://schemas.microsoft.com/office/drawing/2014/main" id="{263DFDEB-B2E1-326C-2B7B-B7B361BBA848}"/>
              </a:ext>
            </a:extLst>
          </p:cNvPr>
          <p:cNvSpPr txBox="1"/>
          <p:nvPr/>
        </p:nvSpPr>
        <p:spPr>
          <a:xfrm>
            <a:off x="162145" y="51831"/>
            <a:ext cx="8981855" cy="400110"/>
          </a:xfrm>
          <a:prstGeom prst="rect">
            <a:avLst/>
          </a:prstGeom>
          <a:noFill/>
        </p:spPr>
        <p:txBody>
          <a:bodyPr wrap="square">
            <a:spAutoFit/>
          </a:bodyPr>
          <a:lstStyle/>
          <a:p>
            <a:r>
              <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rPr>
              <a:t>PQCD predictions for TPAs (%) of the four-body </a:t>
            </a:r>
            <a:r>
              <a:rPr lang="zh-CN" altLang="en-US" sz="2000" b="1" dirty="0">
                <a:latin typeface="Times New Roman" panose="02020603050405020304" pitchFamily="18" charset="0"/>
                <a:ea typeface="Hannotate SC" panose="03000500000000000000" pitchFamily="66" charset="-122"/>
                <a:cs typeface="Times New Roman" panose="02020603050405020304" pitchFamily="18" charset="0"/>
              </a:rPr>
              <a:t> </a:t>
            </a:r>
            <a:r>
              <a:rPr lang="en"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B(s) → (K</a:t>
            </a:r>
            <a:r>
              <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rPr>
              <a:t>K</a:t>
            </a:r>
            <a:r>
              <a:rPr lang="el-GR"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a:t>
            </a:r>
            <a:r>
              <a:rPr lang="en"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(K</a:t>
            </a:r>
            <a:r>
              <a:rPr lang="el-GR"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π)</a:t>
            </a:r>
            <a:r>
              <a:rPr lang="en" altLang="zh-CN" sz="2000" b="1" dirty="0">
                <a:latin typeface="Times New Roman" panose="02020603050405020304" pitchFamily="18" charset="0"/>
                <a:ea typeface="Hannotate SC" panose="03000500000000000000" pitchFamily="66" charset="-122"/>
                <a:cs typeface="Times New Roman" panose="02020603050405020304" pitchFamily="18" charset="0"/>
              </a:rPr>
              <a:t> </a:t>
            </a:r>
            <a:r>
              <a:rPr lang="en" altLang="zh-CN" sz="2000" b="1" dirty="0">
                <a:effectLst/>
                <a:latin typeface="Times New Roman" panose="02020603050405020304" pitchFamily="18" charset="0"/>
                <a:ea typeface="Hannotate SC" panose="03000500000000000000" pitchFamily="66" charset="-122"/>
                <a:cs typeface="Times New Roman" panose="02020603050405020304" pitchFamily="18" charset="0"/>
              </a:rPr>
              <a:t>decays</a:t>
            </a:r>
            <a:endParaRPr lang="en" altLang="zh-CN" sz="2000" dirty="0">
              <a:latin typeface="Times New Roman" panose="02020603050405020304" pitchFamily="18" charset="0"/>
              <a:ea typeface="Hannotate SC" panose="03000500000000000000" pitchFamily="66"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207C07C-4B5F-668D-2828-BCFB55987359}"/>
                  </a:ext>
                </a:extLst>
              </p:cNvPr>
              <p:cNvSpPr txBox="1"/>
              <p:nvPr/>
            </p:nvSpPr>
            <p:spPr>
              <a:xfrm>
                <a:off x="39870" y="3922379"/>
                <a:ext cx="8981855" cy="1203599"/>
              </a:xfrm>
              <a:prstGeom prst="rect">
                <a:avLst/>
              </a:prstGeom>
              <a:noFill/>
            </p:spPr>
            <p:txBody>
              <a:bodyPr wrap="square">
                <a:spAutoFit/>
              </a:bodyPr>
              <a:lstStyle/>
              <a:p>
                <a:pPr marL="214313" indent="-214313">
                  <a:buFont typeface="Arial" panose="020B0604020202020204" pitchFamily="34" charset="0"/>
                  <a:buChar char="•"/>
                </a:pP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The</a:t>
                </a:r>
                <a:r>
                  <a:rPr lang="zh-CN" altLang="en-US"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true </a:t>
                </a: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TPAs</a:t>
                </a:r>
                <a:r>
                  <a:rPr lang="zh-CN" altLang="en-US"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of the</a:t>
                </a:r>
                <a14:m>
                  <m:oMath xmlns:m="http://schemas.openxmlformats.org/officeDocument/2006/math">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 </m:t>
                        </m:r>
                        <m:r>
                          <a:rPr lang="en-US" altLang="zh-CN" i="1">
                            <a:solidFill>
                              <a:schemeClr val="tx1"/>
                            </a:solidFill>
                            <a:latin typeface="Cambria Math" panose="02040503050406030204" pitchFamily="18" charset="0"/>
                          </a:rPr>
                          <m:t>𝐵</m:t>
                        </m:r>
                      </m:e>
                      <m:sup>
                        <m:r>
                          <a:rPr lang="en-US" altLang="zh-CN" i="1">
                            <a:solidFill>
                              <a:schemeClr val="tx1"/>
                            </a:solidFill>
                            <a:latin typeface="Cambria Math" panose="02040503050406030204" pitchFamily="18" charset="0"/>
                          </a:rPr>
                          <m:t>0</m:t>
                        </m:r>
                      </m:sup>
                    </m:sSup>
                  </m:oMath>
                </a14:m>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mode is </a:t>
                </a:r>
                <a:r>
                  <a:rPr lang="zh-CN" altLang="en-US"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measured to be consistent with zero, showing no evidence</a:t>
                </a: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t>
                </a:r>
                <a:r>
                  <a:rPr lang="zh-CN" altLang="en-US"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for CP</a:t>
                </a:r>
                <a:r>
                  <a:rPr lang="en-US" altLang="zh-CN"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V. </a:t>
                </a:r>
              </a:p>
              <a:p>
                <a:pPr marL="214313" indent="-214313">
                  <a:buFont typeface="Arial" panose="020B0604020202020204" pitchFamily="34" charset="0"/>
                  <a:buChar char="•"/>
                </a:pPr>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A significant fake asymmetry </a:t>
                </a:r>
                <a14:m>
                  <m:oMath xmlns:m="http://schemas.openxmlformats.org/officeDocument/2006/math">
                    <m:sSubSup>
                      <m:sSubSupPr>
                        <m:ctrlPr>
                          <a:rPr lang="en-US" altLang="zh-CN" i="1">
                            <a:solidFill>
                              <a:srgbClr val="FF0000"/>
                            </a:solidFill>
                            <a:latin typeface="Cambria Math" panose="02040503050406030204" pitchFamily="18" charset="0"/>
                            <a:cs typeface="Cambria Math" panose="02040503050406030204" pitchFamily="18" charset="0"/>
                          </a:rPr>
                        </m:ctrlPr>
                      </m:sSubSupPr>
                      <m:e>
                        <m:r>
                          <a:rPr lang="en-US" altLang="zh-CN" i="1">
                            <a:solidFill>
                              <a:srgbClr val="FF0000"/>
                            </a:solidFill>
                            <a:latin typeface="Cambria Math" panose="02040503050406030204" pitchFamily="18" charset="0"/>
                            <a:cs typeface="Cambria Math" panose="02040503050406030204" pitchFamily="18" charset="0"/>
                          </a:rPr>
                          <m:t>𝐴</m:t>
                        </m:r>
                      </m:e>
                      <m:sub>
                        <m:r>
                          <a:rPr lang="en-US" altLang="zh-CN" i="1">
                            <a:solidFill>
                              <a:srgbClr val="FF0000"/>
                            </a:solidFill>
                            <a:latin typeface="Cambria Math" panose="02040503050406030204" pitchFamily="18" charset="0"/>
                            <a:cs typeface="Cambria Math" panose="02040503050406030204" pitchFamily="18" charset="0"/>
                          </a:rPr>
                          <m:t>𝑇</m:t>
                        </m:r>
                      </m:sub>
                      <m:sup>
                        <m:r>
                          <a:rPr lang="en-US" altLang="zh-CN" i="1">
                            <a:solidFill>
                              <a:srgbClr val="FF0000"/>
                            </a:solidFill>
                            <a:latin typeface="Cambria Math" panose="02040503050406030204" pitchFamily="18" charset="0"/>
                            <a:cs typeface="Cambria Math" panose="02040503050406030204" pitchFamily="18" charset="0"/>
                          </a:rPr>
                          <m:t>1</m:t>
                        </m:r>
                      </m:sup>
                    </m:sSubSup>
                    <m:r>
                      <a:rPr lang="en-US" altLang="zh-CN" i="1">
                        <a:solidFill>
                          <a:srgbClr val="FF0000"/>
                        </a:solidFill>
                        <a:latin typeface="Cambria Math" panose="02040503050406030204" pitchFamily="18" charset="0"/>
                        <a:cs typeface="Cambria Math" panose="02040503050406030204" pitchFamily="18" charset="0"/>
                      </a:rPr>
                      <m:t>(</m:t>
                    </m:r>
                    <m:r>
                      <a:rPr lang="en-US" altLang="zh-CN" i="1">
                        <a:solidFill>
                          <a:srgbClr val="FF0000"/>
                        </a:solidFill>
                        <a:latin typeface="Cambria Math" panose="02040503050406030204" pitchFamily="18" charset="0"/>
                        <a:cs typeface="Cambria Math" panose="02040503050406030204" pitchFamily="18" charset="0"/>
                      </a:rPr>
                      <m:t>𝑓𝑎𝑘𝑒</m:t>
                    </m:r>
                    <m:r>
                      <a:rPr lang="en-US" altLang="zh-CN" i="1">
                        <a:solidFill>
                          <a:srgbClr val="FF0000"/>
                        </a:solidFill>
                        <a:latin typeface="Cambria Math" panose="02040503050406030204" pitchFamily="18" charset="0"/>
                        <a:cs typeface="Cambria Math" panose="02040503050406030204" pitchFamily="18" charset="0"/>
                      </a:rPr>
                      <m:t>)</m:t>
                    </m:r>
                  </m:oMath>
                </a14:m>
                <a:r>
                  <a:rPr lang="en-US" altLang="zh-CN"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 is observed in all three measurements.</a:t>
                </a:r>
              </a:p>
              <a:p>
                <a:pPr marL="214313" indent="-214313">
                  <a:buFont typeface="Arial" panose="020B0604020202020204" pitchFamily="34" charset="0"/>
                  <a:buChar char="•"/>
                </a:pPr>
                <a:r>
                  <a:rPr lang="en-US" altLang="zh-CN" dirty="0">
                    <a:latin typeface="Times New Roman" panose="02020603050405020304" pitchFamily="18" charset="0"/>
                    <a:ea typeface="Hannotate SC" panose="03000500000000000000" pitchFamily="66" charset="-122"/>
                    <a:cs typeface="Times New Roman" panose="02020603050405020304" pitchFamily="18" charset="0"/>
                  </a:rPr>
                  <a:t>The only available measurements for the S-wave induced TPAs are from </a:t>
                </a:r>
                <a:r>
                  <a:rPr lang="en-US" altLang="zh-CN" dirty="0" err="1">
                    <a:latin typeface="Times New Roman" panose="02020603050405020304" pitchFamily="18" charset="0"/>
                    <a:ea typeface="Hannotate SC" panose="03000500000000000000" pitchFamily="66" charset="-122"/>
                    <a:cs typeface="Times New Roman" panose="02020603050405020304" pitchFamily="18" charset="0"/>
                  </a:rPr>
                  <a:t>LHCb</a:t>
                </a:r>
                <a:r>
                  <a:rPr lang="en-US" altLang="zh-CN" dirty="0">
                    <a:latin typeface="Times New Roman" panose="02020603050405020304" pitchFamily="18" charset="0"/>
                    <a:ea typeface="Hannotate SC" panose="03000500000000000000" pitchFamily="66" charset="-122"/>
                    <a:cs typeface="Times New Roman" panose="02020603050405020304" pitchFamily="18" charset="0"/>
                  </a:rPr>
                  <a:t>.</a:t>
                </a:r>
              </a:p>
            </p:txBody>
          </p:sp>
        </mc:Choice>
        <mc:Fallback xmlns="">
          <p:sp>
            <p:nvSpPr>
              <p:cNvPr id="17" name="文本框 16">
                <a:extLst>
                  <a:ext uri="{FF2B5EF4-FFF2-40B4-BE49-F238E27FC236}">
                    <a16:creationId xmlns:a16="http://schemas.microsoft.com/office/drawing/2014/main" id="{6207C07C-4B5F-668D-2828-BCFB55987359}"/>
                  </a:ext>
                </a:extLst>
              </p:cNvPr>
              <p:cNvSpPr txBox="1">
                <a:spLocks noRot="1" noChangeAspect="1" noMove="1" noResize="1" noEditPoints="1" noAdjustHandles="1" noChangeArrowheads="1" noChangeShapeType="1" noTextEdit="1"/>
              </p:cNvSpPr>
              <p:nvPr/>
            </p:nvSpPr>
            <p:spPr>
              <a:xfrm>
                <a:off x="39870" y="3922379"/>
                <a:ext cx="8981855" cy="1203599"/>
              </a:xfrm>
              <a:prstGeom prst="rect">
                <a:avLst/>
              </a:prstGeom>
              <a:blipFill>
                <a:blip r:embed="rId3"/>
                <a:stretch>
                  <a:fillRect l="-424" t="-2083" b="-6250"/>
                </a:stretch>
              </a:blipFill>
            </p:spPr>
            <p:txBody>
              <a:bodyPr/>
              <a:lstStyle/>
              <a:p>
                <a:r>
                  <a:rPr lang="zh-CN" altLang="en-US">
                    <a:noFill/>
                  </a:rPr>
                  <a:t> </a:t>
                </a:r>
              </a:p>
            </p:txBody>
          </p:sp>
        </mc:Fallback>
      </mc:AlternateContent>
      <p:sp>
        <p:nvSpPr>
          <p:cNvPr id="3" name="圆角矩形 6">
            <a:extLst>
              <a:ext uri="{FF2B5EF4-FFF2-40B4-BE49-F238E27FC236}">
                <a16:creationId xmlns:a16="http://schemas.microsoft.com/office/drawing/2014/main" id="{031483AA-0074-1154-0304-657ED2931FD8}"/>
              </a:ext>
            </a:extLst>
          </p:cNvPr>
          <p:cNvSpPr/>
          <p:nvPr/>
        </p:nvSpPr>
        <p:spPr>
          <a:xfrm>
            <a:off x="1996037" y="1201479"/>
            <a:ext cx="531628" cy="223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63DFDEB-B2E1-326C-2B7B-B7B361BBA848}"/>
                  </a:ext>
                </a:extLst>
              </p:cNvPr>
              <p:cNvSpPr txBox="1"/>
              <p:nvPr/>
            </p:nvSpPr>
            <p:spPr>
              <a:xfrm>
                <a:off x="39870" y="0"/>
                <a:ext cx="9104130" cy="652551"/>
              </a:xfrm>
              <a:prstGeom prst="rect">
                <a:avLst/>
              </a:prstGeom>
              <a:noFill/>
            </p:spPr>
            <p:txBody>
              <a:bodyPr wrap="square">
                <a:spAutoFit/>
              </a:bodyPr>
              <a:lstStyle/>
              <a:p>
                <a:r>
                  <a:rPr lang="en-US" altLang="zh-CN" b="1" dirty="0">
                    <a:latin typeface="Times New Roman" panose="02020603050405020304" pitchFamily="18" charset="0"/>
                    <a:ea typeface="Hannotate SC" panose="03000500000000000000" pitchFamily="66" charset="-122"/>
                    <a:cs typeface="Times New Roman" panose="02020603050405020304" pitchFamily="18" charset="0"/>
                  </a:rPr>
                  <a:t>PQCD predictions for TPAs of the </a:t>
                </a:r>
                <a14:m>
                  <m:oMath xmlns:m="http://schemas.openxmlformats.org/officeDocument/2006/math">
                    <m:sSup>
                      <m:sSupPr>
                        <m:ctrlPr>
                          <a:rPr lang="en-US" altLang="zh-CN" b="1" i="1" smtClean="0">
                            <a:latin typeface="Cambria Math" panose="02040503050406030204" pitchFamily="18" charset="0"/>
                            <a:ea typeface="Hannotate SC" panose="03000500000000000000" pitchFamily="66" charset="-122"/>
                          </a:rPr>
                        </m:ctrlPr>
                      </m:sSupPr>
                      <m:e>
                        <m:r>
                          <a:rPr lang="en-US" altLang="zh-CN" b="1" i="1" smtClean="0">
                            <a:latin typeface="Cambria Math" panose="02040503050406030204" pitchFamily="18" charset="0"/>
                            <a:ea typeface="Hannotate SC" panose="03000500000000000000" pitchFamily="66" charset="-122"/>
                          </a:rPr>
                          <m:t>𝑩</m:t>
                        </m:r>
                      </m:e>
                      <m:sup>
                        <m:r>
                          <a:rPr lang="en-US" altLang="zh-CN" b="1" i="1" smtClean="0">
                            <a:latin typeface="Cambria Math" panose="02040503050406030204" pitchFamily="18" charset="0"/>
                            <a:ea typeface="Hannotate SC" panose="03000500000000000000" pitchFamily="66" charset="-122"/>
                          </a:rPr>
                          <m:t>𝟎</m:t>
                        </m:r>
                      </m:sup>
                    </m:sSup>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𝑲</m:t>
                        </m:r>
                      </m:e>
                      <m:sup>
                        <m:r>
                          <a:rPr lang="en-US" altLang="zh-CN" b="1" i="1" smtClean="0">
                            <a:latin typeface="Cambria Math" panose="02040503050406030204" pitchFamily="18" charset="0"/>
                            <a:ea typeface="Cambria Math" panose="02040503050406030204" pitchFamily="18" charset="0"/>
                          </a:rPr>
                          <m:t>+</m:t>
                        </m:r>
                      </m:sup>
                    </m:sSup>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𝑲</m:t>
                        </m:r>
                      </m:e>
                      <m:sup>
                        <m:r>
                          <a:rPr lang="en-US" altLang="zh-CN" b="1" i="1" smtClean="0">
                            <a:latin typeface="Cambria Math" panose="02040503050406030204" pitchFamily="18" charset="0"/>
                            <a:ea typeface="Cambria Math" panose="02040503050406030204" pitchFamily="18" charset="0"/>
                          </a:rPr>
                          <m:t>−</m:t>
                        </m:r>
                      </m:sup>
                    </m:sSup>
                    <m:r>
                      <a:rPr lang="en-US" altLang="zh-CN" b="1" i="1" smtClean="0">
                        <a:latin typeface="Cambria Math" panose="02040503050406030204" pitchFamily="18" charset="0"/>
                        <a:ea typeface="Cambria Math" panose="02040503050406030204" pitchFamily="18" charset="0"/>
                      </a:rPr>
                      <m:t>)(</m:t>
                    </m:r>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𝑲</m:t>
                        </m:r>
                      </m:e>
                      <m:sup>
                        <m:r>
                          <a:rPr lang="en-US" altLang="zh-CN" b="1" i="1">
                            <a:latin typeface="Cambria Math" panose="02040503050406030204" pitchFamily="18" charset="0"/>
                            <a:ea typeface="Cambria Math" panose="02040503050406030204" pitchFamily="18" charset="0"/>
                          </a:rPr>
                          <m:t>+</m:t>
                        </m:r>
                      </m:sup>
                    </m:sSup>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𝝅</m:t>
                        </m:r>
                      </m:e>
                      <m:sup>
                        <m:r>
                          <a:rPr lang="en-US" altLang="zh-CN" b="1" i="1" smtClean="0">
                            <a:latin typeface="Cambria Math" panose="02040503050406030204" pitchFamily="18" charset="0"/>
                            <a:ea typeface="Cambria Math" panose="02040503050406030204" pitchFamily="18" charset="0"/>
                          </a:rPr>
                          <m:t>−</m:t>
                        </m:r>
                      </m:sup>
                    </m:sSup>
                    <m:r>
                      <a:rPr lang="en-US" altLang="zh-CN" b="1" i="1" smtClean="0">
                        <a:latin typeface="Cambria Math" panose="02040503050406030204" pitchFamily="18" charset="0"/>
                        <a:ea typeface="Cambria Math" panose="02040503050406030204" pitchFamily="18" charset="0"/>
                      </a:rPr>
                      <m:t>)</m:t>
                    </m:r>
                  </m:oMath>
                </a14:m>
                <a:r>
                  <a:rPr lang="en" altLang="zh-CN" b="1" dirty="0">
                    <a:effectLst/>
                    <a:latin typeface="Times New Roman" panose="02020603050405020304" pitchFamily="18" charset="0"/>
                    <a:ea typeface="Hannotate SC" panose="03000500000000000000" pitchFamily="66" charset="-122"/>
                    <a:cs typeface="Times New Roman" panose="02020603050405020304" pitchFamily="18" charset="0"/>
                  </a:rPr>
                  <a:t> decay together with data from </a:t>
                </a:r>
                <a:r>
                  <a:rPr lang="en" altLang="zh-CN" b="1" dirty="0" err="1">
                    <a:effectLst/>
                    <a:latin typeface="Times New Roman" panose="02020603050405020304" pitchFamily="18" charset="0"/>
                    <a:ea typeface="Hannotate SC" panose="03000500000000000000" pitchFamily="66" charset="-122"/>
                    <a:cs typeface="Times New Roman" panose="02020603050405020304" pitchFamily="18" charset="0"/>
                  </a:rPr>
                  <a:t>LHCb</a:t>
                </a:r>
                <a:r>
                  <a:rPr lang="en" altLang="zh-CN" b="1" dirty="0">
                    <a:effectLst/>
                    <a:latin typeface="Times New Roman" panose="02020603050405020304" pitchFamily="18" charset="0"/>
                    <a:ea typeface="Hannotate SC" panose="03000500000000000000" pitchFamily="66" charset="-122"/>
                    <a:cs typeface="Times New Roman" panose="02020603050405020304" pitchFamily="18" charset="0"/>
                  </a:rPr>
                  <a:t>, BABAR and Belle</a:t>
                </a:r>
                <a:endParaRPr lang="en" altLang="zh-CN" dirty="0">
                  <a:latin typeface="Times New Roman" panose="02020603050405020304" pitchFamily="18" charset="0"/>
                  <a:ea typeface="Hannotate SC" panose="03000500000000000000" pitchFamily="66"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263DFDEB-B2E1-326C-2B7B-B7B361BBA848}"/>
                  </a:ext>
                </a:extLst>
              </p:cNvPr>
              <p:cNvSpPr txBox="1">
                <a:spLocks noRot="1" noChangeAspect="1" noMove="1" noResize="1" noEditPoints="1" noAdjustHandles="1" noChangeArrowheads="1" noChangeShapeType="1" noTextEdit="1"/>
              </p:cNvSpPr>
              <p:nvPr/>
            </p:nvSpPr>
            <p:spPr>
              <a:xfrm>
                <a:off x="39870" y="0"/>
                <a:ext cx="9104130" cy="652551"/>
              </a:xfrm>
              <a:prstGeom prst="rect">
                <a:avLst/>
              </a:prstGeom>
              <a:blipFill>
                <a:blip r:embed="rId4"/>
                <a:stretch>
                  <a:fillRect l="-558" t="-1923"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5145DE8B-73F4-0897-B2D1-7EE6EE9C59DF}"/>
                  </a:ext>
                </a:extLst>
              </p:cNvPr>
              <p:cNvGraphicFramePr>
                <a:graphicFrameLocks noGrp="1"/>
              </p:cNvGraphicFramePr>
              <p:nvPr>
                <p:extLst>
                  <p:ext uri="{D42A27DB-BD31-4B8C-83A1-F6EECF244321}">
                    <p14:modId xmlns:p14="http://schemas.microsoft.com/office/powerpoint/2010/main" val="628531262"/>
                  </p:ext>
                </p:extLst>
              </p:nvPr>
            </p:nvGraphicFramePr>
            <p:xfrm>
              <a:off x="768417" y="652551"/>
              <a:ext cx="7020000" cy="3240000"/>
            </p:xfrm>
            <a:graphic>
              <a:graphicData uri="http://schemas.openxmlformats.org/drawingml/2006/table">
                <a:tbl>
                  <a:tblPr firstRow="1" firstCol="1" bandRow="1">
                    <a:tableStyleId>{5C22544A-7EE6-4342-B048-85BDC9FD1C3A}</a:tableStyleId>
                  </a:tblPr>
                  <a:tblGrid>
                    <a:gridCol w="1404000">
                      <a:extLst>
                        <a:ext uri="{9D8B030D-6E8A-4147-A177-3AD203B41FA5}">
                          <a16:colId xmlns:a16="http://schemas.microsoft.com/office/drawing/2014/main" val="1137356111"/>
                        </a:ext>
                      </a:extLst>
                    </a:gridCol>
                    <a:gridCol w="1404000">
                      <a:extLst>
                        <a:ext uri="{9D8B030D-6E8A-4147-A177-3AD203B41FA5}">
                          <a16:colId xmlns:a16="http://schemas.microsoft.com/office/drawing/2014/main" val="791332955"/>
                        </a:ext>
                      </a:extLst>
                    </a:gridCol>
                    <a:gridCol w="1404000">
                      <a:extLst>
                        <a:ext uri="{9D8B030D-6E8A-4147-A177-3AD203B41FA5}">
                          <a16:colId xmlns:a16="http://schemas.microsoft.com/office/drawing/2014/main" val="913995285"/>
                        </a:ext>
                      </a:extLst>
                    </a:gridCol>
                    <a:gridCol w="1404000">
                      <a:extLst>
                        <a:ext uri="{9D8B030D-6E8A-4147-A177-3AD203B41FA5}">
                          <a16:colId xmlns:a16="http://schemas.microsoft.com/office/drawing/2014/main" val="883718932"/>
                        </a:ext>
                      </a:extLst>
                    </a:gridCol>
                    <a:gridCol w="1404000">
                      <a:extLst>
                        <a:ext uri="{9D8B030D-6E8A-4147-A177-3AD203B41FA5}">
                          <a16:colId xmlns:a16="http://schemas.microsoft.com/office/drawing/2014/main" val="2183898077"/>
                        </a:ext>
                      </a:extLst>
                    </a:gridCol>
                  </a:tblGrid>
                  <a:tr h="360000">
                    <a:tc>
                      <a:txBody>
                        <a:bodyPr/>
                        <a:lstStyle/>
                        <a:p>
                          <a:pPr>
                            <a:lnSpc>
                              <a:spcPts val="1360"/>
                            </a:lnSpc>
                          </a:pPr>
                          <a:endParaRPr lang="zh-CN" altLang="en-US" dirty="0"/>
                        </a:p>
                      </a:txBody>
                      <a:tcPr marL="0" marR="0" marT="0" marB="0"/>
                    </a:tc>
                    <a:tc>
                      <a:txBody>
                        <a:bodyPr/>
                        <a:lstStyle/>
                        <a:p>
                          <a:pPr algn="ctr">
                            <a:lnSpc>
                              <a:spcPts val="1360"/>
                            </a:lnSpc>
                          </a:pPr>
                          <a:r>
                            <a:rPr lang="en-US" altLang="zh-CN" dirty="0"/>
                            <a:t>PQCD</a:t>
                          </a:r>
                          <a:endParaRPr lang="zh-CN" altLang="en-US" dirty="0"/>
                        </a:p>
                      </a:txBody>
                      <a:tcPr marL="0" marR="0" marT="0" marB="0" anchor="ctr"/>
                    </a:tc>
                    <a:tc>
                      <a:txBody>
                        <a:bodyPr/>
                        <a:lstStyle/>
                        <a:p>
                          <a:pPr algn="ctr">
                            <a:lnSpc>
                              <a:spcPts val="1360"/>
                            </a:lnSpc>
                          </a:pPr>
                          <a:r>
                            <a:rPr lang="en-US" altLang="zh-CN" dirty="0" err="1"/>
                            <a:t>LHCb</a:t>
                          </a:r>
                          <a:endParaRPr lang="zh-CN" altLang="en-US" dirty="0"/>
                        </a:p>
                      </a:txBody>
                      <a:tcPr marL="0" marR="0" marT="0" marB="0" anchor="ctr"/>
                    </a:tc>
                    <a:tc>
                      <a:txBody>
                        <a:bodyPr/>
                        <a:lstStyle/>
                        <a:p>
                          <a:pPr algn="ctr">
                            <a:lnSpc>
                              <a:spcPts val="1360"/>
                            </a:lnSpc>
                          </a:pPr>
                          <a:r>
                            <a:rPr lang="en-US" altLang="zh-CN" dirty="0"/>
                            <a:t>BABAR</a:t>
                          </a:r>
                          <a:endParaRPr lang="zh-CN" altLang="en-US" dirty="0"/>
                        </a:p>
                      </a:txBody>
                      <a:tcPr marL="0" marR="0" marT="0" marB="0" anchor="ctr"/>
                    </a:tc>
                    <a:tc>
                      <a:txBody>
                        <a:bodyPr/>
                        <a:lstStyle/>
                        <a:p>
                          <a:pPr algn="ctr">
                            <a:lnSpc>
                              <a:spcPts val="1360"/>
                            </a:lnSpc>
                          </a:pPr>
                          <a:r>
                            <a:rPr lang="en-US" altLang="zh-CN" dirty="0"/>
                            <a:t>Belle</a:t>
                          </a:r>
                          <a:endParaRPr lang="zh-CN" altLang="en-US" dirty="0"/>
                        </a:p>
                      </a:txBody>
                      <a:tcPr marL="0" marR="0" marT="0" marB="0" anchor="ctr"/>
                    </a:tc>
                    <a:extLst>
                      <a:ext uri="{0D108BD9-81ED-4DB2-BD59-A6C34878D82A}">
                        <a16:rowId xmlns:a16="http://schemas.microsoft.com/office/drawing/2014/main" val="3781836629"/>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1</m:t>
                                  </m:r>
                                </m:sup>
                              </m:sSubSup>
                            </m:oMath>
                          </a14:m>
                          <a:r>
                            <a:rPr lang="en-US" altLang="zh-CN" sz="1400" dirty="0"/>
                            <a:t>(true)</a:t>
                          </a:r>
                          <a:endParaRPr lang="zh-CN" altLang="en-US" sz="14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b="0" baseline="0" dirty="0">
                              <a:solidFill>
                                <a:schemeClr val="tx1"/>
                              </a:solidFill>
                            </a:rPr>
                            <a:t> </a:t>
                          </a:r>
                          <a14:m>
                            <m:oMath xmlns:m="http://schemas.openxmlformats.org/officeDocument/2006/math">
                              <m:r>
                                <a:rPr lang="en-US" altLang="zh-CN" sz="1200" b="0" smtClean="0">
                                  <a:solidFill>
                                    <a:schemeClr val="tx1"/>
                                  </a:solidFill>
                                  <a:latin typeface="Cambria Math" panose="02040503050406030204" pitchFamily="18" charset="0"/>
                                </a:rPr>
                                <m:t>0.0</m:t>
                              </m:r>
                            </m:oMath>
                          </a14:m>
                          <a:endParaRPr lang="zh-CN" altLang="en-US" sz="1200" dirty="0">
                            <a:solidFill>
                              <a:schemeClr val="tx1"/>
                            </a:solidFill>
                          </a:endParaRPr>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−0.007±0.012±0.002</m:t>
                                </m:r>
                              </m:oMath>
                            </m:oMathPara>
                          </a14:m>
                          <a:endParaRPr lang="zh-CN" altLang="en-US" sz="1200" dirty="0"/>
                        </a:p>
                      </a:txBody>
                      <a:tcPr marL="0" marR="0" marT="0" marB="0" anchor="ctr"/>
                    </a:tc>
                    <a:tc>
                      <a:txBody>
                        <a:bodyPr/>
                        <a:lstStyle/>
                        <a:p>
                          <a:pPr algn="ctr">
                            <a:lnSpc>
                              <a:spcPts val="1360"/>
                            </a:lnSpc>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−0.046±0.031±0.017</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−0.029±0.025±0.005</m:t>
                                </m:r>
                              </m:oMath>
                            </m:oMathPara>
                          </a14:m>
                          <a:endParaRPr lang="zh-CN" altLang="en-US" sz="1200" dirty="0"/>
                        </a:p>
                      </a:txBody>
                      <a:tcPr marL="0" marR="0" marT="0" marB="0" anchor="ctr"/>
                    </a:tc>
                    <a:extLst>
                      <a:ext uri="{0D108BD9-81ED-4DB2-BD59-A6C34878D82A}">
                        <a16:rowId xmlns:a16="http://schemas.microsoft.com/office/drawing/2014/main" val="2186786985"/>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2</m:t>
                                  </m:r>
                                </m:sup>
                              </m:sSubSup>
                            </m:oMath>
                          </a14:m>
                          <a:r>
                            <a:rPr lang="en-US" altLang="zh-CN" sz="1400" dirty="0"/>
                            <a:t>(true)</a:t>
                          </a:r>
                          <a:endParaRPr lang="zh-CN" altLang="en-US" sz="1400" dirty="0"/>
                        </a:p>
                      </a:txBody>
                      <a:tcPr marL="0" marR="0" marT="0" marB="0" anchor="ctr"/>
                    </a:tc>
                    <a:tc>
                      <a:txBody>
                        <a:bodyPr/>
                        <a:lstStyle/>
                        <a:p>
                          <a:pPr algn="ctr">
                            <a:lnSpc>
                              <a:spcPts val="1360"/>
                            </a:lnSpc>
                          </a:pPr>
                          <a:r>
                            <a:rPr lang="en-US" altLang="zh-CN" sz="1200" dirty="0">
                              <a:solidFill>
                                <a:schemeClr val="tx1"/>
                              </a:solidFill>
                            </a:rPr>
                            <a:t> 0.0</a:t>
                          </a:r>
                          <a:endParaRPr lang="zh-CN" altLang="en-US" sz="1200" dirty="0">
                            <a:solidFill>
                              <a:schemeClr val="tx1"/>
                            </a:solidFill>
                          </a:endParaRPr>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+0.004±0.014±0.002</m:t>
                                </m:r>
                              </m:oMath>
                            </m:oMathPara>
                          </a14:m>
                          <a:endParaRPr lang="zh-CN" altLang="en-US" sz="1200" dirty="0"/>
                        </a:p>
                      </a:txBody>
                      <a:tcPr marL="0" marR="0" marT="0" marB="0" anchor="ctr"/>
                    </a:tc>
                    <a:tc>
                      <a:txBody>
                        <a:bodyPr/>
                        <a:lstStyle/>
                        <a:p>
                          <a:pPr algn="ctr">
                            <a:lnSpc>
                              <a:spcPts val="1360"/>
                            </a:lnSpc>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−0.003±0.056±0.036</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0.021±0.040±0.006</m:t>
                                </m:r>
                              </m:oMath>
                            </m:oMathPara>
                          </a14:m>
                          <a:endParaRPr lang="zh-CN" altLang="en-US" sz="1200" dirty="0"/>
                        </a:p>
                      </a:txBody>
                      <a:tcPr marL="0" marR="0" marT="0" marB="0" anchor="ctr"/>
                    </a:tc>
                    <a:extLst>
                      <a:ext uri="{0D108BD9-81ED-4DB2-BD59-A6C34878D82A}">
                        <a16:rowId xmlns:a16="http://schemas.microsoft.com/office/drawing/2014/main" val="3206289797"/>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3</m:t>
                                  </m:r>
                                </m:sup>
                              </m:sSubSup>
                            </m:oMath>
                          </a14:m>
                          <a:r>
                            <a:rPr lang="en-US" altLang="zh-CN" sz="1400" dirty="0"/>
                            <a:t>(true)</a:t>
                          </a:r>
                          <a:endParaRPr lang="zh-CN" altLang="en-US" sz="1400" dirty="0"/>
                        </a:p>
                      </a:txBody>
                      <a:tcPr marL="0" marR="0" marT="0" marB="0" anchor="ctr"/>
                    </a:tc>
                    <a:tc>
                      <a:txBody>
                        <a:bodyPr/>
                        <a:lstStyle/>
                        <a:p>
                          <a:pPr algn="ctr">
                            <a:lnSpc>
                              <a:spcPts val="1360"/>
                            </a:lnSpc>
                          </a:pPr>
                          <a:r>
                            <a:rPr lang="en-US" altLang="zh-CN" sz="1200" dirty="0">
                              <a:solidFill>
                                <a:schemeClr val="tx1"/>
                              </a:solidFill>
                            </a:rPr>
                            <a:t> 0.0</a:t>
                          </a:r>
                          <a:endParaRPr lang="zh-CN" altLang="en-US" sz="1200" dirty="0">
                            <a:solidFill>
                              <a:schemeClr val="tx1"/>
                            </a:solidFill>
                          </a:endParaRPr>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+0.004±0.006±0.001</m:t>
                                </m:r>
                              </m:oMath>
                            </m:oMathPara>
                          </a14:m>
                          <a:endParaRPr lang="zh-CN" altLang="en-US" sz="1200" dirty="0"/>
                        </a:p>
                      </a:txBody>
                      <a:tcPr marL="0" marR="0" marT="0" marB="0" anchor="ctr"/>
                    </a:tc>
                    <a:tc>
                      <a:txBody>
                        <a:bodyPr/>
                        <a:lstStyle/>
                        <a:p>
                          <a:pPr algn="ctr">
                            <a:lnSpc>
                              <a:spcPts val="1360"/>
                            </a:lnSpc>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m:t>
                                </m:r>
                              </m:oMath>
                            </m:oMathPara>
                          </a14:m>
                          <a:endParaRPr lang="zh-CN" altLang="en-US" sz="1200" dirty="0"/>
                        </a:p>
                      </a:txBody>
                      <a:tcPr marL="0" marR="0" marT="0" marB="0" anchor="ctr"/>
                    </a:tc>
                    <a:extLst>
                      <a:ext uri="{0D108BD9-81ED-4DB2-BD59-A6C34878D82A}">
                        <a16:rowId xmlns:a16="http://schemas.microsoft.com/office/drawing/2014/main" val="3913022726"/>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4</m:t>
                                  </m:r>
                                </m:sup>
                              </m:sSubSup>
                            </m:oMath>
                          </a14:m>
                          <a:r>
                            <a:rPr lang="en-US" altLang="zh-CN" sz="1400" dirty="0"/>
                            <a:t>(true)</a:t>
                          </a:r>
                          <a:endParaRPr lang="zh-CN" altLang="en-US" sz="1400" dirty="0"/>
                        </a:p>
                      </a:txBody>
                      <a:tcPr marL="0" marR="0" marT="0" marB="0" anchor="ctr"/>
                    </a:tc>
                    <a:tc>
                      <a:txBody>
                        <a:bodyPr/>
                        <a:lstStyle/>
                        <a:p>
                          <a:pPr algn="ctr">
                            <a:lnSpc>
                              <a:spcPts val="1360"/>
                            </a:lnSpc>
                          </a:pPr>
                          <a:r>
                            <a:rPr lang="en-US" altLang="zh-CN" sz="1200" dirty="0">
                              <a:solidFill>
                                <a:schemeClr val="tx1"/>
                              </a:solidFill>
                            </a:rPr>
                            <a:t> 0.0</a:t>
                          </a:r>
                          <a:endParaRPr lang="zh-CN" altLang="en-US" sz="1200" dirty="0">
                            <a:solidFill>
                              <a:schemeClr val="tx1"/>
                            </a:solidFill>
                          </a:endParaRPr>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+0.002±0.006±0.001</m:t>
                                </m:r>
                              </m:oMath>
                            </m:oMathPara>
                          </a14:m>
                          <a:endParaRPr lang="zh-CN" altLang="en-US" sz="1200" dirty="0"/>
                        </a:p>
                      </a:txBody>
                      <a:tcPr marL="0" marR="0" marT="0" marB="0" anchor="ctr"/>
                    </a:tc>
                    <a:tc>
                      <a:txBody>
                        <a:bodyPr/>
                        <a:lstStyle/>
                        <a:p>
                          <a:pPr algn="ctr">
                            <a:lnSpc>
                              <a:spcPts val="1360"/>
                            </a:lnSpc>
                          </a:pPr>
                          <a:r>
                            <a:rPr lang="en-US" altLang="zh-CN" sz="1200" dirty="0"/>
                            <a:t>…</a:t>
                          </a:r>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m:t>
                                </m:r>
                              </m:oMath>
                            </m:oMathPara>
                          </a14:m>
                          <a:endParaRPr lang="zh-CN" altLang="en-US" sz="1200" dirty="0"/>
                        </a:p>
                      </a:txBody>
                      <a:tcPr marL="0" marR="0" marT="0" marB="0" anchor="ctr"/>
                    </a:tc>
                    <a:extLst>
                      <a:ext uri="{0D108BD9-81ED-4DB2-BD59-A6C34878D82A}">
                        <a16:rowId xmlns:a16="http://schemas.microsoft.com/office/drawing/2014/main" val="2145384558"/>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1</m:t>
                                  </m:r>
                                </m:sup>
                              </m:sSubSup>
                            </m:oMath>
                          </a14:m>
                          <a:r>
                            <a:rPr lang="en-US" altLang="zh-CN" sz="1400" dirty="0"/>
                            <a:t>(fake)</a:t>
                          </a:r>
                          <a:endParaRPr lang="zh-CN" altLang="en-US" sz="1400" dirty="0"/>
                        </a:p>
                      </a:txBody>
                      <a:tcPr marL="0" marR="0" marT="0" marB="0" anchor="ctr"/>
                    </a:tc>
                    <a:tc>
                      <a:txBody>
                        <a:bodyPr/>
                        <a:lstStyle/>
                        <a:p>
                          <a:pPr algn="ctr">
                            <a:lnSpc>
                              <a:spcPts val="1360"/>
                            </a:lnSpc>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panose="02040503050406030204" pitchFamily="18" charset="0"/>
                                      </a:rPr>
                                    </m:ctrlPr>
                                  </m:sSubSupPr>
                                  <m:e>
                                    <m:r>
                                      <a:rPr lang="en-US" altLang="zh-CN" sz="1200" b="0" smtClean="0">
                                        <a:latin typeface="Cambria Math" panose="02040503050406030204" pitchFamily="18" charset="0"/>
                                      </a:rPr>
                                      <m:t>−0.138</m:t>
                                    </m:r>
                                  </m:e>
                                  <m:sub>
                                    <m:r>
                                      <a:rPr lang="en-US" altLang="zh-CN" sz="1200" b="0" smtClean="0">
                                        <a:latin typeface="Cambria Math" panose="02040503050406030204" pitchFamily="18" charset="0"/>
                                      </a:rPr>
                                      <m:t>−0.043</m:t>
                                    </m:r>
                                  </m:sub>
                                  <m:sup>
                                    <m:r>
                                      <a:rPr lang="en-US" altLang="zh-CN" sz="1200" b="0" smtClean="0">
                                        <a:latin typeface="Cambria Math" panose="02040503050406030204" pitchFamily="18" charset="0"/>
                                      </a:rPr>
                                      <m:t>+0.048</m:t>
                                    </m:r>
                                  </m:sup>
                                </m:sSubSup>
                              </m:oMath>
                            </m:oMathPara>
                          </a14:m>
                          <a:endParaRPr lang="zh-CN" altLang="en-US" sz="1200" dirty="0"/>
                        </a:p>
                      </a:txBody>
                      <a:tcPr marL="0" marR="0" marT="0" marB="0" anchor="ctr">
                        <a:solidFill>
                          <a:schemeClr val="accent6">
                            <a:alpha val="80000"/>
                          </a:schemeClr>
                        </a:solidFill>
                      </a:tcP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−0.105±0.012±0.006</m:t>
                                </m:r>
                              </m:oMath>
                            </m:oMathPara>
                          </a14:m>
                          <a:endParaRPr lang="zh-CN" altLang="en-US" sz="1200" dirty="0"/>
                        </a:p>
                      </a:txBody>
                      <a:tcPr marL="0" marR="0" marT="0" marB="0" anchor="ctr">
                        <a:solidFill>
                          <a:schemeClr val="accent6">
                            <a:alpha val="80000"/>
                          </a:schemeClr>
                        </a:solidFill>
                      </a:tcPr>
                    </a:tc>
                    <a:tc>
                      <a:txBody>
                        <a:bodyPr/>
                        <a:lstStyle/>
                        <a:p>
                          <a:pPr algn="ctr">
                            <a:lnSpc>
                              <a:spcPts val="1360"/>
                            </a:lnSpc>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−0.203±0.031±0.019</m:t>
                                </m:r>
                              </m:oMath>
                            </m:oMathPara>
                          </a14:m>
                          <a:endParaRPr lang="zh-CN" altLang="en-US" sz="1200" dirty="0"/>
                        </a:p>
                      </a:txBody>
                      <a:tcPr marL="0" marR="0" marT="0" marB="0" anchor="ctr">
                        <a:solidFill>
                          <a:schemeClr val="accent6">
                            <a:alpha val="80000"/>
                          </a:schemeClr>
                        </a:solidFill>
                      </a:tcP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−0.211±0.025±0.010</m:t>
                                </m:r>
                              </m:oMath>
                            </m:oMathPara>
                          </a14:m>
                          <a:endParaRPr lang="zh-CN" altLang="en-US" sz="1200" dirty="0"/>
                        </a:p>
                      </a:txBody>
                      <a:tcPr marL="0" marR="0" marT="0" marB="0" anchor="ctr">
                        <a:solidFill>
                          <a:schemeClr val="accent6">
                            <a:alpha val="80000"/>
                          </a:schemeClr>
                        </a:solidFill>
                      </a:tcPr>
                    </a:tc>
                    <a:extLst>
                      <a:ext uri="{0D108BD9-81ED-4DB2-BD59-A6C34878D82A}">
                        <a16:rowId xmlns:a16="http://schemas.microsoft.com/office/drawing/2014/main" val="1066081061"/>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2</m:t>
                                  </m:r>
                                </m:sup>
                              </m:sSubSup>
                            </m:oMath>
                          </a14:m>
                          <a:r>
                            <a:rPr lang="en-US" altLang="zh-CN" sz="1400" dirty="0"/>
                            <a:t>(fake)</a:t>
                          </a:r>
                          <a:endParaRPr lang="zh-CN" altLang="en-US" sz="14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altLang="zh-CN" sz="1200" b="0" smtClean="0">
                                    <a:latin typeface="Cambria Math" panose="02040503050406030204" pitchFamily="18" charset="0"/>
                                  </a:rPr>
                                  <m:t>−0.003±0.001</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−0.017±0.014±0.003</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0.016±0.058±0.038</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−0.041±0.040±0.013</m:t>
                                </m:r>
                              </m:oMath>
                            </m:oMathPara>
                          </a14:m>
                          <a:endParaRPr lang="zh-CN" altLang="en-US" sz="1200" dirty="0"/>
                        </a:p>
                      </a:txBody>
                      <a:tcPr marL="0" marR="0" marT="0" marB="0" anchor="ctr"/>
                    </a:tc>
                    <a:extLst>
                      <a:ext uri="{0D108BD9-81ED-4DB2-BD59-A6C34878D82A}">
                        <a16:rowId xmlns:a16="http://schemas.microsoft.com/office/drawing/2014/main" val="165845"/>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3</m:t>
                                  </m:r>
                                </m:sup>
                              </m:sSubSup>
                            </m:oMath>
                          </a14:m>
                          <a:r>
                            <a:rPr lang="en-US" altLang="zh-CN" sz="1400" dirty="0"/>
                            <a:t>(fake)</a:t>
                          </a:r>
                          <a:endParaRPr lang="zh-CN" altLang="en-US" sz="1400" dirty="0"/>
                        </a:p>
                      </a:txBody>
                      <a:tcPr marL="0" marR="0" marT="0" marB="0" anchor="ctr"/>
                    </a:tc>
                    <a:tc>
                      <a:txBody>
                        <a:bodyPr/>
                        <a:lstStyle/>
                        <a:p>
                          <a:pPr algn="ctr">
                            <a:lnSpc>
                              <a:spcPts val="1360"/>
                            </a:lnSpc>
                          </a:pPr>
                          <a14:m>
                            <m:oMathPara xmlns:m="http://schemas.openxmlformats.org/officeDocument/2006/math">
                              <m:oMathParaPr>
                                <m:jc m:val="centerGroup"/>
                              </m:oMathParaPr>
                              <m:oMath xmlns:m="http://schemas.openxmlformats.org/officeDocument/2006/math">
                                <m:sSubSup>
                                  <m:sSubSupPr>
                                    <m:ctrlPr>
                                      <a:rPr lang="en-US" altLang="zh-CN" sz="1200" i="1" smtClean="0">
                                        <a:latin typeface="Cambria Math" panose="02040503050406030204" pitchFamily="18" charset="0"/>
                                      </a:rPr>
                                    </m:ctrlPr>
                                  </m:sSubSupPr>
                                  <m:e>
                                    <m:r>
                                      <a:rPr lang="en-US" altLang="zh-CN" sz="1200" b="0" smtClean="0">
                                        <a:latin typeface="Cambria Math" panose="02040503050406030204" pitchFamily="18" charset="0"/>
                                      </a:rPr>
                                      <m:t>−0.054</m:t>
                                    </m:r>
                                  </m:e>
                                  <m:sub>
                                    <m:r>
                                      <a:rPr lang="en-US" altLang="zh-CN" sz="1200" b="0" smtClean="0">
                                        <a:latin typeface="Cambria Math" panose="02040503050406030204" pitchFamily="18" charset="0"/>
                                      </a:rPr>
                                      <m:t>−0.006</m:t>
                                    </m:r>
                                  </m:sub>
                                  <m:sup>
                                    <m:r>
                                      <a:rPr lang="en-US" altLang="zh-CN" sz="1200" b="0" smtClean="0">
                                        <a:latin typeface="Cambria Math" panose="02040503050406030204" pitchFamily="18" charset="0"/>
                                      </a:rPr>
                                      <m:t>+0.010</m:t>
                                    </m:r>
                                  </m:sup>
                                </m:sSubSup>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−0.063±0.006±0.005</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extLst>
                      <a:ext uri="{0D108BD9-81ED-4DB2-BD59-A6C34878D82A}">
                        <a16:rowId xmlns:a16="http://schemas.microsoft.com/office/drawing/2014/main" val="3103092010"/>
                      </a:ext>
                    </a:extLst>
                  </a:tr>
                  <a:tr h="360000">
                    <a:tc>
                      <a:txBody>
                        <a:bodyPr/>
                        <a:lstStyle/>
                        <a:p>
                          <a:pPr algn="ctr">
                            <a:lnSpc>
                              <a:spcPts val="1360"/>
                            </a:lnSpc>
                          </a:pPr>
                          <a14:m>
                            <m:oMath xmlns:m="http://schemas.openxmlformats.org/officeDocument/2006/math">
                              <m:sSubSup>
                                <m:sSubSupPr>
                                  <m:ctrlPr>
                                    <a:rPr lang="en-US" altLang="zh-CN" sz="1400" i="1" smtClean="0">
                                      <a:latin typeface="Cambria Math" panose="02040503050406030204" pitchFamily="18" charset="0"/>
                                    </a:rPr>
                                  </m:ctrlPr>
                                </m:sSubSupPr>
                                <m:e>
                                  <m:r>
                                    <a:rPr lang="en-US" altLang="zh-CN" sz="1400" b="0" smtClean="0">
                                      <a:latin typeface="Cambria Math" panose="02040503050406030204" pitchFamily="18" charset="0"/>
                                    </a:rPr>
                                    <m:t>𝐴</m:t>
                                  </m:r>
                                </m:e>
                                <m:sub>
                                  <m:r>
                                    <a:rPr lang="en-US" altLang="zh-CN" sz="1400" b="0" smtClean="0">
                                      <a:latin typeface="Cambria Math" panose="02040503050406030204" pitchFamily="18" charset="0"/>
                                    </a:rPr>
                                    <m:t>𝑇</m:t>
                                  </m:r>
                                </m:sub>
                                <m:sup>
                                  <m:r>
                                    <a:rPr lang="en-US" altLang="zh-CN" sz="1400" b="0" smtClean="0">
                                      <a:latin typeface="Cambria Math" panose="02040503050406030204" pitchFamily="18" charset="0"/>
                                    </a:rPr>
                                    <m:t>4</m:t>
                                  </m:r>
                                </m:sup>
                              </m:sSubSup>
                            </m:oMath>
                          </a14:m>
                          <a:r>
                            <a:rPr lang="en-US" altLang="zh-CN" sz="1400" dirty="0"/>
                            <a:t>(fake)</a:t>
                          </a:r>
                          <a:endParaRPr lang="zh-CN" altLang="en-US" sz="1400" dirty="0"/>
                        </a:p>
                      </a:txBody>
                      <a:tcPr marL="0" marR="0" marT="0" marB="0" anchor="ctr"/>
                    </a:tc>
                    <a:tc>
                      <a:txBody>
                        <a:bodyPr/>
                        <a:lstStyle/>
                        <a:p>
                          <a:pPr algn="ctr">
                            <a:lnSpc>
                              <a:spcPts val="1360"/>
                            </a:lnSpc>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−0.016±0.030</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b="0" smtClean="0">
                                    <a:latin typeface="Cambria Math" panose="02040503050406030204" pitchFamily="18" charset="0"/>
                                  </a:rPr>
                                  <m:t>−0.019±0.006±0.007</m:t>
                                </m:r>
                              </m:oMath>
                            </m:oMathPara>
                          </a14:m>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extLst>
                      <a:ext uri="{0D108BD9-81ED-4DB2-BD59-A6C34878D82A}">
                        <a16:rowId xmlns:a16="http://schemas.microsoft.com/office/drawing/2014/main" val="356441389"/>
                      </a:ext>
                    </a:extLst>
                  </a:tr>
                </a:tbl>
              </a:graphicData>
            </a:graphic>
          </p:graphicFrame>
        </mc:Choice>
        <mc:Fallback xmlns="">
          <p:graphicFrame>
            <p:nvGraphicFramePr>
              <p:cNvPr id="2" name="表格 1">
                <a:extLst>
                  <a:ext uri="{FF2B5EF4-FFF2-40B4-BE49-F238E27FC236}">
                    <a16:creationId xmlns:a16="http://schemas.microsoft.com/office/drawing/2014/main" id="{5145DE8B-73F4-0897-B2D1-7EE6EE9C59DF}"/>
                  </a:ext>
                </a:extLst>
              </p:cNvPr>
              <p:cNvGraphicFramePr>
                <a:graphicFrameLocks noGrp="1"/>
              </p:cNvGraphicFramePr>
              <p:nvPr>
                <p:extLst>
                  <p:ext uri="{D42A27DB-BD31-4B8C-83A1-F6EECF244321}">
                    <p14:modId xmlns:p14="http://schemas.microsoft.com/office/powerpoint/2010/main" val="628531262"/>
                  </p:ext>
                </p:extLst>
              </p:nvPr>
            </p:nvGraphicFramePr>
            <p:xfrm>
              <a:off x="768417" y="652551"/>
              <a:ext cx="7020000" cy="3240000"/>
            </p:xfrm>
            <a:graphic>
              <a:graphicData uri="http://schemas.openxmlformats.org/drawingml/2006/table">
                <a:tbl>
                  <a:tblPr firstRow="1" firstCol="1" bandRow="1">
                    <a:tableStyleId>{5C22544A-7EE6-4342-B048-85BDC9FD1C3A}</a:tableStyleId>
                  </a:tblPr>
                  <a:tblGrid>
                    <a:gridCol w="1404000">
                      <a:extLst>
                        <a:ext uri="{9D8B030D-6E8A-4147-A177-3AD203B41FA5}">
                          <a16:colId xmlns:a16="http://schemas.microsoft.com/office/drawing/2014/main" val="1137356111"/>
                        </a:ext>
                      </a:extLst>
                    </a:gridCol>
                    <a:gridCol w="1404000">
                      <a:extLst>
                        <a:ext uri="{9D8B030D-6E8A-4147-A177-3AD203B41FA5}">
                          <a16:colId xmlns:a16="http://schemas.microsoft.com/office/drawing/2014/main" val="791332955"/>
                        </a:ext>
                      </a:extLst>
                    </a:gridCol>
                    <a:gridCol w="1404000">
                      <a:extLst>
                        <a:ext uri="{9D8B030D-6E8A-4147-A177-3AD203B41FA5}">
                          <a16:colId xmlns:a16="http://schemas.microsoft.com/office/drawing/2014/main" val="913995285"/>
                        </a:ext>
                      </a:extLst>
                    </a:gridCol>
                    <a:gridCol w="1404000">
                      <a:extLst>
                        <a:ext uri="{9D8B030D-6E8A-4147-A177-3AD203B41FA5}">
                          <a16:colId xmlns:a16="http://schemas.microsoft.com/office/drawing/2014/main" val="883718932"/>
                        </a:ext>
                      </a:extLst>
                    </a:gridCol>
                    <a:gridCol w="1404000">
                      <a:extLst>
                        <a:ext uri="{9D8B030D-6E8A-4147-A177-3AD203B41FA5}">
                          <a16:colId xmlns:a16="http://schemas.microsoft.com/office/drawing/2014/main" val="2183898077"/>
                        </a:ext>
                      </a:extLst>
                    </a:gridCol>
                  </a:tblGrid>
                  <a:tr h="360000">
                    <a:tc>
                      <a:txBody>
                        <a:bodyPr/>
                        <a:lstStyle/>
                        <a:p>
                          <a:pPr>
                            <a:lnSpc>
                              <a:spcPts val="1360"/>
                            </a:lnSpc>
                          </a:pPr>
                          <a:endParaRPr lang="zh-CN" altLang="en-US" dirty="0"/>
                        </a:p>
                      </a:txBody>
                      <a:tcPr marL="0" marR="0" marT="0" marB="0"/>
                    </a:tc>
                    <a:tc>
                      <a:txBody>
                        <a:bodyPr/>
                        <a:lstStyle/>
                        <a:p>
                          <a:pPr algn="ctr">
                            <a:lnSpc>
                              <a:spcPts val="1360"/>
                            </a:lnSpc>
                          </a:pPr>
                          <a:r>
                            <a:rPr lang="en-US" altLang="zh-CN" dirty="0"/>
                            <a:t>PQCD</a:t>
                          </a:r>
                          <a:endParaRPr lang="zh-CN" altLang="en-US" dirty="0"/>
                        </a:p>
                      </a:txBody>
                      <a:tcPr marL="0" marR="0" marT="0" marB="0" anchor="ctr"/>
                    </a:tc>
                    <a:tc>
                      <a:txBody>
                        <a:bodyPr/>
                        <a:lstStyle/>
                        <a:p>
                          <a:pPr algn="ctr">
                            <a:lnSpc>
                              <a:spcPts val="1360"/>
                            </a:lnSpc>
                          </a:pPr>
                          <a:r>
                            <a:rPr lang="en-US" altLang="zh-CN" dirty="0" err="1"/>
                            <a:t>LHCb</a:t>
                          </a:r>
                          <a:endParaRPr lang="zh-CN" altLang="en-US" dirty="0"/>
                        </a:p>
                      </a:txBody>
                      <a:tcPr marL="0" marR="0" marT="0" marB="0" anchor="ctr"/>
                    </a:tc>
                    <a:tc>
                      <a:txBody>
                        <a:bodyPr/>
                        <a:lstStyle/>
                        <a:p>
                          <a:pPr algn="ctr">
                            <a:lnSpc>
                              <a:spcPts val="1360"/>
                            </a:lnSpc>
                          </a:pPr>
                          <a:r>
                            <a:rPr lang="en-US" altLang="zh-CN" dirty="0"/>
                            <a:t>BABAR</a:t>
                          </a:r>
                          <a:endParaRPr lang="zh-CN" altLang="en-US" dirty="0"/>
                        </a:p>
                      </a:txBody>
                      <a:tcPr marL="0" marR="0" marT="0" marB="0" anchor="ctr"/>
                    </a:tc>
                    <a:tc>
                      <a:txBody>
                        <a:bodyPr/>
                        <a:lstStyle/>
                        <a:p>
                          <a:pPr algn="ctr">
                            <a:lnSpc>
                              <a:spcPts val="1360"/>
                            </a:lnSpc>
                          </a:pPr>
                          <a:r>
                            <a:rPr lang="en-US" altLang="zh-CN" dirty="0"/>
                            <a:t>Belle</a:t>
                          </a:r>
                          <a:endParaRPr lang="zh-CN" altLang="en-US" dirty="0"/>
                        </a:p>
                      </a:txBody>
                      <a:tcPr marL="0" marR="0" marT="0" marB="0" anchor="ctr"/>
                    </a:tc>
                    <a:extLst>
                      <a:ext uri="{0D108BD9-81ED-4DB2-BD59-A6C34878D82A}">
                        <a16:rowId xmlns:a16="http://schemas.microsoft.com/office/drawing/2014/main" val="3781836629"/>
                      </a:ext>
                    </a:extLst>
                  </a:tr>
                  <a:tr h="360000">
                    <a:tc>
                      <a:txBody>
                        <a:bodyPr/>
                        <a:lstStyle/>
                        <a:p>
                          <a:endParaRPr lang="zh-CN"/>
                        </a:p>
                      </a:txBody>
                      <a:tcPr marL="0" marR="0" marT="0" marB="0" anchor="ctr">
                        <a:blipFill>
                          <a:blip r:embed="rId5"/>
                          <a:stretch>
                            <a:fillRect t="-113793" r="-400901" b="-696552"/>
                          </a:stretch>
                        </a:blipFill>
                      </a:tcPr>
                    </a:tc>
                    <a:tc>
                      <a:txBody>
                        <a:bodyPr/>
                        <a:lstStyle/>
                        <a:p>
                          <a:endParaRPr lang="zh-CN"/>
                        </a:p>
                      </a:txBody>
                      <a:tcPr marL="0" marR="0" marT="0" marB="0" anchor="ctr">
                        <a:blipFill>
                          <a:blip r:embed="rId5"/>
                          <a:stretch>
                            <a:fillRect l="-100000" t="-113793" r="-300901" b="-696552"/>
                          </a:stretch>
                        </a:blipFill>
                      </a:tcPr>
                    </a:tc>
                    <a:tc>
                      <a:txBody>
                        <a:bodyPr/>
                        <a:lstStyle/>
                        <a:p>
                          <a:endParaRPr lang="zh-CN"/>
                        </a:p>
                      </a:txBody>
                      <a:tcPr marL="0" marR="0" marT="0" marB="0" anchor="ctr">
                        <a:blipFill>
                          <a:blip r:embed="rId5"/>
                          <a:stretch>
                            <a:fillRect l="-201818" t="-113793" r="-203636" b="-696552"/>
                          </a:stretch>
                        </a:blipFill>
                      </a:tcPr>
                    </a:tc>
                    <a:tc>
                      <a:txBody>
                        <a:bodyPr/>
                        <a:lstStyle/>
                        <a:p>
                          <a:endParaRPr lang="zh-CN"/>
                        </a:p>
                      </a:txBody>
                      <a:tcPr marL="0" marR="0" marT="0" marB="0" anchor="ctr">
                        <a:blipFill>
                          <a:blip r:embed="rId5"/>
                          <a:stretch>
                            <a:fillRect l="-299099" t="-113793" r="-101802" b="-696552"/>
                          </a:stretch>
                        </a:blipFill>
                      </a:tcPr>
                    </a:tc>
                    <a:tc>
                      <a:txBody>
                        <a:bodyPr/>
                        <a:lstStyle/>
                        <a:p>
                          <a:endParaRPr lang="zh-CN"/>
                        </a:p>
                      </a:txBody>
                      <a:tcPr marL="0" marR="0" marT="0" marB="0" anchor="ctr">
                        <a:blipFill>
                          <a:blip r:embed="rId5"/>
                          <a:stretch>
                            <a:fillRect l="-399099" t="-113793" r="-1802" b="-696552"/>
                          </a:stretch>
                        </a:blipFill>
                      </a:tcPr>
                    </a:tc>
                    <a:extLst>
                      <a:ext uri="{0D108BD9-81ED-4DB2-BD59-A6C34878D82A}">
                        <a16:rowId xmlns:a16="http://schemas.microsoft.com/office/drawing/2014/main" val="2186786985"/>
                      </a:ext>
                    </a:extLst>
                  </a:tr>
                  <a:tr h="360000">
                    <a:tc>
                      <a:txBody>
                        <a:bodyPr/>
                        <a:lstStyle/>
                        <a:p>
                          <a:endParaRPr lang="zh-CN"/>
                        </a:p>
                      </a:txBody>
                      <a:tcPr marL="0" marR="0" marT="0" marB="0" anchor="ctr">
                        <a:blipFill>
                          <a:blip r:embed="rId5"/>
                          <a:stretch>
                            <a:fillRect t="-221429" r="-400901" b="-621429"/>
                          </a:stretch>
                        </a:blipFill>
                      </a:tcPr>
                    </a:tc>
                    <a:tc>
                      <a:txBody>
                        <a:bodyPr/>
                        <a:lstStyle/>
                        <a:p>
                          <a:pPr algn="ctr">
                            <a:lnSpc>
                              <a:spcPts val="1360"/>
                            </a:lnSpc>
                          </a:pPr>
                          <a:r>
                            <a:rPr lang="en-US" altLang="zh-CN" sz="1200" dirty="0">
                              <a:solidFill>
                                <a:schemeClr val="tx1"/>
                              </a:solidFill>
                            </a:rPr>
                            <a:t> 0.0</a:t>
                          </a:r>
                          <a:endParaRPr lang="zh-CN" altLang="en-US" sz="1200" dirty="0">
                            <a:solidFill>
                              <a:schemeClr val="tx1"/>
                            </a:solidFill>
                          </a:endParaRPr>
                        </a:p>
                      </a:txBody>
                      <a:tcPr marL="0" marR="0" marT="0" marB="0" anchor="ctr"/>
                    </a:tc>
                    <a:tc>
                      <a:txBody>
                        <a:bodyPr/>
                        <a:lstStyle/>
                        <a:p>
                          <a:endParaRPr lang="zh-CN"/>
                        </a:p>
                      </a:txBody>
                      <a:tcPr marL="0" marR="0" marT="0" marB="0" anchor="ctr">
                        <a:blipFill>
                          <a:blip r:embed="rId5"/>
                          <a:stretch>
                            <a:fillRect l="-201818" t="-221429" r="-203636" b="-621429"/>
                          </a:stretch>
                        </a:blipFill>
                      </a:tcPr>
                    </a:tc>
                    <a:tc>
                      <a:txBody>
                        <a:bodyPr/>
                        <a:lstStyle/>
                        <a:p>
                          <a:endParaRPr lang="zh-CN"/>
                        </a:p>
                      </a:txBody>
                      <a:tcPr marL="0" marR="0" marT="0" marB="0" anchor="ctr">
                        <a:blipFill>
                          <a:blip r:embed="rId5"/>
                          <a:stretch>
                            <a:fillRect l="-299099" t="-221429" r="-101802" b="-621429"/>
                          </a:stretch>
                        </a:blipFill>
                      </a:tcPr>
                    </a:tc>
                    <a:tc>
                      <a:txBody>
                        <a:bodyPr/>
                        <a:lstStyle/>
                        <a:p>
                          <a:endParaRPr lang="zh-CN"/>
                        </a:p>
                      </a:txBody>
                      <a:tcPr marL="0" marR="0" marT="0" marB="0" anchor="ctr">
                        <a:blipFill>
                          <a:blip r:embed="rId5"/>
                          <a:stretch>
                            <a:fillRect l="-399099" t="-221429" r="-1802" b="-621429"/>
                          </a:stretch>
                        </a:blipFill>
                      </a:tcPr>
                    </a:tc>
                    <a:extLst>
                      <a:ext uri="{0D108BD9-81ED-4DB2-BD59-A6C34878D82A}">
                        <a16:rowId xmlns:a16="http://schemas.microsoft.com/office/drawing/2014/main" val="3206289797"/>
                      </a:ext>
                    </a:extLst>
                  </a:tr>
                  <a:tr h="360000">
                    <a:tc>
                      <a:txBody>
                        <a:bodyPr/>
                        <a:lstStyle/>
                        <a:p>
                          <a:endParaRPr lang="zh-CN"/>
                        </a:p>
                      </a:txBody>
                      <a:tcPr marL="0" marR="0" marT="0" marB="0" anchor="ctr">
                        <a:blipFill>
                          <a:blip r:embed="rId5"/>
                          <a:stretch>
                            <a:fillRect t="-310345" r="-400901" b="-500000"/>
                          </a:stretch>
                        </a:blipFill>
                      </a:tcPr>
                    </a:tc>
                    <a:tc>
                      <a:txBody>
                        <a:bodyPr/>
                        <a:lstStyle/>
                        <a:p>
                          <a:pPr algn="ctr">
                            <a:lnSpc>
                              <a:spcPts val="1360"/>
                            </a:lnSpc>
                          </a:pPr>
                          <a:r>
                            <a:rPr lang="en-US" altLang="zh-CN" sz="1200" dirty="0">
                              <a:solidFill>
                                <a:schemeClr val="tx1"/>
                              </a:solidFill>
                            </a:rPr>
                            <a:t> 0.0</a:t>
                          </a:r>
                          <a:endParaRPr lang="zh-CN" altLang="en-US" sz="1200" dirty="0">
                            <a:solidFill>
                              <a:schemeClr val="tx1"/>
                            </a:solidFill>
                          </a:endParaRPr>
                        </a:p>
                      </a:txBody>
                      <a:tcPr marL="0" marR="0" marT="0" marB="0" anchor="ctr"/>
                    </a:tc>
                    <a:tc>
                      <a:txBody>
                        <a:bodyPr/>
                        <a:lstStyle/>
                        <a:p>
                          <a:endParaRPr lang="zh-CN"/>
                        </a:p>
                      </a:txBody>
                      <a:tcPr marL="0" marR="0" marT="0" marB="0" anchor="ctr">
                        <a:blipFill>
                          <a:blip r:embed="rId5"/>
                          <a:stretch>
                            <a:fillRect l="-201818" t="-310345" r="-203636" b="-500000"/>
                          </a:stretch>
                        </a:blipFill>
                      </a:tcPr>
                    </a:tc>
                    <a:tc>
                      <a:txBody>
                        <a:bodyPr/>
                        <a:lstStyle/>
                        <a:p>
                          <a:endParaRPr lang="zh-CN"/>
                        </a:p>
                      </a:txBody>
                      <a:tcPr marL="0" marR="0" marT="0" marB="0" anchor="ctr">
                        <a:blipFill>
                          <a:blip r:embed="rId5"/>
                          <a:stretch>
                            <a:fillRect l="-299099" t="-310345" r="-101802" b="-500000"/>
                          </a:stretch>
                        </a:blipFill>
                      </a:tcPr>
                    </a:tc>
                    <a:tc>
                      <a:txBody>
                        <a:bodyPr/>
                        <a:lstStyle/>
                        <a:p>
                          <a:endParaRPr lang="zh-CN"/>
                        </a:p>
                      </a:txBody>
                      <a:tcPr marL="0" marR="0" marT="0" marB="0" anchor="ctr">
                        <a:blipFill>
                          <a:blip r:embed="rId5"/>
                          <a:stretch>
                            <a:fillRect l="-399099" t="-310345" r="-1802" b="-500000"/>
                          </a:stretch>
                        </a:blipFill>
                      </a:tcPr>
                    </a:tc>
                    <a:extLst>
                      <a:ext uri="{0D108BD9-81ED-4DB2-BD59-A6C34878D82A}">
                        <a16:rowId xmlns:a16="http://schemas.microsoft.com/office/drawing/2014/main" val="3913022726"/>
                      </a:ext>
                    </a:extLst>
                  </a:tr>
                  <a:tr h="360000">
                    <a:tc>
                      <a:txBody>
                        <a:bodyPr/>
                        <a:lstStyle/>
                        <a:p>
                          <a:endParaRPr lang="zh-CN"/>
                        </a:p>
                      </a:txBody>
                      <a:tcPr marL="0" marR="0" marT="0" marB="0" anchor="ctr">
                        <a:blipFill>
                          <a:blip r:embed="rId5"/>
                          <a:stretch>
                            <a:fillRect t="-425000" r="-400901" b="-417857"/>
                          </a:stretch>
                        </a:blipFill>
                      </a:tcPr>
                    </a:tc>
                    <a:tc>
                      <a:txBody>
                        <a:bodyPr/>
                        <a:lstStyle/>
                        <a:p>
                          <a:pPr algn="ctr">
                            <a:lnSpc>
                              <a:spcPts val="1360"/>
                            </a:lnSpc>
                          </a:pPr>
                          <a:r>
                            <a:rPr lang="en-US" altLang="zh-CN" sz="1200" dirty="0">
                              <a:solidFill>
                                <a:schemeClr val="tx1"/>
                              </a:solidFill>
                            </a:rPr>
                            <a:t> 0.0</a:t>
                          </a:r>
                          <a:endParaRPr lang="zh-CN" altLang="en-US" sz="1200" dirty="0">
                            <a:solidFill>
                              <a:schemeClr val="tx1"/>
                            </a:solidFill>
                          </a:endParaRPr>
                        </a:p>
                      </a:txBody>
                      <a:tcPr marL="0" marR="0" marT="0" marB="0" anchor="ctr"/>
                    </a:tc>
                    <a:tc>
                      <a:txBody>
                        <a:bodyPr/>
                        <a:lstStyle/>
                        <a:p>
                          <a:endParaRPr lang="zh-CN"/>
                        </a:p>
                      </a:txBody>
                      <a:tcPr marL="0" marR="0" marT="0" marB="0" anchor="ctr">
                        <a:blipFill>
                          <a:blip r:embed="rId5"/>
                          <a:stretch>
                            <a:fillRect l="-201818" t="-425000" r="-203636" b="-417857"/>
                          </a:stretch>
                        </a:blipFill>
                      </a:tcPr>
                    </a:tc>
                    <a:tc>
                      <a:txBody>
                        <a:bodyPr/>
                        <a:lstStyle/>
                        <a:p>
                          <a:pPr algn="ctr">
                            <a:lnSpc>
                              <a:spcPts val="1360"/>
                            </a:lnSpc>
                          </a:pPr>
                          <a:r>
                            <a:rPr lang="en-US" altLang="zh-CN" sz="1200" dirty="0"/>
                            <a:t>…</a:t>
                          </a:r>
                          <a:endParaRPr lang="zh-CN" altLang="en-US" sz="1200" dirty="0"/>
                        </a:p>
                      </a:txBody>
                      <a:tcPr marL="0" marR="0" marT="0" marB="0" anchor="ctr"/>
                    </a:tc>
                    <a:tc>
                      <a:txBody>
                        <a:bodyPr/>
                        <a:lstStyle/>
                        <a:p>
                          <a:endParaRPr lang="zh-CN"/>
                        </a:p>
                      </a:txBody>
                      <a:tcPr marL="0" marR="0" marT="0" marB="0" anchor="ctr">
                        <a:blipFill>
                          <a:blip r:embed="rId5"/>
                          <a:stretch>
                            <a:fillRect l="-399099" t="-425000" r="-1802" b="-417857"/>
                          </a:stretch>
                        </a:blipFill>
                      </a:tcPr>
                    </a:tc>
                    <a:extLst>
                      <a:ext uri="{0D108BD9-81ED-4DB2-BD59-A6C34878D82A}">
                        <a16:rowId xmlns:a16="http://schemas.microsoft.com/office/drawing/2014/main" val="2145384558"/>
                      </a:ext>
                    </a:extLst>
                  </a:tr>
                  <a:tr h="360000">
                    <a:tc>
                      <a:txBody>
                        <a:bodyPr/>
                        <a:lstStyle/>
                        <a:p>
                          <a:endParaRPr lang="zh-CN"/>
                        </a:p>
                      </a:txBody>
                      <a:tcPr marL="0" marR="0" marT="0" marB="0" anchor="ctr">
                        <a:blipFill>
                          <a:blip r:embed="rId5"/>
                          <a:stretch>
                            <a:fillRect t="-506897" r="-400901" b="-303448"/>
                          </a:stretch>
                        </a:blipFill>
                      </a:tcPr>
                    </a:tc>
                    <a:tc>
                      <a:txBody>
                        <a:bodyPr/>
                        <a:lstStyle/>
                        <a:p>
                          <a:endParaRPr lang="zh-CN"/>
                        </a:p>
                      </a:txBody>
                      <a:tcPr marL="0" marR="0" marT="0" marB="0" anchor="ctr">
                        <a:blipFill>
                          <a:blip r:embed="rId5"/>
                          <a:stretch>
                            <a:fillRect l="-100000" t="-506897" r="-300901" b="-303448"/>
                          </a:stretch>
                        </a:blipFill>
                      </a:tcPr>
                    </a:tc>
                    <a:tc>
                      <a:txBody>
                        <a:bodyPr/>
                        <a:lstStyle/>
                        <a:p>
                          <a:endParaRPr lang="zh-CN"/>
                        </a:p>
                      </a:txBody>
                      <a:tcPr marL="0" marR="0" marT="0" marB="0" anchor="ctr">
                        <a:blipFill>
                          <a:blip r:embed="rId5"/>
                          <a:stretch>
                            <a:fillRect l="-201818" t="-506897" r="-203636" b="-303448"/>
                          </a:stretch>
                        </a:blipFill>
                      </a:tcPr>
                    </a:tc>
                    <a:tc>
                      <a:txBody>
                        <a:bodyPr/>
                        <a:lstStyle/>
                        <a:p>
                          <a:endParaRPr lang="zh-CN"/>
                        </a:p>
                      </a:txBody>
                      <a:tcPr marL="0" marR="0" marT="0" marB="0" anchor="ctr">
                        <a:blipFill>
                          <a:blip r:embed="rId5"/>
                          <a:stretch>
                            <a:fillRect l="-299099" t="-506897" r="-101802" b="-303448"/>
                          </a:stretch>
                        </a:blipFill>
                      </a:tcPr>
                    </a:tc>
                    <a:tc>
                      <a:txBody>
                        <a:bodyPr/>
                        <a:lstStyle/>
                        <a:p>
                          <a:endParaRPr lang="zh-CN"/>
                        </a:p>
                      </a:txBody>
                      <a:tcPr marL="0" marR="0" marT="0" marB="0" anchor="ctr">
                        <a:blipFill>
                          <a:blip r:embed="rId5"/>
                          <a:stretch>
                            <a:fillRect l="-399099" t="-506897" r="-1802" b="-303448"/>
                          </a:stretch>
                        </a:blipFill>
                      </a:tcPr>
                    </a:tc>
                    <a:extLst>
                      <a:ext uri="{0D108BD9-81ED-4DB2-BD59-A6C34878D82A}">
                        <a16:rowId xmlns:a16="http://schemas.microsoft.com/office/drawing/2014/main" val="1066081061"/>
                      </a:ext>
                    </a:extLst>
                  </a:tr>
                  <a:tr h="360000">
                    <a:tc>
                      <a:txBody>
                        <a:bodyPr/>
                        <a:lstStyle/>
                        <a:p>
                          <a:endParaRPr lang="zh-CN"/>
                        </a:p>
                      </a:txBody>
                      <a:tcPr marL="0" marR="0" marT="0" marB="0" anchor="ctr">
                        <a:blipFill>
                          <a:blip r:embed="rId5"/>
                          <a:stretch>
                            <a:fillRect t="-628571" r="-400901" b="-214286"/>
                          </a:stretch>
                        </a:blipFill>
                      </a:tcPr>
                    </a:tc>
                    <a:tc>
                      <a:txBody>
                        <a:bodyPr/>
                        <a:lstStyle/>
                        <a:p>
                          <a:endParaRPr lang="zh-CN"/>
                        </a:p>
                      </a:txBody>
                      <a:tcPr marL="0" marR="0" marT="0" marB="0" anchor="ctr">
                        <a:blipFill>
                          <a:blip r:embed="rId5"/>
                          <a:stretch>
                            <a:fillRect l="-100000" t="-628571" r="-300901" b="-214286"/>
                          </a:stretch>
                        </a:blipFill>
                      </a:tcPr>
                    </a:tc>
                    <a:tc>
                      <a:txBody>
                        <a:bodyPr/>
                        <a:lstStyle/>
                        <a:p>
                          <a:endParaRPr lang="zh-CN"/>
                        </a:p>
                      </a:txBody>
                      <a:tcPr marL="0" marR="0" marT="0" marB="0" anchor="ctr">
                        <a:blipFill>
                          <a:blip r:embed="rId5"/>
                          <a:stretch>
                            <a:fillRect l="-201818" t="-628571" r="-203636" b="-214286"/>
                          </a:stretch>
                        </a:blipFill>
                      </a:tcPr>
                    </a:tc>
                    <a:tc>
                      <a:txBody>
                        <a:bodyPr/>
                        <a:lstStyle/>
                        <a:p>
                          <a:endParaRPr lang="zh-CN"/>
                        </a:p>
                      </a:txBody>
                      <a:tcPr marL="0" marR="0" marT="0" marB="0" anchor="ctr">
                        <a:blipFill>
                          <a:blip r:embed="rId5"/>
                          <a:stretch>
                            <a:fillRect l="-299099" t="-628571" r="-101802" b="-214286"/>
                          </a:stretch>
                        </a:blipFill>
                      </a:tcPr>
                    </a:tc>
                    <a:tc>
                      <a:txBody>
                        <a:bodyPr/>
                        <a:lstStyle/>
                        <a:p>
                          <a:endParaRPr lang="zh-CN"/>
                        </a:p>
                      </a:txBody>
                      <a:tcPr marL="0" marR="0" marT="0" marB="0" anchor="ctr">
                        <a:blipFill>
                          <a:blip r:embed="rId5"/>
                          <a:stretch>
                            <a:fillRect l="-399099" t="-628571" r="-1802" b="-214286"/>
                          </a:stretch>
                        </a:blipFill>
                      </a:tcPr>
                    </a:tc>
                    <a:extLst>
                      <a:ext uri="{0D108BD9-81ED-4DB2-BD59-A6C34878D82A}">
                        <a16:rowId xmlns:a16="http://schemas.microsoft.com/office/drawing/2014/main" val="165845"/>
                      </a:ext>
                    </a:extLst>
                  </a:tr>
                  <a:tr h="360000">
                    <a:tc>
                      <a:txBody>
                        <a:bodyPr/>
                        <a:lstStyle/>
                        <a:p>
                          <a:endParaRPr lang="zh-CN"/>
                        </a:p>
                      </a:txBody>
                      <a:tcPr marL="0" marR="0" marT="0" marB="0" anchor="ctr">
                        <a:blipFill>
                          <a:blip r:embed="rId5"/>
                          <a:stretch>
                            <a:fillRect t="-703448" r="-400901" b="-106897"/>
                          </a:stretch>
                        </a:blipFill>
                      </a:tcPr>
                    </a:tc>
                    <a:tc>
                      <a:txBody>
                        <a:bodyPr/>
                        <a:lstStyle/>
                        <a:p>
                          <a:endParaRPr lang="zh-CN"/>
                        </a:p>
                      </a:txBody>
                      <a:tcPr marL="0" marR="0" marT="0" marB="0" anchor="ctr">
                        <a:blipFill>
                          <a:blip r:embed="rId5"/>
                          <a:stretch>
                            <a:fillRect l="-100000" t="-703448" r="-300901" b="-106897"/>
                          </a:stretch>
                        </a:blipFill>
                      </a:tcPr>
                    </a:tc>
                    <a:tc>
                      <a:txBody>
                        <a:bodyPr/>
                        <a:lstStyle/>
                        <a:p>
                          <a:endParaRPr lang="zh-CN"/>
                        </a:p>
                      </a:txBody>
                      <a:tcPr marL="0" marR="0" marT="0" marB="0" anchor="ctr">
                        <a:blipFill>
                          <a:blip r:embed="rId5"/>
                          <a:stretch>
                            <a:fillRect l="-201818" t="-703448" r="-203636" b="-106897"/>
                          </a:stretch>
                        </a:blipFill>
                      </a:tcP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extLst>
                      <a:ext uri="{0D108BD9-81ED-4DB2-BD59-A6C34878D82A}">
                        <a16:rowId xmlns:a16="http://schemas.microsoft.com/office/drawing/2014/main" val="3103092010"/>
                      </a:ext>
                    </a:extLst>
                  </a:tr>
                  <a:tr h="360000">
                    <a:tc>
                      <a:txBody>
                        <a:bodyPr/>
                        <a:lstStyle/>
                        <a:p>
                          <a:endParaRPr lang="zh-CN"/>
                        </a:p>
                      </a:txBody>
                      <a:tcPr marL="0" marR="0" marT="0" marB="0" anchor="ctr">
                        <a:blipFill>
                          <a:blip r:embed="rId5"/>
                          <a:stretch>
                            <a:fillRect t="-832143" r="-400901" b="-10714"/>
                          </a:stretch>
                        </a:blipFill>
                      </a:tcPr>
                    </a:tc>
                    <a:tc>
                      <a:txBody>
                        <a:bodyPr/>
                        <a:lstStyle/>
                        <a:p>
                          <a:endParaRPr lang="zh-CN"/>
                        </a:p>
                      </a:txBody>
                      <a:tcPr marL="0" marR="0" marT="0" marB="0" anchor="ctr">
                        <a:blipFill>
                          <a:blip r:embed="rId5"/>
                          <a:stretch>
                            <a:fillRect l="-100000" t="-832143" r="-300901" b="-10714"/>
                          </a:stretch>
                        </a:blipFill>
                      </a:tcPr>
                    </a:tc>
                    <a:tc>
                      <a:txBody>
                        <a:bodyPr/>
                        <a:lstStyle/>
                        <a:p>
                          <a:endParaRPr lang="zh-CN"/>
                        </a:p>
                      </a:txBody>
                      <a:tcPr marL="0" marR="0" marT="0" marB="0" anchor="ctr">
                        <a:blipFill>
                          <a:blip r:embed="rId5"/>
                          <a:stretch>
                            <a:fillRect l="-201818" t="-832143" r="-203636" b="-10714"/>
                          </a:stretch>
                        </a:blipFill>
                      </a:tcP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tc>
                      <a:txBody>
                        <a:bodyPr/>
                        <a:lstStyle/>
                        <a:p>
                          <a:pPr marL="0" marR="0" lvl="0" indent="0" algn="ctr" defTabSz="914400" rtl="0" eaLnBrk="1" fontAlgn="auto" latinLnBrk="0" hangingPunct="1">
                            <a:lnSpc>
                              <a:spcPts val="1360"/>
                            </a:lnSpc>
                            <a:spcBef>
                              <a:spcPts val="0"/>
                            </a:spcBef>
                            <a:spcAft>
                              <a:spcPts val="0"/>
                            </a:spcAft>
                            <a:buClrTx/>
                            <a:buSzTx/>
                            <a:buFontTx/>
                            <a:buNone/>
                            <a:tabLst/>
                            <a:defRPr/>
                          </a:pPr>
                          <a:r>
                            <a:rPr lang="en-US" altLang="zh-CN" sz="1200" dirty="0"/>
                            <a:t>…</a:t>
                          </a:r>
                          <a:endParaRPr lang="zh-CN" altLang="en-US" sz="1200" dirty="0"/>
                        </a:p>
                        <a:p>
                          <a:pPr marL="0" marR="0" lvl="0" indent="0" algn="ctr" defTabSz="914400" rtl="0" eaLnBrk="1" fontAlgn="auto" latinLnBrk="0" hangingPunct="1">
                            <a:lnSpc>
                              <a:spcPts val="1360"/>
                            </a:lnSpc>
                            <a:spcBef>
                              <a:spcPts val="0"/>
                            </a:spcBef>
                            <a:spcAft>
                              <a:spcPts val="0"/>
                            </a:spcAft>
                            <a:buClrTx/>
                            <a:buSzTx/>
                            <a:buFontTx/>
                            <a:buNone/>
                            <a:tabLst/>
                            <a:defRPr/>
                          </a:pPr>
                          <a:endParaRPr lang="zh-CN" altLang="en-US" sz="1200" dirty="0"/>
                        </a:p>
                      </a:txBody>
                      <a:tcPr marL="0" marR="0" marT="0" marB="0" anchor="ctr"/>
                    </a:tc>
                    <a:extLst>
                      <a:ext uri="{0D108BD9-81ED-4DB2-BD59-A6C34878D82A}">
                        <a16:rowId xmlns:a16="http://schemas.microsoft.com/office/drawing/2014/main" val="356441389"/>
                      </a:ext>
                    </a:extLst>
                  </a:tr>
                </a:tbl>
              </a:graphicData>
            </a:graphic>
          </p:graphicFrame>
        </mc:Fallback>
      </mc:AlternateContent>
    </p:spTree>
    <p:extLst>
      <p:ext uri="{BB962C8B-B14F-4D97-AF65-F5344CB8AC3E}">
        <p14:creationId xmlns:p14="http://schemas.microsoft.com/office/powerpoint/2010/main" val="49876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3478"/>
            <a:ext cx="9144000" cy="410445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538"/>
            <a:ext cx="9144000" cy="4104456"/>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670311" y="1472190"/>
            <a:ext cx="811526" cy="811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19459" y="1527612"/>
            <a:ext cx="5889313" cy="746358"/>
          </a:xfrm>
          <a:prstGeom prst="rect">
            <a:avLst/>
          </a:prstGeom>
        </p:spPr>
        <p:txBody>
          <a:bodyPr wrap="square" lIns="68580" tIns="34290" rIns="68580" bIns="34290">
            <a:spAutoFit/>
          </a:bodyPr>
          <a:lstStyle/>
          <a:p>
            <a:r>
              <a:rPr lang="en-US" altLang="zh-CN"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Motivation</a:t>
            </a:r>
            <a:endParaRPr lang="zh-CN" altLang="en-US"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cxnSp>
        <p:nvCxnSpPr>
          <p:cNvPr id="9" name="直接连接符 8"/>
          <p:cNvCxnSpPr/>
          <p:nvPr/>
        </p:nvCxnSpPr>
        <p:spPr>
          <a:xfrm>
            <a:off x="2621969" y="2283718"/>
            <a:ext cx="294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13649" y="1588462"/>
            <a:ext cx="5889313" cy="623248"/>
          </a:xfrm>
          <a:prstGeom prst="rect">
            <a:avLst/>
          </a:prstGeom>
        </p:spPr>
        <p:txBody>
          <a:bodyPr wrap="square" lIns="68580" tIns="34290" rIns="68580" bIns="34290">
            <a:spAutoFit/>
          </a:bodyPr>
          <a:lstStyle/>
          <a:p>
            <a:r>
              <a:rPr lang="en-US" altLang="zh-CN" sz="3600" b="1">
                <a:solidFill>
                  <a:srgbClr val="3A4660"/>
                </a:solidFill>
                <a:latin typeface="微软雅黑" panose="020B0503020204020204" pitchFamily="34" charset="-122"/>
                <a:ea typeface="微软雅黑" panose="020B0503020204020204" pitchFamily="34" charset="-122"/>
              </a:rPr>
              <a:t>01</a:t>
            </a:r>
            <a:endParaRPr lang="zh-CN" altLang="en-US" sz="3600" b="1">
              <a:solidFill>
                <a:srgbClr val="3A46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678517"/>
      </p:ext>
    </p:extLst>
  </p:cSld>
  <p:clrMapOvr>
    <a:masterClrMapping/>
  </p:clrMapOvr>
  <mc:AlternateContent xmlns:mc="http://schemas.openxmlformats.org/markup-compatibility/2006" xmlns:p14="http://schemas.microsoft.com/office/powerpoint/2010/main">
    <mc:Choice Requires="p14">
      <p:transition spd="slow" p14:dur="2000" advTm="1110"/>
    </mc:Choice>
    <mc:Fallback xmlns="">
      <p:transition spd="slow" advTm="111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07DFCB-57E6-4418-9163-5EB158C8B750}"/>
              </a:ext>
            </a:extLst>
          </p:cNvPr>
          <p:cNvPicPr>
            <a:picLocks noChangeAspect="1"/>
          </p:cNvPicPr>
          <p:nvPr/>
        </p:nvPicPr>
        <p:blipFill>
          <a:blip r:embed="rId3"/>
          <a:stretch>
            <a:fillRect/>
          </a:stretch>
        </p:blipFill>
        <p:spPr>
          <a:xfrm>
            <a:off x="107504" y="57681"/>
            <a:ext cx="8748464" cy="388620"/>
          </a:xfrm>
          <a:prstGeom prst="rect">
            <a:avLst/>
          </a:prstGeom>
        </p:spPr>
      </p:pic>
      <p:pic>
        <p:nvPicPr>
          <p:cNvPr id="4" name="内容占位符 3">
            <a:extLst>
              <a:ext uri="{FF2B5EF4-FFF2-40B4-BE49-F238E27FC236}">
                <a16:creationId xmlns:a16="http://schemas.microsoft.com/office/drawing/2014/main" id="{34A4503F-9F62-4D1D-A085-9083309CBD5A}"/>
              </a:ext>
            </a:extLst>
          </p:cNvPr>
          <p:cNvPicPr>
            <a:picLocks noGrp="1" noChangeAspect="1"/>
          </p:cNvPicPr>
          <p:nvPr>
            <p:ph idx="1"/>
          </p:nvPr>
        </p:nvPicPr>
        <p:blipFill>
          <a:blip r:embed="rId4"/>
          <a:stretch>
            <a:fillRect/>
          </a:stretch>
        </p:blipFill>
        <p:spPr>
          <a:xfrm>
            <a:off x="0" y="446301"/>
            <a:ext cx="8604448" cy="2400844"/>
          </a:xfrm>
          <a:prstGeom prst="rect">
            <a:avLst/>
          </a:prstGeom>
        </p:spPr>
      </p:pic>
      <p:sp>
        <p:nvSpPr>
          <p:cNvPr id="6" name="矩形 5">
            <a:extLst>
              <a:ext uri="{FF2B5EF4-FFF2-40B4-BE49-F238E27FC236}">
                <a16:creationId xmlns:a16="http://schemas.microsoft.com/office/drawing/2014/main" id="{5EAB05F8-E860-4893-9963-D46DD92A8CBD}"/>
              </a:ext>
            </a:extLst>
          </p:cNvPr>
          <p:cNvSpPr/>
          <p:nvPr/>
        </p:nvSpPr>
        <p:spPr>
          <a:xfrm>
            <a:off x="6372200" y="834921"/>
            <a:ext cx="576064" cy="194421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2A272B98-1765-4E08-B1DE-D5927C7B0F8E}"/>
              </a:ext>
            </a:extLst>
          </p:cNvPr>
          <p:cNvSpPr/>
          <p:nvPr/>
        </p:nvSpPr>
        <p:spPr>
          <a:xfrm>
            <a:off x="7851856" y="823060"/>
            <a:ext cx="752592" cy="19418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DF0738DA-9BA8-4EFC-AD31-5BBA6EA138B2}"/>
                  </a:ext>
                </a:extLst>
              </p:cNvPr>
              <p:cNvSpPr/>
              <p:nvPr/>
            </p:nvSpPr>
            <p:spPr>
              <a:xfrm>
                <a:off x="-16764" y="2847145"/>
                <a:ext cx="9160764" cy="2567113"/>
              </a:xfrm>
              <a:prstGeom prst="rect">
                <a:avLst/>
              </a:prstGeom>
            </p:spPr>
            <p:txBody>
              <a:bodyPr wrap="square">
                <a:spAutoFit/>
              </a:bodyPr>
              <a:lstStyle/>
              <a:p>
                <a:pPr marL="285750" indent="-285750">
                  <a:buFont typeface="Arial" panose="020B0604020202020204" pitchFamily="34" charset="0"/>
                  <a:buChar char="•"/>
                </a:pP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rue</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TPAs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are zero</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for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pure penguin decays</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which is consistent with those from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LHCb</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buFont typeface="Arial" panose="020B0604020202020204" pitchFamily="34" charset="0"/>
                  <a:buChar char="•"/>
                </a:pP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The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tiny transverse polarization</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component </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in the pure annihilation mode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leads to the negligible TPAs</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p>
              <a:p>
                <a:pPr marL="285750" indent="-285750">
                  <a:buFont typeface="Arial" panose="020B0604020202020204" pitchFamily="34" charset="0"/>
                  <a:buChar char="•"/>
                </a:pP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large fake </a:t>
                </a:r>
                <a14:m>
                  <m:oMath xmlns:m="http://schemas.openxmlformats.org/officeDocument/2006/math">
                    <m:sSubSup>
                      <m:sSubSupPr>
                        <m:ctrlPr>
                          <a:rPr lang="en-US" altLang="zh-CN" sz="2000" i="1">
                            <a:solidFill>
                              <a:srgbClr val="FF0000"/>
                            </a:solidFill>
                            <a:latin typeface="Cambria Math" panose="02040503050406030204" pitchFamily="18" charset="0"/>
                            <a:cs typeface="Cambria Math" panose="02040503050406030204" pitchFamily="18" charset="0"/>
                          </a:rPr>
                        </m:ctrlPr>
                      </m:sSubSupPr>
                      <m:e>
                        <m:r>
                          <a:rPr lang="en-US" altLang="zh-CN" sz="2000" i="1">
                            <a:solidFill>
                              <a:srgbClr val="FF0000"/>
                            </a:solidFill>
                            <a:latin typeface="Cambria Math" panose="02040503050406030204" pitchFamily="18" charset="0"/>
                            <a:cs typeface="Cambria Math" panose="02040503050406030204" pitchFamily="18" charset="0"/>
                          </a:rPr>
                          <m:t>𝐴</m:t>
                        </m:r>
                      </m:e>
                      <m:sub>
                        <m:r>
                          <a:rPr lang="en-US" altLang="zh-CN" sz="2000" i="1">
                            <a:solidFill>
                              <a:srgbClr val="FF0000"/>
                            </a:solidFill>
                            <a:latin typeface="Cambria Math" panose="02040503050406030204" pitchFamily="18" charset="0"/>
                            <a:cs typeface="Cambria Math" panose="02040503050406030204" pitchFamily="18" charset="0"/>
                          </a:rPr>
                          <m:t>𝑇</m:t>
                        </m:r>
                      </m:sub>
                      <m:sup>
                        <m:r>
                          <a:rPr lang="en-US" altLang="zh-CN" sz="2000" i="1">
                            <a:solidFill>
                              <a:srgbClr val="FF0000"/>
                            </a:solidFill>
                            <a:latin typeface="Cambria Math" panose="02040503050406030204" pitchFamily="18" charset="0"/>
                            <a:cs typeface="Cambria Math" panose="02040503050406030204" pitchFamily="18" charset="0"/>
                          </a:rPr>
                          <m:t>1</m:t>
                        </m:r>
                      </m:sup>
                    </m:sSubSup>
                    <m:r>
                      <a:rPr lang="en-US" altLang="zh-CN" sz="2000" i="1">
                        <a:solidFill>
                          <a:srgbClr val="FF0000"/>
                        </a:solidFill>
                        <a:latin typeface="Cambria Math" panose="02040503050406030204" pitchFamily="18" charset="0"/>
                        <a:cs typeface="Cambria Math" panose="02040503050406030204" pitchFamily="18" charset="0"/>
                      </a:rPr>
                      <m:t> </m:t>
                    </m:r>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simply reflects the importance of the strong final state phases. </a:t>
                </a:r>
                <a:endPar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buFont typeface="Arial" panose="020B0604020202020204" pitchFamily="34" charset="0"/>
                  <a:buChar char="•"/>
                </a:pP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smallness of </a:t>
                </a:r>
                <a14:m>
                  <m:oMath xmlns:m="http://schemas.openxmlformats.org/officeDocument/2006/math">
                    <m:sSubSup>
                      <m:sSubSupPr>
                        <m:ctrlPr>
                          <a:rPr lang="en-US" altLang="zh-CN" sz="2000" i="1">
                            <a:solidFill>
                              <a:schemeClr val="tx1"/>
                            </a:solidFill>
                            <a:latin typeface="Cambria Math" panose="02040503050406030204" pitchFamily="18" charset="0"/>
                            <a:cs typeface="Cambria Math" panose="02040503050406030204" pitchFamily="18" charset="0"/>
                          </a:rPr>
                        </m:ctrlPr>
                      </m:sSubSupPr>
                      <m:e>
                        <m:r>
                          <a:rPr lang="en-US" altLang="zh-CN" sz="2000" i="1">
                            <a:solidFill>
                              <a:schemeClr val="tx1"/>
                            </a:solidFill>
                            <a:latin typeface="Cambria Math" panose="02040503050406030204" pitchFamily="18" charset="0"/>
                            <a:cs typeface="Cambria Math" panose="02040503050406030204" pitchFamily="18" charset="0"/>
                          </a:rPr>
                          <m:t>𝐴</m:t>
                        </m:r>
                      </m:e>
                      <m:sub>
                        <m:r>
                          <a:rPr lang="en-US" altLang="zh-CN" sz="2000" i="1">
                            <a:solidFill>
                              <a:schemeClr val="tx1"/>
                            </a:solidFill>
                            <a:latin typeface="Cambria Math" panose="02040503050406030204" pitchFamily="18" charset="0"/>
                            <a:cs typeface="Cambria Math" panose="02040503050406030204" pitchFamily="18" charset="0"/>
                          </a:rPr>
                          <m:t>𝑇</m:t>
                        </m:r>
                      </m:sub>
                      <m:sup>
                        <m:r>
                          <a:rPr lang="en-US" altLang="zh-CN" sz="2000" i="1">
                            <a:solidFill>
                              <a:schemeClr val="tx1"/>
                            </a:solidFill>
                            <a:latin typeface="Cambria Math" panose="02040503050406030204" pitchFamily="18" charset="0"/>
                            <a:cs typeface="Cambria Math" panose="02040503050406030204" pitchFamily="18" charset="0"/>
                          </a:rPr>
                          <m:t>2</m:t>
                        </m:r>
                      </m:sup>
                    </m:sSubSup>
                  </m:oMath>
                </a14:m>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is attributed to the suppression from the strong phase difference between the perpendicular and parallel polarization amplitudes .</a:t>
                </a:r>
              </a:p>
              <a:p>
                <a:endParaRPr lang="en-US" altLang="zh-CN" dirty="0">
                  <a:solidFill>
                    <a:schemeClr val="tx1"/>
                  </a:solidFill>
                  <a:latin typeface="微软雅黑" panose="020B0503020204020204" pitchFamily="34" charset="-122"/>
                  <a:ea typeface="微软雅黑" panose="020B0503020204020204" pitchFamily="34" charset="-122"/>
                </a:endParaRPr>
              </a:p>
            </p:txBody>
          </p:sp>
        </mc:Choice>
        <mc:Fallback xmlns="">
          <p:sp>
            <p:nvSpPr>
              <p:cNvPr id="8" name="矩形 7">
                <a:extLst>
                  <a:ext uri="{FF2B5EF4-FFF2-40B4-BE49-F238E27FC236}">
                    <a16:creationId xmlns:a16="http://schemas.microsoft.com/office/drawing/2014/main" id="{DF0738DA-9BA8-4EFC-AD31-5BBA6EA138B2}"/>
                  </a:ext>
                </a:extLst>
              </p:cNvPr>
              <p:cNvSpPr>
                <a:spLocks noRot="1" noChangeAspect="1" noMove="1" noResize="1" noEditPoints="1" noAdjustHandles="1" noChangeArrowheads="1" noChangeShapeType="1" noTextEdit="1"/>
              </p:cNvSpPr>
              <p:nvPr/>
            </p:nvSpPr>
            <p:spPr>
              <a:xfrm>
                <a:off x="-16764" y="2847145"/>
                <a:ext cx="9160764" cy="2567113"/>
              </a:xfrm>
              <a:prstGeom prst="rect">
                <a:avLst/>
              </a:prstGeom>
              <a:blipFill>
                <a:blip r:embed="rId5"/>
                <a:stretch>
                  <a:fillRect l="-554" t="-1478" r="-1247"/>
                </a:stretch>
              </a:blipFill>
            </p:spPr>
            <p:txBody>
              <a:bodyPr/>
              <a:lstStyle/>
              <a:p>
                <a:r>
                  <a:rPr lang="zh-CN" altLang="en-US">
                    <a:noFill/>
                  </a:rPr>
                  <a:t> </a:t>
                </a:r>
              </a:p>
            </p:txBody>
          </p:sp>
        </mc:Fallback>
      </mc:AlternateContent>
      <p:sp>
        <p:nvSpPr>
          <p:cNvPr id="2" name="圆角矩形 1">
            <a:extLst>
              <a:ext uri="{FF2B5EF4-FFF2-40B4-BE49-F238E27FC236}">
                <a16:creationId xmlns:a16="http://schemas.microsoft.com/office/drawing/2014/main" id="{6296C97C-5EDB-4924-E6BF-5084645DC4EC}"/>
              </a:ext>
            </a:extLst>
          </p:cNvPr>
          <p:cNvSpPr/>
          <p:nvPr/>
        </p:nvSpPr>
        <p:spPr>
          <a:xfrm>
            <a:off x="0" y="1342663"/>
            <a:ext cx="8604448" cy="25464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noFill/>
            </a:endParaRPr>
          </a:p>
        </p:txBody>
      </p:sp>
      <p:sp>
        <p:nvSpPr>
          <p:cNvPr id="9" name="圆角矩形 8">
            <a:extLst>
              <a:ext uri="{FF2B5EF4-FFF2-40B4-BE49-F238E27FC236}">
                <a16:creationId xmlns:a16="http://schemas.microsoft.com/office/drawing/2014/main" id="{E1D198BD-AC3A-38D3-EF28-1AA8959A9E73}"/>
              </a:ext>
            </a:extLst>
          </p:cNvPr>
          <p:cNvSpPr/>
          <p:nvPr/>
        </p:nvSpPr>
        <p:spPr>
          <a:xfrm>
            <a:off x="-16764" y="2431177"/>
            <a:ext cx="8604448" cy="25464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noFill/>
            </a:endParaRPr>
          </a:p>
        </p:txBody>
      </p:sp>
    </p:spTree>
    <p:extLst>
      <p:ext uri="{BB962C8B-B14F-4D97-AF65-F5344CB8AC3E}">
        <p14:creationId xmlns:p14="http://schemas.microsoft.com/office/powerpoint/2010/main" val="379596587"/>
      </p:ext>
    </p:extLst>
  </p:cSld>
  <p:clrMapOvr>
    <a:masterClrMapping/>
  </p:clrMapOvr>
  <mc:AlternateContent xmlns:mc="http://schemas.openxmlformats.org/markup-compatibility/2006" xmlns:p14="http://schemas.microsoft.com/office/powerpoint/2010/main">
    <mc:Choice Requires="p14">
      <p:transition spd="slow" p14:dur="2000" advTm="35438"/>
    </mc:Choice>
    <mc:Fallback xmlns="">
      <p:transition spd="slow" advTm="354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p:cTn id="10" dur="indefinite"/>
                                        <p:tgtEl>
                                          <p:spTgt spid="6"/>
                                        </p:tgtEl>
                                        <p:attrNameLst>
                                          <p:attrName>style.opacity</p:attrName>
                                        </p:attrNameLst>
                                      </p:cBhvr>
                                      <p:to>
                                        <p:strVal val="0"/>
                                      </p:to>
                                    </p:set>
                                    <p:animEffect filter="image" prLst="opacity: 0">
                                      <p:cBhvr rctx="IE">
                                        <p:cTn id="11" dur="indefinite"/>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childTnLst>
                                    <p:set>
                                      <p:cBhvr>
                                        <p:cTn id="25" dur="indefinite"/>
                                        <p:tgtEl>
                                          <p:spTgt spid="2"/>
                                        </p:tgtEl>
                                        <p:attrNameLst>
                                          <p:attrName>style.opacity</p:attrName>
                                        </p:attrNameLst>
                                      </p:cBhvr>
                                      <p:to>
                                        <p:strVal val="0"/>
                                      </p:to>
                                    </p:set>
                                    <p:animEffect filter="image" prLst="opacity: 0">
                                      <p:cBhvr rctx="IE">
                                        <p:cTn id="26" dur="indefinite"/>
                                        <p:tgtEl>
                                          <p:spTgt spid="2"/>
                                        </p:tgtEl>
                                      </p:cBhvr>
                                    </p:animEffect>
                                  </p:childTnLst>
                                </p:cTn>
                              </p:par>
                              <p:par>
                                <p:cTn id="27" presetID="9" presetClass="emph" presetSubtype="0" grpId="1" nodeType="withEffect">
                                  <p:stCondLst>
                                    <p:cond delay="0"/>
                                  </p:stCondLst>
                                  <p:childTnLst>
                                    <p:set>
                                      <p:cBhvr>
                                        <p:cTn id="28" dur="indefinite"/>
                                        <p:tgtEl>
                                          <p:spTgt spid="9"/>
                                        </p:tgtEl>
                                        <p:attrNameLst>
                                          <p:attrName>style.opacity</p:attrName>
                                        </p:attrNameLst>
                                      </p:cBhvr>
                                      <p:to>
                                        <p:strVal val="0"/>
                                      </p:to>
                                    </p:set>
                                    <p:animEffect filter="image" prLst="opacity: 0">
                                      <p:cBhvr rctx="IE">
                                        <p:cTn id="29" dur="indefinite"/>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2" grpId="0" animBg="1"/>
      <p:bldP spid="2" grpId="1"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3478"/>
            <a:ext cx="9144000" cy="410445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538"/>
            <a:ext cx="9144000" cy="4104456"/>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670311" y="1472190"/>
            <a:ext cx="811526" cy="811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21968" y="1554119"/>
            <a:ext cx="5889313" cy="746358"/>
          </a:xfrm>
          <a:prstGeom prst="rect">
            <a:avLst/>
          </a:prstGeom>
        </p:spPr>
        <p:txBody>
          <a:bodyPr wrap="square" lIns="68580" tIns="34290" rIns="68580" bIns="34290">
            <a:spAutoFit/>
          </a:bodyPr>
          <a:lstStyle/>
          <a:p>
            <a:r>
              <a:rPr lang="en-US" altLang="zh-CN"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Summary</a:t>
            </a:r>
            <a:endParaRPr lang="zh-CN" altLang="en-US"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cxnSp>
        <p:nvCxnSpPr>
          <p:cNvPr id="9" name="直接连接符 8"/>
          <p:cNvCxnSpPr/>
          <p:nvPr/>
        </p:nvCxnSpPr>
        <p:spPr>
          <a:xfrm>
            <a:off x="2621969" y="2283718"/>
            <a:ext cx="294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13650" y="1588462"/>
            <a:ext cx="972214" cy="623248"/>
          </a:xfrm>
          <a:prstGeom prst="rect">
            <a:avLst/>
          </a:prstGeom>
        </p:spPr>
        <p:txBody>
          <a:bodyPr wrap="square" lIns="68580" tIns="34290" rIns="68580" bIns="34290">
            <a:spAutoFit/>
          </a:bodyPr>
          <a:lstStyle/>
          <a:p>
            <a:r>
              <a:rPr lang="en-US" altLang="zh-CN" sz="3600" b="1">
                <a:solidFill>
                  <a:srgbClr val="3A4660"/>
                </a:solidFill>
                <a:latin typeface="微软雅黑" panose="020B0503020204020204" pitchFamily="34" charset="-122"/>
                <a:ea typeface="微软雅黑" panose="020B0503020204020204" pitchFamily="34" charset="-122"/>
              </a:rPr>
              <a:t>04</a:t>
            </a:r>
            <a:endParaRPr lang="zh-CN" altLang="en-US" sz="3600" b="1">
              <a:solidFill>
                <a:srgbClr val="3A46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307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231258"/>
            <a:ext cx="9144000" cy="4991536"/>
            <a:chOff x="-1" y="231258"/>
            <a:chExt cx="9144000" cy="4991536"/>
          </a:xfrm>
        </p:grpSpPr>
        <p:grpSp>
          <p:nvGrpSpPr>
            <p:cNvPr id="3" name="组合 2"/>
            <p:cNvGrpSpPr/>
            <p:nvPr/>
          </p:nvGrpSpPr>
          <p:grpSpPr>
            <a:xfrm>
              <a:off x="-1" y="231258"/>
              <a:ext cx="1043608" cy="349894"/>
              <a:chOff x="-1" y="231258"/>
              <a:chExt cx="1043608" cy="349894"/>
            </a:xfrm>
          </p:grpSpPr>
          <p:sp>
            <p:nvSpPr>
              <p:cNvPr id="8" name="矩形 7"/>
              <p:cNvSpPr/>
              <p:nvPr/>
            </p:nvSpPr>
            <p:spPr>
              <a:xfrm>
                <a:off x="67562" y="231258"/>
                <a:ext cx="976045" cy="349894"/>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 y="231258"/>
                <a:ext cx="971601" cy="349894"/>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1" y="4955300"/>
              <a:ext cx="9144000" cy="19548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 y="5034595"/>
              <a:ext cx="9144000" cy="188199"/>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95" name="矩形 94"/>
              <p:cNvSpPr>
                <a:spLocks noChangeArrowheads="1"/>
              </p:cNvSpPr>
              <p:nvPr/>
            </p:nvSpPr>
            <p:spPr bwMode="auto">
              <a:xfrm>
                <a:off x="141989" y="581152"/>
                <a:ext cx="8746829" cy="5570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marL="342900" indent="-342900" eaLnBrk="1" fontAlgn="auto" hangingPunct="1">
                  <a:spcBef>
                    <a:spcPts val="0"/>
                  </a:spcBef>
                  <a:spcAft>
                    <a:spcPts val="0"/>
                  </a:spcAft>
                  <a:buClr>
                    <a:schemeClr val="accent6"/>
                  </a:buClr>
                  <a:buFont typeface="Wingdings" panose="05000000000000000000" pitchFamily="2" charset="2"/>
                  <a:buChar char="Ø"/>
                  <a:defRPr/>
                </a:pPr>
                <a:r>
                  <a:rPr kumimoji="0" lang="en-US" altLang="zh-CN" sz="2000" b="1" i="0" u="none" strike="noStrike" kern="1200" cap="none" spc="0" normalizeH="0" baseline="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The PQCD factorization formalism based on the quasi-two-body decay mechanism for</a:t>
                </a: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t>
                </a:r>
                <a:r>
                  <a:rPr kumimoji="0" lang="en-US" altLang="zh-CN" sz="2000" b="1" i="0" u="none" strike="noStrike" kern="1200" cap="none" spc="0" normalizeH="0" baseline="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four-body B meson decays has been well </a:t>
                </a: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established and have many potential applications. </a:t>
                </a:r>
              </a:p>
              <a:p>
                <a:pPr marL="342900" indent="-342900" eaLnBrk="1" fontAlgn="auto" hangingPunct="1">
                  <a:spcBef>
                    <a:spcPts val="0"/>
                  </a:spcBef>
                  <a:spcAft>
                    <a:spcPts val="0"/>
                  </a:spcAft>
                  <a:buClr>
                    <a:schemeClr val="accent6"/>
                  </a:buClr>
                  <a:buFont typeface="Wingdings" panose="05000000000000000000" pitchFamily="2" charset="2"/>
                  <a:buChar char="Ø"/>
                  <a:defRPr/>
                </a:pPr>
                <a:endPar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sym typeface="+mn-ea"/>
                </a:endParaRPr>
              </a:p>
              <a:p>
                <a:pPr marL="342900" indent="-342900" eaLnBrk="1" fontAlgn="auto" hangingPunct="1">
                  <a:spcBef>
                    <a:spcPts val="0"/>
                  </a:spcBef>
                  <a:spcAft>
                    <a:spcPts val="0"/>
                  </a:spcAft>
                  <a:buClr>
                    <a:schemeClr val="accent6"/>
                  </a:buClr>
                  <a:buFont typeface="Wingdings" panose="05000000000000000000" pitchFamily="2" charset="2"/>
                  <a:buChar char="Ø"/>
                  <a:defRPr/>
                </a:pP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Various CP</a:t>
                </a:r>
                <a:r>
                  <a:rPr lang="zh-CN" altLang="en-US"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 asymmetries</a:t>
                </a: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 are presented. In particular, by including the S-wave  components, we have estimated the S-wave induced TPAs and direct CPV for the first time.</a:t>
                </a:r>
              </a:p>
              <a:p>
                <a:pPr marL="342900" indent="-342900" eaLnBrk="1" fontAlgn="auto" hangingPunct="1">
                  <a:spcBef>
                    <a:spcPts val="0"/>
                  </a:spcBef>
                  <a:spcAft>
                    <a:spcPts val="0"/>
                  </a:spcAft>
                  <a:buClr>
                    <a:schemeClr val="accent6"/>
                  </a:buClr>
                  <a:buFont typeface="Wingdings" panose="05000000000000000000" pitchFamily="2" charset="2"/>
                  <a:buChar char="Ø"/>
                  <a:defRPr/>
                </a:pPr>
                <a:endPar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sym typeface="+mn-ea"/>
                </a:endParaRPr>
              </a:p>
              <a:p>
                <a:pPr marL="342900" indent="-342900" eaLnBrk="1" fontAlgn="auto" hangingPunct="1">
                  <a:spcBef>
                    <a:spcPts val="0"/>
                  </a:spcBef>
                  <a:spcAft>
                    <a:spcPts val="0"/>
                  </a:spcAft>
                  <a:buClr>
                    <a:schemeClr val="accent6"/>
                  </a:buClr>
                  <a:buFont typeface="Wingdings" panose="05000000000000000000" pitchFamily="2" charset="2"/>
                  <a:buChar char="Ø"/>
                  <a:defRPr/>
                </a:pP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The true TPAs in most of the considered channels are tiny, of order </a:t>
                </a:r>
                <a14:m>
                  <m:oMath xmlns:m="http://schemas.openxmlformats.org/officeDocument/2006/math">
                    <m:sSup>
                      <m:sSupPr>
                        <m:ctrlPr>
                          <a:rPr lang="en-US" altLang="zh-CN" sz="2000" b="1" i="1" smtClean="0">
                            <a:solidFill>
                              <a:schemeClr val="tx1"/>
                            </a:solidFill>
                            <a:latin typeface="Cambria Math" panose="02040503050406030204" pitchFamily="18" charset="0"/>
                          </a:rPr>
                        </m:ctrlPr>
                      </m:sSupPr>
                      <m:e>
                        <m:r>
                          <a:rPr lang="en-US" altLang="zh-CN" sz="2000" b="1">
                            <a:solidFill>
                              <a:schemeClr val="tx1"/>
                            </a:solidFill>
                            <a:latin typeface="Cambria Math" panose="02040503050406030204" pitchFamily="18" charset="0"/>
                          </a:rPr>
                          <m:t>10</m:t>
                        </m:r>
                      </m:e>
                      <m:sup>
                        <m:r>
                          <a:rPr lang="en-US" altLang="zh-CN" sz="2000" b="1">
                            <a:solidFill>
                              <a:schemeClr val="tx1"/>
                            </a:solidFill>
                            <a:latin typeface="Cambria Math" panose="02040503050406030204" pitchFamily="18" charset="0"/>
                          </a:rPr>
                          <m:t>−2</m:t>
                        </m:r>
                      </m:sup>
                    </m:sSup>
                    <m:r>
                      <a:rPr lang="en-US" altLang="zh-CN" sz="2000" b="1" i="1">
                        <a:solidFill>
                          <a:schemeClr val="tx1"/>
                        </a:solidFill>
                        <a:latin typeface="Cambria Math" panose="02040503050406030204" pitchFamily="18" charset="0"/>
                      </a:rPr>
                      <m:t> </m:t>
                    </m:r>
                  </m:oMath>
                </a14:m>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or even lower. The fake ones could be larger, but they do not reflect CPV.</a:t>
                </a:r>
              </a:p>
              <a:p>
                <a:pPr marL="342900" indent="-342900" eaLnBrk="1" fontAlgn="auto" hangingPunct="1">
                  <a:spcBef>
                    <a:spcPts val="0"/>
                  </a:spcBef>
                  <a:spcAft>
                    <a:spcPts val="0"/>
                  </a:spcAft>
                  <a:buClr>
                    <a:schemeClr val="accent6"/>
                  </a:buClr>
                  <a:buFont typeface="Wingdings" panose="05000000000000000000" pitchFamily="2" charset="2"/>
                  <a:buChar char="Ø"/>
                  <a:defRPr/>
                </a:pPr>
                <a:endParaRPr lang="en-US" altLang="zh-CN" sz="2000" b="1" dirty="0">
                  <a:latin typeface="Times New Roman" panose="02020603050405020304" pitchFamily="18" charset="0"/>
                  <a:ea typeface="Hannotate SC" panose="03000500000000000000" pitchFamily="66" charset="-122"/>
                  <a:cs typeface="Times New Roman" panose="02020603050405020304" pitchFamily="18" charset="0"/>
                  <a:sym typeface="+mn-ea"/>
                </a:endParaRPr>
              </a:p>
              <a:p>
                <a:pPr marL="342900" indent="-342900" eaLnBrk="1" fontAlgn="auto" hangingPunct="1">
                  <a:spcBef>
                    <a:spcPts val="0"/>
                  </a:spcBef>
                  <a:spcAft>
                    <a:spcPts val="0"/>
                  </a:spcAft>
                  <a:buClr>
                    <a:schemeClr val="accent6"/>
                  </a:buClr>
                  <a:buFont typeface="Wingdings" panose="05000000000000000000" pitchFamily="2" charset="2"/>
                  <a:buChar char="Ø"/>
                  <a:defRPr/>
                </a:pP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The angular analysis </a:t>
                </a:r>
                <a:r>
                  <a:rPr lang="zh-CN" altLang="en-US"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may be improved by</a:t>
                </a: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a:t>
                </a:r>
                <a:r>
                  <a:rPr lang="zh-CN" altLang="en-US"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expanding the mass region</a:t>
                </a: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which provide more </a:t>
                </a:r>
                <a:r>
                  <a:rPr lang="zh-CN" altLang="en-US"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meaningful asymmetries</a:t>
                </a:r>
                <a:r>
                  <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in the future.</a:t>
                </a:r>
              </a:p>
              <a:p>
                <a:pPr marL="342900" indent="-342900">
                  <a:spcBef>
                    <a:spcPct val="50000"/>
                  </a:spcBef>
                  <a:buFont typeface="Wingdings" panose="05000000000000000000" pitchFamily="2" charset="2"/>
                  <a:buChar char="l"/>
                </a:pPr>
                <a:endParaRPr lang="en-US" altLang="zh-CN" sz="2000" b="1"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endParaRPr>
              </a:p>
              <a:p>
                <a:pPr marL="342900" indent="-342900">
                  <a:spcBef>
                    <a:spcPct val="50000"/>
                  </a:spcBef>
                  <a:buFont typeface="Wingdings" panose="05000000000000000000" pitchFamily="2" charset="2"/>
                  <a:buChar char="l"/>
                </a:pPr>
                <a:endParaRPr lang="zh-CN" altLang="en-US" sz="2000" b="1" dirty="0">
                  <a:latin typeface="Times New Roman" panose="02020603050405020304" pitchFamily="18" charset="0"/>
                  <a:ea typeface="Hannotate SC" panose="03000500000000000000" pitchFamily="66" charset="-122"/>
                  <a:cs typeface="Times New Roman" panose="02020603050405020304" pitchFamily="18" charset="0"/>
                </a:endParaRPr>
              </a:p>
              <a:p>
                <a:pPr marL="342900" indent="-342900">
                  <a:spcBef>
                    <a:spcPct val="50000"/>
                  </a:spcBef>
                  <a:buFont typeface="Wingdings" panose="05000000000000000000" pitchFamily="2" charset="2"/>
                  <a:buChar char="l"/>
                </a:pPr>
                <a:endParaRPr lang="en-US" altLang="zh-TW"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95" name="矩形 94"/>
              <p:cNvSpPr>
                <a:spLocks noRot="1" noChangeAspect="1" noMove="1" noResize="1" noEditPoints="1" noAdjustHandles="1" noChangeArrowheads="1" noChangeShapeType="1" noTextEdit="1"/>
              </p:cNvSpPr>
              <p:nvPr/>
            </p:nvSpPr>
            <p:spPr bwMode="auto">
              <a:xfrm>
                <a:off x="141989" y="581152"/>
                <a:ext cx="8746829" cy="5570756"/>
              </a:xfrm>
              <a:prstGeom prst="rect">
                <a:avLst/>
              </a:prstGeom>
              <a:blipFill>
                <a:blip r:embed="rId3"/>
                <a:stretch>
                  <a:fillRect l="-581" t="-455" r="-5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08967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3478"/>
            <a:ext cx="9144000" cy="410445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46915"/>
            <a:ext cx="9144000" cy="4104456"/>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27784" y="1563638"/>
            <a:ext cx="6048672" cy="746358"/>
          </a:xfrm>
          <a:prstGeom prst="rect">
            <a:avLst/>
          </a:prstGeom>
        </p:spPr>
        <p:txBody>
          <a:bodyPr wrap="square" lIns="68580" tIns="34290" rIns="68580" bIns="34290">
            <a:spAutoFit/>
          </a:bodyPr>
          <a:lstStyle/>
          <a:p>
            <a:r>
              <a:rPr lang="en-US" altLang="zh-CN"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Thank   you</a:t>
            </a:r>
            <a:endParaRPr lang="zh-CN" altLang="en-US"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spTree>
    <p:extLst>
      <p:ext uri="{BB962C8B-B14F-4D97-AF65-F5344CB8AC3E}">
        <p14:creationId xmlns:p14="http://schemas.microsoft.com/office/powerpoint/2010/main" val="243849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4955300"/>
            <a:ext cx="9144000" cy="267494"/>
            <a:chOff x="-1" y="4955300"/>
            <a:chExt cx="9144000" cy="267494"/>
          </a:xfrm>
        </p:grpSpPr>
        <p:sp>
          <p:nvSpPr>
            <p:cNvPr id="5" name="矩形 4"/>
            <p:cNvSpPr/>
            <p:nvPr/>
          </p:nvSpPr>
          <p:spPr>
            <a:xfrm>
              <a:off x="-1" y="4955300"/>
              <a:ext cx="9144000" cy="19548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 y="5034595"/>
              <a:ext cx="9144000" cy="188199"/>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bwMode="auto">
          <a:xfrm>
            <a:off x="483275" y="260778"/>
            <a:ext cx="8351802" cy="4580064"/>
          </a:xfrm>
          <a:prstGeom prst="roundRect">
            <a:avLst>
              <a:gd name="adj" fmla="val 460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grpSp>
        <p:nvGrpSpPr>
          <p:cNvPr id="12" name="组合 11"/>
          <p:cNvGrpSpPr/>
          <p:nvPr/>
        </p:nvGrpSpPr>
        <p:grpSpPr>
          <a:xfrm>
            <a:off x="221252" y="771550"/>
            <a:ext cx="492584" cy="3362058"/>
            <a:chOff x="619063" y="1443956"/>
            <a:chExt cx="589484" cy="4362719"/>
          </a:xfrm>
          <a:solidFill>
            <a:srgbClr val="3A4660"/>
          </a:solidFill>
        </p:grpSpPr>
        <p:sp>
          <p:nvSpPr>
            <p:cNvPr id="13" name="圆角矩形 12"/>
            <p:cNvSpPr/>
            <p:nvPr/>
          </p:nvSpPr>
          <p:spPr bwMode="auto">
            <a:xfrm>
              <a:off x="619063" y="3807128"/>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圆角矩形 13"/>
            <p:cNvSpPr/>
            <p:nvPr/>
          </p:nvSpPr>
          <p:spPr bwMode="auto">
            <a:xfrm>
              <a:off x="619063" y="4397921"/>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5" name="圆角矩形 14"/>
            <p:cNvSpPr/>
            <p:nvPr/>
          </p:nvSpPr>
          <p:spPr bwMode="auto">
            <a:xfrm>
              <a:off x="619063" y="4988714"/>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6" name="圆角矩形 15"/>
            <p:cNvSpPr/>
            <p:nvPr/>
          </p:nvSpPr>
          <p:spPr bwMode="auto">
            <a:xfrm>
              <a:off x="619063" y="5579504"/>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7" name="圆角矩形 16"/>
            <p:cNvSpPr/>
            <p:nvPr/>
          </p:nvSpPr>
          <p:spPr bwMode="auto">
            <a:xfrm>
              <a:off x="619063" y="1443956"/>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圆角矩形 17"/>
            <p:cNvSpPr/>
            <p:nvPr/>
          </p:nvSpPr>
          <p:spPr bwMode="auto">
            <a:xfrm>
              <a:off x="619063" y="2034749"/>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9" name="圆角矩形 18"/>
            <p:cNvSpPr/>
            <p:nvPr/>
          </p:nvSpPr>
          <p:spPr bwMode="auto">
            <a:xfrm>
              <a:off x="619063" y="2625542"/>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0" name="圆角矩形 19"/>
            <p:cNvSpPr/>
            <p:nvPr/>
          </p:nvSpPr>
          <p:spPr bwMode="auto">
            <a:xfrm>
              <a:off x="619063" y="3216335"/>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mc:AlternateContent xmlns:mc="http://schemas.openxmlformats.org/markup-compatibility/2006" xmlns:a14="http://schemas.microsoft.com/office/drawing/2010/main">
        <mc:Choice Requires="a14">
          <p:sp>
            <p:nvSpPr>
              <p:cNvPr id="53" name="TextBox 54"/>
              <p:cNvSpPr txBox="1"/>
              <p:nvPr/>
            </p:nvSpPr>
            <p:spPr>
              <a:xfrm>
                <a:off x="598556" y="769539"/>
                <a:ext cx="8351802" cy="41857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Clr>
                    <a:schemeClr val="accent6"/>
                  </a:buClr>
                  <a:buFont typeface="Wingdings" pitchFamily="2" charset="2"/>
                  <a:buChar char="Ø"/>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CP violation (CPV) is a key requirement for generating the matter-antimatter asymmetry in the universe.</a:t>
                </a:r>
                <a:r>
                  <a:rPr lang="en-US" altLang="zh-CN" sz="2400" b="1" cap="all" dirty="0">
                    <a:solidFill>
                      <a:schemeClr val="bg2"/>
                    </a:solidFill>
                    <a:latin typeface="Times New Roman" panose="02020603050405020304" pitchFamily="18" charset="0"/>
                    <a:ea typeface="Hannotate SC" panose="03000500000000000000" pitchFamily="66" charset="-122"/>
                    <a:cs typeface="Times New Roman" panose="02020603050405020304" pitchFamily="18" charset="0"/>
                    <a:sym typeface="+mn-ea"/>
                  </a:rPr>
                  <a:t> </a:t>
                </a:r>
              </a:p>
              <a:p>
                <a:pPr marL="342900" indent="-342900">
                  <a:lnSpc>
                    <a:spcPct val="150000"/>
                  </a:lnSpc>
                  <a:buClr>
                    <a:schemeClr val="accent6"/>
                  </a:buClr>
                  <a:buFont typeface="Wingdings" pitchFamily="2" charset="2"/>
                  <a:buChar char="Ø"/>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sym typeface="+mn-ea"/>
                  </a:rPr>
                  <a:t>CPVs in K-, B-, D-meson have been confirmed by experiments.</a:t>
                </a:r>
              </a:p>
              <a:p>
                <a:pPr marL="342900" indent="-342900">
                  <a:lnSpc>
                    <a:spcPct val="150000"/>
                  </a:lnSpc>
                  <a:buClr>
                    <a:schemeClr val="accent6"/>
                  </a:buClr>
                  <a:buFont typeface="Wingdings" pitchFamily="2" charset="2"/>
                  <a:buChar char="Ø"/>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sym typeface="+mn-ea"/>
                  </a:rPr>
                  <a:t>First evidence (</a:t>
                </a:r>
                <a:r>
                  <a:rPr lang="en-GB" altLang="zh-CN" sz="2400" i="1"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sym typeface="+mn-ea"/>
                  </a:rPr>
                  <a:t>3</a:t>
                </a:r>
                <a:r>
                  <a:rPr lang="en-US" altLang="en-GB" sz="2400" i="1"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sym typeface="+mn-ea"/>
                  </a:rPr>
                  <a:t>.3</a:t>
                </a:r>
                <a:r>
                  <a:rPr lang="en-GB" altLang="zh-CN" sz="2400" i="1"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sym typeface="+mn-ea"/>
                  </a:rPr>
                  <a:t>σ </a:t>
                </a: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sym typeface="+mn-ea"/>
                  </a:rPr>
                  <a:t>) for CPV in </a:t>
                </a:r>
                <a14:m>
                  <m:oMath xmlns:m="http://schemas.openxmlformats.org/officeDocument/2006/math">
                    <m:sSub>
                      <m:sSubPr>
                        <m:ctrlPr>
                          <a:rPr lang="en-US" altLang="zh-CN" sz="2400" i="1">
                            <a:solidFill>
                              <a:srgbClr val="0000FF"/>
                            </a:solidFill>
                            <a:latin typeface="Cambria Math" panose="02040503050406030204" pitchFamily="18" charset="0"/>
                          </a:rPr>
                        </m:ctrlPr>
                      </m:sSubPr>
                      <m:e>
                        <m:r>
                          <a:rPr lang="en-US" altLang="zh-CN" sz="2400">
                            <a:solidFill>
                              <a:srgbClr val="0000FF"/>
                            </a:solidFill>
                            <a:latin typeface="Cambria Math" panose="02040503050406030204" pitchFamily="18" charset="0"/>
                          </a:rPr>
                          <m:t> </m:t>
                        </m:r>
                        <m:r>
                          <m:rPr>
                            <m:sty m:val="p"/>
                          </m:rPr>
                          <a:rPr lang="en-US" altLang="zh-CN" sz="2400" i="1">
                            <a:solidFill>
                              <a:srgbClr val="0000FF"/>
                            </a:solidFill>
                            <a:latin typeface="Cambria Math" panose="02040503050406030204" pitchFamily="18" charset="0"/>
                          </a:rPr>
                          <m:t>Λ</m:t>
                        </m:r>
                      </m:e>
                      <m:sub>
                        <m:r>
                          <a:rPr lang="en-US" altLang="zh-CN" sz="2400" i="1">
                            <a:solidFill>
                              <a:srgbClr val="0000FF"/>
                            </a:solidFill>
                            <a:latin typeface="Cambria Math" panose="02040503050406030204" pitchFamily="18" charset="0"/>
                          </a:rPr>
                          <m:t>𝑏</m:t>
                        </m:r>
                      </m:sub>
                    </m:sSub>
                    <m:r>
                      <a:rPr lang="en-US" altLang="zh-CN" sz="2400" i="1">
                        <a:solidFill>
                          <a:srgbClr val="0000FF"/>
                        </a:solidFill>
                        <a:latin typeface="Cambria Math" panose="02040503050406030204" pitchFamily="18" charset="0"/>
                      </a:rPr>
                      <m:t>→</m:t>
                    </m:r>
                    <m:r>
                      <a:rPr lang="en-US" altLang="zh-CN" sz="2400" i="1">
                        <a:solidFill>
                          <a:srgbClr val="0000FF"/>
                        </a:solidFill>
                        <a:latin typeface="Cambria Math" panose="02040503050406030204" pitchFamily="18" charset="0"/>
                      </a:rPr>
                      <m:t>𝑝</m:t>
                    </m:r>
                    <m:sSup>
                      <m:sSupPr>
                        <m:ctrlPr>
                          <a:rPr lang="en-US" altLang="zh-CN" sz="2400" i="1">
                            <a:solidFill>
                              <a:srgbClr val="0000FF"/>
                            </a:solidFill>
                            <a:latin typeface="Cambria Math" panose="02040503050406030204" pitchFamily="18" charset="0"/>
                          </a:rPr>
                        </m:ctrlPr>
                      </m:sSupPr>
                      <m:e>
                        <m:r>
                          <a:rPr lang="en-US" altLang="zh-CN" sz="2400" i="1">
                            <a:solidFill>
                              <a:srgbClr val="0000FF"/>
                            </a:solidFill>
                            <a:latin typeface="Cambria Math" panose="02040503050406030204" pitchFamily="18" charset="0"/>
                          </a:rPr>
                          <m:t>𝜋</m:t>
                        </m:r>
                      </m:e>
                      <m:sup>
                        <m:r>
                          <a:rPr lang="en-US" altLang="zh-CN" sz="2400" i="1">
                            <a:solidFill>
                              <a:srgbClr val="0000FF"/>
                            </a:solidFill>
                            <a:latin typeface="Cambria Math" panose="02040503050406030204" pitchFamily="18" charset="0"/>
                          </a:rPr>
                          <m:t>+</m:t>
                        </m:r>
                      </m:sup>
                    </m:sSup>
                    <m:sSup>
                      <m:sSupPr>
                        <m:ctrlPr>
                          <a:rPr lang="en-US" altLang="zh-CN" sz="2400" i="1">
                            <a:solidFill>
                              <a:srgbClr val="0000FF"/>
                            </a:solidFill>
                            <a:latin typeface="Cambria Math" panose="02040503050406030204" pitchFamily="18" charset="0"/>
                          </a:rPr>
                        </m:ctrlPr>
                      </m:sSupPr>
                      <m:e>
                        <m:r>
                          <a:rPr lang="en-US" altLang="zh-CN" sz="2400" i="1">
                            <a:solidFill>
                              <a:srgbClr val="0000FF"/>
                            </a:solidFill>
                            <a:latin typeface="Cambria Math" panose="02040503050406030204" pitchFamily="18" charset="0"/>
                          </a:rPr>
                          <m:t>𝜋</m:t>
                        </m:r>
                      </m:e>
                      <m:sup>
                        <m:r>
                          <a:rPr lang="en-US" altLang="zh-CN" sz="2400" i="1">
                            <a:solidFill>
                              <a:srgbClr val="0000FF"/>
                            </a:solidFill>
                            <a:latin typeface="Cambria Math" panose="02040503050406030204" pitchFamily="18" charset="0"/>
                          </a:rPr>
                          <m:t>−</m:t>
                        </m:r>
                      </m:sup>
                    </m:sSup>
                    <m:sSup>
                      <m:sSupPr>
                        <m:ctrlPr>
                          <a:rPr lang="en-US" altLang="zh-CN" sz="2400" i="1">
                            <a:solidFill>
                              <a:srgbClr val="0000FF"/>
                            </a:solidFill>
                            <a:latin typeface="Cambria Math" panose="02040503050406030204" pitchFamily="18" charset="0"/>
                          </a:rPr>
                        </m:ctrlPr>
                      </m:sSupPr>
                      <m:e>
                        <m:r>
                          <a:rPr lang="en-US" altLang="zh-CN" sz="2400" i="1">
                            <a:solidFill>
                              <a:srgbClr val="0000FF"/>
                            </a:solidFill>
                            <a:latin typeface="Cambria Math" panose="02040503050406030204" pitchFamily="18" charset="0"/>
                          </a:rPr>
                          <m:t>𝜋</m:t>
                        </m:r>
                      </m:e>
                      <m:sup>
                        <m:r>
                          <a:rPr lang="en-US" altLang="zh-CN" sz="2400" i="1">
                            <a:solidFill>
                              <a:srgbClr val="0000FF"/>
                            </a:solidFill>
                            <a:latin typeface="Cambria Math" panose="02040503050406030204" pitchFamily="18" charset="0"/>
                          </a:rPr>
                          <m:t>−</m:t>
                        </m:r>
                      </m:sup>
                    </m:sSup>
                  </m:oMath>
                </a14:m>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sym typeface="+mn-ea"/>
                  </a:rPr>
                  <a:t> decays.</a:t>
                </a:r>
              </a:p>
              <a:p>
                <a:pPr marL="342900" indent="-342900">
                  <a:lnSpc>
                    <a:spcPct val="150000"/>
                  </a:lnSpc>
                  <a:buClr>
                    <a:schemeClr val="accent6"/>
                  </a:buClr>
                  <a:buFont typeface="Wingdings" pitchFamily="2" charset="2"/>
                  <a:buChar char="Ø"/>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In SM, CPV is attributed to an irreducible phase in the CKM quark-mixing matrix.</a:t>
                </a:r>
              </a:p>
              <a:p>
                <a:pPr>
                  <a:lnSpc>
                    <a:spcPct val="150000"/>
                  </a:lnSpc>
                  <a:buClr>
                    <a:schemeClr val="accent6"/>
                  </a:buClr>
                </a:pPr>
                <a:r>
                  <a:rPr lang="en-US" altLang="en-GB" sz="2400" i="1" dirty="0">
                    <a:solidFill>
                      <a:schemeClr val="bg2"/>
                    </a:solidFill>
                    <a:latin typeface="Hannotate SC" panose="03000500000000000000" pitchFamily="66" charset="-122"/>
                    <a:ea typeface="Hannotate SC" panose="03000500000000000000" pitchFamily="66" charset="-122"/>
                    <a:cs typeface="Times New Roman" panose="02020603050405020304" pitchFamily="18" charset="0"/>
                  </a:rPr>
                  <a:t>  </a:t>
                </a:r>
              </a:p>
              <a:p>
                <a:r>
                  <a:rPr lang="en-US" altLang="en-GB" sz="1400" i="1" dirty="0">
                    <a:solidFill>
                      <a:schemeClr val="bg2"/>
                    </a:solidFill>
                    <a:latin typeface="Times New Roman" panose="02020603050405020304" pitchFamily="18" charset="0"/>
                    <a:cs typeface="Times New Roman" panose="02020603050405020304" pitchFamily="18" charset="0"/>
                  </a:rPr>
                  <a:t>    </a:t>
                </a:r>
                <a:endParaRPr lang="en-US" altLang="zh-CN" sz="2000" b="1"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mc:Choice>
        <mc:Fallback xmlns="">
          <p:sp>
            <p:nvSpPr>
              <p:cNvPr id="53" name="TextBox 54"/>
              <p:cNvSpPr txBox="1">
                <a:spLocks noRot="1" noChangeAspect="1" noMove="1" noResize="1" noEditPoints="1" noAdjustHandles="1" noChangeArrowheads="1" noChangeShapeType="1" noTextEdit="1"/>
              </p:cNvSpPr>
              <p:nvPr/>
            </p:nvSpPr>
            <p:spPr>
              <a:xfrm>
                <a:off x="598556" y="769539"/>
                <a:ext cx="8351802" cy="4185761"/>
              </a:xfrm>
              <a:prstGeom prst="rect">
                <a:avLst/>
              </a:prstGeom>
              <a:blipFill>
                <a:blip r:embed="rId3"/>
                <a:stretch>
                  <a:fillRect l="-1064" r="-9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1977698"/>
      </p:ext>
    </p:extLst>
  </p:cSld>
  <p:clrMapOvr>
    <a:masterClrMapping/>
  </p:clrMapOvr>
  <mc:AlternateContent xmlns:mc="http://schemas.openxmlformats.org/markup-compatibility/2006" xmlns:p14="http://schemas.microsoft.com/office/powerpoint/2010/main">
    <mc:Choice Requires="p14">
      <p:transition spd="slow" p14:dur="2000" advTm="34898"/>
    </mc:Choice>
    <mc:Fallback xmlns="">
      <p:transition spd="slow" advTm="3489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4955300"/>
            <a:ext cx="9144000" cy="267494"/>
            <a:chOff x="-1" y="4955300"/>
            <a:chExt cx="9144000" cy="267494"/>
          </a:xfrm>
        </p:grpSpPr>
        <p:sp>
          <p:nvSpPr>
            <p:cNvPr id="5" name="矩形 4"/>
            <p:cNvSpPr/>
            <p:nvPr/>
          </p:nvSpPr>
          <p:spPr>
            <a:xfrm>
              <a:off x="-1" y="4955300"/>
              <a:ext cx="9144000" cy="19548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 y="5034595"/>
              <a:ext cx="9144000" cy="188199"/>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bwMode="auto">
          <a:xfrm>
            <a:off x="301752" y="260778"/>
            <a:ext cx="8533325" cy="4622514"/>
          </a:xfrm>
          <a:prstGeom prst="roundRect">
            <a:avLst>
              <a:gd name="adj" fmla="val 460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grpSp>
        <p:nvGrpSpPr>
          <p:cNvPr id="12" name="组合 11"/>
          <p:cNvGrpSpPr/>
          <p:nvPr/>
        </p:nvGrpSpPr>
        <p:grpSpPr>
          <a:xfrm>
            <a:off x="55460" y="744118"/>
            <a:ext cx="492584" cy="3362058"/>
            <a:chOff x="619063" y="1443956"/>
            <a:chExt cx="589484" cy="4362719"/>
          </a:xfrm>
          <a:solidFill>
            <a:srgbClr val="3A4660"/>
          </a:solidFill>
        </p:grpSpPr>
        <p:sp>
          <p:nvSpPr>
            <p:cNvPr id="13" name="圆角矩形 12"/>
            <p:cNvSpPr/>
            <p:nvPr/>
          </p:nvSpPr>
          <p:spPr bwMode="auto">
            <a:xfrm>
              <a:off x="619063" y="3807128"/>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4" name="圆角矩形 13"/>
            <p:cNvSpPr/>
            <p:nvPr/>
          </p:nvSpPr>
          <p:spPr bwMode="auto">
            <a:xfrm>
              <a:off x="619063" y="4397921"/>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5" name="圆角矩形 14"/>
            <p:cNvSpPr/>
            <p:nvPr/>
          </p:nvSpPr>
          <p:spPr bwMode="auto">
            <a:xfrm>
              <a:off x="619063" y="4988714"/>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6" name="圆角矩形 15"/>
            <p:cNvSpPr/>
            <p:nvPr/>
          </p:nvSpPr>
          <p:spPr bwMode="auto">
            <a:xfrm>
              <a:off x="619063" y="5579504"/>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7" name="圆角矩形 16"/>
            <p:cNvSpPr/>
            <p:nvPr/>
          </p:nvSpPr>
          <p:spPr bwMode="auto">
            <a:xfrm>
              <a:off x="619063" y="1443956"/>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圆角矩形 17"/>
            <p:cNvSpPr/>
            <p:nvPr/>
          </p:nvSpPr>
          <p:spPr bwMode="auto">
            <a:xfrm>
              <a:off x="619063" y="2034749"/>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9" name="圆角矩形 18"/>
            <p:cNvSpPr/>
            <p:nvPr/>
          </p:nvSpPr>
          <p:spPr bwMode="auto">
            <a:xfrm>
              <a:off x="619063" y="2625542"/>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0" name="圆角矩形 19"/>
            <p:cNvSpPr/>
            <p:nvPr/>
          </p:nvSpPr>
          <p:spPr bwMode="auto">
            <a:xfrm>
              <a:off x="619063" y="3216335"/>
              <a:ext cx="589484" cy="227171"/>
            </a:xfrm>
            <a:prstGeom prst="roundRect">
              <a:avLst>
                <a:gd name="adj" fmla="val 5000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53" name="TextBox 54"/>
          <p:cNvSpPr txBox="1"/>
          <p:nvPr/>
        </p:nvSpPr>
        <p:spPr>
          <a:xfrm>
            <a:off x="483275" y="333062"/>
            <a:ext cx="8351802" cy="39039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Clr>
                <a:schemeClr val="accent6"/>
              </a:buClr>
              <a:buFont typeface="Wingdings" pitchFamily="2" charset="2"/>
              <a:buChar char="ü"/>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Triple-product asymmetries (TPAs) may reveal potential signals of CPV</a:t>
            </a:r>
            <a:r>
              <a:rPr lang="en-GB" altLang="zh-CN" sz="2400" i="1" dirty="0">
                <a:solidFill>
                  <a:schemeClr val="bg2"/>
                </a:solidFill>
                <a:latin typeface="Times New Roman" panose="02020603050405020304" pitchFamily="18" charset="0"/>
                <a:ea typeface="Hannotate SC" panose="03000500000000000000" pitchFamily="66" charset="-122"/>
                <a:cs typeface="Times New Roman" panose="02020603050405020304" pitchFamily="18" charset="0"/>
              </a:rPr>
              <a:t> </a:t>
            </a:r>
          </a:p>
          <a:p>
            <a:pPr marL="342900" indent="-342900">
              <a:lnSpc>
                <a:spcPct val="150000"/>
              </a:lnSpc>
              <a:buClr>
                <a:schemeClr val="accent6"/>
              </a:buClr>
              <a:buFont typeface="Wingdings" pitchFamily="2" charset="2"/>
              <a:buChar char="ü"/>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TP take the form                  which arises from   </a:t>
            </a:r>
          </a:p>
          <a:p>
            <a:pPr>
              <a:lnSpc>
                <a:spcPct val="150000"/>
              </a:lnSpc>
              <a:buFont typeface="Arial" panose="020B0604020202020204" pitchFamily="34" charset="0"/>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     contractions.  It is odd under time reversal.</a:t>
            </a:r>
            <a:r>
              <a:rPr lang="zh-CN" altLang="en-US" sz="2400" dirty="0">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a:t>
            </a:r>
            <a:r>
              <a:rPr lang="en-US" altLang="zh-CN" sz="2400" dirty="0">
                <a:solidFill>
                  <a:srgbClr val="C00000"/>
                </a:solidFill>
                <a:latin typeface="Times New Roman" panose="02020603050405020304" pitchFamily="18" charset="0"/>
                <a:ea typeface="Hannotate SC" panose="03000500000000000000" pitchFamily="66" charset="-122"/>
                <a:cs typeface="Times New Roman" panose="02020603050405020304" pitchFamily="18" charset="0"/>
              </a:rPr>
              <a:t>arXiv:2211.07332</a:t>
            </a: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a:t>
            </a:r>
          </a:p>
          <a:p>
            <a:pPr>
              <a:lnSpc>
                <a:spcPct val="150000"/>
              </a:lnSpc>
              <a:buFont typeface="Arial" panose="020B0604020202020204" pitchFamily="34" charset="0"/>
            </a:pPr>
            <a:endParaRPr lang="en-US" altLang="zh-CN" sz="2400" dirty="0">
              <a:latin typeface="Times New Roman" panose="02020603050405020304" pitchFamily="18" charset="0"/>
              <a:ea typeface="Hannotate SC" panose="03000500000000000000" pitchFamily="66" charset="-122"/>
              <a:cs typeface="Times New Roman" panose="02020603050405020304" pitchFamily="18" charset="0"/>
            </a:endParaRPr>
          </a:p>
          <a:p>
            <a:pPr marL="342900" indent="-342900">
              <a:lnSpc>
                <a:spcPct val="150000"/>
              </a:lnSpc>
              <a:buClr>
                <a:schemeClr val="accent6"/>
              </a:buClr>
              <a:buFont typeface="Wingdings" pitchFamily="2" charset="2"/>
              <a:buChar char="ü"/>
            </a:pPr>
            <a:r>
              <a:rPr lang="en-US" altLang="zh-CN" sz="2400" dirty="0">
                <a:latin typeface="Times New Roman" panose="02020603050405020304" pitchFamily="18" charset="0"/>
                <a:ea typeface="Hannotate SC" panose="03000500000000000000" pitchFamily="66" charset="-122"/>
                <a:cs typeface="Times New Roman" panose="02020603050405020304" pitchFamily="18" charset="0"/>
              </a:rPr>
              <a:t>The construction of a scalar triple product requires a final state with at least four particles, e.g. four-body decays.</a:t>
            </a:r>
            <a:endParaRPr lang="zh-CN" altLang="en-US" sz="2400" dirty="0">
              <a:latin typeface="Times New Roman" panose="02020603050405020304" pitchFamily="18" charset="0"/>
              <a:ea typeface="Hannotate SC" panose="03000500000000000000" pitchFamily="66" charset="-122"/>
              <a:cs typeface="Times New Roman" panose="02020603050405020304" pitchFamily="18" charset="0"/>
            </a:endParaRPr>
          </a:p>
        </p:txBody>
      </p:sp>
      <p:pic>
        <p:nvPicPr>
          <p:cNvPr id="3" name="图片 2">
            <a:extLst>
              <a:ext uri="{FF2B5EF4-FFF2-40B4-BE49-F238E27FC236}">
                <a16:creationId xmlns:a16="http://schemas.microsoft.com/office/drawing/2014/main" id="{BFA3B8B3-EE60-9FF0-7E74-653E024012EE}"/>
              </a:ext>
            </a:extLst>
          </p:cNvPr>
          <p:cNvPicPr>
            <a:picLocks noChangeAspect="1"/>
          </p:cNvPicPr>
          <p:nvPr/>
        </p:nvPicPr>
        <p:blipFill>
          <a:blip r:embed="rId3"/>
          <a:stretch>
            <a:fillRect/>
          </a:stretch>
        </p:blipFill>
        <p:spPr>
          <a:xfrm>
            <a:off x="3088266" y="1668916"/>
            <a:ext cx="1117600" cy="279400"/>
          </a:xfrm>
          <a:prstGeom prst="rect">
            <a:avLst/>
          </a:prstGeom>
        </p:spPr>
      </p:pic>
      <p:pic>
        <p:nvPicPr>
          <p:cNvPr id="4" name="图片 3">
            <a:extLst>
              <a:ext uri="{FF2B5EF4-FFF2-40B4-BE49-F238E27FC236}">
                <a16:creationId xmlns:a16="http://schemas.microsoft.com/office/drawing/2014/main" id="{E33AC3B5-BD93-818E-8A89-E8840233C805}"/>
              </a:ext>
            </a:extLst>
          </p:cNvPr>
          <p:cNvPicPr>
            <a:picLocks noChangeAspect="1"/>
          </p:cNvPicPr>
          <p:nvPr/>
        </p:nvPicPr>
        <p:blipFill>
          <a:blip r:embed="rId4"/>
          <a:stretch>
            <a:fillRect/>
          </a:stretch>
        </p:blipFill>
        <p:spPr>
          <a:xfrm>
            <a:off x="6746088" y="1690054"/>
            <a:ext cx="1479550" cy="279400"/>
          </a:xfrm>
          <a:prstGeom prst="rect">
            <a:avLst/>
          </a:prstGeom>
        </p:spPr>
      </p:pic>
      <p:pic>
        <p:nvPicPr>
          <p:cNvPr id="21" name="图片 20">
            <a:extLst>
              <a:ext uri="{FF2B5EF4-FFF2-40B4-BE49-F238E27FC236}">
                <a16:creationId xmlns:a16="http://schemas.microsoft.com/office/drawing/2014/main" id="{94342C4A-B1E0-60BC-4226-5148E37F618B}"/>
              </a:ext>
            </a:extLst>
          </p:cNvPr>
          <p:cNvPicPr>
            <a:picLocks noChangeAspect="1"/>
          </p:cNvPicPr>
          <p:nvPr/>
        </p:nvPicPr>
        <p:blipFill>
          <a:blip r:embed="rId5"/>
          <a:stretch>
            <a:fillRect/>
          </a:stretch>
        </p:blipFill>
        <p:spPr>
          <a:xfrm>
            <a:off x="2357659" y="927801"/>
            <a:ext cx="2578814" cy="661820"/>
          </a:xfrm>
          <a:prstGeom prst="rect">
            <a:avLst/>
          </a:prstGeom>
          <a:solidFill>
            <a:schemeClr val="accent6"/>
          </a:solidFill>
        </p:spPr>
      </p:pic>
      <p:pic>
        <p:nvPicPr>
          <p:cNvPr id="22" name="图片 21">
            <a:extLst>
              <a:ext uri="{FF2B5EF4-FFF2-40B4-BE49-F238E27FC236}">
                <a16:creationId xmlns:a16="http://schemas.microsoft.com/office/drawing/2014/main" id="{CD05F89A-C830-18A2-2A3B-4B6D8A19E259}"/>
              </a:ext>
            </a:extLst>
          </p:cNvPr>
          <p:cNvPicPr>
            <a:picLocks noChangeAspect="1"/>
          </p:cNvPicPr>
          <p:nvPr/>
        </p:nvPicPr>
        <p:blipFill>
          <a:blip r:embed="rId6"/>
          <a:stretch>
            <a:fillRect/>
          </a:stretch>
        </p:blipFill>
        <p:spPr>
          <a:xfrm>
            <a:off x="2175255" y="2706943"/>
            <a:ext cx="3860800" cy="412750"/>
          </a:xfrm>
          <a:prstGeom prst="rect">
            <a:avLst/>
          </a:prstGeom>
        </p:spPr>
      </p:pic>
    </p:spTree>
    <p:extLst>
      <p:ext uri="{BB962C8B-B14F-4D97-AF65-F5344CB8AC3E}">
        <p14:creationId xmlns:p14="http://schemas.microsoft.com/office/powerpoint/2010/main" val="1913857622"/>
      </p:ext>
    </p:extLst>
  </p:cSld>
  <p:clrMapOvr>
    <a:masterClrMapping/>
  </p:clrMapOvr>
  <mc:AlternateContent xmlns:mc="http://schemas.openxmlformats.org/markup-compatibility/2006" xmlns:p14="http://schemas.microsoft.com/office/powerpoint/2010/main">
    <mc:Choice Requires="p14">
      <p:transition spd="slow" p14:dur="2000" advTm="59611"/>
    </mc:Choice>
    <mc:Fallback xmlns="">
      <p:transition spd="slow" advTm="5961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F4FE3CFF-F8A3-4720-93BD-91E45A97520D}"/>
                  </a:ext>
                </a:extLst>
              </p:cNvPr>
              <p:cNvGraphicFramePr>
                <a:graphicFrameLocks noGrp="1"/>
              </p:cNvGraphicFramePr>
              <p:nvPr>
                <p:extLst>
                  <p:ext uri="{D42A27DB-BD31-4B8C-83A1-F6EECF244321}">
                    <p14:modId xmlns:p14="http://schemas.microsoft.com/office/powerpoint/2010/main" val="928339145"/>
                  </p:ext>
                </p:extLst>
              </p:nvPr>
            </p:nvGraphicFramePr>
            <p:xfrm>
              <a:off x="1623317" y="2947097"/>
              <a:ext cx="5404208" cy="2036683"/>
            </p:xfrm>
            <a:graphic>
              <a:graphicData uri="http://schemas.openxmlformats.org/drawingml/2006/table">
                <a:tbl>
                  <a:tblPr firstRow="1" bandRow="1">
                    <a:tableStyleId>{5C22544A-7EE6-4342-B048-85BDC9FD1C3A}</a:tableStyleId>
                  </a:tblPr>
                  <a:tblGrid>
                    <a:gridCol w="2702104">
                      <a:extLst>
                        <a:ext uri="{9D8B030D-6E8A-4147-A177-3AD203B41FA5}">
                          <a16:colId xmlns:a16="http://schemas.microsoft.com/office/drawing/2014/main" val="857880492"/>
                        </a:ext>
                      </a:extLst>
                    </a:gridCol>
                    <a:gridCol w="2702104">
                      <a:extLst>
                        <a:ext uri="{9D8B030D-6E8A-4147-A177-3AD203B41FA5}">
                          <a16:colId xmlns:a16="http://schemas.microsoft.com/office/drawing/2014/main" val="3596268512"/>
                        </a:ext>
                      </a:extLst>
                    </a:gridCol>
                  </a:tblGrid>
                  <a:tr h="395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en-US" altLang="zh-CN" sz="1800" b="1" i="1" smtClean="0">
                                        <a:latin typeface="Cambria Math" panose="02040503050406030204" pitchFamily="18" charset="0"/>
                                      </a:rPr>
                                    </m:ctrlPr>
                                  </m:sSubSupPr>
                                  <m:e>
                                    <m:r>
                                      <a:rPr lang="en-US" altLang="zh-CN" sz="1800" b="1" i="1">
                                        <a:latin typeface="Cambria Math" panose="02040503050406030204" pitchFamily="18" charset="0"/>
                                      </a:rPr>
                                      <m:t>𝑩</m:t>
                                    </m:r>
                                  </m:e>
                                  <m:sub>
                                    <m:r>
                                      <a:rPr lang="en-US" altLang="zh-CN" sz="1800" b="1" i="1">
                                        <a:latin typeface="Cambria Math" panose="02040503050406030204" pitchFamily="18" charset="0"/>
                                      </a:rPr>
                                      <m:t>𝒔</m:t>
                                    </m:r>
                                  </m:sub>
                                  <m:sup>
                                    <m:r>
                                      <a:rPr lang="en-US" altLang="zh-CN" sz="1800" b="1" i="1">
                                        <a:latin typeface="Cambria Math" panose="02040503050406030204" pitchFamily="18" charset="0"/>
                                      </a:rPr>
                                      <m:t>𝟎</m:t>
                                    </m:r>
                                  </m:sup>
                                </m:sSubSup>
                                <m:r>
                                  <a:rPr lang="en-US" altLang="zh-CN" sz="1800" b="1" i="1">
                                    <a:latin typeface="Cambria Math" panose="02040503050406030204" pitchFamily="18" charset="0"/>
                                    <a:ea typeface="Cambria Math" panose="02040503050406030204" pitchFamily="18" charset="0"/>
                                  </a:rPr>
                                  <m:t>→(</m:t>
                                </m:r>
                                <m:sSup>
                                  <m:sSupPr>
                                    <m:ctrlPr>
                                      <a:rPr lang="en-US" altLang="zh-CN" sz="1800" b="1" i="1">
                                        <a:latin typeface="Cambria Math" panose="02040503050406030204" pitchFamily="18" charset="0"/>
                                        <a:ea typeface="Cambria Math" panose="02040503050406030204" pitchFamily="18" charset="0"/>
                                      </a:rPr>
                                    </m:ctrlPr>
                                  </m:sSupPr>
                                  <m:e>
                                    <m:r>
                                      <a:rPr lang="en-US" altLang="zh-CN" sz="1800" b="1" i="1">
                                        <a:latin typeface="Cambria Math" panose="02040503050406030204" pitchFamily="18" charset="0"/>
                                        <a:ea typeface="Cambria Math" panose="02040503050406030204" pitchFamily="18" charset="0"/>
                                      </a:rPr>
                                      <m:t>𝑲</m:t>
                                    </m:r>
                                  </m:e>
                                  <m:sup>
                                    <m:r>
                                      <a:rPr lang="en-US" altLang="zh-CN" sz="1800" b="1" i="1">
                                        <a:latin typeface="Cambria Math" panose="02040503050406030204" pitchFamily="18" charset="0"/>
                                        <a:ea typeface="Cambria Math" panose="02040503050406030204" pitchFamily="18" charset="0"/>
                                      </a:rPr>
                                      <m:t>+</m:t>
                                    </m:r>
                                  </m:sup>
                                </m:sSup>
                                <m:sSup>
                                  <m:sSupPr>
                                    <m:ctrlPr>
                                      <a:rPr lang="en-US" altLang="zh-CN" sz="1800" b="1" i="1">
                                        <a:latin typeface="Cambria Math" panose="02040503050406030204" pitchFamily="18" charset="0"/>
                                        <a:ea typeface="Cambria Math" panose="02040503050406030204" pitchFamily="18" charset="0"/>
                                      </a:rPr>
                                    </m:ctrlPr>
                                  </m:sSupPr>
                                  <m:e>
                                    <m:r>
                                      <a:rPr lang="en-US" altLang="zh-CN" sz="1800" b="1" i="1" smtClean="0">
                                        <a:latin typeface="Cambria Math" panose="02040503050406030204" pitchFamily="18" charset="0"/>
                                        <a:ea typeface="Cambria Math" panose="02040503050406030204" pitchFamily="18" charset="0"/>
                                      </a:rPr>
                                      <m:t>𝑲</m:t>
                                    </m:r>
                                  </m:e>
                                  <m:sup>
                                    <m:r>
                                      <a:rPr lang="en-US" altLang="zh-CN" sz="1800" b="1" i="1">
                                        <a:latin typeface="Cambria Math" panose="02040503050406030204" pitchFamily="18" charset="0"/>
                                        <a:ea typeface="Cambria Math" panose="02040503050406030204" pitchFamily="18" charset="0"/>
                                      </a:rPr>
                                      <m:t>−</m:t>
                                    </m:r>
                                  </m:sup>
                                </m:sSup>
                                <m:r>
                                  <a:rPr lang="en-US" altLang="zh-CN" sz="1800" b="1" i="1">
                                    <a:latin typeface="Cambria Math" panose="02040503050406030204" pitchFamily="18" charset="0"/>
                                    <a:ea typeface="Cambria Math" panose="02040503050406030204" pitchFamily="18" charset="0"/>
                                  </a:rPr>
                                  <m:t>)(</m:t>
                                </m:r>
                                <m:sSup>
                                  <m:sSupPr>
                                    <m:ctrlPr>
                                      <a:rPr lang="en-US" altLang="zh-CN" sz="1800" b="1" i="1">
                                        <a:latin typeface="Cambria Math" panose="02040503050406030204" pitchFamily="18" charset="0"/>
                                        <a:ea typeface="Cambria Math" panose="02040503050406030204" pitchFamily="18" charset="0"/>
                                      </a:rPr>
                                    </m:ctrlPr>
                                  </m:sSupPr>
                                  <m:e>
                                    <m:sSup>
                                      <m:sSupPr>
                                        <m:ctrlPr>
                                          <a:rPr lang="en-US" altLang="zh-CN" sz="1800" b="1" i="1">
                                            <a:latin typeface="Cambria Math" panose="02040503050406030204" pitchFamily="18" charset="0"/>
                                            <a:ea typeface="Cambria Math" panose="02040503050406030204" pitchFamily="18" charset="0"/>
                                          </a:rPr>
                                        </m:ctrlPr>
                                      </m:sSupPr>
                                      <m:e>
                                        <m:r>
                                          <a:rPr lang="en-US" altLang="zh-CN" sz="1800" b="1" i="1">
                                            <a:latin typeface="Cambria Math" panose="02040503050406030204" pitchFamily="18" charset="0"/>
                                            <a:ea typeface="Cambria Math" panose="02040503050406030204" pitchFamily="18" charset="0"/>
                                          </a:rPr>
                                          <m:t>𝑲</m:t>
                                        </m:r>
                                      </m:e>
                                      <m:sup>
                                        <m:r>
                                          <a:rPr lang="en-US" altLang="zh-CN" sz="1800" b="1" i="1">
                                            <a:latin typeface="Cambria Math" panose="02040503050406030204" pitchFamily="18" charset="0"/>
                                            <a:ea typeface="Cambria Math" panose="02040503050406030204" pitchFamily="18" charset="0"/>
                                          </a:rPr>
                                          <m:t>−</m:t>
                                        </m:r>
                                      </m:sup>
                                    </m:sSup>
                                    <m:r>
                                      <a:rPr lang="zh-CN" altLang="en-US" sz="1800" b="1" i="1">
                                        <a:latin typeface="Cambria Math" panose="02040503050406030204" pitchFamily="18" charset="0"/>
                                        <a:ea typeface="Cambria Math" panose="02040503050406030204" pitchFamily="18" charset="0"/>
                                      </a:rPr>
                                      <m:t>𝝅</m:t>
                                    </m:r>
                                  </m:e>
                                  <m:sup>
                                    <m:r>
                                      <a:rPr lang="en-US" altLang="zh-CN" sz="1800" b="1" i="1">
                                        <a:latin typeface="Cambria Math" panose="02040503050406030204" pitchFamily="18" charset="0"/>
                                        <a:ea typeface="Cambria Math" panose="02040503050406030204" pitchFamily="18" charset="0"/>
                                      </a:rPr>
                                      <m:t>+</m:t>
                                    </m:r>
                                  </m:sup>
                                </m:sSup>
                                <m:r>
                                  <a:rPr lang="en-US" altLang="zh-CN" sz="1800" b="1" i="1">
                                    <a:latin typeface="Cambria Math" panose="02040503050406030204" pitchFamily="18" charset="0"/>
                                    <a:ea typeface="Cambria Math" panose="02040503050406030204" pitchFamily="18" charset="0"/>
                                  </a:rPr>
                                  <m:t>)</m:t>
                                </m:r>
                              </m:oMath>
                            </m:oMathPara>
                          </a14:m>
                          <a:endParaRPr lang="zh-CN" altLang="en-US" sz="1800" dirty="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a:latin typeface="微软雅黑" panose="020B0503020204020204" pitchFamily="34" charset="-122"/>
                              <a:ea typeface="微软雅黑" panose="020B0503020204020204" pitchFamily="34" charset="-122"/>
                            </a:rPr>
                            <a:t>JHEP11(2013)092</a:t>
                          </a:r>
                          <a:endParaRPr lang="zh-CN" altLang="en-US" sz="1800">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561802109"/>
                      </a:ext>
                    </a:extLst>
                  </a:tr>
                  <a:tr h="395380">
                    <a:tc>
                      <a:txBody>
                        <a:bodyPr/>
                        <a:lstStyle/>
                        <a:p>
                          <a:pPr/>
                          <a14:m>
                            <m:oMathPara xmlns:m="http://schemas.openxmlformats.org/officeDocument/2006/math">
                              <m:oMathParaPr>
                                <m:jc m:val="left"/>
                              </m:oMathParaPr>
                              <m:oMath xmlns:m="http://schemas.openxmlformats.org/officeDocument/2006/math">
                                <m:sSubSup>
                                  <m:sSubSupPr>
                                    <m:ctrlPr>
                                      <a:rPr lang="en-US" altLang="zh-CN" sz="1800" b="1" i="1" smtClean="0">
                                        <a:solidFill>
                                          <a:schemeClr val="bg1"/>
                                        </a:solidFill>
                                        <a:latin typeface="Cambria Math" panose="02040503050406030204" pitchFamily="18" charset="0"/>
                                      </a:rPr>
                                    </m:ctrlPr>
                                  </m:sSubSupPr>
                                  <m:e>
                                    <m:r>
                                      <a:rPr lang="en-US" altLang="zh-CN" sz="1800" b="1" i="1">
                                        <a:solidFill>
                                          <a:schemeClr val="bg1"/>
                                        </a:solidFill>
                                        <a:latin typeface="Cambria Math" panose="02040503050406030204" pitchFamily="18" charset="0"/>
                                      </a:rPr>
                                      <m:t>𝑩</m:t>
                                    </m:r>
                                  </m:e>
                                  <m:sub>
                                    <m:r>
                                      <a:rPr lang="en-US" altLang="zh-CN" sz="1800" b="1" i="1" smtClean="0">
                                        <a:solidFill>
                                          <a:schemeClr val="bg1"/>
                                        </a:solidFill>
                                        <a:latin typeface="Cambria Math" panose="02040503050406030204" pitchFamily="18" charset="0"/>
                                      </a:rPr>
                                      <m:t>𝒔</m:t>
                                    </m:r>
                                  </m:sub>
                                  <m:sup>
                                    <m:r>
                                      <a:rPr lang="en-US" altLang="zh-CN" sz="1800" b="1" i="1" smtClean="0">
                                        <a:solidFill>
                                          <a:schemeClr val="bg1"/>
                                        </a:solidFill>
                                        <a:latin typeface="Cambria Math" panose="02040503050406030204" pitchFamily="18" charset="0"/>
                                      </a:rPr>
                                      <m:t>𝟎</m:t>
                                    </m:r>
                                  </m:sup>
                                </m:sSubSup>
                                <m:r>
                                  <a:rPr lang="en-US" altLang="zh-CN" sz="1800" b="1" i="1" smtClean="0">
                                    <a:solidFill>
                                      <a:schemeClr val="bg1"/>
                                    </a:solidFill>
                                    <a:latin typeface="Cambria Math" panose="02040503050406030204" pitchFamily="18" charset="0"/>
                                    <a:ea typeface="Cambria Math" panose="02040503050406030204" pitchFamily="18" charset="0"/>
                                  </a:rPr>
                                  <m:t>→(</m:t>
                                </m:r>
                                <m:sSup>
                                  <m:sSupPr>
                                    <m:ctrlPr>
                                      <a:rPr lang="en-US" altLang="zh-CN" sz="1800" b="1" i="1" smtClean="0">
                                        <a:solidFill>
                                          <a:schemeClr val="bg1"/>
                                        </a:solidFill>
                                        <a:latin typeface="Cambria Math" panose="02040503050406030204" pitchFamily="18" charset="0"/>
                                        <a:ea typeface="Cambria Math" panose="02040503050406030204" pitchFamily="18" charset="0"/>
                                      </a:rPr>
                                    </m:ctrlPr>
                                  </m:sSupPr>
                                  <m:e>
                                    <m:r>
                                      <a:rPr lang="en-US" altLang="zh-CN" sz="1800" b="1" i="1" smtClean="0">
                                        <a:solidFill>
                                          <a:schemeClr val="bg1"/>
                                        </a:solidFill>
                                        <a:latin typeface="Cambria Math" panose="02040503050406030204" pitchFamily="18" charset="0"/>
                                        <a:ea typeface="Cambria Math" panose="02040503050406030204" pitchFamily="18" charset="0"/>
                                      </a:rPr>
                                      <m:t>𝑲</m:t>
                                    </m:r>
                                  </m:e>
                                  <m:sup>
                                    <m:r>
                                      <a:rPr lang="en-US" altLang="zh-CN" sz="1800" b="1" i="1" smtClean="0">
                                        <a:solidFill>
                                          <a:schemeClr val="bg1"/>
                                        </a:solidFill>
                                        <a:latin typeface="Cambria Math" panose="02040503050406030204" pitchFamily="18" charset="0"/>
                                        <a:ea typeface="Cambria Math" panose="02040503050406030204" pitchFamily="18" charset="0"/>
                                      </a:rPr>
                                      <m:t>+</m:t>
                                    </m:r>
                                  </m:sup>
                                </m:sSup>
                                <m:sSup>
                                  <m:sSupPr>
                                    <m:ctrlPr>
                                      <a:rPr lang="en-US" altLang="zh-CN" sz="1800" b="1" i="1" smtClean="0">
                                        <a:solidFill>
                                          <a:schemeClr val="bg1"/>
                                        </a:solidFill>
                                        <a:latin typeface="Cambria Math" panose="02040503050406030204" pitchFamily="18" charset="0"/>
                                        <a:ea typeface="Cambria Math" panose="02040503050406030204" pitchFamily="18" charset="0"/>
                                      </a:rPr>
                                    </m:ctrlPr>
                                  </m:sSupPr>
                                  <m:e>
                                    <m:r>
                                      <a:rPr lang="zh-CN" altLang="en-US" sz="1800" b="1" i="1" smtClean="0">
                                        <a:solidFill>
                                          <a:schemeClr val="bg1"/>
                                        </a:solidFill>
                                        <a:latin typeface="Cambria Math" panose="02040503050406030204" pitchFamily="18" charset="0"/>
                                        <a:ea typeface="Cambria Math" panose="02040503050406030204" pitchFamily="18" charset="0"/>
                                      </a:rPr>
                                      <m:t>𝝅</m:t>
                                    </m:r>
                                  </m:e>
                                  <m:sup>
                                    <m:r>
                                      <a:rPr lang="en-US" altLang="zh-CN" sz="1800" b="1" i="1" smtClean="0">
                                        <a:solidFill>
                                          <a:schemeClr val="bg1"/>
                                        </a:solidFill>
                                        <a:latin typeface="Cambria Math" panose="02040503050406030204" pitchFamily="18" charset="0"/>
                                        <a:ea typeface="Cambria Math" panose="02040503050406030204" pitchFamily="18" charset="0"/>
                                      </a:rPr>
                                      <m:t>−</m:t>
                                    </m:r>
                                  </m:sup>
                                </m:sSup>
                                <m:r>
                                  <a:rPr lang="en-US" altLang="zh-CN" sz="1800" b="1" i="1" smtClean="0">
                                    <a:solidFill>
                                      <a:schemeClr val="bg1"/>
                                    </a:solidFill>
                                    <a:latin typeface="Cambria Math" panose="02040503050406030204" pitchFamily="18" charset="0"/>
                                    <a:ea typeface="Cambria Math" panose="02040503050406030204" pitchFamily="18" charset="0"/>
                                  </a:rPr>
                                  <m:t>)(</m:t>
                                </m:r>
                                <m:sSup>
                                  <m:sSupPr>
                                    <m:ctrlPr>
                                      <a:rPr lang="en-US" altLang="zh-CN" sz="1800" b="1" i="1" smtClean="0">
                                        <a:solidFill>
                                          <a:schemeClr val="bg1"/>
                                        </a:solidFill>
                                        <a:latin typeface="Cambria Math" panose="02040503050406030204" pitchFamily="18" charset="0"/>
                                        <a:ea typeface="Cambria Math" panose="02040503050406030204" pitchFamily="18" charset="0"/>
                                      </a:rPr>
                                    </m:ctrlPr>
                                  </m:sSupPr>
                                  <m:e>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zh-CN" altLang="en-US" sz="1800" b="1" i="1" smtClean="0">
                                        <a:solidFill>
                                          <a:schemeClr val="bg1"/>
                                        </a:solidFill>
                                        <a:latin typeface="Cambria Math" panose="02040503050406030204" pitchFamily="18" charset="0"/>
                                        <a:ea typeface="Cambria Math" panose="02040503050406030204" pitchFamily="18" charset="0"/>
                                      </a:rPr>
                                      <m:t>𝝅</m:t>
                                    </m:r>
                                  </m:e>
                                  <m:sup>
                                    <m:r>
                                      <a:rPr lang="en-US" altLang="zh-CN" sz="1800" b="1" i="1" smtClean="0">
                                        <a:solidFill>
                                          <a:schemeClr val="bg1"/>
                                        </a:solidFill>
                                        <a:latin typeface="Cambria Math" panose="02040503050406030204" pitchFamily="18" charset="0"/>
                                        <a:ea typeface="Cambria Math" panose="02040503050406030204" pitchFamily="18" charset="0"/>
                                      </a:rPr>
                                      <m:t>+</m:t>
                                    </m:r>
                                  </m:sup>
                                </m:sSup>
                                <m:r>
                                  <a:rPr lang="en-US" altLang="zh-CN" sz="1800" b="1" i="1" smtClean="0">
                                    <a:solidFill>
                                      <a:schemeClr val="bg1"/>
                                    </a:solidFill>
                                    <a:latin typeface="Cambria Math" panose="02040503050406030204" pitchFamily="18" charset="0"/>
                                    <a:ea typeface="Cambria Math" panose="02040503050406030204" pitchFamily="18" charset="0"/>
                                  </a:rPr>
                                  <m:t>)</m:t>
                                </m:r>
                              </m:oMath>
                            </m:oMathPara>
                          </a14:m>
                          <a:endParaRPr lang="zh-CN" altLang="en-US" sz="18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JHEP03(2018)140</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1739575181"/>
                      </a:ext>
                    </a:extLst>
                  </a:tr>
                  <a:tr h="395380">
                    <a:tc>
                      <a:txBody>
                        <a:bodyPr/>
                        <a:lstStyle/>
                        <a:p>
                          <a:pPr/>
                          <a14:m>
                            <m:oMathPara xmlns:m="http://schemas.openxmlformats.org/officeDocument/2006/math">
                              <m:oMathParaPr>
                                <m:jc m:val="left"/>
                              </m:oMathParaPr>
                              <m:oMath xmlns:m="http://schemas.openxmlformats.org/officeDocument/2006/math">
                                <m:sSup>
                                  <m:sSupPr>
                                    <m:ctrlPr>
                                      <a:rPr lang="en-US" altLang="zh-CN" sz="1800" b="1" i="1" dirty="0" smtClean="0">
                                        <a:solidFill>
                                          <a:schemeClr val="bg1"/>
                                        </a:solidFill>
                                        <a:latin typeface="Cambria Math" panose="02040503050406030204" pitchFamily="18" charset="0"/>
                                      </a:rPr>
                                    </m:ctrlPr>
                                  </m:sSupPr>
                                  <m:e>
                                    <m:r>
                                      <a:rPr lang="en-US" altLang="zh-CN" sz="1800" b="1" i="1" dirty="0" smtClean="0">
                                        <a:solidFill>
                                          <a:schemeClr val="bg1"/>
                                        </a:solidFill>
                                        <a:latin typeface="Cambria Math" panose="02040503050406030204" pitchFamily="18" charset="0"/>
                                      </a:rPr>
                                      <m:t>𝑩</m:t>
                                    </m:r>
                                  </m:e>
                                  <m:sup>
                                    <m:r>
                                      <a:rPr lang="en-US" altLang="zh-CN" sz="1800" b="1" i="1" dirty="0" smtClean="0">
                                        <a:solidFill>
                                          <a:schemeClr val="bg1"/>
                                        </a:solidFill>
                                        <a:latin typeface="Cambria Math" panose="02040503050406030204" pitchFamily="18" charset="0"/>
                                      </a:rPr>
                                      <m:t>𝟎</m:t>
                                    </m:r>
                                  </m:sup>
                                </m:sSup>
                                <m:r>
                                  <a:rPr lang="en-US" altLang="zh-CN" sz="1800" b="1" i="1">
                                    <a:solidFill>
                                      <a:schemeClr val="bg1"/>
                                    </a:solidFill>
                                    <a:latin typeface="Cambria Math" panose="02040503050406030204" pitchFamily="18" charset="0"/>
                                    <a:ea typeface="Cambria Math" panose="02040503050406030204" pitchFamily="18" charset="0"/>
                                  </a:rPr>
                                  <m:t>→(</m:t>
                                </m:r>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zh-CN" altLang="en-US" sz="1800" b="1" i="1">
                                        <a:solidFill>
                                          <a:schemeClr val="bg1"/>
                                        </a:solidFill>
                                        <a:latin typeface="Cambria Math" panose="02040503050406030204" pitchFamily="18" charset="0"/>
                                        <a:ea typeface="Cambria Math" panose="02040503050406030204" pitchFamily="18" charset="0"/>
                                      </a:rPr>
                                      <m:t>𝝅</m:t>
                                    </m:r>
                                  </m:e>
                                  <m:sup>
                                    <m:r>
                                      <a:rPr lang="en-US" altLang="zh-CN" sz="1800" b="1" i="1">
                                        <a:solidFill>
                                          <a:schemeClr val="bg1"/>
                                        </a:solidFill>
                                        <a:latin typeface="Cambria Math" panose="02040503050406030204" pitchFamily="18" charset="0"/>
                                        <a:ea typeface="Cambria Math" panose="02040503050406030204" pitchFamily="18" charset="0"/>
                                      </a:rPr>
                                      <m:t>+</m:t>
                                    </m:r>
                                  </m:sup>
                                </m:sSup>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zh-CN" altLang="en-US" sz="1800" b="1" i="1">
                                        <a:solidFill>
                                          <a:schemeClr val="bg1"/>
                                        </a:solidFill>
                                        <a:latin typeface="Cambria Math" panose="02040503050406030204" pitchFamily="18" charset="0"/>
                                        <a:ea typeface="Cambria Math" panose="02040503050406030204" pitchFamily="18" charset="0"/>
                                      </a:rPr>
                                      <m:t>𝝅</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en-US" altLang="zh-CN" sz="1800" b="1" i="1">
                                    <a:solidFill>
                                      <a:schemeClr val="bg1"/>
                                    </a:solidFill>
                                    <a:latin typeface="Cambria Math" panose="02040503050406030204" pitchFamily="18" charset="0"/>
                                    <a:ea typeface="Cambria Math" panose="02040503050406030204" pitchFamily="18" charset="0"/>
                                  </a:rPr>
                                  <m:t>)(</m:t>
                                </m:r>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smtClean="0">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zh-CN" altLang="en-US" sz="1800" b="1" i="1">
                                        <a:solidFill>
                                          <a:schemeClr val="bg1"/>
                                        </a:solidFill>
                                        <a:latin typeface="Cambria Math" panose="02040503050406030204" pitchFamily="18" charset="0"/>
                                        <a:ea typeface="Cambria Math" panose="02040503050406030204" pitchFamily="18" charset="0"/>
                                      </a:rPr>
                                      <m:t>𝝅</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en-US" altLang="zh-CN" sz="1800" b="1" i="1">
                                    <a:solidFill>
                                      <a:schemeClr val="bg1"/>
                                    </a:solidFill>
                                    <a:latin typeface="Cambria Math" panose="02040503050406030204" pitchFamily="18" charset="0"/>
                                    <a:ea typeface="Cambria Math" panose="02040503050406030204" pitchFamily="18" charset="0"/>
                                  </a:rPr>
                                  <m:t>)</m:t>
                                </m:r>
                              </m:oMath>
                            </m:oMathPara>
                          </a14:m>
                          <a:endParaRPr lang="zh-CN" altLang="en-US" sz="18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JHEP05(2019)026</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575357399"/>
                      </a:ext>
                    </a:extLst>
                  </a:tr>
                  <a:tr h="455163">
                    <a:tc>
                      <a:txBody>
                        <a:bodyPr/>
                        <a:lstStyle/>
                        <a:p>
                          <a:pPr/>
                          <a14:m>
                            <m:oMathPara xmlns:m="http://schemas.openxmlformats.org/officeDocument/2006/math">
                              <m:oMathParaPr>
                                <m:jc m:val="left"/>
                              </m:oMathParaPr>
                              <m:oMath xmlns:m="http://schemas.openxmlformats.org/officeDocument/2006/math">
                                <m:sSubSup>
                                  <m:sSubSupPr>
                                    <m:ctrlPr>
                                      <a:rPr lang="en-US" altLang="zh-CN" sz="1800" b="1" i="1" smtClean="0">
                                        <a:solidFill>
                                          <a:schemeClr val="bg1"/>
                                        </a:solidFill>
                                        <a:latin typeface="Cambria Math" panose="02040503050406030204" pitchFamily="18" charset="0"/>
                                      </a:rPr>
                                    </m:ctrlPr>
                                  </m:sSubSupPr>
                                  <m:e>
                                    <m:r>
                                      <a:rPr lang="en-US" altLang="zh-CN" sz="1800" b="1" i="1">
                                        <a:solidFill>
                                          <a:schemeClr val="bg1"/>
                                        </a:solidFill>
                                        <a:latin typeface="Cambria Math" panose="02040503050406030204" pitchFamily="18" charset="0"/>
                                      </a:rPr>
                                      <m:t>𝑩</m:t>
                                    </m:r>
                                  </m:e>
                                  <m:sub>
                                    <m:r>
                                      <a:rPr lang="en-US" altLang="zh-CN" sz="1800" b="1" i="1" smtClean="0">
                                        <a:solidFill>
                                          <a:schemeClr val="bg1"/>
                                        </a:solidFill>
                                        <a:latin typeface="Cambria Math" panose="02040503050406030204" pitchFamily="18" charset="0"/>
                                      </a:rPr>
                                      <m:t>(</m:t>
                                    </m:r>
                                    <m:r>
                                      <a:rPr lang="en-US" altLang="zh-CN" sz="1800" b="1" i="1" smtClean="0">
                                        <a:solidFill>
                                          <a:schemeClr val="bg1"/>
                                        </a:solidFill>
                                        <a:latin typeface="Cambria Math" panose="02040503050406030204" pitchFamily="18" charset="0"/>
                                      </a:rPr>
                                      <m:t>𝒔</m:t>
                                    </m:r>
                                    <m:r>
                                      <a:rPr lang="en-US" altLang="zh-CN" sz="1800" b="1" i="1" smtClean="0">
                                        <a:solidFill>
                                          <a:schemeClr val="bg1"/>
                                        </a:solidFill>
                                        <a:latin typeface="Cambria Math" panose="02040503050406030204" pitchFamily="18" charset="0"/>
                                      </a:rPr>
                                      <m:t>)</m:t>
                                    </m:r>
                                  </m:sub>
                                  <m:sup>
                                    <m:r>
                                      <a:rPr lang="en-US" altLang="zh-CN" sz="1800" b="1" i="1">
                                        <a:solidFill>
                                          <a:schemeClr val="bg1"/>
                                        </a:solidFill>
                                        <a:latin typeface="Cambria Math" panose="02040503050406030204" pitchFamily="18" charset="0"/>
                                      </a:rPr>
                                      <m:t>𝟎</m:t>
                                    </m:r>
                                  </m:sup>
                                </m:sSubSup>
                                <m:r>
                                  <a:rPr lang="en-US" altLang="zh-CN" sz="1800" b="1" i="1">
                                    <a:solidFill>
                                      <a:schemeClr val="bg1"/>
                                    </a:solidFill>
                                    <a:latin typeface="Cambria Math" panose="02040503050406030204" pitchFamily="18" charset="0"/>
                                    <a:ea typeface="Cambria Math" panose="02040503050406030204" pitchFamily="18" charset="0"/>
                                  </a:rPr>
                                  <m:t>→(</m:t>
                                </m:r>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zh-CN" altLang="en-US" sz="1800" b="1" i="1">
                                        <a:solidFill>
                                          <a:schemeClr val="bg1"/>
                                        </a:solidFill>
                                        <a:latin typeface="Cambria Math" panose="02040503050406030204" pitchFamily="18" charset="0"/>
                                        <a:ea typeface="Cambria Math" panose="02040503050406030204" pitchFamily="18" charset="0"/>
                                      </a:rPr>
                                      <m:t>𝝅</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en-US" altLang="zh-CN" sz="1800" b="1" i="1">
                                    <a:solidFill>
                                      <a:schemeClr val="bg1"/>
                                    </a:solidFill>
                                    <a:latin typeface="Cambria Math" panose="02040503050406030204" pitchFamily="18" charset="0"/>
                                    <a:ea typeface="Cambria Math" panose="02040503050406030204" pitchFamily="18" charset="0"/>
                                  </a:rPr>
                                  <m:t>)(</m:t>
                                </m:r>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zh-CN" altLang="en-US" sz="1800" b="1" i="1">
                                        <a:solidFill>
                                          <a:schemeClr val="bg1"/>
                                        </a:solidFill>
                                        <a:latin typeface="Cambria Math" panose="02040503050406030204" pitchFamily="18" charset="0"/>
                                        <a:ea typeface="Cambria Math" panose="02040503050406030204" pitchFamily="18" charset="0"/>
                                      </a:rPr>
                                      <m:t>𝝅</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en-US" altLang="zh-CN" sz="1800" b="1" i="1">
                                    <a:solidFill>
                                      <a:schemeClr val="bg1"/>
                                    </a:solidFill>
                                    <a:latin typeface="Cambria Math" panose="02040503050406030204" pitchFamily="18" charset="0"/>
                                    <a:ea typeface="Cambria Math" panose="02040503050406030204" pitchFamily="18" charset="0"/>
                                  </a:rPr>
                                  <m:t>)</m:t>
                                </m:r>
                              </m:oMath>
                            </m:oMathPara>
                          </a14:m>
                          <a:endParaRPr lang="zh-CN" altLang="en-US" sz="18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JHEP07(2019)032</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1611358388"/>
                      </a:ext>
                    </a:extLst>
                  </a:tr>
                  <a:tr h="395380">
                    <a:tc>
                      <a:txBody>
                        <a:bodyPr/>
                        <a:lstStyle/>
                        <a:p>
                          <a:pPr/>
                          <a14:m>
                            <m:oMathPara xmlns:m="http://schemas.openxmlformats.org/officeDocument/2006/math">
                              <m:oMathParaPr>
                                <m:jc m:val="left"/>
                              </m:oMathParaPr>
                              <m:oMath xmlns:m="http://schemas.openxmlformats.org/officeDocument/2006/math">
                                <m:sSubSup>
                                  <m:sSubSupPr>
                                    <m:ctrlPr>
                                      <a:rPr lang="en-US" altLang="zh-CN" sz="1800" b="1" i="1" smtClean="0">
                                        <a:solidFill>
                                          <a:schemeClr val="bg1"/>
                                        </a:solidFill>
                                        <a:latin typeface="Cambria Math" panose="02040503050406030204" pitchFamily="18" charset="0"/>
                                      </a:rPr>
                                    </m:ctrlPr>
                                  </m:sSubSupPr>
                                  <m:e>
                                    <m:r>
                                      <a:rPr lang="en-US" altLang="zh-CN" sz="1800" b="1" i="1">
                                        <a:solidFill>
                                          <a:schemeClr val="bg1"/>
                                        </a:solidFill>
                                        <a:latin typeface="Cambria Math" panose="02040503050406030204" pitchFamily="18" charset="0"/>
                                      </a:rPr>
                                      <m:t>𝑩</m:t>
                                    </m:r>
                                  </m:e>
                                  <m:sub>
                                    <m:r>
                                      <a:rPr lang="en-US" altLang="zh-CN" sz="1800" b="1" i="1">
                                        <a:solidFill>
                                          <a:schemeClr val="bg1"/>
                                        </a:solidFill>
                                        <a:latin typeface="Cambria Math" panose="02040503050406030204" pitchFamily="18" charset="0"/>
                                      </a:rPr>
                                      <m:t>𝒔</m:t>
                                    </m:r>
                                  </m:sub>
                                  <m:sup>
                                    <m:r>
                                      <a:rPr lang="en-US" altLang="zh-CN" sz="1800" b="1" i="1">
                                        <a:solidFill>
                                          <a:schemeClr val="bg1"/>
                                        </a:solidFill>
                                        <a:latin typeface="Cambria Math" panose="02040503050406030204" pitchFamily="18" charset="0"/>
                                      </a:rPr>
                                      <m:t>𝟎</m:t>
                                    </m:r>
                                  </m:sup>
                                </m:sSubSup>
                                <m:r>
                                  <a:rPr lang="en-US" altLang="zh-CN" sz="1800" b="1" i="1">
                                    <a:solidFill>
                                      <a:schemeClr val="bg1"/>
                                    </a:solidFill>
                                    <a:latin typeface="Cambria Math" panose="02040503050406030204" pitchFamily="18" charset="0"/>
                                    <a:ea typeface="Cambria Math" panose="02040503050406030204" pitchFamily="18" charset="0"/>
                                  </a:rPr>
                                  <m:t>→(</m:t>
                                </m:r>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smtClean="0">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en-US" altLang="zh-CN" sz="1800" b="1" i="1">
                                    <a:solidFill>
                                      <a:schemeClr val="bg1"/>
                                    </a:solidFill>
                                    <a:latin typeface="Cambria Math" panose="02040503050406030204" pitchFamily="18" charset="0"/>
                                    <a:ea typeface="Cambria Math" panose="02040503050406030204" pitchFamily="18" charset="0"/>
                                  </a:rPr>
                                  <m:t>)(</m:t>
                                </m:r>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smtClean="0">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sSup>
                                  <m:sSupPr>
                                    <m:ctrlPr>
                                      <a:rPr lang="en-US" altLang="zh-CN" sz="1800" b="1" i="1">
                                        <a:solidFill>
                                          <a:schemeClr val="bg1"/>
                                        </a:solidFill>
                                        <a:latin typeface="Cambria Math" panose="02040503050406030204" pitchFamily="18" charset="0"/>
                                        <a:ea typeface="Cambria Math" panose="02040503050406030204" pitchFamily="18" charset="0"/>
                                      </a:rPr>
                                    </m:ctrlPr>
                                  </m:sSupPr>
                                  <m:e>
                                    <m:r>
                                      <a:rPr lang="en-US" altLang="zh-CN" sz="1800" b="1" i="1">
                                        <a:solidFill>
                                          <a:schemeClr val="bg1"/>
                                        </a:solidFill>
                                        <a:latin typeface="Cambria Math" panose="02040503050406030204" pitchFamily="18" charset="0"/>
                                        <a:ea typeface="Cambria Math" panose="02040503050406030204" pitchFamily="18" charset="0"/>
                                      </a:rPr>
                                      <m:t>𝑲</m:t>
                                    </m:r>
                                  </m:e>
                                  <m:sup>
                                    <m:r>
                                      <a:rPr lang="en-US" altLang="zh-CN" sz="1800" b="1" i="1">
                                        <a:solidFill>
                                          <a:schemeClr val="bg1"/>
                                        </a:solidFill>
                                        <a:latin typeface="Cambria Math" panose="02040503050406030204" pitchFamily="18" charset="0"/>
                                        <a:ea typeface="Cambria Math" panose="02040503050406030204" pitchFamily="18" charset="0"/>
                                      </a:rPr>
                                      <m:t>−</m:t>
                                    </m:r>
                                  </m:sup>
                                </m:sSup>
                                <m:r>
                                  <a:rPr lang="en-US" altLang="zh-CN" sz="1800" b="1" i="1">
                                    <a:solidFill>
                                      <a:schemeClr val="bg1"/>
                                    </a:solidFill>
                                    <a:latin typeface="Cambria Math" panose="02040503050406030204" pitchFamily="18" charset="0"/>
                                    <a:ea typeface="Cambria Math" panose="02040503050406030204" pitchFamily="18" charset="0"/>
                                  </a:rPr>
                                  <m:t>)</m:t>
                                </m:r>
                              </m:oMath>
                            </m:oMathPara>
                          </a14:m>
                          <a:endParaRPr lang="zh-CN" altLang="en-US" sz="1800" dirty="0">
                            <a:solidFill>
                              <a:schemeClr val="bg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JHEP12(2019)155</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1246509410"/>
                      </a:ext>
                    </a:extLst>
                  </a:tr>
                </a:tbl>
              </a:graphicData>
            </a:graphic>
          </p:graphicFrame>
        </mc:Choice>
        <mc:Fallback xmlns="">
          <p:graphicFrame>
            <p:nvGraphicFramePr>
              <p:cNvPr id="9" name="表格 8">
                <a:extLst>
                  <a:ext uri="{FF2B5EF4-FFF2-40B4-BE49-F238E27FC236}">
                    <a16:creationId xmlns:a16="http://schemas.microsoft.com/office/drawing/2014/main" id="{F4FE3CFF-F8A3-4720-93BD-91E45A97520D}"/>
                  </a:ext>
                </a:extLst>
              </p:cNvPr>
              <p:cNvGraphicFramePr>
                <a:graphicFrameLocks noGrp="1"/>
              </p:cNvGraphicFramePr>
              <p:nvPr>
                <p:extLst>
                  <p:ext uri="{D42A27DB-BD31-4B8C-83A1-F6EECF244321}">
                    <p14:modId xmlns:p14="http://schemas.microsoft.com/office/powerpoint/2010/main" val="928339145"/>
                  </p:ext>
                </p:extLst>
              </p:nvPr>
            </p:nvGraphicFramePr>
            <p:xfrm>
              <a:off x="1623317" y="2947097"/>
              <a:ext cx="5404208" cy="2036683"/>
            </p:xfrm>
            <a:graphic>
              <a:graphicData uri="http://schemas.openxmlformats.org/drawingml/2006/table">
                <a:tbl>
                  <a:tblPr firstRow="1" bandRow="1">
                    <a:tableStyleId>{5C22544A-7EE6-4342-B048-85BDC9FD1C3A}</a:tableStyleId>
                  </a:tblPr>
                  <a:tblGrid>
                    <a:gridCol w="2702104">
                      <a:extLst>
                        <a:ext uri="{9D8B030D-6E8A-4147-A177-3AD203B41FA5}">
                          <a16:colId xmlns:a16="http://schemas.microsoft.com/office/drawing/2014/main" val="857880492"/>
                        </a:ext>
                      </a:extLst>
                    </a:gridCol>
                    <a:gridCol w="2702104">
                      <a:extLst>
                        <a:ext uri="{9D8B030D-6E8A-4147-A177-3AD203B41FA5}">
                          <a16:colId xmlns:a16="http://schemas.microsoft.com/office/drawing/2014/main" val="3596268512"/>
                        </a:ext>
                      </a:extLst>
                    </a:gridCol>
                  </a:tblGrid>
                  <a:tr h="395380">
                    <a:tc>
                      <a:txBody>
                        <a:bodyPr/>
                        <a:lstStyle/>
                        <a:p>
                          <a:endParaRPr lang="zh-CN"/>
                        </a:p>
                      </a:txBody>
                      <a:tcPr>
                        <a:blipFill>
                          <a:blip r:embed="rId3"/>
                          <a:stretch>
                            <a:fillRect t="-9677" r="-100467" b="-43225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a:latin typeface="微软雅黑" panose="020B0503020204020204" pitchFamily="34" charset="-122"/>
                              <a:ea typeface="微软雅黑" panose="020B0503020204020204" pitchFamily="34" charset="-122"/>
                            </a:rPr>
                            <a:t>JHEP11(2013)092</a:t>
                          </a:r>
                          <a:endParaRPr lang="zh-CN" altLang="en-US" sz="1800">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561802109"/>
                      </a:ext>
                    </a:extLst>
                  </a:tr>
                  <a:tr h="395380">
                    <a:tc>
                      <a:txBody>
                        <a:bodyPr/>
                        <a:lstStyle/>
                        <a:p>
                          <a:endParaRPr lang="zh-CN"/>
                        </a:p>
                      </a:txBody>
                      <a:tcPr>
                        <a:blipFill>
                          <a:blip r:embed="rId3"/>
                          <a:stretch>
                            <a:fillRect t="-106250" r="-100467" b="-31875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JHEP03(2018)140</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1739575181"/>
                      </a:ext>
                    </a:extLst>
                  </a:tr>
                  <a:tr h="395380">
                    <a:tc>
                      <a:txBody>
                        <a:bodyPr/>
                        <a:lstStyle/>
                        <a:p>
                          <a:endParaRPr lang="zh-CN"/>
                        </a:p>
                      </a:txBody>
                      <a:tcPr>
                        <a:blipFill>
                          <a:blip r:embed="rId3"/>
                          <a:stretch>
                            <a:fillRect t="-212903" r="-100467" b="-22903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JHEP05(2019)026</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575357399"/>
                      </a:ext>
                    </a:extLst>
                  </a:tr>
                  <a:tr h="455163">
                    <a:tc>
                      <a:txBody>
                        <a:bodyPr/>
                        <a:lstStyle/>
                        <a:p>
                          <a:endParaRPr lang="zh-CN"/>
                        </a:p>
                      </a:txBody>
                      <a:tcPr>
                        <a:blipFill>
                          <a:blip r:embed="rId3"/>
                          <a:stretch>
                            <a:fillRect t="-269444" r="-100467" b="-9722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JHEP07(2019)032</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1611358388"/>
                      </a:ext>
                    </a:extLst>
                  </a:tr>
                  <a:tr h="395380">
                    <a:tc>
                      <a:txBody>
                        <a:bodyPr/>
                        <a:lstStyle/>
                        <a:p>
                          <a:endParaRPr lang="zh-CN"/>
                        </a:p>
                      </a:txBody>
                      <a:tcPr>
                        <a:blipFill>
                          <a:blip r:embed="rId3"/>
                          <a:stretch>
                            <a:fillRect t="-429032" r="-100467" b="-129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微软雅黑" panose="020B0503020204020204" pitchFamily="34" charset="-122"/>
                              <a:ea typeface="微软雅黑" panose="020B0503020204020204" pitchFamily="34" charset="-122"/>
                            </a:rPr>
                            <a:t>JHEP12(2019)155</a:t>
                          </a:r>
                          <a:endParaRPr lang="zh-CN" altLang="en-US" sz="18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extLst>
                      <a:ext uri="{0D108BD9-81ED-4DB2-BD59-A6C34878D82A}">
                        <a16:rowId xmlns:a16="http://schemas.microsoft.com/office/drawing/2014/main" val="1246509410"/>
                      </a:ext>
                    </a:extLst>
                  </a:tr>
                </a:tbl>
              </a:graphicData>
            </a:graphic>
          </p:graphicFrame>
        </mc:Fallback>
      </mc:AlternateContent>
      <p:sp>
        <p:nvSpPr>
          <p:cNvPr id="10" name="文本框 9">
            <a:extLst>
              <a:ext uri="{FF2B5EF4-FFF2-40B4-BE49-F238E27FC236}">
                <a16:creationId xmlns:a16="http://schemas.microsoft.com/office/drawing/2014/main" id="{24B36018-8EA1-3D99-6022-DC411E43F193}"/>
              </a:ext>
            </a:extLst>
          </p:cNvPr>
          <p:cNvSpPr txBox="1"/>
          <p:nvPr/>
        </p:nvSpPr>
        <p:spPr>
          <a:xfrm>
            <a:off x="226030" y="0"/>
            <a:ext cx="8917970" cy="3231654"/>
          </a:xfrm>
          <a:prstGeom prst="rect">
            <a:avLst/>
          </a:prstGeom>
          <a:noFill/>
        </p:spPr>
        <p:txBody>
          <a:bodyPr wrap="square">
            <a:spAutoFit/>
          </a:bodyPr>
          <a:lstStyle/>
          <a:p>
            <a:r>
              <a:rPr lang="zh-CN" altLang="en-US" sz="24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rPr>
              <a:t>Four-body B meson decays are rich in CPV phenomena in the quark sector. </a:t>
            </a:r>
          </a:p>
          <a:p>
            <a:pPr marL="285750" indent="-285750">
              <a:buFont typeface="Arial" panose="020B0604020202020204" pitchFamily="34" charset="0"/>
              <a:buChar char="•"/>
            </a:pPr>
            <a:r>
              <a:rPr lang="zh-CN" altLang="en-US" sz="2000" dirty="0">
                <a:latin typeface="Times New Roman" panose="02020603050405020304" pitchFamily="18" charset="0"/>
                <a:ea typeface="Hannotate SC" panose="03000500000000000000" pitchFamily="66" charset="-122"/>
                <a:cs typeface="Times New Roman" panose="02020603050405020304" pitchFamily="18" charset="0"/>
              </a:rPr>
              <a:t>Rich resonance structures.</a:t>
            </a:r>
            <a:endParaRPr lang="en-US" altLang="zh-CN" sz="2000" dirty="0">
              <a:latin typeface="Times New Roman" panose="02020603050405020304" pitchFamily="18" charset="0"/>
              <a:ea typeface="Hannotate SC" panose="03000500000000000000" pitchFamily="66" charset="-122"/>
              <a:cs typeface="Times New Roman" panose="02020603050405020304" pitchFamily="18" charset="0"/>
            </a:endParaRPr>
          </a:p>
          <a:p>
            <a:pPr marL="285750" indent="-285750">
              <a:buFont typeface="Arial" panose="020B0604020202020204" pitchFamily="34" charset="0"/>
              <a:buChar char="•"/>
            </a:pPr>
            <a:r>
              <a:rPr lang="zh-CN" altLang="en-US" sz="2000" dirty="0">
                <a:latin typeface="Times New Roman" panose="02020603050405020304" pitchFamily="18" charset="0"/>
                <a:ea typeface="Hannotate SC" panose="03000500000000000000" pitchFamily="66" charset="-122"/>
                <a:cs typeface="Times New Roman" panose="02020603050405020304" pitchFamily="18" charset="0"/>
              </a:rPr>
              <a:t>Interference between different resonances might induce lager CPV.</a:t>
            </a:r>
            <a:endParaRPr lang="en-US" altLang="zh-CN" sz="2000" dirty="0">
              <a:latin typeface="Times New Roman" panose="02020603050405020304" pitchFamily="18" charset="0"/>
              <a:ea typeface="Hannotate SC" panose="03000500000000000000" pitchFamily="66" charset="-122"/>
              <a:cs typeface="Times New Roman" panose="02020603050405020304" pitchFamily="18" charset="0"/>
            </a:endParaRPr>
          </a:p>
          <a:p>
            <a:pPr marL="285750" indent="-285750">
              <a:buFont typeface="Arial" panose="020B0604020202020204" pitchFamily="34" charset="0"/>
              <a:buChar char="•"/>
            </a:pPr>
            <a:r>
              <a:rPr lang="zh-CN" altLang="en-US" sz="2000" dirty="0">
                <a:latin typeface="Times New Roman" panose="02020603050405020304" pitchFamily="18" charset="0"/>
                <a:ea typeface="Hannotate SC" panose="03000500000000000000" pitchFamily="66" charset="-122"/>
                <a:cs typeface="Times New Roman" panose="02020603050405020304" pitchFamily="18" charset="0"/>
              </a:rPr>
              <a:t>Angular analysis could provide a lot of meaningful CP asymmetries. </a:t>
            </a:r>
            <a:endParaRPr lang="en-US" altLang="zh-CN" sz="2000" dirty="0">
              <a:latin typeface="Times New Roman" panose="02020603050405020304" pitchFamily="18" charset="0"/>
              <a:ea typeface="Hannotate SC" panose="03000500000000000000" pitchFamily="66" charset="-122"/>
              <a:cs typeface="Times New Roman" panose="02020603050405020304" pitchFamily="18" charset="0"/>
            </a:endParaRPr>
          </a:p>
          <a:p>
            <a:r>
              <a:rPr lang="zh-CN" altLang="en-US" sz="24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rPr>
              <a:t>Several Collaborations have observed B meson decays into various four-body charmless hadronic final states in certain two body invariant mass regions. </a:t>
            </a:r>
          </a:p>
          <a:p>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2241"/>
    </mc:Choice>
    <mc:Fallback xmlns="">
      <p:transition spd="slow" advTm="622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SO_Shape"/>
          <p:cNvSpPr/>
          <p:nvPr/>
        </p:nvSpPr>
        <p:spPr bwMode="auto">
          <a:xfrm>
            <a:off x="1913529" y="3684991"/>
            <a:ext cx="305771" cy="22875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noProof="1">
              <a:solidFill>
                <a:srgbClr val="FFFFFF"/>
              </a:solidFill>
              <a:latin typeface="+mn-lt"/>
              <a:ea typeface="+mn-ea"/>
              <a:cs typeface="+mn-ea"/>
              <a:sym typeface="+mn-lt"/>
            </a:endParaRPr>
          </a:p>
        </p:txBody>
      </p:sp>
      <p:sp>
        <p:nvSpPr>
          <p:cNvPr id="22" name="Freeform 178"/>
          <p:cNvSpPr>
            <a:spLocks noEditPoints="1" noChangeArrowheads="1"/>
          </p:cNvSpPr>
          <p:nvPr/>
        </p:nvSpPr>
        <p:spPr bwMode="auto">
          <a:xfrm>
            <a:off x="1885730" y="1907092"/>
            <a:ext cx="371732" cy="280552"/>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2147483647 w 158"/>
              <a:gd name="T29" fmla="*/ 2147483647 h 119"/>
              <a:gd name="T30" fmla="*/ 2147483647 w 158"/>
              <a:gd name="T31" fmla="*/ 2147483647 h 119"/>
              <a:gd name="T32" fmla="*/ 2147483647 w 158"/>
              <a:gd name="T33" fmla="*/ 2147483647 h 119"/>
              <a:gd name="T34" fmla="*/ 2147483647 w 158"/>
              <a:gd name="T35" fmla="*/ 2147483647 h 119"/>
              <a:gd name="T36" fmla="*/ 2147483647 w 158"/>
              <a:gd name="T37" fmla="*/ 2147483647 h 119"/>
              <a:gd name="T38" fmla="*/ 2147483647 w 158"/>
              <a:gd name="T39" fmla="*/ 2147483647 h 119"/>
              <a:gd name="T40" fmla="*/ 2147483647 w 158"/>
              <a:gd name="T41" fmla="*/ 2147483647 h 119"/>
              <a:gd name="T42" fmla="*/ 2147483647 w 158"/>
              <a:gd name="T43" fmla="*/ 2147483647 h 119"/>
              <a:gd name="T44" fmla="*/ 2147483647 w 158"/>
              <a:gd name="T45" fmla="*/ 2147483647 h 119"/>
              <a:gd name="T46" fmla="*/ 2147483647 w 158"/>
              <a:gd name="T47" fmla="*/ 2147483647 h 119"/>
              <a:gd name="T48" fmla="*/ 2147483647 w 158"/>
              <a:gd name="T49" fmla="*/ 2147483647 h 119"/>
              <a:gd name="T50" fmla="*/ 2147483647 w 158"/>
              <a:gd name="T51" fmla="*/ 2147483647 h 119"/>
              <a:gd name="T52" fmla="*/ 2147483647 w 158"/>
              <a:gd name="T53" fmla="*/ 214748364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19"/>
              <a:gd name="T83" fmla="*/ 158 w 158"/>
              <a:gd name="T84" fmla="*/ 119 h 1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6" name="文本框 5">
            <a:extLst>
              <a:ext uri="{FF2B5EF4-FFF2-40B4-BE49-F238E27FC236}">
                <a16:creationId xmlns:a16="http://schemas.microsoft.com/office/drawing/2014/main" id="{C86E9504-CCAF-AF04-CE28-80E354AD5E8A}"/>
              </a:ext>
            </a:extLst>
          </p:cNvPr>
          <p:cNvSpPr txBox="1"/>
          <p:nvPr/>
        </p:nvSpPr>
        <p:spPr>
          <a:xfrm>
            <a:off x="0" y="175194"/>
            <a:ext cx="9087070" cy="5386090"/>
          </a:xfrm>
          <a:prstGeom prst="rect">
            <a:avLst/>
          </a:prstGeom>
          <a:noFill/>
        </p:spPr>
        <p:txBody>
          <a:bodyPr wrap="square" rtlCol="0">
            <a:spAutoFit/>
          </a:bodyPr>
          <a:lstStyle/>
          <a:p>
            <a:pPr>
              <a:buFont typeface="Arial" panose="020B0604020202020204" pitchFamily="34" charset="0"/>
            </a:pPr>
            <a:r>
              <a:rPr lang="en-US" altLang="zh-CN" sz="24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rPr>
              <a:t>Opportunities for CPV searches but also modelling challenges</a:t>
            </a:r>
          </a:p>
          <a:p>
            <a:pPr marL="342900" indent="-342900">
              <a:buFont typeface="Arial" panose="020B0604020202020204" pitchFamily="34" charset="0"/>
              <a:buChar char="•"/>
            </a:pPr>
            <a:r>
              <a:rPr lang="en-US" altLang="zh-CN" sz="200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More complicated strong dynamics than two-body ones.</a:t>
            </a:r>
          </a:p>
          <a:p>
            <a:pPr marL="342900" indent="-342900">
              <a:buFont typeface="Arial" panose="020B0604020202020204" pitchFamily="34" charset="0"/>
              <a:buChar char="•"/>
            </a:pPr>
            <a:r>
              <a:rPr lang="en-US" altLang="zh-CN" sz="200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Receive both resonant and </a:t>
            </a:r>
            <a:r>
              <a:rPr lang="en-US" altLang="zh-CN" sz="2000" dirty="0" err="1">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nonresonant</a:t>
            </a:r>
            <a:r>
              <a:rPr lang="en-US" altLang="zh-CN" sz="200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 contributions.</a:t>
            </a:r>
          </a:p>
          <a:p>
            <a:pPr marL="342900" indent="-342900">
              <a:buFont typeface="Arial" panose="020B0604020202020204" pitchFamily="34" charset="0"/>
              <a:buChar char="•"/>
            </a:pPr>
            <a:r>
              <a:rPr lang="en-US" altLang="zh-CN" sz="200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rPr>
              <a:t>Suffer substantial final-state interactions.</a:t>
            </a:r>
          </a:p>
          <a:p>
            <a:pPr marL="342900" indent="-342900">
              <a:buFont typeface="Arial" panose="020B0604020202020204" pitchFamily="34" charset="0"/>
              <a:buChar char="•"/>
            </a:pPr>
            <a:r>
              <a:rPr lang="en-US" altLang="zh-CN" sz="2000" dirty="0">
                <a:solidFill>
                  <a:schemeClr val="tx1"/>
                </a:solidFill>
                <a:latin typeface="Times New Roman" panose="02020603050405020304" pitchFamily="18" charset="0"/>
                <a:ea typeface="Hannotate SC" panose="03000500000000000000" pitchFamily="66" charset="-122"/>
                <a:cs typeface="Times New Roman" panose="02020603050405020304" pitchFamily="18" charset="0"/>
                <a:sym typeface="+mn-ea"/>
              </a:rPr>
              <a:t>A factorization formalism in full phase space is not yet available.</a:t>
            </a:r>
          </a:p>
          <a:p>
            <a:pPr marL="342900" indent="-342900">
              <a:buFont typeface="Arial" panose="020B0604020202020204" pitchFamily="34" charset="0"/>
              <a:buChar char="•"/>
            </a:pPr>
            <a:endParaRPr lang="en-US" altLang="zh-CN" sz="2000" dirty="0">
              <a:solidFill>
                <a:schemeClr val="bg2"/>
              </a:solidFill>
              <a:latin typeface="Times New Roman" panose="02020603050405020304" pitchFamily="18" charset="0"/>
              <a:ea typeface="Hannotate SC" panose="03000500000000000000" pitchFamily="66" charset="-122"/>
              <a:cs typeface="Times New Roman" panose="02020603050405020304" pitchFamily="18" charset="0"/>
            </a:endParaRPr>
          </a:p>
          <a:p>
            <a:pPr>
              <a:buFont typeface="Arial" panose="020B0604020202020204" pitchFamily="34" charset="0"/>
            </a:pPr>
            <a:r>
              <a:rPr lang="en-US" altLang="zh-CN" sz="2400" b="1" dirty="0">
                <a:solidFill>
                  <a:schemeClr val="accent1"/>
                </a:solidFill>
                <a:latin typeface="Times New Roman" panose="02020603050405020304" pitchFamily="18" charset="0"/>
                <a:ea typeface="Hannotate SC" panose="03000500000000000000" pitchFamily="66" charset="-122"/>
                <a:cs typeface="Times New Roman" panose="02020603050405020304" pitchFamily="18" charset="0"/>
              </a:rPr>
              <a:t>In the multi-body sector</a:t>
            </a:r>
          </a:p>
          <a:p>
            <a:pPr marL="342900" indent="-342900">
              <a:buFont typeface="Arial" panose="020B0604020202020204" pitchFamily="34" charset="0"/>
              <a:buChar char="•"/>
            </a:pP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The leading-power regions of a Dalitz plot. </a:t>
            </a:r>
          </a:p>
          <a:p>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[C.-H. Chen and H.-N. Li, PLB 561 (2003) 258]</a:t>
            </a:r>
          </a:p>
          <a:p>
            <a:pPr marL="342900" indent="-342900">
              <a:buFont typeface="Arial" panose="020B0604020202020204" pitchFamily="34" charset="0"/>
              <a:buChar char="•"/>
            </a:pP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sym typeface="+mn-ea"/>
              </a:rPr>
              <a:t>Quasi-two-body mechanism. The </a:t>
            </a:r>
            <a:r>
              <a:rPr lang="en" altLang="zh-CN" sz="2000" dirty="0">
                <a:solidFill>
                  <a:srgbClr val="211E1E"/>
                </a:solidFill>
                <a:effectLst/>
                <a:latin typeface="Times New Roman" panose="02020603050405020304" pitchFamily="18" charset="0"/>
                <a:cs typeface="Times New Roman" panose="02020603050405020304" pitchFamily="18" charset="0"/>
              </a:rPr>
              <a:t>validity of factorization.</a:t>
            </a:r>
          </a:p>
          <a:p>
            <a:r>
              <a:rPr lang="en" altLang="zh-CN" sz="2000" dirty="0">
                <a:solidFill>
                  <a:srgbClr val="211E1E"/>
                </a:solidFill>
                <a:latin typeface="Times New Roman" panose="02020603050405020304" pitchFamily="18" charset="0"/>
                <a:ea typeface="Hannotate SC" panose="03000500000000000000" pitchFamily="66" charset="-122"/>
                <a:cs typeface="Times New Roman" panose="02020603050405020304" pitchFamily="18" charset="0"/>
                <a:sym typeface="+mn-ea"/>
              </a:rPr>
              <a:t>      </a:t>
            </a:r>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sym typeface="+mn-ea"/>
              </a:rPr>
              <a:t>[NPB 899 (2015) 247,NPB 555 (1999) 231]</a:t>
            </a:r>
          </a:p>
          <a:p>
            <a:pPr marL="342900" indent="-342900">
              <a:buFont typeface="Arial" panose="020B0604020202020204" pitchFamily="34" charset="0"/>
              <a:buChar char="•"/>
            </a:pP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sym typeface="+mn-ea"/>
              </a:rPr>
              <a:t>Two-meson distribution amplitudes (TMDAs)</a:t>
            </a: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rPr>
              <a:t>.</a:t>
            </a:r>
          </a:p>
          <a:p>
            <a:r>
              <a:rPr lang="en-US" altLang="zh-CN" dirty="0">
                <a:latin typeface="Times New Roman" panose="02020603050405020304" pitchFamily="18" charset="0"/>
                <a:ea typeface="Hannotate SC" panose="03000500000000000000" pitchFamily="66" charset="-122"/>
                <a:cs typeface="Times New Roman" panose="02020603050405020304" pitchFamily="18" charset="0"/>
              </a:rPr>
              <a:t>      </a:t>
            </a:r>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a:t>
            </a:r>
            <a:r>
              <a:rPr lang="en-US" altLang="zh-CN" sz="1600" dirty="0" err="1">
                <a:latin typeface="Times New Roman" panose="02020603050405020304" pitchFamily="18" charset="0"/>
                <a:ea typeface="Hannotate SC" panose="03000500000000000000" pitchFamily="66" charset="-122"/>
                <a:cs typeface="Times New Roman" panose="02020603050405020304" pitchFamily="18" charset="0"/>
              </a:rPr>
              <a:t>Sov</a:t>
            </a:r>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 J. </a:t>
            </a:r>
            <a:r>
              <a:rPr lang="en-US" altLang="zh-CN" sz="1600" dirty="0" err="1">
                <a:latin typeface="Times New Roman" panose="02020603050405020304" pitchFamily="18" charset="0"/>
                <a:ea typeface="Hannotate SC" panose="03000500000000000000" pitchFamily="66" charset="-122"/>
                <a:cs typeface="Times New Roman" panose="02020603050405020304" pitchFamily="18" charset="0"/>
              </a:rPr>
              <a:t>Nucl</a:t>
            </a:r>
            <a:r>
              <a:rPr lang="en-US" altLang="zh-CN" sz="1600" dirty="0">
                <a:latin typeface="Times New Roman" panose="02020603050405020304" pitchFamily="18" charset="0"/>
                <a:ea typeface="Hannotate SC" panose="03000500000000000000" pitchFamily="66" charset="-122"/>
                <a:cs typeface="Times New Roman" panose="02020603050405020304" pitchFamily="18" charset="0"/>
              </a:rPr>
              <a:t>. Phys. 38 (1983) 289, PRD 91 (2015) 094024,PLB 763 (2016) 29…]</a:t>
            </a:r>
            <a:endParaRPr lang="en-US" altLang="zh-CN" dirty="0">
              <a:latin typeface="Times New Roman" panose="02020603050405020304" pitchFamily="18" charset="0"/>
              <a:ea typeface="Hannotate SC" panose="03000500000000000000" pitchFamily="66" charset="-122"/>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sym typeface="+mn-ea"/>
              </a:rPr>
              <a:t>The scenario has been successful applied to three-body decay, encourages </a:t>
            </a:r>
          </a:p>
          <a:p>
            <a:r>
              <a:rPr lang="zh-CN" altLang="en-US" sz="2000" dirty="0">
                <a:latin typeface="Times New Roman" panose="02020603050405020304" pitchFamily="18" charset="0"/>
                <a:ea typeface="Hannotate SC" panose="03000500000000000000" pitchFamily="66" charset="-122"/>
                <a:cs typeface="Times New Roman" panose="02020603050405020304" pitchFamily="18" charset="0"/>
                <a:sym typeface="+mn-ea"/>
              </a:rPr>
              <a:t>     </a:t>
            </a:r>
            <a:r>
              <a:rPr lang="en-US" altLang="zh-CN" sz="2000" dirty="0">
                <a:latin typeface="Times New Roman" panose="02020603050405020304" pitchFamily="18" charset="0"/>
                <a:ea typeface="Hannotate SC" panose="03000500000000000000" pitchFamily="66" charset="-122"/>
                <a:cs typeface="Times New Roman" panose="02020603050405020304" pitchFamily="18" charset="0"/>
                <a:sym typeface="+mn-ea"/>
              </a:rPr>
              <a:t> us to extended it to the four-body ones.</a:t>
            </a:r>
          </a:p>
          <a:p>
            <a:pPr marL="342900" indent="-342900">
              <a:buFont typeface="Arial" panose="020B0604020202020204" pitchFamily="34" charset="0"/>
              <a:buChar char="•"/>
            </a:pPr>
            <a:endParaRPr lang="en-US" altLang="zh-CN" sz="2000" dirty="0">
              <a:cs typeface="+mn-lt"/>
              <a:sym typeface="+mn-ea"/>
            </a:endParaRPr>
          </a:p>
          <a:p>
            <a:endParaRPr kumimoji="1" lang="zh-CN" altLang="en-US" dirty="0"/>
          </a:p>
        </p:txBody>
      </p:sp>
    </p:spTree>
    <p:extLst>
      <p:ext uri="{BB962C8B-B14F-4D97-AF65-F5344CB8AC3E}">
        <p14:creationId xmlns:p14="http://schemas.microsoft.com/office/powerpoint/2010/main" val="4289051642"/>
      </p:ext>
    </p:extLst>
  </p:cSld>
  <p:clrMapOvr>
    <a:masterClrMapping/>
  </p:clrMapOvr>
  <mc:AlternateContent xmlns:mc="http://schemas.openxmlformats.org/markup-compatibility/2006" xmlns:p14="http://schemas.microsoft.com/office/powerpoint/2010/main">
    <mc:Choice Requires="p14">
      <p:transition spd="slow" p14:dur="2000" advTm="64138"/>
    </mc:Choice>
    <mc:Fallback xmlns="">
      <p:transition spd="slow" advTm="641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23478"/>
            <a:ext cx="9144000" cy="4104456"/>
          </a:xfrm>
          <a:prstGeom prst="rect">
            <a:avLst/>
          </a:prstGeom>
          <a:solidFill>
            <a:srgbClr val="3A46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0538"/>
            <a:ext cx="9144000" cy="4104456"/>
          </a:xfrm>
          <a:prstGeom prst="rect">
            <a:avLst/>
          </a:prstGeom>
          <a:solidFill>
            <a:srgbClr val="3A4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670311" y="1472190"/>
            <a:ext cx="811526" cy="8115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21969" y="1449833"/>
            <a:ext cx="5889313" cy="746358"/>
          </a:xfrm>
          <a:prstGeom prst="rect">
            <a:avLst/>
          </a:prstGeom>
        </p:spPr>
        <p:txBody>
          <a:bodyPr wrap="square" lIns="68580" tIns="34290" rIns="68580" bIns="34290">
            <a:spAutoFit/>
          </a:bodyPr>
          <a:lstStyle/>
          <a:p>
            <a:r>
              <a:rPr lang="en-US" altLang="zh-CN"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rPr>
              <a:t>Framework</a:t>
            </a:r>
            <a:endParaRPr lang="zh-CN" altLang="en-US" sz="4400" b="1" dirty="0">
              <a:solidFill>
                <a:schemeClr val="bg1"/>
              </a:solidFill>
              <a:latin typeface="Times New Roman" panose="02020603050405020304" pitchFamily="18" charset="0"/>
              <a:ea typeface="Hannotate SC" panose="03000500000000000000" pitchFamily="66" charset="-122"/>
              <a:cs typeface="Times New Roman" panose="02020603050405020304" pitchFamily="18" charset="0"/>
            </a:endParaRPr>
          </a:p>
        </p:txBody>
      </p:sp>
      <p:cxnSp>
        <p:nvCxnSpPr>
          <p:cNvPr id="9" name="直接连接符 8"/>
          <p:cNvCxnSpPr/>
          <p:nvPr/>
        </p:nvCxnSpPr>
        <p:spPr>
          <a:xfrm>
            <a:off x="2621969" y="2283718"/>
            <a:ext cx="294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13649" y="1588462"/>
            <a:ext cx="1274175" cy="623248"/>
          </a:xfrm>
          <a:prstGeom prst="rect">
            <a:avLst/>
          </a:prstGeom>
        </p:spPr>
        <p:txBody>
          <a:bodyPr wrap="square" lIns="68580" tIns="34290" rIns="68580" bIns="34290">
            <a:spAutoFit/>
          </a:bodyPr>
          <a:lstStyle/>
          <a:p>
            <a:r>
              <a:rPr lang="en-US" altLang="zh-CN" sz="3600" b="1">
                <a:solidFill>
                  <a:srgbClr val="3A4660"/>
                </a:solidFill>
                <a:latin typeface="微软雅黑" panose="020B0503020204020204" pitchFamily="34" charset="-122"/>
                <a:ea typeface="微软雅黑" panose="020B0503020204020204" pitchFamily="34" charset="-122"/>
              </a:rPr>
              <a:t>02</a:t>
            </a:r>
            <a:endParaRPr lang="zh-CN" altLang="en-US" sz="3600" b="1">
              <a:solidFill>
                <a:srgbClr val="3A46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9474876"/>
      </p:ext>
    </p:extLst>
  </p:cSld>
  <p:clrMapOvr>
    <a:masterClrMapping/>
  </p:clrMapOvr>
  <mc:AlternateContent xmlns:mc="http://schemas.openxmlformats.org/markup-compatibility/2006" xmlns:p14="http://schemas.microsoft.com/office/powerpoint/2010/main">
    <mc:Choice Requires="p14">
      <p:transition spd="slow" p14:dur="2000" advTm="2878"/>
    </mc:Choice>
    <mc:Fallback xmlns="">
      <p:transition spd="slow" advTm="28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91989"/>
            <a:ext cx="9473772" cy="461665"/>
          </a:xfrm>
          <a:prstGeom prst="rect">
            <a:avLst/>
          </a:prstGeom>
        </p:spPr>
        <p:txBody>
          <a:bodyPr wrap="square">
            <a:spAutoFit/>
          </a:bodyPr>
          <a:lstStyle/>
          <a:p>
            <a:r>
              <a:rPr lang="en-US" altLang="zh-CN" sz="2400" b="1" dirty="0">
                <a:latin typeface="Times New Roman" panose="02020603050405020304" pitchFamily="18" charset="0"/>
                <a:ea typeface="Hannotate SC" panose="03000500000000000000" pitchFamily="66" charset="-122"/>
                <a:cs typeface="Times New Roman" panose="02020603050405020304" pitchFamily="18" charset="0"/>
              </a:rPr>
              <a:t>In the standard model, low-energy effective Hamiltonian is given:</a:t>
            </a:r>
            <a:endParaRPr lang="zh-CN" altLang="en-US" sz="2400" b="1" dirty="0">
              <a:latin typeface="Times New Roman" panose="02020603050405020304" pitchFamily="18" charset="0"/>
              <a:ea typeface="Hannotate SC" panose="03000500000000000000" pitchFamily="66" charset="-122"/>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827584" y="1491630"/>
            <a:ext cx="7118852" cy="945418"/>
          </a:xfrm>
          <a:prstGeom prst="rect">
            <a:avLst/>
          </a:prstGeom>
        </p:spPr>
      </p:pic>
      <p:sp>
        <p:nvSpPr>
          <p:cNvPr id="2" name="箭头: 下 1">
            <a:extLst>
              <a:ext uri="{FF2B5EF4-FFF2-40B4-BE49-F238E27FC236}">
                <a16:creationId xmlns:a16="http://schemas.microsoft.com/office/drawing/2014/main" id="{CE7FD27E-9C26-44E1-9257-A186EC1EE82D}"/>
              </a:ext>
            </a:extLst>
          </p:cNvPr>
          <p:cNvSpPr/>
          <p:nvPr/>
        </p:nvSpPr>
        <p:spPr>
          <a:xfrm>
            <a:off x="3275856" y="2133012"/>
            <a:ext cx="46719" cy="369354"/>
          </a:xfrm>
          <a:prstGeom prst="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82B7258C-1AD9-4949-98EF-6AEF415AD843}"/>
              </a:ext>
            </a:extLst>
          </p:cNvPr>
          <p:cNvSpPr txBox="1"/>
          <p:nvPr/>
        </p:nvSpPr>
        <p:spPr>
          <a:xfrm>
            <a:off x="6166669" y="2684149"/>
            <a:ext cx="2648970" cy="369332"/>
          </a:xfrm>
          <a:prstGeom prst="rect">
            <a:avLst/>
          </a:prstGeom>
          <a:noFill/>
        </p:spPr>
        <p:txBody>
          <a:bodyPr wrap="square" rtlCol="0">
            <a:spAutoFit/>
          </a:bodyPr>
          <a:lstStyle/>
          <a:p>
            <a:r>
              <a:rPr lang="en-US" altLang="zh-CN"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rPr>
              <a:t>Wilson coefficient</a:t>
            </a:r>
            <a:endParaRPr lang="zh-CN" altLang="en-US"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9" name="箭头: 下 8">
            <a:extLst>
              <a:ext uri="{FF2B5EF4-FFF2-40B4-BE49-F238E27FC236}">
                <a16:creationId xmlns:a16="http://schemas.microsoft.com/office/drawing/2014/main" id="{799B236D-CDD4-4A04-AB4D-436EB4FA9D30}"/>
              </a:ext>
            </a:extLst>
          </p:cNvPr>
          <p:cNvSpPr/>
          <p:nvPr/>
        </p:nvSpPr>
        <p:spPr>
          <a:xfrm rot="10800000">
            <a:off x="7467795" y="1406370"/>
            <a:ext cx="46719" cy="369354"/>
          </a:xfrm>
          <a:prstGeom prst="downArrow">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24A3ED34-106D-406F-B2E5-93E64263CAB1}"/>
              </a:ext>
            </a:extLst>
          </p:cNvPr>
          <p:cNvSpPr txBox="1"/>
          <p:nvPr/>
        </p:nvSpPr>
        <p:spPr>
          <a:xfrm>
            <a:off x="5796136" y="970135"/>
            <a:ext cx="3750599" cy="369332"/>
          </a:xfrm>
          <a:prstGeom prst="rect">
            <a:avLst/>
          </a:prstGeom>
          <a:noFill/>
        </p:spPr>
        <p:txBody>
          <a:bodyPr wrap="square" rtlCol="0">
            <a:spAutoFit/>
          </a:bodyPr>
          <a:lstStyle/>
          <a:p>
            <a:r>
              <a:rPr lang="en-US" altLang="zh-CN" b="1" dirty="0">
                <a:solidFill>
                  <a:schemeClr val="accent2"/>
                </a:solidFill>
                <a:latin typeface="Times New Roman" panose="02020603050405020304" pitchFamily="18" charset="0"/>
                <a:ea typeface="Hannotate SC" panose="03000500000000000000" pitchFamily="66" charset="-122"/>
                <a:cs typeface="Times New Roman" panose="02020603050405020304" pitchFamily="18" charset="0"/>
              </a:rPr>
              <a:t>Local four-quark operators</a:t>
            </a:r>
            <a:endParaRPr lang="zh-CN" altLang="en-US" b="1" dirty="0">
              <a:solidFill>
                <a:schemeClr val="accent2"/>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12" name="箭头: 下 11">
            <a:extLst>
              <a:ext uri="{FF2B5EF4-FFF2-40B4-BE49-F238E27FC236}">
                <a16:creationId xmlns:a16="http://schemas.microsoft.com/office/drawing/2014/main" id="{4C8711F4-9AFE-4796-B5E5-F506721FD2E4}"/>
              </a:ext>
            </a:extLst>
          </p:cNvPr>
          <p:cNvSpPr/>
          <p:nvPr/>
        </p:nvSpPr>
        <p:spPr>
          <a:xfrm>
            <a:off x="7219876" y="2116502"/>
            <a:ext cx="46719" cy="369354"/>
          </a:xfrm>
          <a:prstGeom prst="downArrow">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E335307C-D36A-4A82-A169-178A1E6C8755}"/>
              </a:ext>
            </a:extLst>
          </p:cNvPr>
          <p:cNvSpPr/>
          <p:nvPr/>
        </p:nvSpPr>
        <p:spPr>
          <a:xfrm>
            <a:off x="2555776" y="2706453"/>
            <a:ext cx="2444302" cy="369332"/>
          </a:xfrm>
          <a:prstGeom prst="rect">
            <a:avLst/>
          </a:prstGeom>
        </p:spPr>
        <p:txBody>
          <a:bodyPr wrap="square">
            <a:spAutoFit/>
          </a:bodyPr>
          <a:lstStyle/>
          <a:p>
            <a:r>
              <a:rPr lang="en-US" altLang="zh-CN"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rPr>
              <a:t>CKM matrix elements</a:t>
            </a:r>
            <a:endParaRPr lang="zh-CN" altLang="en-US" b="1" dirty="0">
              <a:solidFill>
                <a:schemeClr val="accent6"/>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14" name="箭头: 下 13">
            <a:extLst>
              <a:ext uri="{FF2B5EF4-FFF2-40B4-BE49-F238E27FC236}">
                <a16:creationId xmlns:a16="http://schemas.microsoft.com/office/drawing/2014/main" id="{64637F60-086F-40C2-BCD1-45B56DF7A550}"/>
              </a:ext>
            </a:extLst>
          </p:cNvPr>
          <p:cNvSpPr/>
          <p:nvPr/>
        </p:nvSpPr>
        <p:spPr>
          <a:xfrm rot="10800000">
            <a:off x="1979711" y="1245184"/>
            <a:ext cx="46719" cy="369354"/>
          </a:xfrm>
          <a:prstGeom prst="downArrow">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17E29146-9BE8-4202-B7D8-8CA2DF2548CC}"/>
              </a:ext>
            </a:extLst>
          </p:cNvPr>
          <p:cNvSpPr/>
          <p:nvPr/>
        </p:nvSpPr>
        <p:spPr>
          <a:xfrm>
            <a:off x="1187624" y="913510"/>
            <a:ext cx="2739152" cy="369332"/>
          </a:xfrm>
          <a:prstGeom prst="rect">
            <a:avLst/>
          </a:prstGeom>
        </p:spPr>
        <p:txBody>
          <a:bodyPr wrap="square">
            <a:spAutoFit/>
          </a:bodyPr>
          <a:lstStyle/>
          <a:p>
            <a:r>
              <a:rPr lang="en-US" altLang="zh-CN" b="1" dirty="0">
                <a:solidFill>
                  <a:schemeClr val="accent2"/>
                </a:solidFill>
                <a:latin typeface="Times New Roman" panose="02020603050405020304" pitchFamily="18" charset="0"/>
                <a:ea typeface="Hannotate SC" panose="03000500000000000000" pitchFamily="66" charset="-122"/>
                <a:cs typeface="Times New Roman" panose="02020603050405020304" pitchFamily="18" charset="0"/>
              </a:rPr>
              <a:t>Fermi coupling constant</a:t>
            </a:r>
            <a:endParaRPr lang="zh-CN" altLang="en-US" b="1" dirty="0">
              <a:solidFill>
                <a:schemeClr val="accent2"/>
              </a:solidFill>
              <a:latin typeface="Times New Roman" panose="02020603050405020304" pitchFamily="18" charset="0"/>
              <a:ea typeface="Hannotate SC" panose="03000500000000000000" pitchFamily="66" charset="-122"/>
              <a:cs typeface="Times New Roman" panose="02020603050405020304" pitchFamily="18" charset="0"/>
            </a:endParaRPr>
          </a:p>
        </p:txBody>
      </p:sp>
      <p:sp>
        <p:nvSpPr>
          <p:cNvPr id="6" name="文本框 5">
            <a:extLst>
              <a:ext uri="{FF2B5EF4-FFF2-40B4-BE49-F238E27FC236}">
                <a16:creationId xmlns:a16="http://schemas.microsoft.com/office/drawing/2014/main" id="{B5CE9CD8-2162-29AD-32E3-A5A0F081B049}"/>
              </a:ext>
            </a:extLst>
          </p:cNvPr>
          <p:cNvSpPr txBox="1"/>
          <p:nvPr/>
        </p:nvSpPr>
        <p:spPr>
          <a:xfrm>
            <a:off x="0" y="3316066"/>
            <a:ext cx="9250326" cy="830997"/>
          </a:xfrm>
          <a:prstGeom prst="rect">
            <a:avLst/>
          </a:prstGeom>
          <a:noFill/>
        </p:spPr>
        <p:txBody>
          <a:bodyPr wrap="square">
            <a:spAutoFit/>
          </a:bodyPr>
          <a:lstStyle/>
          <a:p>
            <a:r>
              <a:rPr lang="en-US" altLang="zh-CN" sz="2400" b="1" dirty="0">
                <a:latin typeface="Times New Roman" panose="02020603050405020304" pitchFamily="18" charset="0"/>
                <a:ea typeface="Hannotate SC" panose="03000500000000000000" pitchFamily="66" charset="-122"/>
                <a:cs typeface="Times New Roman" panose="02020603050405020304" pitchFamily="18" charset="0"/>
              </a:rPr>
              <a:t>For two-body nonleptonic B meson decays, the key step is to calculate the hadronic matrix elements</a:t>
            </a:r>
            <a:endParaRPr lang="zh-CN" altLang="en-US" sz="2400" b="1" dirty="0">
              <a:latin typeface="Times New Roman" panose="02020603050405020304" pitchFamily="18" charset="0"/>
              <a:ea typeface="Hannotate SC" panose="03000500000000000000" pitchFamily="66" charset="-122"/>
              <a:cs typeface="Times New Roman" panose="02020603050405020304" pitchFamily="18" charset="0"/>
            </a:endParaRPr>
          </a:p>
        </p:txBody>
      </p:sp>
      <p:pic>
        <p:nvPicPr>
          <p:cNvPr id="7" name="图片 6">
            <a:extLst>
              <a:ext uri="{FF2B5EF4-FFF2-40B4-BE49-F238E27FC236}">
                <a16:creationId xmlns:a16="http://schemas.microsoft.com/office/drawing/2014/main" id="{F50FAB81-BECF-F7E8-AF29-7B2F61ADF597}"/>
              </a:ext>
            </a:extLst>
          </p:cNvPr>
          <p:cNvPicPr>
            <a:picLocks noChangeAspect="1"/>
          </p:cNvPicPr>
          <p:nvPr/>
        </p:nvPicPr>
        <p:blipFill>
          <a:blip r:embed="rId5"/>
          <a:stretch>
            <a:fillRect/>
          </a:stretch>
        </p:blipFill>
        <p:spPr>
          <a:xfrm>
            <a:off x="825404" y="4247290"/>
            <a:ext cx="7563422" cy="606232"/>
          </a:xfrm>
          <a:prstGeom prst="rect">
            <a:avLst/>
          </a:prstGeom>
        </p:spPr>
      </p:pic>
      <p:cxnSp>
        <p:nvCxnSpPr>
          <p:cNvPr id="16" name="直接连接符 13">
            <a:extLst>
              <a:ext uri="{FF2B5EF4-FFF2-40B4-BE49-F238E27FC236}">
                <a16:creationId xmlns:a16="http://schemas.microsoft.com/office/drawing/2014/main" id="{8B15CC4D-D6F9-2B6C-2F7D-E336C8C234FA}"/>
              </a:ext>
            </a:extLst>
          </p:cNvPr>
          <p:cNvCxnSpPr>
            <a:cxnSpLocks/>
          </p:cNvCxnSpPr>
          <p:nvPr/>
        </p:nvCxnSpPr>
        <p:spPr>
          <a:xfrm>
            <a:off x="6270171" y="4731381"/>
            <a:ext cx="20759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9149794"/>
      </p:ext>
    </p:extLst>
  </p:cSld>
  <p:clrMapOvr>
    <a:masterClrMapping/>
  </p:clrMapOvr>
  <mc:AlternateContent xmlns:mc="http://schemas.openxmlformats.org/markup-compatibility/2006" xmlns:p14="http://schemas.microsoft.com/office/powerpoint/2010/main">
    <mc:Choice Requires="p14">
      <p:transition spd="slow" p14:dur="2000" advTm="31817"/>
    </mc:Choice>
    <mc:Fallback xmlns="">
      <p:transition spd="slow" advTm="31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3"/>
</p:tagLst>
</file>

<file path=ppt/tags/tag2.xml><?xml version="1.0" encoding="utf-8"?>
<p:tagLst xmlns:a="http://schemas.openxmlformats.org/drawingml/2006/main" xmlns:r="http://schemas.openxmlformats.org/officeDocument/2006/relationships" xmlns:p="http://schemas.openxmlformats.org/presentationml/2006/main">
  <p:tag name="TIMING" val="|1.7|0.3|0.2|0.2|0.2|0.2|0.3|0.2|0.2|0.2|0.2|0.2|0.2|31.4|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27367</TotalTime>
  <Words>2335</Words>
  <Application>Microsoft Macintosh PowerPoint</Application>
  <PresentationFormat>全屏显示(16:9)</PresentationFormat>
  <Paragraphs>325</Paragraphs>
  <Slides>33</Slides>
  <Notes>28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33</vt:i4>
      </vt:variant>
    </vt:vector>
  </HeadingPairs>
  <TitlesOfParts>
    <vt:vector size="53" baseType="lpstr">
      <vt:lpstr>等线</vt:lpstr>
      <vt:lpstr>微软雅黑</vt:lpstr>
      <vt:lpstr>AdvOTd877c31c+21</vt:lpstr>
      <vt:lpstr>AdvOTdd3b7348.I+03</vt:lpstr>
      <vt:lpstr>AdvTTbdb21c9e</vt:lpstr>
      <vt:lpstr>AdvTTd0b5fdba.I</vt:lpstr>
      <vt:lpstr>Hannotate SC</vt:lpstr>
      <vt:lpstr>LMMathItalic10</vt:lpstr>
      <vt:lpstr>LMMathItalic8</vt:lpstr>
      <vt:lpstr>LMMathSymbols10</vt:lpstr>
      <vt:lpstr>LMMathSymbols6</vt:lpstr>
      <vt:lpstr>LMMathSymbols8</vt:lpstr>
      <vt:lpstr>LMRoman10</vt:lpstr>
      <vt:lpstr>LMRoman8</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 new observable L_(K^∗ K ̅^∗ ) defined as the ratio of the longitudinal branching ratios of  B ̅_s→K^(∗0) K ̅^(∗0)  versus B ̅_d→K^(∗0) K ̅^(∗0)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亚 李</cp:lastModifiedBy>
  <cp:revision>161</cp:revision>
  <dcterms:created xsi:type="dcterms:W3CDTF">2019-03-04T02:28:37Z</dcterms:created>
  <dcterms:modified xsi:type="dcterms:W3CDTF">2024-07-29T09:46:17Z</dcterms:modified>
</cp:coreProperties>
</file>