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7.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92" r:id="rId5"/>
  </p:sldMasterIdLst>
  <p:notesMasterIdLst>
    <p:notesMasterId r:id="rId61"/>
  </p:notesMasterIdLst>
  <p:handoutMasterIdLst>
    <p:handoutMasterId r:id="rId62"/>
  </p:handoutMasterIdLst>
  <p:sldIdLst>
    <p:sldId id="256" r:id="rId6"/>
    <p:sldId id="271" r:id="rId7"/>
    <p:sldId id="315" r:id="rId8"/>
    <p:sldId id="285" r:id="rId9"/>
    <p:sldId id="286" r:id="rId10"/>
    <p:sldId id="280" r:id="rId11"/>
    <p:sldId id="307" r:id="rId12"/>
    <p:sldId id="319" r:id="rId13"/>
    <p:sldId id="308" r:id="rId14"/>
    <p:sldId id="326" r:id="rId15"/>
    <p:sldId id="311" r:id="rId16"/>
    <p:sldId id="287" r:id="rId17"/>
    <p:sldId id="316" r:id="rId18"/>
    <p:sldId id="310" r:id="rId19"/>
    <p:sldId id="328" r:id="rId20"/>
    <p:sldId id="322" r:id="rId21"/>
    <p:sldId id="366" r:id="rId22"/>
    <p:sldId id="296" r:id="rId23"/>
    <p:sldId id="329" r:id="rId24"/>
    <p:sldId id="289" r:id="rId25"/>
    <p:sldId id="290" r:id="rId26"/>
    <p:sldId id="288" r:id="rId27"/>
    <p:sldId id="330" r:id="rId28"/>
    <p:sldId id="297" r:id="rId29"/>
    <p:sldId id="336" r:id="rId30"/>
    <p:sldId id="349" r:id="rId31"/>
    <p:sldId id="367" r:id="rId32"/>
    <p:sldId id="356" r:id="rId33"/>
    <p:sldId id="357" r:id="rId34"/>
    <p:sldId id="309" r:id="rId35"/>
    <p:sldId id="312" r:id="rId36"/>
    <p:sldId id="302" r:id="rId37"/>
    <p:sldId id="265" r:id="rId38"/>
    <p:sldId id="278" r:id="rId39"/>
    <p:sldId id="327" r:id="rId40"/>
    <p:sldId id="348" r:id="rId41"/>
    <p:sldId id="325" r:id="rId42"/>
    <p:sldId id="364" r:id="rId43"/>
    <p:sldId id="324" r:id="rId44"/>
    <p:sldId id="270" r:id="rId45"/>
    <p:sldId id="338" r:id="rId46"/>
    <p:sldId id="342" r:id="rId47"/>
    <p:sldId id="331" r:id="rId48"/>
    <p:sldId id="353" r:id="rId49"/>
    <p:sldId id="306" r:id="rId50"/>
    <p:sldId id="321" r:id="rId51"/>
    <p:sldId id="323" r:id="rId52"/>
    <p:sldId id="332" r:id="rId53"/>
    <p:sldId id="298" r:id="rId54"/>
    <p:sldId id="350" r:id="rId55"/>
    <p:sldId id="354" r:id="rId56"/>
    <p:sldId id="351" r:id="rId57"/>
    <p:sldId id="352" r:id="rId58"/>
    <p:sldId id="365" r:id="rId59"/>
    <p:sldId id="320" r:id="rId6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CC00"/>
    <a:srgbClr val="FF33CC"/>
    <a:srgbClr val="FF3399"/>
    <a:srgbClr val="0000FF"/>
    <a:srgbClr val="000066"/>
    <a:srgbClr val="0000CC"/>
    <a:srgbClr val="003300"/>
    <a:srgbClr val="CC00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18C7F-1558-423E-90FB-DF16E60EC58A}" v="7" dt="2019-09-04T09:07:10.271"/>
  </p1510:revLst>
</p1510:revInfo>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6" autoAdjust="0"/>
    <p:restoredTop sz="95026" autoAdjust="0"/>
  </p:normalViewPr>
  <p:slideViewPr>
    <p:cSldViewPr snapToGrid="0" showGuides="1">
      <p:cViewPr varScale="1">
        <p:scale>
          <a:sx n="82" d="100"/>
          <a:sy n="82" d="100"/>
        </p:scale>
        <p:origin x="542" y="72"/>
      </p:cViewPr>
      <p:guideLst>
        <p:guide pos="3840"/>
        <p:guide orient="horz" pos="2160"/>
      </p:guideLst>
    </p:cSldViewPr>
  </p:slideViewPr>
  <p:notesTextViewPr>
    <p:cViewPr>
      <p:scale>
        <a:sx n="1" d="1"/>
        <a:sy n="1" d="1"/>
      </p:scale>
      <p:origin x="0" y="0"/>
    </p:cViewPr>
  </p:notesTextViewPr>
  <p:sorterViewPr>
    <p:cViewPr>
      <p:scale>
        <a:sx n="100" d="100"/>
        <a:sy n="100" d="100"/>
      </p:scale>
      <p:origin x="0" y="-6885"/>
    </p:cViewPr>
  </p:sorterViewPr>
  <p:notesViewPr>
    <p:cSldViewPr snapToGrid="0">
      <p:cViewPr varScale="1">
        <p:scale>
          <a:sx n="58" d="100"/>
          <a:sy n="58" d="100"/>
        </p:scale>
        <p:origin x="2965" y="4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ACCC4E-6A2B-4A9E-A177-2FF76E4BCE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8B00294-99F8-4685-AA68-AF052F7998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6C51BB-02ED-4F4E-A820-FB7EC9185EAE}" type="datetimeFigureOut">
              <a:rPr lang="en-US" smtClean="0"/>
              <a:t>7/29/2024</a:t>
            </a:fld>
            <a:endParaRPr lang="en-US" dirty="0"/>
          </a:p>
        </p:txBody>
      </p:sp>
      <p:sp>
        <p:nvSpPr>
          <p:cNvPr id="4" name="Footer Placeholder 3">
            <a:extLst>
              <a:ext uri="{FF2B5EF4-FFF2-40B4-BE49-F238E27FC236}">
                <a16:creationId xmlns:a16="http://schemas.microsoft.com/office/drawing/2014/main" id="{100D73E6-D1F9-4527-A750-9D0E0C27B6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8CA06DC-4B1A-4F3D-83A7-54741625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B0FE8B-8329-4D47-BE4C-E7B6614FD8E3}" type="slidenum">
              <a:rPr lang="en-US" smtClean="0"/>
              <a:t>‹#›</a:t>
            </a:fld>
            <a:endParaRPr lang="en-US" dirty="0"/>
          </a:p>
        </p:txBody>
      </p:sp>
    </p:spTree>
    <p:extLst>
      <p:ext uri="{BB962C8B-B14F-4D97-AF65-F5344CB8AC3E}">
        <p14:creationId xmlns:p14="http://schemas.microsoft.com/office/powerpoint/2010/main" val="542108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7/29/2024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1</a:t>
            </a:fld>
            <a:endParaRPr lang="en-US" noProof="0" dirty="0"/>
          </a:p>
        </p:txBody>
      </p:sp>
    </p:spTree>
    <p:extLst>
      <p:ext uri="{BB962C8B-B14F-4D97-AF65-F5344CB8AC3E}">
        <p14:creationId xmlns:p14="http://schemas.microsoft.com/office/powerpoint/2010/main" val="2642096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11</a:t>
            </a:fld>
            <a:endParaRPr lang="en-US" noProof="0" dirty="0"/>
          </a:p>
        </p:txBody>
      </p:sp>
    </p:spTree>
    <p:extLst>
      <p:ext uri="{BB962C8B-B14F-4D97-AF65-F5344CB8AC3E}">
        <p14:creationId xmlns:p14="http://schemas.microsoft.com/office/powerpoint/2010/main" val="4040414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en-US" altLang="zh-CN" dirty="0"/>
                  <a:t>HFLAV</a:t>
                </a:r>
                <a:r>
                  <a:rPr lang="zh-CN" altLang="en-US" dirty="0"/>
                  <a:t>在</a:t>
                </a:r>
                <a:r>
                  <a:rPr lang="en-US" altLang="zh-CN" dirty="0"/>
                  <a:t>2023</a:t>
                </a:r>
                <a:r>
                  <a:rPr lang="zh-CN" altLang="en-US" dirty="0"/>
                  <a:t>年</a:t>
                </a:r>
                <a:r>
                  <a:rPr lang="en-US" altLang="zh-CN" dirty="0"/>
                  <a:t>5</a:t>
                </a:r>
                <a:r>
                  <a:rPr lang="zh-CN" altLang="en-US" dirty="0"/>
                  <a:t>月综合各实验组数据的平均结果显示：</a:t>
                </a:r>
                <a:r>
                  <a:rPr kumimoji="0" lang="en-US" altLang="zh-CN" sz="1200" b="0" i="0" u="none" strike="noStrike" kern="0" cap="none" spc="0" normalizeH="0" baseline="0" noProof="0">
                    <a:ln>
                      <a:noFill/>
                    </a:ln>
                    <a:solidFill>
                      <a:srgbClr val="C00000"/>
                    </a:solidFill>
                    <a:effectLst/>
                    <a:uLnTx/>
                    <a:uFillTx/>
                    <a:latin typeface="Cambria Math" panose="02040503050406030204" pitchFamily="18" charset="0"/>
                    <a:ea typeface="Tahoma" panose="020B0604030504040204" pitchFamily="34" charset="0"/>
                    <a:cs typeface="Tahoma" panose="020B0604030504040204" pitchFamily="34" charset="0"/>
                  </a:rPr>
                  <a:t>Δ𝐴_</a:t>
                </a:r>
                <a:r>
                  <a:rPr lang="en-US" altLang="zh-CN" i="0" kern="0">
                    <a:solidFill>
                      <a:srgbClr val="C00000"/>
                    </a:solidFill>
                    <a:latin typeface="Cambria Math" panose="02040503050406030204" pitchFamily="18" charset="0"/>
                    <a:ea typeface="Tahoma" panose="020B0604030504040204" pitchFamily="34" charset="0"/>
                    <a:cs typeface="Tahoma" panose="020B0604030504040204" pitchFamily="34" charset="0"/>
                  </a:rPr>
                  <a:t>Kπ</a:t>
                </a:r>
                <a:r>
                  <a:rPr lang="zh-CN" altLang="en-US" dirty="0"/>
                  <a:t>在大于</a:t>
                </a:r>
                <a:r>
                  <a:rPr lang="en-US" altLang="zh-CN" dirty="0"/>
                  <a:t>9</a:t>
                </a:r>
                <a:r>
                  <a:rPr lang="zh-CN" altLang="en-US" dirty="0"/>
                  <a:t>个</a:t>
                </a:r>
                <a:r>
                  <a:rPr lang="en-US" altLang="zh-CN" dirty="0"/>
                  <a:t>sigma</a:t>
                </a:r>
                <a:r>
                  <a:rPr lang="zh-CN" altLang="en-US" dirty="0"/>
                  <a:t>水平非零。</a:t>
                </a:r>
              </a:p>
            </p:txBody>
          </p:sp>
        </mc:Fallback>
      </mc:AlternateContent>
      <p:sp>
        <p:nvSpPr>
          <p:cNvPr id="4" name="灯片编号占位符 3"/>
          <p:cNvSpPr>
            <a:spLocks noGrp="1"/>
          </p:cNvSpPr>
          <p:nvPr>
            <p:ph type="sldNum" sz="quarter" idx="5"/>
          </p:nvPr>
        </p:nvSpPr>
        <p:spPr/>
        <p:txBody>
          <a:bodyPr/>
          <a:lstStyle/>
          <a:p>
            <a:fld id="{53D78A92-0141-4330-8F3E-FAADFAC23844}" type="slidenum">
              <a:rPr lang="en-US" noProof="0" smtClean="0"/>
              <a:t>12</a:t>
            </a:fld>
            <a:endParaRPr lang="en-US" noProof="0" dirty="0"/>
          </a:p>
        </p:txBody>
      </p:sp>
    </p:spTree>
    <p:extLst>
      <p:ext uri="{BB962C8B-B14F-4D97-AF65-F5344CB8AC3E}">
        <p14:creationId xmlns:p14="http://schemas.microsoft.com/office/powerpoint/2010/main" val="1633153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en-US" altLang="zh-CN" dirty="0"/>
                  <a:t>PDG</a:t>
                </a:r>
                <a:r>
                  <a:rPr lang="zh-CN" altLang="en-US" dirty="0"/>
                  <a:t>即将发布的平均结果包含了</a:t>
                </a:r>
                <a:r>
                  <a:rPr lang="en-US" altLang="zh-CN" dirty="0"/>
                  <a:t>Belle-II2024</a:t>
                </a:r>
                <a:r>
                  <a:rPr lang="zh-CN" altLang="en-US" dirty="0"/>
                  <a:t>年初发表的最新测量数据：</a:t>
                </a:r>
                <a:r>
                  <a:rPr kumimoji="0" lang="en-US" altLang="zh-CN" sz="1200" b="0" i="0" u="none" strike="noStrike" kern="0" cap="none" spc="0" normalizeH="0" baseline="0" noProof="0">
                    <a:ln>
                      <a:noFill/>
                    </a:ln>
                    <a:solidFill>
                      <a:srgbClr val="C00000"/>
                    </a:solidFill>
                    <a:effectLst/>
                    <a:uLnTx/>
                    <a:uFillTx/>
                    <a:latin typeface="Cambria Math" panose="02040503050406030204" pitchFamily="18" charset="0"/>
                    <a:ea typeface="Tahoma" panose="020B0604030504040204" pitchFamily="34" charset="0"/>
                    <a:cs typeface="Tahoma" panose="020B0604030504040204" pitchFamily="34" charset="0"/>
                  </a:rPr>
                  <a:t>Δ𝐴_</a:t>
                </a:r>
                <a:r>
                  <a:rPr lang="en-US" altLang="zh-CN" i="0" kern="0">
                    <a:solidFill>
                      <a:srgbClr val="C00000"/>
                    </a:solidFill>
                    <a:latin typeface="Cambria Math" panose="02040503050406030204" pitchFamily="18" charset="0"/>
                    <a:ea typeface="Tahoma" panose="020B0604030504040204" pitchFamily="34" charset="0"/>
                    <a:cs typeface="Tahoma" panose="020B0604030504040204" pitchFamily="34" charset="0"/>
                  </a:rPr>
                  <a:t>Kπ</a:t>
                </a:r>
                <a:r>
                  <a:rPr lang="zh-CN" altLang="en-US" dirty="0"/>
                  <a:t>依然是在大于</a:t>
                </a:r>
                <a:r>
                  <a:rPr lang="en-US" altLang="zh-CN" dirty="0"/>
                  <a:t>9</a:t>
                </a:r>
                <a:r>
                  <a:rPr lang="zh-CN" altLang="en-US" dirty="0"/>
                  <a:t>个</a:t>
                </a:r>
                <a:r>
                  <a:rPr lang="en-US" altLang="zh-CN" dirty="0"/>
                  <a:t>sigma</a:t>
                </a:r>
                <a:r>
                  <a:rPr lang="zh-CN" altLang="en-US" dirty="0"/>
                  <a:t>水平非零。</a:t>
                </a:r>
              </a:p>
            </p:txBody>
          </p:sp>
        </mc:Fallback>
      </mc:AlternateContent>
      <p:sp>
        <p:nvSpPr>
          <p:cNvPr id="4" name="灯片编号占位符 3"/>
          <p:cNvSpPr>
            <a:spLocks noGrp="1"/>
          </p:cNvSpPr>
          <p:nvPr>
            <p:ph type="sldNum" sz="quarter" idx="5"/>
          </p:nvPr>
        </p:nvSpPr>
        <p:spPr/>
        <p:txBody>
          <a:bodyPr/>
          <a:lstStyle/>
          <a:p>
            <a:fld id="{53D78A92-0141-4330-8F3E-FAADFAC23844}" type="slidenum">
              <a:rPr lang="en-US" noProof="0" smtClean="0"/>
              <a:t>13</a:t>
            </a:fld>
            <a:endParaRPr lang="en-US" noProof="0" dirty="0"/>
          </a:p>
        </p:txBody>
      </p:sp>
    </p:spTree>
    <p:extLst>
      <p:ext uri="{BB962C8B-B14F-4D97-AF65-F5344CB8AC3E}">
        <p14:creationId xmlns:p14="http://schemas.microsoft.com/office/powerpoint/2010/main" val="2753346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14</a:t>
            </a:fld>
            <a:endParaRPr lang="en-US" noProof="0" dirty="0"/>
          </a:p>
        </p:txBody>
      </p:sp>
    </p:spTree>
    <p:extLst>
      <p:ext uri="{BB962C8B-B14F-4D97-AF65-F5344CB8AC3E}">
        <p14:creationId xmlns:p14="http://schemas.microsoft.com/office/powerpoint/2010/main" val="4194092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15</a:t>
            </a:fld>
            <a:endParaRPr lang="en-US" noProof="0" dirty="0"/>
          </a:p>
        </p:txBody>
      </p:sp>
    </p:spTree>
    <p:extLst>
      <p:ext uri="{BB962C8B-B14F-4D97-AF65-F5344CB8AC3E}">
        <p14:creationId xmlns:p14="http://schemas.microsoft.com/office/powerpoint/2010/main" val="2721866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525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为解决</a:t>
                </a:r>
                <a:r>
                  <a:rPr lang="en-US" altLang="zh-CN" dirty="0"/>
                  <a:t>K\pi puzzle</a:t>
                </a:r>
                <a:r>
                  <a:rPr lang="zh-CN" altLang="en-US" dirty="0"/>
                  <a:t>，</a:t>
                </a:r>
                <a:r>
                  <a:rPr lang="en-US" altLang="zh-CN" dirty="0"/>
                  <a:t>2004</a:t>
                </a:r>
                <a:r>
                  <a:rPr lang="zh-CN" altLang="en-US" dirty="0"/>
                  <a:t>年，</a:t>
                </a:r>
                <a:r>
                  <a:rPr lang="en-US" altLang="zh-CN" dirty="0"/>
                  <a:t>CWChiang</a:t>
                </a:r>
                <a:r>
                  <a:rPr lang="zh-CN" altLang="en-US" dirty="0"/>
                  <a:t>等人基于</a:t>
                </a:r>
                <a:r>
                  <a:rPr lang="en-US" altLang="zh-CN" dirty="0"/>
                  <a:t>SU(3)</a:t>
                </a:r>
                <a:r>
                  <a:rPr lang="zh-CN" altLang="en-US" dirty="0"/>
                  <a:t>对称性对</a:t>
                </a:r>
                <a:r>
                  <a:rPr lang="en-US" altLang="zh-CN" dirty="0"/>
                  <a:t>B-&gt;\pi\pi</a:t>
                </a:r>
                <a:r>
                  <a:rPr lang="zh-CN" altLang="en-US" dirty="0"/>
                  <a:t>，</a:t>
                </a:r>
                <a:r>
                  <a:rPr lang="en-US" altLang="zh-CN" dirty="0"/>
                  <a:t>K\pi</a:t>
                </a:r>
                <a:r>
                  <a:rPr lang="zh-CN" altLang="en-US" dirty="0"/>
                  <a:t>和无粲</a:t>
                </a:r>
                <a:r>
                  <a:rPr lang="en-US" altLang="zh-CN" dirty="0"/>
                  <a:t>B-&gt;PP</a:t>
                </a:r>
                <a:r>
                  <a:rPr lang="zh-CN" altLang="en-US" dirty="0"/>
                  <a:t>衰变分别进行了拟合，得到了</a:t>
                </a:r>
                <a:r>
                  <a:rPr lang="en-US" altLang="zh-CN" dirty="0"/>
                  <a:t>large Pew</a:t>
                </a:r>
                <a:r>
                  <a:rPr lang="zh-CN" altLang="en-US" dirty="0"/>
                  <a:t>和 </a:t>
                </a:r>
                <a:r>
                  <a:rPr lang="en-US" altLang="zh-CN" dirty="0"/>
                  <a:t>large C</a:t>
                </a:r>
                <a:r>
                  <a:rPr lang="zh-CN" altLang="en-US" dirty="0"/>
                  <a:t>的结论。同年，</a:t>
                </a:r>
                <a:r>
                  <a:rPr kumimoji="0" lang="zh-CN" altLang="en-US" sz="1200" b="0" i="0" u="none" strike="noStrike" kern="1200" cap="none" spc="0" normalizeH="0" baseline="0" noProof="0" dirty="0">
                    <a:ln>
                      <a:noFill/>
                    </a:ln>
                    <a:solidFill>
                      <a:prstClr val="black"/>
                    </a:solidFill>
                    <a:effectLst/>
                    <a:uLnTx/>
                    <a:uFillTx/>
                    <a:latin typeface="+mn-lt"/>
                    <a:ea typeface="+mn-ea"/>
                    <a:cs typeface="+mn-cs"/>
                  </a:rPr>
                  <a:t>湘楠老师他们明确指出</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large Pew</a:t>
                </a:r>
                <a:r>
                  <a:rPr kumimoji="0" lang="zh-CN" altLang="en-US" sz="1200" b="0" i="0" u="none" strike="noStrike" kern="1200" cap="none" spc="0" normalizeH="0" baseline="0" noProof="0" dirty="0">
                    <a:ln>
                      <a:noFill/>
                    </a:ln>
                    <a:solidFill>
                      <a:prstClr val="black"/>
                    </a:solidFill>
                    <a:effectLst/>
                    <a:uLnTx/>
                    <a:uFillTx/>
                    <a:latin typeface="+mn-lt"/>
                    <a:ea typeface="+mn-ea"/>
                    <a:cs typeface="+mn-cs"/>
                  </a:rPr>
                  <a:t>其实是较强的</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SU(3)</a:t>
                </a:r>
                <a:r>
                  <a:rPr kumimoji="0" lang="zh-CN" altLang="en-US" sz="1200" b="0" i="0" u="none" strike="noStrike" kern="1200" cap="none" spc="0" normalizeH="0" baseline="0" noProof="0" dirty="0">
                    <a:ln>
                      <a:noFill/>
                    </a:ln>
                    <a:solidFill>
                      <a:prstClr val="black"/>
                    </a:solidFill>
                    <a:effectLst/>
                    <a:uLnTx/>
                    <a:uFillTx/>
                    <a:latin typeface="+mn-lt"/>
                    <a:ea typeface="+mn-ea"/>
                    <a:cs typeface="+mn-cs"/>
                  </a:rPr>
                  <a:t>对称性假设和旧的测量数据之下的产物。计入了</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SU(3)</a:t>
                </a:r>
                <a:r>
                  <a:rPr kumimoji="0" lang="zh-CN" altLang="en-US" sz="1200" b="0" i="0" u="none" strike="noStrike" kern="1200" cap="none" spc="0" normalizeH="0" baseline="0" noProof="0" dirty="0">
                    <a:ln>
                      <a:noFill/>
                    </a:ln>
                    <a:solidFill>
                      <a:prstClr val="black"/>
                    </a:solidFill>
                    <a:effectLst/>
                    <a:uLnTx/>
                    <a:uFillTx/>
                    <a:latin typeface="+mn-lt"/>
                    <a:ea typeface="+mn-ea"/>
                    <a:cs typeface="+mn-cs"/>
                  </a:rPr>
                  <a:t>对称性破缺效应进行新数据拟合，结果显示仅存在与</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T</a:t>
                </a:r>
                <a:r>
                  <a:rPr kumimoji="0" lang="zh-CN" altLang="en-US" sz="1200" b="0" i="0" u="none" strike="noStrike" kern="1200" cap="none" spc="0" normalizeH="0" baseline="0" noProof="0" dirty="0">
                    <a:ln>
                      <a:noFill/>
                    </a:ln>
                    <a:solidFill>
                      <a:prstClr val="black"/>
                    </a:solidFill>
                    <a:effectLst/>
                    <a:uLnTx/>
                    <a:uFillTx/>
                    <a:latin typeface="+mn-lt"/>
                    <a:ea typeface="+mn-ea"/>
                    <a:cs typeface="+mn-cs"/>
                  </a:rPr>
                  <a:t>相长干涉的</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large C</a:t>
                </a:r>
                <a:r>
                  <a:rPr kumimoji="0" lang="zh-CN" altLang="en-US" sz="1200" b="0" i="0" u="none" strike="noStrike" kern="1200" cap="none" spc="0" normalizeH="0" baseline="0" noProof="0" dirty="0">
                    <a:ln>
                      <a:noFill/>
                    </a:ln>
                    <a:solidFill>
                      <a:prstClr val="black"/>
                    </a:solidFill>
                    <a:effectLst/>
                    <a:uLnTx/>
                    <a:uFillTx/>
                    <a:latin typeface="+mn-lt"/>
                    <a:ea typeface="+mn-ea"/>
                    <a:cs typeface="+mn-cs"/>
                  </a:rPr>
                  <a:t>；以及 </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small Pew</a:t>
                </a:r>
                <a:r>
                  <a:rPr kumimoji="0" lang="zh-CN" altLang="en-US" sz="1200" b="0" i="0" u="none" strike="noStrike" kern="1200" cap="none" spc="0" normalizeH="0" baseline="0" noProof="0" dirty="0">
                    <a:ln>
                      <a:noFill/>
                    </a:ln>
                    <a:solidFill>
                      <a:prstClr val="black"/>
                    </a:solidFill>
                    <a:effectLst/>
                    <a:uLnTx/>
                    <a:uFillTx/>
                    <a:latin typeface="+mn-lt"/>
                    <a:ea typeface="+mn-ea"/>
                    <a:cs typeface="+mn-cs"/>
                  </a:rPr>
                  <a:t>，没有很强的新物理信号。与</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PQCD LO</a:t>
                </a:r>
                <a:r>
                  <a:rPr kumimoji="0" lang="zh-CN" altLang="en-US" sz="1200" b="0" i="0" u="none" strike="noStrike" kern="1200" cap="none" spc="0" normalizeH="0" baseline="0" noProof="0" dirty="0">
                    <a:ln>
                      <a:noFill/>
                    </a:ln>
                    <a:solidFill>
                      <a:prstClr val="black"/>
                    </a:solidFill>
                    <a:effectLst/>
                    <a:uLnTx/>
                    <a:uFillTx/>
                    <a:latin typeface="+mn-lt"/>
                    <a:ea typeface="+mn-ea"/>
                    <a:cs typeface="+mn-cs"/>
                  </a:rPr>
                  <a:t>理论预言对比发现，所抽取的拓扑振幅仅 </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C/T</a:t>
                </a:r>
                <a:r>
                  <a:rPr kumimoji="0" lang="zh-CN" altLang="en-US" sz="1200" b="0" i="0" u="none" strike="noStrike" kern="1200" cap="none" spc="0" normalizeH="0" baseline="0" noProof="0" dirty="0">
                    <a:ln>
                      <a:noFill/>
                    </a:ln>
                    <a:solidFill>
                      <a:prstClr val="black"/>
                    </a:solidFill>
                    <a:effectLst/>
                    <a:uLnTx/>
                    <a:uFillTx/>
                    <a:latin typeface="+mn-lt"/>
                    <a:ea typeface="+mn-ea"/>
                    <a:cs typeface="+mn-cs"/>
                  </a:rPr>
                  <a:t>比</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PQCD</a:t>
                </a:r>
                <a:r>
                  <a:rPr kumimoji="0" lang="zh-CN" altLang="en-US" sz="1200" b="0" i="0" u="none" strike="noStrike" kern="1200" cap="none" spc="0" normalizeH="0" baseline="0" noProof="0" dirty="0">
                    <a:ln>
                      <a:noFill/>
                    </a:ln>
                    <a:solidFill>
                      <a:prstClr val="black"/>
                    </a:solidFill>
                    <a:effectLst/>
                    <a:uLnTx/>
                    <a:uFillTx/>
                    <a:latin typeface="+mn-lt"/>
                    <a:ea typeface="+mn-ea"/>
                    <a:cs typeface="+mn-cs"/>
                  </a:rPr>
                  <a:t>计算结果大得多，因而需要更多的细致研究。</a:t>
                </a:r>
                <a:r>
                  <a:rPr lang="en-US" altLang="zh-CN" dirty="0"/>
                  <a:t>2007</a:t>
                </a:r>
                <a:r>
                  <a:rPr lang="zh-CN" altLang="en-US" dirty="0"/>
                  <a:t>年，</a:t>
                </a:r>
                <a:r>
                  <a:rPr lang="en-US" altLang="zh-CN" dirty="0"/>
                  <a:t>Fleischer</a:t>
                </a:r>
                <a:r>
                  <a:rPr lang="zh-CN" altLang="en-US" dirty="0"/>
                  <a:t>及其合作伙伴研究指出：已经确立的</a:t>
                </a:r>
                <a:r>
                  <a:rPr kumimoji="0" lang="en-US" altLang="zh-CN" sz="1200" b="0" i="0" u="none" strike="noStrike" kern="0" cap="none" spc="0" normalizeH="0" baseline="0" noProof="0">
                    <a:ln>
                      <a:noFill/>
                    </a:ln>
                    <a:solidFill>
                      <a:srgbClr val="C00000"/>
                    </a:solidFill>
                    <a:effectLst/>
                    <a:uLnTx/>
                    <a:uFillTx/>
                    <a:latin typeface="Cambria Math" panose="02040503050406030204" pitchFamily="18" charset="0"/>
                    <a:ea typeface="Tahoma" panose="020B0604030504040204" pitchFamily="34" charset="0"/>
                    <a:cs typeface="Tahoma" panose="020B0604030504040204" pitchFamily="34" charset="0"/>
                  </a:rPr>
                  <a:t>Δ𝐴_</a:t>
                </a:r>
                <a:r>
                  <a:rPr lang="en-US" altLang="zh-CN" i="0" kern="0">
                    <a:solidFill>
                      <a:srgbClr val="C00000"/>
                    </a:solidFill>
                    <a:latin typeface="Cambria Math" panose="02040503050406030204" pitchFamily="18" charset="0"/>
                    <a:ea typeface="Tahoma" panose="020B0604030504040204" pitchFamily="34" charset="0"/>
                    <a:cs typeface="Tahoma" panose="020B0604030504040204" pitchFamily="34" charset="0"/>
                  </a:rPr>
                  <a:t>Kπ</a:t>
                </a:r>
                <a:r>
                  <a:rPr lang="zh-CN" altLang="en-US" dirty="0"/>
                  <a:t>不是由</a:t>
                </a:r>
                <a:r>
                  <a:rPr lang="en-US" altLang="zh-CN" dirty="0"/>
                  <a:t>new physics</a:t>
                </a:r>
                <a:r>
                  <a:rPr lang="zh-CN" altLang="en-US" dirty="0"/>
                  <a:t>导致的，应该是由</a:t>
                </a:r>
                <a:r>
                  <a:rPr lang="en-US" altLang="zh-CN" dirty="0"/>
                  <a:t>hadronic physics</a:t>
                </a:r>
                <a:r>
                  <a:rPr lang="zh-CN" altLang="en-US" dirty="0"/>
                  <a:t>带来的。</a:t>
                </a:r>
                <a:r>
                  <a:rPr lang="en-US" altLang="zh-CN" dirty="0"/>
                  <a:t>K\pi</a:t>
                </a:r>
                <a:r>
                  <a:rPr lang="en-US" altLang="zh-CN" baseline="0" dirty="0"/>
                  <a:t> puzzle</a:t>
                </a:r>
                <a:r>
                  <a:rPr lang="zh-CN" altLang="en-US" baseline="0" dirty="0"/>
                  <a:t>确立之后，</a:t>
                </a:r>
                <a:r>
                  <a:rPr lang="en-US" altLang="zh-CN" dirty="0"/>
                  <a:t>2009</a:t>
                </a:r>
                <a:r>
                  <a:rPr lang="zh-CN" altLang="en-US" dirty="0"/>
                  <a:t>年，</a:t>
                </a:r>
                <a:r>
                  <a:rPr lang="en-US" altLang="zh-CN" dirty="0"/>
                  <a:t>Ciuchini</a:t>
                </a:r>
                <a:r>
                  <a:rPr lang="zh-CN" altLang="en-US" dirty="0"/>
                  <a:t>与他的合作伙伴用</a:t>
                </a:r>
                <a:r>
                  <a:rPr lang="en-US" altLang="zh-CN" dirty="0"/>
                  <a:t>data-driven</a:t>
                </a:r>
                <a:r>
                  <a:rPr lang="zh-CN" altLang="en-US" dirty="0"/>
                  <a:t>的方法结合实验数据对</a:t>
                </a:r>
                <a:r>
                  <a:rPr lang="en-US" altLang="zh-CN" dirty="0"/>
                  <a:t>B-&gt;K\pi</a:t>
                </a:r>
                <a:r>
                  <a:rPr lang="zh-CN" altLang="en-US" dirty="0"/>
                  <a:t>进行了拟合，指出当时的实验数据与标准模型相兼容，无需异常大的</a:t>
                </a:r>
                <a:r>
                  <a:rPr lang="en-US" altLang="zh-CN" dirty="0"/>
                  <a:t>subleading corrections</a:t>
                </a:r>
                <a:r>
                  <a:rPr lang="zh-CN" altLang="en-US" dirty="0"/>
                  <a:t>。</a:t>
                </a:r>
                <a:r>
                  <a:rPr lang="en-US" altLang="zh-CN" dirty="0"/>
                  <a:t>2021</a:t>
                </a:r>
                <a:r>
                  <a:rPr lang="zh-CN" altLang="en-US" dirty="0"/>
                  <a:t>年，印度三人组针对</a:t>
                </a:r>
                <a:r>
                  <a:rPr lang="en-US" altLang="zh-CN" dirty="0"/>
                  <a:t>LHCb</a:t>
                </a:r>
                <a:r>
                  <a:rPr lang="zh-CN" altLang="en-US" dirty="0"/>
                  <a:t>合作组</a:t>
                </a:r>
                <a:r>
                  <a:rPr lang="en-US" altLang="zh-CN" dirty="0"/>
                  <a:t>8</a:t>
                </a:r>
                <a:r>
                  <a:rPr lang="zh-CN" altLang="en-US" dirty="0"/>
                  <a:t>个</a:t>
                </a:r>
                <a:r>
                  <a:rPr lang="en-US" altLang="zh-CN" dirty="0"/>
                  <a:t>sigma</a:t>
                </a:r>
                <a:r>
                  <a:rPr lang="zh-CN" altLang="en-US" dirty="0"/>
                  <a:t>水平的实验测量采用</a:t>
                </a:r>
                <a:r>
                  <a:rPr lang="en-US" altLang="zh-CN" dirty="0"/>
                  <a:t>combined</a:t>
                </a:r>
                <a:r>
                  <a:rPr lang="zh-CN" altLang="en-US" dirty="0"/>
                  <a:t>的贝叶斯分析对</a:t>
                </a:r>
                <a:r>
                  <a:rPr lang="en-US" altLang="zh-CN" dirty="0"/>
                  <a:t>B-&gt;K\pi</a:t>
                </a:r>
                <a:r>
                  <a:rPr lang="zh-CN" altLang="en-US" dirty="0"/>
                  <a:t>衰变做了拟合，发现最佳拟合区域与标准模型</a:t>
                </a:r>
                <a:r>
                  <a:rPr lang="en-US" altLang="zh-CN" dirty="0"/>
                  <a:t>favored</a:t>
                </a:r>
                <a:r>
                  <a:rPr lang="zh-CN" altLang="en-US" dirty="0"/>
                  <a:t>的参数空间存 </a:t>
                </a:r>
                <a:r>
                  <a:rPr lang="en-US" altLang="zh-CN" dirty="0"/>
                  <a:t>large overlap</a:t>
                </a:r>
                <a:r>
                  <a:rPr lang="zh-CN" altLang="en-US" dirty="0"/>
                  <a:t>，尽管</a:t>
                </a:r>
                <a:r>
                  <a:rPr lang="en-US" altLang="zh-CN" dirty="0"/>
                  <a:t>Pew</a:t>
                </a:r>
                <a:r>
                  <a:rPr lang="zh-CN" altLang="en-US" dirty="0"/>
                  <a:t>和</a:t>
                </a:r>
                <a:r>
                  <a:rPr lang="en-US" altLang="zh-CN" dirty="0"/>
                  <a:t>C</a:t>
                </a:r>
                <a:r>
                  <a:rPr lang="zh-CN" altLang="en-US" dirty="0"/>
                  <a:t>有所增强。因此，结论是当前还没有足够的</a:t>
                </a:r>
                <a:r>
                  <a:rPr lang="en-US" altLang="zh-CN" dirty="0"/>
                  <a:t>motivation</a:t>
                </a:r>
                <a:r>
                  <a:rPr lang="zh-CN" altLang="en-US" dirty="0"/>
                  <a:t>考虑 </a:t>
                </a:r>
                <a:r>
                  <a:rPr lang="en-US" altLang="zh-CN" dirty="0"/>
                  <a:t>new physics</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下面我们就聚焦在标准模型理论框架来看</a:t>
                </a:r>
                <a:r>
                  <a:rPr lang="en-US" altLang="zh-CN" dirty="0"/>
                  <a:t>QCDF</a:t>
                </a:r>
                <a:r>
                  <a:rPr lang="zh-CN" altLang="en-US" dirty="0"/>
                  <a:t>和</a:t>
                </a:r>
                <a:r>
                  <a:rPr lang="en-US" altLang="zh-CN" dirty="0"/>
                  <a:t>PQCD</a:t>
                </a:r>
                <a:r>
                  <a:rPr lang="zh-CN" altLang="en-US" dirty="0"/>
                  <a:t>方法下</a:t>
                </a:r>
                <a:r>
                  <a:rPr lang="en-US" altLang="zh-CN" dirty="0"/>
                  <a:t>B-&gt;K\pi puzzle</a:t>
                </a:r>
                <a:r>
                  <a:rPr lang="zh-CN" altLang="en-US" dirty="0"/>
                  <a:t>的解决！</a:t>
                </a:r>
              </a:p>
              <a:p>
                <a:endParaRPr lang="zh-CN" altLang="en-US" dirty="0"/>
              </a:p>
            </p:txBody>
          </p:sp>
        </mc:Fallback>
      </mc:AlternateContent>
      <p:sp>
        <p:nvSpPr>
          <p:cNvPr id="4" name="灯片编号占位符 3"/>
          <p:cNvSpPr>
            <a:spLocks noGrp="1"/>
          </p:cNvSpPr>
          <p:nvPr>
            <p:ph type="sldNum" sz="quarter" idx="5"/>
          </p:nvPr>
        </p:nvSpPr>
        <p:spPr/>
        <p:txBody>
          <a:bodyPr/>
          <a:lstStyle/>
          <a:p>
            <a:fld id="{53D78A92-0141-4330-8F3E-FAADFAC23844}" type="slidenum">
              <a:rPr lang="en-US" noProof="0" smtClean="0"/>
              <a:t>17</a:t>
            </a:fld>
            <a:endParaRPr lang="en-US" noProof="0" dirty="0"/>
          </a:p>
        </p:txBody>
      </p:sp>
    </p:spTree>
    <p:extLst>
      <p:ext uri="{BB962C8B-B14F-4D97-AF65-F5344CB8AC3E}">
        <p14:creationId xmlns:p14="http://schemas.microsoft.com/office/powerpoint/2010/main" val="1597434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18</a:t>
            </a:fld>
            <a:endParaRPr lang="en-US" noProof="0" dirty="0"/>
          </a:p>
        </p:txBody>
      </p:sp>
    </p:spTree>
    <p:extLst>
      <p:ext uri="{BB962C8B-B14F-4D97-AF65-F5344CB8AC3E}">
        <p14:creationId xmlns:p14="http://schemas.microsoft.com/office/powerpoint/2010/main" val="4168809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19</a:t>
            </a:fld>
            <a:endParaRPr lang="en-US" noProof="0" dirty="0"/>
          </a:p>
        </p:txBody>
      </p:sp>
    </p:spTree>
    <p:extLst>
      <p:ext uri="{BB962C8B-B14F-4D97-AF65-F5344CB8AC3E}">
        <p14:creationId xmlns:p14="http://schemas.microsoft.com/office/powerpoint/2010/main" val="777895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20</a:t>
            </a:fld>
            <a:endParaRPr lang="en-US" noProof="0" dirty="0"/>
          </a:p>
        </p:txBody>
      </p:sp>
    </p:spTree>
    <p:extLst>
      <p:ext uri="{BB962C8B-B14F-4D97-AF65-F5344CB8AC3E}">
        <p14:creationId xmlns:p14="http://schemas.microsoft.com/office/powerpoint/2010/main" val="321411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2</a:t>
            </a:fld>
            <a:endParaRPr lang="en-US" noProof="0" dirty="0"/>
          </a:p>
        </p:txBody>
      </p:sp>
    </p:spTree>
    <p:extLst>
      <p:ext uri="{BB962C8B-B14F-4D97-AF65-F5344CB8AC3E}">
        <p14:creationId xmlns:p14="http://schemas.microsoft.com/office/powerpoint/2010/main" val="1886180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039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22</a:t>
            </a:fld>
            <a:endParaRPr lang="en-US" noProof="0" dirty="0"/>
          </a:p>
        </p:txBody>
      </p:sp>
    </p:spTree>
    <p:extLst>
      <p:ext uri="{BB962C8B-B14F-4D97-AF65-F5344CB8AC3E}">
        <p14:creationId xmlns:p14="http://schemas.microsoft.com/office/powerpoint/2010/main" val="3176987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zh-CN" altLang="en-US" dirty="0"/>
                  <a:t>我们再来看</a:t>
                </a:r>
                <a:r>
                  <a:rPr lang="en-US" altLang="zh-CN" dirty="0"/>
                  <a:t>PQCD</a:t>
                </a:r>
                <a:r>
                  <a:rPr lang="zh-CN" altLang="en-US" dirty="0"/>
                  <a:t>方法下的尝试。</a:t>
                </a:r>
                <a:endParaRPr lang="en-US" altLang="zh-CN" dirty="0"/>
              </a:p>
              <a:p>
                <a:r>
                  <a:rPr lang="en-US" altLang="zh-CN" dirty="0"/>
                  <a:t>2005</a:t>
                </a:r>
                <a:r>
                  <a:rPr lang="zh-CN" altLang="en-US" dirty="0"/>
                  <a:t>年，湘楠老师与</a:t>
                </a:r>
                <a:r>
                  <a:rPr lang="en-US" altLang="zh-CN" dirty="0"/>
                  <a:t>Mishima</a:t>
                </a:r>
                <a:r>
                  <a:rPr lang="zh-CN" altLang="en-US" dirty="0"/>
                  <a:t>、</a:t>
                </a:r>
                <a:r>
                  <a:rPr lang="en-US" altLang="zh-CN" dirty="0"/>
                  <a:t>Sanda</a:t>
                </a:r>
                <a:r>
                  <a:rPr lang="zh-CN" altLang="en-US" dirty="0"/>
                  <a:t>合作计算了</a:t>
                </a:r>
                <a:r>
                  <a:rPr lang="en-US" altLang="zh-CN" dirty="0"/>
                  <a:t>K\pi</a:t>
                </a:r>
                <a:r>
                  <a:rPr lang="zh-CN" altLang="en-US" dirty="0"/>
                  <a:t>在</a:t>
                </a:r>
                <a:r>
                  <a:rPr lang="en-US" altLang="zh-CN" dirty="0"/>
                  <a:t>PQCD</a:t>
                </a:r>
                <a:r>
                  <a:rPr lang="zh-CN" altLang="en-US" dirty="0"/>
                  <a:t>次领头阶的贡献。在考虑</a:t>
                </a:r>
                <a:r>
                  <a:rPr lang="en-US" altLang="zh-CN" dirty="0"/>
                  <a:t>vertex corrections</a:t>
                </a:r>
                <a:r>
                  <a:rPr lang="zh-CN" altLang="en-US" dirty="0"/>
                  <a:t>等贡献之后，数值结果显示：最主要的贡献来自于</a:t>
                </a:r>
                <a:r>
                  <a:rPr lang="en-US" altLang="zh-CN" dirty="0"/>
                  <a:t>vertex corrections</a:t>
                </a:r>
                <a:r>
                  <a:rPr lang="zh-CN" altLang="en-US" dirty="0"/>
                  <a:t>，它可以将原来的小</a:t>
                </a:r>
                <a:r>
                  <a:rPr lang="en-US" altLang="zh-CN" dirty="0"/>
                  <a:t>C</a:t>
                </a:r>
                <a:r>
                  <a:rPr lang="zh-CN" altLang="en-US" dirty="0"/>
                  <a:t>提高</a:t>
                </a:r>
                <a:r>
                  <a:rPr lang="en-US" altLang="zh-CN" dirty="0"/>
                  <a:t>2</a:t>
                </a:r>
                <a:r>
                  <a:rPr lang="zh-CN" altLang="en-US" dirty="0"/>
                  <a:t>倍。</a:t>
                </a:r>
                <a:endParaRPr lang="en-US" altLang="zh-CN" dirty="0"/>
              </a:p>
              <a:p>
                <a:r>
                  <a:rPr lang="zh-CN" altLang="en-US" dirty="0"/>
                  <a:t>但是，尽管</a:t>
                </a:r>
                <a:r>
                  <a:rPr lang="en-US" altLang="zh-CN" dirty="0"/>
                  <a:t>C</a:t>
                </a:r>
                <a:r>
                  <a:rPr lang="zh-CN" altLang="en-US" dirty="0"/>
                  <a:t>有了大幅提升，在较大误差范围内，</a:t>
                </a:r>
                <a:r>
                  <a:rPr kumimoji="0" lang="en-US" altLang="zh-CN" sz="1200" b="0" i="0" u="none" strike="noStrike" kern="0" cap="none" spc="0" normalizeH="0" baseline="0" noProof="0">
                    <a:ln>
                      <a:noFill/>
                    </a:ln>
                    <a:solidFill>
                      <a:srgbClr val="C00000"/>
                    </a:solidFill>
                    <a:effectLst/>
                    <a:uLnTx/>
                    <a:uFillTx/>
                    <a:latin typeface="Cambria Math" panose="02040503050406030204" pitchFamily="18" charset="0"/>
                    <a:ea typeface="Tahoma" panose="020B0604030504040204" pitchFamily="34" charset="0"/>
                    <a:cs typeface="Tahoma" panose="020B0604030504040204" pitchFamily="34" charset="0"/>
                  </a:rPr>
                  <a:t>Δ𝐴_</a:t>
                </a:r>
                <a:r>
                  <a:rPr lang="en-US" altLang="zh-CN" i="0" kern="0">
                    <a:solidFill>
                      <a:srgbClr val="C00000"/>
                    </a:solidFill>
                    <a:latin typeface="Cambria Math" panose="02040503050406030204" pitchFamily="18" charset="0"/>
                    <a:ea typeface="Tahoma" panose="020B0604030504040204" pitchFamily="34" charset="0"/>
                    <a:cs typeface="Tahoma" panose="020B0604030504040204" pitchFamily="34" charset="0"/>
                  </a:rPr>
                  <a:t>Kπ</a:t>
                </a:r>
                <a:r>
                  <a:rPr lang="zh-CN" altLang="en-US" dirty="0"/>
                  <a:t>的理论预言与实验测量也有一定的吻合，但仍不够理想，</a:t>
                </a:r>
                <a:r>
                  <a:rPr lang="en-US" altLang="zh-CN" dirty="0"/>
                  <a:t>K^+\pi^0</a:t>
                </a:r>
                <a:r>
                  <a:rPr lang="zh-CN" altLang="en-US" dirty="0"/>
                  <a:t>直接</a:t>
                </a:r>
                <a:r>
                  <a:rPr lang="en-US" altLang="zh-CN" dirty="0"/>
                  <a:t>CP</a:t>
                </a:r>
                <a:r>
                  <a:rPr lang="zh-CN" altLang="en-US" dirty="0"/>
                  <a:t>破坏的中心值符号仍与实验测量相反。</a:t>
                </a:r>
              </a:p>
            </p:txBody>
          </p:sp>
        </mc:Fallback>
      </mc:AlternateContent>
      <p:sp>
        <p:nvSpPr>
          <p:cNvPr id="4" name="灯片编号占位符 3"/>
          <p:cNvSpPr>
            <a:spLocks noGrp="1"/>
          </p:cNvSpPr>
          <p:nvPr>
            <p:ph type="sldNum" sz="quarter" idx="5"/>
          </p:nvPr>
        </p:nvSpPr>
        <p:spPr/>
        <p:txBody>
          <a:bodyPr/>
          <a:lstStyle/>
          <a:p>
            <a:fld id="{53D78A92-0141-4330-8F3E-FAADFAC23844}" type="slidenum">
              <a:rPr lang="en-US" noProof="0" smtClean="0"/>
              <a:t>23</a:t>
            </a:fld>
            <a:endParaRPr lang="en-US" noProof="0" dirty="0"/>
          </a:p>
        </p:txBody>
      </p:sp>
    </p:spTree>
    <p:extLst>
      <p:ext uri="{BB962C8B-B14F-4D97-AF65-F5344CB8AC3E}">
        <p14:creationId xmlns:p14="http://schemas.microsoft.com/office/powerpoint/2010/main" val="1913533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24</a:t>
            </a:fld>
            <a:endParaRPr lang="en-US" noProof="0" dirty="0"/>
          </a:p>
        </p:txBody>
      </p:sp>
    </p:spTree>
    <p:extLst>
      <p:ext uri="{BB962C8B-B14F-4D97-AF65-F5344CB8AC3E}">
        <p14:creationId xmlns:p14="http://schemas.microsoft.com/office/powerpoint/2010/main" val="3552744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25</a:t>
            </a:fld>
            <a:endParaRPr lang="en-US" noProof="0" dirty="0"/>
          </a:p>
        </p:txBody>
      </p:sp>
    </p:spTree>
    <p:extLst>
      <p:ext uri="{BB962C8B-B14F-4D97-AF65-F5344CB8AC3E}">
        <p14:creationId xmlns:p14="http://schemas.microsoft.com/office/powerpoint/2010/main" val="1370073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26</a:t>
            </a:fld>
            <a:endParaRPr lang="en-US" noProof="0" dirty="0"/>
          </a:p>
        </p:txBody>
      </p:sp>
    </p:spTree>
    <p:extLst>
      <p:ext uri="{BB962C8B-B14F-4D97-AF65-F5344CB8AC3E}">
        <p14:creationId xmlns:p14="http://schemas.microsoft.com/office/powerpoint/2010/main" val="1168631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469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28</a:t>
            </a:fld>
            <a:endParaRPr lang="en-US" noProof="0" dirty="0"/>
          </a:p>
        </p:txBody>
      </p:sp>
    </p:spTree>
    <p:extLst>
      <p:ext uri="{BB962C8B-B14F-4D97-AF65-F5344CB8AC3E}">
        <p14:creationId xmlns:p14="http://schemas.microsoft.com/office/powerpoint/2010/main" val="1059310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29</a:t>
            </a:fld>
            <a:endParaRPr lang="en-US" noProof="0" dirty="0"/>
          </a:p>
        </p:txBody>
      </p:sp>
    </p:spTree>
    <p:extLst>
      <p:ext uri="{BB962C8B-B14F-4D97-AF65-F5344CB8AC3E}">
        <p14:creationId xmlns:p14="http://schemas.microsoft.com/office/powerpoint/2010/main" val="35034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31</a:t>
            </a:fld>
            <a:endParaRPr lang="en-US" noProof="0" dirty="0"/>
          </a:p>
        </p:txBody>
      </p:sp>
    </p:spTree>
    <p:extLst>
      <p:ext uri="{BB962C8B-B14F-4D97-AF65-F5344CB8AC3E}">
        <p14:creationId xmlns:p14="http://schemas.microsoft.com/office/powerpoint/2010/main" val="239823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4</a:t>
            </a:fld>
            <a:endParaRPr lang="en-US" noProof="0" dirty="0"/>
          </a:p>
        </p:txBody>
      </p:sp>
    </p:spTree>
    <p:extLst>
      <p:ext uri="{BB962C8B-B14F-4D97-AF65-F5344CB8AC3E}">
        <p14:creationId xmlns:p14="http://schemas.microsoft.com/office/powerpoint/2010/main" val="1566089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32</a:t>
            </a:fld>
            <a:endParaRPr lang="en-US" noProof="0" dirty="0"/>
          </a:p>
        </p:txBody>
      </p:sp>
    </p:spTree>
    <p:extLst>
      <p:ext uri="{BB962C8B-B14F-4D97-AF65-F5344CB8AC3E}">
        <p14:creationId xmlns:p14="http://schemas.microsoft.com/office/powerpoint/2010/main" val="1335671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35</a:t>
            </a:fld>
            <a:endParaRPr lang="en-US" noProof="0" dirty="0"/>
          </a:p>
        </p:txBody>
      </p:sp>
    </p:spTree>
    <p:extLst>
      <p:ext uri="{BB962C8B-B14F-4D97-AF65-F5344CB8AC3E}">
        <p14:creationId xmlns:p14="http://schemas.microsoft.com/office/powerpoint/2010/main" val="79367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437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808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\pi\pi puzzle</a:t>
            </a:r>
            <a:r>
              <a:rPr lang="zh-CN" altLang="en-US" dirty="0"/>
              <a:t>，即：</a:t>
            </a:r>
            <a:r>
              <a:rPr lang="en-US" altLang="zh-CN" dirty="0"/>
              <a:t>BR(\pi^0\pi^0)&lt;BR(\pi^0\rho^0)&lt;BR(\rho^0\rho^0)</a:t>
            </a:r>
            <a:r>
              <a:rPr lang="zh-CN" altLang="en-US" dirty="0"/>
              <a:t>。目前实验测量的关系是 </a:t>
            </a:r>
            <a:r>
              <a:rPr lang="en-US" altLang="zh-CN" dirty="0"/>
              <a:t>BR(\pi^0\pi^0)~BR(\pi^0\rho^0)&gt;BR(\rho^0\rho^0). 2016</a:t>
            </a:r>
            <a:r>
              <a:rPr lang="zh-CN" altLang="en-US" dirty="0"/>
              <a:t>年，吕老师和他的学生结合</a:t>
            </a:r>
            <a:r>
              <a:rPr lang="en-US" altLang="zh-CN" dirty="0"/>
              <a:t>glauber phase factor</a:t>
            </a:r>
            <a:r>
              <a:rPr lang="zh-CN" altLang="en-US" dirty="0"/>
              <a:t>在</a:t>
            </a:r>
            <a:r>
              <a:rPr lang="en-US" altLang="zh-CN" dirty="0"/>
              <a:t>FAT</a:t>
            </a:r>
            <a:r>
              <a:rPr lang="zh-CN" altLang="en-US" dirty="0"/>
              <a:t>框架下的</a:t>
            </a:r>
            <a:r>
              <a:rPr lang="en-US" altLang="zh-CN" dirty="0"/>
              <a:t>data fitting</a:t>
            </a:r>
            <a:r>
              <a:rPr lang="zh-CN" altLang="en-US" dirty="0"/>
              <a:t>发现：可能只有 </a:t>
            </a:r>
            <a:r>
              <a:rPr lang="en-US" altLang="zh-CN" dirty="0"/>
              <a:t>pion</a:t>
            </a:r>
            <a:r>
              <a:rPr lang="zh-CN" altLang="en-US" dirty="0"/>
              <a:t>同时作为</a:t>
            </a:r>
            <a:r>
              <a:rPr lang="en-US" altLang="zh-CN" dirty="0"/>
              <a:t>q\bar q</a:t>
            </a:r>
            <a:r>
              <a:rPr lang="zh-CN" altLang="en-US" dirty="0"/>
              <a:t>束缚态及无质量</a:t>
            </a:r>
            <a:r>
              <a:rPr lang="en-US" altLang="zh-CN" dirty="0"/>
              <a:t>NGB</a:t>
            </a:r>
            <a:r>
              <a:rPr lang="zh-CN" altLang="en-US" dirty="0"/>
              <a:t>双重身份带来的</a:t>
            </a:r>
            <a:r>
              <a:rPr lang="en-US" altLang="zh-CN" dirty="0"/>
              <a:t> glauber </a:t>
            </a:r>
            <a:r>
              <a:rPr lang="zh-CN" altLang="en-US" dirty="0"/>
              <a:t>相位才可以解决 </a:t>
            </a:r>
            <a:r>
              <a:rPr lang="en-US" altLang="zh-CN" dirty="0"/>
              <a:t>K\pi, \pi\pi puzzles</a:t>
            </a:r>
            <a:r>
              <a:rPr lang="zh-CN" altLang="en-US" dirty="0"/>
              <a:t>。</a:t>
            </a:r>
          </a:p>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634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529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944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182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2007</a:t>
            </a:r>
            <a:r>
              <a:rPr lang="zh-CN" altLang="en-US" dirty="0"/>
              <a:t>年，</a:t>
            </a:r>
            <a:r>
              <a:rPr lang="en-US" altLang="zh-CN" dirty="0"/>
              <a:t>Collins</a:t>
            </a:r>
            <a:r>
              <a:rPr lang="zh-CN" altLang="en-US" dirty="0"/>
              <a:t>和邱建伟指出，由于在</a:t>
            </a:r>
            <a:r>
              <a:rPr lang="en-US" altLang="zh-CN" dirty="0"/>
              <a:t>Glauber region</a:t>
            </a:r>
            <a:r>
              <a:rPr lang="zh-CN" altLang="en-US" dirty="0"/>
              <a:t>软胶子的存在，在一些复杂的</a:t>
            </a:r>
            <a:r>
              <a:rPr lang="en-US" altLang="zh-CN" dirty="0"/>
              <a:t>QCD</a:t>
            </a:r>
            <a:r>
              <a:rPr lang="zh-CN" altLang="en-US" dirty="0"/>
              <a:t>过程如</a:t>
            </a:r>
            <a:r>
              <a:rPr lang="en-US" altLang="zh-CN" dirty="0"/>
              <a:t>high </a:t>
            </a:r>
            <a:r>
              <a:rPr lang="en-US" altLang="zh-CN" dirty="0" err="1"/>
              <a:t>pT</a:t>
            </a:r>
            <a:r>
              <a:rPr lang="zh-CN" altLang="en-US" dirty="0"/>
              <a:t> </a:t>
            </a:r>
            <a:r>
              <a:rPr lang="en-US" altLang="zh-CN" dirty="0"/>
              <a:t>hadron hadroproduction</a:t>
            </a:r>
            <a:r>
              <a:rPr lang="zh-CN" altLang="en-US" dirty="0"/>
              <a:t>中</a:t>
            </a:r>
            <a:r>
              <a:rPr lang="en-US" altLang="zh-CN" dirty="0"/>
              <a:t>kT</a:t>
            </a:r>
            <a:r>
              <a:rPr lang="zh-CN" altLang="en-US" dirty="0"/>
              <a:t>因子化会崩溃。不过，经过细致的分析和借鉴</a:t>
            </a:r>
            <a:r>
              <a:rPr lang="en-US" altLang="zh-CN" dirty="0"/>
              <a:t>SCET</a:t>
            </a:r>
            <a:r>
              <a:rPr lang="zh-CN" altLang="en-US" dirty="0"/>
              <a:t>已经处理过</a:t>
            </a:r>
            <a:r>
              <a:rPr lang="en-US" altLang="zh-CN" dirty="0"/>
              <a:t>Glauber</a:t>
            </a:r>
            <a:r>
              <a:rPr lang="zh-CN" altLang="en-US" dirty="0"/>
              <a:t>胶子的示范，湘楠老师和</a:t>
            </a:r>
            <a:r>
              <a:rPr lang="en-US" altLang="zh-CN" dirty="0"/>
              <a:t>Mishima</a:t>
            </a:r>
            <a:r>
              <a:rPr lang="zh-CN" altLang="en-US" dirty="0"/>
              <a:t>通过研究认为</a:t>
            </a:r>
            <a:r>
              <a:rPr lang="en-US" altLang="zh-CN" dirty="0"/>
              <a:t>B</a:t>
            </a:r>
            <a:r>
              <a:rPr lang="zh-CN" altLang="en-US" dirty="0"/>
              <a:t>介子衰变中的不可因子化振幅因为包含了三个强子的动力学可以模拟复杂的</a:t>
            </a:r>
            <a:r>
              <a:rPr lang="en-US" altLang="zh-CN" dirty="0"/>
              <a:t>hadron hadroproduction</a:t>
            </a:r>
            <a:r>
              <a:rPr lang="zh-CN" altLang="en-US" dirty="0"/>
              <a:t>。但是，与</a:t>
            </a:r>
            <a:r>
              <a:rPr lang="en-US" altLang="zh-CN" dirty="0"/>
              <a:t>high </a:t>
            </a:r>
            <a:r>
              <a:rPr lang="en-US" altLang="zh-CN" dirty="0" err="1"/>
              <a:t>pT</a:t>
            </a:r>
            <a:r>
              <a:rPr lang="en-US" altLang="zh-CN" dirty="0"/>
              <a:t> hadron</a:t>
            </a:r>
            <a:r>
              <a:rPr lang="zh-CN" altLang="en-US" dirty="0"/>
              <a:t> </a:t>
            </a:r>
            <a:r>
              <a:rPr lang="en-US" altLang="zh-CN" dirty="0"/>
              <a:t>hadroproduction</a:t>
            </a:r>
            <a:r>
              <a:rPr lang="zh-CN" altLang="en-US" dirty="0"/>
              <a:t>相反的是，在</a:t>
            </a:r>
            <a:r>
              <a:rPr lang="en-US" altLang="zh-CN" dirty="0"/>
              <a:t>B</a:t>
            </a:r>
            <a:r>
              <a:rPr lang="zh-CN" altLang="en-US" dirty="0"/>
              <a:t>介子两体非轻衰变中，残余红外发散可以因子化处理到一个</a:t>
            </a:r>
            <a:r>
              <a:rPr lang="en-US" altLang="zh-CN" dirty="0"/>
              <a:t>soft factor</a:t>
            </a:r>
            <a:r>
              <a:rPr lang="zh-CN" altLang="en-US" dirty="0"/>
              <a:t>，以恢复介子</a:t>
            </a:r>
            <a:r>
              <a:rPr lang="en-US" altLang="zh-CN" dirty="0"/>
              <a:t>TMD</a:t>
            </a:r>
            <a:r>
              <a:rPr lang="zh-CN" altLang="en-US" dirty="0"/>
              <a:t>波函数的普适性。对</a:t>
            </a:r>
            <a:r>
              <a:rPr lang="en-US" altLang="zh-CN" dirty="0"/>
              <a:t>soft factor</a:t>
            </a:r>
            <a:r>
              <a:rPr lang="zh-CN" altLang="en-US" dirty="0"/>
              <a:t>参数化后，不可因子化振幅在</a:t>
            </a:r>
            <a:r>
              <a:rPr lang="en-US" altLang="zh-CN" dirty="0"/>
              <a:t>PQCD</a:t>
            </a:r>
            <a:r>
              <a:rPr lang="zh-CN" altLang="en-US" dirty="0"/>
              <a:t>方法下仍保持可算。</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188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这样，原本由小的可因子化贡献带来的颜色压低树图振幅</a:t>
            </a:r>
            <a:r>
              <a:rPr lang="en-US" altLang="zh-CN" dirty="0"/>
              <a:t>C</a:t>
            </a:r>
            <a:r>
              <a:rPr lang="zh-CN" altLang="en-US" dirty="0"/>
              <a:t>将会由于</a:t>
            </a:r>
            <a:r>
              <a:rPr lang="en-US" altLang="zh-CN" dirty="0"/>
              <a:t>soft effect</a:t>
            </a:r>
            <a:r>
              <a:rPr lang="zh-CN" altLang="en-US" dirty="0"/>
              <a:t>对不可因子化振幅的作用而显著提升，于</a:t>
            </a:r>
            <a:r>
              <a:rPr lang="en-US" altLang="zh-CN" dirty="0"/>
              <a:t>\pi\pi</a:t>
            </a:r>
            <a:r>
              <a:rPr lang="zh-CN" altLang="en-US" dirty="0"/>
              <a:t>和</a:t>
            </a:r>
            <a:r>
              <a:rPr lang="en-US" altLang="zh-CN" dirty="0"/>
              <a:t>K\pi long-standing puzzles</a:t>
            </a:r>
            <a:r>
              <a:rPr lang="zh-CN" altLang="en-US" dirty="0"/>
              <a:t>的解决有利。这是</a:t>
            </a:r>
            <a:r>
              <a:rPr lang="en-US" altLang="zh-CN" dirty="0"/>
              <a:t>PQCD</a:t>
            </a:r>
            <a:r>
              <a:rPr lang="zh-CN" altLang="en-US" dirty="0"/>
              <a:t>方法下</a:t>
            </a:r>
            <a:r>
              <a:rPr lang="en-US" altLang="zh-CN" dirty="0"/>
              <a:t>LO</a:t>
            </a:r>
            <a:r>
              <a:rPr lang="zh-CN" altLang="en-US" dirty="0"/>
              <a:t>的不可因子化旁观者图。这是可以分离出</a:t>
            </a:r>
            <a:r>
              <a:rPr lang="en-US" altLang="zh-CN" dirty="0"/>
              <a:t>NLO</a:t>
            </a:r>
            <a:r>
              <a:rPr lang="zh-CN" altLang="en-US" dirty="0"/>
              <a:t>修正过程中与出射的</a:t>
            </a:r>
            <a:r>
              <a:rPr lang="en-US" altLang="zh-CN" dirty="0"/>
              <a:t>M2</a:t>
            </a:r>
            <a:r>
              <a:rPr lang="zh-CN" altLang="en-US" dirty="0"/>
              <a:t>介子相关联的</a:t>
            </a:r>
            <a:r>
              <a:rPr lang="en-US" altLang="zh-CN" dirty="0"/>
              <a:t>glauber</a:t>
            </a:r>
            <a:r>
              <a:rPr lang="zh-CN" altLang="en-US" dirty="0"/>
              <a:t>发散的典型图例，其他图可以参看相关文献。检视不可因子化旁观者图的</a:t>
            </a:r>
            <a:r>
              <a:rPr lang="en-US" altLang="zh-CN" dirty="0"/>
              <a:t>kT</a:t>
            </a:r>
            <a:r>
              <a:rPr lang="zh-CN" altLang="en-US" dirty="0"/>
              <a:t>因子化，考虑</a:t>
            </a:r>
            <a:r>
              <a:rPr lang="en-US" altLang="zh-CN" dirty="0"/>
              <a:t>M2</a:t>
            </a:r>
            <a:r>
              <a:rPr lang="zh-CN" altLang="en-US" dirty="0"/>
              <a:t>介子波函数的因子化，分离出存在的</a:t>
            </a:r>
            <a:r>
              <a:rPr lang="en-US" altLang="zh-CN" dirty="0"/>
              <a:t>glauber</a:t>
            </a:r>
            <a:r>
              <a:rPr lang="zh-CN" altLang="en-US" dirty="0"/>
              <a:t>胶子发散。对这些</a:t>
            </a:r>
            <a:r>
              <a:rPr lang="en-US" altLang="zh-CN" dirty="0"/>
              <a:t>glauber</a:t>
            </a:r>
            <a:r>
              <a:rPr lang="zh-CN" altLang="en-US" dirty="0"/>
              <a:t>发散作所有阶求和得到普适的相位因子，即</a:t>
            </a:r>
            <a:r>
              <a:rPr lang="en-US" altLang="zh-CN" dirty="0"/>
              <a:t>soft factor</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782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5</a:t>
            </a:fld>
            <a:endParaRPr lang="en-US" noProof="0" dirty="0"/>
          </a:p>
        </p:txBody>
      </p:sp>
    </p:spTree>
    <p:extLst>
      <p:ext uri="{BB962C8B-B14F-4D97-AF65-F5344CB8AC3E}">
        <p14:creationId xmlns:p14="http://schemas.microsoft.com/office/powerpoint/2010/main" val="1454780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Soft factor</a:t>
            </a:r>
            <a:r>
              <a:rPr lang="zh-CN" altLang="en-US" dirty="0"/>
              <a:t>贡献之下，</a:t>
            </a:r>
            <a:r>
              <a:rPr lang="en-US" altLang="zh-CN" dirty="0"/>
              <a:t>a</a:t>
            </a:r>
            <a:r>
              <a:rPr lang="zh-CN" altLang="en-US" dirty="0"/>
              <a:t>图和</a:t>
            </a:r>
            <a:r>
              <a:rPr lang="en-US" altLang="zh-CN" dirty="0"/>
              <a:t>b</a:t>
            </a:r>
            <a:r>
              <a:rPr lang="zh-CN" altLang="en-US" dirty="0"/>
              <a:t>图的振幅分别可以写成</a:t>
            </a:r>
            <a:r>
              <a:rPr lang="en-US" altLang="zh-CN" dirty="0" err="1"/>
              <a:t>Ia</a:t>
            </a:r>
            <a:r>
              <a:rPr lang="en-US" altLang="zh-CN" dirty="0"/>
              <a:t> and </a:t>
            </a:r>
            <a:r>
              <a:rPr lang="en-US" altLang="zh-CN" dirty="0" err="1"/>
              <a:t>Ib</a:t>
            </a:r>
            <a:r>
              <a:rPr lang="zh-CN" altLang="en-US" dirty="0"/>
              <a:t>。在</a:t>
            </a:r>
            <a:r>
              <a:rPr lang="en-US" altLang="zh-CN" dirty="0"/>
              <a:t>LO PQCD</a:t>
            </a:r>
            <a:r>
              <a:rPr lang="zh-CN" altLang="en-US" dirty="0"/>
              <a:t>框架下，原本</a:t>
            </a:r>
            <a:r>
              <a:rPr lang="en-US" altLang="zh-CN" dirty="0"/>
              <a:t>a</a:t>
            </a:r>
            <a:r>
              <a:rPr lang="zh-CN" altLang="en-US" dirty="0"/>
              <a:t>和</a:t>
            </a:r>
            <a:r>
              <a:rPr lang="en-US" altLang="zh-CN" dirty="0"/>
              <a:t>b</a:t>
            </a:r>
            <a:r>
              <a:rPr lang="zh-CN" altLang="en-US" dirty="0"/>
              <a:t>图振幅相减，现在由于从</a:t>
            </a:r>
            <a:r>
              <a:rPr lang="en-US" altLang="zh-CN" dirty="0"/>
              <a:t>M2</a:t>
            </a:r>
            <a:r>
              <a:rPr lang="zh-CN" altLang="en-US" dirty="0"/>
              <a:t>介子中的</a:t>
            </a:r>
            <a:r>
              <a:rPr lang="en-US" altLang="zh-CN" dirty="0"/>
              <a:t>valence quark </a:t>
            </a:r>
            <a:r>
              <a:rPr lang="zh-CN" altLang="en-US" dirty="0"/>
              <a:t>和 </a:t>
            </a:r>
            <a:r>
              <a:rPr lang="en-US" altLang="zh-CN" dirty="0"/>
              <a:t>valence antiquark</a:t>
            </a:r>
            <a:r>
              <a:rPr lang="zh-CN" altLang="en-US" dirty="0"/>
              <a:t>辐射出来的</a:t>
            </a:r>
            <a:r>
              <a:rPr lang="en-US" altLang="zh-CN" dirty="0"/>
              <a:t>glauber</a:t>
            </a:r>
            <a:r>
              <a:rPr lang="zh-CN" altLang="en-US" dirty="0"/>
              <a:t>胶子贡献的</a:t>
            </a:r>
            <a:r>
              <a:rPr lang="en-US" altLang="zh-CN" dirty="0"/>
              <a:t>soft factor </a:t>
            </a:r>
            <a:r>
              <a:rPr lang="zh-CN" altLang="en-US" dirty="0"/>
              <a:t>使得两个振幅之间由相减转变为相加，进一步改进本已得到增强的大的复颜色压低树图振幅。进一步检视反冲的</a:t>
            </a:r>
            <a:r>
              <a:rPr lang="en-US" altLang="zh-CN" dirty="0"/>
              <a:t>M1</a:t>
            </a:r>
            <a:r>
              <a:rPr lang="zh-CN" altLang="en-US" dirty="0"/>
              <a:t>介子的</a:t>
            </a:r>
            <a:r>
              <a:rPr lang="en-US" altLang="zh-CN" dirty="0"/>
              <a:t>NLO</a:t>
            </a:r>
            <a:r>
              <a:rPr lang="zh-CN" altLang="en-US" dirty="0"/>
              <a:t>修正，从中分离出</a:t>
            </a:r>
            <a:r>
              <a:rPr lang="en-US" altLang="zh-CN" dirty="0"/>
              <a:t>glauber</a:t>
            </a:r>
            <a:r>
              <a:rPr lang="zh-CN" altLang="en-US" dirty="0"/>
              <a:t>发散，可以因子化到另一个</a:t>
            </a:r>
            <a:r>
              <a:rPr lang="en-US" altLang="zh-CN" dirty="0"/>
              <a:t>soft factor</a:t>
            </a:r>
            <a:r>
              <a:rPr lang="zh-CN" altLang="en-US" dirty="0"/>
              <a:t> </a:t>
            </a:r>
            <a:r>
              <a:rPr lang="en-US" altLang="zh-CN" dirty="0"/>
              <a:t>Se1</a:t>
            </a:r>
            <a:r>
              <a:rPr lang="zh-CN" altLang="en-US" dirty="0"/>
              <a:t>，其功能是使得已经增大的</a:t>
            </a:r>
            <a:r>
              <a:rPr lang="en-US" altLang="zh-CN" dirty="0"/>
              <a:t>C</a:t>
            </a:r>
            <a:r>
              <a:rPr lang="zh-CN" altLang="en-US" dirty="0"/>
              <a:t>进行转动，进而改进其与颜色允许树图振幅之间的干涉行为，以解决</a:t>
            </a:r>
            <a:r>
              <a:rPr lang="en-US" altLang="zh-CN" dirty="0"/>
              <a:t>\pi\pi</a:t>
            </a:r>
            <a:r>
              <a:rPr lang="zh-CN" altLang="en-US" dirty="0"/>
              <a:t>， </a:t>
            </a:r>
            <a:r>
              <a:rPr lang="en-US" altLang="zh-CN" dirty="0"/>
              <a:t>K\pi puzzles</a:t>
            </a:r>
            <a:r>
              <a:rPr lang="zh-CN" altLang="en-US" dirty="0"/>
              <a:t>。</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226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确定形状参数，</a:t>
            </a:r>
            <a:r>
              <a:rPr lang="en-US" altLang="zh-CN" dirty="0"/>
              <a:t>pion</a:t>
            </a:r>
            <a:r>
              <a:rPr lang="zh-CN" altLang="en-US" dirty="0"/>
              <a:t>采用文献中广为使用的</a:t>
            </a:r>
            <a:r>
              <a:rPr lang="en-US" altLang="zh-CN" dirty="0"/>
              <a:t>0.4</a:t>
            </a:r>
            <a:r>
              <a:rPr lang="zh-CN" altLang="en-US" dirty="0"/>
              <a:t>，根据</a:t>
            </a:r>
            <a:r>
              <a:rPr lang="en-US" altLang="zh-CN" dirty="0"/>
              <a:t>B-&gt;\rho </a:t>
            </a:r>
            <a:r>
              <a:rPr lang="zh-CN" altLang="en-US" dirty="0"/>
              <a:t>和</a:t>
            </a:r>
            <a:r>
              <a:rPr lang="en-US" altLang="zh-CN" dirty="0"/>
              <a:t>B\to K</a:t>
            </a:r>
            <a:r>
              <a:rPr lang="zh-CN" altLang="en-US" dirty="0"/>
              <a:t>跃迁形状因子确定</a:t>
            </a:r>
            <a:r>
              <a:rPr lang="en-US" altLang="zh-CN" dirty="0"/>
              <a:t>\beta_\rho</a:t>
            </a:r>
            <a:r>
              <a:rPr lang="zh-CN" altLang="en-US" dirty="0"/>
              <a:t>和</a:t>
            </a:r>
            <a:r>
              <a:rPr lang="en-US" altLang="zh-CN" dirty="0"/>
              <a:t>\</a:t>
            </a:r>
            <a:r>
              <a:rPr lang="en-US" altLang="zh-CN" dirty="0" err="1"/>
              <a:t>beta_K</a:t>
            </a:r>
            <a:r>
              <a:rPr lang="zh-CN" altLang="en-US" dirty="0"/>
              <a:t>。显然，</a:t>
            </a:r>
            <a:r>
              <a:rPr lang="en-US" altLang="zh-CN" dirty="0"/>
              <a:t> (</a:t>
            </a:r>
            <a:r>
              <a:rPr lang="zh-CN" altLang="en-US" dirty="0"/>
              <a:t>接下来就看它是否能给出预期的</a:t>
            </a:r>
            <a:r>
              <a:rPr lang="en-US" altLang="zh-CN" dirty="0"/>
              <a:t>glauber</a:t>
            </a:r>
            <a:r>
              <a:rPr lang="zh-CN" altLang="en-US" dirty="0"/>
              <a:t>效应？！）</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0101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他们确立了一个简化的方案，忽略</a:t>
            </a:r>
            <a:r>
              <a:rPr lang="en-US" altLang="zh-CN" dirty="0"/>
              <a:t>glauber</a:t>
            </a:r>
            <a:r>
              <a:rPr lang="zh-CN" altLang="en-US" dirty="0"/>
              <a:t>胶子和</a:t>
            </a:r>
            <a:r>
              <a:rPr lang="en-US" altLang="zh-CN" dirty="0"/>
              <a:t>PQCD</a:t>
            </a:r>
            <a:r>
              <a:rPr lang="zh-CN" altLang="en-US" dirty="0"/>
              <a:t>因子化公式之间的演化，仅考虑</a:t>
            </a:r>
            <a:r>
              <a:rPr lang="en-US" altLang="zh-CN" dirty="0"/>
              <a:t>pion glauber</a:t>
            </a:r>
            <a:r>
              <a:rPr lang="zh-CN" altLang="en-US" dirty="0"/>
              <a:t>相位的自由参数输入，忽略</a:t>
            </a:r>
            <a:r>
              <a:rPr lang="en-US" altLang="zh-CN" dirty="0"/>
              <a:t>kaon</a:t>
            </a:r>
            <a:r>
              <a:rPr lang="zh-CN" altLang="en-US" dirty="0"/>
              <a:t>及</a:t>
            </a:r>
            <a:r>
              <a:rPr lang="en-US" altLang="zh-CN" dirty="0"/>
              <a:t>rho</a:t>
            </a:r>
            <a:r>
              <a:rPr lang="zh-CN" altLang="en-US" dirty="0"/>
              <a:t>介子的特殊性，且认为</a:t>
            </a:r>
            <a:r>
              <a:rPr lang="en-US" altLang="zh-CN" dirty="0"/>
              <a:t>glauber</a:t>
            </a:r>
            <a:r>
              <a:rPr lang="zh-CN" altLang="en-US" dirty="0"/>
              <a:t>效应对与之相关衰变道的影响可以忽略，然后总体上给出了与实验测量趋势较为一致的拟合结果。</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0785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因此，不可因子化旁观者夸克振幅考虑</a:t>
            </a:r>
            <a:r>
              <a:rPr lang="en-US" altLang="zh-CN" dirty="0"/>
              <a:t>glauber</a:t>
            </a:r>
            <a:r>
              <a:rPr lang="zh-CN" altLang="en-US" dirty="0"/>
              <a:t>胶子及改进的介子波函数的因子化公式为如下，其中跟动量分数有关的</a:t>
            </a:r>
            <a:r>
              <a:rPr lang="en-US" altLang="zh-CN" dirty="0"/>
              <a:t>NLO</a:t>
            </a:r>
            <a:r>
              <a:rPr lang="zh-CN" altLang="en-US" dirty="0"/>
              <a:t>因子化振幅没有列出。红框标记部分即考虑</a:t>
            </a:r>
            <a:r>
              <a:rPr lang="en-US" altLang="zh-CN" dirty="0"/>
              <a:t>glauber</a:t>
            </a:r>
            <a:r>
              <a:rPr lang="zh-CN" altLang="en-US" dirty="0"/>
              <a:t>胶子流入而改进的介子波函数，蓝框标记的则是来自于反冲的</a:t>
            </a:r>
            <a:r>
              <a:rPr lang="en-US" altLang="zh-CN" dirty="0"/>
              <a:t>M1</a:t>
            </a:r>
            <a:r>
              <a:rPr lang="zh-CN" altLang="en-US" dirty="0"/>
              <a:t>介子</a:t>
            </a:r>
            <a:r>
              <a:rPr lang="en-US" altLang="zh-CN" dirty="0"/>
              <a:t>glauber</a:t>
            </a:r>
            <a:r>
              <a:rPr lang="zh-CN" altLang="en-US" dirty="0"/>
              <a:t>相位，二者均贡献自</a:t>
            </a:r>
            <a:r>
              <a:rPr lang="en-US" altLang="zh-CN" dirty="0"/>
              <a:t>M1</a:t>
            </a:r>
            <a:r>
              <a:rPr lang="zh-CN" altLang="en-US" dirty="0"/>
              <a:t>的</a:t>
            </a:r>
            <a:r>
              <a:rPr lang="en-US" altLang="zh-CN" dirty="0"/>
              <a:t>valence quark</a:t>
            </a:r>
            <a:r>
              <a:rPr lang="zh-CN" altLang="en-US" dirty="0"/>
              <a:t>；绿框标记的则是来自于</a:t>
            </a:r>
            <a:r>
              <a:rPr lang="en-US" altLang="zh-CN" dirty="0"/>
              <a:t>M2</a:t>
            </a:r>
            <a:r>
              <a:rPr lang="zh-CN" altLang="en-US" dirty="0"/>
              <a:t>介子由</a:t>
            </a:r>
            <a:r>
              <a:rPr lang="en-US" altLang="zh-CN" dirty="0"/>
              <a:t>valence quark </a:t>
            </a:r>
            <a:r>
              <a:rPr lang="zh-CN" altLang="en-US" dirty="0"/>
              <a:t>和</a:t>
            </a:r>
            <a:r>
              <a:rPr lang="en-US" altLang="zh-CN" dirty="0"/>
              <a:t>antiquark </a:t>
            </a:r>
            <a:r>
              <a:rPr lang="zh-CN" altLang="en-US" dirty="0"/>
              <a:t>辐射的</a:t>
            </a:r>
            <a:r>
              <a:rPr lang="en-US" altLang="zh-CN" dirty="0"/>
              <a:t>glauber </a:t>
            </a:r>
            <a:r>
              <a:rPr lang="zh-CN" altLang="en-US" dirty="0"/>
              <a:t>胶子贡献的相位，因此有正负之分。</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5578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湘楠老师对</a:t>
            </a:r>
            <a:r>
              <a:rPr lang="en-US" altLang="zh-CN" dirty="0"/>
              <a:t>glauber</a:t>
            </a:r>
            <a:r>
              <a:rPr lang="zh-CN" altLang="en-US" dirty="0"/>
              <a:t>相位做了一个简单的参数化形式，这里的</a:t>
            </a:r>
            <a:r>
              <a:rPr lang="en-US" altLang="zh-CN" dirty="0"/>
              <a:t>r</a:t>
            </a:r>
            <a:r>
              <a:rPr lang="zh-CN" altLang="en-US" dirty="0"/>
              <a:t>和</a:t>
            </a:r>
            <a:r>
              <a:rPr lang="en-US" altLang="zh-CN" dirty="0"/>
              <a:t>p</a:t>
            </a:r>
            <a:r>
              <a:rPr lang="zh-CN" altLang="en-US" dirty="0"/>
              <a:t>为待定的参数。当然，参数确定的原则就是经受</a:t>
            </a:r>
            <a:r>
              <a:rPr lang="en-US" altLang="zh-CN" dirty="0"/>
              <a:t>\rho^0\rho^0</a:t>
            </a:r>
            <a:r>
              <a:rPr lang="zh-CN" altLang="en-US" dirty="0"/>
              <a:t>限制的最大</a:t>
            </a:r>
            <a:r>
              <a:rPr lang="en-US" altLang="zh-CN" dirty="0"/>
              <a:t>\pi^0\pi^0</a:t>
            </a:r>
            <a:r>
              <a:rPr lang="zh-CN" altLang="en-US" dirty="0"/>
              <a:t>分支比。经过搜寻，最终发现</a:t>
            </a:r>
            <a:r>
              <a:rPr lang="en-US" altLang="zh-CN" dirty="0"/>
              <a:t>r=0.6, p =0.544</a:t>
            </a:r>
            <a:r>
              <a:rPr lang="zh-CN" altLang="en-US" dirty="0"/>
              <a:t>满足要求。</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211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6</a:t>
            </a:fld>
            <a:endParaRPr lang="en-US" noProof="0" dirty="0"/>
          </a:p>
        </p:txBody>
      </p:sp>
    </p:spTree>
    <p:extLst>
      <p:ext uri="{BB962C8B-B14F-4D97-AF65-F5344CB8AC3E}">
        <p14:creationId xmlns:p14="http://schemas.microsoft.com/office/powerpoint/2010/main" val="72332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7</a:t>
            </a:fld>
            <a:endParaRPr lang="en-US" noProof="0" dirty="0"/>
          </a:p>
        </p:txBody>
      </p:sp>
    </p:spTree>
    <p:extLst>
      <p:ext uri="{BB962C8B-B14F-4D97-AF65-F5344CB8AC3E}">
        <p14:creationId xmlns:p14="http://schemas.microsoft.com/office/powerpoint/2010/main" val="44445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53D78A92-0141-4330-8F3E-FAADFAC23844}" type="slidenum">
              <a:rPr lang="en-US" noProof="0" smtClean="0"/>
              <a:t>8</a:t>
            </a:fld>
            <a:endParaRPr lang="en-US" noProof="0" dirty="0"/>
          </a:p>
        </p:txBody>
      </p:sp>
    </p:spTree>
    <p:extLst>
      <p:ext uri="{BB962C8B-B14F-4D97-AF65-F5344CB8AC3E}">
        <p14:creationId xmlns:p14="http://schemas.microsoft.com/office/powerpoint/2010/main" val="303040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en-US" altLang="zh-CN" dirty="0"/>
                  <a:t>2008</a:t>
                </a:r>
                <a:r>
                  <a:rPr lang="zh-CN" altLang="en-US" dirty="0"/>
                  <a:t>年</a:t>
                </a:r>
                <a:r>
                  <a:rPr lang="en-US" altLang="zh-CN" dirty="0"/>
                  <a:t>3</a:t>
                </a:r>
                <a:r>
                  <a:rPr lang="zh-CN" altLang="en-US" dirty="0"/>
                  <a:t>月，</a:t>
                </a:r>
                <a:r>
                  <a:rPr lang="en-US" altLang="zh-CN" dirty="0"/>
                  <a:t>Belle</a:t>
                </a:r>
                <a:r>
                  <a:rPr lang="zh-CN" altLang="en-US" dirty="0"/>
                  <a:t>合作组在</a:t>
                </a:r>
                <a:r>
                  <a:rPr lang="en-US" altLang="zh-CN" dirty="0"/>
                  <a:t>nature</a:t>
                </a:r>
                <a:r>
                  <a:rPr lang="zh-CN" altLang="en-US" dirty="0"/>
                  <a:t>发文宣布观测到反常差值：</a:t>
                </a:r>
                <a:r>
                  <a:rPr kumimoji="0" lang="en-US" altLang="zh-CN" sz="1200" b="0" i="0" u="none" strike="noStrike" kern="0" cap="none" spc="0" normalizeH="0" baseline="0" noProof="0">
                    <a:ln>
                      <a:noFill/>
                    </a:ln>
                    <a:solidFill>
                      <a:srgbClr val="C00000"/>
                    </a:solidFill>
                    <a:effectLst/>
                    <a:uLnTx/>
                    <a:uFillTx/>
                    <a:latin typeface="Cambria Math" panose="02040503050406030204" pitchFamily="18" charset="0"/>
                    <a:ea typeface="Tahoma" panose="020B0604030504040204" pitchFamily="34" charset="0"/>
                    <a:cs typeface="Tahoma" panose="020B0604030504040204" pitchFamily="34" charset="0"/>
                  </a:rPr>
                  <a:t>Δ𝐴_</a:t>
                </a:r>
                <a:r>
                  <a:rPr lang="en-US" altLang="zh-CN" i="0" kern="0">
                    <a:solidFill>
                      <a:srgbClr val="C00000"/>
                    </a:solidFill>
                    <a:latin typeface="Cambria Math" panose="02040503050406030204" pitchFamily="18" charset="0"/>
                    <a:ea typeface="Tahoma" panose="020B0604030504040204" pitchFamily="34" charset="0"/>
                    <a:cs typeface="Tahoma" panose="020B0604030504040204" pitchFamily="34" charset="0"/>
                  </a:rPr>
                  <a:t>Kπ</a:t>
                </a:r>
                <a:r>
                  <a:rPr lang="zh-CN" altLang="en-US" dirty="0"/>
                  <a:t>在</a:t>
                </a:r>
                <a:r>
                  <a:rPr lang="en-US" altLang="zh-CN" dirty="0"/>
                  <a:t>4.4</a:t>
                </a:r>
                <a:r>
                  <a:rPr lang="zh-CN" altLang="en-US" dirty="0"/>
                  <a:t>个</a:t>
                </a:r>
                <a:r>
                  <a:rPr lang="en-US" altLang="zh-CN" dirty="0"/>
                  <a:t>sigma</a:t>
                </a:r>
                <a:r>
                  <a:rPr lang="zh-CN" altLang="en-US" dirty="0"/>
                  <a:t>水平确认非零。</a:t>
                </a:r>
                <a:endParaRPr lang="en-US" altLang="zh-CN" dirty="0"/>
              </a:p>
              <a:p>
                <a:r>
                  <a:rPr lang="zh-CN" altLang="en-US" dirty="0"/>
                  <a:t>同年，</a:t>
                </a:r>
                <a:r>
                  <a:rPr lang="en-US" altLang="zh-CN" dirty="0"/>
                  <a:t>HFAG</a:t>
                </a:r>
                <a:r>
                  <a:rPr lang="zh-CN" altLang="en-US" dirty="0"/>
                  <a:t>平均各合作组数据得到的</a:t>
                </a:r>
                <a:r>
                  <a:rPr kumimoji="0" lang="en-US" altLang="zh-CN" sz="1200" b="0" i="0" u="none" strike="noStrike" kern="0" cap="none" spc="0" normalizeH="0" baseline="0" noProof="0">
                    <a:ln>
                      <a:noFill/>
                    </a:ln>
                    <a:solidFill>
                      <a:srgbClr val="C00000"/>
                    </a:solidFill>
                    <a:effectLst/>
                    <a:uLnTx/>
                    <a:uFillTx/>
                    <a:latin typeface="Cambria Math" panose="02040503050406030204" pitchFamily="18" charset="0"/>
                    <a:ea typeface="Tahoma" panose="020B0604030504040204" pitchFamily="34" charset="0"/>
                    <a:cs typeface="Tahoma" panose="020B0604030504040204" pitchFamily="34" charset="0"/>
                  </a:rPr>
                  <a:t>Δ𝐴_</a:t>
                </a:r>
                <a:r>
                  <a:rPr lang="en-US" altLang="zh-CN" i="0" kern="0">
                    <a:solidFill>
                      <a:srgbClr val="C00000"/>
                    </a:solidFill>
                    <a:latin typeface="Cambria Math" panose="02040503050406030204" pitchFamily="18" charset="0"/>
                    <a:ea typeface="Tahoma" panose="020B0604030504040204" pitchFamily="34" charset="0"/>
                    <a:cs typeface="Tahoma" panose="020B0604030504040204" pitchFamily="34" charset="0"/>
                  </a:rPr>
                  <a:t>Kπ</a:t>
                </a:r>
                <a:r>
                  <a:rPr lang="zh-CN" altLang="en-US" dirty="0"/>
                  <a:t>显示存在大于</a:t>
                </a:r>
                <a:r>
                  <a:rPr lang="en-US" altLang="zh-CN" dirty="0"/>
                  <a:t>5</a:t>
                </a:r>
                <a:r>
                  <a:rPr lang="zh-CN" altLang="en-US" dirty="0"/>
                  <a:t>个</a:t>
                </a:r>
                <a:r>
                  <a:rPr lang="en-US" altLang="zh-CN" dirty="0"/>
                  <a:t>sigma</a:t>
                </a:r>
                <a:r>
                  <a:rPr lang="zh-CN" altLang="en-US" dirty="0"/>
                  <a:t>的非零结果。</a:t>
                </a:r>
                <a:endParaRPr lang="en-US" altLang="zh-CN" dirty="0"/>
              </a:p>
              <a:p>
                <a:r>
                  <a:rPr lang="zh-CN" altLang="en-US" dirty="0"/>
                  <a:t>众所周知的</a:t>
                </a:r>
                <a:r>
                  <a:rPr lang="en-US" altLang="zh-CN" dirty="0"/>
                  <a:t>K\pi puzzle</a:t>
                </a:r>
                <a:r>
                  <a:rPr lang="zh-CN" altLang="en-US" dirty="0"/>
                  <a:t>从此确立。 </a:t>
                </a:r>
              </a:p>
            </p:txBody>
          </p:sp>
        </mc:Fallback>
      </mc:AlternateContent>
      <p:sp>
        <p:nvSpPr>
          <p:cNvPr id="4" name="灯片编号占位符 3"/>
          <p:cNvSpPr>
            <a:spLocks noGrp="1"/>
          </p:cNvSpPr>
          <p:nvPr>
            <p:ph type="sldNum" sz="quarter" idx="5"/>
          </p:nvPr>
        </p:nvSpPr>
        <p:spPr/>
        <p:txBody>
          <a:bodyPr/>
          <a:lstStyle/>
          <a:p>
            <a:fld id="{53D78A92-0141-4330-8F3E-FAADFAC23844}" type="slidenum">
              <a:rPr lang="en-US" noProof="0" smtClean="0"/>
              <a:t>9</a:t>
            </a:fld>
            <a:endParaRPr lang="en-US" noProof="0" dirty="0"/>
          </a:p>
        </p:txBody>
      </p:sp>
    </p:spTree>
    <p:extLst>
      <p:ext uri="{BB962C8B-B14F-4D97-AF65-F5344CB8AC3E}">
        <p14:creationId xmlns:p14="http://schemas.microsoft.com/office/powerpoint/2010/main" val="427871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r>
                  <a:rPr lang="en-US" altLang="zh-CN" dirty="0"/>
                  <a:t>2021</a:t>
                </a:r>
                <a:r>
                  <a:rPr lang="zh-CN" altLang="en-US" dirty="0"/>
                  <a:t>年，</a:t>
                </a:r>
                <a:r>
                  <a:rPr lang="en-US" altLang="zh-CN" dirty="0"/>
                  <a:t>LHCb</a:t>
                </a:r>
                <a:r>
                  <a:rPr lang="zh-CN" altLang="en-US" dirty="0"/>
                  <a:t>合作组关于</a:t>
                </a:r>
                <a:r>
                  <a:rPr lang="en-US" altLang="zh-CN" dirty="0"/>
                  <a:t>B-&gt;K\pi</a:t>
                </a:r>
                <a:r>
                  <a:rPr lang="zh-CN" altLang="en-US" dirty="0"/>
                  <a:t>衰变实验数据的累积显示：</a:t>
                </a:r>
                <a:r>
                  <a:rPr kumimoji="0" lang="en-US" altLang="zh-CN" sz="1200" b="0" i="0" u="none" strike="noStrike" kern="0" cap="none" spc="0" normalizeH="0" baseline="0" noProof="0">
                    <a:ln>
                      <a:noFill/>
                    </a:ln>
                    <a:solidFill>
                      <a:srgbClr val="C00000"/>
                    </a:solidFill>
                    <a:effectLst/>
                    <a:uLnTx/>
                    <a:uFillTx/>
                    <a:latin typeface="Cambria Math" panose="02040503050406030204" pitchFamily="18" charset="0"/>
                    <a:ea typeface="Tahoma" panose="020B0604030504040204" pitchFamily="34" charset="0"/>
                    <a:cs typeface="Tahoma" panose="020B0604030504040204" pitchFamily="34" charset="0"/>
                  </a:rPr>
                  <a:t>Δ𝐴_</a:t>
                </a:r>
                <a:r>
                  <a:rPr lang="en-US" altLang="zh-CN" i="0" kern="0">
                    <a:solidFill>
                      <a:srgbClr val="C00000"/>
                    </a:solidFill>
                    <a:latin typeface="Cambria Math" panose="02040503050406030204" pitchFamily="18" charset="0"/>
                    <a:ea typeface="Tahoma" panose="020B0604030504040204" pitchFamily="34" charset="0"/>
                    <a:cs typeface="Tahoma" panose="020B0604030504040204" pitchFamily="34" charset="0"/>
                  </a:rPr>
                  <a:t>Kπ</a:t>
                </a:r>
                <a:r>
                  <a:rPr lang="zh-CN" altLang="en-US" dirty="0"/>
                  <a:t>在大于</a:t>
                </a:r>
                <a:r>
                  <a:rPr lang="en-US" altLang="zh-CN" dirty="0"/>
                  <a:t>8</a:t>
                </a:r>
                <a:r>
                  <a:rPr lang="zh-CN" altLang="en-US" dirty="0"/>
                  <a:t>个</a:t>
                </a:r>
                <a:r>
                  <a:rPr lang="en-US" altLang="zh-CN" dirty="0"/>
                  <a:t>sigma</a:t>
                </a:r>
                <a:r>
                  <a:rPr lang="zh-CN" altLang="en-US" dirty="0"/>
                  <a:t>水平非零，形成了我们此刻汇报的</a:t>
                </a:r>
                <a:r>
                  <a:rPr lang="en-US" altLang="zh-CN" dirty="0"/>
                  <a:t>long-standing puzzle</a:t>
                </a:r>
                <a:r>
                  <a:rPr lang="zh-CN" altLang="en-US" dirty="0"/>
                  <a:t>。</a:t>
                </a:r>
              </a:p>
            </p:txBody>
          </p:sp>
        </mc:Fallback>
      </mc:AlternateContent>
      <p:sp>
        <p:nvSpPr>
          <p:cNvPr id="4" name="灯片编号占位符 3"/>
          <p:cNvSpPr>
            <a:spLocks noGrp="1"/>
          </p:cNvSpPr>
          <p:nvPr>
            <p:ph type="sldNum" sz="quarter" idx="5"/>
          </p:nvPr>
        </p:nvSpPr>
        <p:spPr/>
        <p:txBody>
          <a:bodyPr/>
          <a:lstStyle/>
          <a:p>
            <a:fld id="{53D78A92-0141-4330-8F3E-FAADFAC23844}" type="slidenum">
              <a:rPr lang="en-US" noProof="0" smtClean="0"/>
              <a:t>10</a:t>
            </a:fld>
            <a:endParaRPr lang="en-US" noProof="0" dirty="0"/>
          </a:p>
        </p:txBody>
      </p:sp>
    </p:spTree>
    <p:extLst>
      <p:ext uri="{BB962C8B-B14F-4D97-AF65-F5344CB8AC3E}">
        <p14:creationId xmlns:p14="http://schemas.microsoft.com/office/powerpoint/2010/main" val="3288217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DAC5403-E1D0-4032-A9FE-410B2982643C}"/>
              </a:ext>
            </a:extLst>
          </p:cNvPr>
          <p:cNvSpPr/>
          <p:nvPr userDrawn="1"/>
        </p:nvSpPr>
        <p:spPr>
          <a:xfrm>
            <a:off x="0" y="0"/>
            <a:ext cx="12192000" cy="6858000"/>
          </a:xfrm>
          <a:prstGeom prst="rect">
            <a:avLst/>
          </a:prstGeom>
          <a:blipFill>
            <a:blip r:embed="rId2"/>
            <a:srcRect/>
            <a:stretch>
              <a:fillRect/>
            </a:stretch>
          </a:blipFill>
          <a:ln w="12700" cap="flat">
            <a:noFill/>
            <a:prstDash val="solid"/>
            <a:miter/>
          </a:ln>
        </p:spPr>
        <p:txBody>
          <a:bodyPr rtlCol="0" anchor="ctr"/>
          <a:lstStyle/>
          <a:p>
            <a:pPr algn="l"/>
            <a:endParaRPr lang="en-US" noProof="0" dirty="0"/>
          </a:p>
        </p:txBody>
      </p:sp>
      <p:sp>
        <p:nvSpPr>
          <p:cNvPr id="11" name="矩形 10">
            <a:extLst>
              <a:ext uri="{FF2B5EF4-FFF2-40B4-BE49-F238E27FC236}">
                <a16:creationId xmlns:a16="http://schemas.microsoft.com/office/drawing/2014/main" id="{F3C0C995-565B-4516-BC98-CCDEE529B154}"/>
              </a:ext>
            </a:extLst>
          </p:cNvPr>
          <p:cNvSpPr/>
          <p:nvPr userDrawn="1"/>
        </p:nvSpPr>
        <p:spPr>
          <a:xfrm>
            <a:off x="0" y="0"/>
            <a:ext cx="12192000" cy="6858000"/>
          </a:xfrm>
          <a:prstGeom prst="rect">
            <a:avLst/>
          </a:prstGeom>
          <a:solidFill>
            <a:schemeClr val="tx1">
              <a:alpha val="80000"/>
            </a:schemeClr>
          </a:solidFill>
          <a:ln w="12700" cap="flat">
            <a:noFill/>
            <a:prstDash val="solid"/>
            <a:miter/>
          </a:ln>
        </p:spPr>
        <p:txBody>
          <a:bodyPr rtlCol="0" anchor="ctr"/>
          <a:lstStyle/>
          <a:p>
            <a:pPr algn="l"/>
            <a:endParaRPr lang="en-US" noProof="0" dirty="0"/>
          </a:p>
        </p:txBody>
      </p:sp>
      <p:sp>
        <p:nvSpPr>
          <p:cNvPr id="21" name="文本占位符 20">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6060345"/>
            <a:ext cx="4367531" cy="324417"/>
          </a:xfrm>
        </p:spPr>
        <p:txBody>
          <a:bodyPr>
            <a:noAutofit/>
          </a:bodyPr>
          <a:lstStyle>
            <a:lvl1pPr marL="0" indent="0" algn="ctr">
              <a:buNone/>
              <a:defRPr sz="20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标题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289328"/>
            <a:ext cx="10117959" cy="1517356"/>
          </a:xfrm>
        </p:spPr>
        <p:txBody>
          <a:bodyPr>
            <a:noAutofit/>
          </a:bodyPr>
          <a:lstStyle>
            <a:lvl1pPr algn="ctr">
              <a:defRPr sz="10000" b="0">
                <a:solidFill>
                  <a:schemeClr val="bg1"/>
                </a:solidFill>
              </a:defRPr>
            </a:lvl1pPr>
          </a:lstStyle>
          <a:p>
            <a:r>
              <a:rPr lang="en-US" noProof="0"/>
              <a:t>Presentation Title    </a:t>
            </a:r>
          </a:p>
        </p:txBody>
      </p:sp>
      <p:sp>
        <p:nvSpPr>
          <p:cNvPr id="23" name="文本占位符 22">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5714097"/>
            <a:ext cx="4367531" cy="324417"/>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文本占位符 35">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3890308"/>
            <a:ext cx="10090287" cy="606659"/>
          </a:xfrm>
        </p:spPr>
        <p:txBody>
          <a:bodyPr>
            <a:noAutofit/>
          </a:bodyPr>
          <a:lstStyle>
            <a:lvl1pPr marL="0" indent="0" algn="ctr">
              <a:buNone/>
              <a:defRPr sz="3000" b="0" i="0">
                <a:solidFill>
                  <a:schemeClr val="bg2"/>
                </a:solidFill>
              </a:defRPr>
            </a:lvl1pPr>
          </a:lstStyle>
          <a:p>
            <a:pPr lvl="0"/>
            <a:r>
              <a:rPr lang="en-US" noProof="0"/>
              <a:t>PRESENTATION TAGLINE</a:t>
            </a:r>
          </a:p>
        </p:txBody>
      </p:sp>
      <p:sp>
        <p:nvSpPr>
          <p:cNvPr id="15" name="矩形 14">
            <a:extLst>
              <a:ext uri="{FF2B5EF4-FFF2-40B4-BE49-F238E27FC236}">
                <a16:creationId xmlns:a16="http://schemas.microsoft.com/office/drawing/2014/main" id="{B1AB1BF5-25AE-4D07-8C5B-8ED82109AAFD}"/>
              </a:ext>
            </a:extLst>
          </p:cNvPr>
          <p:cNvSpPr/>
          <p:nvPr userDrawn="1"/>
        </p:nvSpPr>
        <p:spPr>
          <a:xfrm>
            <a:off x="295200" y="257796"/>
            <a:ext cx="11592000" cy="6300000"/>
          </a:xfrm>
          <a:prstGeom prst="rect">
            <a:avLst/>
          </a:prstGeom>
          <a:noFill/>
          <a:ln w="12700" cap="flat">
            <a:solidFill>
              <a:schemeClr val="bg2"/>
            </a:solidFill>
            <a:prstDash val="solid"/>
            <a:miter/>
          </a:ln>
        </p:spPr>
        <p:txBody>
          <a:bodyPr rtlCol="0" anchor="ctr"/>
          <a:lstStyle/>
          <a:p>
            <a:pPr algn="l"/>
            <a:endParaRPr lang="en-US" noProof="0" dirty="0"/>
          </a:p>
        </p:txBody>
      </p:sp>
      <p:sp>
        <p:nvSpPr>
          <p:cNvPr id="16" name="矩形 15">
            <a:extLst>
              <a:ext uri="{FF2B5EF4-FFF2-40B4-BE49-F238E27FC236}">
                <a16:creationId xmlns:a16="http://schemas.microsoft.com/office/drawing/2014/main" id="{40356ECE-618B-4CAE-B0AA-1F1C86CF382A}"/>
              </a:ext>
            </a:extLst>
          </p:cNvPr>
          <p:cNvSpPr/>
          <p:nvPr userDrawn="1"/>
        </p:nvSpPr>
        <p:spPr>
          <a:xfrm>
            <a:off x="390960" y="353404"/>
            <a:ext cx="11412000" cy="6120000"/>
          </a:xfrm>
          <a:prstGeom prst="rect">
            <a:avLst/>
          </a:prstGeom>
          <a:noFill/>
          <a:ln w="25400" cap="flat">
            <a:solidFill>
              <a:schemeClr val="bg2"/>
            </a:solidFill>
            <a:prstDash val="solid"/>
            <a:miter/>
          </a:ln>
        </p:spPr>
        <p:txBody>
          <a:bodyPr rtlCol="0" anchor="ctr"/>
          <a:lstStyle/>
          <a:p>
            <a:pPr algn="l"/>
            <a:endParaRPr lang="en-US" noProof="0" dirty="0"/>
          </a:p>
        </p:txBody>
      </p:sp>
      <p:pic>
        <p:nvPicPr>
          <p:cNvPr id="13" name="图形 12">
            <a:extLst>
              <a:ext uri="{FF2B5EF4-FFF2-40B4-BE49-F238E27FC236}">
                <a16:creationId xmlns:a16="http://schemas.microsoft.com/office/drawing/2014/main" id="{B0670BD7-5166-40F4-A6FC-B5B1D91577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8400" y="3612713"/>
            <a:ext cx="4975200" cy="114227"/>
          </a:xfrm>
          <a:prstGeom prst="rect">
            <a:avLst/>
          </a:prstGeom>
        </p:spPr>
      </p:pic>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477C40CB-E014-6746-B13E-D12CBBAA5F76}"/>
              </a:ext>
            </a:extLst>
          </p:cNvPr>
          <p:cNvSpPr/>
          <p:nvPr userDrawn="1"/>
        </p:nvSpPr>
        <p:spPr>
          <a:xfrm>
            <a:off x="5908548" y="6332760"/>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en-US" noProof="0" dirty="0"/>
          </a:p>
        </p:txBody>
      </p:sp>
      <p:sp>
        <p:nvSpPr>
          <p:cNvPr id="3" name="日期占位符 2">
            <a:extLst>
              <a:ext uri="{FF2B5EF4-FFF2-40B4-BE49-F238E27FC236}">
                <a16:creationId xmlns:a16="http://schemas.microsoft.com/office/drawing/2014/main" id="{0A250713-11E6-4FEF-877D-92967D24588A}"/>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445D3C9A-DEE5-4BD4-8961-80E018A4C27D}"/>
              </a:ext>
            </a:extLst>
          </p:cNvPr>
          <p:cNvSpPr>
            <a:spLocks noGrp="1"/>
          </p:cNvSpPr>
          <p:nvPr>
            <p:ph type="ftr" sz="quarter" idx="11"/>
          </p:nvPr>
        </p:nvSpPr>
        <p:spPr/>
        <p:txBody>
          <a:bodyPr/>
          <a:lstStyle/>
          <a:p>
            <a:r>
              <a:rPr lang="en-US" noProof="0" dirty="0"/>
              <a:t>ADD A FOOTER</a:t>
            </a:r>
          </a:p>
        </p:txBody>
      </p:sp>
      <p:sp>
        <p:nvSpPr>
          <p:cNvPr id="5" name="灯片编号占位符 4">
            <a:extLst>
              <a:ext uri="{FF2B5EF4-FFF2-40B4-BE49-F238E27FC236}">
                <a16:creationId xmlns:a16="http://schemas.microsoft.com/office/drawing/2014/main" id="{1623800E-00CA-43ED-953B-1A09DD428433}"/>
              </a:ext>
            </a:extLst>
          </p:cNvPr>
          <p:cNvSpPr>
            <a:spLocks noGrp="1"/>
          </p:cNvSpPr>
          <p:nvPr>
            <p:ph type="sldNum" sz="quarter" idx="12"/>
          </p:nvPr>
        </p:nvSpPr>
        <p:spPr>
          <a:xfrm>
            <a:off x="5821279" y="6332215"/>
            <a:ext cx="549442" cy="365125"/>
          </a:xfrm>
        </p:spPr>
        <p:txBody>
          <a:bodyPr/>
          <a:lstStyle/>
          <a:p>
            <a:fld id="{D495E168-DA5E-4888-8D8A-92B118324C14}" type="slidenum">
              <a:rPr lang="en-US" noProof="0" smtClean="0"/>
              <a:pPr/>
              <a:t>‹#›</a:t>
            </a:fld>
            <a:endParaRPr lang="en-US" noProof="0" dirty="0"/>
          </a:p>
        </p:txBody>
      </p:sp>
      <p:sp>
        <p:nvSpPr>
          <p:cNvPr id="10" name="标题 9">
            <a:extLst>
              <a:ext uri="{FF2B5EF4-FFF2-40B4-BE49-F238E27FC236}">
                <a16:creationId xmlns:a16="http://schemas.microsoft.com/office/drawing/2014/main" id="{36869C46-B57A-4B80-BC7B-965AF70D6343}"/>
              </a:ext>
            </a:extLst>
          </p:cNvPr>
          <p:cNvSpPr>
            <a:spLocks noGrp="1"/>
          </p:cNvSpPr>
          <p:nvPr>
            <p:ph type="title" hasCustomPrompt="1"/>
          </p:nvPr>
        </p:nvSpPr>
        <p:spPr>
          <a:xfrm>
            <a:off x="2013284" y="5868367"/>
            <a:ext cx="8165432" cy="363600"/>
          </a:xfrm>
        </p:spPr>
        <p:txBody>
          <a:bodyPr>
            <a:normAutofit/>
          </a:bodyPr>
          <a:lstStyle>
            <a:lvl1pPr algn="ctr">
              <a:defRPr lang="ru-RU" sz="1800" b="0" i="0" kern="1200" dirty="0">
                <a:solidFill>
                  <a:schemeClr val="tx2"/>
                </a:solidFill>
                <a:latin typeface="+mn-lt"/>
                <a:ea typeface="+mn-ea"/>
                <a:cs typeface="+mn-cs"/>
              </a:defRPr>
            </a:lvl1pPr>
          </a:lstStyle>
          <a:p>
            <a:r>
              <a:rPr lang="en-US" noProof="0"/>
              <a:t>CLICK TO EDIT MASTER TITLE STYLE</a:t>
            </a:r>
          </a:p>
        </p:txBody>
      </p:sp>
      <p:sp>
        <p:nvSpPr>
          <p:cNvPr id="8" name="媒体占位符 7">
            <a:extLst>
              <a:ext uri="{FF2B5EF4-FFF2-40B4-BE49-F238E27FC236}">
                <a16:creationId xmlns:a16="http://schemas.microsoft.com/office/drawing/2014/main" id="{42411445-9429-45B8-9A2F-EB86451B6B14}"/>
              </a:ext>
            </a:extLst>
          </p:cNvPr>
          <p:cNvSpPr>
            <a:spLocks noGrp="1"/>
          </p:cNvSpPr>
          <p:nvPr>
            <p:ph type="media" sz="quarter" idx="17"/>
          </p:nvPr>
        </p:nvSpPr>
        <p:spPr>
          <a:xfrm>
            <a:off x="829056" y="827052"/>
            <a:ext cx="10533888" cy="4818888"/>
          </a:xfrm>
        </p:spPr>
        <p:txBody>
          <a:bodyPr anchor="ctr" anchorCtr="0">
            <a:normAutofit/>
          </a:bodyPr>
          <a:lstStyle>
            <a:lvl1pPr marL="0" indent="0" algn="ctr">
              <a:buNone/>
              <a:defRPr sz="1400"/>
            </a:lvl1pPr>
          </a:lstStyle>
          <a:p>
            <a:r>
              <a:rPr lang="zh-CN" altLang="en-US" noProof="0"/>
              <a:t>单击图标添加媒体</a:t>
            </a:r>
            <a:endParaRPr lang="en-US" noProof="0" dirty="0"/>
          </a:p>
        </p:txBody>
      </p:sp>
    </p:spTree>
    <p:extLst>
      <p:ext uri="{BB962C8B-B14F-4D97-AF65-F5344CB8AC3E}">
        <p14:creationId xmlns:p14="http://schemas.microsoft.com/office/powerpoint/2010/main" val="321135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orks Cited Slide">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235B53D-F188-47B0-BBAA-2C4724DE60BB}"/>
              </a:ext>
            </a:extLst>
          </p:cNvPr>
          <p:cNvSpPr/>
          <p:nvPr userDrawn="1"/>
        </p:nvSpPr>
        <p:spPr>
          <a:xfrm>
            <a:off x="11521440" y="6635910"/>
            <a:ext cx="374904" cy="222090"/>
          </a:xfrm>
          <a:prstGeom prst="rect">
            <a:avLst/>
          </a:prstGeom>
          <a:noFill/>
          <a:ln w="12700" cap="flat">
            <a:noFill/>
            <a:prstDash val="solid"/>
            <a:miter/>
          </a:ln>
        </p:spPr>
        <p:txBody>
          <a:bodyPr rtlCol="0" anchor="ctr"/>
          <a:lstStyle/>
          <a:p>
            <a:pPr algn="l"/>
            <a:endParaRPr lang="en-US" noProof="0" dirty="0"/>
          </a:p>
        </p:txBody>
      </p:sp>
      <p:sp>
        <p:nvSpPr>
          <p:cNvPr id="8" name="椭圆 7">
            <a:extLst>
              <a:ext uri="{FF2B5EF4-FFF2-40B4-BE49-F238E27FC236}">
                <a16:creationId xmlns:a16="http://schemas.microsoft.com/office/drawing/2014/main" id="{AB26BB24-F7CA-D343-93C8-2EAC64AB35DF}"/>
              </a:ext>
            </a:extLst>
          </p:cNvPr>
          <p:cNvSpPr/>
          <p:nvPr userDrawn="1"/>
        </p:nvSpPr>
        <p:spPr>
          <a:xfrm>
            <a:off x="5908548" y="6332763"/>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en-US" noProof="0" dirty="0"/>
          </a:p>
        </p:txBody>
      </p:sp>
      <p:sp>
        <p:nvSpPr>
          <p:cNvPr id="5" name="灯片编号占位符 4">
            <a:extLst>
              <a:ext uri="{FF2B5EF4-FFF2-40B4-BE49-F238E27FC236}">
                <a16:creationId xmlns:a16="http://schemas.microsoft.com/office/drawing/2014/main" id="{EAC4B419-8728-4000-B6EF-1ECF88F80B8B}"/>
              </a:ext>
            </a:extLst>
          </p:cNvPr>
          <p:cNvSpPr>
            <a:spLocks noGrp="1"/>
          </p:cNvSpPr>
          <p:nvPr>
            <p:ph type="sldNum" sz="quarter" idx="12"/>
          </p:nvPr>
        </p:nvSpPr>
        <p:spPr>
          <a:xfrm>
            <a:off x="5821279" y="6340921"/>
            <a:ext cx="549442" cy="365125"/>
          </a:xfrm>
        </p:spPr>
        <p:txBody>
          <a:bodyPr/>
          <a:lstStyle/>
          <a:p>
            <a:fld id="{D495E168-DA5E-4888-8D8A-92B118324C14}" type="slidenum">
              <a:rPr lang="en-US" noProof="0" smtClean="0"/>
              <a:pPr/>
              <a:t>‹#›</a:t>
            </a:fld>
            <a:endParaRPr lang="en-US" noProof="0" dirty="0"/>
          </a:p>
        </p:txBody>
      </p:sp>
      <p:sp>
        <p:nvSpPr>
          <p:cNvPr id="2" name="标题 1">
            <a:extLst>
              <a:ext uri="{FF2B5EF4-FFF2-40B4-BE49-F238E27FC236}">
                <a16:creationId xmlns:a16="http://schemas.microsoft.com/office/drawing/2014/main" id="{A62FC5F7-2AC0-4A53-8E2A-D6A7F4B4D77C}"/>
              </a:ext>
            </a:extLst>
          </p:cNvPr>
          <p:cNvSpPr>
            <a:spLocks noGrp="1"/>
          </p:cNvSpPr>
          <p:nvPr>
            <p:ph type="title" hasCustomPrompt="1"/>
          </p:nvPr>
        </p:nvSpPr>
        <p:spPr>
          <a:xfrm>
            <a:off x="838200" y="652986"/>
            <a:ext cx="10515600" cy="904875"/>
          </a:xfrm>
        </p:spPr>
        <p:txBody>
          <a:bodyPr/>
          <a:lstStyle>
            <a:lvl1pPr algn="ctr">
              <a:defRPr b="0"/>
            </a:lvl1pPr>
          </a:lstStyle>
          <a:p>
            <a:r>
              <a:rPr lang="en-US" noProof="0"/>
              <a:t>Works Cited</a:t>
            </a:r>
          </a:p>
        </p:txBody>
      </p:sp>
      <p:sp>
        <p:nvSpPr>
          <p:cNvPr id="3" name="日期占位符 2">
            <a:extLst>
              <a:ext uri="{FF2B5EF4-FFF2-40B4-BE49-F238E27FC236}">
                <a16:creationId xmlns:a16="http://schemas.microsoft.com/office/drawing/2014/main" id="{B516B06F-92DB-40BB-B026-E443732F67C8}"/>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11FF27C1-06BD-4F55-BB58-DC1D0892188F}"/>
              </a:ext>
            </a:extLst>
          </p:cNvPr>
          <p:cNvSpPr>
            <a:spLocks noGrp="1"/>
          </p:cNvSpPr>
          <p:nvPr>
            <p:ph type="ftr" sz="quarter" idx="11"/>
          </p:nvPr>
        </p:nvSpPr>
        <p:spPr/>
        <p:txBody>
          <a:bodyPr/>
          <a:lstStyle>
            <a:lvl1pPr>
              <a:defRPr>
                <a:solidFill>
                  <a:schemeClr val="tx2"/>
                </a:solidFill>
              </a:defRPr>
            </a:lvl1pPr>
          </a:lstStyle>
          <a:p>
            <a:r>
              <a:rPr lang="en-US" noProof="0" dirty="0"/>
              <a:t>ADD A FOOTER</a:t>
            </a:r>
          </a:p>
        </p:txBody>
      </p:sp>
      <p:sp>
        <p:nvSpPr>
          <p:cNvPr id="18" name="文本占位符 17">
            <a:extLst>
              <a:ext uri="{FF2B5EF4-FFF2-40B4-BE49-F238E27FC236}">
                <a16:creationId xmlns:a16="http://schemas.microsoft.com/office/drawing/2014/main" id="{4F134C5C-60EE-4E07-8A4F-120C1B5AA0AF}"/>
              </a:ext>
            </a:extLst>
          </p:cNvPr>
          <p:cNvSpPr>
            <a:spLocks noGrp="1"/>
          </p:cNvSpPr>
          <p:nvPr>
            <p:ph type="body" sz="quarter" idx="13" hasCustomPrompt="1"/>
          </p:nvPr>
        </p:nvSpPr>
        <p:spPr>
          <a:xfrm>
            <a:off x="838200" y="1874838"/>
            <a:ext cx="10515600" cy="3742191"/>
          </a:xfrm>
        </p:spPr>
        <p:txBody>
          <a:bodyPr>
            <a:normAutofit/>
          </a:bodyPr>
          <a:lstStyle>
            <a:lvl1pPr marL="285750" indent="-285750" algn="l">
              <a:buClr>
                <a:schemeClr val="bg2"/>
              </a:buClr>
              <a:buFont typeface="Arial" panose="020B0604020202020204" pitchFamily="34" charset="0"/>
              <a:buChar char="•"/>
              <a:defRPr lang="en-US" sz="1600" kern="1200" dirty="0">
                <a:solidFill>
                  <a:schemeClr val="tx1">
                    <a:lumMod val="75000"/>
                    <a:lumOff val="25000"/>
                  </a:schemeClr>
                </a:solidFill>
                <a:latin typeface="+mn-lt"/>
                <a:ea typeface="+mn-ea"/>
                <a:cs typeface="+mn-cs"/>
              </a:defRPr>
            </a:lvl1pPr>
            <a:lvl2pPr>
              <a:defRPr sz="1800"/>
            </a:lvl2pPr>
            <a:lvl3pPr>
              <a:defRPr sz="1800"/>
            </a:lvl3pPr>
            <a:lvl4pPr>
              <a:defRPr sz="1800"/>
            </a:lvl4pPr>
            <a:lvl5pPr>
              <a:defRPr sz="1800"/>
            </a:lvl5pPr>
          </a:lstStyle>
          <a:p>
            <a:pPr marL="180000" lvl="0" indent="-180000" algn="l" defTabSz="914400" rtl="0" eaLnBrk="1" latinLnBrk="0" hangingPunct="1">
              <a:lnSpc>
                <a:spcPct val="90000"/>
              </a:lnSpc>
              <a:spcBef>
                <a:spcPts val="600"/>
              </a:spcBef>
              <a:buClr>
                <a:schemeClr val="bg2"/>
              </a:buClr>
              <a:buFont typeface="Arial" panose="020B0604020202020204" pitchFamily="34" charset="0"/>
              <a:buChar char="•"/>
            </a:pPr>
            <a:r>
              <a:rPr lang="en-US" noProof="0"/>
              <a:t>Edit master text styles</a:t>
            </a:r>
          </a:p>
        </p:txBody>
      </p:sp>
      <p:pic>
        <p:nvPicPr>
          <p:cNvPr id="9" name="图形 8">
            <a:extLst>
              <a:ext uri="{FF2B5EF4-FFF2-40B4-BE49-F238E27FC236}">
                <a16:creationId xmlns:a16="http://schemas.microsoft.com/office/drawing/2014/main" id="{D3F5050C-5FCE-4873-9B10-9668F66C2788}"/>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4728000" y="1583062"/>
            <a:ext cx="2736000" cy="133200"/>
          </a:xfrm>
          <a:prstGeom prst="rect">
            <a:avLst/>
          </a:prstGeom>
        </p:spPr>
      </p:pic>
    </p:spTree>
    <p:extLst>
      <p:ext uri="{BB962C8B-B14F-4D97-AF65-F5344CB8AC3E}">
        <p14:creationId xmlns:p14="http://schemas.microsoft.com/office/powerpoint/2010/main" val="2108027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33" name="椭圆 32">
            <a:extLst>
              <a:ext uri="{FF2B5EF4-FFF2-40B4-BE49-F238E27FC236}">
                <a16:creationId xmlns:a16="http://schemas.microsoft.com/office/drawing/2014/main" id="{93CAE97F-7AA1-7243-A2C2-945FB7C81FFE}"/>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en-US" noProof="0" dirty="0"/>
          </a:p>
        </p:txBody>
      </p:sp>
      <p:sp>
        <p:nvSpPr>
          <p:cNvPr id="5" name="灯片编号占位符 4">
            <a:extLst>
              <a:ext uri="{FF2B5EF4-FFF2-40B4-BE49-F238E27FC236}">
                <a16:creationId xmlns:a16="http://schemas.microsoft.com/office/drawing/2014/main" id="{EAC4B419-8728-4000-B6EF-1ECF88F80B8B}"/>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2" name="标题 1">
            <a:extLst>
              <a:ext uri="{FF2B5EF4-FFF2-40B4-BE49-F238E27FC236}">
                <a16:creationId xmlns:a16="http://schemas.microsoft.com/office/drawing/2014/main" id="{A62FC5F7-2AC0-4A53-8E2A-D6A7F4B4D77C}"/>
              </a:ext>
            </a:extLst>
          </p:cNvPr>
          <p:cNvSpPr>
            <a:spLocks noGrp="1"/>
          </p:cNvSpPr>
          <p:nvPr>
            <p:ph type="title" hasCustomPrompt="1"/>
          </p:nvPr>
        </p:nvSpPr>
        <p:spPr>
          <a:xfrm>
            <a:off x="838200" y="652986"/>
            <a:ext cx="10515600" cy="904875"/>
          </a:xfrm>
        </p:spPr>
        <p:txBody>
          <a:bodyPr/>
          <a:lstStyle>
            <a:lvl1pPr algn="ctr">
              <a:defRPr b="0"/>
            </a:lvl1pPr>
          </a:lstStyle>
          <a:p>
            <a:r>
              <a:rPr lang="en-US" noProof="0"/>
              <a:t>Timeline</a:t>
            </a:r>
          </a:p>
        </p:txBody>
      </p:sp>
      <p:sp>
        <p:nvSpPr>
          <p:cNvPr id="3" name="日期占位符 2">
            <a:extLst>
              <a:ext uri="{FF2B5EF4-FFF2-40B4-BE49-F238E27FC236}">
                <a16:creationId xmlns:a16="http://schemas.microsoft.com/office/drawing/2014/main" id="{B516B06F-92DB-40BB-B026-E443732F67C8}"/>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11FF27C1-06BD-4F55-BB58-DC1D0892188F}"/>
              </a:ext>
            </a:extLst>
          </p:cNvPr>
          <p:cNvSpPr>
            <a:spLocks noGrp="1"/>
          </p:cNvSpPr>
          <p:nvPr>
            <p:ph type="ftr" sz="quarter" idx="11"/>
          </p:nvPr>
        </p:nvSpPr>
        <p:spPr/>
        <p:txBody>
          <a:bodyPr/>
          <a:lstStyle/>
          <a:p>
            <a:r>
              <a:rPr lang="en-US" noProof="0" dirty="0"/>
              <a:t>ADD A FOOTER</a:t>
            </a:r>
          </a:p>
        </p:txBody>
      </p:sp>
      <p:sp>
        <p:nvSpPr>
          <p:cNvPr id="18" name="文本占位符 17">
            <a:extLst>
              <a:ext uri="{FF2B5EF4-FFF2-40B4-BE49-F238E27FC236}">
                <a16:creationId xmlns:a16="http://schemas.microsoft.com/office/drawing/2014/main" id="{4F134C5C-60EE-4E07-8A4F-120C1B5AA0AF}"/>
              </a:ext>
            </a:extLst>
          </p:cNvPr>
          <p:cNvSpPr>
            <a:spLocks noGrp="1"/>
          </p:cNvSpPr>
          <p:nvPr>
            <p:ph type="body" sz="quarter" idx="13" hasCustomPrompt="1"/>
          </p:nvPr>
        </p:nvSpPr>
        <p:spPr>
          <a:xfrm>
            <a:off x="838200" y="1874838"/>
            <a:ext cx="10515600" cy="904875"/>
          </a:xfrm>
        </p:spPr>
        <p:txBody>
          <a:bodyPr>
            <a:normAutofit/>
          </a:bodyPr>
          <a:lstStyle>
            <a:lvl1pPr marL="0" indent="0" algn="ctr">
              <a:buNone/>
              <a:defRPr sz="1800"/>
            </a:lvl1pPr>
            <a:lvl2pPr>
              <a:defRPr sz="1800"/>
            </a:lvl2pPr>
            <a:lvl3pPr>
              <a:defRPr sz="1800"/>
            </a:lvl3pPr>
            <a:lvl4pPr>
              <a:defRPr sz="1800"/>
            </a:lvl4pPr>
            <a:lvl5pPr>
              <a:defRPr sz="1800"/>
            </a:lvl5pPr>
          </a:lstStyle>
          <a:p>
            <a:pPr lvl="0"/>
            <a:r>
              <a:rPr lang="en-US" noProof="0"/>
              <a:t>EDIT MASTER TEXT STYLES</a:t>
            </a:r>
          </a:p>
        </p:txBody>
      </p:sp>
      <p:pic>
        <p:nvPicPr>
          <p:cNvPr id="8" name="图形 7">
            <a:extLst>
              <a:ext uri="{FF2B5EF4-FFF2-40B4-BE49-F238E27FC236}">
                <a16:creationId xmlns:a16="http://schemas.microsoft.com/office/drawing/2014/main" id="{4E7124FD-A9E6-49DA-B2D3-4C868E3C90AD}"/>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4728000" y="1583062"/>
            <a:ext cx="2736000" cy="133200"/>
          </a:xfrm>
          <a:prstGeom prst="rect">
            <a:avLst/>
          </a:prstGeom>
        </p:spPr>
      </p:pic>
      <p:cxnSp>
        <p:nvCxnSpPr>
          <p:cNvPr id="9" name="直接连接符 8">
            <a:extLst>
              <a:ext uri="{FF2B5EF4-FFF2-40B4-BE49-F238E27FC236}">
                <a16:creationId xmlns:a16="http://schemas.microsoft.com/office/drawing/2014/main" id="{0128AD04-D032-4ED8-B747-79E215221BC3}"/>
              </a:ext>
            </a:extLst>
          </p:cNvPr>
          <p:cNvCxnSpPr/>
          <p:nvPr userDrawn="1"/>
        </p:nvCxnSpPr>
        <p:spPr>
          <a:xfrm>
            <a:off x="1003193" y="3429000"/>
            <a:ext cx="1073505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7CADBD86-8962-4775-A03E-4D2D3F35D72C}"/>
              </a:ext>
            </a:extLst>
          </p:cNvPr>
          <p:cNvSpPr/>
          <p:nvPr userDrawn="1"/>
        </p:nvSpPr>
        <p:spPr>
          <a:xfrm>
            <a:off x="1003193" y="3346704"/>
            <a:ext cx="164592" cy="164592"/>
          </a:xfrm>
          <a:prstGeom prst="ellipse">
            <a:avLst/>
          </a:prstGeom>
          <a:solidFill>
            <a:schemeClr val="bg2"/>
          </a:solidFill>
          <a:ln w="12700" cap="flat">
            <a:noFill/>
            <a:prstDash val="solid"/>
            <a:miter/>
          </a:ln>
        </p:spPr>
        <p:txBody>
          <a:bodyPr rtlCol="0" anchor="ctr"/>
          <a:lstStyle/>
          <a:p>
            <a:pPr algn="l"/>
            <a:endParaRPr lang="en-US" noProof="0" dirty="0"/>
          </a:p>
        </p:txBody>
      </p:sp>
      <p:sp>
        <p:nvSpPr>
          <p:cNvPr id="13" name="椭圆 12">
            <a:extLst>
              <a:ext uri="{FF2B5EF4-FFF2-40B4-BE49-F238E27FC236}">
                <a16:creationId xmlns:a16="http://schemas.microsoft.com/office/drawing/2014/main" id="{325884FD-7D59-4699-84D1-14B6900E99F4}"/>
              </a:ext>
            </a:extLst>
          </p:cNvPr>
          <p:cNvSpPr/>
          <p:nvPr userDrawn="1"/>
        </p:nvSpPr>
        <p:spPr>
          <a:xfrm>
            <a:off x="6048611" y="3346704"/>
            <a:ext cx="164592" cy="164592"/>
          </a:xfrm>
          <a:prstGeom prst="ellipse">
            <a:avLst/>
          </a:prstGeom>
          <a:solidFill>
            <a:schemeClr val="bg2"/>
          </a:solidFill>
          <a:ln w="12700" cap="flat">
            <a:noFill/>
            <a:prstDash val="solid"/>
            <a:miter/>
          </a:ln>
        </p:spPr>
        <p:txBody>
          <a:bodyPr rtlCol="0" anchor="ctr"/>
          <a:lstStyle/>
          <a:p>
            <a:pPr algn="l"/>
            <a:endParaRPr lang="en-US" noProof="0" dirty="0"/>
          </a:p>
        </p:txBody>
      </p:sp>
      <p:sp>
        <p:nvSpPr>
          <p:cNvPr id="16" name="椭圆 15">
            <a:extLst>
              <a:ext uri="{FF2B5EF4-FFF2-40B4-BE49-F238E27FC236}">
                <a16:creationId xmlns:a16="http://schemas.microsoft.com/office/drawing/2014/main" id="{F6A6A55C-2C42-4004-8120-A8A22C86DD6F}"/>
              </a:ext>
            </a:extLst>
          </p:cNvPr>
          <p:cNvSpPr/>
          <p:nvPr userDrawn="1"/>
        </p:nvSpPr>
        <p:spPr>
          <a:xfrm>
            <a:off x="9412224" y="3346704"/>
            <a:ext cx="164592" cy="164592"/>
          </a:xfrm>
          <a:prstGeom prst="ellipse">
            <a:avLst/>
          </a:prstGeom>
          <a:solidFill>
            <a:schemeClr val="bg2"/>
          </a:solidFill>
          <a:ln w="12700" cap="flat">
            <a:noFill/>
            <a:prstDash val="solid"/>
            <a:miter/>
          </a:ln>
        </p:spPr>
        <p:txBody>
          <a:bodyPr rtlCol="0" anchor="ctr"/>
          <a:lstStyle/>
          <a:p>
            <a:pPr algn="l"/>
            <a:endParaRPr lang="en-US" noProof="0" dirty="0"/>
          </a:p>
        </p:txBody>
      </p:sp>
      <p:sp>
        <p:nvSpPr>
          <p:cNvPr id="17" name="椭圆 16">
            <a:extLst>
              <a:ext uri="{FF2B5EF4-FFF2-40B4-BE49-F238E27FC236}">
                <a16:creationId xmlns:a16="http://schemas.microsoft.com/office/drawing/2014/main" id="{213A8FD8-4E6D-4DB1-8DA5-82151D87BDFF}"/>
              </a:ext>
            </a:extLst>
          </p:cNvPr>
          <p:cNvSpPr/>
          <p:nvPr userDrawn="1"/>
        </p:nvSpPr>
        <p:spPr>
          <a:xfrm>
            <a:off x="2684999" y="3346704"/>
            <a:ext cx="164592" cy="164592"/>
          </a:xfrm>
          <a:prstGeom prst="ellipse">
            <a:avLst/>
          </a:prstGeom>
          <a:solidFill>
            <a:schemeClr val="bg2"/>
          </a:solidFill>
          <a:ln w="12700" cap="flat">
            <a:noFill/>
            <a:prstDash val="solid"/>
            <a:miter/>
          </a:ln>
        </p:spPr>
        <p:txBody>
          <a:bodyPr rtlCol="0" anchor="ctr"/>
          <a:lstStyle/>
          <a:p>
            <a:pPr algn="l"/>
            <a:endParaRPr lang="en-US" noProof="0" dirty="0"/>
          </a:p>
        </p:txBody>
      </p:sp>
      <p:sp>
        <p:nvSpPr>
          <p:cNvPr id="19" name="椭圆 18">
            <a:extLst>
              <a:ext uri="{FF2B5EF4-FFF2-40B4-BE49-F238E27FC236}">
                <a16:creationId xmlns:a16="http://schemas.microsoft.com/office/drawing/2014/main" id="{71E5BFBE-FB31-40FB-971E-8340FDBDE99A}"/>
              </a:ext>
            </a:extLst>
          </p:cNvPr>
          <p:cNvSpPr/>
          <p:nvPr userDrawn="1"/>
        </p:nvSpPr>
        <p:spPr>
          <a:xfrm>
            <a:off x="4366805" y="3346704"/>
            <a:ext cx="164592" cy="164592"/>
          </a:xfrm>
          <a:prstGeom prst="ellipse">
            <a:avLst/>
          </a:prstGeom>
          <a:solidFill>
            <a:schemeClr val="bg2"/>
          </a:solidFill>
          <a:ln w="12700" cap="flat">
            <a:noFill/>
            <a:prstDash val="solid"/>
            <a:miter/>
          </a:ln>
        </p:spPr>
        <p:txBody>
          <a:bodyPr rtlCol="0" anchor="ctr"/>
          <a:lstStyle/>
          <a:p>
            <a:pPr algn="l"/>
            <a:endParaRPr lang="en-US" noProof="0" dirty="0"/>
          </a:p>
        </p:txBody>
      </p:sp>
      <p:sp>
        <p:nvSpPr>
          <p:cNvPr id="20" name="椭圆 19">
            <a:extLst>
              <a:ext uri="{FF2B5EF4-FFF2-40B4-BE49-F238E27FC236}">
                <a16:creationId xmlns:a16="http://schemas.microsoft.com/office/drawing/2014/main" id="{99956DA3-E64C-494F-8908-AC1D9418DC10}"/>
              </a:ext>
            </a:extLst>
          </p:cNvPr>
          <p:cNvSpPr/>
          <p:nvPr userDrawn="1"/>
        </p:nvSpPr>
        <p:spPr>
          <a:xfrm>
            <a:off x="7730417" y="3346704"/>
            <a:ext cx="164592" cy="164592"/>
          </a:xfrm>
          <a:prstGeom prst="ellipse">
            <a:avLst/>
          </a:prstGeom>
          <a:solidFill>
            <a:schemeClr val="bg2"/>
          </a:solidFill>
          <a:ln w="12700" cap="flat">
            <a:noFill/>
            <a:prstDash val="solid"/>
            <a:miter/>
          </a:ln>
        </p:spPr>
        <p:txBody>
          <a:bodyPr rtlCol="0" anchor="ctr"/>
          <a:lstStyle/>
          <a:p>
            <a:pPr algn="l"/>
            <a:endParaRPr lang="en-US" noProof="0" dirty="0"/>
          </a:p>
        </p:txBody>
      </p:sp>
      <p:sp>
        <p:nvSpPr>
          <p:cNvPr id="14" name="文本占位符 13">
            <a:extLst>
              <a:ext uri="{FF2B5EF4-FFF2-40B4-BE49-F238E27FC236}">
                <a16:creationId xmlns:a16="http://schemas.microsoft.com/office/drawing/2014/main" id="{F925B8D3-7699-4838-BB92-099F0752EF4D}"/>
              </a:ext>
            </a:extLst>
          </p:cNvPr>
          <p:cNvSpPr>
            <a:spLocks noGrp="1"/>
          </p:cNvSpPr>
          <p:nvPr>
            <p:ph type="body" sz="quarter" idx="14" hasCustomPrompt="1"/>
          </p:nvPr>
        </p:nvSpPr>
        <p:spPr>
          <a:xfrm>
            <a:off x="1006251" y="2809757"/>
            <a:ext cx="1171388" cy="484441"/>
          </a:xfrm>
        </p:spPr>
        <p:txBody>
          <a:bodyPr>
            <a:noAutofit/>
          </a:bodyPr>
          <a:lstStyle>
            <a:lvl1pPr marL="0" indent="0">
              <a:buNone/>
              <a:defRPr sz="3500">
                <a:latin typeface="+mj-lt"/>
              </a:defRPr>
            </a:lvl1pPr>
          </a:lstStyle>
          <a:p>
            <a:pPr lvl="0"/>
            <a:r>
              <a:rPr lang="en-US" noProof="0"/>
              <a:t>Year</a:t>
            </a:r>
          </a:p>
        </p:txBody>
      </p:sp>
      <p:sp>
        <p:nvSpPr>
          <p:cNvPr id="21" name="文本占位符 20">
            <a:extLst>
              <a:ext uri="{FF2B5EF4-FFF2-40B4-BE49-F238E27FC236}">
                <a16:creationId xmlns:a16="http://schemas.microsoft.com/office/drawing/2014/main" id="{F0ED1E4A-D0B2-44B6-AE21-6DC45B20C67E}"/>
              </a:ext>
            </a:extLst>
          </p:cNvPr>
          <p:cNvSpPr>
            <a:spLocks noGrp="1"/>
          </p:cNvSpPr>
          <p:nvPr>
            <p:ph type="body" sz="quarter" idx="15" hasCustomPrompt="1"/>
          </p:nvPr>
        </p:nvSpPr>
        <p:spPr>
          <a:xfrm>
            <a:off x="956944" y="3579013"/>
            <a:ext cx="1646588" cy="1907381"/>
          </a:xfrm>
        </p:spPr>
        <p:txBody>
          <a:bodyPr>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a:r>
              <a:rPr lang="en-US" noProof="0"/>
              <a:t>Edit Master text styles</a:t>
            </a:r>
          </a:p>
        </p:txBody>
      </p:sp>
      <p:sp>
        <p:nvSpPr>
          <p:cNvPr id="23" name="文本占位符 22">
            <a:extLst>
              <a:ext uri="{FF2B5EF4-FFF2-40B4-BE49-F238E27FC236}">
                <a16:creationId xmlns:a16="http://schemas.microsoft.com/office/drawing/2014/main" id="{4648B297-D9C8-4F98-BBDB-5A2891F9499E}"/>
              </a:ext>
            </a:extLst>
          </p:cNvPr>
          <p:cNvSpPr>
            <a:spLocks noGrp="1"/>
          </p:cNvSpPr>
          <p:nvPr>
            <p:ph type="body" sz="quarter" idx="16" hasCustomPrompt="1"/>
          </p:nvPr>
        </p:nvSpPr>
        <p:spPr>
          <a:xfrm>
            <a:off x="2688286" y="2809757"/>
            <a:ext cx="1171388" cy="484441"/>
          </a:xfrm>
        </p:spPr>
        <p:txBody>
          <a:bodyPr>
            <a:noAutofit/>
          </a:bodyPr>
          <a:lstStyle>
            <a:lvl1pPr marL="0" indent="0">
              <a:buNone/>
              <a:defRPr sz="3500">
                <a:latin typeface="+mj-lt"/>
              </a:defRPr>
            </a:lvl1pPr>
          </a:lstStyle>
          <a:p>
            <a:pPr lvl="0"/>
            <a:r>
              <a:rPr lang="en-US" noProof="0"/>
              <a:t>Year</a:t>
            </a:r>
          </a:p>
        </p:txBody>
      </p:sp>
      <p:sp>
        <p:nvSpPr>
          <p:cNvPr id="24" name="文本占位符 23">
            <a:extLst>
              <a:ext uri="{FF2B5EF4-FFF2-40B4-BE49-F238E27FC236}">
                <a16:creationId xmlns:a16="http://schemas.microsoft.com/office/drawing/2014/main" id="{C5B52EBA-EDDF-4C7B-A681-393B771D3437}"/>
              </a:ext>
            </a:extLst>
          </p:cNvPr>
          <p:cNvSpPr>
            <a:spLocks noGrp="1"/>
          </p:cNvSpPr>
          <p:nvPr>
            <p:ph type="body" sz="quarter" idx="17" hasCustomPrompt="1"/>
          </p:nvPr>
        </p:nvSpPr>
        <p:spPr>
          <a:xfrm>
            <a:off x="2638979" y="3579013"/>
            <a:ext cx="1646588" cy="1907381"/>
          </a:xfrm>
        </p:spPr>
        <p:txBody>
          <a:bodyPr>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a:r>
              <a:rPr lang="en-US" noProof="0"/>
              <a:t>Edit Master text styles</a:t>
            </a:r>
          </a:p>
        </p:txBody>
      </p:sp>
      <p:sp>
        <p:nvSpPr>
          <p:cNvPr id="25" name="文本占位符 24">
            <a:extLst>
              <a:ext uri="{FF2B5EF4-FFF2-40B4-BE49-F238E27FC236}">
                <a16:creationId xmlns:a16="http://schemas.microsoft.com/office/drawing/2014/main" id="{97BC10B9-E990-4199-8B1A-8B69D6F40D81}"/>
              </a:ext>
            </a:extLst>
          </p:cNvPr>
          <p:cNvSpPr>
            <a:spLocks noGrp="1"/>
          </p:cNvSpPr>
          <p:nvPr>
            <p:ph type="body" sz="quarter" idx="18" hasCustomPrompt="1"/>
          </p:nvPr>
        </p:nvSpPr>
        <p:spPr>
          <a:xfrm>
            <a:off x="4370321" y="2809757"/>
            <a:ext cx="1171388" cy="484441"/>
          </a:xfrm>
        </p:spPr>
        <p:txBody>
          <a:bodyPr>
            <a:noAutofit/>
          </a:bodyPr>
          <a:lstStyle>
            <a:lvl1pPr marL="0" indent="0">
              <a:buNone/>
              <a:defRPr sz="3500">
                <a:latin typeface="+mj-lt"/>
              </a:defRPr>
            </a:lvl1pPr>
          </a:lstStyle>
          <a:p>
            <a:pPr lvl="0"/>
            <a:r>
              <a:rPr lang="en-US" noProof="0"/>
              <a:t>Year</a:t>
            </a:r>
          </a:p>
        </p:txBody>
      </p:sp>
      <p:sp>
        <p:nvSpPr>
          <p:cNvPr id="26" name="文本占位符 25">
            <a:extLst>
              <a:ext uri="{FF2B5EF4-FFF2-40B4-BE49-F238E27FC236}">
                <a16:creationId xmlns:a16="http://schemas.microsoft.com/office/drawing/2014/main" id="{5876A64D-FA56-4565-8EBF-B9D51A8B20DC}"/>
              </a:ext>
            </a:extLst>
          </p:cNvPr>
          <p:cNvSpPr>
            <a:spLocks noGrp="1"/>
          </p:cNvSpPr>
          <p:nvPr>
            <p:ph type="body" sz="quarter" idx="19" hasCustomPrompt="1"/>
          </p:nvPr>
        </p:nvSpPr>
        <p:spPr>
          <a:xfrm>
            <a:off x="4321014" y="3579013"/>
            <a:ext cx="1646588" cy="1907381"/>
          </a:xfrm>
        </p:spPr>
        <p:txBody>
          <a:bodyPr>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a:r>
              <a:rPr lang="en-US" noProof="0"/>
              <a:t>Edit Master text styles</a:t>
            </a:r>
          </a:p>
        </p:txBody>
      </p:sp>
      <p:sp>
        <p:nvSpPr>
          <p:cNvPr id="27" name="文本占位符 26">
            <a:extLst>
              <a:ext uri="{FF2B5EF4-FFF2-40B4-BE49-F238E27FC236}">
                <a16:creationId xmlns:a16="http://schemas.microsoft.com/office/drawing/2014/main" id="{CA843817-8244-446A-9618-257B5329B463}"/>
              </a:ext>
            </a:extLst>
          </p:cNvPr>
          <p:cNvSpPr>
            <a:spLocks noGrp="1"/>
          </p:cNvSpPr>
          <p:nvPr>
            <p:ph type="body" sz="quarter" idx="20" hasCustomPrompt="1"/>
          </p:nvPr>
        </p:nvSpPr>
        <p:spPr>
          <a:xfrm>
            <a:off x="6052356" y="2809757"/>
            <a:ext cx="1171388" cy="484441"/>
          </a:xfrm>
        </p:spPr>
        <p:txBody>
          <a:bodyPr>
            <a:noAutofit/>
          </a:bodyPr>
          <a:lstStyle>
            <a:lvl1pPr marL="0" indent="0">
              <a:buNone/>
              <a:defRPr sz="3500">
                <a:latin typeface="+mj-lt"/>
              </a:defRPr>
            </a:lvl1pPr>
          </a:lstStyle>
          <a:p>
            <a:pPr lvl="0"/>
            <a:r>
              <a:rPr lang="en-US" noProof="0"/>
              <a:t>Year</a:t>
            </a:r>
          </a:p>
        </p:txBody>
      </p:sp>
      <p:sp>
        <p:nvSpPr>
          <p:cNvPr id="28" name="文本占位符 27">
            <a:extLst>
              <a:ext uri="{FF2B5EF4-FFF2-40B4-BE49-F238E27FC236}">
                <a16:creationId xmlns:a16="http://schemas.microsoft.com/office/drawing/2014/main" id="{86A6FE38-5036-4D35-93E4-07C5DEC4010D}"/>
              </a:ext>
            </a:extLst>
          </p:cNvPr>
          <p:cNvSpPr>
            <a:spLocks noGrp="1"/>
          </p:cNvSpPr>
          <p:nvPr>
            <p:ph type="body" sz="quarter" idx="21" hasCustomPrompt="1"/>
          </p:nvPr>
        </p:nvSpPr>
        <p:spPr>
          <a:xfrm>
            <a:off x="6003049" y="3579013"/>
            <a:ext cx="1646588" cy="1907381"/>
          </a:xfrm>
        </p:spPr>
        <p:txBody>
          <a:bodyPr>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a:r>
              <a:rPr lang="en-US" noProof="0"/>
              <a:t>Edit Master text styles</a:t>
            </a:r>
          </a:p>
        </p:txBody>
      </p:sp>
      <p:sp>
        <p:nvSpPr>
          <p:cNvPr id="29" name="文本占位符 28">
            <a:extLst>
              <a:ext uri="{FF2B5EF4-FFF2-40B4-BE49-F238E27FC236}">
                <a16:creationId xmlns:a16="http://schemas.microsoft.com/office/drawing/2014/main" id="{1966E981-C557-4255-9DCC-162A429B5EE2}"/>
              </a:ext>
            </a:extLst>
          </p:cNvPr>
          <p:cNvSpPr>
            <a:spLocks noGrp="1"/>
          </p:cNvSpPr>
          <p:nvPr>
            <p:ph type="body" sz="quarter" idx="22" hasCustomPrompt="1"/>
          </p:nvPr>
        </p:nvSpPr>
        <p:spPr>
          <a:xfrm>
            <a:off x="7734391" y="2809757"/>
            <a:ext cx="1171388" cy="484441"/>
          </a:xfrm>
        </p:spPr>
        <p:txBody>
          <a:bodyPr>
            <a:noAutofit/>
          </a:bodyPr>
          <a:lstStyle>
            <a:lvl1pPr marL="0" indent="0">
              <a:buNone/>
              <a:defRPr sz="3500">
                <a:latin typeface="+mj-lt"/>
              </a:defRPr>
            </a:lvl1pPr>
          </a:lstStyle>
          <a:p>
            <a:pPr lvl="0"/>
            <a:r>
              <a:rPr lang="en-US" noProof="0"/>
              <a:t>Year</a:t>
            </a:r>
          </a:p>
        </p:txBody>
      </p:sp>
      <p:sp>
        <p:nvSpPr>
          <p:cNvPr id="30" name="文本占位符 29">
            <a:extLst>
              <a:ext uri="{FF2B5EF4-FFF2-40B4-BE49-F238E27FC236}">
                <a16:creationId xmlns:a16="http://schemas.microsoft.com/office/drawing/2014/main" id="{C386D796-CB69-4D7D-9C52-C41187CC88DB}"/>
              </a:ext>
            </a:extLst>
          </p:cNvPr>
          <p:cNvSpPr>
            <a:spLocks noGrp="1"/>
          </p:cNvSpPr>
          <p:nvPr>
            <p:ph type="body" sz="quarter" idx="23" hasCustomPrompt="1"/>
          </p:nvPr>
        </p:nvSpPr>
        <p:spPr>
          <a:xfrm>
            <a:off x="7685084" y="3579013"/>
            <a:ext cx="1646588" cy="1907381"/>
          </a:xfrm>
        </p:spPr>
        <p:txBody>
          <a:bodyPr>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a:r>
              <a:rPr lang="en-US" noProof="0"/>
              <a:t>Edit Master text styles</a:t>
            </a:r>
          </a:p>
        </p:txBody>
      </p:sp>
      <p:sp>
        <p:nvSpPr>
          <p:cNvPr id="31" name="文本占位符 30">
            <a:extLst>
              <a:ext uri="{FF2B5EF4-FFF2-40B4-BE49-F238E27FC236}">
                <a16:creationId xmlns:a16="http://schemas.microsoft.com/office/drawing/2014/main" id="{24441BBA-89B7-4AE6-91F6-04DB373B54F3}"/>
              </a:ext>
            </a:extLst>
          </p:cNvPr>
          <p:cNvSpPr>
            <a:spLocks noGrp="1"/>
          </p:cNvSpPr>
          <p:nvPr>
            <p:ph type="body" sz="quarter" idx="24" hasCustomPrompt="1"/>
          </p:nvPr>
        </p:nvSpPr>
        <p:spPr>
          <a:xfrm>
            <a:off x="9416424" y="2809757"/>
            <a:ext cx="1171388" cy="484441"/>
          </a:xfrm>
        </p:spPr>
        <p:txBody>
          <a:bodyPr>
            <a:noAutofit/>
          </a:bodyPr>
          <a:lstStyle>
            <a:lvl1pPr marL="0" indent="0">
              <a:buNone/>
              <a:defRPr sz="3500">
                <a:latin typeface="+mj-lt"/>
              </a:defRPr>
            </a:lvl1pPr>
          </a:lstStyle>
          <a:p>
            <a:pPr lvl="0"/>
            <a:r>
              <a:rPr lang="en-US" noProof="0"/>
              <a:t>Year</a:t>
            </a:r>
          </a:p>
        </p:txBody>
      </p:sp>
      <p:sp>
        <p:nvSpPr>
          <p:cNvPr id="32" name="文本占位符 31">
            <a:extLst>
              <a:ext uri="{FF2B5EF4-FFF2-40B4-BE49-F238E27FC236}">
                <a16:creationId xmlns:a16="http://schemas.microsoft.com/office/drawing/2014/main" id="{B117E4C6-D10A-4738-8283-D63AB1B314D2}"/>
              </a:ext>
            </a:extLst>
          </p:cNvPr>
          <p:cNvSpPr>
            <a:spLocks noGrp="1"/>
          </p:cNvSpPr>
          <p:nvPr>
            <p:ph type="body" sz="quarter" idx="25" hasCustomPrompt="1"/>
          </p:nvPr>
        </p:nvSpPr>
        <p:spPr>
          <a:xfrm>
            <a:off x="9367117" y="3579013"/>
            <a:ext cx="1646588" cy="1907381"/>
          </a:xfrm>
        </p:spPr>
        <p:txBody>
          <a:bodyPr>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a:r>
              <a:rPr lang="en-US" noProof="0"/>
              <a:t>Edit Master text styles</a:t>
            </a:r>
          </a:p>
        </p:txBody>
      </p:sp>
    </p:spTree>
    <p:extLst>
      <p:ext uri="{BB962C8B-B14F-4D97-AF65-F5344CB8AC3E}">
        <p14:creationId xmlns:p14="http://schemas.microsoft.com/office/powerpoint/2010/main" val="1679942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DAC5403-E1D0-4032-A9FE-410B2982643C}"/>
              </a:ext>
            </a:extLst>
          </p:cNvPr>
          <p:cNvSpPr/>
          <p:nvPr userDrawn="1"/>
        </p:nvSpPr>
        <p:spPr>
          <a:xfrm>
            <a:off x="0" y="0"/>
            <a:ext cx="12192000" cy="6858000"/>
          </a:xfrm>
          <a:prstGeom prst="rect">
            <a:avLst/>
          </a:prstGeom>
          <a:blipFill>
            <a:blip r:embed="rId2"/>
            <a:srcRect/>
            <a:stretch>
              <a:fillRect t="-6775" b="-5725"/>
            </a:stretch>
          </a:blipFill>
          <a:ln w="12700" cap="flat">
            <a:noFill/>
            <a:prstDash val="solid"/>
            <a:miter/>
          </a:ln>
        </p:spPr>
        <p:txBody>
          <a:bodyPr rtlCol="0" anchor="ctr"/>
          <a:lstStyle/>
          <a:p>
            <a:pPr algn="l"/>
            <a:endParaRPr lang="en-US" noProof="0" dirty="0"/>
          </a:p>
        </p:txBody>
      </p:sp>
      <p:sp>
        <p:nvSpPr>
          <p:cNvPr id="17" name="矩形 16">
            <a:extLst>
              <a:ext uri="{FF2B5EF4-FFF2-40B4-BE49-F238E27FC236}">
                <a16:creationId xmlns:a16="http://schemas.microsoft.com/office/drawing/2014/main" id="{08C75CBB-4E7D-408E-AF76-442117F41B42}"/>
              </a:ext>
            </a:extLst>
          </p:cNvPr>
          <p:cNvSpPr/>
          <p:nvPr userDrawn="1"/>
        </p:nvSpPr>
        <p:spPr>
          <a:xfrm>
            <a:off x="0" y="0"/>
            <a:ext cx="12192000" cy="6858000"/>
          </a:xfrm>
          <a:prstGeom prst="rect">
            <a:avLst/>
          </a:prstGeom>
          <a:solidFill>
            <a:schemeClr val="tx1">
              <a:alpha val="80000"/>
            </a:schemeClr>
          </a:solidFill>
          <a:ln w="12700" cap="flat">
            <a:noFill/>
            <a:prstDash val="solid"/>
            <a:miter/>
          </a:ln>
        </p:spPr>
        <p:txBody>
          <a:bodyPr rtlCol="0" anchor="ctr"/>
          <a:lstStyle/>
          <a:p>
            <a:pPr algn="l"/>
            <a:endParaRPr lang="en-US" noProof="0" dirty="0"/>
          </a:p>
        </p:txBody>
      </p:sp>
      <p:sp>
        <p:nvSpPr>
          <p:cNvPr id="2" name="标题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1229585"/>
            <a:ext cx="10117959" cy="1517356"/>
          </a:xfrm>
        </p:spPr>
        <p:txBody>
          <a:bodyPr>
            <a:noAutofit/>
          </a:bodyPr>
          <a:lstStyle>
            <a:lvl1pPr algn="ctr">
              <a:defRPr sz="10000" b="0">
                <a:solidFill>
                  <a:schemeClr val="bg1"/>
                </a:solidFill>
              </a:defRPr>
            </a:lvl1pPr>
          </a:lstStyle>
          <a:p>
            <a:r>
              <a:rPr lang="en-US" noProof="0"/>
              <a:t>Thank You!</a:t>
            </a:r>
          </a:p>
        </p:txBody>
      </p:sp>
      <p:sp>
        <p:nvSpPr>
          <p:cNvPr id="36" name="文本占位符 35">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3264669"/>
            <a:ext cx="10090287" cy="606659"/>
          </a:xfrm>
        </p:spPr>
        <p:txBody>
          <a:bodyPr>
            <a:noAutofit/>
          </a:bodyPr>
          <a:lstStyle>
            <a:lvl1pPr marL="0" indent="0" algn="ctr">
              <a:buNone/>
              <a:defRPr sz="3000" b="0" i="0">
                <a:solidFill>
                  <a:schemeClr val="bg2"/>
                </a:solidFill>
              </a:defRPr>
            </a:lvl1pPr>
          </a:lstStyle>
          <a:p>
            <a:pPr lvl="0"/>
            <a:r>
              <a:rPr lang="en-US" noProof="0"/>
              <a:t>ALEXANDER MARTENSSON</a:t>
            </a:r>
          </a:p>
        </p:txBody>
      </p:sp>
      <p:sp>
        <p:nvSpPr>
          <p:cNvPr id="15" name="矩形 14">
            <a:extLst>
              <a:ext uri="{FF2B5EF4-FFF2-40B4-BE49-F238E27FC236}">
                <a16:creationId xmlns:a16="http://schemas.microsoft.com/office/drawing/2014/main" id="{B1AB1BF5-25AE-4D07-8C5B-8ED82109AAFD}"/>
              </a:ext>
            </a:extLst>
          </p:cNvPr>
          <p:cNvSpPr/>
          <p:nvPr userDrawn="1"/>
        </p:nvSpPr>
        <p:spPr>
          <a:xfrm>
            <a:off x="376428" y="374904"/>
            <a:ext cx="11439144" cy="6108192"/>
          </a:xfrm>
          <a:prstGeom prst="rect">
            <a:avLst/>
          </a:prstGeom>
          <a:noFill/>
          <a:ln w="12700" cap="flat">
            <a:solidFill>
              <a:schemeClr val="bg2"/>
            </a:solidFill>
            <a:prstDash val="solid"/>
            <a:miter/>
          </a:ln>
        </p:spPr>
        <p:txBody>
          <a:bodyPr rtlCol="0" anchor="ctr"/>
          <a:lstStyle/>
          <a:p>
            <a:pPr algn="l"/>
            <a:endParaRPr lang="en-US" noProof="0" dirty="0"/>
          </a:p>
        </p:txBody>
      </p:sp>
      <p:sp>
        <p:nvSpPr>
          <p:cNvPr id="16" name="矩形 15">
            <a:extLst>
              <a:ext uri="{FF2B5EF4-FFF2-40B4-BE49-F238E27FC236}">
                <a16:creationId xmlns:a16="http://schemas.microsoft.com/office/drawing/2014/main" id="{40356ECE-618B-4CAE-B0AA-1F1C86CF382A}"/>
              </a:ext>
            </a:extLst>
          </p:cNvPr>
          <p:cNvSpPr/>
          <p:nvPr userDrawn="1"/>
        </p:nvSpPr>
        <p:spPr>
          <a:xfrm>
            <a:off x="445008" y="443484"/>
            <a:ext cx="11301984" cy="5971032"/>
          </a:xfrm>
          <a:prstGeom prst="rect">
            <a:avLst/>
          </a:prstGeom>
          <a:noFill/>
          <a:ln w="25400" cap="flat">
            <a:solidFill>
              <a:schemeClr val="bg2"/>
            </a:solidFill>
            <a:prstDash val="solid"/>
            <a:miter/>
          </a:ln>
        </p:spPr>
        <p:txBody>
          <a:bodyPr rtlCol="0" anchor="ctr"/>
          <a:lstStyle/>
          <a:p>
            <a:pPr algn="l"/>
            <a:endParaRPr lang="en-US" noProof="0" dirty="0"/>
          </a:p>
        </p:txBody>
      </p:sp>
      <p:pic>
        <p:nvPicPr>
          <p:cNvPr id="13" name="图形 12">
            <a:extLst>
              <a:ext uri="{FF2B5EF4-FFF2-40B4-BE49-F238E27FC236}">
                <a16:creationId xmlns:a16="http://schemas.microsoft.com/office/drawing/2014/main" id="{B0670BD7-5166-40F4-A6FC-B5B1D91577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8400" y="2987074"/>
            <a:ext cx="4975200" cy="114227"/>
          </a:xfrm>
          <a:prstGeom prst="rect">
            <a:avLst/>
          </a:prstGeom>
        </p:spPr>
      </p:pic>
      <p:sp>
        <p:nvSpPr>
          <p:cNvPr id="12" name="文本占位符 11">
            <a:extLst>
              <a:ext uri="{FF2B5EF4-FFF2-40B4-BE49-F238E27FC236}">
                <a16:creationId xmlns:a16="http://schemas.microsoft.com/office/drawing/2014/main" id="{21AF3F24-9D59-456A-9130-8C4049C34FAB}"/>
              </a:ext>
            </a:extLst>
          </p:cNvPr>
          <p:cNvSpPr>
            <a:spLocks noGrp="1"/>
          </p:cNvSpPr>
          <p:nvPr>
            <p:ph type="body" sz="quarter" idx="22" hasCustomPrompt="1"/>
          </p:nvPr>
        </p:nvSpPr>
        <p:spPr>
          <a:xfrm>
            <a:off x="2895600" y="5423227"/>
            <a:ext cx="6400800" cy="474519"/>
          </a:xfrm>
        </p:spPr>
        <p:txBody>
          <a:bodyPr>
            <a:noAutofit/>
          </a:bodyPr>
          <a:lstStyle>
            <a:lvl1pPr marL="0" indent="0" algn="ctr">
              <a:buNone/>
              <a:defRPr sz="30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14" name="文本占位符 13">
            <a:extLst>
              <a:ext uri="{FF2B5EF4-FFF2-40B4-BE49-F238E27FC236}">
                <a16:creationId xmlns:a16="http://schemas.microsoft.com/office/drawing/2014/main" id="{716B9C4F-E33C-4EA7-A4F7-A2137CFCF2FD}"/>
              </a:ext>
            </a:extLst>
          </p:cNvPr>
          <p:cNvSpPr>
            <a:spLocks noGrp="1"/>
          </p:cNvSpPr>
          <p:nvPr>
            <p:ph type="body" sz="quarter" idx="23" hasCustomPrompt="1"/>
          </p:nvPr>
        </p:nvSpPr>
        <p:spPr>
          <a:xfrm>
            <a:off x="3912235" y="512151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Tree>
    <p:extLst>
      <p:ext uri="{BB962C8B-B14F-4D97-AF65-F5344CB8AC3E}">
        <p14:creationId xmlns:p14="http://schemas.microsoft.com/office/powerpoint/2010/main" val="2091879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hanks Layout">
    <p:spTree>
      <p:nvGrpSpPr>
        <p:cNvPr id="1" name=""/>
        <p:cNvGrpSpPr/>
        <p:nvPr/>
      </p:nvGrpSpPr>
      <p:grpSpPr>
        <a:xfrm>
          <a:off x="0" y="0"/>
          <a:ext cx="0" cy="0"/>
          <a:chOff x="0" y="0"/>
          <a:chExt cx="0" cy="0"/>
        </a:xfrm>
      </p:grpSpPr>
      <p:sp>
        <p:nvSpPr>
          <p:cNvPr id="18" name="图片占位符 17">
            <a:extLst>
              <a:ext uri="{FF2B5EF4-FFF2-40B4-BE49-F238E27FC236}">
                <a16:creationId xmlns:a16="http://schemas.microsoft.com/office/drawing/2014/main" id="{EDD611DF-9DFE-B043-8BAE-EE27852FDACD}"/>
              </a:ext>
            </a:extLst>
          </p:cNvPr>
          <p:cNvSpPr>
            <a:spLocks noGrp="1"/>
          </p:cNvSpPr>
          <p:nvPr>
            <p:ph type="pic" sz="quarter" idx="18"/>
          </p:nvPr>
        </p:nvSpPr>
        <p:spPr>
          <a:xfrm>
            <a:off x="0" y="0"/>
            <a:ext cx="12192000" cy="6858000"/>
          </a:xfrm>
        </p:spPr>
        <p:txBody>
          <a:bodyPr anchor="ctr" anchorCtr="0">
            <a:normAutofit/>
          </a:bodyPr>
          <a:lstStyle>
            <a:lvl1pPr marL="0" indent="0" algn="ctr">
              <a:buFont typeface="Arial" panose="020B0604020202020204" pitchFamily="34" charset="0"/>
              <a:buNone/>
              <a:defRPr sz="1400"/>
            </a:lvl1pPr>
          </a:lstStyle>
          <a:p>
            <a:r>
              <a:rPr lang="zh-CN" altLang="en-US" noProof="0"/>
              <a:t>单击图标添加图片</a:t>
            </a:r>
            <a:endParaRPr lang="en-US" noProof="0" dirty="0"/>
          </a:p>
        </p:txBody>
      </p:sp>
      <p:sp>
        <p:nvSpPr>
          <p:cNvPr id="21" name="文本占位符 20">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4447556"/>
            <a:ext cx="4367531" cy="474519"/>
          </a:xfrm>
        </p:spPr>
        <p:txBody>
          <a:bodyPr>
            <a:noAutofit/>
          </a:bodyPr>
          <a:lstStyle>
            <a:lvl1pPr marL="0" indent="0" algn="ctr">
              <a:buNone/>
              <a:defRPr sz="30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678-555-0128</a:t>
            </a:r>
          </a:p>
        </p:txBody>
      </p:sp>
      <p:sp>
        <p:nvSpPr>
          <p:cNvPr id="2" name="标题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1663690"/>
            <a:ext cx="10117959" cy="1517356"/>
          </a:xfrm>
        </p:spPr>
        <p:txBody>
          <a:bodyPr>
            <a:noAutofit/>
          </a:bodyPr>
          <a:lstStyle>
            <a:lvl1pPr algn="ctr">
              <a:defRPr sz="10000" b="0">
                <a:solidFill>
                  <a:schemeClr val="bg1"/>
                </a:solidFill>
              </a:defRPr>
            </a:lvl1pPr>
          </a:lstStyle>
          <a:p>
            <a:r>
              <a:rPr lang="en-US" noProof="0"/>
              <a:t>Thank You!</a:t>
            </a:r>
          </a:p>
        </p:txBody>
      </p:sp>
      <p:sp>
        <p:nvSpPr>
          <p:cNvPr id="23" name="文本占位符 22">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4152286"/>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36" name="文本占位符 35">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3264670"/>
            <a:ext cx="10090287" cy="606659"/>
          </a:xfrm>
        </p:spPr>
        <p:txBody>
          <a:bodyPr>
            <a:noAutofit/>
          </a:bodyPr>
          <a:lstStyle>
            <a:lvl1pPr marL="0" indent="0" algn="ctr">
              <a:buNone/>
              <a:defRPr sz="3000" b="0" i="0">
                <a:solidFill>
                  <a:schemeClr val="bg2"/>
                </a:solidFill>
              </a:defRPr>
            </a:lvl1pPr>
          </a:lstStyle>
          <a:p>
            <a:pPr lvl="0"/>
            <a:r>
              <a:rPr lang="en-US" noProof="0"/>
              <a:t>ALEXANDER MARTENSSON</a:t>
            </a:r>
          </a:p>
        </p:txBody>
      </p:sp>
      <p:sp>
        <p:nvSpPr>
          <p:cNvPr id="15" name="矩形 14">
            <a:extLst>
              <a:ext uri="{FF2B5EF4-FFF2-40B4-BE49-F238E27FC236}">
                <a16:creationId xmlns:a16="http://schemas.microsoft.com/office/drawing/2014/main" id="{B1AB1BF5-25AE-4D07-8C5B-8ED82109AAFD}"/>
              </a:ext>
            </a:extLst>
          </p:cNvPr>
          <p:cNvSpPr/>
          <p:nvPr userDrawn="1"/>
        </p:nvSpPr>
        <p:spPr>
          <a:xfrm>
            <a:off x="376428" y="374904"/>
            <a:ext cx="11439144" cy="6108192"/>
          </a:xfrm>
          <a:prstGeom prst="rect">
            <a:avLst/>
          </a:prstGeom>
          <a:noFill/>
          <a:ln w="12700" cap="flat">
            <a:solidFill>
              <a:schemeClr val="bg2"/>
            </a:solidFill>
            <a:prstDash val="solid"/>
            <a:miter/>
          </a:ln>
        </p:spPr>
        <p:txBody>
          <a:bodyPr rtlCol="0" anchor="ctr"/>
          <a:lstStyle/>
          <a:p>
            <a:pPr algn="l"/>
            <a:endParaRPr lang="en-US" noProof="0" dirty="0"/>
          </a:p>
        </p:txBody>
      </p:sp>
      <p:sp>
        <p:nvSpPr>
          <p:cNvPr id="16" name="矩形 15">
            <a:extLst>
              <a:ext uri="{FF2B5EF4-FFF2-40B4-BE49-F238E27FC236}">
                <a16:creationId xmlns:a16="http://schemas.microsoft.com/office/drawing/2014/main" id="{40356ECE-618B-4CAE-B0AA-1F1C86CF382A}"/>
              </a:ext>
            </a:extLst>
          </p:cNvPr>
          <p:cNvSpPr/>
          <p:nvPr userDrawn="1"/>
        </p:nvSpPr>
        <p:spPr>
          <a:xfrm>
            <a:off x="445008" y="443484"/>
            <a:ext cx="11301984" cy="5971032"/>
          </a:xfrm>
          <a:prstGeom prst="rect">
            <a:avLst/>
          </a:prstGeom>
          <a:noFill/>
          <a:ln w="25400" cap="flat">
            <a:solidFill>
              <a:schemeClr val="bg2"/>
            </a:solidFill>
            <a:prstDash val="solid"/>
            <a:miter/>
          </a:ln>
        </p:spPr>
        <p:txBody>
          <a:bodyPr rtlCol="0" anchor="ctr"/>
          <a:lstStyle/>
          <a:p>
            <a:pPr algn="l"/>
            <a:endParaRPr lang="en-US" noProof="0" dirty="0"/>
          </a:p>
        </p:txBody>
      </p:sp>
      <p:cxnSp>
        <p:nvCxnSpPr>
          <p:cNvPr id="6" name="直接连接符 5">
            <a:extLst>
              <a:ext uri="{FF2B5EF4-FFF2-40B4-BE49-F238E27FC236}">
                <a16:creationId xmlns:a16="http://schemas.microsoft.com/office/drawing/2014/main" id="{2B62C84D-B809-41CE-8FCD-935E2343985F}"/>
              </a:ext>
            </a:extLst>
          </p:cNvPr>
          <p:cNvCxnSpPr/>
          <p:nvPr userDrawn="1"/>
        </p:nvCxnSpPr>
        <p:spPr>
          <a:xfrm>
            <a:off x="5711952" y="5004104"/>
            <a:ext cx="76809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文本占位符 11">
            <a:extLst>
              <a:ext uri="{FF2B5EF4-FFF2-40B4-BE49-F238E27FC236}">
                <a16:creationId xmlns:a16="http://schemas.microsoft.com/office/drawing/2014/main" id="{21AF3F24-9D59-456A-9130-8C4049C34FAB}"/>
              </a:ext>
            </a:extLst>
          </p:cNvPr>
          <p:cNvSpPr>
            <a:spLocks noGrp="1"/>
          </p:cNvSpPr>
          <p:nvPr>
            <p:ph type="body" sz="quarter" idx="22" hasCustomPrompt="1"/>
          </p:nvPr>
        </p:nvSpPr>
        <p:spPr>
          <a:xfrm>
            <a:off x="3135722" y="5423227"/>
            <a:ext cx="5920556" cy="474519"/>
          </a:xfrm>
        </p:spPr>
        <p:txBody>
          <a:bodyPr>
            <a:noAutofit/>
          </a:bodyPr>
          <a:lstStyle>
            <a:lvl1pPr marL="0" indent="0" algn="ctr">
              <a:buNone/>
              <a:defRPr sz="30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MARTENSSON@GMAIL.COM</a:t>
            </a:r>
          </a:p>
        </p:txBody>
      </p:sp>
      <p:sp>
        <p:nvSpPr>
          <p:cNvPr id="14" name="文本占位符 13">
            <a:extLst>
              <a:ext uri="{FF2B5EF4-FFF2-40B4-BE49-F238E27FC236}">
                <a16:creationId xmlns:a16="http://schemas.microsoft.com/office/drawing/2014/main" id="{716B9C4F-E33C-4EA7-A4F7-A2137CFCF2FD}"/>
              </a:ext>
            </a:extLst>
          </p:cNvPr>
          <p:cNvSpPr>
            <a:spLocks noGrp="1"/>
          </p:cNvSpPr>
          <p:nvPr>
            <p:ph type="body" sz="quarter" idx="23" hasCustomPrompt="1"/>
          </p:nvPr>
        </p:nvSpPr>
        <p:spPr>
          <a:xfrm>
            <a:off x="3912235" y="512151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Tree>
    <p:extLst>
      <p:ext uri="{BB962C8B-B14F-4D97-AF65-F5344CB8AC3E}">
        <p14:creationId xmlns:p14="http://schemas.microsoft.com/office/powerpoint/2010/main" val="405328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DAC5403-E1D0-4032-A9FE-410B2982643C}"/>
              </a:ext>
            </a:extLst>
          </p:cNvPr>
          <p:cNvSpPr/>
          <p:nvPr userDrawn="1"/>
        </p:nvSpPr>
        <p:spPr>
          <a:xfrm>
            <a:off x="0" y="0"/>
            <a:ext cx="12192000" cy="6858000"/>
          </a:xfrm>
          <a:prstGeom prst="rect">
            <a:avLst/>
          </a:prstGeom>
          <a:blipFill>
            <a:blip r:embed="rId2"/>
            <a:srcRect/>
            <a:stretch>
              <a:fillRect/>
            </a:stretch>
          </a:blipFill>
          <a:ln w="12700" cap="flat">
            <a:noFill/>
            <a:prstDash val="solid"/>
            <a:miter/>
          </a:ln>
        </p:spPr>
        <p:txBody>
          <a:bodyPr rtlCol="0" anchor="ctr"/>
          <a:lstStyle/>
          <a:p>
            <a:pPr algn="l"/>
            <a:endParaRPr lang="en-US" noProof="0" dirty="0"/>
          </a:p>
        </p:txBody>
      </p:sp>
      <p:sp>
        <p:nvSpPr>
          <p:cNvPr id="11" name="矩形 10">
            <a:extLst>
              <a:ext uri="{FF2B5EF4-FFF2-40B4-BE49-F238E27FC236}">
                <a16:creationId xmlns:a16="http://schemas.microsoft.com/office/drawing/2014/main" id="{F3C0C995-565B-4516-BC98-CCDEE529B154}"/>
              </a:ext>
            </a:extLst>
          </p:cNvPr>
          <p:cNvSpPr/>
          <p:nvPr userDrawn="1"/>
        </p:nvSpPr>
        <p:spPr>
          <a:xfrm>
            <a:off x="0" y="0"/>
            <a:ext cx="12192000" cy="6858000"/>
          </a:xfrm>
          <a:prstGeom prst="rect">
            <a:avLst/>
          </a:prstGeom>
          <a:solidFill>
            <a:schemeClr val="tx1">
              <a:alpha val="80000"/>
            </a:schemeClr>
          </a:solidFill>
          <a:ln w="12700" cap="flat">
            <a:noFill/>
            <a:prstDash val="solid"/>
            <a:miter/>
          </a:ln>
        </p:spPr>
        <p:txBody>
          <a:bodyPr rtlCol="0" anchor="ctr"/>
          <a:lstStyle/>
          <a:p>
            <a:pPr algn="l"/>
            <a:endParaRPr lang="en-US" noProof="0" dirty="0"/>
          </a:p>
        </p:txBody>
      </p:sp>
      <p:sp>
        <p:nvSpPr>
          <p:cNvPr id="2" name="标题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289328"/>
            <a:ext cx="10117959" cy="1517356"/>
          </a:xfrm>
        </p:spPr>
        <p:txBody>
          <a:bodyPr>
            <a:noAutofit/>
          </a:bodyPr>
          <a:lstStyle>
            <a:lvl1pPr algn="ctr">
              <a:defRPr sz="10000" b="0">
                <a:solidFill>
                  <a:schemeClr val="bg1"/>
                </a:solidFill>
              </a:defRPr>
            </a:lvl1pPr>
          </a:lstStyle>
          <a:p>
            <a:r>
              <a:rPr lang="en-US" noProof="0"/>
              <a:t>Presentation Title    </a:t>
            </a:r>
          </a:p>
        </p:txBody>
      </p:sp>
      <p:sp>
        <p:nvSpPr>
          <p:cNvPr id="15" name="矩形 14">
            <a:extLst>
              <a:ext uri="{FF2B5EF4-FFF2-40B4-BE49-F238E27FC236}">
                <a16:creationId xmlns:a16="http://schemas.microsoft.com/office/drawing/2014/main" id="{B1AB1BF5-25AE-4D07-8C5B-8ED82109AAFD}"/>
              </a:ext>
            </a:extLst>
          </p:cNvPr>
          <p:cNvSpPr/>
          <p:nvPr userDrawn="1"/>
        </p:nvSpPr>
        <p:spPr>
          <a:xfrm>
            <a:off x="376428" y="374904"/>
            <a:ext cx="11439144" cy="6108192"/>
          </a:xfrm>
          <a:prstGeom prst="rect">
            <a:avLst/>
          </a:prstGeom>
          <a:noFill/>
          <a:ln w="12700" cap="flat">
            <a:solidFill>
              <a:schemeClr val="bg2"/>
            </a:solidFill>
            <a:prstDash val="solid"/>
            <a:miter/>
          </a:ln>
        </p:spPr>
        <p:txBody>
          <a:bodyPr rtlCol="0" anchor="ctr"/>
          <a:lstStyle/>
          <a:p>
            <a:pPr algn="l"/>
            <a:endParaRPr lang="en-US" noProof="0" dirty="0"/>
          </a:p>
        </p:txBody>
      </p:sp>
      <p:sp>
        <p:nvSpPr>
          <p:cNvPr id="16" name="矩形 15">
            <a:extLst>
              <a:ext uri="{FF2B5EF4-FFF2-40B4-BE49-F238E27FC236}">
                <a16:creationId xmlns:a16="http://schemas.microsoft.com/office/drawing/2014/main" id="{40356ECE-618B-4CAE-B0AA-1F1C86CF382A}"/>
              </a:ext>
            </a:extLst>
          </p:cNvPr>
          <p:cNvSpPr/>
          <p:nvPr userDrawn="1"/>
        </p:nvSpPr>
        <p:spPr>
          <a:xfrm>
            <a:off x="445008" y="443484"/>
            <a:ext cx="11301984" cy="5971032"/>
          </a:xfrm>
          <a:prstGeom prst="rect">
            <a:avLst/>
          </a:prstGeom>
          <a:noFill/>
          <a:ln w="25400" cap="flat">
            <a:solidFill>
              <a:schemeClr val="bg2"/>
            </a:solidFill>
            <a:prstDash val="solid"/>
            <a:miter/>
          </a:ln>
        </p:spPr>
        <p:txBody>
          <a:bodyPr rtlCol="0" anchor="ctr"/>
          <a:lstStyle/>
          <a:p>
            <a:pPr algn="l"/>
            <a:endParaRPr lang="en-US" noProof="0" dirty="0"/>
          </a:p>
        </p:txBody>
      </p:sp>
      <p:pic>
        <p:nvPicPr>
          <p:cNvPr id="13" name="图形 12">
            <a:extLst>
              <a:ext uri="{FF2B5EF4-FFF2-40B4-BE49-F238E27FC236}">
                <a16:creationId xmlns:a16="http://schemas.microsoft.com/office/drawing/2014/main" id="{B0670BD7-5166-40F4-A6FC-B5B1D91577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8400" y="3612713"/>
            <a:ext cx="4975200" cy="114227"/>
          </a:xfrm>
          <a:prstGeom prst="rect">
            <a:avLst/>
          </a:prstGeom>
        </p:spPr>
      </p:pic>
      <p:sp>
        <p:nvSpPr>
          <p:cNvPr id="9" name="副标题 8">
            <a:extLst>
              <a:ext uri="{FF2B5EF4-FFF2-40B4-BE49-F238E27FC236}">
                <a16:creationId xmlns:a16="http://schemas.microsoft.com/office/drawing/2014/main" id="{16A87704-FE99-4EBD-97FB-FBB15A227FC8}"/>
              </a:ext>
            </a:extLst>
          </p:cNvPr>
          <p:cNvSpPr>
            <a:spLocks noGrp="1"/>
          </p:cNvSpPr>
          <p:nvPr>
            <p:ph type="subTitle" idx="1" hasCustomPrompt="1"/>
          </p:nvPr>
        </p:nvSpPr>
        <p:spPr>
          <a:xfrm>
            <a:off x="1037021" y="3890308"/>
            <a:ext cx="10117959" cy="606659"/>
          </a:xfrm>
        </p:spPr>
        <p:txBody>
          <a:bodyPr vert="horz" lIns="91440" tIns="45720" rIns="91440" bIns="45720" rtlCol="0">
            <a:noAutofit/>
          </a:bodyPr>
          <a:lstStyle>
            <a:lvl1pPr marL="0" indent="0" algn="ctr">
              <a:buNone/>
              <a:defRPr lang="en-US" sz="3000" b="0" i="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163338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4D6B2F7A-6215-4548-B8BA-BFBFA46660CF}"/>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en-US" noProof="0" dirty="0"/>
          </a:p>
        </p:txBody>
      </p:sp>
      <p:sp>
        <p:nvSpPr>
          <p:cNvPr id="5" name="灯片编号占位符 4">
            <a:extLst>
              <a:ext uri="{FF2B5EF4-FFF2-40B4-BE49-F238E27FC236}">
                <a16:creationId xmlns:a16="http://schemas.microsoft.com/office/drawing/2014/main" id="{EAC4B419-8728-4000-B6EF-1ECF88F80B8B}"/>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2" name="标题 1">
            <a:extLst>
              <a:ext uri="{FF2B5EF4-FFF2-40B4-BE49-F238E27FC236}">
                <a16:creationId xmlns:a16="http://schemas.microsoft.com/office/drawing/2014/main" id="{A62FC5F7-2AC0-4A53-8E2A-D6A7F4B4D77C}"/>
              </a:ext>
            </a:extLst>
          </p:cNvPr>
          <p:cNvSpPr>
            <a:spLocks noGrp="1"/>
          </p:cNvSpPr>
          <p:nvPr>
            <p:ph type="title" hasCustomPrompt="1"/>
          </p:nvPr>
        </p:nvSpPr>
        <p:spPr>
          <a:xfrm>
            <a:off x="838200" y="652986"/>
            <a:ext cx="10515600" cy="904875"/>
          </a:xfrm>
        </p:spPr>
        <p:txBody>
          <a:bodyPr/>
          <a:lstStyle>
            <a:lvl1pPr algn="ctr">
              <a:defRPr b="0"/>
            </a:lvl1pPr>
          </a:lstStyle>
          <a:p>
            <a:r>
              <a:rPr lang="en-US" noProof="0"/>
              <a:t>Divider Slide</a:t>
            </a:r>
          </a:p>
        </p:txBody>
      </p:sp>
      <p:sp>
        <p:nvSpPr>
          <p:cNvPr id="3" name="日期占位符 2">
            <a:extLst>
              <a:ext uri="{FF2B5EF4-FFF2-40B4-BE49-F238E27FC236}">
                <a16:creationId xmlns:a16="http://schemas.microsoft.com/office/drawing/2014/main" id="{B516B06F-92DB-40BB-B026-E443732F67C8}"/>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11FF27C1-06BD-4F55-BB58-DC1D0892188F}"/>
              </a:ext>
            </a:extLst>
          </p:cNvPr>
          <p:cNvSpPr>
            <a:spLocks noGrp="1"/>
          </p:cNvSpPr>
          <p:nvPr>
            <p:ph type="ftr" sz="quarter" idx="11"/>
          </p:nvPr>
        </p:nvSpPr>
        <p:spPr/>
        <p:txBody>
          <a:bodyPr/>
          <a:lstStyle/>
          <a:p>
            <a:r>
              <a:rPr lang="en-US" noProof="0" dirty="0"/>
              <a:t>ADD A FOOTER</a:t>
            </a:r>
          </a:p>
        </p:txBody>
      </p:sp>
      <p:sp>
        <p:nvSpPr>
          <p:cNvPr id="15" name="任意多边形: 形状 14">
            <a:extLst>
              <a:ext uri="{FF2B5EF4-FFF2-40B4-BE49-F238E27FC236}">
                <a16:creationId xmlns:a16="http://schemas.microsoft.com/office/drawing/2014/main" id="{6B7C1ECA-416B-4ED3-9B96-F05BED98E498}"/>
              </a:ext>
            </a:extLst>
          </p:cNvPr>
          <p:cNvSpPr/>
          <p:nvPr/>
        </p:nvSpPr>
        <p:spPr>
          <a:xfrm>
            <a:off x="4534478" y="1568994"/>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endParaRPr lang="en-US" noProof="0" dirty="0"/>
          </a:p>
        </p:txBody>
      </p:sp>
      <p:sp>
        <p:nvSpPr>
          <p:cNvPr id="12" name="矩形 11">
            <a:extLst>
              <a:ext uri="{FF2B5EF4-FFF2-40B4-BE49-F238E27FC236}">
                <a16:creationId xmlns:a16="http://schemas.microsoft.com/office/drawing/2014/main" id="{9685C8FD-6063-414E-B2AC-D07168DE1813}"/>
              </a:ext>
            </a:extLst>
          </p:cNvPr>
          <p:cNvSpPr/>
          <p:nvPr userDrawn="1"/>
        </p:nvSpPr>
        <p:spPr>
          <a:xfrm>
            <a:off x="0" y="2483224"/>
            <a:ext cx="12192000" cy="3465576"/>
          </a:xfrm>
          <a:prstGeom prst="rect">
            <a:avLst/>
          </a:prstGeom>
          <a:blipFill>
            <a:blip r:embed="rId2"/>
            <a:srcRect/>
            <a:stretch>
              <a:fillRect t="-48945" b="-48945"/>
            </a:stretch>
          </a:blipFill>
          <a:ln w="12700" cap="flat">
            <a:noFill/>
            <a:prstDash val="solid"/>
            <a:miter/>
          </a:ln>
        </p:spPr>
        <p:txBody>
          <a:bodyPr rtlCol="0" anchor="ctr"/>
          <a:lstStyle/>
          <a:p>
            <a:pPr algn="l"/>
            <a:endParaRPr lang="en-US" noProof="0" dirty="0"/>
          </a:p>
        </p:txBody>
      </p:sp>
      <p:sp>
        <p:nvSpPr>
          <p:cNvPr id="13" name="矩形 12">
            <a:extLst>
              <a:ext uri="{FF2B5EF4-FFF2-40B4-BE49-F238E27FC236}">
                <a16:creationId xmlns:a16="http://schemas.microsoft.com/office/drawing/2014/main" id="{2BA38A80-B4F3-4560-B2F9-C0652AAB2188}"/>
              </a:ext>
            </a:extLst>
          </p:cNvPr>
          <p:cNvSpPr/>
          <p:nvPr userDrawn="1"/>
        </p:nvSpPr>
        <p:spPr>
          <a:xfrm>
            <a:off x="0" y="2483223"/>
            <a:ext cx="12192000" cy="3465576"/>
          </a:xfrm>
          <a:prstGeom prst="rect">
            <a:avLst/>
          </a:prstGeom>
          <a:solidFill>
            <a:schemeClr val="tx1">
              <a:alpha val="80000"/>
            </a:schemeClr>
          </a:solidFill>
          <a:ln w="12700" cap="flat">
            <a:noFill/>
            <a:prstDash val="solid"/>
            <a:miter/>
          </a:ln>
        </p:spPr>
        <p:txBody>
          <a:bodyPr rtlCol="0" anchor="ctr"/>
          <a:lstStyle/>
          <a:p>
            <a:pPr algn="l"/>
            <a:endParaRPr lang="en-US" noProof="0" dirty="0"/>
          </a:p>
        </p:txBody>
      </p:sp>
      <p:sp>
        <p:nvSpPr>
          <p:cNvPr id="11" name="文本占位符 10">
            <a:extLst>
              <a:ext uri="{FF2B5EF4-FFF2-40B4-BE49-F238E27FC236}">
                <a16:creationId xmlns:a16="http://schemas.microsoft.com/office/drawing/2014/main" id="{214241DF-0B07-491C-8CA2-1BD10F84525C}"/>
              </a:ext>
            </a:extLst>
          </p:cNvPr>
          <p:cNvSpPr>
            <a:spLocks noGrp="1"/>
          </p:cNvSpPr>
          <p:nvPr>
            <p:ph type="body" idx="1" hasCustomPrompt="1"/>
          </p:nvPr>
        </p:nvSpPr>
        <p:spPr>
          <a:xfrm>
            <a:off x="838200" y="1882722"/>
            <a:ext cx="10515600" cy="468594"/>
          </a:xfrm>
        </p:spPr>
        <p:txBody>
          <a:bodyPr vert="horz" lIns="91440" tIns="45720" rIns="91440" bIns="45720" rtlCol="0">
            <a:normAutofit/>
          </a:bodyPr>
          <a:lstStyle>
            <a:lvl1pPr marL="0" indent="0" algn="ctr">
              <a:buNone/>
              <a:defRPr lang="en-US" sz="1800"/>
            </a:lvl1pPr>
          </a:lstStyle>
          <a:p>
            <a:pPr marL="228600" lvl="0" indent="-228600" algn="ctr"/>
            <a:r>
              <a:rPr lang="en-US" noProof="0"/>
              <a:t>Edit Master text styles</a:t>
            </a:r>
          </a:p>
        </p:txBody>
      </p:sp>
    </p:spTree>
    <p:extLst>
      <p:ext uri="{BB962C8B-B14F-4D97-AF65-F5344CB8AC3E}">
        <p14:creationId xmlns:p14="http://schemas.microsoft.com/office/powerpoint/2010/main" val="924574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AF4CE-F455-4A31-8ED6-5841DF599BE9}"/>
              </a:ext>
            </a:extLst>
          </p:cNvPr>
          <p:cNvSpPr>
            <a:spLocks noGrp="1"/>
          </p:cNvSpPr>
          <p:nvPr>
            <p:ph type="title"/>
          </p:nvPr>
        </p:nvSpPr>
        <p:spPr>
          <a:xfrm>
            <a:off x="838200" y="365125"/>
            <a:ext cx="10515600" cy="1325563"/>
          </a:xfrm>
        </p:spPr>
        <p:txBody>
          <a:bodyPr/>
          <a:lstStyle/>
          <a:p>
            <a:r>
              <a:rPr lang="zh-CN" altLang="en-US" noProof="0"/>
              <a:t>单击此处编辑母版标题样式</a:t>
            </a:r>
            <a:endParaRPr lang="en-US" noProof="0"/>
          </a:p>
        </p:txBody>
      </p:sp>
      <p:sp>
        <p:nvSpPr>
          <p:cNvPr id="3" name="日期占位符 2">
            <a:extLst>
              <a:ext uri="{FF2B5EF4-FFF2-40B4-BE49-F238E27FC236}">
                <a16:creationId xmlns:a16="http://schemas.microsoft.com/office/drawing/2014/main" id="{3A82F029-D8CC-4FE7-9C30-98E576ED41F1}"/>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0F891442-6C1A-4969-A4A2-EFCF20E7917B}"/>
              </a:ext>
            </a:extLst>
          </p:cNvPr>
          <p:cNvSpPr>
            <a:spLocks noGrp="1"/>
          </p:cNvSpPr>
          <p:nvPr>
            <p:ph type="ftr" sz="quarter" idx="11"/>
          </p:nvPr>
        </p:nvSpPr>
        <p:spPr/>
        <p:txBody>
          <a:bodyPr/>
          <a:lstStyle/>
          <a:p>
            <a:r>
              <a:rPr lang="en-US" noProof="0" dirty="0"/>
              <a:t>ADD A FOOTER</a:t>
            </a:r>
          </a:p>
        </p:txBody>
      </p:sp>
      <p:sp>
        <p:nvSpPr>
          <p:cNvPr id="5" name="灯片编号占位符 4">
            <a:extLst>
              <a:ext uri="{FF2B5EF4-FFF2-40B4-BE49-F238E27FC236}">
                <a16:creationId xmlns:a16="http://schemas.microsoft.com/office/drawing/2014/main" id="{64457F0D-7504-4879-BCFD-DDEA424C0A3A}"/>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6" name="内容占位符 5">
            <a:extLst>
              <a:ext uri="{FF2B5EF4-FFF2-40B4-BE49-F238E27FC236}">
                <a16:creationId xmlns:a16="http://schemas.microsoft.com/office/drawing/2014/main" id="{50CCCB36-FE7F-43C1-810B-49BBAB494861}"/>
              </a:ext>
            </a:extLst>
          </p:cNvPr>
          <p:cNvSpPr>
            <a:spLocks noGrp="1"/>
          </p:cNvSpPr>
          <p:nvPr>
            <p:ph idx="1" hasCustomPrompt="1"/>
          </p:nvPr>
        </p:nvSpPr>
        <p:spPr>
          <a:xfrm>
            <a:off x="838200" y="1825625"/>
            <a:ext cx="10515600" cy="41243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30599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7B6609-6A41-45F4-9B8B-9A6DEABB9A21}"/>
              </a:ext>
            </a:extLst>
          </p:cNvPr>
          <p:cNvSpPr>
            <a:spLocks noGrp="1"/>
          </p:cNvSpPr>
          <p:nvPr>
            <p:ph type="title"/>
          </p:nvPr>
        </p:nvSpPr>
        <p:spPr/>
        <p:txBody>
          <a:bodyPr/>
          <a:lstStyle/>
          <a:p>
            <a:r>
              <a:rPr lang="zh-CN" altLang="en-US" noProof="0"/>
              <a:t>单击此处编辑母版标题样式</a:t>
            </a:r>
            <a:endParaRPr lang="en-US" noProof="0"/>
          </a:p>
        </p:txBody>
      </p:sp>
      <p:sp>
        <p:nvSpPr>
          <p:cNvPr id="3" name="日期占位符 2">
            <a:extLst>
              <a:ext uri="{FF2B5EF4-FFF2-40B4-BE49-F238E27FC236}">
                <a16:creationId xmlns:a16="http://schemas.microsoft.com/office/drawing/2014/main" id="{4FFD4558-495E-4FE3-B256-7B6A8637C694}"/>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65C0E450-E490-45F1-909F-5831583C56B7}"/>
              </a:ext>
            </a:extLst>
          </p:cNvPr>
          <p:cNvSpPr>
            <a:spLocks noGrp="1"/>
          </p:cNvSpPr>
          <p:nvPr>
            <p:ph type="ftr" sz="quarter" idx="11"/>
          </p:nvPr>
        </p:nvSpPr>
        <p:spPr/>
        <p:txBody>
          <a:bodyPr/>
          <a:lstStyle/>
          <a:p>
            <a:r>
              <a:rPr lang="en-US" noProof="0" dirty="0"/>
              <a:t>ADD A FOOTER</a:t>
            </a:r>
          </a:p>
        </p:txBody>
      </p:sp>
      <p:sp>
        <p:nvSpPr>
          <p:cNvPr id="5" name="灯片编号占位符 4">
            <a:extLst>
              <a:ext uri="{FF2B5EF4-FFF2-40B4-BE49-F238E27FC236}">
                <a16:creationId xmlns:a16="http://schemas.microsoft.com/office/drawing/2014/main" id="{BBD7E109-C0EE-4D25-9A01-E58D7476D071}"/>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6" name="内容占位符 5">
            <a:extLst>
              <a:ext uri="{FF2B5EF4-FFF2-40B4-BE49-F238E27FC236}">
                <a16:creationId xmlns:a16="http://schemas.microsoft.com/office/drawing/2014/main" id="{62C48FC5-1EDF-4F7E-9E82-D342C4D45907}"/>
              </a:ext>
            </a:extLst>
          </p:cNvPr>
          <p:cNvSpPr>
            <a:spLocks noGrp="1"/>
          </p:cNvSpPr>
          <p:nvPr>
            <p:ph sz="half" idx="1" hasCustomPrompt="1"/>
          </p:nvPr>
        </p:nvSpPr>
        <p:spPr>
          <a:xfrm>
            <a:off x="838200" y="1825625"/>
            <a:ext cx="5181600" cy="41243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内容占位符 6">
            <a:extLst>
              <a:ext uri="{FF2B5EF4-FFF2-40B4-BE49-F238E27FC236}">
                <a16:creationId xmlns:a16="http://schemas.microsoft.com/office/drawing/2014/main" id="{7245FF27-1D81-4487-86EE-A8826AB33310}"/>
              </a:ext>
            </a:extLst>
          </p:cNvPr>
          <p:cNvSpPr>
            <a:spLocks noGrp="1"/>
          </p:cNvSpPr>
          <p:nvPr>
            <p:ph sz="half" idx="2" hasCustomPrompt="1"/>
          </p:nvPr>
        </p:nvSpPr>
        <p:spPr>
          <a:xfrm>
            <a:off x="6172200" y="1825625"/>
            <a:ext cx="5181600" cy="41243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9485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F85B3E-9C3B-48E3-BA88-7B18BAC8BCD5}"/>
              </a:ext>
            </a:extLst>
          </p:cNvPr>
          <p:cNvSpPr>
            <a:spLocks noGrp="1"/>
          </p:cNvSpPr>
          <p:nvPr>
            <p:ph type="title"/>
          </p:nvPr>
        </p:nvSpPr>
        <p:spPr/>
        <p:txBody>
          <a:bodyPr/>
          <a:lstStyle/>
          <a:p>
            <a:r>
              <a:rPr lang="zh-CN" altLang="en-US" noProof="0"/>
              <a:t>单击此处编辑母版标题样式</a:t>
            </a:r>
            <a:endParaRPr lang="en-US" noProof="0"/>
          </a:p>
        </p:txBody>
      </p:sp>
      <p:sp>
        <p:nvSpPr>
          <p:cNvPr id="3" name="日期占位符 2">
            <a:extLst>
              <a:ext uri="{FF2B5EF4-FFF2-40B4-BE49-F238E27FC236}">
                <a16:creationId xmlns:a16="http://schemas.microsoft.com/office/drawing/2014/main" id="{06E55B65-81AB-463F-B78F-208BABF731FC}"/>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37814494-7E7B-41F9-984C-51671FC7B60B}"/>
              </a:ext>
            </a:extLst>
          </p:cNvPr>
          <p:cNvSpPr>
            <a:spLocks noGrp="1"/>
          </p:cNvSpPr>
          <p:nvPr>
            <p:ph type="ftr" sz="quarter" idx="11"/>
          </p:nvPr>
        </p:nvSpPr>
        <p:spPr/>
        <p:txBody>
          <a:bodyPr/>
          <a:lstStyle/>
          <a:p>
            <a:r>
              <a:rPr lang="en-US" noProof="0" dirty="0"/>
              <a:t>ADD A FOOTER</a:t>
            </a:r>
          </a:p>
        </p:txBody>
      </p:sp>
      <p:sp>
        <p:nvSpPr>
          <p:cNvPr id="5" name="灯片编号占位符 4">
            <a:extLst>
              <a:ext uri="{FF2B5EF4-FFF2-40B4-BE49-F238E27FC236}">
                <a16:creationId xmlns:a16="http://schemas.microsoft.com/office/drawing/2014/main" id="{17932FB9-9355-4718-A3AF-2991AEFD5EA7}"/>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6" name="文本占位符 5">
            <a:extLst>
              <a:ext uri="{FF2B5EF4-FFF2-40B4-BE49-F238E27FC236}">
                <a16:creationId xmlns:a16="http://schemas.microsoft.com/office/drawing/2014/main" id="{E0E064FB-456B-4012-A632-907E0F6363EF}"/>
              </a:ext>
            </a:extLst>
          </p:cNvPr>
          <p:cNvSpPr>
            <a:spLocks noGrp="1"/>
          </p:cNvSpPr>
          <p:nvPr>
            <p:ph type="body" idx="1" hasCustomPrompt="1"/>
          </p:nvPr>
        </p:nvSpPr>
        <p:spPr>
          <a:xfrm>
            <a:off x="839788" y="1866900"/>
            <a:ext cx="5157787" cy="4458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内容占位符 7">
            <a:extLst>
              <a:ext uri="{FF2B5EF4-FFF2-40B4-BE49-F238E27FC236}">
                <a16:creationId xmlns:a16="http://schemas.microsoft.com/office/drawing/2014/main" id="{D7224228-301B-4143-AE44-555A65ECB365}"/>
              </a:ext>
            </a:extLst>
          </p:cNvPr>
          <p:cNvSpPr>
            <a:spLocks noGrp="1"/>
          </p:cNvSpPr>
          <p:nvPr>
            <p:ph sz="half" idx="2" hasCustomPrompt="1"/>
          </p:nvPr>
        </p:nvSpPr>
        <p:spPr>
          <a:xfrm>
            <a:off x="839788" y="2488937"/>
            <a:ext cx="5157787" cy="346101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文本占位符 8">
            <a:extLst>
              <a:ext uri="{FF2B5EF4-FFF2-40B4-BE49-F238E27FC236}">
                <a16:creationId xmlns:a16="http://schemas.microsoft.com/office/drawing/2014/main" id="{421B5496-F2D7-450B-A1AF-12FC29E4548C}"/>
              </a:ext>
            </a:extLst>
          </p:cNvPr>
          <p:cNvSpPr>
            <a:spLocks noGrp="1"/>
          </p:cNvSpPr>
          <p:nvPr>
            <p:ph type="body" sz="quarter" idx="3" hasCustomPrompt="1"/>
          </p:nvPr>
        </p:nvSpPr>
        <p:spPr>
          <a:xfrm>
            <a:off x="6172200" y="1866900"/>
            <a:ext cx="5183188" cy="4458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内容占位符 9">
            <a:extLst>
              <a:ext uri="{FF2B5EF4-FFF2-40B4-BE49-F238E27FC236}">
                <a16:creationId xmlns:a16="http://schemas.microsoft.com/office/drawing/2014/main" id="{D087222D-3611-4518-AD76-AC2E042CD5A8}"/>
              </a:ext>
            </a:extLst>
          </p:cNvPr>
          <p:cNvSpPr>
            <a:spLocks noGrp="1"/>
          </p:cNvSpPr>
          <p:nvPr>
            <p:ph sz="quarter" idx="4" hasCustomPrompt="1"/>
          </p:nvPr>
        </p:nvSpPr>
        <p:spPr>
          <a:xfrm>
            <a:off x="6172200" y="2488937"/>
            <a:ext cx="5183188" cy="346101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06462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图片占位符 11">
            <a:extLst>
              <a:ext uri="{FF2B5EF4-FFF2-40B4-BE49-F238E27FC236}">
                <a16:creationId xmlns:a16="http://schemas.microsoft.com/office/drawing/2014/main" id="{4A7545D6-9827-7E4A-AB92-664BB510D96A}"/>
              </a:ext>
            </a:extLst>
          </p:cNvPr>
          <p:cNvSpPr>
            <a:spLocks noGrp="1"/>
          </p:cNvSpPr>
          <p:nvPr>
            <p:ph type="pic" sz="quarter" idx="18"/>
          </p:nvPr>
        </p:nvSpPr>
        <p:spPr>
          <a:xfrm>
            <a:off x="0" y="0"/>
            <a:ext cx="12192000" cy="6858000"/>
          </a:xfrm>
        </p:spPr>
        <p:txBody>
          <a:bodyPr anchor="ctr" anchorCtr="0">
            <a:normAutofit/>
          </a:bodyPr>
          <a:lstStyle>
            <a:lvl1pPr marL="0" indent="0" algn="ctr">
              <a:buFont typeface="Arial" panose="020B0604020202020204" pitchFamily="34" charset="0"/>
              <a:buNone/>
              <a:defRPr sz="1400"/>
            </a:lvl1pPr>
          </a:lstStyle>
          <a:p>
            <a:r>
              <a:rPr lang="zh-CN" altLang="en-US"/>
              <a:t>单击图标添加图片</a:t>
            </a:r>
            <a:endParaRPr lang="ru-RU"/>
          </a:p>
        </p:txBody>
      </p:sp>
      <p:sp>
        <p:nvSpPr>
          <p:cNvPr id="21" name="文本占位符 20">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5380844"/>
            <a:ext cx="4367531" cy="324417"/>
          </a:xfrm>
        </p:spPr>
        <p:txBody>
          <a:bodyPr>
            <a:noAutofit/>
          </a:bodyPr>
          <a:lstStyle>
            <a:lvl1pPr marL="0" indent="0" algn="ctr">
              <a:buNone/>
              <a:defRPr sz="20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20XX</a:t>
            </a:r>
          </a:p>
        </p:txBody>
      </p:sp>
      <p:sp>
        <p:nvSpPr>
          <p:cNvPr id="2" name="标题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289328"/>
            <a:ext cx="10117959" cy="1517356"/>
          </a:xfrm>
        </p:spPr>
        <p:txBody>
          <a:bodyPr>
            <a:noAutofit/>
          </a:bodyPr>
          <a:lstStyle>
            <a:lvl1pPr algn="ctr">
              <a:defRPr sz="10000" b="0">
                <a:solidFill>
                  <a:schemeClr val="bg1"/>
                </a:solidFill>
              </a:defRPr>
            </a:lvl1pPr>
          </a:lstStyle>
          <a:p>
            <a:r>
              <a:rPr lang="en-US" dirty="0"/>
              <a:t>Presentation Title    </a:t>
            </a:r>
            <a:endParaRPr lang="ru-RU" dirty="0"/>
          </a:p>
        </p:txBody>
      </p:sp>
      <p:sp>
        <p:nvSpPr>
          <p:cNvPr id="23" name="文本占位符 22">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5034596"/>
            <a:ext cx="4367531" cy="324417"/>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p>
        </p:txBody>
      </p:sp>
      <p:sp>
        <p:nvSpPr>
          <p:cNvPr id="36" name="文本占位符 35">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3890308"/>
            <a:ext cx="10090287" cy="606659"/>
          </a:xfrm>
        </p:spPr>
        <p:txBody>
          <a:bodyPr>
            <a:noAutofit/>
          </a:bodyPr>
          <a:lstStyle>
            <a:lvl1pPr marL="0" indent="0" algn="ctr">
              <a:buNone/>
              <a:defRPr sz="3000" b="0" i="0">
                <a:solidFill>
                  <a:schemeClr val="bg2"/>
                </a:solidFill>
              </a:defRPr>
            </a:lvl1pPr>
          </a:lstStyle>
          <a:p>
            <a:pPr lvl="0"/>
            <a:r>
              <a:rPr lang="en-US" dirty="0"/>
              <a:t>PRESENTATION TAGLINE</a:t>
            </a:r>
          </a:p>
        </p:txBody>
      </p:sp>
    </p:spTree>
    <p:extLst>
      <p:ext uri="{BB962C8B-B14F-4D97-AF65-F5344CB8AC3E}">
        <p14:creationId xmlns:p14="http://schemas.microsoft.com/office/powerpoint/2010/main" val="1050112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E90DEAF0-9B16-4335-875E-3D5B654FA9B4}"/>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0680122F-A667-467F-9ABE-57A77934DD7D}"/>
              </a:ext>
            </a:extLst>
          </p:cNvPr>
          <p:cNvSpPr>
            <a:spLocks noGrp="1"/>
          </p:cNvSpPr>
          <p:nvPr>
            <p:ph type="ftr" sz="quarter" idx="11"/>
          </p:nvPr>
        </p:nvSpPr>
        <p:spPr/>
        <p:txBody>
          <a:bodyPr/>
          <a:lstStyle/>
          <a:p>
            <a:r>
              <a:rPr lang="en-US" noProof="0" dirty="0"/>
              <a:t>ADD A FOOTER</a:t>
            </a:r>
          </a:p>
        </p:txBody>
      </p:sp>
      <p:sp>
        <p:nvSpPr>
          <p:cNvPr id="5" name="灯片编号占位符 4">
            <a:extLst>
              <a:ext uri="{FF2B5EF4-FFF2-40B4-BE49-F238E27FC236}">
                <a16:creationId xmlns:a16="http://schemas.microsoft.com/office/drawing/2014/main" id="{29B5B8C5-3BA1-4EE6-9D72-5F3863E69D01}"/>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6" name="任意多边形: 形状 5">
            <a:extLst>
              <a:ext uri="{FF2B5EF4-FFF2-40B4-BE49-F238E27FC236}">
                <a16:creationId xmlns:a16="http://schemas.microsoft.com/office/drawing/2014/main" id="{ACBF854A-65B9-4A5D-97C6-BA041A37CD22}"/>
              </a:ext>
            </a:extLst>
          </p:cNvPr>
          <p:cNvSpPr/>
          <p:nvPr userDrawn="1"/>
        </p:nvSpPr>
        <p:spPr>
          <a:xfrm>
            <a:off x="1442364" y="2135538"/>
            <a:ext cx="2727084" cy="139525"/>
          </a:xfrm>
          <a:custGeom>
            <a:avLst/>
            <a:gdLst>
              <a:gd name="connsiteX0" fmla="*/ 67167 w 2727084"/>
              <a:gd name="connsiteY0" fmla="*/ 78582 h 139525"/>
              <a:gd name="connsiteX1" fmla="*/ 12625 w 2727084"/>
              <a:gd name="connsiteY1" fmla="*/ 78582 h 139525"/>
              <a:gd name="connsiteX2" fmla="*/ 12625 w 2727084"/>
              <a:gd name="connsiteY2" fmla="*/ 65898 h 139525"/>
              <a:gd name="connsiteX3" fmla="*/ 956323 w 2727084"/>
              <a:gd name="connsiteY3" fmla="*/ 65898 h 139525"/>
              <a:gd name="connsiteX4" fmla="*/ 1151658 w 2727084"/>
              <a:gd name="connsiteY4" fmla="*/ 12625 h 139525"/>
              <a:gd name="connsiteX5" fmla="*/ 1268352 w 2727084"/>
              <a:gd name="connsiteY5" fmla="*/ 65898 h 139525"/>
              <a:gd name="connsiteX6" fmla="*/ 1297526 w 2727084"/>
              <a:gd name="connsiteY6" fmla="*/ 65898 h 139525"/>
              <a:gd name="connsiteX7" fmla="*/ 1353336 w 2727084"/>
              <a:gd name="connsiteY7" fmla="*/ 15162 h 139525"/>
              <a:gd name="connsiteX8" fmla="*/ 1409146 w 2727084"/>
              <a:gd name="connsiteY8" fmla="*/ 65898 h 139525"/>
              <a:gd name="connsiteX9" fmla="*/ 1438319 w 2727084"/>
              <a:gd name="connsiteY9" fmla="*/ 65898 h 139525"/>
              <a:gd name="connsiteX10" fmla="*/ 1555013 w 2727084"/>
              <a:gd name="connsiteY10" fmla="*/ 12625 h 139525"/>
              <a:gd name="connsiteX11" fmla="*/ 1750348 w 2727084"/>
              <a:gd name="connsiteY11" fmla="*/ 65898 h 139525"/>
              <a:gd name="connsiteX12" fmla="*/ 2723220 w 2727084"/>
              <a:gd name="connsiteY12" fmla="*/ 65898 h 139525"/>
              <a:gd name="connsiteX13" fmla="*/ 2723220 w 2727084"/>
              <a:gd name="connsiteY13" fmla="*/ 78582 h 139525"/>
              <a:gd name="connsiteX14" fmla="*/ 2630626 w 2727084"/>
              <a:gd name="connsiteY14" fmla="*/ 78582 h 139525"/>
              <a:gd name="connsiteX15" fmla="*/ 2630626 w 2727084"/>
              <a:gd name="connsiteY15" fmla="*/ 79851 h 139525"/>
              <a:gd name="connsiteX16" fmla="*/ 1901289 w 2727084"/>
              <a:gd name="connsiteY16" fmla="*/ 78582 h 139525"/>
              <a:gd name="connsiteX17" fmla="*/ 1790937 w 2727084"/>
              <a:gd name="connsiteY17" fmla="*/ 78582 h 139525"/>
              <a:gd name="connsiteX18" fmla="*/ 1553745 w 2727084"/>
              <a:gd name="connsiteY18" fmla="*/ 131855 h 139525"/>
              <a:gd name="connsiteX19" fmla="*/ 1437051 w 2727084"/>
              <a:gd name="connsiteY19" fmla="*/ 78582 h 139525"/>
              <a:gd name="connsiteX20" fmla="*/ 1407877 w 2727084"/>
              <a:gd name="connsiteY20" fmla="*/ 78582 h 139525"/>
              <a:gd name="connsiteX21" fmla="*/ 1353336 w 2727084"/>
              <a:gd name="connsiteY21" fmla="*/ 129319 h 139525"/>
              <a:gd name="connsiteX22" fmla="*/ 1297526 w 2727084"/>
              <a:gd name="connsiteY22" fmla="*/ 78582 h 139525"/>
              <a:gd name="connsiteX23" fmla="*/ 1268352 w 2727084"/>
              <a:gd name="connsiteY23" fmla="*/ 78582 h 139525"/>
              <a:gd name="connsiteX24" fmla="*/ 1151658 w 2727084"/>
              <a:gd name="connsiteY24" fmla="*/ 131855 h 139525"/>
              <a:gd name="connsiteX25" fmla="*/ 914465 w 2727084"/>
              <a:gd name="connsiteY25" fmla="*/ 78582 h 139525"/>
              <a:gd name="connsiteX26" fmla="*/ 805382 w 2727084"/>
              <a:gd name="connsiteY26" fmla="*/ 78582 h 139525"/>
              <a:gd name="connsiteX27" fmla="*/ 67167 w 2727084"/>
              <a:gd name="connsiteY27" fmla="*/ 78582 h 139525"/>
              <a:gd name="connsiteX28" fmla="*/ 67167 w 2727084"/>
              <a:gd name="connsiteY28" fmla="*/ 78582 h 13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27084" h="139525">
                <a:moveTo>
                  <a:pt x="67167" y="78582"/>
                </a:moveTo>
                <a:lnTo>
                  <a:pt x="12625" y="78582"/>
                </a:lnTo>
                <a:lnTo>
                  <a:pt x="12625" y="65898"/>
                </a:lnTo>
                <a:lnTo>
                  <a:pt x="956323" y="65898"/>
                </a:lnTo>
                <a:cubicBezTo>
                  <a:pt x="1061601" y="55751"/>
                  <a:pt x="1151658" y="12625"/>
                  <a:pt x="1151658" y="12625"/>
                </a:cubicBezTo>
                <a:cubicBezTo>
                  <a:pt x="1198589" y="48140"/>
                  <a:pt x="1241715" y="60824"/>
                  <a:pt x="1268352" y="65898"/>
                </a:cubicBezTo>
                <a:lnTo>
                  <a:pt x="1297526" y="65898"/>
                </a:lnTo>
                <a:cubicBezTo>
                  <a:pt x="1303868" y="24041"/>
                  <a:pt x="1336846" y="15162"/>
                  <a:pt x="1353336" y="15162"/>
                </a:cubicBezTo>
                <a:cubicBezTo>
                  <a:pt x="1369825" y="15162"/>
                  <a:pt x="1402804" y="24041"/>
                  <a:pt x="1409146" y="65898"/>
                </a:cubicBezTo>
                <a:lnTo>
                  <a:pt x="1438319" y="65898"/>
                </a:lnTo>
                <a:cubicBezTo>
                  <a:pt x="1464956" y="60824"/>
                  <a:pt x="1508082" y="46872"/>
                  <a:pt x="1555013" y="12625"/>
                </a:cubicBezTo>
                <a:cubicBezTo>
                  <a:pt x="1555013" y="12625"/>
                  <a:pt x="1645070" y="55751"/>
                  <a:pt x="1750348" y="65898"/>
                </a:cubicBezTo>
                <a:lnTo>
                  <a:pt x="2723220" y="65898"/>
                </a:lnTo>
                <a:lnTo>
                  <a:pt x="2723220" y="78582"/>
                </a:lnTo>
                <a:lnTo>
                  <a:pt x="2630626" y="78582"/>
                </a:lnTo>
                <a:lnTo>
                  <a:pt x="2630626" y="79851"/>
                </a:lnTo>
                <a:lnTo>
                  <a:pt x="1901289" y="78582"/>
                </a:lnTo>
                <a:lnTo>
                  <a:pt x="1790937" y="78582"/>
                </a:lnTo>
                <a:cubicBezTo>
                  <a:pt x="1670438" y="79851"/>
                  <a:pt x="1553745" y="131855"/>
                  <a:pt x="1553745" y="131855"/>
                </a:cubicBezTo>
                <a:cubicBezTo>
                  <a:pt x="1506813" y="96340"/>
                  <a:pt x="1463687" y="83656"/>
                  <a:pt x="1437051" y="78582"/>
                </a:cubicBezTo>
                <a:lnTo>
                  <a:pt x="1407877" y="78582"/>
                </a:lnTo>
                <a:cubicBezTo>
                  <a:pt x="1401535" y="119171"/>
                  <a:pt x="1369825" y="129319"/>
                  <a:pt x="1353336" y="129319"/>
                </a:cubicBezTo>
                <a:cubicBezTo>
                  <a:pt x="1336846" y="129319"/>
                  <a:pt x="1303868" y="121708"/>
                  <a:pt x="1297526" y="78582"/>
                </a:cubicBezTo>
                <a:lnTo>
                  <a:pt x="1268352" y="78582"/>
                </a:lnTo>
                <a:cubicBezTo>
                  <a:pt x="1241715" y="83656"/>
                  <a:pt x="1198589" y="97608"/>
                  <a:pt x="1151658" y="131855"/>
                </a:cubicBezTo>
                <a:cubicBezTo>
                  <a:pt x="1151658" y="131855"/>
                  <a:pt x="1036233" y="79851"/>
                  <a:pt x="914465" y="78582"/>
                </a:cubicBezTo>
                <a:lnTo>
                  <a:pt x="805382" y="78582"/>
                </a:lnTo>
                <a:lnTo>
                  <a:pt x="67167" y="78582"/>
                </a:lnTo>
                <a:lnTo>
                  <a:pt x="67167" y="78582"/>
                </a:lnTo>
                <a:close/>
              </a:path>
            </a:pathLst>
          </a:custGeom>
          <a:solidFill>
            <a:schemeClr val="bg2"/>
          </a:solidFill>
          <a:ln w="12641" cap="flat">
            <a:noFill/>
            <a:prstDash val="solid"/>
            <a:miter/>
          </a:ln>
        </p:spPr>
        <p:txBody>
          <a:bodyPr rtlCol="0" anchor="ctr"/>
          <a:lstStyle/>
          <a:p>
            <a:endParaRPr lang="en-US" noProof="0" dirty="0"/>
          </a:p>
        </p:txBody>
      </p:sp>
      <p:sp>
        <p:nvSpPr>
          <p:cNvPr id="7" name="标题 6">
            <a:extLst>
              <a:ext uri="{FF2B5EF4-FFF2-40B4-BE49-F238E27FC236}">
                <a16:creationId xmlns:a16="http://schemas.microsoft.com/office/drawing/2014/main" id="{C3E8E02D-385B-477A-BAE1-4A97C6E9D720}"/>
              </a:ext>
            </a:extLst>
          </p:cNvPr>
          <p:cNvSpPr>
            <a:spLocks noGrp="1"/>
          </p:cNvSpPr>
          <p:nvPr>
            <p:ph type="title"/>
          </p:nvPr>
        </p:nvSpPr>
        <p:spPr>
          <a:xfrm>
            <a:off x="839788" y="908050"/>
            <a:ext cx="3932237" cy="1149349"/>
          </a:xfrm>
        </p:spPr>
        <p:txBody>
          <a:bodyPr anchor="b"/>
          <a:lstStyle>
            <a:lvl1pPr>
              <a:defRPr sz="3200"/>
            </a:lvl1pPr>
          </a:lstStyle>
          <a:p>
            <a:r>
              <a:rPr lang="zh-CN" altLang="en-US" noProof="0"/>
              <a:t>单击此处编辑母版标题样式</a:t>
            </a:r>
            <a:endParaRPr lang="en-US" noProof="0"/>
          </a:p>
        </p:txBody>
      </p:sp>
      <p:sp>
        <p:nvSpPr>
          <p:cNvPr id="8" name="文本占位符 7">
            <a:extLst>
              <a:ext uri="{FF2B5EF4-FFF2-40B4-BE49-F238E27FC236}">
                <a16:creationId xmlns:a16="http://schemas.microsoft.com/office/drawing/2014/main" id="{E6CA7378-0B2D-435D-B34B-744CA89114AF}"/>
              </a:ext>
            </a:extLst>
          </p:cNvPr>
          <p:cNvSpPr>
            <a:spLocks noGrp="1"/>
          </p:cNvSpPr>
          <p:nvPr>
            <p:ph type="body" sz="half" idx="2" hasCustomPrompt="1"/>
          </p:nvPr>
        </p:nvSpPr>
        <p:spPr>
          <a:xfrm>
            <a:off x="839788" y="2353200"/>
            <a:ext cx="3932237" cy="3515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内容占位符 8">
            <a:extLst>
              <a:ext uri="{FF2B5EF4-FFF2-40B4-BE49-F238E27FC236}">
                <a16:creationId xmlns:a16="http://schemas.microsoft.com/office/drawing/2014/main" id="{9BB017D3-0E4A-43F4-BC02-DB826A7FDC3D}"/>
              </a:ext>
            </a:extLst>
          </p:cNvPr>
          <p:cNvSpPr>
            <a:spLocks noGrp="1"/>
          </p:cNvSpPr>
          <p:nvPr>
            <p:ph idx="1" hasCustomPrompt="1"/>
          </p:nvPr>
        </p:nvSpPr>
        <p:spPr>
          <a:xfrm>
            <a:off x="5180012" y="908051"/>
            <a:ext cx="6172200" cy="49577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87774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E90DEAF0-9B16-4335-875E-3D5B654FA9B4}"/>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0680122F-A667-467F-9ABE-57A77934DD7D}"/>
              </a:ext>
            </a:extLst>
          </p:cNvPr>
          <p:cNvSpPr>
            <a:spLocks noGrp="1"/>
          </p:cNvSpPr>
          <p:nvPr>
            <p:ph type="ftr" sz="quarter" idx="11"/>
          </p:nvPr>
        </p:nvSpPr>
        <p:spPr/>
        <p:txBody>
          <a:bodyPr/>
          <a:lstStyle/>
          <a:p>
            <a:r>
              <a:rPr lang="en-US" noProof="0" dirty="0"/>
              <a:t>ADD A FOOTER</a:t>
            </a:r>
          </a:p>
        </p:txBody>
      </p:sp>
      <p:sp>
        <p:nvSpPr>
          <p:cNvPr id="5" name="灯片编号占位符 4">
            <a:extLst>
              <a:ext uri="{FF2B5EF4-FFF2-40B4-BE49-F238E27FC236}">
                <a16:creationId xmlns:a16="http://schemas.microsoft.com/office/drawing/2014/main" id="{29B5B8C5-3BA1-4EE6-9D72-5F3863E69D01}"/>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6" name="任意多边形: 形状 5">
            <a:extLst>
              <a:ext uri="{FF2B5EF4-FFF2-40B4-BE49-F238E27FC236}">
                <a16:creationId xmlns:a16="http://schemas.microsoft.com/office/drawing/2014/main" id="{ACBF854A-65B9-4A5D-97C6-BA041A37CD22}"/>
              </a:ext>
            </a:extLst>
          </p:cNvPr>
          <p:cNvSpPr/>
          <p:nvPr userDrawn="1"/>
        </p:nvSpPr>
        <p:spPr>
          <a:xfrm>
            <a:off x="1442364" y="2135538"/>
            <a:ext cx="2727084" cy="139525"/>
          </a:xfrm>
          <a:custGeom>
            <a:avLst/>
            <a:gdLst>
              <a:gd name="connsiteX0" fmla="*/ 67167 w 2727084"/>
              <a:gd name="connsiteY0" fmla="*/ 78582 h 139525"/>
              <a:gd name="connsiteX1" fmla="*/ 12625 w 2727084"/>
              <a:gd name="connsiteY1" fmla="*/ 78582 h 139525"/>
              <a:gd name="connsiteX2" fmla="*/ 12625 w 2727084"/>
              <a:gd name="connsiteY2" fmla="*/ 65898 h 139525"/>
              <a:gd name="connsiteX3" fmla="*/ 956323 w 2727084"/>
              <a:gd name="connsiteY3" fmla="*/ 65898 h 139525"/>
              <a:gd name="connsiteX4" fmla="*/ 1151658 w 2727084"/>
              <a:gd name="connsiteY4" fmla="*/ 12625 h 139525"/>
              <a:gd name="connsiteX5" fmla="*/ 1268352 w 2727084"/>
              <a:gd name="connsiteY5" fmla="*/ 65898 h 139525"/>
              <a:gd name="connsiteX6" fmla="*/ 1297526 w 2727084"/>
              <a:gd name="connsiteY6" fmla="*/ 65898 h 139525"/>
              <a:gd name="connsiteX7" fmla="*/ 1353336 w 2727084"/>
              <a:gd name="connsiteY7" fmla="*/ 15162 h 139525"/>
              <a:gd name="connsiteX8" fmla="*/ 1409146 w 2727084"/>
              <a:gd name="connsiteY8" fmla="*/ 65898 h 139525"/>
              <a:gd name="connsiteX9" fmla="*/ 1438319 w 2727084"/>
              <a:gd name="connsiteY9" fmla="*/ 65898 h 139525"/>
              <a:gd name="connsiteX10" fmla="*/ 1555013 w 2727084"/>
              <a:gd name="connsiteY10" fmla="*/ 12625 h 139525"/>
              <a:gd name="connsiteX11" fmla="*/ 1750348 w 2727084"/>
              <a:gd name="connsiteY11" fmla="*/ 65898 h 139525"/>
              <a:gd name="connsiteX12" fmla="*/ 2723220 w 2727084"/>
              <a:gd name="connsiteY12" fmla="*/ 65898 h 139525"/>
              <a:gd name="connsiteX13" fmla="*/ 2723220 w 2727084"/>
              <a:gd name="connsiteY13" fmla="*/ 78582 h 139525"/>
              <a:gd name="connsiteX14" fmla="*/ 2630626 w 2727084"/>
              <a:gd name="connsiteY14" fmla="*/ 78582 h 139525"/>
              <a:gd name="connsiteX15" fmla="*/ 2630626 w 2727084"/>
              <a:gd name="connsiteY15" fmla="*/ 79851 h 139525"/>
              <a:gd name="connsiteX16" fmla="*/ 1901289 w 2727084"/>
              <a:gd name="connsiteY16" fmla="*/ 78582 h 139525"/>
              <a:gd name="connsiteX17" fmla="*/ 1790937 w 2727084"/>
              <a:gd name="connsiteY17" fmla="*/ 78582 h 139525"/>
              <a:gd name="connsiteX18" fmla="*/ 1553745 w 2727084"/>
              <a:gd name="connsiteY18" fmla="*/ 131855 h 139525"/>
              <a:gd name="connsiteX19" fmla="*/ 1437051 w 2727084"/>
              <a:gd name="connsiteY19" fmla="*/ 78582 h 139525"/>
              <a:gd name="connsiteX20" fmla="*/ 1407877 w 2727084"/>
              <a:gd name="connsiteY20" fmla="*/ 78582 h 139525"/>
              <a:gd name="connsiteX21" fmla="*/ 1353336 w 2727084"/>
              <a:gd name="connsiteY21" fmla="*/ 129319 h 139525"/>
              <a:gd name="connsiteX22" fmla="*/ 1297526 w 2727084"/>
              <a:gd name="connsiteY22" fmla="*/ 78582 h 139525"/>
              <a:gd name="connsiteX23" fmla="*/ 1268352 w 2727084"/>
              <a:gd name="connsiteY23" fmla="*/ 78582 h 139525"/>
              <a:gd name="connsiteX24" fmla="*/ 1151658 w 2727084"/>
              <a:gd name="connsiteY24" fmla="*/ 131855 h 139525"/>
              <a:gd name="connsiteX25" fmla="*/ 914465 w 2727084"/>
              <a:gd name="connsiteY25" fmla="*/ 78582 h 139525"/>
              <a:gd name="connsiteX26" fmla="*/ 805382 w 2727084"/>
              <a:gd name="connsiteY26" fmla="*/ 78582 h 139525"/>
              <a:gd name="connsiteX27" fmla="*/ 67167 w 2727084"/>
              <a:gd name="connsiteY27" fmla="*/ 78582 h 139525"/>
              <a:gd name="connsiteX28" fmla="*/ 67167 w 2727084"/>
              <a:gd name="connsiteY28" fmla="*/ 78582 h 13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27084" h="139525">
                <a:moveTo>
                  <a:pt x="67167" y="78582"/>
                </a:moveTo>
                <a:lnTo>
                  <a:pt x="12625" y="78582"/>
                </a:lnTo>
                <a:lnTo>
                  <a:pt x="12625" y="65898"/>
                </a:lnTo>
                <a:lnTo>
                  <a:pt x="956323" y="65898"/>
                </a:lnTo>
                <a:cubicBezTo>
                  <a:pt x="1061601" y="55751"/>
                  <a:pt x="1151658" y="12625"/>
                  <a:pt x="1151658" y="12625"/>
                </a:cubicBezTo>
                <a:cubicBezTo>
                  <a:pt x="1198589" y="48140"/>
                  <a:pt x="1241715" y="60824"/>
                  <a:pt x="1268352" y="65898"/>
                </a:cubicBezTo>
                <a:lnTo>
                  <a:pt x="1297526" y="65898"/>
                </a:lnTo>
                <a:cubicBezTo>
                  <a:pt x="1303868" y="24041"/>
                  <a:pt x="1336846" y="15162"/>
                  <a:pt x="1353336" y="15162"/>
                </a:cubicBezTo>
                <a:cubicBezTo>
                  <a:pt x="1369825" y="15162"/>
                  <a:pt x="1402804" y="24041"/>
                  <a:pt x="1409146" y="65898"/>
                </a:cubicBezTo>
                <a:lnTo>
                  <a:pt x="1438319" y="65898"/>
                </a:lnTo>
                <a:cubicBezTo>
                  <a:pt x="1464956" y="60824"/>
                  <a:pt x="1508082" y="46872"/>
                  <a:pt x="1555013" y="12625"/>
                </a:cubicBezTo>
                <a:cubicBezTo>
                  <a:pt x="1555013" y="12625"/>
                  <a:pt x="1645070" y="55751"/>
                  <a:pt x="1750348" y="65898"/>
                </a:cubicBezTo>
                <a:lnTo>
                  <a:pt x="2723220" y="65898"/>
                </a:lnTo>
                <a:lnTo>
                  <a:pt x="2723220" y="78582"/>
                </a:lnTo>
                <a:lnTo>
                  <a:pt x="2630626" y="78582"/>
                </a:lnTo>
                <a:lnTo>
                  <a:pt x="2630626" y="79851"/>
                </a:lnTo>
                <a:lnTo>
                  <a:pt x="1901289" y="78582"/>
                </a:lnTo>
                <a:lnTo>
                  <a:pt x="1790937" y="78582"/>
                </a:lnTo>
                <a:cubicBezTo>
                  <a:pt x="1670438" y="79851"/>
                  <a:pt x="1553745" y="131855"/>
                  <a:pt x="1553745" y="131855"/>
                </a:cubicBezTo>
                <a:cubicBezTo>
                  <a:pt x="1506813" y="96340"/>
                  <a:pt x="1463687" y="83656"/>
                  <a:pt x="1437051" y="78582"/>
                </a:cubicBezTo>
                <a:lnTo>
                  <a:pt x="1407877" y="78582"/>
                </a:lnTo>
                <a:cubicBezTo>
                  <a:pt x="1401535" y="119171"/>
                  <a:pt x="1369825" y="129319"/>
                  <a:pt x="1353336" y="129319"/>
                </a:cubicBezTo>
                <a:cubicBezTo>
                  <a:pt x="1336846" y="129319"/>
                  <a:pt x="1303868" y="121708"/>
                  <a:pt x="1297526" y="78582"/>
                </a:cubicBezTo>
                <a:lnTo>
                  <a:pt x="1268352" y="78582"/>
                </a:lnTo>
                <a:cubicBezTo>
                  <a:pt x="1241715" y="83656"/>
                  <a:pt x="1198589" y="97608"/>
                  <a:pt x="1151658" y="131855"/>
                </a:cubicBezTo>
                <a:cubicBezTo>
                  <a:pt x="1151658" y="131855"/>
                  <a:pt x="1036233" y="79851"/>
                  <a:pt x="914465" y="78582"/>
                </a:cubicBezTo>
                <a:lnTo>
                  <a:pt x="805382" y="78582"/>
                </a:lnTo>
                <a:lnTo>
                  <a:pt x="67167" y="78582"/>
                </a:lnTo>
                <a:lnTo>
                  <a:pt x="67167" y="78582"/>
                </a:lnTo>
                <a:close/>
              </a:path>
            </a:pathLst>
          </a:custGeom>
          <a:solidFill>
            <a:schemeClr val="bg2"/>
          </a:solidFill>
          <a:ln w="12641" cap="flat">
            <a:noFill/>
            <a:prstDash val="solid"/>
            <a:miter/>
          </a:ln>
        </p:spPr>
        <p:txBody>
          <a:bodyPr rtlCol="0" anchor="ctr"/>
          <a:lstStyle/>
          <a:p>
            <a:endParaRPr lang="en-US" noProof="0" dirty="0"/>
          </a:p>
        </p:txBody>
      </p:sp>
      <p:sp>
        <p:nvSpPr>
          <p:cNvPr id="7" name="标题 6">
            <a:extLst>
              <a:ext uri="{FF2B5EF4-FFF2-40B4-BE49-F238E27FC236}">
                <a16:creationId xmlns:a16="http://schemas.microsoft.com/office/drawing/2014/main" id="{C3E8E02D-385B-477A-BAE1-4A97C6E9D720}"/>
              </a:ext>
            </a:extLst>
          </p:cNvPr>
          <p:cNvSpPr>
            <a:spLocks noGrp="1"/>
          </p:cNvSpPr>
          <p:nvPr>
            <p:ph type="title"/>
          </p:nvPr>
        </p:nvSpPr>
        <p:spPr>
          <a:xfrm>
            <a:off x="839788" y="908050"/>
            <a:ext cx="3932237" cy="1149350"/>
          </a:xfrm>
        </p:spPr>
        <p:txBody>
          <a:bodyPr anchor="b"/>
          <a:lstStyle>
            <a:lvl1pPr>
              <a:defRPr sz="3200"/>
            </a:lvl1pPr>
          </a:lstStyle>
          <a:p>
            <a:r>
              <a:rPr lang="zh-CN" altLang="en-US" noProof="0"/>
              <a:t>单击此处编辑母版标题样式</a:t>
            </a:r>
            <a:endParaRPr lang="en-US" noProof="0"/>
          </a:p>
        </p:txBody>
      </p:sp>
      <p:sp>
        <p:nvSpPr>
          <p:cNvPr id="8" name="文本占位符 7">
            <a:extLst>
              <a:ext uri="{FF2B5EF4-FFF2-40B4-BE49-F238E27FC236}">
                <a16:creationId xmlns:a16="http://schemas.microsoft.com/office/drawing/2014/main" id="{E6CA7378-0B2D-435D-B34B-744CA89114AF}"/>
              </a:ext>
            </a:extLst>
          </p:cNvPr>
          <p:cNvSpPr>
            <a:spLocks noGrp="1"/>
          </p:cNvSpPr>
          <p:nvPr>
            <p:ph type="body" sz="half" idx="2" hasCustomPrompt="1"/>
          </p:nvPr>
        </p:nvSpPr>
        <p:spPr>
          <a:xfrm>
            <a:off x="839788" y="2353200"/>
            <a:ext cx="3932237" cy="3515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图片占位符 8">
            <a:extLst>
              <a:ext uri="{FF2B5EF4-FFF2-40B4-BE49-F238E27FC236}">
                <a16:creationId xmlns:a16="http://schemas.microsoft.com/office/drawing/2014/main" id="{9A7D37A5-CD8F-499C-BFFD-2D0EB08556C3}"/>
              </a:ext>
            </a:extLst>
          </p:cNvPr>
          <p:cNvSpPr>
            <a:spLocks noGrp="1"/>
          </p:cNvSpPr>
          <p:nvPr>
            <p:ph type="pic" idx="1"/>
          </p:nvPr>
        </p:nvSpPr>
        <p:spPr>
          <a:xfrm>
            <a:off x="5183188" y="908051"/>
            <a:ext cx="6172200" cy="4953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noProof="0"/>
              <a:t>单击图标添加图片</a:t>
            </a:r>
            <a:endParaRPr lang="en-US" noProof="0" dirty="0"/>
          </a:p>
        </p:txBody>
      </p:sp>
    </p:spTree>
    <p:extLst>
      <p:ext uri="{BB962C8B-B14F-4D97-AF65-F5344CB8AC3E}">
        <p14:creationId xmlns:p14="http://schemas.microsoft.com/office/powerpoint/2010/main" val="818245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23336D-E3BE-45DB-B625-753732F9F7F0}"/>
              </a:ext>
            </a:extLst>
          </p:cNvPr>
          <p:cNvSpPr>
            <a:spLocks noGrp="1"/>
          </p:cNvSpPr>
          <p:nvPr>
            <p:ph type="title"/>
          </p:nvPr>
        </p:nvSpPr>
        <p:spPr/>
        <p:txBody>
          <a:bodyPr/>
          <a:lstStyle/>
          <a:p>
            <a:r>
              <a:rPr lang="zh-CN" altLang="en-US" noProof="0"/>
              <a:t>单击此处编辑母版标题样式</a:t>
            </a:r>
            <a:endParaRPr lang="en-US" noProof="0"/>
          </a:p>
        </p:txBody>
      </p:sp>
      <p:sp>
        <p:nvSpPr>
          <p:cNvPr id="3" name="日期占位符 2">
            <a:extLst>
              <a:ext uri="{FF2B5EF4-FFF2-40B4-BE49-F238E27FC236}">
                <a16:creationId xmlns:a16="http://schemas.microsoft.com/office/drawing/2014/main" id="{54C2EC4E-2A4D-4B8B-8C10-D8F4A649E564}"/>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A7027D07-F714-4E3C-97FC-7AB8C42FA927}"/>
              </a:ext>
            </a:extLst>
          </p:cNvPr>
          <p:cNvSpPr>
            <a:spLocks noGrp="1"/>
          </p:cNvSpPr>
          <p:nvPr>
            <p:ph type="ftr" sz="quarter" idx="11"/>
          </p:nvPr>
        </p:nvSpPr>
        <p:spPr/>
        <p:txBody>
          <a:bodyPr/>
          <a:lstStyle/>
          <a:p>
            <a:r>
              <a:rPr lang="en-US" noProof="0" dirty="0"/>
              <a:t>ADD A FOOTER</a:t>
            </a:r>
          </a:p>
        </p:txBody>
      </p:sp>
      <p:sp>
        <p:nvSpPr>
          <p:cNvPr id="5" name="灯片编号占位符 4">
            <a:extLst>
              <a:ext uri="{FF2B5EF4-FFF2-40B4-BE49-F238E27FC236}">
                <a16:creationId xmlns:a16="http://schemas.microsoft.com/office/drawing/2014/main" id="{ADE3BA64-4F34-452B-AA1F-BB90A0F05EFD}"/>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Tree>
    <p:extLst>
      <p:ext uri="{BB962C8B-B14F-4D97-AF65-F5344CB8AC3E}">
        <p14:creationId xmlns:p14="http://schemas.microsoft.com/office/powerpoint/2010/main" val="1156773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D57916-404D-41BC-B080-9B6CBA9F95C2}"/>
              </a:ext>
            </a:extLst>
          </p:cNvPr>
          <p:cNvSpPr>
            <a:spLocks noGrp="1"/>
          </p:cNvSpPr>
          <p:nvPr>
            <p:ph type="title"/>
          </p:nvPr>
        </p:nvSpPr>
        <p:spPr/>
        <p:txBody>
          <a:bodyPr/>
          <a:lstStyle/>
          <a:p>
            <a:r>
              <a:rPr lang="zh-CN" altLang="en-US" noProof="0"/>
              <a:t>单击此处编辑母版标题样式</a:t>
            </a:r>
            <a:endParaRPr lang="en-US" noProof="0"/>
          </a:p>
        </p:txBody>
      </p:sp>
      <p:sp>
        <p:nvSpPr>
          <p:cNvPr id="3" name="日期占位符 2">
            <a:extLst>
              <a:ext uri="{FF2B5EF4-FFF2-40B4-BE49-F238E27FC236}">
                <a16:creationId xmlns:a16="http://schemas.microsoft.com/office/drawing/2014/main" id="{F920C85E-02E3-4F3E-8E6F-4467C6127090}"/>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952F5317-A8A3-406A-96EA-4BB58C35AFB2}"/>
              </a:ext>
            </a:extLst>
          </p:cNvPr>
          <p:cNvSpPr>
            <a:spLocks noGrp="1"/>
          </p:cNvSpPr>
          <p:nvPr>
            <p:ph type="ftr" sz="quarter" idx="11"/>
          </p:nvPr>
        </p:nvSpPr>
        <p:spPr/>
        <p:txBody>
          <a:bodyPr/>
          <a:lstStyle/>
          <a:p>
            <a:r>
              <a:rPr lang="en-US" noProof="0" dirty="0"/>
              <a:t>ADD A FOOTER</a:t>
            </a:r>
          </a:p>
        </p:txBody>
      </p:sp>
      <p:sp>
        <p:nvSpPr>
          <p:cNvPr id="5" name="灯片编号占位符 4">
            <a:extLst>
              <a:ext uri="{FF2B5EF4-FFF2-40B4-BE49-F238E27FC236}">
                <a16:creationId xmlns:a16="http://schemas.microsoft.com/office/drawing/2014/main" id="{5B2A1141-BD97-42C5-A257-A2C0668A1BA8}"/>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Tree>
    <p:extLst>
      <p:ext uri="{BB962C8B-B14F-4D97-AF65-F5344CB8AC3E}">
        <p14:creationId xmlns:p14="http://schemas.microsoft.com/office/powerpoint/2010/main" val="3840421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3" name="文本占位符 22">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679116" y="1815793"/>
            <a:ext cx="882686" cy="1092200"/>
          </a:xfrm>
        </p:spPr>
        <p:txBody>
          <a:bodyPr lIns="0" tIns="0" rIns="0" bIns="0">
            <a:noAutofit/>
          </a:bodyPr>
          <a:lstStyle>
            <a:lvl1pPr marL="0" indent="0">
              <a:buNone/>
              <a:defRPr sz="10000" b="1">
                <a:solidFill>
                  <a:schemeClr val="bg2"/>
                </a:solidFill>
                <a:latin typeface="+mj-lt"/>
              </a:defRPr>
            </a:lvl1pPr>
          </a:lstStyle>
          <a:p>
            <a:pPr lvl="0"/>
            <a:r>
              <a:rPr lang="en-US" noProof="0"/>
              <a:t>1</a:t>
            </a:r>
          </a:p>
        </p:txBody>
      </p:sp>
      <p:sp>
        <p:nvSpPr>
          <p:cNvPr id="26" name="文本占位符 25">
            <a:extLst>
              <a:ext uri="{FF2B5EF4-FFF2-40B4-BE49-F238E27FC236}">
                <a16:creationId xmlns:a16="http://schemas.microsoft.com/office/drawing/2014/main" id="{C8BBE7AC-17E7-4828-A40C-39EED5284E6D}"/>
              </a:ext>
            </a:extLst>
          </p:cNvPr>
          <p:cNvSpPr>
            <a:spLocks noGrp="1"/>
          </p:cNvSpPr>
          <p:nvPr>
            <p:ph type="body" sz="quarter" idx="11" hasCustomPrompt="1"/>
          </p:nvPr>
        </p:nvSpPr>
        <p:spPr>
          <a:xfrm>
            <a:off x="1394409" y="1920003"/>
            <a:ext cx="3103110" cy="1032355"/>
          </a:xfrm>
        </p:spPr>
        <p:txBody>
          <a:bodyPr>
            <a:noAutofit/>
          </a:bodyPr>
          <a:lstStyle>
            <a:lvl1pPr marL="0" indent="0">
              <a:lnSpc>
                <a:spcPct val="75000"/>
              </a:lnSpc>
              <a:spcBef>
                <a:spcPts val="600"/>
              </a:spcBef>
              <a:buNone/>
              <a:defRPr sz="4000" b="0">
                <a:solidFill>
                  <a:schemeClr val="tx2"/>
                </a:solidFill>
                <a:latin typeface="+mj-lt"/>
              </a:defRPr>
            </a:lvl1pPr>
          </a:lstStyle>
          <a:p>
            <a:pPr lvl="0"/>
            <a:r>
              <a:rPr lang="en-US" noProof="0"/>
              <a:t>Edit Master text styles</a:t>
            </a:r>
          </a:p>
        </p:txBody>
      </p:sp>
      <p:sp>
        <p:nvSpPr>
          <p:cNvPr id="33" name="文本占位符 32">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772516" y="1815793"/>
            <a:ext cx="882686" cy="1092200"/>
          </a:xfrm>
        </p:spPr>
        <p:txBody>
          <a:bodyPr lIns="0" tIns="0" rIns="0" bIns="0">
            <a:noAutofit/>
          </a:bodyPr>
          <a:lstStyle>
            <a:lvl1pPr marL="0" indent="0">
              <a:buNone/>
              <a:defRPr sz="10000" b="1">
                <a:solidFill>
                  <a:schemeClr val="bg2"/>
                </a:solidFill>
                <a:latin typeface="+mj-lt"/>
              </a:defRPr>
            </a:lvl1pPr>
          </a:lstStyle>
          <a:p>
            <a:pPr lvl="0"/>
            <a:r>
              <a:rPr lang="en-US" noProof="0"/>
              <a:t>2</a:t>
            </a:r>
          </a:p>
        </p:txBody>
      </p:sp>
      <p:sp>
        <p:nvSpPr>
          <p:cNvPr id="34" name="文本占位符 33">
            <a:extLst>
              <a:ext uri="{FF2B5EF4-FFF2-40B4-BE49-F238E27FC236}">
                <a16:creationId xmlns:a16="http://schemas.microsoft.com/office/drawing/2014/main" id="{A65257E6-B10F-49C0-862A-53648E3F2D0B}"/>
              </a:ext>
            </a:extLst>
          </p:cNvPr>
          <p:cNvSpPr>
            <a:spLocks noGrp="1"/>
          </p:cNvSpPr>
          <p:nvPr>
            <p:ph type="body" sz="quarter" idx="13" hasCustomPrompt="1"/>
          </p:nvPr>
        </p:nvSpPr>
        <p:spPr>
          <a:xfrm>
            <a:off x="5558149" y="1920003"/>
            <a:ext cx="2243918" cy="1032355"/>
          </a:xfrm>
        </p:spPr>
        <p:txBody>
          <a:bodyPr>
            <a:noAutofit/>
          </a:bodyPr>
          <a:lstStyle>
            <a:lvl1pPr marL="0" indent="0">
              <a:lnSpc>
                <a:spcPct val="75000"/>
              </a:lnSpc>
              <a:spcBef>
                <a:spcPts val="600"/>
              </a:spcBef>
              <a:buNone/>
              <a:defRPr sz="4000" b="0">
                <a:solidFill>
                  <a:schemeClr val="tx2"/>
                </a:solidFill>
                <a:latin typeface="+mj-lt"/>
              </a:defRPr>
            </a:lvl1pPr>
          </a:lstStyle>
          <a:p>
            <a:pPr lvl="0"/>
            <a:r>
              <a:rPr lang="en-US" noProof="0"/>
              <a:t>Edit Master text styles</a:t>
            </a:r>
          </a:p>
        </p:txBody>
      </p:sp>
      <p:sp>
        <p:nvSpPr>
          <p:cNvPr id="37" name="文本占位符 36">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58629" y="1833572"/>
            <a:ext cx="882686" cy="1092200"/>
          </a:xfrm>
        </p:spPr>
        <p:txBody>
          <a:bodyPr lIns="0" tIns="0" rIns="0" bIns="0">
            <a:noAutofit/>
          </a:bodyPr>
          <a:lstStyle>
            <a:lvl1pPr marL="0" indent="0">
              <a:buNone/>
              <a:defRPr sz="10000" b="1">
                <a:solidFill>
                  <a:schemeClr val="bg2"/>
                </a:solidFill>
                <a:latin typeface="+mj-lt"/>
              </a:defRPr>
            </a:lvl1pPr>
          </a:lstStyle>
          <a:p>
            <a:pPr lvl="0"/>
            <a:r>
              <a:rPr lang="en-US" noProof="0"/>
              <a:t>3</a:t>
            </a:r>
          </a:p>
        </p:txBody>
      </p:sp>
      <p:sp>
        <p:nvSpPr>
          <p:cNvPr id="38" name="文本占位符 37">
            <a:extLst>
              <a:ext uri="{FF2B5EF4-FFF2-40B4-BE49-F238E27FC236}">
                <a16:creationId xmlns:a16="http://schemas.microsoft.com/office/drawing/2014/main" id="{BCE98261-6A42-49F1-B208-2E6C24DFCF83}"/>
              </a:ext>
            </a:extLst>
          </p:cNvPr>
          <p:cNvSpPr>
            <a:spLocks noGrp="1"/>
          </p:cNvSpPr>
          <p:nvPr>
            <p:ph type="body" sz="quarter" idx="15" hasCustomPrompt="1"/>
          </p:nvPr>
        </p:nvSpPr>
        <p:spPr>
          <a:xfrm>
            <a:off x="8644262" y="1937782"/>
            <a:ext cx="2959116" cy="1032355"/>
          </a:xfrm>
        </p:spPr>
        <p:txBody>
          <a:bodyPr>
            <a:noAutofit/>
          </a:bodyPr>
          <a:lstStyle>
            <a:lvl1pPr marL="0" indent="0">
              <a:lnSpc>
                <a:spcPct val="75000"/>
              </a:lnSpc>
              <a:spcBef>
                <a:spcPts val="600"/>
              </a:spcBef>
              <a:buNone/>
              <a:defRPr sz="4000" b="0">
                <a:solidFill>
                  <a:schemeClr val="tx2"/>
                </a:solidFill>
                <a:latin typeface="+mj-lt"/>
              </a:defRPr>
            </a:lvl1pPr>
          </a:lstStyle>
          <a:p>
            <a:pPr lvl="0"/>
            <a:r>
              <a:rPr lang="en-US" noProof="0"/>
              <a:t>Edit Master text styles</a:t>
            </a:r>
          </a:p>
        </p:txBody>
      </p:sp>
      <p:sp>
        <p:nvSpPr>
          <p:cNvPr id="40" name="文本占位符 39">
            <a:extLst>
              <a:ext uri="{FF2B5EF4-FFF2-40B4-BE49-F238E27FC236}">
                <a16:creationId xmlns:a16="http://schemas.microsoft.com/office/drawing/2014/main" id="{937F4311-EBEC-44E3-8542-07503B54D770}"/>
              </a:ext>
            </a:extLst>
          </p:cNvPr>
          <p:cNvSpPr>
            <a:spLocks noGrp="1"/>
          </p:cNvSpPr>
          <p:nvPr>
            <p:ph type="body" sz="quarter" idx="16" hasCustomPrompt="1"/>
          </p:nvPr>
        </p:nvSpPr>
        <p:spPr>
          <a:xfrm>
            <a:off x="891723" y="3007741"/>
            <a:ext cx="1698625" cy="800100"/>
          </a:xfrm>
        </p:spPr>
        <p:txBody>
          <a:bodyPr>
            <a:normAutofit/>
          </a:bodyPr>
          <a:lstStyle>
            <a:lvl1pPr marL="0" indent="0">
              <a:buNone/>
              <a:defRPr sz="1600" b="0">
                <a:solidFill>
                  <a:schemeClr val="tx1">
                    <a:lumMod val="75000"/>
                    <a:lumOff val="25000"/>
                  </a:schemeClr>
                </a:solidFill>
                <a:latin typeface="+mn-lt"/>
              </a:defRPr>
            </a:lvl1pPr>
          </a:lstStyle>
          <a:p>
            <a:pPr lvl="0"/>
            <a:r>
              <a:rPr lang="en-US" noProof="0"/>
              <a:t>Edit Master text styles</a:t>
            </a:r>
          </a:p>
        </p:txBody>
      </p:sp>
      <p:sp>
        <p:nvSpPr>
          <p:cNvPr id="43" name="文本占位符 42">
            <a:extLst>
              <a:ext uri="{FF2B5EF4-FFF2-40B4-BE49-F238E27FC236}">
                <a16:creationId xmlns:a16="http://schemas.microsoft.com/office/drawing/2014/main" id="{FED4B056-A42A-4115-B98D-177B9AFDABFE}"/>
              </a:ext>
            </a:extLst>
          </p:cNvPr>
          <p:cNvSpPr>
            <a:spLocks noGrp="1"/>
          </p:cNvSpPr>
          <p:nvPr>
            <p:ph type="body" sz="quarter" idx="17" hasCustomPrompt="1"/>
          </p:nvPr>
        </p:nvSpPr>
        <p:spPr>
          <a:xfrm>
            <a:off x="2590348" y="3007741"/>
            <a:ext cx="1698625" cy="800100"/>
          </a:xfrm>
        </p:spPr>
        <p:txBody>
          <a:bodyPr>
            <a:normAutofit/>
          </a:bodyPr>
          <a:lstStyle>
            <a:lvl1pPr marL="0" indent="0">
              <a:buNone/>
              <a:defRPr sz="1600" b="0">
                <a:solidFill>
                  <a:schemeClr val="tx1">
                    <a:lumMod val="75000"/>
                    <a:lumOff val="25000"/>
                  </a:schemeClr>
                </a:solidFill>
                <a:latin typeface="+mn-lt"/>
              </a:defRPr>
            </a:lvl1pPr>
          </a:lstStyle>
          <a:p>
            <a:pPr lvl="0"/>
            <a:r>
              <a:rPr lang="en-US" noProof="0"/>
              <a:t>Edit Master text styles</a:t>
            </a:r>
          </a:p>
        </p:txBody>
      </p:sp>
      <p:sp>
        <p:nvSpPr>
          <p:cNvPr id="45" name="文本占位符 44">
            <a:extLst>
              <a:ext uri="{FF2B5EF4-FFF2-40B4-BE49-F238E27FC236}">
                <a16:creationId xmlns:a16="http://schemas.microsoft.com/office/drawing/2014/main" id="{2D359611-5488-43D7-A2A6-E60DB2E1D872}"/>
              </a:ext>
            </a:extLst>
          </p:cNvPr>
          <p:cNvSpPr>
            <a:spLocks noGrp="1"/>
          </p:cNvSpPr>
          <p:nvPr>
            <p:ph type="body" sz="quarter" idx="18" hasCustomPrompt="1"/>
          </p:nvPr>
        </p:nvSpPr>
        <p:spPr>
          <a:xfrm>
            <a:off x="4794793" y="3007741"/>
            <a:ext cx="1698625" cy="800100"/>
          </a:xfrm>
        </p:spPr>
        <p:txBody>
          <a:bodyPr>
            <a:normAutofit/>
          </a:bodyPr>
          <a:lstStyle>
            <a:lvl1pPr marL="0" indent="0">
              <a:buNone/>
              <a:defRPr sz="1600" b="0">
                <a:solidFill>
                  <a:schemeClr val="tx1">
                    <a:lumMod val="75000"/>
                    <a:lumOff val="25000"/>
                  </a:schemeClr>
                </a:solidFill>
                <a:latin typeface="+mn-lt"/>
              </a:defRPr>
            </a:lvl1pPr>
          </a:lstStyle>
          <a:p>
            <a:pPr lvl="0"/>
            <a:r>
              <a:rPr lang="en-US" noProof="0"/>
              <a:t>Edit Master text styles</a:t>
            </a:r>
          </a:p>
        </p:txBody>
      </p:sp>
      <p:sp>
        <p:nvSpPr>
          <p:cNvPr id="46" name="文本占位符 45">
            <a:extLst>
              <a:ext uri="{FF2B5EF4-FFF2-40B4-BE49-F238E27FC236}">
                <a16:creationId xmlns:a16="http://schemas.microsoft.com/office/drawing/2014/main" id="{F2182E7C-B18B-4F73-B0D1-86196D992B18}"/>
              </a:ext>
            </a:extLst>
          </p:cNvPr>
          <p:cNvSpPr>
            <a:spLocks noGrp="1"/>
          </p:cNvSpPr>
          <p:nvPr>
            <p:ph type="body" sz="quarter" idx="19" hasCustomPrompt="1"/>
          </p:nvPr>
        </p:nvSpPr>
        <p:spPr>
          <a:xfrm>
            <a:off x="7876955" y="3006198"/>
            <a:ext cx="3726423" cy="800100"/>
          </a:xfrm>
        </p:spPr>
        <p:txBody>
          <a:bodyPr>
            <a:normAutofit/>
          </a:bodyPr>
          <a:lstStyle>
            <a:lvl1pPr marL="0" indent="0">
              <a:buNone/>
              <a:defRPr sz="1600" b="0">
                <a:solidFill>
                  <a:schemeClr val="tx1">
                    <a:lumMod val="75000"/>
                    <a:lumOff val="25000"/>
                  </a:schemeClr>
                </a:solidFill>
                <a:latin typeface="+mn-lt"/>
              </a:defRPr>
            </a:lvl1pPr>
          </a:lstStyle>
          <a:p>
            <a:pPr lvl="0"/>
            <a:r>
              <a:rPr lang="en-US" noProof="0"/>
              <a:t>Edit Master text styles</a:t>
            </a:r>
          </a:p>
        </p:txBody>
      </p:sp>
      <p:sp>
        <p:nvSpPr>
          <p:cNvPr id="48" name="文本占位符 47">
            <a:extLst>
              <a:ext uri="{FF2B5EF4-FFF2-40B4-BE49-F238E27FC236}">
                <a16:creationId xmlns:a16="http://schemas.microsoft.com/office/drawing/2014/main" id="{3D51A445-889E-44A8-AF12-58BC161D148C}"/>
              </a:ext>
            </a:extLst>
          </p:cNvPr>
          <p:cNvSpPr>
            <a:spLocks noGrp="1"/>
          </p:cNvSpPr>
          <p:nvPr>
            <p:ph type="body" sz="quarter" idx="20" hasCustomPrompt="1"/>
          </p:nvPr>
        </p:nvSpPr>
        <p:spPr>
          <a:xfrm>
            <a:off x="1657040" y="5751926"/>
            <a:ext cx="8877920" cy="470478"/>
          </a:xfrm>
        </p:spPr>
        <p:txBody>
          <a:bodyPr>
            <a:normAutofit/>
          </a:bodyPr>
          <a:lstStyle>
            <a:lvl1pPr marL="0" indent="0" algn="ctr">
              <a:buNone/>
              <a:defRPr sz="1600" b="0">
                <a:solidFill>
                  <a:schemeClr val="accent3"/>
                </a:solidFill>
                <a:latin typeface="+mn-lt"/>
              </a:defRPr>
            </a:lvl1pPr>
          </a:lstStyle>
          <a:p>
            <a:pPr lvl="0"/>
            <a:r>
              <a:rPr lang="en-US" noProof="0"/>
              <a:t>Edit Master text styles</a:t>
            </a:r>
          </a:p>
        </p:txBody>
      </p:sp>
      <p:sp>
        <p:nvSpPr>
          <p:cNvPr id="49" name="文本占位符 48">
            <a:extLst>
              <a:ext uri="{FF2B5EF4-FFF2-40B4-BE49-F238E27FC236}">
                <a16:creationId xmlns:a16="http://schemas.microsoft.com/office/drawing/2014/main" id="{358BC44E-644D-4E21-A055-1178CD0D2698}"/>
              </a:ext>
            </a:extLst>
          </p:cNvPr>
          <p:cNvSpPr>
            <a:spLocks noGrp="1"/>
          </p:cNvSpPr>
          <p:nvPr>
            <p:ph type="body" sz="quarter" idx="21" hasCustomPrompt="1"/>
          </p:nvPr>
        </p:nvSpPr>
        <p:spPr>
          <a:xfrm>
            <a:off x="4794791" y="4974002"/>
            <a:ext cx="2599199" cy="800100"/>
          </a:xfrm>
        </p:spPr>
        <p:txBody>
          <a:bodyPr>
            <a:normAutofit/>
          </a:bodyPr>
          <a:lstStyle>
            <a:lvl1pPr marL="0" indent="0">
              <a:buNone/>
              <a:defRPr sz="1600" b="0">
                <a:solidFill>
                  <a:schemeClr val="accent1"/>
                </a:solidFill>
                <a:latin typeface="+mn-lt"/>
              </a:defRPr>
            </a:lvl1pPr>
          </a:lstStyle>
          <a:p>
            <a:pPr lvl="0"/>
            <a:r>
              <a:rPr lang="en-US" noProof="0"/>
              <a:t>Edit Master text styles</a:t>
            </a:r>
          </a:p>
        </p:txBody>
      </p:sp>
      <p:sp>
        <p:nvSpPr>
          <p:cNvPr id="50" name="文本占位符 49">
            <a:extLst>
              <a:ext uri="{FF2B5EF4-FFF2-40B4-BE49-F238E27FC236}">
                <a16:creationId xmlns:a16="http://schemas.microsoft.com/office/drawing/2014/main" id="{32C60917-FE9C-4C02-976E-9F4DF95F1614}"/>
              </a:ext>
            </a:extLst>
          </p:cNvPr>
          <p:cNvSpPr>
            <a:spLocks noGrp="1"/>
          </p:cNvSpPr>
          <p:nvPr>
            <p:ph type="body" sz="quarter" idx="22" hasCustomPrompt="1"/>
          </p:nvPr>
        </p:nvSpPr>
        <p:spPr>
          <a:xfrm>
            <a:off x="7890713" y="4974002"/>
            <a:ext cx="3712665" cy="800100"/>
          </a:xfrm>
        </p:spPr>
        <p:txBody>
          <a:bodyPr>
            <a:normAutofit/>
          </a:bodyPr>
          <a:lstStyle>
            <a:lvl1pPr marL="0" indent="0">
              <a:buNone/>
              <a:defRPr sz="1600" b="0">
                <a:solidFill>
                  <a:schemeClr val="accent1"/>
                </a:solidFill>
                <a:latin typeface="+mn-lt"/>
              </a:defRPr>
            </a:lvl1pPr>
          </a:lstStyle>
          <a:p>
            <a:pPr lvl="0"/>
            <a:r>
              <a:rPr lang="en-US" noProof="0"/>
              <a:t>Edit Master text styles</a:t>
            </a:r>
          </a:p>
        </p:txBody>
      </p:sp>
      <p:sp>
        <p:nvSpPr>
          <p:cNvPr id="55" name="图片占位符 54">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80614"/>
            <a:ext cx="1636776" cy="1618488"/>
          </a:xfrm>
        </p:spPr>
        <p:txBody>
          <a:bodyPr anchor="ctr" anchorCtr="0">
            <a:noAutofit/>
          </a:bodyPr>
          <a:lstStyle>
            <a:lvl1pPr marL="0" indent="0" algn="ctr">
              <a:buNone/>
              <a:defRPr sz="1400">
                <a:solidFill>
                  <a:schemeClr val="tx1">
                    <a:lumMod val="75000"/>
                    <a:lumOff val="25000"/>
                  </a:schemeClr>
                </a:solidFill>
              </a:defRPr>
            </a:lvl1pPr>
          </a:lstStyle>
          <a:p>
            <a:r>
              <a:rPr lang="zh-CN" altLang="en-US" noProof="0"/>
              <a:t>单击图标添加图片</a:t>
            </a:r>
            <a:endParaRPr lang="en-US" noProof="0" dirty="0"/>
          </a:p>
        </p:txBody>
      </p:sp>
      <p:sp>
        <p:nvSpPr>
          <p:cNvPr id="56" name="图片占位符 55">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80614"/>
            <a:ext cx="1636776" cy="1618488"/>
          </a:xfrm>
        </p:spPr>
        <p:txBody>
          <a:bodyPr anchor="ctr" anchorCtr="0">
            <a:noAutofit/>
          </a:bodyPr>
          <a:lstStyle>
            <a:lvl1pPr marL="0" indent="0" algn="ctr">
              <a:buNone/>
              <a:defRPr sz="1400">
                <a:solidFill>
                  <a:schemeClr val="tx1">
                    <a:lumMod val="75000"/>
                    <a:lumOff val="25000"/>
                  </a:schemeClr>
                </a:solidFill>
              </a:defRPr>
            </a:lvl1pPr>
          </a:lstStyle>
          <a:p>
            <a:r>
              <a:rPr lang="zh-CN" altLang="en-US" noProof="0"/>
              <a:t>单击图标添加图片</a:t>
            </a:r>
            <a:endParaRPr lang="en-US" noProof="0" dirty="0"/>
          </a:p>
        </p:txBody>
      </p:sp>
      <p:sp>
        <p:nvSpPr>
          <p:cNvPr id="57" name="图片占位符 56">
            <a:extLst>
              <a:ext uri="{FF2B5EF4-FFF2-40B4-BE49-F238E27FC236}">
                <a16:creationId xmlns:a16="http://schemas.microsoft.com/office/drawing/2014/main" id="{F3B39F0E-B245-4510-8C07-0EC29B83F1BA}"/>
              </a:ext>
            </a:extLst>
          </p:cNvPr>
          <p:cNvSpPr>
            <a:spLocks noGrp="1"/>
          </p:cNvSpPr>
          <p:nvPr>
            <p:ph type="pic" sz="quarter" idx="43"/>
          </p:nvPr>
        </p:nvSpPr>
        <p:spPr>
          <a:xfrm>
            <a:off x="4794792" y="3944782"/>
            <a:ext cx="2599199" cy="896112"/>
          </a:xfrm>
        </p:spPr>
        <p:txBody>
          <a:bodyPr anchor="ctr" anchorCtr="0">
            <a:noAutofit/>
          </a:bodyPr>
          <a:lstStyle>
            <a:lvl1pPr marL="0" indent="0" algn="ctr">
              <a:buNone/>
              <a:defRPr sz="1400">
                <a:solidFill>
                  <a:schemeClr val="tx1">
                    <a:lumMod val="75000"/>
                    <a:lumOff val="25000"/>
                  </a:schemeClr>
                </a:solidFill>
              </a:defRPr>
            </a:lvl1pPr>
          </a:lstStyle>
          <a:p>
            <a:r>
              <a:rPr lang="zh-CN" altLang="en-US" noProof="0"/>
              <a:t>单击图标添加图片</a:t>
            </a:r>
            <a:endParaRPr lang="en-US" noProof="0" dirty="0"/>
          </a:p>
        </p:txBody>
      </p:sp>
      <p:sp>
        <p:nvSpPr>
          <p:cNvPr id="58" name="图片占位符 57">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944782"/>
            <a:ext cx="2599200" cy="896400"/>
          </a:xfrm>
        </p:spPr>
        <p:txBody>
          <a:bodyPr anchor="ctr" anchorCtr="0">
            <a:normAutofit/>
          </a:bodyPr>
          <a:lstStyle>
            <a:lvl1pPr marL="0" indent="0" algn="ctr">
              <a:buNone/>
              <a:defRPr sz="1400">
                <a:solidFill>
                  <a:schemeClr val="tx1">
                    <a:lumMod val="75000"/>
                    <a:lumOff val="25000"/>
                  </a:schemeClr>
                </a:solidFill>
              </a:defRPr>
            </a:lvl1pPr>
          </a:lstStyle>
          <a:p>
            <a:r>
              <a:rPr lang="zh-CN" altLang="en-US" noProof="0"/>
              <a:t>单击图标添加图片</a:t>
            </a:r>
            <a:endParaRPr lang="en-US" noProof="0" dirty="0"/>
          </a:p>
        </p:txBody>
      </p:sp>
      <p:sp>
        <p:nvSpPr>
          <p:cNvPr id="2" name="标题 1">
            <a:extLst>
              <a:ext uri="{FF2B5EF4-FFF2-40B4-BE49-F238E27FC236}">
                <a16:creationId xmlns:a16="http://schemas.microsoft.com/office/drawing/2014/main" id="{1C750AC0-7255-417F-919C-19DF42857E05}"/>
              </a:ext>
            </a:extLst>
          </p:cNvPr>
          <p:cNvSpPr>
            <a:spLocks noGrp="1"/>
          </p:cNvSpPr>
          <p:nvPr>
            <p:ph type="title" hasCustomPrompt="1"/>
          </p:nvPr>
        </p:nvSpPr>
        <p:spPr>
          <a:xfrm>
            <a:off x="2141220" y="558203"/>
            <a:ext cx="7909560" cy="1069848"/>
          </a:xfrm>
          <a:noFill/>
        </p:spPr>
        <p:txBody>
          <a:bodyPr lIns="0" tIns="0" rIns="0" bIns="0">
            <a:normAutofit/>
          </a:bodyPr>
          <a:lstStyle>
            <a:lvl1pPr algn="ctr">
              <a:defRPr lang="ru-RU" sz="6000" b="0" kern="1200" dirty="0">
                <a:solidFill>
                  <a:schemeClr val="tx2"/>
                </a:solidFill>
                <a:latin typeface="+mj-lt"/>
                <a:ea typeface="+mj-ea"/>
                <a:cs typeface="+mj-cs"/>
              </a:defRPr>
            </a:lvl1pPr>
          </a:lstStyle>
          <a:p>
            <a:r>
              <a:rPr lang="en-US" noProof="0"/>
              <a:t>How to use this template</a:t>
            </a:r>
          </a:p>
        </p:txBody>
      </p:sp>
      <p:pic>
        <p:nvPicPr>
          <p:cNvPr id="21" name="图形 20">
            <a:extLst>
              <a:ext uri="{FF2B5EF4-FFF2-40B4-BE49-F238E27FC236}">
                <a16:creationId xmlns:a16="http://schemas.microsoft.com/office/drawing/2014/main" id="{08EB3F0B-0F1D-42D2-B6C2-D4D6D82571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8400" y="1568994"/>
            <a:ext cx="4975200" cy="114227"/>
          </a:xfrm>
          <a:prstGeom prst="rect">
            <a:avLst/>
          </a:prstGeom>
        </p:spPr>
      </p:pic>
    </p:spTree>
    <p:extLst>
      <p:ext uri="{BB962C8B-B14F-4D97-AF65-F5344CB8AC3E}">
        <p14:creationId xmlns:p14="http://schemas.microsoft.com/office/powerpoint/2010/main" val="3514683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rPr>
              <a:t>标注</a:t>
            </a:r>
          </a:p>
        </p:txBody>
      </p:sp>
      <p:sp>
        <p:nvSpPr>
          <p:cNvPr id="11" name="矩形 10"/>
          <p:cNvSpPr/>
          <p:nvPr userDrawn="1"/>
        </p:nvSpPr>
        <p:spPr>
          <a:xfrm>
            <a:off x="2572589" y="759873"/>
            <a:ext cx="1402001" cy="904863"/>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模板来源</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1692707"/>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office.com</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本网站所提供的任何信息内容（包括但不限于 </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PPT</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模板、</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Word</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文档、</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Excel</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图表、图片素材等）均受</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中华人民共和国著作权法</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信息网络传播权保护条例</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及其他适用的法律法规的保护，未经权利人书面明确授权，信息内容的任何部分</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包括图片或图表</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不得被全部或部分的复制、传播、销售，否则将承担法律责任。</a:t>
            </a: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333306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4D6B2F7A-6215-4548-B8BA-BFBFA46660CF}"/>
              </a:ext>
            </a:extLst>
          </p:cNvPr>
          <p:cNvSpPr/>
          <p:nvPr userDrawn="1"/>
        </p:nvSpPr>
        <p:spPr>
          <a:xfrm>
            <a:off x="5908548" y="6332140"/>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en-US" noProof="0" dirty="0"/>
          </a:p>
        </p:txBody>
      </p:sp>
      <p:sp>
        <p:nvSpPr>
          <p:cNvPr id="2" name="标题 1">
            <a:extLst>
              <a:ext uri="{FF2B5EF4-FFF2-40B4-BE49-F238E27FC236}">
                <a16:creationId xmlns:a16="http://schemas.microsoft.com/office/drawing/2014/main" id="{A62FC5F7-2AC0-4A53-8E2A-D6A7F4B4D77C}"/>
              </a:ext>
            </a:extLst>
          </p:cNvPr>
          <p:cNvSpPr>
            <a:spLocks noGrp="1"/>
          </p:cNvSpPr>
          <p:nvPr>
            <p:ph type="title" hasCustomPrompt="1"/>
          </p:nvPr>
        </p:nvSpPr>
        <p:spPr>
          <a:xfrm>
            <a:off x="838200" y="652986"/>
            <a:ext cx="10515600" cy="904875"/>
          </a:xfrm>
        </p:spPr>
        <p:txBody>
          <a:bodyPr/>
          <a:lstStyle>
            <a:lvl1pPr algn="ctr">
              <a:defRPr b="0"/>
            </a:lvl1pPr>
          </a:lstStyle>
          <a:p>
            <a:r>
              <a:rPr lang="en-US" noProof="0"/>
              <a:t>Divider Slide</a:t>
            </a:r>
          </a:p>
        </p:txBody>
      </p:sp>
      <p:sp>
        <p:nvSpPr>
          <p:cNvPr id="3" name="日期占位符 2">
            <a:extLst>
              <a:ext uri="{FF2B5EF4-FFF2-40B4-BE49-F238E27FC236}">
                <a16:creationId xmlns:a16="http://schemas.microsoft.com/office/drawing/2014/main" id="{B516B06F-92DB-40BB-B026-E443732F67C8}"/>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11FF27C1-06BD-4F55-BB58-DC1D0892188F}"/>
              </a:ext>
            </a:extLst>
          </p:cNvPr>
          <p:cNvSpPr>
            <a:spLocks noGrp="1"/>
          </p:cNvSpPr>
          <p:nvPr>
            <p:ph type="ftr" sz="quarter" idx="11"/>
          </p:nvPr>
        </p:nvSpPr>
        <p:spPr/>
        <p:txBody>
          <a:bodyPr/>
          <a:lstStyle/>
          <a:p>
            <a:r>
              <a:rPr lang="en-US" noProof="0" dirty="0"/>
              <a:t>ADD A FOOTER</a:t>
            </a:r>
          </a:p>
        </p:txBody>
      </p:sp>
      <p:sp>
        <p:nvSpPr>
          <p:cNvPr id="15" name="任意多边形: 形状 14">
            <a:extLst>
              <a:ext uri="{FF2B5EF4-FFF2-40B4-BE49-F238E27FC236}">
                <a16:creationId xmlns:a16="http://schemas.microsoft.com/office/drawing/2014/main" id="{6B7C1ECA-416B-4ED3-9B96-F05BED98E498}"/>
              </a:ext>
            </a:extLst>
          </p:cNvPr>
          <p:cNvSpPr/>
          <p:nvPr/>
        </p:nvSpPr>
        <p:spPr>
          <a:xfrm>
            <a:off x="4534478" y="1568994"/>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endParaRPr lang="en-US" noProof="0" dirty="0"/>
          </a:p>
        </p:txBody>
      </p:sp>
      <p:sp>
        <p:nvSpPr>
          <p:cNvPr id="18" name="文本占位符 17">
            <a:extLst>
              <a:ext uri="{FF2B5EF4-FFF2-40B4-BE49-F238E27FC236}">
                <a16:creationId xmlns:a16="http://schemas.microsoft.com/office/drawing/2014/main" id="{4F134C5C-60EE-4E07-8A4F-120C1B5AA0AF}"/>
              </a:ext>
            </a:extLst>
          </p:cNvPr>
          <p:cNvSpPr>
            <a:spLocks noGrp="1"/>
          </p:cNvSpPr>
          <p:nvPr>
            <p:ph type="body" sz="quarter" idx="13" hasCustomPrompt="1"/>
          </p:nvPr>
        </p:nvSpPr>
        <p:spPr>
          <a:xfrm>
            <a:off x="838200" y="1874839"/>
            <a:ext cx="10515600" cy="476476"/>
          </a:xfrm>
        </p:spPr>
        <p:txBody>
          <a:bodyPr>
            <a:normAutofit/>
          </a:bodyPr>
          <a:lstStyle>
            <a:lvl1pPr marL="0" indent="0" algn="ctr">
              <a:buNone/>
              <a:defRPr sz="1800"/>
            </a:lvl1pPr>
            <a:lvl2pPr>
              <a:defRPr sz="1800"/>
            </a:lvl2pPr>
            <a:lvl3pPr>
              <a:defRPr sz="1800"/>
            </a:lvl3pPr>
            <a:lvl4pPr>
              <a:defRPr sz="1800"/>
            </a:lvl4pPr>
            <a:lvl5pPr>
              <a:defRPr sz="1800"/>
            </a:lvl5pPr>
          </a:lstStyle>
          <a:p>
            <a:pPr lvl="0"/>
            <a:r>
              <a:rPr lang="en-US" noProof="0"/>
              <a:t>EDIT MASTER TEXT STYLES</a:t>
            </a:r>
          </a:p>
        </p:txBody>
      </p:sp>
      <p:sp>
        <p:nvSpPr>
          <p:cNvPr id="20" name="图片占位符 19">
            <a:extLst>
              <a:ext uri="{FF2B5EF4-FFF2-40B4-BE49-F238E27FC236}">
                <a16:creationId xmlns:a16="http://schemas.microsoft.com/office/drawing/2014/main" id="{C71C2E69-8C3C-4E87-BC9D-9810F56121BC}"/>
              </a:ext>
            </a:extLst>
          </p:cNvPr>
          <p:cNvSpPr>
            <a:spLocks noGrp="1"/>
          </p:cNvSpPr>
          <p:nvPr>
            <p:ph type="pic" sz="quarter" idx="14"/>
          </p:nvPr>
        </p:nvSpPr>
        <p:spPr>
          <a:xfrm>
            <a:off x="0" y="2483223"/>
            <a:ext cx="12192000" cy="3465576"/>
          </a:xfrm>
        </p:spPr>
        <p:txBody>
          <a:bodyPr anchor="ctr" anchorCtr="0">
            <a:normAutofit/>
          </a:bodyPr>
          <a:lstStyle>
            <a:lvl1pPr marL="0" indent="0" algn="ctr">
              <a:buNone/>
              <a:defRPr sz="1400"/>
            </a:lvl1pPr>
          </a:lstStyle>
          <a:p>
            <a:r>
              <a:rPr lang="zh-CN" altLang="en-US" noProof="0" dirty="0"/>
              <a:t>单击图标添加图片</a:t>
            </a:r>
            <a:endParaRPr lang="en-US" noProof="0" dirty="0"/>
          </a:p>
        </p:txBody>
      </p:sp>
      <p:sp>
        <p:nvSpPr>
          <p:cNvPr id="5" name="灯片编号占位符 4">
            <a:extLst>
              <a:ext uri="{FF2B5EF4-FFF2-40B4-BE49-F238E27FC236}">
                <a16:creationId xmlns:a16="http://schemas.microsoft.com/office/drawing/2014/main" id="{EAC4B419-8728-4000-B6EF-1ECF88F80B8B}"/>
              </a:ext>
            </a:extLst>
          </p:cNvPr>
          <p:cNvSpPr>
            <a:spLocks noGrp="1"/>
          </p:cNvSpPr>
          <p:nvPr>
            <p:ph type="sldNum" sz="quarter" idx="12"/>
          </p:nvPr>
        </p:nvSpPr>
        <p:spPr>
          <a:xfrm>
            <a:off x="5821279" y="6367269"/>
            <a:ext cx="549442" cy="276999"/>
          </a:xfrm>
        </p:spPr>
        <p:txBody>
          <a:bodyPr/>
          <a:lstStyle>
            <a:lvl1pPr>
              <a:defRPr>
                <a:solidFill>
                  <a:schemeClr val="accent4">
                    <a:lumMod val="50000"/>
                  </a:schemeClr>
                </a:solidFill>
              </a:defRPr>
            </a:lvl1pPr>
          </a:lstStyle>
          <a:p>
            <a:fld id="{D495E168-DA5E-4888-8D8A-92B118324C14}" type="slidenum">
              <a:rPr lang="en-US" smtClean="0"/>
              <a:pPr/>
              <a:t>‹#›</a:t>
            </a:fld>
            <a:endParaRPr lang="en-US" dirty="0"/>
          </a:p>
        </p:txBody>
      </p:sp>
    </p:spTree>
    <p:extLst>
      <p:ext uri="{BB962C8B-B14F-4D97-AF65-F5344CB8AC3E}">
        <p14:creationId xmlns:p14="http://schemas.microsoft.com/office/powerpoint/2010/main" val="1597739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椭圆 9">
            <a:extLst>
              <a:ext uri="{FF2B5EF4-FFF2-40B4-BE49-F238E27FC236}">
                <a16:creationId xmlns:a16="http://schemas.microsoft.com/office/drawing/2014/main" id="{DFFF6C81-E769-CE4D-B9C0-858E073D198E}"/>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en-US" noProof="0" dirty="0"/>
          </a:p>
        </p:txBody>
      </p:sp>
      <p:sp>
        <p:nvSpPr>
          <p:cNvPr id="5" name="灯片编号占位符 4">
            <a:extLst>
              <a:ext uri="{FF2B5EF4-FFF2-40B4-BE49-F238E27FC236}">
                <a16:creationId xmlns:a16="http://schemas.microsoft.com/office/drawing/2014/main" id="{371695AE-7720-4633-B467-CD5DD1A9EC27}"/>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2" name="标题 1">
            <a:extLst>
              <a:ext uri="{FF2B5EF4-FFF2-40B4-BE49-F238E27FC236}">
                <a16:creationId xmlns:a16="http://schemas.microsoft.com/office/drawing/2014/main" id="{94940C99-75CB-4A48-894F-EA35F7C9189E}"/>
              </a:ext>
            </a:extLst>
          </p:cNvPr>
          <p:cNvSpPr>
            <a:spLocks noGrp="1"/>
          </p:cNvSpPr>
          <p:nvPr>
            <p:ph type="title" hasCustomPrompt="1"/>
          </p:nvPr>
        </p:nvSpPr>
        <p:spPr>
          <a:xfrm>
            <a:off x="6924536" y="922103"/>
            <a:ext cx="4257905" cy="1325563"/>
          </a:xfrm>
        </p:spPr>
        <p:txBody>
          <a:bodyPr/>
          <a:lstStyle>
            <a:lvl1pPr>
              <a:defRPr b="0"/>
            </a:lvl1pPr>
          </a:lstStyle>
          <a:p>
            <a:r>
              <a:rPr lang="en-US" noProof="0"/>
              <a:t>Text Layout 1</a:t>
            </a:r>
          </a:p>
        </p:txBody>
      </p:sp>
      <p:sp>
        <p:nvSpPr>
          <p:cNvPr id="4" name="页脚占位符 3">
            <a:extLst>
              <a:ext uri="{FF2B5EF4-FFF2-40B4-BE49-F238E27FC236}">
                <a16:creationId xmlns:a16="http://schemas.microsoft.com/office/drawing/2014/main" id="{C97E3AD6-C295-45C8-8FC7-AD342840364A}"/>
              </a:ext>
            </a:extLst>
          </p:cNvPr>
          <p:cNvSpPr>
            <a:spLocks noGrp="1"/>
          </p:cNvSpPr>
          <p:nvPr>
            <p:ph type="ftr" sz="quarter" idx="11"/>
          </p:nvPr>
        </p:nvSpPr>
        <p:spPr/>
        <p:txBody>
          <a:bodyPr/>
          <a:lstStyle/>
          <a:p>
            <a:r>
              <a:rPr lang="en-US" noProof="0" dirty="0"/>
              <a:t>ADD A FOOTER</a:t>
            </a:r>
          </a:p>
        </p:txBody>
      </p:sp>
      <p:sp>
        <p:nvSpPr>
          <p:cNvPr id="6" name="文本占位符 5">
            <a:extLst>
              <a:ext uri="{FF2B5EF4-FFF2-40B4-BE49-F238E27FC236}">
                <a16:creationId xmlns:a16="http://schemas.microsoft.com/office/drawing/2014/main" id="{780797F8-0544-4DFB-8D2C-CC50CB7F4AAD}"/>
              </a:ext>
            </a:extLst>
          </p:cNvPr>
          <p:cNvSpPr>
            <a:spLocks noGrp="1"/>
          </p:cNvSpPr>
          <p:nvPr>
            <p:ph type="body" sz="quarter" idx="13" hasCustomPrompt="1"/>
          </p:nvPr>
        </p:nvSpPr>
        <p:spPr>
          <a:xfrm>
            <a:off x="6663282" y="2384295"/>
            <a:ext cx="4519159" cy="639683"/>
          </a:xfrm>
        </p:spPr>
        <p:txBody>
          <a:bodyPr>
            <a:normAutofit/>
          </a:bodyPr>
          <a:lstStyle>
            <a:lvl1pPr marL="0" indent="0">
              <a:buNone/>
              <a:defRPr sz="1800" b="0" i="0"/>
            </a:lvl1pPr>
          </a:lstStyle>
          <a:p>
            <a:pPr lvl="0"/>
            <a:r>
              <a:rPr lang="en-US" noProof="0"/>
              <a:t>EDIT MASTER TEXT STYLES</a:t>
            </a:r>
          </a:p>
        </p:txBody>
      </p:sp>
      <p:sp>
        <p:nvSpPr>
          <p:cNvPr id="7" name="文本占位符 6">
            <a:extLst>
              <a:ext uri="{FF2B5EF4-FFF2-40B4-BE49-F238E27FC236}">
                <a16:creationId xmlns:a16="http://schemas.microsoft.com/office/drawing/2014/main" id="{F7A942D6-FCE6-4DCD-BD15-F6399EC2A21E}"/>
              </a:ext>
            </a:extLst>
          </p:cNvPr>
          <p:cNvSpPr>
            <a:spLocks noGrp="1"/>
          </p:cNvSpPr>
          <p:nvPr>
            <p:ph type="body" sz="quarter" idx="14" hasCustomPrompt="1"/>
          </p:nvPr>
        </p:nvSpPr>
        <p:spPr>
          <a:xfrm>
            <a:off x="6474599" y="3173534"/>
            <a:ext cx="4707842" cy="2588637"/>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tx1">
                    <a:lumMod val="75000"/>
                    <a:lumOff val="25000"/>
                  </a:schemeClr>
                </a:solidFill>
              </a:defRPr>
            </a:lvl1pPr>
          </a:lstStyle>
          <a:p>
            <a:pPr lvl="0"/>
            <a:r>
              <a:rPr lang="en-US" noProof="0"/>
              <a:t>Edit Master text styles</a:t>
            </a:r>
          </a:p>
        </p:txBody>
      </p:sp>
      <p:sp>
        <p:nvSpPr>
          <p:cNvPr id="9" name="任意多边形: 形状 8">
            <a:extLst>
              <a:ext uri="{FF2B5EF4-FFF2-40B4-BE49-F238E27FC236}">
                <a16:creationId xmlns:a16="http://schemas.microsoft.com/office/drawing/2014/main" id="{BE348D43-6DEE-4E32-B9F5-235CB8EC9257}"/>
              </a:ext>
            </a:extLst>
          </p:cNvPr>
          <p:cNvSpPr/>
          <p:nvPr userDrawn="1"/>
        </p:nvSpPr>
        <p:spPr>
          <a:xfrm>
            <a:off x="7059964" y="2076985"/>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endParaRPr lang="en-US" noProof="0" dirty="0"/>
          </a:p>
        </p:txBody>
      </p:sp>
      <p:sp>
        <p:nvSpPr>
          <p:cNvPr id="12" name="图片占位符 11">
            <a:extLst>
              <a:ext uri="{FF2B5EF4-FFF2-40B4-BE49-F238E27FC236}">
                <a16:creationId xmlns:a16="http://schemas.microsoft.com/office/drawing/2014/main" id="{32A28410-C401-4876-8DE7-D0EFCDE41D2C}"/>
              </a:ext>
            </a:extLst>
          </p:cNvPr>
          <p:cNvSpPr>
            <a:spLocks noGrp="1"/>
          </p:cNvSpPr>
          <p:nvPr>
            <p:ph type="pic" sz="quarter" idx="15"/>
          </p:nvPr>
        </p:nvSpPr>
        <p:spPr>
          <a:xfrm>
            <a:off x="911224" y="0"/>
            <a:ext cx="4626864" cy="6858000"/>
          </a:xfrm>
        </p:spPr>
        <p:txBody>
          <a:bodyPr anchor="ctr" anchorCtr="0">
            <a:normAutofit/>
          </a:bodyPr>
          <a:lstStyle>
            <a:lvl1pPr marL="0" indent="0" algn="ctr">
              <a:buNone/>
              <a:defRPr sz="1400"/>
            </a:lvl1pPr>
          </a:lstStyle>
          <a:p>
            <a:r>
              <a:rPr lang="zh-CN" altLang="en-US" noProof="0"/>
              <a:t>单击图标添加图片</a:t>
            </a:r>
            <a:endParaRPr lang="en-US" noProof="0" dirty="0"/>
          </a:p>
        </p:txBody>
      </p:sp>
    </p:spTree>
    <p:extLst>
      <p:ext uri="{BB962C8B-B14F-4D97-AF65-F5344CB8AC3E}">
        <p14:creationId xmlns:p14="http://schemas.microsoft.com/office/powerpoint/2010/main" val="1755848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1" name="椭圆 10">
            <a:extLst>
              <a:ext uri="{FF2B5EF4-FFF2-40B4-BE49-F238E27FC236}">
                <a16:creationId xmlns:a16="http://schemas.microsoft.com/office/drawing/2014/main" id="{275CB319-C744-E641-8907-1470D3DF159D}"/>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en-US" noProof="0" dirty="0"/>
          </a:p>
        </p:txBody>
      </p:sp>
      <p:sp>
        <p:nvSpPr>
          <p:cNvPr id="5" name="灯片编号占位符 4">
            <a:extLst>
              <a:ext uri="{FF2B5EF4-FFF2-40B4-BE49-F238E27FC236}">
                <a16:creationId xmlns:a16="http://schemas.microsoft.com/office/drawing/2014/main" id="{EAAFC21D-31CF-420D-A654-B62708C71952}"/>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2" name="标题 1">
            <a:extLst>
              <a:ext uri="{FF2B5EF4-FFF2-40B4-BE49-F238E27FC236}">
                <a16:creationId xmlns:a16="http://schemas.microsoft.com/office/drawing/2014/main" id="{F5D078D9-85B9-4D7C-BCDC-31053365B378}"/>
              </a:ext>
            </a:extLst>
          </p:cNvPr>
          <p:cNvSpPr>
            <a:spLocks noGrp="1"/>
          </p:cNvSpPr>
          <p:nvPr>
            <p:ph type="title" hasCustomPrompt="1"/>
          </p:nvPr>
        </p:nvSpPr>
        <p:spPr>
          <a:xfrm>
            <a:off x="1172027" y="3938140"/>
            <a:ext cx="4430485" cy="893080"/>
          </a:xfrm>
        </p:spPr>
        <p:txBody>
          <a:bodyPr/>
          <a:lstStyle>
            <a:lvl1pPr algn="ctr">
              <a:defRPr b="0"/>
            </a:lvl1pPr>
          </a:lstStyle>
          <a:p>
            <a:r>
              <a:rPr lang="en-US" noProof="0"/>
              <a:t>Text Layout 2</a:t>
            </a:r>
          </a:p>
        </p:txBody>
      </p:sp>
      <p:sp>
        <p:nvSpPr>
          <p:cNvPr id="3" name="日期占位符 2">
            <a:extLst>
              <a:ext uri="{FF2B5EF4-FFF2-40B4-BE49-F238E27FC236}">
                <a16:creationId xmlns:a16="http://schemas.microsoft.com/office/drawing/2014/main" id="{5F5253D9-2D52-4F01-9ED9-4E2A3C0E6A1B}"/>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D3BDB2FC-0867-44DF-98D6-C443802B8C26}"/>
              </a:ext>
            </a:extLst>
          </p:cNvPr>
          <p:cNvSpPr>
            <a:spLocks noGrp="1"/>
          </p:cNvSpPr>
          <p:nvPr>
            <p:ph type="ftr" sz="quarter" idx="11"/>
          </p:nvPr>
        </p:nvSpPr>
        <p:spPr/>
        <p:txBody>
          <a:bodyPr/>
          <a:lstStyle/>
          <a:p>
            <a:r>
              <a:rPr lang="en-US" noProof="0" dirty="0"/>
              <a:t>ADD A FOOTER</a:t>
            </a:r>
          </a:p>
        </p:txBody>
      </p:sp>
      <p:sp>
        <p:nvSpPr>
          <p:cNvPr id="7" name="图片占位符 6">
            <a:extLst>
              <a:ext uri="{FF2B5EF4-FFF2-40B4-BE49-F238E27FC236}">
                <a16:creationId xmlns:a16="http://schemas.microsoft.com/office/drawing/2014/main" id="{2E25E660-4559-4CC8-852F-94402A454C17}"/>
              </a:ext>
            </a:extLst>
          </p:cNvPr>
          <p:cNvSpPr>
            <a:spLocks noGrp="1"/>
          </p:cNvSpPr>
          <p:nvPr>
            <p:ph type="pic" sz="quarter" idx="13"/>
          </p:nvPr>
        </p:nvSpPr>
        <p:spPr>
          <a:xfrm>
            <a:off x="0" y="797608"/>
            <a:ext cx="12192000" cy="2843784"/>
          </a:xfrm>
        </p:spPr>
        <p:txBody>
          <a:bodyPr anchor="ctr" anchorCtr="0">
            <a:normAutofit/>
          </a:bodyPr>
          <a:lstStyle>
            <a:lvl1pPr marL="0" indent="0" algn="ctr">
              <a:buNone/>
              <a:defRPr sz="1400"/>
            </a:lvl1pPr>
          </a:lstStyle>
          <a:p>
            <a:r>
              <a:rPr lang="zh-CN" altLang="en-US" noProof="0"/>
              <a:t>单击图标添加图片</a:t>
            </a:r>
            <a:endParaRPr lang="en-US" noProof="0" dirty="0"/>
          </a:p>
        </p:txBody>
      </p:sp>
      <p:sp>
        <p:nvSpPr>
          <p:cNvPr id="9" name="任意多边形: 形状 8">
            <a:extLst>
              <a:ext uri="{FF2B5EF4-FFF2-40B4-BE49-F238E27FC236}">
                <a16:creationId xmlns:a16="http://schemas.microsoft.com/office/drawing/2014/main" id="{A4B61220-F8A1-4859-BA99-F5EC0CC36B0F}"/>
              </a:ext>
            </a:extLst>
          </p:cNvPr>
          <p:cNvSpPr/>
          <p:nvPr userDrawn="1"/>
        </p:nvSpPr>
        <p:spPr>
          <a:xfrm>
            <a:off x="1825747" y="4882453"/>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endParaRPr lang="en-US" noProof="0" dirty="0"/>
          </a:p>
        </p:txBody>
      </p:sp>
      <p:sp>
        <p:nvSpPr>
          <p:cNvPr id="10" name="文本占位符 9">
            <a:extLst>
              <a:ext uri="{FF2B5EF4-FFF2-40B4-BE49-F238E27FC236}">
                <a16:creationId xmlns:a16="http://schemas.microsoft.com/office/drawing/2014/main" id="{1A39E620-8448-42D8-85B7-A6BF45A2FBDD}"/>
              </a:ext>
            </a:extLst>
          </p:cNvPr>
          <p:cNvSpPr>
            <a:spLocks noGrp="1"/>
          </p:cNvSpPr>
          <p:nvPr>
            <p:ph type="body" sz="quarter" idx="14" hasCustomPrompt="1"/>
          </p:nvPr>
        </p:nvSpPr>
        <p:spPr>
          <a:xfrm>
            <a:off x="1172027" y="5192860"/>
            <a:ext cx="4430485" cy="639683"/>
          </a:xfrm>
        </p:spPr>
        <p:txBody>
          <a:bodyPr>
            <a:normAutofit/>
          </a:bodyPr>
          <a:lstStyle>
            <a:lvl1pPr marL="0" indent="0" algn="ctr">
              <a:buNone/>
              <a:defRPr sz="1800" b="0" i="0"/>
            </a:lvl1pPr>
          </a:lstStyle>
          <a:p>
            <a:pPr lvl="0"/>
            <a:r>
              <a:rPr lang="en-US" noProof="0"/>
              <a:t>EDIT MASTER TEXT STYLES</a:t>
            </a:r>
          </a:p>
        </p:txBody>
      </p:sp>
      <p:sp>
        <p:nvSpPr>
          <p:cNvPr id="12" name="文本占位符 11">
            <a:extLst>
              <a:ext uri="{FF2B5EF4-FFF2-40B4-BE49-F238E27FC236}">
                <a16:creationId xmlns:a16="http://schemas.microsoft.com/office/drawing/2014/main" id="{F2FF44AF-6A6B-4742-B58D-DF26808AFD83}"/>
              </a:ext>
            </a:extLst>
          </p:cNvPr>
          <p:cNvSpPr>
            <a:spLocks noGrp="1"/>
          </p:cNvSpPr>
          <p:nvPr>
            <p:ph type="body" sz="quarter" idx="15" hasCustomPrompt="1"/>
          </p:nvPr>
        </p:nvSpPr>
        <p:spPr>
          <a:xfrm>
            <a:off x="6474599" y="4064000"/>
            <a:ext cx="4545374" cy="1698171"/>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tx1">
                    <a:lumMod val="75000"/>
                    <a:lumOff val="25000"/>
                  </a:schemeClr>
                </a:solidFill>
              </a:defRPr>
            </a:lvl1pPr>
          </a:lstStyle>
          <a:p>
            <a:pPr lvl="0"/>
            <a:r>
              <a:rPr lang="en-US" noProof="0"/>
              <a:t>Edit Master text styles</a:t>
            </a:r>
          </a:p>
        </p:txBody>
      </p:sp>
    </p:spTree>
    <p:extLst>
      <p:ext uri="{BB962C8B-B14F-4D97-AF65-F5344CB8AC3E}">
        <p14:creationId xmlns:p14="http://schemas.microsoft.com/office/powerpoint/2010/main" val="424932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14" name="椭圆 13">
            <a:extLst>
              <a:ext uri="{FF2B5EF4-FFF2-40B4-BE49-F238E27FC236}">
                <a16:creationId xmlns:a16="http://schemas.microsoft.com/office/drawing/2014/main" id="{213AAFFC-6E5A-D44A-ADBF-E9D307CE6349}"/>
              </a:ext>
            </a:extLst>
          </p:cNvPr>
          <p:cNvSpPr/>
          <p:nvPr userDrawn="1"/>
        </p:nvSpPr>
        <p:spPr>
          <a:xfrm>
            <a:off x="5908548" y="6332312"/>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en-US" noProof="0" dirty="0"/>
          </a:p>
        </p:txBody>
      </p:sp>
      <p:sp>
        <p:nvSpPr>
          <p:cNvPr id="5" name="灯片编号占位符 4">
            <a:extLst>
              <a:ext uri="{FF2B5EF4-FFF2-40B4-BE49-F238E27FC236}">
                <a16:creationId xmlns:a16="http://schemas.microsoft.com/office/drawing/2014/main" id="{72DABAFE-C077-44F7-8606-FCEAD364C173}"/>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3" name="日期占位符 2">
            <a:extLst>
              <a:ext uri="{FF2B5EF4-FFF2-40B4-BE49-F238E27FC236}">
                <a16:creationId xmlns:a16="http://schemas.microsoft.com/office/drawing/2014/main" id="{F8D0EF65-ABFF-4900-A2AD-12A8C47ECC15}"/>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D1E8D827-86E9-4228-B43C-616FE3F73BC2}"/>
              </a:ext>
            </a:extLst>
          </p:cNvPr>
          <p:cNvSpPr>
            <a:spLocks noGrp="1"/>
          </p:cNvSpPr>
          <p:nvPr>
            <p:ph type="ftr" sz="quarter" idx="11"/>
          </p:nvPr>
        </p:nvSpPr>
        <p:spPr/>
        <p:txBody>
          <a:bodyPr/>
          <a:lstStyle/>
          <a:p>
            <a:r>
              <a:rPr lang="en-US" noProof="0" dirty="0"/>
              <a:t>ADD A FOOTER</a:t>
            </a:r>
          </a:p>
        </p:txBody>
      </p:sp>
      <p:sp>
        <p:nvSpPr>
          <p:cNvPr id="7" name="文本占位符 6">
            <a:extLst>
              <a:ext uri="{FF2B5EF4-FFF2-40B4-BE49-F238E27FC236}">
                <a16:creationId xmlns:a16="http://schemas.microsoft.com/office/drawing/2014/main" id="{D2BEBEF9-0DCC-4DA2-9828-D5A83238CD9F}"/>
              </a:ext>
            </a:extLst>
          </p:cNvPr>
          <p:cNvSpPr>
            <a:spLocks noGrp="1"/>
          </p:cNvSpPr>
          <p:nvPr>
            <p:ph type="body" idx="1" hasCustomPrompt="1"/>
          </p:nvPr>
        </p:nvSpPr>
        <p:spPr>
          <a:xfrm>
            <a:off x="2067340" y="2738211"/>
            <a:ext cx="4183650" cy="454353"/>
          </a:xfrm>
        </p:spPr>
        <p:txBody>
          <a:bodyPr>
            <a:noAutofit/>
          </a:bodyPr>
          <a:lstStyle>
            <a:lvl1pPr marL="0" indent="0">
              <a:buNone/>
              <a:defRPr sz="40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8" name="文本占位符 7">
            <a:extLst>
              <a:ext uri="{FF2B5EF4-FFF2-40B4-BE49-F238E27FC236}">
                <a16:creationId xmlns:a16="http://schemas.microsoft.com/office/drawing/2014/main" id="{CE9C552F-C732-4E4C-8B62-DE62A58BADF0}"/>
              </a:ext>
            </a:extLst>
          </p:cNvPr>
          <p:cNvSpPr>
            <a:spLocks noGrp="1"/>
          </p:cNvSpPr>
          <p:nvPr>
            <p:ph type="body" sz="quarter" idx="16" hasCustomPrompt="1"/>
          </p:nvPr>
        </p:nvSpPr>
        <p:spPr>
          <a:xfrm>
            <a:off x="838201" y="2043790"/>
            <a:ext cx="10515599" cy="629105"/>
          </a:xfrm>
        </p:spPr>
        <p:txBody>
          <a:bodyPr>
            <a:noAutofit/>
          </a:bodyPr>
          <a:lstStyle>
            <a:lvl1pPr marL="0" indent="0" algn="ctr">
              <a:buNone/>
              <a:defRPr sz="1800" b="0"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9" name="文本占位符 8">
            <a:extLst>
              <a:ext uri="{FF2B5EF4-FFF2-40B4-BE49-F238E27FC236}">
                <a16:creationId xmlns:a16="http://schemas.microsoft.com/office/drawing/2014/main" id="{100DDA39-3A33-4AF8-BB2F-B80A8696D428}"/>
              </a:ext>
            </a:extLst>
          </p:cNvPr>
          <p:cNvSpPr>
            <a:spLocks noGrp="1"/>
          </p:cNvSpPr>
          <p:nvPr>
            <p:ph type="body" idx="18" hasCustomPrompt="1"/>
          </p:nvPr>
        </p:nvSpPr>
        <p:spPr>
          <a:xfrm>
            <a:off x="7534813" y="2738211"/>
            <a:ext cx="4183650" cy="454353"/>
          </a:xfrm>
        </p:spPr>
        <p:txBody>
          <a:bodyPr>
            <a:noAutofit/>
          </a:bodyPr>
          <a:lstStyle>
            <a:lvl1pPr marL="0" indent="0">
              <a:buNone/>
              <a:defRPr sz="40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0" name="文本占位符 9">
            <a:extLst>
              <a:ext uri="{FF2B5EF4-FFF2-40B4-BE49-F238E27FC236}">
                <a16:creationId xmlns:a16="http://schemas.microsoft.com/office/drawing/2014/main" id="{D01D7372-B596-424A-8437-BCA847E03CF1}"/>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1" name="文本占位符 10">
            <a:extLst>
              <a:ext uri="{FF2B5EF4-FFF2-40B4-BE49-F238E27FC236}">
                <a16:creationId xmlns:a16="http://schemas.microsoft.com/office/drawing/2014/main" id="{F78DB58E-1DC8-42B6-8950-A39F9249D51D}"/>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任意多边形: 形状 11">
            <a:extLst>
              <a:ext uri="{FF2B5EF4-FFF2-40B4-BE49-F238E27FC236}">
                <a16:creationId xmlns:a16="http://schemas.microsoft.com/office/drawing/2014/main" id="{6E7BE306-50F4-4966-B172-8808A97D9FF4}"/>
              </a:ext>
            </a:extLst>
          </p:cNvPr>
          <p:cNvSpPr/>
          <p:nvPr userDrawn="1"/>
        </p:nvSpPr>
        <p:spPr>
          <a:xfrm>
            <a:off x="4534478" y="1626075"/>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endParaRPr lang="en-US" noProof="0" dirty="0"/>
          </a:p>
        </p:txBody>
      </p:sp>
      <p:sp>
        <p:nvSpPr>
          <p:cNvPr id="13" name="标题 12">
            <a:extLst>
              <a:ext uri="{FF2B5EF4-FFF2-40B4-BE49-F238E27FC236}">
                <a16:creationId xmlns:a16="http://schemas.microsoft.com/office/drawing/2014/main" id="{17DEC651-98F0-44EE-BAB8-8B3FE702A36A}"/>
              </a:ext>
            </a:extLst>
          </p:cNvPr>
          <p:cNvSpPr>
            <a:spLocks noGrp="1"/>
          </p:cNvSpPr>
          <p:nvPr>
            <p:ph type="title" hasCustomPrompt="1"/>
          </p:nvPr>
        </p:nvSpPr>
        <p:spPr>
          <a:xfrm>
            <a:off x="838200" y="470522"/>
            <a:ext cx="10515600" cy="1325563"/>
          </a:xfrm>
        </p:spPr>
        <p:txBody>
          <a:bodyPr/>
          <a:lstStyle>
            <a:lvl1pPr algn="ctr">
              <a:defRPr b="0"/>
            </a:lvl1pPr>
          </a:lstStyle>
          <a:p>
            <a:r>
              <a:rPr lang="en-US" noProof="0"/>
              <a:t>Comparison</a:t>
            </a:r>
          </a:p>
        </p:txBody>
      </p:sp>
    </p:spTree>
    <p:extLst>
      <p:ext uri="{BB962C8B-B14F-4D97-AF65-F5344CB8AC3E}">
        <p14:creationId xmlns:p14="http://schemas.microsoft.com/office/powerpoint/2010/main" val="114585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3" name="椭圆 22">
            <a:extLst>
              <a:ext uri="{FF2B5EF4-FFF2-40B4-BE49-F238E27FC236}">
                <a16:creationId xmlns:a16="http://schemas.microsoft.com/office/drawing/2014/main" id="{99E16AA7-5075-3449-AB21-5E8037339A90}"/>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en-US" noProof="0" dirty="0"/>
          </a:p>
        </p:txBody>
      </p:sp>
      <p:sp>
        <p:nvSpPr>
          <p:cNvPr id="5" name="灯片编号占位符 4">
            <a:extLst>
              <a:ext uri="{FF2B5EF4-FFF2-40B4-BE49-F238E27FC236}">
                <a16:creationId xmlns:a16="http://schemas.microsoft.com/office/drawing/2014/main" id="{E523D6FB-BDF5-462B-9DFB-6A2531254435}"/>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3" name="日期占位符 2">
            <a:extLst>
              <a:ext uri="{FF2B5EF4-FFF2-40B4-BE49-F238E27FC236}">
                <a16:creationId xmlns:a16="http://schemas.microsoft.com/office/drawing/2014/main" id="{3CAFBD2F-FD90-4C8F-BEA1-91BB2D242EED}"/>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5F47FDA8-53F5-4098-B6D5-32456ABFAE67}"/>
              </a:ext>
            </a:extLst>
          </p:cNvPr>
          <p:cNvSpPr>
            <a:spLocks noGrp="1"/>
          </p:cNvSpPr>
          <p:nvPr>
            <p:ph type="ftr" sz="quarter" idx="11"/>
          </p:nvPr>
        </p:nvSpPr>
        <p:spPr/>
        <p:txBody>
          <a:bodyPr/>
          <a:lstStyle/>
          <a:p>
            <a:r>
              <a:rPr lang="en-US" noProof="0" dirty="0"/>
              <a:t>ADD A FOOTER</a:t>
            </a:r>
          </a:p>
        </p:txBody>
      </p:sp>
      <p:sp>
        <p:nvSpPr>
          <p:cNvPr id="6" name="图表占位符 5">
            <a:extLst>
              <a:ext uri="{FF2B5EF4-FFF2-40B4-BE49-F238E27FC236}">
                <a16:creationId xmlns:a16="http://schemas.microsoft.com/office/drawing/2014/main" id="{270B440B-C39E-47E6-9CBA-0BA4EB1EF522}"/>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zh-CN" altLang="en-US" noProof="0"/>
              <a:t>单击图标添加图表</a:t>
            </a:r>
            <a:endParaRPr lang="en-US" noProof="0" dirty="0"/>
          </a:p>
        </p:txBody>
      </p:sp>
      <p:sp>
        <p:nvSpPr>
          <p:cNvPr id="8" name="任意多边形: 形状 7">
            <a:extLst>
              <a:ext uri="{FF2B5EF4-FFF2-40B4-BE49-F238E27FC236}">
                <a16:creationId xmlns:a16="http://schemas.microsoft.com/office/drawing/2014/main" id="{1ED66CD9-A275-41A6-92EA-B32A8F51F472}"/>
              </a:ext>
            </a:extLst>
          </p:cNvPr>
          <p:cNvSpPr/>
          <p:nvPr userDrawn="1"/>
        </p:nvSpPr>
        <p:spPr>
          <a:xfrm>
            <a:off x="1349102" y="2168288"/>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endParaRPr lang="en-US" noProof="0" dirty="0"/>
          </a:p>
        </p:txBody>
      </p:sp>
      <p:sp>
        <p:nvSpPr>
          <p:cNvPr id="9" name="文本占位符 8">
            <a:extLst>
              <a:ext uri="{FF2B5EF4-FFF2-40B4-BE49-F238E27FC236}">
                <a16:creationId xmlns:a16="http://schemas.microsoft.com/office/drawing/2014/main" id="{B1A41807-9D03-4167-89E4-C5D1E8143661}"/>
              </a:ext>
            </a:extLst>
          </p:cNvPr>
          <p:cNvSpPr>
            <a:spLocks noGrp="1"/>
          </p:cNvSpPr>
          <p:nvPr>
            <p:ph type="body" sz="quarter" idx="14" hasCustomPrompt="1"/>
          </p:nvPr>
        </p:nvSpPr>
        <p:spPr>
          <a:xfrm>
            <a:off x="925966" y="2478695"/>
            <a:ext cx="5170033" cy="758536"/>
          </a:xfrm>
        </p:spPr>
        <p:txBody>
          <a:bodyPr>
            <a:normAutofit/>
          </a:bodyPr>
          <a:lstStyle>
            <a:lvl1pPr marL="0" indent="0" algn="ctr">
              <a:buNone/>
              <a:defRPr sz="1800" b="0" i="0"/>
            </a:lvl1pPr>
          </a:lstStyle>
          <a:p>
            <a:pPr lvl="0"/>
            <a:r>
              <a:rPr lang="en-US" noProof="0"/>
              <a:t>EDIT MASTER TEXT STYLES</a:t>
            </a:r>
          </a:p>
        </p:txBody>
      </p:sp>
      <p:sp>
        <p:nvSpPr>
          <p:cNvPr id="10" name="标题 9">
            <a:extLst>
              <a:ext uri="{FF2B5EF4-FFF2-40B4-BE49-F238E27FC236}">
                <a16:creationId xmlns:a16="http://schemas.microsoft.com/office/drawing/2014/main" id="{CBDF72AB-A1AE-464E-A9E1-C5CDA8D5CCFE}"/>
              </a:ext>
            </a:extLst>
          </p:cNvPr>
          <p:cNvSpPr>
            <a:spLocks noGrp="1"/>
          </p:cNvSpPr>
          <p:nvPr>
            <p:ph type="title" hasCustomPrompt="1"/>
          </p:nvPr>
        </p:nvSpPr>
        <p:spPr>
          <a:xfrm>
            <a:off x="1957858" y="1289573"/>
            <a:ext cx="3106248" cy="758536"/>
          </a:xfrm>
        </p:spPr>
        <p:txBody>
          <a:bodyPr lIns="0" tIns="0" rIns="0" bIns="0">
            <a:noAutofit/>
          </a:bodyPr>
          <a:lstStyle>
            <a:lvl1pPr algn="ctr">
              <a:defRPr/>
            </a:lvl1pPr>
          </a:lstStyle>
          <a:p>
            <a:r>
              <a:rPr lang="en-US" noProof="0"/>
              <a:t>Chart Slide</a:t>
            </a:r>
          </a:p>
        </p:txBody>
      </p:sp>
      <p:sp>
        <p:nvSpPr>
          <p:cNvPr id="12" name="文本占位符 11">
            <a:extLst>
              <a:ext uri="{FF2B5EF4-FFF2-40B4-BE49-F238E27FC236}">
                <a16:creationId xmlns:a16="http://schemas.microsoft.com/office/drawing/2014/main" id="{B83C9A6F-A614-4B31-91D5-3B5CB932149C}"/>
              </a:ext>
            </a:extLst>
          </p:cNvPr>
          <p:cNvSpPr>
            <a:spLocks noGrp="1"/>
          </p:cNvSpPr>
          <p:nvPr>
            <p:ph type="body" idx="18" hasCustomPrompt="1"/>
          </p:nvPr>
        </p:nvSpPr>
        <p:spPr>
          <a:xfrm>
            <a:off x="2030497" y="3408555"/>
            <a:ext cx="1597889" cy="482453"/>
          </a:xfrm>
        </p:spPr>
        <p:txBody>
          <a:bodyPr anchor="b" anchorCtr="0">
            <a:norm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30%</a:t>
            </a:r>
          </a:p>
        </p:txBody>
      </p:sp>
      <p:sp>
        <p:nvSpPr>
          <p:cNvPr id="13" name="文本占位符 12">
            <a:extLst>
              <a:ext uri="{FF2B5EF4-FFF2-40B4-BE49-F238E27FC236}">
                <a16:creationId xmlns:a16="http://schemas.microsoft.com/office/drawing/2014/main" id="{A985BA82-9C97-475F-8775-0F16D2FB4047}"/>
              </a:ext>
            </a:extLst>
          </p:cNvPr>
          <p:cNvSpPr>
            <a:spLocks noGrp="1"/>
          </p:cNvSpPr>
          <p:nvPr>
            <p:ph type="body" sz="quarter" idx="21" hasCustomPrompt="1"/>
          </p:nvPr>
        </p:nvSpPr>
        <p:spPr>
          <a:xfrm>
            <a:off x="2030498" y="3739108"/>
            <a:ext cx="1597889" cy="365125"/>
          </a:xfrm>
        </p:spPr>
        <p:txBody>
          <a:bodyPr>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Category Title</a:t>
            </a:r>
          </a:p>
        </p:txBody>
      </p:sp>
      <p:sp>
        <p:nvSpPr>
          <p:cNvPr id="15" name="文本占位符 14">
            <a:extLst>
              <a:ext uri="{FF2B5EF4-FFF2-40B4-BE49-F238E27FC236}">
                <a16:creationId xmlns:a16="http://schemas.microsoft.com/office/drawing/2014/main" id="{E5376509-D29C-46DE-948E-15D430CE432A}"/>
              </a:ext>
            </a:extLst>
          </p:cNvPr>
          <p:cNvSpPr>
            <a:spLocks noGrp="1"/>
          </p:cNvSpPr>
          <p:nvPr>
            <p:ph type="body" idx="22" hasCustomPrompt="1"/>
          </p:nvPr>
        </p:nvSpPr>
        <p:spPr>
          <a:xfrm>
            <a:off x="2030522" y="4142228"/>
            <a:ext cx="1597889" cy="482452"/>
          </a:xfrm>
        </p:spPr>
        <p:txBody>
          <a:bodyPr anchor="b" anchorCtr="0">
            <a:norm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10%</a:t>
            </a:r>
          </a:p>
        </p:txBody>
      </p:sp>
      <p:sp>
        <p:nvSpPr>
          <p:cNvPr id="16" name="文本占位符 15">
            <a:extLst>
              <a:ext uri="{FF2B5EF4-FFF2-40B4-BE49-F238E27FC236}">
                <a16:creationId xmlns:a16="http://schemas.microsoft.com/office/drawing/2014/main" id="{A581FA6A-566D-4068-A898-F86FB96D4A93}"/>
              </a:ext>
            </a:extLst>
          </p:cNvPr>
          <p:cNvSpPr>
            <a:spLocks noGrp="1"/>
          </p:cNvSpPr>
          <p:nvPr>
            <p:ph type="body" sz="quarter" idx="23" hasCustomPrompt="1"/>
          </p:nvPr>
        </p:nvSpPr>
        <p:spPr>
          <a:xfrm>
            <a:off x="2030523" y="4472778"/>
            <a:ext cx="1597889" cy="365125"/>
          </a:xfrm>
        </p:spPr>
        <p:txBody>
          <a:bodyPr>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Category Title</a:t>
            </a:r>
          </a:p>
        </p:txBody>
      </p:sp>
      <p:sp>
        <p:nvSpPr>
          <p:cNvPr id="18" name="文本占位符 17">
            <a:extLst>
              <a:ext uri="{FF2B5EF4-FFF2-40B4-BE49-F238E27FC236}">
                <a16:creationId xmlns:a16="http://schemas.microsoft.com/office/drawing/2014/main" id="{503636CF-AD49-411E-BE27-63C28BDE068C}"/>
              </a:ext>
            </a:extLst>
          </p:cNvPr>
          <p:cNvSpPr>
            <a:spLocks noGrp="1"/>
          </p:cNvSpPr>
          <p:nvPr>
            <p:ph type="body" idx="24" hasCustomPrompt="1"/>
          </p:nvPr>
        </p:nvSpPr>
        <p:spPr>
          <a:xfrm>
            <a:off x="3970011" y="3408555"/>
            <a:ext cx="1597889" cy="482453"/>
          </a:xfrm>
        </p:spPr>
        <p:txBody>
          <a:bodyPr anchor="b" anchorCtr="0">
            <a:norm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25%</a:t>
            </a:r>
          </a:p>
        </p:txBody>
      </p:sp>
      <p:sp>
        <p:nvSpPr>
          <p:cNvPr id="19" name="文本占位符 18">
            <a:extLst>
              <a:ext uri="{FF2B5EF4-FFF2-40B4-BE49-F238E27FC236}">
                <a16:creationId xmlns:a16="http://schemas.microsoft.com/office/drawing/2014/main" id="{F2C67681-C89E-4F74-A7C1-BD0812A9422A}"/>
              </a:ext>
            </a:extLst>
          </p:cNvPr>
          <p:cNvSpPr>
            <a:spLocks noGrp="1"/>
          </p:cNvSpPr>
          <p:nvPr>
            <p:ph type="body" sz="quarter" idx="25" hasCustomPrompt="1"/>
          </p:nvPr>
        </p:nvSpPr>
        <p:spPr>
          <a:xfrm>
            <a:off x="3970012" y="3739108"/>
            <a:ext cx="1597889" cy="365125"/>
          </a:xfrm>
        </p:spPr>
        <p:txBody>
          <a:bodyPr>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Category Title</a:t>
            </a:r>
          </a:p>
        </p:txBody>
      </p:sp>
      <p:sp>
        <p:nvSpPr>
          <p:cNvPr id="21" name="文本占位符 20">
            <a:extLst>
              <a:ext uri="{FF2B5EF4-FFF2-40B4-BE49-F238E27FC236}">
                <a16:creationId xmlns:a16="http://schemas.microsoft.com/office/drawing/2014/main" id="{5742559E-6662-49A7-A091-9472A31ED26B}"/>
              </a:ext>
            </a:extLst>
          </p:cNvPr>
          <p:cNvSpPr>
            <a:spLocks noGrp="1"/>
          </p:cNvSpPr>
          <p:nvPr>
            <p:ph type="body" idx="26" hasCustomPrompt="1"/>
          </p:nvPr>
        </p:nvSpPr>
        <p:spPr>
          <a:xfrm>
            <a:off x="3970036" y="4142228"/>
            <a:ext cx="1597889" cy="482452"/>
          </a:xfrm>
        </p:spPr>
        <p:txBody>
          <a:bodyPr anchor="b" anchorCtr="0">
            <a:norm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10%</a:t>
            </a:r>
          </a:p>
        </p:txBody>
      </p:sp>
      <p:sp>
        <p:nvSpPr>
          <p:cNvPr id="22" name="文本占位符 21">
            <a:extLst>
              <a:ext uri="{FF2B5EF4-FFF2-40B4-BE49-F238E27FC236}">
                <a16:creationId xmlns:a16="http://schemas.microsoft.com/office/drawing/2014/main" id="{E514B383-1886-4E45-9DB3-6DF4FFCA6FCD}"/>
              </a:ext>
            </a:extLst>
          </p:cNvPr>
          <p:cNvSpPr>
            <a:spLocks noGrp="1"/>
          </p:cNvSpPr>
          <p:nvPr>
            <p:ph type="body" sz="quarter" idx="27" hasCustomPrompt="1"/>
          </p:nvPr>
        </p:nvSpPr>
        <p:spPr>
          <a:xfrm>
            <a:off x="3970037" y="4472779"/>
            <a:ext cx="1597889" cy="365125"/>
          </a:xfrm>
        </p:spPr>
        <p:txBody>
          <a:bodyPr>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Category Title</a:t>
            </a:r>
          </a:p>
        </p:txBody>
      </p:sp>
      <p:sp>
        <p:nvSpPr>
          <p:cNvPr id="24" name="文本占位符 23">
            <a:extLst>
              <a:ext uri="{FF2B5EF4-FFF2-40B4-BE49-F238E27FC236}">
                <a16:creationId xmlns:a16="http://schemas.microsoft.com/office/drawing/2014/main" id="{2734F2A5-6B16-40E3-8EBB-0E1A0984BAB7}"/>
              </a:ext>
            </a:extLst>
          </p:cNvPr>
          <p:cNvSpPr>
            <a:spLocks noGrp="1"/>
          </p:cNvSpPr>
          <p:nvPr>
            <p:ph type="body" idx="28" hasCustomPrompt="1"/>
          </p:nvPr>
        </p:nvSpPr>
        <p:spPr>
          <a:xfrm>
            <a:off x="2030497" y="4875898"/>
            <a:ext cx="1597889" cy="482452"/>
          </a:xfrm>
        </p:spPr>
        <p:txBody>
          <a:bodyPr anchor="b" anchorCtr="0">
            <a:norm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20%</a:t>
            </a:r>
          </a:p>
        </p:txBody>
      </p:sp>
      <p:sp>
        <p:nvSpPr>
          <p:cNvPr id="25" name="文本占位符 24">
            <a:extLst>
              <a:ext uri="{FF2B5EF4-FFF2-40B4-BE49-F238E27FC236}">
                <a16:creationId xmlns:a16="http://schemas.microsoft.com/office/drawing/2014/main" id="{01D6AF2B-2CA0-4F6A-9C29-4AE73FCAB4E2}"/>
              </a:ext>
            </a:extLst>
          </p:cNvPr>
          <p:cNvSpPr>
            <a:spLocks noGrp="1"/>
          </p:cNvSpPr>
          <p:nvPr>
            <p:ph type="body" sz="quarter" idx="29" hasCustomPrompt="1"/>
          </p:nvPr>
        </p:nvSpPr>
        <p:spPr>
          <a:xfrm>
            <a:off x="2030498" y="5206449"/>
            <a:ext cx="1597889" cy="365125"/>
          </a:xfrm>
        </p:spPr>
        <p:txBody>
          <a:bodyPr>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Category Title</a:t>
            </a:r>
          </a:p>
        </p:txBody>
      </p:sp>
      <p:sp>
        <p:nvSpPr>
          <p:cNvPr id="27" name="文本占位符 26">
            <a:extLst>
              <a:ext uri="{FF2B5EF4-FFF2-40B4-BE49-F238E27FC236}">
                <a16:creationId xmlns:a16="http://schemas.microsoft.com/office/drawing/2014/main" id="{C3E000C2-49D4-4D64-860A-0DB29B389387}"/>
              </a:ext>
            </a:extLst>
          </p:cNvPr>
          <p:cNvSpPr>
            <a:spLocks noGrp="1"/>
          </p:cNvSpPr>
          <p:nvPr>
            <p:ph type="body" idx="30" hasCustomPrompt="1"/>
          </p:nvPr>
        </p:nvSpPr>
        <p:spPr>
          <a:xfrm>
            <a:off x="3970037" y="4875898"/>
            <a:ext cx="1597889" cy="482452"/>
          </a:xfrm>
        </p:spPr>
        <p:txBody>
          <a:bodyPr anchor="b" anchorCtr="0">
            <a:no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5%</a:t>
            </a:r>
          </a:p>
        </p:txBody>
      </p:sp>
      <p:sp>
        <p:nvSpPr>
          <p:cNvPr id="28" name="文本占位符 27">
            <a:extLst>
              <a:ext uri="{FF2B5EF4-FFF2-40B4-BE49-F238E27FC236}">
                <a16:creationId xmlns:a16="http://schemas.microsoft.com/office/drawing/2014/main" id="{4A6CF106-F60C-46A1-BD17-8EC35A637A7C}"/>
              </a:ext>
            </a:extLst>
          </p:cNvPr>
          <p:cNvSpPr>
            <a:spLocks noGrp="1"/>
          </p:cNvSpPr>
          <p:nvPr>
            <p:ph type="body" sz="quarter" idx="31" hasCustomPrompt="1"/>
          </p:nvPr>
        </p:nvSpPr>
        <p:spPr>
          <a:xfrm>
            <a:off x="3970037" y="5206449"/>
            <a:ext cx="1597889" cy="365125"/>
          </a:xfrm>
        </p:spPr>
        <p:txBody>
          <a:bodyPr>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Category Title</a:t>
            </a:r>
          </a:p>
        </p:txBody>
      </p:sp>
    </p:spTree>
    <p:extLst>
      <p:ext uri="{BB962C8B-B14F-4D97-AF65-F5344CB8AC3E}">
        <p14:creationId xmlns:p14="http://schemas.microsoft.com/office/powerpoint/2010/main" val="284725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10" name="椭圆 9">
            <a:extLst>
              <a:ext uri="{FF2B5EF4-FFF2-40B4-BE49-F238E27FC236}">
                <a16:creationId xmlns:a16="http://schemas.microsoft.com/office/drawing/2014/main" id="{FB049D0D-CE60-8E46-896A-1F4E3E51AABC}"/>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en-US" noProof="0" dirty="0"/>
          </a:p>
        </p:txBody>
      </p:sp>
      <p:sp>
        <p:nvSpPr>
          <p:cNvPr id="5" name="灯片编号占位符 4">
            <a:extLst>
              <a:ext uri="{FF2B5EF4-FFF2-40B4-BE49-F238E27FC236}">
                <a16:creationId xmlns:a16="http://schemas.microsoft.com/office/drawing/2014/main" id="{DE288F71-122C-49D4-9750-104A0F9BA30E}"/>
              </a:ext>
            </a:extLst>
          </p:cNvPr>
          <p:cNvSpPr>
            <a:spLocks noGrp="1"/>
          </p:cNvSpPr>
          <p:nvPr>
            <p:ph type="sldNum" sz="quarter" idx="12"/>
          </p:nvPr>
        </p:nvSpPr>
        <p:spPr/>
        <p:txBody>
          <a:bodyPr/>
          <a:lstStyle/>
          <a:p>
            <a:fld id="{D495E168-DA5E-4888-8D8A-92B118324C14}" type="slidenum">
              <a:rPr lang="en-US" noProof="0" smtClean="0"/>
              <a:pPr/>
              <a:t>‹#›</a:t>
            </a:fld>
            <a:endParaRPr lang="en-US" noProof="0" dirty="0"/>
          </a:p>
        </p:txBody>
      </p:sp>
      <p:sp>
        <p:nvSpPr>
          <p:cNvPr id="3" name="日期占位符 2">
            <a:extLst>
              <a:ext uri="{FF2B5EF4-FFF2-40B4-BE49-F238E27FC236}">
                <a16:creationId xmlns:a16="http://schemas.microsoft.com/office/drawing/2014/main" id="{67A81471-D048-496A-9DA4-EDB335843A90}"/>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ABADBAE1-8416-4A24-B332-BA35F9D581F0}"/>
              </a:ext>
            </a:extLst>
          </p:cNvPr>
          <p:cNvSpPr>
            <a:spLocks noGrp="1"/>
          </p:cNvSpPr>
          <p:nvPr>
            <p:ph type="ftr" sz="quarter" idx="11"/>
          </p:nvPr>
        </p:nvSpPr>
        <p:spPr/>
        <p:txBody>
          <a:bodyPr/>
          <a:lstStyle/>
          <a:p>
            <a:r>
              <a:rPr lang="en-US" noProof="0" dirty="0"/>
              <a:t>ADD A FOOTER</a:t>
            </a:r>
          </a:p>
        </p:txBody>
      </p:sp>
      <p:sp>
        <p:nvSpPr>
          <p:cNvPr id="7" name="文本占位符 6">
            <a:extLst>
              <a:ext uri="{FF2B5EF4-FFF2-40B4-BE49-F238E27FC236}">
                <a16:creationId xmlns:a16="http://schemas.microsoft.com/office/drawing/2014/main" id="{B9AF1F95-7091-4B50-892C-55F8B5B9AC86}"/>
              </a:ext>
            </a:extLst>
          </p:cNvPr>
          <p:cNvSpPr>
            <a:spLocks noGrp="1"/>
          </p:cNvSpPr>
          <p:nvPr>
            <p:ph type="body" sz="quarter" idx="13" hasCustomPrompt="1"/>
          </p:nvPr>
        </p:nvSpPr>
        <p:spPr>
          <a:xfrm>
            <a:off x="8291145" y="3029751"/>
            <a:ext cx="2825496" cy="2144162"/>
          </a:xfrm>
        </p:spPr>
        <p:txBody>
          <a:bodyPr>
            <a:normAutofit/>
          </a:bodyPr>
          <a:lstStyle>
            <a:lvl1pPr marL="0" indent="0" algn="ctr">
              <a:buNone/>
              <a:defRPr sz="1800" b="0" i="0"/>
            </a:lvl1pPr>
          </a:lstStyle>
          <a:p>
            <a:pPr lvl="0"/>
            <a:r>
              <a:rPr lang="en-US" noProof="0"/>
              <a:t>EDIT MASTER TEXT STYLES</a:t>
            </a:r>
          </a:p>
        </p:txBody>
      </p:sp>
      <p:sp>
        <p:nvSpPr>
          <p:cNvPr id="9" name="标题 8">
            <a:extLst>
              <a:ext uri="{FF2B5EF4-FFF2-40B4-BE49-F238E27FC236}">
                <a16:creationId xmlns:a16="http://schemas.microsoft.com/office/drawing/2014/main" id="{77DE3589-2C45-437A-BDA9-55A9B8859FF7}"/>
              </a:ext>
            </a:extLst>
          </p:cNvPr>
          <p:cNvSpPr>
            <a:spLocks noGrp="1"/>
          </p:cNvSpPr>
          <p:nvPr>
            <p:ph type="title" hasCustomPrompt="1"/>
          </p:nvPr>
        </p:nvSpPr>
        <p:spPr>
          <a:xfrm>
            <a:off x="8291145" y="1868285"/>
            <a:ext cx="2825496" cy="718222"/>
          </a:xfrm>
        </p:spPr>
        <p:txBody>
          <a:bodyPr/>
          <a:lstStyle>
            <a:lvl1pPr algn="ctr">
              <a:defRPr/>
            </a:lvl1pPr>
          </a:lstStyle>
          <a:p>
            <a:r>
              <a:rPr lang="en-US" noProof="0"/>
              <a:t>Table Slide</a:t>
            </a:r>
          </a:p>
        </p:txBody>
      </p:sp>
      <p:sp>
        <p:nvSpPr>
          <p:cNvPr id="15" name="任意多边形: 形状 14">
            <a:extLst>
              <a:ext uri="{FF2B5EF4-FFF2-40B4-BE49-F238E27FC236}">
                <a16:creationId xmlns:a16="http://schemas.microsoft.com/office/drawing/2014/main" id="{6161C347-CD23-4D4F-981D-1C8457111EA8}"/>
              </a:ext>
            </a:extLst>
          </p:cNvPr>
          <p:cNvSpPr/>
          <p:nvPr userDrawn="1"/>
        </p:nvSpPr>
        <p:spPr>
          <a:xfrm>
            <a:off x="8340351" y="2726976"/>
            <a:ext cx="2727084" cy="139525"/>
          </a:xfrm>
          <a:custGeom>
            <a:avLst/>
            <a:gdLst>
              <a:gd name="connsiteX0" fmla="*/ 67167 w 2727084"/>
              <a:gd name="connsiteY0" fmla="*/ 78582 h 139525"/>
              <a:gd name="connsiteX1" fmla="*/ 12625 w 2727084"/>
              <a:gd name="connsiteY1" fmla="*/ 78582 h 139525"/>
              <a:gd name="connsiteX2" fmla="*/ 12625 w 2727084"/>
              <a:gd name="connsiteY2" fmla="*/ 65898 h 139525"/>
              <a:gd name="connsiteX3" fmla="*/ 956323 w 2727084"/>
              <a:gd name="connsiteY3" fmla="*/ 65898 h 139525"/>
              <a:gd name="connsiteX4" fmla="*/ 1151658 w 2727084"/>
              <a:gd name="connsiteY4" fmla="*/ 12625 h 139525"/>
              <a:gd name="connsiteX5" fmla="*/ 1268352 w 2727084"/>
              <a:gd name="connsiteY5" fmla="*/ 65898 h 139525"/>
              <a:gd name="connsiteX6" fmla="*/ 1297526 w 2727084"/>
              <a:gd name="connsiteY6" fmla="*/ 65898 h 139525"/>
              <a:gd name="connsiteX7" fmla="*/ 1353336 w 2727084"/>
              <a:gd name="connsiteY7" fmla="*/ 15162 h 139525"/>
              <a:gd name="connsiteX8" fmla="*/ 1409146 w 2727084"/>
              <a:gd name="connsiteY8" fmla="*/ 65898 h 139525"/>
              <a:gd name="connsiteX9" fmla="*/ 1438319 w 2727084"/>
              <a:gd name="connsiteY9" fmla="*/ 65898 h 139525"/>
              <a:gd name="connsiteX10" fmla="*/ 1555013 w 2727084"/>
              <a:gd name="connsiteY10" fmla="*/ 12625 h 139525"/>
              <a:gd name="connsiteX11" fmla="*/ 1750348 w 2727084"/>
              <a:gd name="connsiteY11" fmla="*/ 65898 h 139525"/>
              <a:gd name="connsiteX12" fmla="*/ 2723220 w 2727084"/>
              <a:gd name="connsiteY12" fmla="*/ 65898 h 139525"/>
              <a:gd name="connsiteX13" fmla="*/ 2723220 w 2727084"/>
              <a:gd name="connsiteY13" fmla="*/ 78582 h 139525"/>
              <a:gd name="connsiteX14" fmla="*/ 2630626 w 2727084"/>
              <a:gd name="connsiteY14" fmla="*/ 78582 h 139525"/>
              <a:gd name="connsiteX15" fmla="*/ 2630626 w 2727084"/>
              <a:gd name="connsiteY15" fmla="*/ 79851 h 139525"/>
              <a:gd name="connsiteX16" fmla="*/ 1901289 w 2727084"/>
              <a:gd name="connsiteY16" fmla="*/ 78582 h 139525"/>
              <a:gd name="connsiteX17" fmla="*/ 1790937 w 2727084"/>
              <a:gd name="connsiteY17" fmla="*/ 78582 h 139525"/>
              <a:gd name="connsiteX18" fmla="*/ 1553745 w 2727084"/>
              <a:gd name="connsiteY18" fmla="*/ 131855 h 139525"/>
              <a:gd name="connsiteX19" fmla="*/ 1437051 w 2727084"/>
              <a:gd name="connsiteY19" fmla="*/ 78582 h 139525"/>
              <a:gd name="connsiteX20" fmla="*/ 1407877 w 2727084"/>
              <a:gd name="connsiteY20" fmla="*/ 78582 h 139525"/>
              <a:gd name="connsiteX21" fmla="*/ 1353336 w 2727084"/>
              <a:gd name="connsiteY21" fmla="*/ 129319 h 139525"/>
              <a:gd name="connsiteX22" fmla="*/ 1297526 w 2727084"/>
              <a:gd name="connsiteY22" fmla="*/ 78582 h 139525"/>
              <a:gd name="connsiteX23" fmla="*/ 1268352 w 2727084"/>
              <a:gd name="connsiteY23" fmla="*/ 78582 h 139525"/>
              <a:gd name="connsiteX24" fmla="*/ 1151658 w 2727084"/>
              <a:gd name="connsiteY24" fmla="*/ 131855 h 139525"/>
              <a:gd name="connsiteX25" fmla="*/ 914465 w 2727084"/>
              <a:gd name="connsiteY25" fmla="*/ 78582 h 139525"/>
              <a:gd name="connsiteX26" fmla="*/ 805382 w 2727084"/>
              <a:gd name="connsiteY26" fmla="*/ 78582 h 139525"/>
              <a:gd name="connsiteX27" fmla="*/ 67167 w 2727084"/>
              <a:gd name="connsiteY27" fmla="*/ 78582 h 139525"/>
              <a:gd name="connsiteX28" fmla="*/ 67167 w 2727084"/>
              <a:gd name="connsiteY28" fmla="*/ 78582 h 13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27084" h="139525">
                <a:moveTo>
                  <a:pt x="67167" y="78582"/>
                </a:moveTo>
                <a:lnTo>
                  <a:pt x="12625" y="78582"/>
                </a:lnTo>
                <a:lnTo>
                  <a:pt x="12625" y="65898"/>
                </a:lnTo>
                <a:lnTo>
                  <a:pt x="956323" y="65898"/>
                </a:lnTo>
                <a:cubicBezTo>
                  <a:pt x="1061601" y="55751"/>
                  <a:pt x="1151658" y="12625"/>
                  <a:pt x="1151658" y="12625"/>
                </a:cubicBezTo>
                <a:cubicBezTo>
                  <a:pt x="1198589" y="48140"/>
                  <a:pt x="1241715" y="60824"/>
                  <a:pt x="1268352" y="65898"/>
                </a:cubicBezTo>
                <a:lnTo>
                  <a:pt x="1297526" y="65898"/>
                </a:lnTo>
                <a:cubicBezTo>
                  <a:pt x="1303868" y="24041"/>
                  <a:pt x="1336846" y="15162"/>
                  <a:pt x="1353336" y="15162"/>
                </a:cubicBezTo>
                <a:cubicBezTo>
                  <a:pt x="1369825" y="15162"/>
                  <a:pt x="1402804" y="24041"/>
                  <a:pt x="1409146" y="65898"/>
                </a:cubicBezTo>
                <a:lnTo>
                  <a:pt x="1438319" y="65898"/>
                </a:lnTo>
                <a:cubicBezTo>
                  <a:pt x="1464956" y="60824"/>
                  <a:pt x="1508082" y="46872"/>
                  <a:pt x="1555013" y="12625"/>
                </a:cubicBezTo>
                <a:cubicBezTo>
                  <a:pt x="1555013" y="12625"/>
                  <a:pt x="1645070" y="55751"/>
                  <a:pt x="1750348" y="65898"/>
                </a:cubicBezTo>
                <a:lnTo>
                  <a:pt x="2723220" y="65898"/>
                </a:lnTo>
                <a:lnTo>
                  <a:pt x="2723220" y="78582"/>
                </a:lnTo>
                <a:lnTo>
                  <a:pt x="2630626" y="78582"/>
                </a:lnTo>
                <a:lnTo>
                  <a:pt x="2630626" y="79851"/>
                </a:lnTo>
                <a:lnTo>
                  <a:pt x="1901289" y="78582"/>
                </a:lnTo>
                <a:lnTo>
                  <a:pt x="1790937" y="78582"/>
                </a:lnTo>
                <a:cubicBezTo>
                  <a:pt x="1670438" y="79851"/>
                  <a:pt x="1553745" y="131855"/>
                  <a:pt x="1553745" y="131855"/>
                </a:cubicBezTo>
                <a:cubicBezTo>
                  <a:pt x="1506813" y="96340"/>
                  <a:pt x="1463687" y="83656"/>
                  <a:pt x="1437051" y="78582"/>
                </a:cubicBezTo>
                <a:lnTo>
                  <a:pt x="1407877" y="78582"/>
                </a:lnTo>
                <a:cubicBezTo>
                  <a:pt x="1401535" y="119171"/>
                  <a:pt x="1369825" y="129319"/>
                  <a:pt x="1353336" y="129319"/>
                </a:cubicBezTo>
                <a:cubicBezTo>
                  <a:pt x="1336846" y="129319"/>
                  <a:pt x="1303868" y="121708"/>
                  <a:pt x="1297526" y="78582"/>
                </a:cubicBezTo>
                <a:lnTo>
                  <a:pt x="1268352" y="78582"/>
                </a:lnTo>
                <a:cubicBezTo>
                  <a:pt x="1241715" y="83656"/>
                  <a:pt x="1198589" y="97608"/>
                  <a:pt x="1151658" y="131855"/>
                </a:cubicBezTo>
                <a:cubicBezTo>
                  <a:pt x="1151658" y="131855"/>
                  <a:pt x="1036233" y="79851"/>
                  <a:pt x="914465" y="78582"/>
                </a:cubicBezTo>
                <a:lnTo>
                  <a:pt x="805382" y="78582"/>
                </a:lnTo>
                <a:lnTo>
                  <a:pt x="67167" y="78582"/>
                </a:lnTo>
                <a:lnTo>
                  <a:pt x="67167" y="78582"/>
                </a:lnTo>
                <a:close/>
              </a:path>
            </a:pathLst>
          </a:custGeom>
          <a:solidFill>
            <a:schemeClr val="bg2"/>
          </a:solidFill>
          <a:ln w="12641" cap="flat">
            <a:noFill/>
            <a:prstDash val="solid"/>
            <a:miter/>
          </a:ln>
        </p:spPr>
        <p:txBody>
          <a:bodyPr rtlCol="0" anchor="ctr"/>
          <a:lstStyle/>
          <a:p>
            <a:endParaRPr lang="en-US" noProof="0" dirty="0"/>
          </a:p>
        </p:txBody>
      </p:sp>
      <p:sp>
        <p:nvSpPr>
          <p:cNvPr id="16" name="表格占位符 15">
            <a:extLst>
              <a:ext uri="{FF2B5EF4-FFF2-40B4-BE49-F238E27FC236}">
                <a16:creationId xmlns:a16="http://schemas.microsoft.com/office/drawing/2014/main" id="{263A1EA1-1C4F-4F47-9C24-928669CE38DE}"/>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zh-CN" altLang="en-US" noProof="0"/>
              <a:t>单击图标添加表格</a:t>
            </a:r>
            <a:endParaRPr lang="en-US" noProof="0" dirty="0"/>
          </a:p>
        </p:txBody>
      </p:sp>
    </p:spTree>
    <p:extLst>
      <p:ext uri="{BB962C8B-B14F-4D97-AF65-F5344CB8AC3E}">
        <p14:creationId xmlns:p14="http://schemas.microsoft.com/office/powerpoint/2010/main" val="403410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5D65245D-DE69-4098-94DD-C36B76E4C3A9}"/>
              </a:ext>
            </a:extLst>
          </p:cNvPr>
          <p:cNvSpPr>
            <a:spLocks noGrp="1"/>
          </p:cNvSpPr>
          <p:nvPr>
            <p:ph type="pic" sz="quarter" idx="18"/>
          </p:nvPr>
        </p:nvSpPr>
        <p:spPr>
          <a:xfrm>
            <a:off x="0" y="793750"/>
            <a:ext cx="12192000" cy="4900613"/>
          </a:xfrm>
        </p:spPr>
        <p:txBody>
          <a:bodyPr anchor="ctr" anchorCtr="0">
            <a:normAutofit/>
          </a:bodyPr>
          <a:lstStyle>
            <a:lvl1pPr marL="0" indent="0" algn="ctr">
              <a:buFont typeface="Arial" panose="020B0604020202020204" pitchFamily="34" charset="0"/>
              <a:buNone/>
              <a:defRPr sz="1400"/>
            </a:lvl1pPr>
          </a:lstStyle>
          <a:p>
            <a:r>
              <a:rPr lang="zh-CN" altLang="en-US" noProof="0"/>
              <a:t>单击图标添加图片</a:t>
            </a:r>
            <a:endParaRPr lang="en-US" noProof="0" dirty="0"/>
          </a:p>
        </p:txBody>
      </p:sp>
      <p:sp>
        <p:nvSpPr>
          <p:cNvPr id="2" name="标题 1">
            <a:extLst>
              <a:ext uri="{FF2B5EF4-FFF2-40B4-BE49-F238E27FC236}">
                <a16:creationId xmlns:a16="http://schemas.microsoft.com/office/drawing/2014/main" id="{316FD1D3-F7DC-4F8A-8E05-6DC25FB66CD5}"/>
              </a:ext>
            </a:extLst>
          </p:cNvPr>
          <p:cNvSpPr>
            <a:spLocks noGrp="1"/>
          </p:cNvSpPr>
          <p:nvPr>
            <p:ph type="title" hasCustomPrompt="1"/>
          </p:nvPr>
        </p:nvSpPr>
        <p:spPr>
          <a:xfrm>
            <a:off x="838200" y="4514150"/>
            <a:ext cx="10515600" cy="1325563"/>
          </a:xfrm>
        </p:spPr>
        <p:txBody>
          <a:bodyPr/>
          <a:lstStyle>
            <a:lvl1pPr algn="ctr">
              <a:defRPr>
                <a:solidFill>
                  <a:schemeClr val="bg1"/>
                </a:solidFill>
              </a:defRPr>
            </a:lvl1pPr>
          </a:lstStyle>
          <a:p>
            <a:r>
              <a:rPr lang="en-US" noProof="0"/>
              <a:t>Big Image Slide</a:t>
            </a:r>
          </a:p>
        </p:txBody>
      </p:sp>
      <p:sp>
        <p:nvSpPr>
          <p:cNvPr id="3" name="日期占位符 2">
            <a:extLst>
              <a:ext uri="{FF2B5EF4-FFF2-40B4-BE49-F238E27FC236}">
                <a16:creationId xmlns:a16="http://schemas.microsoft.com/office/drawing/2014/main" id="{0A250713-11E6-4FEF-877D-92967D24588A}"/>
              </a:ext>
            </a:extLst>
          </p:cNvPr>
          <p:cNvSpPr>
            <a:spLocks noGrp="1"/>
          </p:cNvSpPr>
          <p:nvPr>
            <p:ph type="dt" sz="half" idx="10"/>
          </p:nvPr>
        </p:nvSpPr>
        <p:spPr/>
        <p:txBody>
          <a:bodyPr/>
          <a:lstStyle/>
          <a:p>
            <a:r>
              <a:rPr lang="en-US" noProof="0" dirty="0"/>
              <a:t>MM.DD.20XX</a:t>
            </a:r>
          </a:p>
        </p:txBody>
      </p:sp>
      <p:sp>
        <p:nvSpPr>
          <p:cNvPr id="4" name="页脚占位符 3">
            <a:extLst>
              <a:ext uri="{FF2B5EF4-FFF2-40B4-BE49-F238E27FC236}">
                <a16:creationId xmlns:a16="http://schemas.microsoft.com/office/drawing/2014/main" id="{445D3C9A-DEE5-4BD4-8961-80E018A4C27D}"/>
              </a:ext>
            </a:extLst>
          </p:cNvPr>
          <p:cNvSpPr>
            <a:spLocks noGrp="1"/>
          </p:cNvSpPr>
          <p:nvPr>
            <p:ph type="ftr" sz="quarter" idx="11"/>
          </p:nvPr>
        </p:nvSpPr>
        <p:spPr/>
        <p:txBody>
          <a:bodyPr/>
          <a:lstStyle/>
          <a:p>
            <a:r>
              <a:rPr lang="en-US" noProof="0" dirty="0"/>
              <a:t>ADD A FOOTER</a:t>
            </a:r>
          </a:p>
        </p:txBody>
      </p:sp>
      <p:sp>
        <p:nvSpPr>
          <p:cNvPr id="9" name="椭圆 8">
            <a:extLst>
              <a:ext uri="{FF2B5EF4-FFF2-40B4-BE49-F238E27FC236}">
                <a16:creationId xmlns:a16="http://schemas.microsoft.com/office/drawing/2014/main" id="{7B63585A-DF5C-1B43-BDC1-9CB545382A8E}"/>
              </a:ext>
            </a:extLst>
          </p:cNvPr>
          <p:cNvSpPr/>
          <p:nvPr userDrawn="1"/>
        </p:nvSpPr>
        <p:spPr>
          <a:xfrm>
            <a:off x="5908548" y="6324064"/>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en-US" noProof="0" dirty="0"/>
          </a:p>
        </p:txBody>
      </p:sp>
      <p:sp>
        <p:nvSpPr>
          <p:cNvPr id="5" name="灯片编号占位符 4">
            <a:extLst>
              <a:ext uri="{FF2B5EF4-FFF2-40B4-BE49-F238E27FC236}">
                <a16:creationId xmlns:a16="http://schemas.microsoft.com/office/drawing/2014/main" id="{1623800E-00CA-43ED-953B-1A09DD428433}"/>
              </a:ext>
            </a:extLst>
          </p:cNvPr>
          <p:cNvSpPr>
            <a:spLocks noGrp="1"/>
          </p:cNvSpPr>
          <p:nvPr>
            <p:ph type="sldNum" sz="quarter" idx="12"/>
          </p:nvPr>
        </p:nvSpPr>
        <p:spPr>
          <a:xfrm>
            <a:off x="5821279" y="6376277"/>
            <a:ext cx="549442" cy="276999"/>
          </a:xfrm>
        </p:spPr>
        <p:txBody>
          <a:bodyPr/>
          <a:lstStyle>
            <a:lvl1pPr>
              <a:defRPr>
                <a:solidFill>
                  <a:schemeClr val="accent4">
                    <a:lumMod val="50000"/>
                  </a:schemeClr>
                </a:solidFill>
              </a:defRPr>
            </a:lvl1pPr>
          </a:lstStyle>
          <a:p>
            <a:fld id="{D495E168-DA5E-4888-8D8A-92B118324C14}" type="slidenum">
              <a:rPr lang="en-US" smtClean="0"/>
              <a:pPr/>
              <a:t>‹#›</a:t>
            </a:fld>
            <a:endParaRPr lang="en-US" dirty="0"/>
          </a:p>
        </p:txBody>
      </p:sp>
      <p:sp>
        <p:nvSpPr>
          <p:cNvPr id="12" name="文本占位符 11">
            <a:extLst>
              <a:ext uri="{FF2B5EF4-FFF2-40B4-BE49-F238E27FC236}">
                <a16:creationId xmlns:a16="http://schemas.microsoft.com/office/drawing/2014/main" id="{A7C55A90-4969-4308-AD56-633E3831D572}"/>
              </a:ext>
            </a:extLst>
          </p:cNvPr>
          <p:cNvSpPr>
            <a:spLocks noGrp="1"/>
          </p:cNvSpPr>
          <p:nvPr>
            <p:ph type="body" sz="quarter" idx="16" hasCustomPrompt="1"/>
          </p:nvPr>
        </p:nvSpPr>
        <p:spPr>
          <a:xfrm>
            <a:off x="2013284" y="5878369"/>
            <a:ext cx="8165432" cy="365125"/>
          </a:xfrm>
        </p:spPr>
        <p:txBody>
          <a:bodyPr>
            <a:noAutofit/>
          </a:bodyPr>
          <a:lstStyle>
            <a:lvl1pPr marL="0" indent="0" algn="ctr">
              <a:buNone/>
              <a:defRPr sz="1800" b="0"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6" name="任意多边形: 形状 15">
            <a:extLst>
              <a:ext uri="{FF2B5EF4-FFF2-40B4-BE49-F238E27FC236}">
                <a16:creationId xmlns:a16="http://schemas.microsoft.com/office/drawing/2014/main" id="{15031A21-FED3-4C51-BE76-5A2918F223AD}"/>
              </a:ext>
            </a:extLst>
          </p:cNvPr>
          <p:cNvSpPr/>
          <p:nvPr userDrawn="1"/>
        </p:nvSpPr>
        <p:spPr>
          <a:xfrm>
            <a:off x="4534478" y="4843458"/>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2342628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E04C9FBA-BD24-42E1-BABE-0EE5C20738FC}"/>
              </a:ext>
            </a:extLst>
          </p:cNvPr>
          <p:cNvSpPr/>
          <p:nvPr userDrawn="1"/>
        </p:nvSpPr>
        <p:spPr>
          <a:xfrm>
            <a:off x="288000" y="288000"/>
            <a:ext cx="11628000" cy="6264000"/>
          </a:xfrm>
          <a:prstGeom prst="rect">
            <a:avLst/>
          </a:prstGeom>
          <a:noFill/>
          <a:ln w="12700" cap="flat">
            <a:solidFill>
              <a:schemeClr val="bg2"/>
            </a:solidFill>
            <a:prstDash val="solid"/>
            <a:miter/>
          </a:ln>
        </p:spPr>
        <p:txBody>
          <a:bodyPr wrap="square" rtlCol="0" anchor="ctr">
            <a:spAutoFit/>
          </a:bodyPr>
          <a:lstStyle/>
          <a:p>
            <a:pPr algn="l"/>
            <a:endParaRPr lang="en-US" noProof="0" dirty="0"/>
          </a:p>
        </p:txBody>
      </p:sp>
      <p:sp>
        <p:nvSpPr>
          <p:cNvPr id="8" name="矩形 7">
            <a:extLst>
              <a:ext uri="{FF2B5EF4-FFF2-40B4-BE49-F238E27FC236}">
                <a16:creationId xmlns:a16="http://schemas.microsoft.com/office/drawing/2014/main" id="{2D2715CE-EA2A-4137-8BA3-1FEEF2E40A3A}"/>
              </a:ext>
            </a:extLst>
          </p:cNvPr>
          <p:cNvSpPr/>
          <p:nvPr userDrawn="1"/>
        </p:nvSpPr>
        <p:spPr>
          <a:xfrm>
            <a:off x="360000" y="360000"/>
            <a:ext cx="11484000" cy="6120000"/>
          </a:xfrm>
          <a:prstGeom prst="rect">
            <a:avLst/>
          </a:prstGeom>
          <a:noFill/>
          <a:ln w="25400" cap="flat">
            <a:solidFill>
              <a:schemeClr val="bg2"/>
            </a:solidFill>
            <a:prstDash val="solid"/>
            <a:miter/>
          </a:ln>
        </p:spPr>
        <p:txBody>
          <a:bodyPr rtlCol="0" anchor="ctr">
            <a:spAutoFit/>
          </a:bodyPr>
          <a:lstStyle/>
          <a:p>
            <a:pPr algn="l"/>
            <a:endParaRPr lang="en-US" noProof="0" dirty="0"/>
          </a:p>
        </p:txBody>
      </p:sp>
      <p:sp>
        <p:nvSpPr>
          <p:cNvPr id="2" name="标题占位符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spAutoFit/>
          </a:bodyPr>
          <a:lstStyle/>
          <a:p>
            <a:r>
              <a:rPr lang="zh-CN" altLang="en-US" noProof="0"/>
              <a:t>单击此处编辑母版标题样式</a:t>
            </a:r>
            <a:endParaRPr lang="en-US" noProof="0"/>
          </a:p>
        </p:txBody>
      </p:sp>
      <p:sp>
        <p:nvSpPr>
          <p:cNvPr id="3" name="文本占位符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spAutoFit/>
          </a:bodyPr>
          <a:lstStyle/>
          <a:p>
            <a:pPr lvl="0"/>
            <a:r>
              <a:rPr lang="zh-CN" altLang="en-US" noProof="0"/>
              <a:t>单击此处编辑母版文本样式</a:t>
            </a:r>
          </a:p>
          <a:p>
            <a:pPr lvl="1"/>
            <a:r>
              <a:rPr lang="zh-CN" altLang="en-US" noProof="0"/>
              <a:t>二级</a:t>
            </a:r>
          </a:p>
          <a:p>
            <a:pPr lvl="2"/>
            <a:r>
              <a:rPr lang="zh-CN" altLang="en-US" noProof="0"/>
              <a:t>三级</a:t>
            </a:r>
          </a:p>
          <a:p>
            <a:pPr lvl="3"/>
            <a:r>
              <a:rPr lang="zh-CN" altLang="en-US" noProof="0"/>
              <a:t>四级</a:t>
            </a:r>
          </a:p>
          <a:p>
            <a:pPr lvl="4"/>
            <a:r>
              <a:rPr lang="zh-CN" altLang="en-US" noProof="0"/>
              <a:t>五级</a:t>
            </a:r>
            <a:endParaRPr lang="en-US" noProof="0"/>
          </a:p>
        </p:txBody>
      </p:sp>
      <p:sp>
        <p:nvSpPr>
          <p:cNvPr id="4" name="日期占位符 3">
            <a:extLst>
              <a:ext uri="{FF2B5EF4-FFF2-40B4-BE49-F238E27FC236}">
                <a16:creationId xmlns:a16="http://schemas.microsoft.com/office/drawing/2014/main" id="{BB1C2DC0-7E13-4A66-9F9B-371BA9C6E4F1}"/>
              </a:ext>
            </a:extLst>
          </p:cNvPr>
          <p:cNvSpPr>
            <a:spLocks noGrp="1"/>
          </p:cNvSpPr>
          <p:nvPr>
            <p:ph type="dt" sz="half" idx="2"/>
          </p:nvPr>
        </p:nvSpPr>
        <p:spPr>
          <a:xfrm>
            <a:off x="838200" y="6016889"/>
            <a:ext cx="2743200" cy="365125"/>
          </a:xfrm>
          <a:prstGeom prst="rect">
            <a:avLst/>
          </a:prstGeom>
        </p:spPr>
        <p:txBody>
          <a:bodyPr vert="horz" lIns="91440" tIns="45720" rIns="91440" bIns="45720" rtlCol="0" anchor="ctr">
            <a:spAutoFit/>
          </a:bodyPr>
          <a:lstStyle>
            <a:lvl1pPr algn="l">
              <a:defRPr sz="1100">
                <a:solidFill>
                  <a:schemeClr val="bg2"/>
                </a:solidFill>
              </a:defRPr>
            </a:lvl1pPr>
          </a:lstStyle>
          <a:p>
            <a:r>
              <a:rPr lang="en-US" noProof="0" dirty="0"/>
              <a:t>MM.DD.20XX</a:t>
            </a:r>
          </a:p>
        </p:txBody>
      </p:sp>
      <p:sp>
        <p:nvSpPr>
          <p:cNvPr id="11" name="页脚占位符 10">
            <a:extLst>
              <a:ext uri="{FF2B5EF4-FFF2-40B4-BE49-F238E27FC236}">
                <a16:creationId xmlns:a16="http://schemas.microsoft.com/office/drawing/2014/main" id="{1F296578-6D40-435B-861E-0904DDC10B7C}"/>
              </a:ext>
            </a:extLst>
          </p:cNvPr>
          <p:cNvSpPr>
            <a:spLocks noGrp="1"/>
          </p:cNvSpPr>
          <p:nvPr>
            <p:ph type="ftr" sz="quarter" idx="3"/>
          </p:nvPr>
        </p:nvSpPr>
        <p:spPr>
          <a:xfrm>
            <a:off x="8203234" y="6016890"/>
            <a:ext cx="3398763" cy="365125"/>
          </a:xfrm>
          <a:prstGeom prst="rect">
            <a:avLst/>
          </a:prstGeom>
        </p:spPr>
        <p:txBody>
          <a:bodyPr vert="horz" lIns="91440" tIns="45720" rIns="91440" bIns="45720" rtlCol="0" anchor="ctr">
            <a:spAutoFit/>
          </a:bodyPr>
          <a:lstStyle>
            <a:lvl1pPr algn="r">
              <a:defRPr sz="1200">
                <a:solidFill>
                  <a:schemeClr val="tx2"/>
                </a:solidFill>
              </a:defRPr>
            </a:lvl1pPr>
          </a:lstStyle>
          <a:p>
            <a:r>
              <a:rPr lang="en-US" noProof="0" dirty="0"/>
              <a:t>ADD A FOOTER</a:t>
            </a:r>
          </a:p>
        </p:txBody>
      </p:sp>
      <p:sp>
        <p:nvSpPr>
          <p:cNvPr id="6" name="灯片编号占位符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363743"/>
            <a:ext cx="549442" cy="365125"/>
          </a:xfrm>
          <a:prstGeom prst="rect">
            <a:avLst/>
          </a:prstGeom>
        </p:spPr>
        <p:txBody>
          <a:bodyPr vert="horz" lIns="91440" tIns="45720" rIns="91440" bIns="45720" rtlCol="0" anchor="ctr">
            <a:spAutoFit/>
          </a:bodyPr>
          <a:lstStyle>
            <a:lvl1pPr algn="ctr">
              <a:defRPr sz="1200">
                <a:solidFill>
                  <a:schemeClr val="tx2"/>
                </a:solidFill>
              </a:defRPr>
            </a:lvl1pPr>
          </a:lstStyle>
          <a:p>
            <a:fld id="{D495E168-DA5E-4888-8D8A-92B118324C14}" type="slidenum">
              <a:rPr lang="en-US" noProof="0" smtClean="0"/>
              <a:pPr/>
              <a:t>‹#›</a:t>
            </a:fld>
            <a:endParaRPr lang="en-US" noProof="0"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5" r:id="rId11"/>
    <p:sldLayoutId id="2147483678" r:id="rId12"/>
    <p:sldLayoutId id="2147483674" r:id="rId13"/>
    <p:sldLayoutId id="2147483680" r:id="rId14"/>
    <p:sldLayoutId id="2147483681" r:id="rId15"/>
    <p:sldLayoutId id="2147483682" r:id="rId16"/>
    <p:sldLayoutId id="2147483683" r:id="rId17"/>
    <p:sldLayoutId id="2147483684" r:id="rId18"/>
    <p:sldLayoutId id="2147483685" r:id="rId19"/>
    <p:sldLayoutId id="2147483688" r:id="rId20"/>
    <p:sldLayoutId id="2147483689" r:id="rId21"/>
    <p:sldLayoutId id="2147483686" r:id="rId22"/>
    <p:sldLayoutId id="2147483687" r:id="rId23"/>
    <p:sldLayoutId id="2147483676" r:id="rId24"/>
  </p:sldLayoutIdLst>
  <p:hf hdr="0" dt="0"/>
  <p:txStyles>
    <p:titleStyle>
      <a:lvl1pPr algn="l" defTabSz="914400" rtl="0" eaLnBrk="1" latinLnBrk="0" hangingPunct="1">
        <a:lnSpc>
          <a:spcPct val="90000"/>
        </a:lnSpc>
        <a:spcBef>
          <a:spcPct val="0"/>
        </a:spcBef>
        <a:buNone/>
        <a:defRPr sz="6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81132"/>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0.png"/><Relationship Id="rId4" Type="http://schemas.openxmlformats.org/officeDocument/2006/relationships/image" Target="../media/image57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410.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6.png"/><Relationship Id="rId11" Type="http://schemas.openxmlformats.org/officeDocument/2006/relationships/image" Target="../media/image64.png"/><Relationship Id="rId5" Type="http://schemas.openxmlformats.org/officeDocument/2006/relationships/image" Target="../media/image55.png"/><Relationship Id="rId10"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99.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78.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89.png"/><Relationship Id="rId5" Type="http://schemas.openxmlformats.org/officeDocument/2006/relationships/image" Target="../media/image77.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image" Target="../media/image97.png"/><Relationship Id="rId4" Type="http://schemas.openxmlformats.org/officeDocument/2006/relationships/image" Target="../media/image138.png"/></Relationships>
</file>

<file path=ppt/slides/_rels/slide29.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44.png"/><Relationship Id="rId5" Type="http://schemas.openxmlformats.org/officeDocument/2006/relationships/image" Target="../media/image900.png"/><Relationship Id="rId4" Type="http://schemas.openxmlformats.org/officeDocument/2006/relationships/image" Target="../media/image890.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710.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700.png"/><Relationship Id="rId5" Type="http://schemas.openxmlformats.org/officeDocument/2006/relationships/image" Target="../media/image690.png"/><Relationship Id="rId4" Type="http://schemas.openxmlformats.org/officeDocument/2006/relationships/image" Target="../media/image680.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image" Target="../media/image107.png"/><Relationship Id="rId1" Type="http://schemas.openxmlformats.org/officeDocument/2006/relationships/slideLayout" Target="../slideLayouts/slideLayout10.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9.png"/><Relationship Id="rId1" Type="http://schemas.openxmlformats.org/officeDocument/2006/relationships/slideLayout" Target="../slideLayouts/slideLayout10.xml"/><Relationship Id="rId4" Type="http://schemas.openxmlformats.org/officeDocument/2006/relationships/image" Target="../media/image110.wmf"/></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15.png"/><Relationship Id="rId1" Type="http://schemas.openxmlformats.org/officeDocument/2006/relationships/slideLayout" Target="../slideLayouts/slideLayout10.xml"/><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209.png"/><Relationship Id="rId4" Type="http://schemas.openxmlformats.org/officeDocument/2006/relationships/image" Target="../media/image208.png"/></Relationships>
</file>

<file path=ppt/slides/_rels/slide4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10.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800.png"/><Relationship Id="rId5" Type="http://schemas.openxmlformats.org/officeDocument/2006/relationships/image" Target="../media/image790.png"/><Relationship Id="rId4" Type="http://schemas.openxmlformats.org/officeDocument/2006/relationships/image" Target="../media/image780.png"/></Relationships>
</file>

<file path=ppt/slides/_rels/slide49.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840.png"/><Relationship Id="rId4"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146.png"/><Relationship Id="rId5" Type="http://schemas.openxmlformats.org/officeDocument/2006/relationships/image" Target="../media/image143.png"/><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940.png"/></Relationships>
</file>

<file path=ppt/slides/_rels/slide5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166.png"/><Relationship Id="rId4" Type="http://schemas.openxmlformats.org/officeDocument/2006/relationships/image" Target="../media/image165.png"/></Relationships>
</file>

<file path=ppt/slides/_rels/slide54.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177.png"/></Relationships>
</file>

<file path=ppt/slides/_rels/slide55.xml.rels><?xml version="1.0" encoding="UTF-8" standalone="yes"?>
<Relationships xmlns="http://schemas.openxmlformats.org/package/2006/relationships"><Relationship Id="rId8" Type="http://schemas.openxmlformats.org/officeDocument/2006/relationships/image" Target="../media/image1550.png"/><Relationship Id="rId13" Type="http://schemas.openxmlformats.org/officeDocument/2006/relationships/image" Target="../media/image215.png"/><Relationship Id="rId3" Type="http://schemas.openxmlformats.org/officeDocument/2006/relationships/image" Target="../media/image154.png"/><Relationship Id="rId7" Type="http://schemas.openxmlformats.org/officeDocument/2006/relationships/image" Target="../media/image1540.png"/><Relationship Id="rId12" Type="http://schemas.openxmlformats.org/officeDocument/2006/relationships/image" Target="../media/image1590.png"/><Relationship Id="rId2" Type="http://schemas.openxmlformats.org/officeDocument/2006/relationships/image" Target="../media/image142.png"/><Relationship Id="rId1" Type="http://schemas.openxmlformats.org/officeDocument/2006/relationships/slideLayout" Target="../slideLayouts/slideLayout10.xml"/><Relationship Id="rId6" Type="http://schemas.openxmlformats.org/officeDocument/2006/relationships/image" Target="../media/image1530.png"/><Relationship Id="rId11" Type="http://schemas.openxmlformats.org/officeDocument/2006/relationships/image" Target="../media/image1580.png"/><Relationship Id="rId5" Type="http://schemas.openxmlformats.org/officeDocument/2006/relationships/image" Target="../media/image1520.png"/><Relationship Id="rId10" Type="http://schemas.openxmlformats.org/officeDocument/2006/relationships/image" Target="../media/image214.png"/><Relationship Id="rId4" Type="http://schemas.openxmlformats.org/officeDocument/2006/relationships/image" Target="../media/image1510.png"/><Relationship Id="rId9" Type="http://schemas.openxmlformats.org/officeDocument/2006/relationships/image" Target="../media/image156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410.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3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9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t="-17000" b="-17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F913A672-E2C9-49A3-B8D1-665F05ADB8BC}"/>
                  </a:ext>
                </a:extLst>
              </p:cNvPr>
              <p:cNvSpPr>
                <a:spLocks noGrp="1"/>
              </p:cNvSpPr>
              <p:nvPr>
                <p:ph type="title"/>
              </p:nvPr>
            </p:nvSpPr>
            <p:spPr bwMode="grayWhite">
              <a:xfrm>
                <a:off x="353008" y="1611651"/>
                <a:ext cx="11485983" cy="895630"/>
              </a:xfrm>
              <a:effectLst/>
            </p:spPr>
            <p:txBody>
              <a:bodyPr wrap="square">
                <a:spAutoFit/>
              </a:bodyPr>
              <a:lstStyle/>
              <a:p>
                <a:r>
                  <a:rPr lang="en-US" altLang="zh-CN" sz="5800" b="1" dirty="0">
                    <a:solidFill>
                      <a:srgbClr val="00CC00"/>
                    </a:solidFill>
                    <a:latin typeface="Agency FB" panose="020B0503020202020204" pitchFamily="34" charset="0"/>
                    <a:cs typeface="Times New Roman" panose="02020603050405020304" pitchFamily="18" charset="0"/>
                  </a:rPr>
                  <a:t>Theoretical progress of </a:t>
                </a:r>
                <a14:m>
                  <m:oMath xmlns:m="http://schemas.openxmlformats.org/officeDocument/2006/math">
                    <m:r>
                      <a:rPr lang="en-US" altLang="zh-CN" sz="5800" b="1" i="1" smtClean="0">
                        <a:solidFill>
                          <a:srgbClr val="00CC00"/>
                        </a:solidFill>
                        <a:latin typeface="Cambria Math" panose="02040503050406030204" pitchFamily="18" charset="0"/>
                        <a:cs typeface="Times New Roman" panose="02020603050405020304" pitchFamily="18" charset="0"/>
                      </a:rPr>
                      <m:t>𝑩</m:t>
                    </m:r>
                    <m:r>
                      <a:rPr lang="en-US" altLang="zh-CN" sz="5800" b="1" i="1" smtClean="0">
                        <a:solidFill>
                          <a:srgbClr val="00CC00"/>
                        </a:solidFill>
                        <a:latin typeface="Cambria Math" panose="02040503050406030204" pitchFamily="18" charset="0"/>
                        <a:cs typeface="Times New Roman" panose="02020603050405020304" pitchFamily="18" charset="0"/>
                      </a:rPr>
                      <m:t>→</m:t>
                    </m:r>
                    <m:r>
                      <a:rPr lang="en-US" altLang="zh-CN" sz="5800" b="1" i="1" smtClean="0">
                        <a:solidFill>
                          <a:srgbClr val="00CC00"/>
                        </a:solidFill>
                        <a:latin typeface="Cambria Math" panose="02040503050406030204" pitchFamily="18" charset="0"/>
                        <a:cs typeface="Times New Roman" panose="02020603050405020304" pitchFamily="18" charset="0"/>
                      </a:rPr>
                      <m:t>𝑲</m:t>
                    </m:r>
                    <m:r>
                      <a:rPr lang="zh-CN" altLang="en-US" sz="5800" b="1" i="1" smtClean="0">
                        <a:solidFill>
                          <a:srgbClr val="00CC00"/>
                        </a:solidFill>
                        <a:latin typeface="Cambria Math" panose="02040503050406030204" pitchFamily="18" charset="0"/>
                        <a:cs typeface="Times New Roman" panose="02020603050405020304" pitchFamily="18" charset="0"/>
                      </a:rPr>
                      <m:t>𝝅</m:t>
                    </m:r>
                  </m:oMath>
                </a14:m>
                <a:r>
                  <a:rPr lang="en-US" altLang="zh-CN" sz="5800" b="1" dirty="0">
                    <a:solidFill>
                      <a:srgbClr val="00CC00"/>
                    </a:solidFill>
                    <a:latin typeface="Agency FB" panose="020B0503020202020204" pitchFamily="34" charset="0"/>
                    <a:cs typeface="Times New Roman" panose="02020603050405020304" pitchFamily="18" charset="0"/>
                  </a:rPr>
                  <a:t> puzzle</a:t>
                </a:r>
                <a:endParaRPr lang="ru-RU" sz="5800" b="1" dirty="0">
                  <a:solidFill>
                    <a:srgbClr val="00CC00"/>
                  </a:solidFill>
                  <a:latin typeface="Times New Roman" panose="02020603050405020304" pitchFamily="18" charset="0"/>
                  <a:cs typeface="Times New Roman" panose="02020603050405020304" pitchFamily="18" charset="0"/>
                </a:endParaRPr>
              </a:p>
            </p:txBody>
          </p:sp>
        </mc:Choice>
        <mc:Fallback xmlns="">
          <p:sp>
            <p:nvSpPr>
              <p:cNvPr id="2" name="标题 1">
                <a:extLst>
                  <a:ext uri="{FF2B5EF4-FFF2-40B4-BE49-F238E27FC236}">
                    <a16:creationId xmlns:a16="http://schemas.microsoft.com/office/drawing/2014/main" id="{F913A672-E2C9-49A3-B8D1-665F05ADB8BC}"/>
                  </a:ext>
                </a:extLst>
              </p:cNvPr>
              <p:cNvSpPr>
                <a:spLocks noGrp="1" noRot="1" noChangeAspect="1" noMove="1" noResize="1" noEditPoints="1" noAdjustHandles="1" noChangeArrowheads="1" noChangeShapeType="1" noTextEdit="1"/>
              </p:cNvSpPr>
              <p:nvPr>
                <p:ph type="title"/>
              </p:nvPr>
            </p:nvSpPr>
            <p:spPr bwMode="grayWhite">
              <a:xfrm>
                <a:off x="353008" y="1611651"/>
                <a:ext cx="11485983" cy="895630"/>
              </a:xfrm>
              <a:blipFill>
                <a:blip r:embed="rId4"/>
                <a:stretch>
                  <a:fillRect t="-30612" b="-42857"/>
                </a:stretch>
              </a:blipFill>
              <a:effectLst/>
            </p:spPr>
            <p:txBody>
              <a:bodyPr/>
              <a:lstStyle/>
              <a:p>
                <a:r>
                  <a:rPr lang="zh-CN" altLang="en-US">
                    <a:noFill/>
                  </a:rPr>
                  <a:t> </a:t>
                </a:r>
              </a:p>
            </p:txBody>
          </p:sp>
        </mc:Fallback>
      </mc:AlternateContent>
      <p:sp>
        <p:nvSpPr>
          <p:cNvPr id="4" name="文本占位符 3">
            <a:extLst>
              <a:ext uri="{FF2B5EF4-FFF2-40B4-BE49-F238E27FC236}">
                <a16:creationId xmlns:a16="http://schemas.microsoft.com/office/drawing/2014/main" id="{8565D450-CF0E-4B12-945F-D0057946DD7C}"/>
              </a:ext>
            </a:extLst>
          </p:cNvPr>
          <p:cNvSpPr>
            <a:spLocks noGrp="1"/>
          </p:cNvSpPr>
          <p:nvPr>
            <p:ph type="body" sz="quarter" idx="13"/>
          </p:nvPr>
        </p:nvSpPr>
        <p:spPr bwMode="grayWhite">
          <a:xfrm>
            <a:off x="444617" y="3777855"/>
            <a:ext cx="11316747" cy="715581"/>
          </a:xfrm>
        </p:spPr>
        <p:txBody>
          <a:bodyPr wrap="square">
            <a:spAutoFit/>
          </a:bodyPr>
          <a:lstStyle/>
          <a:p>
            <a:r>
              <a:rPr lang="en-US" sz="4500" b="1" dirty="0">
                <a:latin typeface="Agency FB" panose="020B0503020202020204" pitchFamily="34" charset="0"/>
              </a:rPr>
              <a:t>Jiangsu Normal University</a:t>
            </a:r>
            <a:endParaRPr lang="ru-RU" sz="4500" b="1" dirty="0"/>
          </a:p>
        </p:txBody>
      </p:sp>
      <p:sp>
        <p:nvSpPr>
          <p:cNvPr id="8" name="文本占位符 7">
            <a:extLst>
              <a:ext uri="{FF2B5EF4-FFF2-40B4-BE49-F238E27FC236}">
                <a16:creationId xmlns:a16="http://schemas.microsoft.com/office/drawing/2014/main" id="{63743191-2C84-41E1-BD1D-4C35155B99CD}"/>
              </a:ext>
            </a:extLst>
          </p:cNvPr>
          <p:cNvSpPr>
            <a:spLocks noGrp="1"/>
          </p:cNvSpPr>
          <p:nvPr>
            <p:ph type="body" sz="quarter" idx="21"/>
          </p:nvPr>
        </p:nvSpPr>
        <p:spPr bwMode="grayWhite">
          <a:xfrm>
            <a:off x="3912235" y="5870054"/>
            <a:ext cx="4367531" cy="480131"/>
          </a:xfrm>
        </p:spPr>
        <p:txBody>
          <a:bodyPr wrap="square">
            <a:spAutoFit/>
          </a:bodyPr>
          <a:lstStyle/>
          <a:p>
            <a:r>
              <a:rPr lang="en-US" sz="2800" b="1" dirty="0">
                <a:latin typeface="Agency FB" panose="020B0503020202020204" pitchFamily="34" charset="0"/>
              </a:rPr>
              <a:t>30</a:t>
            </a:r>
            <a:r>
              <a:rPr lang="en-US" sz="2800" b="1" baseline="30000" dirty="0">
                <a:latin typeface="Agency FB" panose="020B0503020202020204" pitchFamily="34" charset="0"/>
              </a:rPr>
              <a:t>th</a:t>
            </a:r>
            <a:r>
              <a:rPr lang="en-US" sz="2800" b="1" dirty="0">
                <a:latin typeface="Agency FB" panose="020B0503020202020204" pitchFamily="34" charset="0"/>
              </a:rPr>
              <a:t>  </a:t>
            </a:r>
            <a:r>
              <a:rPr lang="en-US" altLang="zh-CN" sz="2800" b="1" dirty="0">
                <a:latin typeface="Agency FB" panose="020B0503020202020204" pitchFamily="34" charset="0"/>
              </a:rPr>
              <a:t>July</a:t>
            </a:r>
            <a:r>
              <a:rPr lang="en-US" sz="2800" b="1" dirty="0">
                <a:latin typeface="Agency FB" panose="020B0503020202020204" pitchFamily="34" charset="0"/>
              </a:rPr>
              <a:t>,  2024</a:t>
            </a:r>
            <a:endParaRPr lang="ru-RU" sz="2800" b="1" dirty="0"/>
          </a:p>
        </p:txBody>
      </p:sp>
      <p:sp>
        <p:nvSpPr>
          <p:cNvPr id="3" name="文本占位符 4">
            <a:extLst>
              <a:ext uri="{FF2B5EF4-FFF2-40B4-BE49-F238E27FC236}">
                <a16:creationId xmlns:a16="http://schemas.microsoft.com/office/drawing/2014/main" id="{2C75CA7C-697E-7D07-98AA-EDED913AFA02}"/>
              </a:ext>
            </a:extLst>
          </p:cNvPr>
          <p:cNvSpPr txBox="1">
            <a:spLocks/>
          </p:cNvSpPr>
          <p:nvPr/>
        </p:nvSpPr>
        <p:spPr bwMode="grayWhite">
          <a:xfrm>
            <a:off x="415255" y="2778963"/>
            <a:ext cx="11346110" cy="784830"/>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b="0" i="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b="1" dirty="0">
                <a:latin typeface="Agency FB" panose="020B0503020202020204" pitchFamily="34" charset="0"/>
              </a:rPr>
              <a:t>Xin Liu </a:t>
            </a:r>
            <a:r>
              <a:rPr lang="en-US" sz="5000" b="1" dirty="0">
                <a:latin typeface="Times New Roman" panose="02020603050405020304" pitchFamily="18" charset="0"/>
                <a:cs typeface="Times New Roman" panose="02020603050405020304" pitchFamily="18" charset="0"/>
              </a:rPr>
              <a:t>(</a:t>
            </a:r>
            <a:r>
              <a:rPr lang="zh-CN" altLang="en-US" sz="5000" b="1" dirty="0">
                <a:latin typeface="方正姚体" panose="02010601030101010101" pitchFamily="2" charset="-122"/>
                <a:ea typeface="方正姚体" panose="02010601030101010101" pitchFamily="2" charset="-122"/>
                <a:cs typeface="Times New Roman" panose="02020603050405020304" pitchFamily="18" charset="0"/>
              </a:rPr>
              <a:t>刘新</a:t>
            </a:r>
            <a:r>
              <a:rPr lang="en-US" sz="5000" b="1" dirty="0">
                <a:latin typeface="Times New Roman" panose="02020603050405020304" pitchFamily="18" charset="0"/>
                <a:cs typeface="Times New Roman" panose="02020603050405020304" pitchFamily="18" charset="0"/>
              </a:rPr>
              <a:t>)</a:t>
            </a:r>
            <a:endParaRPr lang="ru-RU" sz="5000" b="1" dirty="0">
              <a:latin typeface="Times New Roman" panose="02020603050405020304" pitchFamily="18" charset="0"/>
              <a:cs typeface="Times New Roman" panose="02020603050405020304" pitchFamily="18" charset="0"/>
            </a:endParaRPr>
          </a:p>
        </p:txBody>
      </p:sp>
      <p:sp>
        <p:nvSpPr>
          <p:cNvPr id="9" name="标题 1">
            <a:extLst>
              <a:ext uri="{FF2B5EF4-FFF2-40B4-BE49-F238E27FC236}">
                <a16:creationId xmlns:a16="http://schemas.microsoft.com/office/drawing/2014/main" id="{E1DBB648-2B04-4F77-A927-0F3956A71194}"/>
              </a:ext>
            </a:extLst>
          </p:cNvPr>
          <p:cNvSpPr txBox="1">
            <a:spLocks/>
          </p:cNvSpPr>
          <p:nvPr/>
        </p:nvSpPr>
        <p:spPr bwMode="grayWhite">
          <a:xfrm>
            <a:off x="354418" y="543242"/>
            <a:ext cx="11485983" cy="923330"/>
          </a:xfrm>
          <a:prstGeom prst="rect">
            <a:avLst/>
          </a:prstGeom>
          <a:effectLst/>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10000" b="0" kern="1200">
                <a:solidFill>
                  <a:schemeClr val="bg1"/>
                </a:solidFill>
                <a:latin typeface="+mj-lt"/>
                <a:ea typeface="+mj-ea"/>
                <a:cs typeface="+mj-cs"/>
              </a:defRPr>
            </a:lvl1pPr>
          </a:lstStyle>
          <a:p>
            <a:r>
              <a:rPr lang="zh-CN" altLang="en-US" sz="6000" b="1" dirty="0">
                <a:latin typeface="Agency FB" panose="020B0503020202020204" pitchFamily="34" charset="0"/>
                <a:ea typeface="方正姚体" panose="02010601030101010101" pitchFamily="2" charset="-122"/>
                <a:cs typeface="Times New Roman" panose="02020603050405020304" pitchFamily="18" charset="0"/>
              </a:rPr>
              <a:t>第四届</a:t>
            </a:r>
            <a:r>
              <a:rPr lang="en-US" altLang="zh-CN" sz="6000" b="1" dirty="0">
                <a:latin typeface="Agency FB" panose="020B0503020202020204" pitchFamily="34" charset="0"/>
                <a:ea typeface="方正姚体" panose="02010601030101010101" pitchFamily="2" charset="-122"/>
                <a:cs typeface="Times New Roman" panose="02020603050405020304" pitchFamily="18" charset="0"/>
              </a:rPr>
              <a:t>LHCb</a:t>
            </a:r>
            <a:r>
              <a:rPr lang="zh-CN" altLang="en-US" sz="6000" b="1" dirty="0">
                <a:latin typeface="Agency FB" panose="020B0503020202020204" pitchFamily="34" charset="0"/>
                <a:ea typeface="方正姚体" panose="02010601030101010101" pitchFamily="2" charset="-122"/>
                <a:cs typeface="Times New Roman" panose="02020603050405020304" pitchFamily="18" charset="0"/>
              </a:rPr>
              <a:t>前沿物理研讨会</a:t>
            </a:r>
            <a:endParaRPr lang="ru-RU" sz="6000" b="1" dirty="0">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10" name="文本占位符 3">
            <a:extLst>
              <a:ext uri="{FF2B5EF4-FFF2-40B4-BE49-F238E27FC236}">
                <a16:creationId xmlns:a16="http://schemas.microsoft.com/office/drawing/2014/main" id="{3E07FB01-C40F-4486-A77B-AE57F662EEDA}"/>
              </a:ext>
            </a:extLst>
          </p:cNvPr>
          <p:cNvSpPr txBox="1">
            <a:spLocks/>
          </p:cNvSpPr>
          <p:nvPr/>
        </p:nvSpPr>
        <p:spPr bwMode="grayWhite">
          <a:xfrm>
            <a:off x="446027" y="4747747"/>
            <a:ext cx="11316747" cy="604781"/>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b="0" i="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700" b="1" dirty="0">
                <a:solidFill>
                  <a:srgbClr val="00CC00"/>
                </a:solidFill>
                <a:latin typeface="Agency FB" panose="020B0503020202020204" pitchFamily="34" charset="0"/>
              </a:rPr>
              <a:t>Thank Profs. H.-n. Li and Z.J. Xiao for collaborations and discussions</a:t>
            </a:r>
            <a:endParaRPr lang="ru-RU" sz="3700" b="1" dirty="0">
              <a:solidFill>
                <a:srgbClr val="00CC00"/>
              </a:solidFill>
            </a:endParaRPr>
          </a:p>
        </p:txBody>
      </p:sp>
    </p:spTree>
    <p:extLst>
      <p:ext uri="{BB962C8B-B14F-4D97-AF65-F5344CB8AC3E}">
        <p14:creationId xmlns:p14="http://schemas.microsoft.com/office/powerpoint/2010/main" val="29715957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pic>
        <p:nvPicPr>
          <p:cNvPr id="2" name="图片 1">
            <a:extLst>
              <a:ext uri="{FF2B5EF4-FFF2-40B4-BE49-F238E27FC236}">
                <a16:creationId xmlns:a16="http://schemas.microsoft.com/office/drawing/2014/main" id="{71FB50B7-8CCE-4BE6-89F3-277F5604E930}"/>
              </a:ext>
            </a:extLst>
          </p:cNvPr>
          <p:cNvPicPr>
            <a:picLocks noChangeAspect="1"/>
          </p:cNvPicPr>
          <p:nvPr/>
        </p:nvPicPr>
        <p:blipFill>
          <a:blip r:embed="rId3"/>
          <a:stretch>
            <a:fillRect/>
          </a:stretch>
        </p:blipFill>
        <p:spPr>
          <a:xfrm>
            <a:off x="658536" y="492145"/>
            <a:ext cx="7948568" cy="5761742"/>
          </a:xfrm>
          <a:prstGeom prst="rect">
            <a:avLst/>
          </a:prstGeom>
        </p:spPr>
      </p:pic>
      <p:sp>
        <p:nvSpPr>
          <p:cNvPr id="7" name="矩形 6">
            <a:extLst>
              <a:ext uri="{FF2B5EF4-FFF2-40B4-BE49-F238E27FC236}">
                <a16:creationId xmlns:a16="http://schemas.microsoft.com/office/drawing/2014/main" id="{B05A03C1-B624-4663-B389-BE2C73941E46}"/>
              </a:ext>
            </a:extLst>
          </p:cNvPr>
          <p:cNvSpPr/>
          <p:nvPr/>
        </p:nvSpPr>
        <p:spPr>
          <a:xfrm>
            <a:off x="8732939" y="2458025"/>
            <a:ext cx="3028426" cy="584775"/>
          </a:xfrm>
          <a:prstGeom prst="rect">
            <a:avLst/>
          </a:prstGeom>
        </p:spPr>
        <p:txBody>
          <a:bodyPr wrap="square">
            <a:spAutoFit/>
          </a:bodyPr>
          <a:lstStyle/>
          <a:p>
            <a:pPr algn="ctr"/>
            <a:r>
              <a:rPr lang="en-US" altLang="zh-CN" sz="1600" i="1" dirty="0">
                <a:solidFill>
                  <a:srgbClr val="FF3399"/>
                </a:solidFill>
                <a:latin typeface="CMSSI8"/>
              </a:rPr>
              <a:t>From </a:t>
            </a:r>
            <a:r>
              <a:rPr lang="en-US" altLang="zh-CN" sz="1600" i="1" dirty="0" err="1">
                <a:solidFill>
                  <a:srgbClr val="FF3399"/>
                </a:solidFill>
                <a:latin typeface="CMSSI8"/>
              </a:rPr>
              <a:t>Yanxi’s</a:t>
            </a:r>
            <a:r>
              <a:rPr lang="en-US" altLang="zh-CN" sz="1600" i="1" dirty="0">
                <a:solidFill>
                  <a:srgbClr val="FF3399"/>
                </a:solidFill>
                <a:latin typeface="CMSSI8"/>
              </a:rPr>
              <a:t> talk “Recent CPV results at LHCb” @ HFCPV2021</a:t>
            </a:r>
            <a:endParaRPr lang="zh-CN" altLang="en-US" sz="1600" dirty="0">
              <a:solidFill>
                <a:srgbClr val="FF3399"/>
              </a:solidFill>
            </a:endParaRPr>
          </a:p>
        </p:txBody>
      </p:sp>
      <p:sp>
        <p:nvSpPr>
          <p:cNvPr id="8" name="椭圆 7">
            <a:extLst>
              <a:ext uri="{FF2B5EF4-FFF2-40B4-BE49-F238E27FC236}">
                <a16:creationId xmlns:a16="http://schemas.microsoft.com/office/drawing/2014/main" id="{2BB487D9-019B-4D0F-8866-C4F89F393645}"/>
              </a:ext>
            </a:extLst>
          </p:cNvPr>
          <p:cNvSpPr/>
          <p:nvPr/>
        </p:nvSpPr>
        <p:spPr>
          <a:xfrm rot="20779442">
            <a:off x="5116945" y="3263090"/>
            <a:ext cx="6762621" cy="1853265"/>
          </a:xfrm>
          <a:prstGeom prst="ellipse">
            <a:avLst/>
          </a:prstGeom>
          <a:noFill/>
          <a:ln w="25400" cap="flat">
            <a:noFill/>
            <a:prstDash val="solid"/>
            <a:miter/>
          </a:ln>
          <a:effectLst>
            <a:outerShdw blurRad="76200" dir="13500000" sy="23000" kx="1200000" algn="br" rotWithShape="0">
              <a:prstClr val="black">
                <a:alpha val="20000"/>
              </a:prstClr>
            </a:outerShdw>
          </a:effectLst>
        </p:spPr>
        <p:txBody>
          <a:bodyPr rtlCol="0" anchor="ctr"/>
          <a:lstStyle/>
          <a:p>
            <a:pPr algn="l"/>
            <a:r>
              <a:rPr lang="en-US" altLang="zh-CN" sz="3400" i="1" dirty="0">
                <a:solidFill>
                  <a:srgbClr val="FF0000"/>
                </a:solidFill>
                <a:latin typeface="High Tower Text" panose="02040502050506030303" pitchFamily="18" charset="0"/>
                <a:cs typeface="Times New Roman" panose="02020603050405020304" pitchFamily="18" charset="0"/>
              </a:rPr>
              <a:t>the long-standing K</a:t>
            </a:r>
            <a:r>
              <a:rPr lang="el-GR" altLang="zh-CN" sz="3400" i="1" dirty="0">
                <a:solidFill>
                  <a:srgbClr val="FF0000"/>
                </a:solidFill>
                <a:latin typeface="Times New Roman" panose="02020603050405020304" pitchFamily="18" charset="0"/>
                <a:cs typeface="Times New Roman" panose="02020603050405020304" pitchFamily="18" charset="0"/>
              </a:rPr>
              <a:t>π</a:t>
            </a:r>
            <a:r>
              <a:rPr lang="en-US" altLang="zh-CN" sz="3400" i="1" dirty="0">
                <a:solidFill>
                  <a:srgbClr val="FF0000"/>
                </a:solidFill>
                <a:latin typeface="High Tower Text" panose="02040502050506030303" pitchFamily="18" charset="0"/>
                <a:cs typeface="Times New Roman" panose="02020603050405020304" pitchFamily="18" charset="0"/>
              </a:rPr>
              <a:t> puzzle! </a:t>
            </a:r>
            <a:endParaRPr lang="zh-CN" altLang="en-US" sz="3400" i="1" dirty="0">
              <a:solidFill>
                <a:srgbClr val="FF0000"/>
              </a:solidFill>
              <a:latin typeface="High Tower Text" panose="02040502050506030303" pitchFamily="18" charset="0"/>
              <a:cs typeface="Times New Roman" panose="02020603050405020304" pitchFamily="18" charset="0"/>
            </a:endParaRPr>
          </a:p>
        </p:txBody>
      </p:sp>
    </p:spTree>
    <p:extLst>
      <p:ext uri="{BB962C8B-B14F-4D97-AF65-F5344CB8AC3E}">
        <p14:creationId xmlns:p14="http://schemas.microsoft.com/office/powerpoint/2010/main" val="360530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11B5703F-BF56-47DD-A351-933139F5F2C3}"/>
              </a:ext>
            </a:extLst>
          </p:cNvPr>
          <p:cNvSpPr>
            <a:spLocks noGrp="1"/>
          </p:cNvSpPr>
          <p:nvPr>
            <p:ph type="sldNum" sz="quarter" idx="12"/>
          </p:nvPr>
        </p:nvSpPr>
        <p:spPr>
          <a:xfrm>
            <a:off x="5821279" y="6360888"/>
            <a:ext cx="549442" cy="307777"/>
          </a:xfr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6" name="标题 1">
            <a:extLst>
              <a:ext uri="{FF2B5EF4-FFF2-40B4-BE49-F238E27FC236}">
                <a16:creationId xmlns:a16="http://schemas.microsoft.com/office/drawing/2014/main" id="{3D81478A-DABE-1085-C9E4-07F0F1D97713}"/>
              </a:ext>
            </a:extLst>
          </p:cNvPr>
          <p:cNvSpPr txBox="1">
            <a:spLocks/>
          </p:cNvSpPr>
          <p:nvPr/>
        </p:nvSpPr>
        <p:spPr>
          <a:xfrm>
            <a:off x="429206" y="3047121"/>
            <a:ext cx="11299372" cy="1061829"/>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6000" b="0" kern="1200">
                <a:solidFill>
                  <a:schemeClr val="bg1"/>
                </a:solidFill>
                <a:latin typeface="+mj-lt"/>
                <a:ea typeface="+mj-ea"/>
                <a:cs typeface="+mj-cs"/>
              </a:defRPr>
            </a:lvl1pPr>
          </a:lstStyle>
          <a:p>
            <a:r>
              <a:rPr lang="en-US" sz="7000" dirty="0">
                <a:solidFill>
                  <a:srgbClr val="000066"/>
                </a:solidFill>
                <a:latin typeface="Agency FB" panose="020B0503020202020204" pitchFamily="34" charset="0"/>
              </a:rPr>
              <a:t>Experimental Data</a:t>
            </a:r>
            <a:endParaRPr lang="en-US" dirty="0">
              <a:solidFill>
                <a:srgbClr val="000066"/>
              </a:solidFill>
              <a:latin typeface="Agency FB" panose="020B0503020202020204" pitchFamily="34" charset="0"/>
            </a:endParaRPr>
          </a:p>
        </p:txBody>
      </p:sp>
    </p:spTree>
    <p:extLst>
      <p:ext uri="{BB962C8B-B14F-4D97-AF65-F5344CB8AC3E}">
        <p14:creationId xmlns:p14="http://schemas.microsoft.com/office/powerpoint/2010/main" val="3682202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fld id="{D495E168-DA5E-4888-8D8A-92B118324C14}" type="slidenum">
              <a:rPr lang="en-US" sz="1400" b="1" smtClean="0">
                <a:solidFill>
                  <a:schemeClr val="accent4">
                    <a:lumMod val="50000"/>
                  </a:schemeClr>
                </a:solidFill>
              </a:rPr>
              <a:pPr/>
              <a:t>12</a:t>
            </a:fld>
            <a:endParaRPr lang="en-US" sz="1400" b="1" dirty="0">
              <a:solidFill>
                <a:schemeClr val="accent4">
                  <a:lumMod val="50000"/>
                </a:schemeClr>
              </a:solidFill>
            </a:endParaRPr>
          </a:p>
        </p:txBody>
      </p:sp>
      <p:pic>
        <p:nvPicPr>
          <p:cNvPr id="10" name="图片 9">
            <a:extLst>
              <a:ext uri="{FF2B5EF4-FFF2-40B4-BE49-F238E27FC236}">
                <a16:creationId xmlns:a16="http://schemas.microsoft.com/office/drawing/2014/main" id="{10DA5019-9A9B-47F4-8D23-F2661A08D573}"/>
              </a:ext>
            </a:extLst>
          </p:cNvPr>
          <p:cNvPicPr>
            <a:picLocks noChangeAspect="1"/>
          </p:cNvPicPr>
          <p:nvPr/>
        </p:nvPicPr>
        <p:blipFill>
          <a:blip r:embed="rId3"/>
          <a:stretch>
            <a:fillRect/>
          </a:stretch>
        </p:blipFill>
        <p:spPr>
          <a:xfrm>
            <a:off x="398563" y="421420"/>
            <a:ext cx="6460478" cy="2607036"/>
          </a:xfrm>
          <a:prstGeom prst="rect">
            <a:avLst/>
          </a:prstGeom>
        </p:spPr>
      </p:pic>
      <p:pic>
        <p:nvPicPr>
          <p:cNvPr id="15" name="图片 14">
            <a:extLst>
              <a:ext uri="{FF2B5EF4-FFF2-40B4-BE49-F238E27FC236}">
                <a16:creationId xmlns:a16="http://schemas.microsoft.com/office/drawing/2014/main" id="{3220ECDC-A800-4D68-8340-4B7CECEA1574}"/>
              </a:ext>
            </a:extLst>
          </p:cNvPr>
          <p:cNvPicPr>
            <a:picLocks noChangeAspect="1"/>
          </p:cNvPicPr>
          <p:nvPr/>
        </p:nvPicPr>
        <p:blipFill>
          <a:blip r:embed="rId4"/>
          <a:stretch>
            <a:fillRect/>
          </a:stretch>
        </p:blipFill>
        <p:spPr>
          <a:xfrm>
            <a:off x="4699033" y="3094514"/>
            <a:ext cx="7127356" cy="2853900"/>
          </a:xfrm>
          <a:prstGeom prst="rect">
            <a:avLst/>
          </a:prstGeom>
        </p:spPr>
      </p:pic>
      <p:pic>
        <p:nvPicPr>
          <p:cNvPr id="17" name="图片 16">
            <a:extLst>
              <a:ext uri="{FF2B5EF4-FFF2-40B4-BE49-F238E27FC236}">
                <a16:creationId xmlns:a16="http://schemas.microsoft.com/office/drawing/2014/main" id="{E451F9F8-5CD3-4AFC-AD78-CEC03AD2CAA1}"/>
              </a:ext>
            </a:extLst>
          </p:cNvPr>
          <p:cNvPicPr>
            <a:picLocks noChangeAspect="1"/>
          </p:cNvPicPr>
          <p:nvPr/>
        </p:nvPicPr>
        <p:blipFill>
          <a:blip r:embed="rId5"/>
          <a:stretch>
            <a:fillRect/>
          </a:stretch>
        </p:blipFill>
        <p:spPr>
          <a:xfrm>
            <a:off x="5733021" y="3407039"/>
            <a:ext cx="4746365" cy="1626965"/>
          </a:xfrm>
          <a:prstGeom prst="rect">
            <a:avLst/>
          </a:prstGeom>
        </p:spPr>
      </p:pic>
      <p:pic>
        <p:nvPicPr>
          <p:cNvPr id="18" name="图片 17">
            <a:extLst>
              <a:ext uri="{FF2B5EF4-FFF2-40B4-BE49-F238E27FC236}">
                <a16:creationId xmlns:a16="http://schemas.microsoft.com/office/drawing/2014/main" id="{05572B96-1A51-42ED-8163-33FF7BF9DC81}"/>
              </a:ext>
            </a:extLst>
          </p:cNvPr>
          <p:cNvPicPr>
            <a:picLocks noChangeAspect="1"/>
          </p:cNvPicPr>
          <p:nvPr/>
        </p:nvPicPr>
        <p:blipFill>
          <a:blip r:embed="rId6"/>
          <a:stretch>
            <a:fillRect/>
          </a:stretch>
        </p:blipFill>
        <p:spPr>
          <a:xfrm>
            <a:off x="419877" y="2685623"/>
            <a:ext cx="4271804" cy="2056218"/>
          </a:xfrm>
          <a:prstGeom prst="rect">
            <a:avLst/>
          </a:prstGeom>
        </p:spPr>
      </p:pic>
      <p:sp>
        <p:nvSpPr>
          <p:cNvPr id="8" name="矩形 7">
            <a:extLst>
              <a:ext uri="{FF2B5EF4-FFF2-40B4-BE49-F238E27FC236}">
                <a16:creationId xmlns:a16="http://schemas.microsoft.com/office/drawing/2014/main" id="{A1D812AF-E7F2-4D43-9E14-098791DD020A}"/>
              </a:ext>
            </a:extLst>
          </p:cNvPr>
          <p:cNvSpPr/>
          <p:nvPr/>
        </p:nvSpPr>
        <p:spPr>
          <a:xfrm>
            <a:off x="2996486" y="6003504"/>
            <a:ext cx="6227911" cy="261610"/>
          </a:xfrm>
          <a:prstGeom prst="rect">
            <a:avLst/>
          </a:prstGeom>
        </p:spPr>
        <p:txBody>
          <a:bodyPr wrap="square">
            <a:spAutoFit/>
          </a:bodyPr>
          <a:lstStyle/>
          <a:p>
            <a:r>
              <a:rPr lang="en-US" altLang="zh-CN" sz="1100" i="1" dirty="0">
                <a:solidFill>
                  <a:srgbClr val="000066"/>
                </a:solidFill>
                <a:latin typeface="CMSSI8"/>
              </a:rPr>
              <a:t>Rare B decays | Heavy Flavor Averaging Group  https://hflav.web.cern.ch/content/rare-b-decays#averages</a:t>
            </a:r>
            <a:endParaRPr lang="zh-CN" altLang="en-US" sz="1100" i="1" dirty="0">
              <a:solidFill>
                <a:srgbClr val="000066"/>
              </a:solidFill>
              <a:latin typeface="CMSSI8"/>
            </a:endParaRPr>
          </a:p>
        </p:txBody>
      </p:sp>
      <p:sp>
        <p:nvSpPr>
          <p:cNvPr id="9" name="椭圆 8">
            <a:extLst>
              <a:ext uri="{FF2B5EF4-FFF2-40B4-BE49-F238E27FC236}">
                <a16:creationId xmlns:a16="http://schemas.microsoft.com/office/drawing/2014/main" id="{81282166-FD87-4D54-99FE-62431D950700}"/>
              </a:ext>
            </a:extLst>
          </p:cNvPr>
          <p:cNvSpPr/>
          <p:nvPr/>
        </p:nvSpPr>
        <p:spPr>
          <a:xfrm>
            <a:off x="952792" y="3083955"/>
            <a:ext cx="1498009" cy="246392"/>
          </a:xfrm>
          <a:prstGeom prst="ellipse">
            <a:avLst/>
          </a:prstGeom>
          <a:noFill/>
          <a:ln w="19050" cap="flat">
            <a:solidFill>
              <a:srgbClr val="C00000"/>
            </a:solidFill>
            <a:prstDash val="solid"/>
            <a:miter/>
          </a:ln>
        </p:spPr>
        <p:txBody>
          <a:bodyPr rtlCol="0" anchor="ctr"/>
          <a:lstStyle/>
          <a:p>
            <a:pPr algn="l"/>
            <a:endParaRPr lang="zh-CN" altLang="en-US" dirty="0"/>
          </a:p>
        </p:txBody>
      </p:sp>
      <p:sp>
        <p:nvSpPr>
          <p:cNvPr id="11" name="椭圆 10">
            <a:extLst>
              <a:ext uri="{FF2B5EF4-FFF2-40B4-BE49-F238E27FC236}">
                <a16:creationId xmlns:a16="http://schemas.microsoft.com/office/drawing/2014/main" id="{761D2D66-E886-43EC-8AFF-B0A3F1E67E4E}"/>
              </a:ext>
            </a:extLst>
          </p:cNvPr>
          <p:cNvSpPr/>
          <p:nvPr/>
        </p:nvSpPr>
        <p:spPr>
          <a:xfrm>
            <a:off x="6246090" y="3651945"/>
            <a:ext cx="1527486" cy="260713"/>
          </a:xfrm>
          <a:prstGeom prst="ellipse">
            <a:avLst/>
          </a:prstGeom>
          <a:noFill/>
          <a:ln w="19050" cap="flat">
            <a:solidFill>
              <a:srgbClr val="C00000"/>
            </a:solidFill>
            <a:prstDash val="solid"/>
            <a:miter/>
          </a:ln>
        </p:spPr>
        <p:txBody>
          <a:bodyPr rtlCol="0" anchor="ctr"/>
          <a:lstStyle/>
          <a:p>
            <a:pPr algn="l"/>
            <a:endParaRPr lang="zh-CN" altLang="en-US" dirty="0"/>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22E0D794-2616-733C-1C6F-CC884E063ED1}"/>
                  </a:ext>
                </a:extLst>
              </p:cNvPr>
              <p:cNvSpPr/>
              <p:nvPr/>
            </p:nvSpPr>
            <p:spPr>
              <a:xfrm>
                <a:off x="6948253" y="1585658"/>
                <a:ext cx="4827436" cy="430887"/>
              </a:xfrm>
              <a:prstGeom prst="rect">
                <a:avLst/>
              </a:prstGeom>
            </p:spPr>
            <p:txBody>
              <a:bodyPr wrap="square">
                <a:spAutoFit/>
              </a:bodyPr>
              <a:lstStyle/>
              <a:p>
                <a14:m>
                  <m:oMath xmlns:m="http://schemas.openxmlformats.org/officeDocument/2006/math">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sSub>
                      <m:sSubPr>
                        <m:ctrlP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zh-CN" sz="2200" b="1" i="1" kern="0">
                            <a:solidFill>
                              <a:srgbClr val="FF0000"/>
                            </a:solidFill>
                            <a:latin typeface="Cambria Math" panose="02040503050406030204" pitchFamily="18" charset="0"/>
                            <a:ea typeface="Cambria Math" panose="02040503050406030204" pitchFamily="18" charset="0"/>
                            <a:cs typeface="Tahoma" panose="020B0604030504040204" pitchFamily="34" charset="0"/>
                          </a:rPr>
                          <m:t>𝑨</m:t>
                        </m:r>
                      </m:e>
                      <m:sub>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𝑲</m:t>
                        </m:r>
                        <m:r>
                          <a:rPr lang="zh-CN" altLang="en-US"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𝝅</m:t>
                        </m:r>
                      </m:sub>
                    </m:sSub>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𝟎</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𝟏𝟏𝟑</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𝟎</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𝟎𝟏𝟐</m:t>
                    </m:r>
                  </m:oMath>
                </a14:m>
                <a:r>
                  <a:rPr lang="en-US" altLang="zh-CN" sz="2200" b="1" dirty="0">
                    <a:solidFill>
                      <a:srgbClr val="FF0000"/>
                    </a:solidFill>
                    <a:latin typeface="Cambria Math" panose="02040503050406030204" pitchFamily="18" charset="0"/>
                    <a:ea typeface="Cambria Math" panose="02040503050406030204" pitchFamily="18" charset="0"/>
                    <a:cs typeface="Times New Roman" pitchFamily="18" charset="0"/>
                  </a:rPr>
                  <a:t> (HFLAV2023) </a:t>
                </a:r>
                <a:endParaRPr lang="zh-CN" altLang="en-US" sz="2200" b="1" dirty="0">
                  <a:solidFill>
                    <a:srgbClr val="FF0000"/>
                  </a:solidFill>
                  <a:latin typeface="Cambria Math" panose="02040503050406030204" pitchFamily="18" charset="0"/>
                  <a:ea typeface="华文中宋"/>
                  <a:cs typeface="Times New Roman" pitchFamily="18" charset="0"/>
                </a:endParaRPr>
              </a:p>
            </p:txBody>
          </p:sp>
        </mc:Choice>
        <mc:Fallback xmlns="">
          <p:sp>
            <p:nvSpPr>
              <p:cNvPr id="2" name="矩形 1">
                <a:extLst>
                  <a:ext uri="{FF2B5EF4-FFF2-40B4-BE49-F238E27FC236}">
                    <a16:creationId xmlns:a16="http://schemas.microsoft.com/office/drawing/2014/main" id="{22E0D794-2616-733C-1C6F-CC884E063ED1}"/>
                  </a:ext>
                </a:extLst>
              </p:cNvPr>
              <p:cNvSpPr>
                <a:spLocks noRot="1" noChangeAspect="1" noMove="1" noResize="1" noEditPoints="1" noAdjustHandles="1" noChangeArrowheads="1" noChangeShapeType="1" noTextEdit="1"/>
              </p:cNvSpPr>
              <p:nvPr/>
            </p:nvSpPr>
            <p:spPr>
              <a:xfrm>
                <a:off x="6948253" y="1585658"/>
                <a:ext cx="4827436" cy="430887"/>
              </a:xfrm>
              <a:prstGeom prst="rect">
                <a:avLst/>
              </a:prstGeom>
              <a:blipFill>
                <a:blip r:embed="rId7"/>
                <a:stretch>
                  <a:fillRect l="-126" t="-9859" r="-1894" b="-2816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0355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pic>
        <p:nvPicPr>
          <p:cNvPr id="5" name="图片 4">
            <a:extLst>
              <a:ext uri="{FF2B5EF4-FFF2-40B4-BE49-F238E27FC236}">
                <a16:creationId xmlns:a16="http://schemas.microsoft.com/office/drawing/2014/main" id="{F3FF6006-61E5-473E-BFE5-62550EEA039F}"/>
              </a:ext>
            </a:extLst>
          </p:cNvPr>
          <p:cNvPicPr>
            <a:picLocks noChangeAspect="1"/>
          </p:cNvPicPr>
          <p:nvPr/>
        </p:nvPicPr>
        <p:blipFill>
          <a:blip r:embed="rId3"/>
          <a:stretch>
            <a:fillRect/>
          </a:stretch>
        </p:blipFill>
        <p:spPr>
          <a:xfrm>
            <a:off x="375829" y="853636"/>
            <a:ext cx="9643092" cy="2787172"/>
          </a:xfrm>
          <a:prstGeom prst="rect">
            <a:avLst/>
          </a:prstGeom>
        </p:spPr>
      </p:pic>
      <p:pic>
        <p:nvPicPr>
          <p:cNvPr id="7" name="图片 6">
            <a:extLst>
              <a:ext uri="{FF2B5EF4-FFF2-40B4-BE49-F238E27FC236}">
                <a16:creationId xmlns:a16="http://schemas.microsoft.com/office/drawing/2014/main" id="{3B69AB67-42DB-42F7-AA8E-C05B3D181088}"/>
              </a:ext>
            </a:extLst>
          </p:cNvPr>
          <p:cNvPicPr>
            <a:picLocks noChangeAspect="1"/>
          </p:cNvPicPr>
          <p:nvPr/>
        </p:nvPicPr>
        <p:blipFill>
          <a:blip r:embed="rId4"/>
          <a:stretch>
            <a:fillRect/>
          </a:stretch>
        </p:blipFill>
        <p:spPr>
          <a:xfrm>
            <a:off x="2592132" y="2283643"/>
            <a:ext cx="9099591" cy="3527010"/>
          </a:xfrm>
          <a:prstGeom prst="rect">
            <a:avLst/>
          </a:prstGeom>
        </p:spPr>
      </p:pic>
      <p:sp>
        <p:nvSpPr>
          <p:cNvPr id="9" name="矩形 8">
            <a:extLst>
              <a:ext uri="{FF2B5EF4-FFF2-40B4-BE49-F238E27FC236}">
                <a16:creationId xmlns:a16="http://schemas.microsoft.com/office/drawing/2014/main" id="{A8FDA438-9758-4862-85C9-EE4EE8C93253}"/>
              </a:ext>
            </a:extLst>
          </p:cNvPr>
          <p:cNvSpPr/>
          <p:nvPr/>
        </p:nvSpPr>
        <p:spPr>
          <a:xfrm>
            <a:off x="2592132" y="517378"/>
            <a:ext cx="6858000" cy="261610"/>
          </a:xfrm>
          <a:prstGeom prst="rect">
            <a:avLst/>
          </a:prstGeom>
        </p:spPr>
        <p:txBody>
          <a:bodyPr wrap="square">
            <a:spAutoFit/>
          </a:bodyPr>
          <a:lstStyle/>
          <a:p>
            <a:r>
              <a:rPr lang="en-US" altLang="zh-CN" sz="1100" i="1" dirty="0">
                <a:solidFill>
                  <a:srgbClr val="000066"/>
                </a:solidFill>
                <a:latin typeface="CMSSI8"/>
              </a:rPr>
              <a:t>Navas et al. (Particle Data Group), the</a:t>
            </a:r>
            <a:r>
              <a:rPr lang="zh-CN" altLang="en-US" sz="1100" i="1" dirty="0">
                <a:solidFill>
                  <a:srgbClr val="000066"/>
                </a:solidFill>
                <a:latin typeface="CMSSI8"/>
              </a:rPr>
              <a:t> </a:t>
            </a:r>
            <a:r>
              <a:rPr lang="en-US" altLang="zh-CN" sz="1100" i="1" dirty="0">
                <a:solidFill>
                  <a:srgbClr val="000066"/>
                </a:solidFill>
                <a:latin typeface="CMSSI8"/>
              </a:rPr>
              <a:t>review</a:t>
            </a:r>
            <a:r>
              <a:rPr lang="zh-CN" altLang="en-US" sz="1100" i="1" dirty="0">
                <a:solidFill>
                  <a:srgbClr val="000066"/>
                </a:solidFill>
                <a:latin typeface="CMSSI8"/>
              </a:rPr>
              <a:t> </a:t>
            </a:r>
            <a:r>
              <a:rPr lang="en-US" altLang="zh-CN" sz="1100" i="1" dirty="0">
                <a:solidFill>
                  <a:srgbClr val="000066"/>
                </a:solidFill>
                <a:latin typeface="CMSSI8"/>
              </a:rPr>
              <a:t>of</a:t>
            </a:r>
            <a:r>
              <a:rPr lang="zh-CN" altLang="en-US" sz="1100" i="1" dirty="0">
                <a:solidFill>
                  <a:srgbClr val="000066"/>
                </a:solidFill>
                <a:latin typeface="CMSSI8"/>
              </a:rPr>
              <a:t> </a:t>
            </a:r>
            <a:r>
              <a:rPr lang="en-US" altLang="zh-CN" sz="1100" i="1" dirty="0">
                <a:solidFill>
                  <a:srgbClr val="000066"/>
                </a:solidFill>
                <a:latin typeface="CMSSI8"/>
              </a:rPr>
              <a:t>particle</a:t>
            </a:r>
            <a:r>
              <a:rPr lang="zh-CN" altLang="en-US" sz="1100" i="1" dirty="0">
                <a:solidFill>
                  <a:srgbClr val="000066"/>
                </a:solidFill>
                <a:latin typeface="CMSSI8"/>
              </a:rPr>
              <a:t> </a:t>
            </a:r>
            <a:r>
              <a:rPr lang="en-US" altLang="zh-CN" sz="1100" i="1" dirty="0">
                <a:solidFill>
                  <a:srgbClr val="000066"/>
                </a:solidFill>
                <a:latin typeface="CMSSI8"/>
              </a:rPr>
              <a:t>physics, to be published in Phys. Rev. D 110, 030001 (2024)</a:t>
            </a:r>
            <a:endParaRPr lang="zh-CN" altLang="en-US" sz="1100" i="1" dirty="0">
              <a:solidFill>
                <a:srgbClr val="000066"/>
              </a:solidFill>
              <a:latin typeface="CMSSI8"/>
            </a:endParaRPr>
          </a:p>
        </p:txBody>
      </p:sp>
      <p:sp>
        <p:nvSpPr>
          <p:cNvPr id="11" name="矩形 10">
            <a:extLst>
              <a:ext uri="{FF2B5EF4-FFF2-40B4-BE49-F238E27FC236}">
                <a16:creationId xmlns:a16="http://schemas.microsoft.com/office/drawing/2014/main" id="{0E103971-1804-4841-AC06-F74CD7F2676C}"/>
              </a:ext>
            </a:extLst>
          </p:cNvPr>
          <p:cNvSpPr/>
          <p:nvPr/>
        </p:nvSpPr>
        <p:spPr>
          <a:xfrm>
            <a:off x="7246140" y="5938967"/>
            <a:ext cx="4544896" cy="261610"/>
          </a:xfrm>
          <a:prstGeom prst="rect">
            <a:avLst/>
          </a:prstGeom>
        </p:spPr>
        <p:txBody>
          <a:bodyPr wrap="square">
            <a:spAutoFit/>
          </a:bodyPr>
          <a:lstStyle/>
          <a:p>
            <a:r>
              <a:rPr lang="da-DK" altLang="zh-CN" sz="1100" i="1" dirty="0">
                <a:solidFill>
                  <a:srgbClr val="000066"/>
                </a:solidFill>
                <a:latin typeface="CMSSI8"/>
              </a:rPr>
              <a:t>pdgLive  https://pdglive.lbl.gov/ParticleGroup.action?init=0&amp;node=MXXX045</a:t>
            </a:r>
            <a:endParaRPr lang="zh-CN" altLang="en-US" sz="1100" i="1" dirty="0">
              <a:solidFill>
                <a:srgbClr val="000066"/>
              </a:solidFill>
              <a:latin typeface="CMSSI8"/>
            </a:endParaRPr>
          </a:p>
        </p:txBody>
      </p:sp>
      <p:sp>
        <p:nvSpPr>
          <p:cNvPr id="12" name="椭圆 11">
            <a:extLst>
              <a:ext uri="{FF2B5EF4-FFF2-40B4-BE49-F238E27FC236}">
                <a16:creationId xmlns:a16="http://schemas.microsoft.com/office/drawing/2014/main" id="{E317EFE9-1E94-46E8-9C61-2118861458FE}"/>
              </a:ext>
            </a:extLst>
          </p:cNvPr>
          <p:cNvSpPr/>
          <p:nvPr/>
        </p:nvSpPr>
        <p:spPr>
          <a:xfrm>
            <a:off x="518240" y="1869722"/>
            <a:ext cx="1666681" cy="346539"/>
          </a:xfrm>
          <a:prstGeom prst="ellipse">
            <a:avLst/>
          </a:prstGeom>
          <a:noFill/>
          <a:ln w="19050" cap="flat">
            <a:solidFill>
              <a:srgbClr val="C00000"/>
            </a:solidFill>
            <a:prstDash val="solid"/>
            <a:miter/>
          </a:ln>
        </p:spPr>
        <p:txBody>
          <a:bodyPr rtlCol="0" anchor="ctr"/>
          <a:lstStyle/>
          <a:p>
            <a:pPr algn="l"/>
            <a:endParaRPr lang="zh-CN" altLang="en-US" dirty="0"/>
          </a:p>
        </p:txBody>
      </p:sp>
      <p:sp>
        <p:nvSpPr>
          <p:cNvPr id="13" name="椭圆 12">
            <a:extLst>
              <a:ext uri="{FF2B5EF4-FFF2-40B4-BE49-F238E27FC236}">
                <a16:creationId xmlns:a16="http://schemas.microsoft.com/office/drawing/2014/main" id="{3C73A9B9-1019-4C8C-B248-CF374E79B827}"/>
              </a:ext>
            </a:extLst>
          </p:cNvPr>
          <p:cNvSpPr/>
          <p:nvPr/>
        </p:nvSpPr>
        <p:spPr>
          <a:xfrm>
            <a:off x="2796259" y="3207789"/>
            <a:ext cx="1655426" cy="399328"/>
          </a:xfrm>
          <a:prstGeom prst="ellipse">
            <a:avLst/>
          </a:prstGeom>
          <a:noFill/>
          <a:ln w="19050" cap="flat">
            <a:solidFill>
              <a:srgbClr val="C00000"/>
            </a:solidFill>
            <a:prstDash val="solid"/>
            <a:miter/>
          </a:ln>
        </p:spPr>
        <p:txBody>
          <a:bodyPr rtlCol="0" anchor="ctr"/>
          <a:lstStyle/>
          <a:p>
            <a:pPr algn="l"/>
            <a:endParaRPr lang="zh-CN" altLang="en-US" dirty="0"/>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A0EE5BBE-C9A1-3C47-52F8-7599FACC877C}"/>
                  </a:ext>
                </a:extLst>
              </p:cNvPr>
              <p:cNvSpPr/>
              <p:nvPr/>
            </p:nvSpPr>
            <p:spPr>
              <a:xfrm>
                <a:off x="1194232" y="5878870"/>
                <a:ext cx="4544896" cy="430887"/>
              </a:xfrm>
              <a:prstGeom prst="rect">
                <a:avLst/>
              </a:prstGeom>
            </p:spPr>
            <p:txBody>
              <a:bodyPr wrap="square">
                <a:spAutoFit/>
              </a:bodyPr>
              <a:lstStyle/>
              <a:p>
                <a14:m>
                  <m:oMath xmlns:m="http://schemas.openxmlformats.org/officeDocument/2006/math">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sSub>
                      <m:sSubPr>
                        <m:ctrlP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zh-CN" sz="2200" b="1" i="1" kern="0">
                            <a:solidFill>
                              <a:srgbClr val="FF0000"/>
                            </a:solidFill>
                            <a:latin typeface="Cambria Math" panose="02040503050406030204" pitchFamily="18" charset="0"/>
                            <a:ea typeface="Cambria Math" panose="02040503050406030204" pitchFamily="18" charset="0"/>
                            <a:cs typeface="Tahoma" panose="020B0604030504040204" pitchFamily="34" charset="0"/>
                          </a:rPr>
                          <m:t>𝑨</m:t>
                        </m:r>
                      </m:e>
                      <m:sub>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𝑲</m:t>
                        </m:r>
                        <m:r>
                          <a:rPr lang="zh-CN" altLang="en-US"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𝝅</m:t>
                        </m:r>
                      </m:sub>
                    </m:sSub>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𝟎</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𝟏𝟏𝟎</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𝟎</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r>
                      <a:rPr lang="en-US" altLang="zh-CN" sz="2200" b="1"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𝟎𝟏𝟐</m:t>
                    </m:r>
                  </m:oMath>
                </a14:m>
                <a:r>
                  <a:rPr lang="en-US" altLang="zh-CN" sz="2200" b="1" dirty="0">
                    <a:solidFill>
                      <a:srgbClr val="FF0000"/>
                    </a:solidFill>
                    <a:latin typeface="Cambria Math" panose="02040503050406030204" pitchFamily="18" charset="0"/>
                    <a:ea typeface="Cambria Math" panose="02040503050406030204" pitchFamily="18" charset="0"/>
                    <a:cs typeface="Times New Roman" pitchFamily="18" charset="0"/>
                  </a:rPr>
                  <a:t> (PDG2024) </a:t>
                </a:r>
                <a:endParaRPr lang="zh-CN" altLang="en-US" sz="2200" b="1" dirty="0">
                  <a:solidFill>
                    <a:srgbClr val="FF0000"/>
                  </a:solidFill>
                  <a:latin typeface="Cambria Math" panose="02040503050406030204" pitchFamily="18" charset="0"/>
                  <a:ea typeface="华文中宋"/>
                  <a:cs typeface="Times New Roman" pitchFamily="18" charset="0"/>
                </a:endParaRPr>
              </a:p>
            </p:txBody>
          </p:sp>
        </mc:Choice>
        <mc:Fallback xmlns="">
          <p:sp>
            <p:nvSpPr>
              <p:cNvPr id="2" name="矩形 1">
                <a:extLst>
                  <a:ext uri="{FF2B5EF4-FFF2-40B4-BE49-F238E27FC236}">
                    <a16:creationId xmlns:a16="http://schemas.microsoft.com/office/drawing/2014/main" id="{A0EE5BBE-C9A1-3C47-52F8-7599FACC877C}"/>
                  </a:ext>
                </a:extLst>
              </p:cNvPr>
              <p:cNvSpPr>
                <a:spLocks noRot="1" noChangeAspect="1" noMove="1" noResize="1" noEditPoints="1" noAdjustHandles="1" noChangeArrowheads="1" noChangeShapeType="1" noTextEdit="1"/>
              </p:cNvSpPr>
              <p:nvPr/>
            </p:nvSpPr>
            <p:spPr>
              <a:xfrm>
                <a:off x="1194232" y="5878870"/>
                <a:ext cx="4544896" cy="430887"/>
              </a:xfrm>
              <a:prstGeom prst="rect">
                <a:avLst/>
              </a:prstGeom>
              <a:blipFill>
                <a:blip r:embed="rId5"/>
                <a:stretch>
                  <a:fillRect l="-134" t="-8451" r="-1745" b="-2816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2171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11B5703F-BF56-47DD-A351-933139F5F2C3}"/>
              </a:ext>
            </a:extLst>
          </p:cNvPr>
          <p:cNvSpPr>
            <a:spLocks noGrp="1"/>
          </p:cNvSpPr>
          <p:nvPr>
            <p:ph type="sldNum" sz="quarter" idx="12"/>
          </p:nvPr>
        </p:nvSpPr>
        <p:spPr>
          <a:xfrm>
            <a:off x="5821279" y="6360888"/>
            <a:ext cx="549442" cy="307777"/>
          </a:xfr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6" name="标题 1">
            <a:extLst>
              <a:ext uri="{FF2B5EF4-FFF2-40B4-BE49-F238E27FC236}">
                <a16:creationId xmlns:a16="http://schemas.microsoft.com/office/drawing/2014/main" id="{B3DA34E4-C1B2-272F-32E6-1A4639D47B86}"/>
              </a:ext>
            </a:extLst>
          </p:cNvPr>
          <p:cNvSpPr>
            <a:spLocks noGrp="1"/>
          </p:cNvSpPr>
          <p:nvPr>
            <p:ph type="title"/>
          </p:nvPr>
        </p:nvSpPr>
        <p:spPr>
          <a:xfrm>
            <a:off x="447870" y="3121761"/>
            <a:ext cx="11299372" cy="1061829"/>
          </a:xfrm>
        </p:spPr>
        <p:txBody>
          <a:bodyPr wrap="square">
            <a:spAutoFit/>
          </a:bodyPr>
          <a:lstStyle/>
          <a:p>
            <a:r>
              <a:rPr lang="en-US" sz="7000" dirty="0">
                <a:solidFill>
                  <a:srgbClr val="000066"/>
                </a:solidFill>
                <a:latin typeface="Agency FB" panose="020B0503020202020204" pitchFamily="34" charset="0"/>
              </a:rPr>
              <a:t>Theoretical Explorations</a:t>
            </a:r>
            <a:endParaRPr lang="en-US" dirty="0">
              <a:solidFill>
                <a:srgbClr val="000066"/>
              </a:solidFill>
              <a:latin typeface="Agency FB" panose="020B0503020202020204" pitchFamily="34" charset="0"/>
            </a:endParaRPr>
          </a:p>
        </p:txBody>
      </p:sp>
    </p:spTree>
    <p:extLst>
      <p:ext uri="{BB962C8B-B14F-4D97-AF65-F5344CB8AC3E}">
        <p14:creationId xmlns:p14="http://schemas.microsoft.com/office/powerpoint/2010/main" val="2320824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5638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2" name="矩形 1">
            <a:extLst>
              <a:ext uri="{FF2B5EF4-FFF2-40B4-BE49-F238E27FC236}">
                <a16:creationId xmlns:a16="http://schemas.microsoft.com/office/drawing/2014/main" id="{F7319833-C86C-47DD-B304-895383BA8B16}"/>
              </a:ext>
            </a:extLst>
          </p:cNvPr>
          <p:cNvSpPr/>
          <p:nvPr/>
        </p:nvSpPr>
        <p:spPr>
          <a:xfrm>
            <a:off x="6474906" y="1223920"/>
            <a:ext cx="5030598" cy="461665"/>
          </a:xfrm>
          <a:prstGeom prst="rect">
            <a:avLst/>
          </a:prstGeom>
        </p:spPr>
        <p:txBody>
          <a:bodyPr wrap="square">
            <a:spAutoFit/>
          </a:bodyPr>
          <a:lstStyle/>
          <a:p>
            <a:r>
              <a:rPr lang="en-US" altLang="zh-CN" sz="2400" dirty="0">
                <a:solidFill>
                  <a:srgbClr val="00B050"/>
                </a:solidFill>
                <a:latin typeface="CMSSI8"/>
              </a:rPr>
              <a:t>topological-amplitude parametrization: </a:t>
            </a:r>
            <a:endParaRPr lang="zh-CN" altLang="en-US" sz="2400" dirty="0">
              <a:solidFill>
                <a:srgbClr val="00B050"/>
              </a:solidFill>
              <a:latin typeface="CMSSI8"/>
            </a:endParaRPr>
          </a:p>
        </p:txBody>
      </p:sp>
      <p:sp>
        <p:nvSpPr>
          <p:cNvPr id="8" name="矩形 7">
            <a:extLst>
              <a:ext uri="{FF2B5EF4-FFF2-40B4-BE49-F238E27FC236}">
                <a16:creationId xmlns:a16="http://schemas.microsoft.com/office/drawing/2014/main" id="{83F237F5-86E0-4405-BA42-4CAB39A207F7}"/>
              </a:ext>
            </a:extLst>
          </p:cNvPr>
          <p:cNvSpPr/>
          <p:nvPr/>
        </p:nvSpPr>
        <p:spPr>
          <a:xfrm>
            <a:off x="7540662" y="2079457"/>
            <a:ext cx="3179428" cy="400110"/>
          </a:xfrm>
          <a:prstGeom prst="rect">
            <a:avLst/>
          </a:prstGeom>
        </p:spPr>
        <p:txBody>
          <a:bodyPr wrap="square">
            <a:spAutoFit/>
          </a:bodyPr>
          <a:lstStyle/>
          <a:p>
            <a:r>
              <a:rPr lang="en-US" altLang="zh-CN" sz="2000" i="1" dirty="0">
                <a:solidFill>
                  <a:srgbClr val="00B050"/>
                </a:solidFill>
                <a:latin typeface="CMSSI8"/>
              </a:rPr>
              <a:t>P</a:t>
            </a:r>
            <a:r>
              <a:rPr lang="en-US" altLang="zh-CN" sz="2000" dirty="0">
                <a:solidFill>
                  <a:srgbClr val="00B050"/>
                </a:solidFill>
                <a:latin typeface="CMSSI8"/>
              </a:rPr>
              <a:t>:  QCD penguin amplitude </a:t>
            </a:r>
            <a:endParaRPr lang="zh-CN" altLang="en-US" sz="2000" dirty="0">
              <a:solidFill>
                <a:srgbClr val="00B050"/>
              </a:solidFill>
              <a:latin typeface="CMSSI8"/>
            </a:endParaRPr>
          </a:p>
        </p:txBody>
      </p:sp>
      <p:sp>
        <p:nvSpPr>
          <p:cNvPr id="9" name="矩形 8">
            <a:extLst>
              <a:ext uri="{FF2B5EF4-FFF2-40B4-BE49-F238E27FC236}">
                <a16:creationId xmlns:a16="http://schemas.microsoft.com/office/drawing/2014/main" id="{05E10449-670A-4EC8-A6E7-11C402C2F7F7}"/>
              </a:ext>
            </a:extLst>
          </p:cNvPr>
          <p:cNvSpPr/>
          <p:nvPr/>
        </p:nvSpPr>
        <p:spPr>
          <a:xfrm>
            <a:off x="7540662" y="3583399"/>
            <a:ext cx="3561127" cy="400110"/>
          </a:xfrm>
          <a:prstGeom prst="rect">
            <a:avLst/>
          </a:prstGeom>
        </p:spPr>
        <p:txBody>
          <a:bodyPr wrap="square">
            <a:spAutoFit/>
          </a:bodyPr>
          <a:lstStyle/>
          <a:p>
            <a:r>
              <a:rPr lang="en-US" altLang="zh-CN" sz="2000" i="1" dirty="0">
                <a:solidFill>
                  <a:srgbClr val="00B050"/>
                </a:solidFill>
                <a:latin typeface="CMSSI8"/>
              </a:rPr>
              <a:t>T</a:t>
            </a:r>
            <a:r>
              <a:rPr lang="en-US" altLang="zh-CN" sz="2000" dirty="0">
                <a:solidFill>
                  <a:srgbClr val="00B050"/>
                </a:solidFill>
                <a:latin typeface="CMSSI8"/>
              </a:rPr>
              <a:t>:  color-allowed tree amplitude </a:t>
            </a:r>
            <a:endParaRPr lang="zh-CN" altLang="en-US" sz="2000" dirty="0">
              <a:solidFill>
                <a:srgbClr val="00B050"/>
              </a:solidFill>
              <a:latin typeface="CMSSI8"/>
            </a:endParaRPr>
          </a:p>
        </p:txBody>
      </p:sp>
      <p:sp>
        <p:nvSpPr>
          <p:cNvPr id="10" name="矩形 9">
            <a:extLst>
              <a:ext uri="{FF2B5EF4-FFF2-40B4-BE49-F238E27FC236}">
                <a16:creationId xmlns:a16="http://schemas.microsoft.com/office/drawing/2014/main" id="{4708A895-139E-44B7-972B-1E9CE63041AD}"/>
              </a:ext>
            </a:extLst>
          </p:cNvPr>
          <p:cNvSpPr/>
          <p:nvPr/>
        </p:nvSpPr>
        <p:spPr>
          <a:xfrm>
            <a:off x="7326048" y="2825397"/>
            <a:ext cx="4148357" cy="400110"/>
          </a:xfrm>
          <a:prstGeom prst="rect">
            <a:avLst/>
          </a:prstGeom>
        </p:spPr>
        <p:txBody>
          <a:bodyPr wrap="square">
            <a:spAutoFit/>
          </a:bodyPr>
          <a:lstStyle/>
          <a:p>
            <a:r>
              <a:rPr lang="en-US" altLang="zh-CN" sz="2000" i="1" dirty="0">
                <a:solidFill>
                  <a:srgbClr val="00B050"/>
                </a:solidFill>
                <a:latin typeface="CMSSI8"/>
              </a:rPr>
              <a:t>P</a:t>
            </a:r>
            <a:r>
              <a:rPr lang="en-US" altLang="zh-CN" sz="2000" baseline="-25000" dirty="0">
                <a:solidFill>
                  <a:srgbClr val="00B050"/>
                </a:solidFill>
                <a:latin typeface="CMSSI8"/>
              </a:rPr>
              <a:t>ew</a:t>
            </a:r>
            <a:r>
              <a:rPr lang="en-US" altLang="zh-CN" sz="2000" dirty="0">
                <a:solidFill>
                  <a:srgbClr val="00B050"/>
                </a:solidFill>
                <a:latin typeface="CMSSI8"/>
              </a:rPr>
              <a:t>:  electro-weak penguin amplitude </a:t>
            </a:r>
            <a:endParaRPr lang="zh-CN" altLang="en-US" sz="2000" dirty="0">
              <a:solidFill>
                <a:srgbClr val="00B050"/>
              </a:solidFill>
              <a:latin typeface="CMSSI8"/>
            </a:endParaRPr>
          </a:p>
        </p:txBody>
      </p:sp>
      <p:sp>
        <p:nvSpPr>
          <p:cNvPr id="11" name="矩形 10">
            <a:extLst>
              <a:ext uri="{FF2B5EF4-FFF2-40B4-BE49-F238E27FC236}">
                <a16:creationId xmlns:a16="http://schemas.microsoft.com/office/drawing/2014/main" id="{F83E228D-6628-4CF2-AEE2-E2AB05475D7C}"/>
              </a:ext>
            </a:extLst>
          </p:cNvPr>
          <p:cNvSpPr/>
          <p:nvPr/>
        </p:nvSpPr>
        <p:spPr>
          <a:xfrm>
            <a:off x="7540663" y="4380488"/>
            <a:ext cx="4043498" cy="400110"/>
          </a:xfrm>
          <a:prstGeom prst="rect">
            <a:avLst/>
          </a:prstGeom>
        </p:spPr>
        <p:txBody>
          <a:bodyPr wrap="square">
            <a:spAutoFit/>
          </a:bodyPr>
          <a:lstStyle/>
          <a:p>
            <a:r>
              <a:rPr lang="en-US" altLang="zh-CN" sz="2000" i="1" dirty="0">
                <a:solidFill>
                  <a:srgbClr val="00B050"/>
                </a:solidFill>
                <a:latin typeface="CMSSI8"/>
              </a:rPr>
              <a:t>C</a:t>
            </a:r>
            <a:r>
              <a:rPr lang="en-US" altLang="zh-CN" sz="2000" dirty="0">
                <a:solidFill>
                  <a:srgbClr val="00B050"/>
                </a:solidFill>
                <a:latin typeface="CMSSI8"/>
              </a:rPr>
              <a:t>:  color-suppressed tree amplitude </a:t>
            </a:r>
            <a:endParaRPr lang="zh-CN" altLang="en-US" sz="2000" dirty="0">
              <a:solidFill>
                <a:srgbClr val="00B050"/>
              </a:solidFill>
              <a:latin typeface="CMSSI8"/>
            </a:endParaRP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6E34B149-6105-4F46-B2EB-77B2BCBFF3C4}"/>
                  </a:ext>
                </a:extLst>
              </p:cNvPr>
              <p:cNvSpPr/>
              <p:nvPr/>
            </p:nvSpPr>
            <p:spPr>
              <a:xfrm>
                <a:off x="1535295" y="430244"/>
                <a:ext cx="9378337"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cs typeface="Times New Roman" panose="02020603050405020304" pitchFamily="18" charset="0"/>
                  </a:rPr>
                  <a:t>Penguin-dominated </a:t>
                </a:r>
                <a14:m>
                  <m:oMath xmlns:m="http://schemas.openxmlformats.org/officeDocument/2006/math">
                    <m:r>
                      <a:rPr lang="en-US" altLang="zh-CN" sz="2800" b="0" i="1" smtClean="0">
                        <a:solidFill>
                          <a:srgbClr val="C00000"/>
                        </a:solidFill>
                        <a:latin typeface="Cambria Math" panose="02040503050406030204" pitchFamily="18" charset="0"/>
                        <a:cs typeface="Times New Roman" panose="02020603050405020304" pitchFamily="18" charset="0"/>
                      </a:rPr>
                      <m:t>𝐵</m:t>
                    </m:r>
                    <m:r>
                      <a:rPr lang="en-US" altLang="zh-CN" sz="2800" b="0" i="1" smtClean="0">
                        <a:solidFill>
                          <a:srgbClr val="C00000"/>
                        </a:solidFill>
                        <a:latin typeface="Cambria Math" panose="02040503050406030204" pitchFamily="18" charset="0"/>
                        <a:cs typeface="Times New Roman" panose="02020603050405020304" pitchFamily="18" charset="0"/>
                      </a:rPr>
                      <m:t>→</m:t>
                    </m:r>
                    <m:r>
                      <a:rPr lang="en-US" altLang="zh-CN" sz="2800" b="0" i="1" smtClean="0">
                        <a:solidFill>
                          <a:srgbClr val="C00000"/>
                        </a:solidFill>
                        <a:latin typeface="Cambria Math" panose="02040503050406030204" pitchFamily="18" charset="0"/>
                        <a:cs typeface="Times New Roman" panose="02020603050405020304" pitchFamily="18" charset="0"/>
                      </a:rPr>
                      <m:t>𝐾</m:t>
                    </m:r>
                    <m:r>
                      <a:rPr lang="zh-CN" altLang="en-US" sz="2800" b="0" i="1" smtClean="0">
                        <a:solidFill>
                          <a:srgbClr val="C00000"/>
                        </a:solidFill>
                        <a:latin typeface="Cambria Math" panose="02040503050406030204" pitchFamily="18" charset="0"/>
                        <a:cs typeface="Times New Roman" panose="02020603050405020304" pitchFamily="18" charset="0"/>
                      </a:rPr>
                      <m:t>𝜋</m:t>
                    </m:r>
                  </m:oMath>
                </a14:m>
                <a:r>
                  <a:rPr lang="en-US" altLang="zh-CN" sz="2800" i="1" dirty="0">
                    <a:solidFill>
                      <a:srgbClr val="C00000"/>
                    </a:solidFill>
                    <a:latin typeface="Times New Roman" panose="02020603050405020304" pitchFamily="18" charset="0"/>
                    <a:cs typeface="Times New Roman" panose="02020603050405020304" pitchFamily="18" charset="0"/>
                  </a:rPr>
                  <a:t> </a:t>
                </a:r>
                <a:r>
                  <a:rPr lang="en-US" altLang="zh-CN" sz="2800" dirty="0">
                    <a:solidFill>
                      <a:srgbClr val="C00000"/>
                    </a:solidFill>
                    <a:latin typeface="Times New Roman" panose="02020603050405020304" pitchFamily="18" charset="0"/>
                    <a:cs typeface="Times New Roman" panose="02020603050405020304" pitchFamily="18" charset="0"/>
                  </a:rPr>
                  <a:t>decays in diagrammatic approach</a:t>
                </a:r>
                <a:endParaRPr lang="zh-CN" altLang="en-US" sz="2800" dirty="0">
                  <a:solidFill>
                    <a:srgbClr val="C00000"/>
                  </a:solidFill>
                </a:endParaRPr>
              </a:p>
            </p:txBody>
          </p:sp>
        </mc:Choice>
        <mc:Fallback xmlns="">
          <p:sp>
            <p:nvSpPr>
              <p:cNvPr id="12" name="矩形 11">
                <a:extLst>
                  <a:ext uri="{FF2B5EF4-FFF2-40B4-BE49-F238E27FC236}">
                    <a16:creationId xmlns:a16="http://schemas.microsoft.com/office/drawing/2014/main" id="{6E34B149-6105-4F46-B2EB-77B2BCBFF3C4}"/>
                  </a:ext>
                </a:extLst>
              </p:cNvPr>
              <p:cNvSpPr>
                <a:spLocks noRot="1" noChangeAspect="1" noMove="1" noResize="1" noEditPoints="1" noAdjustHandles="1" noChangeArrowheads="1" noChangeShapeType="1" noTextEdit="1"/>
              </p:cNvSpPr>
              <p:nvPr/>
            </p:nvSpPr>
            <p:spPr>
              <a:xfrm>
                <a:off x="1535295" y="430244"/>
                <a:ext cx="9378337" cy="523220"/>
              </a:xfrm>
              <a:prstGeom prst="rect">
                <a:avLst/>
              </a:prstGeom>
              <a:blipFill>
                <a:blip r:embed="rId3"/>
                <a:stretch>
                  <a:fillRect l="-1365" t="-14118" b="-31765"/>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3E6144D9-D12D-41CC-82E7-82758B618D3A}"/>
              </a:ext>
            </a:extLst>
          </p:cNvPr>
          <p:cNvSpPr/>
          <p:nvPr/>
        </p:nvSpPr>
        <p:spPr>
          <a:xfrm>
            <a:off x="870546" y="5267340"/>
            <a:ext cx="6227539" cy="461665"/>
          </a:xfrm>
          <a:prstGeom prst="rect">
            <a:avLst/>
          </a:prstGeom>
        </p:spPr>
        <p:txBody>
          <a:bodyPr wrap="none">
            <a:spAutoFit/>
          </a:bodyPr>
          <a:lstStyle/>
          <a:p>
            <a:r>
              <a:rPr lang="en-US" altLang="zh-CN" sz="2400" i="1" dirty="0">
                <a:solidFill>
                  <a:srgbClr val="FF0000"/>
                </a:solidFill>
                <a:latin typeface="CMSSI8"/>
              </a:rPr>
              <a:t>Counting rules in terms of powers of </a:t>
            </a:r>
            <a:r>
              <a:rPr lang="el-GR" altLang="zh-CN" sz="2400" i="1" dirty="0">
                <a:solidFill>
                  <a:srgbClr val="FF0000"/>
                </a:solidFill>
                <a:latin typeface="CMSSI8"/>
              </a:rPr>
              <a:t>λ</a:t>
            </a:r>
            <a:r>
              <a:rPr lang="en-US" altLang="zh-CN" sz="2400" dirty="0">
                <a:solidFill>
                  <a:srgbClr val="FF0000"/>
                </a:solidFill>
                <a:latin typeface="CMSSI8"/>
              </a:rPr>
              <a:t>( = |</a:t>
            </a:r>
            <a:r>
              <a:rPr lang="en-US" altLang="zh-CN" sz="2400" i="1" dirty="0">
                <a:solidFill>
                  <a:srgbClr val="FF0000"/>
                </a:solidFill>
                <a:latin typeface="CMSSI8"/>
              </a:rPr>
              <a:t>V</a:t>
            </a:r>
            <a:r>
              <a:rPr lang="en-US" altLang="zh-CN" sz="2400" baseline="-25000" dirty="0">
                <a:solidFill>
                  <a:srgbClr val="FF0000"/>
                </a:solidFill>
                <a:latin typeface="CMSSI8"/>
              </a:rPr>
              <a:t>us</a:t>
            </a:r>
            <a:r>
              <a:rPr lang="en-US" altLang="zh-CN" sz="2400" dirty="0">
                <a:solidFill>
                  <a:srgbClr val="FF0000"/>
                </a:solidFill>
                <a:latin typeface="CMSSI8"/>
              </a:rPr>
              <a:t>|):</a:t>
            </a:r>
            <a:endParaRPr lang="zh-CN" altLang="en-US" dirty="0">
              <a:solidFill>
                <a:srgbClr val="FF0000"/>
              </a:solidFill>
            </a:endParaRPr>
          </a:p>
        </p:txBody>
      </p:sp>
      <p:sp>
        <p:nvSpPr>
          <p:cNvPr id="14" name="矩形 13">
            <a:extLst>
              <a:ext uri="{FF2B5EF4-FFF2-40B4-BE49-F238E27FC236}">
                <a16:creationId xmlns:a16="http://schemas.microsoft.com/office/drawing/2014/main" id="{B7124D81-91E1-42B1-AF07-F2B8989516F7}"/>
              </a:ext>
            </a:extLst>
          </p:cNvPr>
          <p:cNvSpPr/>
          <p:nvPr/>
        </p:nvSpPr>
        <p:spPr>
          <a:xfrm>
            <a:off x="7228152" y="5290289"/>
            <a:ext cx="987771" cy="430887"/>
          </a:xfrm>
          <a:prstGeom prst="rect">
            <a:avLst/>
          </a:prstGeom>
        </p:spPr>
        <p:txBody>
          <a:bodyPr wrap="none">
            <a:spAutoFit/>
          </a:bodyPr>
          <a:lstStyle/>
          <a:p>
            <a:r>
              <a:rPr lang="en-US" altLang="zh-CN" sz="2200" i="1" dirty="0">
                <a:solidFill>
                  <a:srgbClr val="0000CC"/>
                </a:solidFill>
                <a:latin typeface="CMSSI8"/>
              </a:rPr>
              <a:t>T</a:t>
            </a:r>
            <a:r>
              <a:rPr lang="en-US" altLang="zh-CN" sz="2200" dirty="0">
                <a:solidFill>
                  <a:srgbClr val="0000CC"/>
                </a:solidFill>
                <a:latin typeface="Agency FB" panose="020B0503020202020204" pitchFamily="34" charset="0"/>
              </a:rPr>
              <a:t>/</a:t>
            </a:r>
            <a:r>
              <a:rPr lang="en-US" altLang="zh-CN" sz="2200" i="1" dirty="0">
                <a:solidFill>
                  <a:srgbClr val="0000CC"/>
                </a:solidFill>
                <a:latin typeface="CMSSI8"/>
              </a:rPr>
              <a:t>P</a:t>
            </a:r>
            <a:r>
              <a:rPr lang="en-US" altLang="zh-CN" sz="2200" dirty="0">
                <a:solidFill>
                  <a:srgbClr val="0000CC"/>
                </a:solidFill>
                <a:latin typeface="Agency FB" panose="020B0503020202020204" pitchFamily="34" charset="0"/>
              </a:rPr>
              <a:t> </a:t>
            </a:r>
            <a:r>
              <a:rPr lang="en-US" altLang="zh-CN" sz="2200" dirty="0">
                <a:solidFill>
                  <a:srgbClr val="0000CC"/>
                </a:solidFill>
                <a:latin typeface="Times New Roman" panose="02020603050405020304" pitchFamily="18" charset="0"/>
                <a:cs typeface="Times New Roman" panose="02020603050405020304" pitchFamily="18" charset="0"/>
              </a:rPr>
              <a:t>~</a:t>
            </a:r>
            <a:r>
              <a:rPr lang="en-US" altLang="zh-CN" sz="2200" dirty="0">
                <a:solidFill>
                  <a:srgbClr val="0000CC"/>
                </a:solidFill>
                <a:latin typeface="Agency FB" panose="020B0503020202020204" pitchFamily="34" charset="0"/>
              </a:rPr>
              <a:t> </a:t>
            </a:r>
            <a:r>
              <a:rPr lang="el-GR" altLang="zh-CN" sz="2200" dirty="0">
                <a:solidFill>
                  <a:srgbClr val="0000CC"/>
                </a:solidFill>
                <a:latin typeface="Times New Roman" panose="02020603050405020304" pitchFamily="18" charset="0"/>
                <a:ea typeface="Cambria Math" panose="02040503050406030204" pitchFamily="18" charset="0"/>
                <a:cs typeface="Times New Roman" panose="02020603050405020304" pitchFamily="18" charset="0"/>
              </a:rPr>
              <a:t>λ</a:t>
            </a:r>
            <a:endParaRPr lang="zh-CN" altLang="en-US" sz="2200" dirty="0">
              <a:solidFill>
                <a:srgbClr val="0000CC"/>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70A4B45B-78FD-4B02-971B-A1A0D85E05A2}"/>
              </a:ext>
            </a:extLst>
          </p:cNvPr>
          <p:cNvSpPr/>
          <p:nvPr/>
        </p:nvSpPr>
        <p:spPr>
          <a:xfrm>
            <a:off x="8545585" y="5290289"/>
            <a:ext cx="1265796" cy="430887"/>
          </a:xfrm>
          <a:prstGeom prst="rect">
            <a:avLst/>
          </a:prstGeom>
        </p:spPr>
        <p:txBody>
          <a:bodyPr wrap="none">
            <a:spAutoFit/>
          </a:bodyPr>
          <a:lstStyle/>
          <a:p>
            <a:r>
              <a:rPr lang="en-US" altLang="zh-CN" sz="2200" i="1" dirty="0">
                <a:solidFill>
                  <a:srgbClr val="FF0000"/>
                </a:solidFill>
                <a:latin typeface="CMSSI8"/>
              </a:rPr>
              <a:t>P</a:t>
            </a:r>
            <a:r>
              <a:rPr lang="en-US" altLang="zh-CN" sz="2200" baseline="-25000" dirty="0">
                <a:solidFill>
                  <a:srgbClr val="FF0000"/>
                </a:solidFill>
                <a:latin typeface="CMSSI8"/>
              </a:rPr>
              <a:t>ew </a:t>
            </a:r>
            <a:r>
              <a:rPr lang="en-US" altLang="zh-CN" sz="2200" dirty="0">
                <a:solidFill>
                  <a:srgbClr val="FF0000"/>
                </a:solidFill>
                <a:latin typeface="Agency FB" panose="020B0503020202020204" pitchFamily="34" charset="0"/>
              </a:rPr>
              <a:t>/</a:t>
            </a:r>
            <a:r>
              <a:rPr lang="en-US" altLang="zh-CN" sz="2200" i="1" dirty="0">
                <a:solidFill>
                  <a:srgbClr val="FF0000"/>
                </a:solidFill>
                <a:latin typeface="CMSSI8"/>
              </a:rPr>
              <a:t>P</a:t>
            </a:r>
            <a:r>
              <a:rPr lang="en-US" altLang="zh-CN" sz="2200" dirty="0">
                <a:solidFill>
                  <a:srgbClr val="FF0000"/>
                </a:solidFill>
                <a:latin typeface="Agency FB" panose="020B0503020202020204" pitchFamily="34" charset="0"/>
              </a:rPr>
              <a:t> </a:t>
            </a:r>
            <a:r>
              <a:rPr lang="en-US" altLang="zh-CN" sz="2200" dirty="0">
                <a:solidFill>
                  <a:srgbClr val="FF0000"/>
                </a:solidFill>
                <a:latin typeface="Times New Roman" panose="02020603050405020304" pitchFamily="18" charset="0"/>
                <a:cs typeface="Times New Roman" panose="02020603050405020304" pitchFamily="18" charset="0"/>
              </a:rPr>
              <a:t>~</a:t>
            </a:r>
            <a:r>
              <a:rPr lang="en-US" altLang="zh-CN" sz="2200" dirty="0">
                <a:solidFill>
                  <a:srgbClr val="FF0000"/>
                </a:solidFill>
                <a:latin typeface="Agency FB" panose="020B0503020202020204" pitchFamily="34" charset="0"/>
              </a:rPr>
              <a:t> </a:t>
            </a:r>
            <a:r>
              <a:rPr lang="el-GR" altLang="zh-CN" sz="2200"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λ</a:t>
            </a:r>
            <a:endParaRPr lang="zh-CN" altLang="en-US" sz="2200" dirty="0">
              <a:solidFill>
                <a:srgbClr val="FF0000"/>
              </a:solidFill>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D59CC8EC-4805-4F22-A5AB-B656AB8739E6}"/>
              </a:ext>
            </a:extLst>
          </p:cNvPr>
          <p:cNvSpPr/>
          <p:nvPr/>
        </p:nvSpPr>
        <p:spPr>
          <a:xfrm>
            <a:off x="10091934" y="5290289"/>
            <a:ext cx="1091966" cy="430887"/>
          </a:xfrm>
          <a:prstGeom prst="rect">
            <a:avLst/>
          </a:prstGeom>
        </p:spPr>
        <p:txBody>
          <a:bodyPr wrap="none">
            <a:spAutoFit/>
          </a:bodyPr>
          <a:lstStyle/>
          <a:p>
            <a:r>
              <a:rPr lang="en-US" altLang="zh-CN" sz="2200" i="1" dirty="0">
                <a:solidFill>
                  <a:srgbClr val="00B050"/>
                </a:solidFill>
                <a:latin typeface="CMSSI8"/>
              </a:rPr>
              <a:t>C</a:t>
            </a:r>
            <a:r>
              <a:rPr lang="en-US" altLang="zh-CN" sz="2200" dirty="0">
                <a:solidFill>
                  <a:srgbClr val="00B050"/>
                </a:solidFill>
                <a:latin typeface="Agency FB" panose="020B0503020202020204" pitchFamily="34" charset="0"/>
              </a:rPr>
              <a:t>/</a:t>
            </a:r>
            <a:r>
              <a:rPr lang="en-US" altLang="zh-CN" sz="2200" i="1" dirty="0">
                <a:solidFill>
                  <a:srgbClr val="00B050"/>
                </a:solidFill>
                <a:latin typeface="CMSSI8"/>
              </a:rPr>
              <a:t>P</a:t>
            </a:r>
            <a:r>
              <a:rPr lang="en-US" altLang="zh-CN" sz="2200" dirty="0">
                <a:solidFill>
                  <a:srgbClr val="00B050"/>
                </a:solidFill>
                <a:latin typeface="Agency FB" panose="020B0503020202020204" pitchFamily="34" charset="0"/>
              </a:rPr>
              <a:t> </a:t>
            </a:r>
            <a:r>
              <a:rPr lang="en-US" altLang="zh-CN" sz="2200" dirty="0">
                <a:solidFill>
                  <a:srgbClr val="00B050"/>
                </a:solidFill>
                <a:latin typeface="Times New Roman" panose="02020603050405020304" pitchFamily="18" charset="0"/>
                <a:cs typeface="Times New Roman" panose="02020603050405020304" pitchFamily="18" charset="0"/>
              </a:rPr>
              <a:t>~</a:t>
            </a:r>
            <a:r>
              <a:rPr lang="en-US" altLang="zh-CN" sz="2200" dirty="0">
                <a:solidFill>
                  <a:srgbClr val="00B050"/>
                </a:solidFill>
                <a:latin typeface="Agency FB" panose="020B0503020202020204" pitchFamily="34" charset="0"/>
              </a:rPr>
              <a:t> </a:t>
            </a:r>
            <a:r>
              <a:rPr lang="el-GR" altLang="zh-CN" sz="2200" dirty="0">
                <a:solidFill>
                  <a:srgbClr val="00B050"/>
                </a:solidFill>
                <a:latin typeface="Times New Roman" panose="02020603050405020304" pitchFamily="18" charset="0"/>
                <a:ea typeface="Cambria Math" panose="02040503050406030204" pitchFamily="18" charset="0"/>
                <a:cs typeface="Times New Roman" panose="02020603050405020304" pitchFamily="18" charset="0"/>
              </a:rPr>
              <a:t>λ</a:t>
            </a:r>
            <a:r>
              <a:rPr lang="en-US" altLang="zh-CN" sz="2200" baseline="30000" dirty="0">
                <a:solidFill>
                  <a:srgbClr val="00B050"/>
                </a:solidFill>
                <a:latin typeface="Times New Roman" panose="02020603050405020304" pitchFamily="18" charset="0"/>
                <a:ea typeface="Cambria Math" panose="02040503050406030204" pitchFamily="18" charset="0"/>
                <a:cs typeface="Times New Roman" panose="02020603050405020304" pitchFamily="18" charset="0"/>
              </a:rPr>
              <a:t>2</a:t>
            </a:r>
            <a:endParaRPr lang="zh-CN" altLang="en-US" sz="2200" baseline="30000" dirty="0">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890E2706-6A1C-4E9C-95CA-3D031DE67501}"/>
              </a:ext>
            </a:extLst>
          </p:cNvPr>
          <p:cNvSpPr/>
          <p:nvPr/>
        </p:nvSpPr>
        <p:spPr>
          <a:xfrm>
            <a:off x="3050924" y="5929711"/>
            <a:ext cx="6090151" cy="261610"/>
          </a:xfrm>
          <a:prstGeom prst="rect">
            <a:avLst/>
          </a:prstGeom>
        </p:spPr>
        <p:txBody>
          <a:bodyPr wrap="square">
            <a:spAutoFit/>
          </a:bodyPr>
          <a:lstStyle/>
          <a:p>
            <a:pPr algn="ctr"/>
            <a:r>
              <a:rPr lang="en-US" altLang="zh-CN" sz="1100" i="1" dirty="0">
                <a:solidFill>
                  <a:srgbClr val="000080"/>
                </a:solidFill>
                <a:latin typeface="CMSSI8"/>
              </a:rPr>
              <a:t>YYCharng and HnLi, Determining weak phases  from the B-&gt; </a:t>
            </a:r>
            <a:r>
              <a:rPr lang="el-GR" altLang="zh-CN" sz="1100" i="1" dirty="0">
                <a:solidFill>
                  <a:srgbClr val="000080"/>
                </a:solidFill>
                <a:latin typeface="Cambria Math" panose="02040503050406030204" pitchFamily="18" charset="0"/>
                <a:ea typeface="Cambria Math" panose="02040503050406030204" pitchFamily="18" charset="0"/>
              </a:rPr>
              <a:t>ππ</a:t>
            </a:r>
            <a:r>
              <a:rPr lang="en-US" altLang="zh-CN" sz="1100" i="1" dirty="0">
                <a:solidFill>
                  <a:srgbClr val="000080"/>
                </a:solidFill>
                <a:latin typeface="Cambria Math" panose="02040503050406030204" pitchFamily="18" charset="0"/>
                <a:ea typeface="Cambria Math" panose="02040503050406030204" pitchFamily="18" charset="0"/>
              </a:rPr>
              <a:t>, K</a:t>
            </a:r>
            <a:r>
              <a:rPr lang="el-GR" altLang="zh-CN" sz="1100" i="1" dirty="0">
                <a:solidFill>
                  <a:srgbClr val="000080"/>
                </a:solidFill>
                <a:latin typeface="Cambria Math" panose="02040503050406030204" pitchFamily="18" charset="0"/>
                <a:ea typeface="Cambria Math" panose="02040503050406030204" pitchFamily="18" charset="0"/>
              </a:rPr>
              <a:t>π</a:t>
            </a:r>
            <a:r>
              <a:rPr lang="en-US" altLang="zh-CN" sz="1100" i="1" dirty="0">
                <a:solidFill>
                  <a:srgbClr val="000080"/>
                </a:solidFill>
                <a:latin typeface="CMSSI8"/>
              </a:rPr>
              <a:t> decays, hep-ph/0410005</a:t>
            </a:r>
            <a:endParaRPr lang="zh-CN" altLang="en-US" sz="1100" dirty="0"/>
          </a:p>
        </p:txBody>
      </p:sp>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A5B42048-3F98-4D1B-AE4F-8758F204936C}"/>
                  </a:ext>
                </a:extLst>
              </p:cNvPr>
              <p:cNvSpPr/>
              <p:nvPr/>
            </p:nvSpPr>
            <p:spPr>
              <a:xfrm>
                <a:off x="905770" y="1388822"/>
                <a:ext cx="2962734" cy="5091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0" i="1" kern="0" smtClean="0">
                          <a:solidFill>
                            <a:srgbClr val="000066"/>
                          </a:solidFill>
                          <a:latin typeface="Cambria Math" panose="02040503050406030204" pitchFamily="18" charset="0"/>
                          <a:ea typeface="Tahoma" panose="020B0604030504040204" pitchFamily="34" charset="0"/>
                          <a:cs typeface="Tahoma" panose="020B0604030504040204" pitchFamily="34" charset="0"/>
                        </a:rPr>
                        <m:t>𝐴</m:t>
                      </m:r>
                      <m:d>
                        <m:dPr>
                          <m:ctrlPr>
                            <a:rPr lang="en-US" altLang="zh-CN" sz="2400" b="0" i="1" kern="0">
                              <a:solidFill>
                                <a:srgbClr val="000066"/>
                              </a:solidFill>
                              <a:latin typeface="Cambria Math" panose="02040503050406030204" pitchFamily="18" charset="0"/>
                              <a:ea typeface="Tahoma" panose="020B0604030504040204" pitchFamily="34" charset="0"/>
                              <a:cs typeface="Tahoma" panose="020B0604030504040204" pitchFamily="34" charset="0"/>
                            </a:rPr>
                          </m:ctrlPr>
                        </m:dPr>
                        <m:e>
                          <m:sSup>
                            <m:sSupPr>
                              <m:ctrlPr>
                                <a:rPr lang="en-US" altLang="zh-TW" sz="2400" i="1">
                                  <a:solidFill>
                                    <a:srgbClr val="000066"/>
                                  </a:solidFill>
                                  <a:latin typeface="Cambria Math" panose="02040503050406030204" pitchFamily="18" charset="0"/>
                                </a:rPr>
                              </m:ctrlPr>
                            </m:sSupPr>
                            <m:e>
                              <m:r>
                                <a:rPr lang="en-US" altLang="zh-TW" sz="2400" i="1">
                                  <a:solidFill>
                                    <a:srgbClr val="000066"/>
                                  </a:solidFill>
                                  <a:latin typeface="Cambria Math" panose="02040503050406030204" pitchFamily="18" charset="0"/>
                                </a:rPr>
                                <m:t>𝐵</m:t>
                              </m:r>
                            </m:e>
                            <m:sup>
                              <m:r>
                                <a:rPr lang="en-US" altLang="zh-TW" sz="2400" b="0" i="1" smtClean="0">
                                  <a:solidFill>
                                    <a:srgbClr val="000066"/>
                                  </a:solidFill>
                                  <a:latin typeface="Cambria Math" panose="02040503050406030204" pitchFamily="18" charset="0"/>
                                </a:rPr>
                                <m:t>+</m:t>
                              </m:r>
                            </m:sup>
                          </m:sSup>
                          <m:r>
                            <a:rPr lang="en-US" altLang="zh-TW" sz="2400" i="1">
                              <a:solidFill>
                                <a:srgbClr val="000066"/>
                              </a:solidFill>
                              <a:latin typeface="Cambria Math" panose="02040503050406030204" pitchFamily="18" charset="0"/>
                            </a:rPr>
                            <m:t>→</m:t>
                          </m:r>
                          <m:sSup>
                            <m:sSupPr>
                              <m:ctrlPr>
                                <a:rPr lang="en-US" altLang="zh-CN" sz="2400" i="1" kern="0">
                                  <a:solidFill>
                                    <a:srgbClr val="000066"/>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400" i="1" kern="0">
                                  <a:solidFill>
                                    <a:srgbClr val="000066"/>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sz="2400" b="0" i="1" kern="0" smtClean="0">
                                  <a:solidFill>
                                    <a:srgbClr val="000066"/>
                                  </a:solidFill>
                                  <a:latin typeface="Cambria Math" panose="02040503050406030204" pitchFamily="18" charset="0"/>
                                  <a:ea typeface="Tahoma" panose="020B0604030504040204" pitchFamily="34" charset="0"/>
                                  <a:cs typeface="Tahoma" panose="020B0604030504040204" pitchFamily="34" charset="0"/>
                                </a:rPr>
                                <m:t>0</m:t>
                              </m:r>
                            </m:sup>
                          </m:sSup>
                          <m:sSup>
                            <m:sSupPr>
                              <m:ctrlPr>
                                <a:rPr lang="en-US" altLang="zh-CN" sz="2400" i="1" kern="0">
                                  <a:solidFill>
                                    <a:srgbClr val="000066"/>
                                  </a:solidFill>
                                  <a:latin typeface="Cambria Math" panose="02040503050406030204" pitchFamily="18" charset="0"/>
                                  <a:ea typeface="Tahoma" panose="020B0604030504040204" pitchFamily="34" charset="0"/>
                                  <a:cs typeface="Tahoma" panose="020B0604030504040204" pitchFamily="34" charset="0"/>
                                </a:rPr>
                              </m:ctrlPr>
                            </m:sSupPr>
                            <m:e>
                              <m:r>
                                <a:rPr lang="el-GR" altLang="zh-CN" sz="2400" i="1" kern="0">
                                  <a:solidFill>
                                    <a:srgbClr val="000066"/>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sz="2400" b="0" i="1" kern="0" smtClean="0">
                                  <a:solidFill>
                                    <a:srgbClr val="000066"/>
                                  </a:solidFill>
                                  <a:latin typeface="Cambria Math" panose="02040503050406030204" pitchFamily="18" charset="0"/>
                                  <a:ea typeface="Tahoma" panose="020B0604030504040204" pitchFamily="34" charset="0"/>
                                  <a:cs typeface="Tahoma" panose="020B0604030504040204" pitchFamily="34" charset="0"/>
                                </a:rPr>
                                <m:t>+</m:t>
                              </m:r>
                            </m:sup>
                          </m:sSup>
                        </m:e>
                      </m:d>
                      <m:r>
                        <a:rPr lang="en-US" altLang="zh-CN" sz="2400" b="0" i="1" kern="0" smtClean="0">
                          <a:solidFill>
                            <a:srgbClr val="000066"/>
                          </a:solidFill>
                          <a:latin typeface="Cambria Math" panose="02040503050406030204" pitchFamily="18" charset="0"/>
                          <a:ea typeface="Tahoma" panose="020B0604030504040204" pitchFamily="34" charset="0"/>
                          <a:cs typeface="Tahoma" panose="020B0604030504040204" pitchFamily="34" charset="0"/>
                        </a:rPr>
                        <m:t>=</m:t>
                      </m:r>
                      <m:r>
                        <a:rPr lang="en-US" altLang="zh-CN" sz="2400" b="0" i="1" kern="0" smtClean="0">
                          <a:solidFill>
                            <a:srgbClr val="000066"/>
                          </a:solidFill>
                          <a:latin typeface="Cambria Math" panose="02040503050406030204" pitchFamily="18" charset="0"/>
                          <a:ea typeface="Tahoma" panose="020B0604030504040204" pitchFamily="34" charset="0"/>
                          <a:cs typeface="Tahoma" panose="020B0604030504040204" pitchFamily="34" charset="0"/>
                        </a:rPr>
                        <m:t>𝑃</m:t>
                      </m:r>
                      <m:r>
                        <a:rPr lang="en-US" altLang="zh-CN" sz="2400" b="0" i="1" kern="0" smtClean="0">
                          <a:solidFill>
                            <a:srgbClr val="000066"/>
                          </a:solidFill>
                          <a:latin typeface="Cambria Math" panose="02040503050406030204" pitchFamily="18" charset="0"/>
                          <a:ea typeface="Tahoma" panose="020B0604030504040204" pitchFamily="34" charset="0"/>
                          <a:cs typeface="Tahoma" panose="020B0604030504040204" pitchFamily="34" charset="0"/>
                        </a:rPr>
                        <m:t>,</m:t>
                      </m:r>
                    </m:oMath>
                  </m:oMathPara>
                </a14:m>
                <a:endParaRPr lang="zh-CN" altLang="en-US" sz="2400" dirty="0">
                  <a:solidFill>
                    <a:srgbClr val="000066"/>
                  </a:solidFill>
                </a:endParaRPr>
              </a:p>
            </p:txBody>
          </p:sp>
        </mc:Choice>
        <mc:Fallback xmlns="">
          <p:sp>
            <p:nvSpPr>
              <p:cNvPr id="19" name="矩形 18">
                <a:extLst>
                  <a:ext uri="{FF2B5EF4-FFF2-40B4-BE49-F238E27FC236}">
                    <a16:creationId xmlns:a16="http://schemas.microsoft.com/office/drawing/2014/main" id="{A5B42048-3F98-4D1B-AE4F-8758F204936C}"/>
                  </a:ext>
                </a:extLst>
              </p:cNvPr>
              <p:cNvSpPr>
                <a:spLocks noRot="1" noChangeAspect="1" noMove="1" noResize="1" noEditPoints="1" noAdjustHandles="1" noChangeArrowheads="1" noChangeShapeType="1" noTextEdit="1"/>
              </p:cNvSpPr>
              <p:nvPr/>
            </p:nvSpPr>
            <p:spPr>
              <a:xfrm>
                <a:off x="905770" y="1388822"/>
                <a:ext cx="2962734" cy="509178"/>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A2B4F3A3-34C7-4FAE-B2A2-3F4B94A8781D}"/>
                  </a:ext>
                </a:extLst>
              </p:cNvPr>
              <p:cNvSpPr/>
              <p:nvPr/>
            </p:nvSpPr>
            <p:spPr>
              <a:xfrm>
                <a:off x="546086" y="2207917"/>
                <a:ext cx="7302629" cy="658514"/>
              </a:xfrm>
              <a:prstGeom prst="rect">
                <a:avLst/>
              </a:prstGeom>
            </p:spPr>
            <p:txBody>
              <a:bodyPr wrap="square">
                <a:spAutoFit/>
              </a:bodyPr>
              <a:lstStyle/>
              <a:p>
                <a14:m>
                  <m:oMath xmlns:m="http://schemas.openxmlformats.org/officeDocument/2006/math">
                    <m:rad>
                      <m:radPr>
                        <m:degHide m:val="on"/>
                        <m:ctrlPr>
                          <a:rPr lang="en-US" altLang="zh-TW" sz="2400" i="1" smtClean="0">
                            <a:solidFill>
                              <a:srgbClr val="000066"/>
                            </a:solidFill>
                            <a:latin typeface="Cambria Math" panose="02040503050406030204" pitchFamily="18" charset="0"/>
                            <a:ea typeface="Cambria Math" panose="02040503050406030204" pitchFamily="18" charset="0"/>
                          </a:rPr>
                        </m:ctrlPr>
                      </m:radPr>
                      <m:deg/>
                      <m:e>
                        <m:r>
                          <a:rPr lang="en-US" altLang="zh-TW" sz="2400" b="0" i="1" smtClean="0">
                            <a:solidFill>
                              <a:srgbClr val="000066"/>
                            </a:solidFill>
                            <a:latin typeface="Cambria Math" panose="02040503050406030204" pitchFamily="18" charset="0"/>
                            <a:ea typeface="Cambria Math" panose="02040503050406030204" pitchFamily="18" charset="0"/>
                          </a:rPr>
                          <m:t>2</m:t>
                        </m:r>
                        <m:r>
                          <a:rPr lang="en-US" altLang="zh-TW" sz="2400" b="0" i="1">
                            <a:solidFill>
                              <a:srgbClr val="000066"/>
                            </a:solidFill>
                            <a:latin typeface="Cambria Math" panose="02040503050406030204" pitchFamily="18" charset="0"/>
                            <a:ea typeface="Cambria Math" panose="02040503050406030204" pitchFamily="18" charset="0"/>
                          </a:rPr>
                          <m:t> </m:t>
                        </m:r>
                      </m:e>
                    </m:rad>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𝐴</m:t>
                    </m:r>
                    <m:d>
                      <m:dPr>
                        <m:ctrlPr>
                          <a:rPr lang="en-US" altLang="zh-CN" sz="2400" b="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dPr>
                      <m:e>
                        <m:sSup>
                          <m:sSupPr>
                            <m:ctrlPr>
                              <a:rPr lang="en-US" altLang="zh-TW" sz="2400" i="1">
                                <a:solidFill>
                                  <a:srgbClr val="000066"/>
                                </a:solidFill>
                                <a:latin typeface="Cambria Math" panose="02040503050406030204" pitchFamily="18" charset="0"/>
                                <a:ea typeface="Cambria Math" panose="02040503050406030204" pitchFamily="18" charset="0"/>
                              </a:rPr>
                            </m:ctrlPr>
                          </m:sSupPr>
                          <m:e>
                            <m:r>
                              <a:rPr lang="en-US" altLang="zh-TW" sz="2400" i="1">
                                <a:solidFill>
                                  <a:srgbClr val="000066"/>
                                </a:solidFill>
                                <a:latin typeface="Cambria Math" panose="02040503050406030204" pitchFamily="18" charset="0"/>
                                <a:ea typeface="Cambria Math" panose="02040503050406030204" pitchFamily="18" charset="0"/>
                              </a:rPr>
                              <m:t>𝐵</m:t>
                            </m:r>
                          </m:e>
                          <m:sup>
                            <m:r>
                              <a:rPr lang="en-US" altLang="zh-TW" sz="2400" b="0" i="1" smtClean="0">
                                <a:solidFill>
                                  <a:srgbClr val="000066"/>
                                </a:solidFill>
                                <a:latin typeface="Cambria Math" panose="02040503050406030204" pitchFamily="18" charset="0"/>
                                <a:ea typeface="Cambria Math" panose="02040503050406030204" pitchFamily="18" charset="0"/>
                              </a:rPr>
                              <m:t>+</m:t>
                            </m:r>
                          </m:sup>
                        </m:sSup>
                        <m:r>
                          <a:rPr lang="en-US" altLang="zh-TW" sz="2400" i="1">
                            <a:solidFill>
                              <a:srgbClr val="000066"/>
                            </a:solidFill>
                            <a:latin typeface="Cambria Math" panose="02040503050406030204" pitchFamily="18" charset="0"/>
                            <a:ea typeface="Cambria Math" panose="02040503050406030204" pitchFamily="18" charset="0"/>
                          </a:rPr>
                          <m:t>→</m:t>
                        </m:r>
                        <m:sSup>
                          <m:sSupPr>
                            <m:ctrlP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sSupPr>
                          <m:e>
                            <m: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𝐾</m:t>
                            </m:r>
                          </m:e>
                          <m:sup>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m:t>
                            </m:r>
                          </m:sup>
                        </m:sSup>
                        <m:sSup>
                          <m:sSupPr>
                            <m:ctrlP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sSupPr>
                          <m:e>
                            <m:r>
                              <a:rPr lang="el-GR"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𝜋</m:t>
                            </m:r>
                          </m:e>
                          <m:sup>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0</m:t>
                            </m:r>
                          </m:sup>
                        </m:sSup>
                      </m:e>
                    </m:d>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m:t>
                    </m:r>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𝑃</m:t>
                    </m:r>
                    <m:d>
                      <m:dPr>
                        <m:begChr m:val="["/>
                        <m:endChr m:val="]"/>
                        <m:ctrlP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dPr>
                      <m:e>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1+</m:t>
                        </m:r>
                        <m:f>
                          <m:fPr>
                            <m:ctrlPr>
                              <a:rPr lang="en-US" altLang="zh-TW" sz="2400" i="1">
                                <a:solidFill>
                                  <a:srgbClr val="000066"/>
                                </a:solidFill>
                                <a:latin typeface="Cambria Math" panose="02040503050406030204" pitchFamily="18" charset="0"/>
                                <a:ea typeface="Cambria Math" panose="02040503050406030204" pitchFamily="18" charset="0"/>
                              </a:rPr>
                            </m:ctrlPr>
                          </m:fPr>
                          <m:num>
                            <m:sSub>
                              <m:sSubPr>
                                <m:ctrlPr>
                                  <a:rPr lang="en-US" altLang="zh-TW" sz="2400" i="1" smtClean="0">
                                    <a:solidFill>
                                      <a:srgbClr val="000066"/>
                                    </a:solidFill>
                                    <a:latin typeface="Cambria Math" panose="02040503050406030204" pitchFamily="18" charset="0"/>
                                    <a:ea typeface="Cambria Math" panose="02040503050406030204" pitchFamily="18" charset="0"/>
                                  </a:rPr>
                                </m:ctrlPr>
                              </m:sSubPr>
                              <m:e>
                                <m:r>
                                  <a:rPr lang="en-US" altLang="zh-TW" sz="2400" b="0" i="1" smtClean="0">
                                    <a:solidFill>
                                      <a:srgbClr val="000066"/>
                                    </a:solidFill>
                                    <a:latin typeface="Cambria Math" panose="02040503050406030204" pitchFamily="18" charset="0"/>
                                    <a:ea typeface="Cambria Math" panose="02040503050406030204" pitchFamily="18" charset="0"/>
                                  </a:rPr>
                                  <m:t>𝑃</m:t>
                                </m:r>
                              </m:e>
                              <m:sub>
                                <m:r>
                                  <m:rPr>
                                    <m:sty m:val="p"/>
                                  </m:rPr>
                                  <a:rPr lang="en-US" altLang="zh-TW" sz="2400" b="0" i="0" smtClean="0">
                                    <a:solidFill>
                                      <a:srgbClr val="000066"/>
                                    </a:solidFill>
                                    <a:latin typeface="Cambria Math" panose="02040503050406030204" pitchFamily="18" charset="0"/>
                                    <a:ea typeface="Cambria Math" panose="02040503050406030204" pitchFamily="18" charset="0"/>
                                  </a:rPr>
                                  <m:t>ew</m:t>
                                </m:r>
                              </m:sub>
                            </m:sSub>
                            <m:r>
                              <a:rPr lang="en-US" altLang="zh-TW" sz="2400" b="0" i="0" smtClean="0">
                                <a:solidFill>
                                  <a:srgbClr val="000066"/>
                                </a:solidFill>
                                <a:latin typeface="Cambria Math" panose="02040503050406030204" pitchFamily="18" charset="0"/>
                                <a:ea typeface="Cambria Math" panose="02040503050406030204" pitchFamily="18" charset="0"/>
                              </a:rPr>
                              <m:t> </m:t>
                            </m:r>
                          </m:num>
                          <m:den>
                            <m:r>
                              <a:rPr lang="en-US" altLang="zh-TW" sz="2400" b="0" i="1" smtClean="0">
                                <a:solidFill>
                                  <a:srgbClr val="000066"/>
                                </a:solidFill>
                                <a:latin typeface="Cambria Math" panose="02040503050406030204" pitchFamily="18" charset="0"/>
                                <a:ea typeface="Cambria Math" panose="02040503050406030204" pitchFamily="18" charset="0"/>
                              </a:rPr>
                              <m:t>𝑃</m:t>
                            </m:r>
                          </m:den>
                        </m:f>
                        <m:r>
                          <a:rPr lang="en-US" altLang="zh-TW" sz="2400" b="0" i="1" smtClean="0">
                            <a:solidFill>
                              <a:srgbClr val="000066"/>
                            </a:solidFill>
                            <a:latin typeface="Cambria Math" panose="02040503050406030204" pitchFamily="18" charset="0"/>
                            <a:ea typeface="Cambria Math" panose="02040503050406030204" pitchFamily="18" charset="0"/>
                          </a:rPr>
                          <m:t>+</m:t>
                        </m:r>
                        <m:d>
                          <m:dPr>
                            <m:ctrlPr>
                              <a:rPr lang="en-US" altLang="zh-TW" sz="2400" i="1" smtClean="0">
                                <a:solidFill>
                                  <a:srgbClr val="000066"/>
                                </a:solidFill>
                                <a:latin typeface="Cambria Math" panose="02040503050406030204" pitchFamily="18" charset="0"/>
                                <a:ea typeface="Cambria Math" panose="02040503050406030204" pitchFamily="18" charset="0"/>
                              </a:rPr>
                            </m:ctrlPr>
                          </m:dPr>
                          <m:e>
                            <m:f>
                              <m:fPr>
                                <m:ctrlPr>
                                  <a:rPr lang="en-US" altLang="zh-TW" sz="2400" i="1">
                                    <a:solidFill>
                                      <a:srgbClr val="000066"/>
                                    </a:solidFill>
                                    <a:latin typeface="Cambria Math" panose="02040503050406030204" pitchFamily="18" charset="0"/>
                                    <a:ea typeface="Cambria Math" panose="02040503050406030204" pitchFamily="18" charset="0"/>
                                  </a:rPr>
                                </m:ctrlPr>
                              </m:fPr>
                              <m:num>
                                <m:r>
                                  <a:rPr lang="en-US" altLang="zh-TW" sz="2400" b="0" i="1" smtClean="0">
                                    <a:solidFill>
                                      <a:srgbClr val="000066"/>
                                    </a:solidFill>
                                    <a:latin typeface="Cambria Math" panose="02040503050406030204" pitchFamily="18" charset="0"/>
                                    <a:ea typeface="Cambria Math" panose="02040503050406030204" pitchFamily="18" charset="0"/>
                                  </a:rPr>
                                  <m:t>𝑇</m:t>
                                </m:r>
                              </m:num>
                              <m:den>
                                <m:r>
                                  <a:rPr lang="en-US" altLang="zh-TW" sz="2400" b="0" i="1" smtClean="0">
                                    <a:solidFill>
                                      <a:srgbClr val="000066"/>
                                    </a:solidFill>
                                    <a:latin typeface="Cambria Math" panose="02040503050406030204" pitchFamily="18" charset="0"/>
                                    <a:ea typeface="Cambria Math" panose="02040503050406030204" pitchFamily="18" charset="0"/>
                                  </a:rPr>
                                  <m:t>𝑃</m:t>
                                </m:r>
                              </m:den>
                            </m:f>
                            <m:r>
                              <a:rPr lang="en-US" altLang="zh-TW" sz="2400" b="0" i="1" smtClean="0">
                                <a:solidFill>
                                  <a:srgbClr val="000066"/>
                                </a:solidFill>
                                <a:latin typeface="Cambria Math" panose="02040503050406030204" pitchFamily="18" charset="0"/>
                                <a:ea typeface="Cambria Math" panose="02040503050406030204" pitchFamily="18" charset="0"/>
                              </a:rPr>
                              <m:t>+</m:t>
                            </m:r>
                            <m:f>
                              <m:fPr>
                                <m:ctrlPr>
                                  <a:rPr lang="en-US" altLang="zh-TW" sz="2400" i="1">
                                    <a:solidFill>
                                      <a:srgbClr val="000066"/>
                                    </a:solidFill>
                                    <a:latin typeface="Cambria Math" panose="02040503050406030204" pitchFamily="18" charset="0"/>
                                    <a:ea typeface="Cambria Math" panose="02040503050406030204" pitchFamily="18" charset="0"/>
                                  </a:rPr>
                                </m:ctrlPr>
                              </m:fPr>
                              <m:num>
                                <m:r>
                                  <a:rPr lang="en-US" altLang="zh-TW" sz="2400" b="0" i="1" smtClean="0">
                                    <a:solidFill>
                                      <a:srgbClr val="000066"/>
                                    </a:solidFill>
                                    <a:latin typeface="Cambria Math" panose="02040503050406030204" pitchFamily="18" charset="0"/>
                                    <a:ea typeface="Cambria Math" panose="02040503050406030204" pitchFamily="18" charset="0"/>
                                  </a:rPr>
                                  <m:t>𝐶</m:t>
                                </m:r>
                              </m:num>
                              <m:den>
                                <m:r>
                                  <a:rPr lang="en-US" altLang="zh-TW" sz="2400" b="0" i="1" smtClean="0">
                                    <a:solidFill>
                                      <a:srgbClr val="000066"/>
                                    </a:solidFill>
                                    <a:latin typeface="Cambria Math" panose="02040503050406030204" pitchFamily="18" charset="0"/>
                                    <a:ea typeface="Cambria Math" panose="02040503050406030204" pitchFamily="18" charset="0"/>
                                  </a:rPr>
                                  <m:t>𝑃</m:t>
                                </m:r>
                              </m:den>
                            </m:f>
                          </m:e>
                        </m:d>
                        <m:sSup>
                          <m:sSupPr>
                            <m:ctrlP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sSupPr>
                          <m:e>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𝑒</m:t>
                            </m:r>
                          </m:e>
                          <m:sup>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𝑖</m:t>
                            </m:r>
                            <m:r>
                              <m:rPr>
                                <m:sty m:val="p"/>
                              </m:rPr>
                              <a:rPr lang="el-GR"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γ</m:t>
                            </m:r>
                          </m:sup>
                        </m:sSup>
                      </m:e>
                    </m:d>
                  </m:oMath>
                </a14:m>
                <a:r>
                  <a:rPr lang="en-US" altLang="zh-CN" sz="2400" dirty="0">
                    <a:solidFill>
                      <a:srgbClr val="000066"/>
                    </a:solidFill>
                    <a:latin typeface="Cambria Math" panose="02040503050406030204" pitchFamily="18" charset="0"/>
                    <a:ea typeface="Cambria Math" panose="02040503050406030204" pitchFamily="18" charset="0"/>
                  </a:rPr>
                  <a:t>,</a:t>
                </a:r>
                <a:endParaRPr lang="zh-CN" altLang="en-US" sz="2400" dirty="0">
                  <a:solidFill>
                    <a:srgbClr val="000066"/>
                  </a:solidFill>
                  <a:latin typeface="Cambria Math" panose="02040503050406030204" pitchFamily="18" charset="0"/>
                </a:endParaRPr>
              </a:p>
            </p:txBody>
          </p:sp>
        </mc:Choice>
        <mc:Fallback xmlns="">
          <p:sp>
            <p:nvSpPr>
              <p:cNvPr id="20" name="矩形 19">
                <a:extLst>
                  <a:ext uri="{FF2B5EF4-FFF2-40B4-BE49-F238E27FC236}">
                    <a16:creationId xmlns:a16="http://schemas.microsoft.com/office/drawing/2014/main" id="{A2B4F3A3-34C7-4FAE-B2A2-3F4B94A8781D}"/>
                  </a:ext>
                </a:extLst>
              </p:cNvPr>
              <p:cNvSpPr>
                <a:spLocks noRot="1" noChangeAspect="1" noMove="1" noResize="1" noEditPoints="1" noAdjustHandles="1" noChangeArrowheads="1" noChangeShapeType="1" noTextEdit="1"/>
              </p:cNvSpPr>
              <p:nvPr/>
            </p:nvSpPr>
            <p:spPr>
              <a:xfrm>
                <a:off x="546086" y="2207917"/>
                <a:ext cx="7302629" cy="658514"/>
              </a:xfrm>
              <a:prstGeom prst="rect">
                <a:avLst/>
              </a:prstGeom>
              <a:blipFill>
                <a:blip r:embed="rId5"/>
                <a:stretch>
                  <a:fillRect b="-370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E2A7DE55-F40A-42F6-AED3-D581DE440064}"/>
                  </a:ext>
                </a:extLst>
              </p:cNvPr>
              <p:cNvSpPr/>
              <p:nvPr/>
            </p:nvSpPr>
            <p:spPr>
              <a:xfrm>
                <a:off x="1000656" y="3212823"/>
                <a:ext cx="5223168" cy="658514"/>
              </a:xfrm>
              <a:prstGeom prst="rect">
                <a:avLst/>
              </a:prstGeom>
            </p:spPr>
            <p:txBody>
              <a:bodyPr wrap="square">
                <a:spAutoFit/>
              </a:bodyPr>
              <a:lstStyle/>
              <a:p>
                <a14:m>
                  <m:oMath xmlns:m="http://schemas.openxmlformats.org/officeDocument/2006/math">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𝐴</m:t>
                    </m:r>
                    <m:d>
                      <m:dPr>
                        <m:ctrlPr>
                          <a:rPr lang="en-US" altLang="zh-CN" sz="2400" b="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dPr>
                      <m:e>
                        <m:sSup>
                          <m:sSupPr>
                            <m:ctrlPr>
                              <a:rPr lang="en-US" altLang="zh-TW" sz="2400" i="1">
                                <a:solidFill>
                                  <a:srgbClr val="000066"/>
                                </a:solidFill>
                                <a:latin typeface="Cambria Math" panose="02040503050406030204" pitchFamily="18" charset="0"/>
                                <a:ea typeface="Cambria Math" panose="02040503050406030204" pitchFamily="18" charset="0"/>
                              </a:rPr>
                            </m:ctrlPr>
                          </m:sSupPr>
                          <m:e>
                            <m:r>
                              <a:rPr lang="en-US" altLang="zh-TW" sz="2400" i="1">
                                <a:solidFill>
                                  <a:srgbClr val="000066"/>
                                </a:solidFill>
                                <a:latin typeface="Cambria Math" panose="02040503050406030204" pitchFamily="18" charset="0"/>
                                <a:ea typeface="Cambria Math" panose="02040503050406030204" pitchFamily="18" charset="0"/>
                              </a:rPr>
                              <m:t>𝐵</m:t>
                            </m:r>
                          </m:e>
                          <m:sup>
                            <m:r>
                              <a:rPr lang="en-US" altLang="zh-TW" sz="2400" b="0" i="1" smtClean="0">
                                <a:solidFill>
                                  <a:srgbClr val="000066"/>
                                </a:solidFill>
                                <a:latin typeface="Cambria Math" panose="02040503050406030204" pitchFamily="18" charset="0"/>
                                <a:ea typeface="Cambria Math" panose="02040503050406030204" pitchFamily="18" charset="0"/>
                              </a:rPr>
                              <m:t>0</m:t>
                            </m:r>
                          </m:sup>
                        </m:sSup>
                        <m:r>
                          <a:rPr lang="en-US" altLang="zh-TW" sz="2400" i="1">
                            <a:solidFill>
                              <a:srgbClr val="000066"/>
                            </a:solidFill>
                            <a:latin typeface="Cambria Math" panose="02040503050406030204" pitchFamily="18" charset="0"/>
                            <a:ea typeface="Cambria Math" panose="02040503050406030204" pitchFamily="18" charset="0"/>
                          </a:rPr>
                          <m:t>→</m:t>
                        </m:r>
                        <m:sSup>
                          <m:sSupPr>
                            <m:ctrlP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sSupPr>
                          <m:e>
                            <m: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𝐾</m:t>
                            </m:r>
                          </m:e>
                          <m:sup>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m:t>
                            </m:r>
                          </m:sup>
                        </m:sSup>
                        <m:sSup>
                          <m:sSupPr>
                            <m:ctrlP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sSupPr>
                          <m:e>
                            <m:r>
                              <a:rPr lang="el-GR"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𝜋</m:t>
                            </m:r>
                          </m:e>
                          <m:sup>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m:t>
                            </m:r>
                          </m:sup>
                        </m:sSup>
                      </m:e>
                    </m:d>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m:t>
                    </m:r>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𝑃</m:t>
                    </m:r>
                    <m:d>
                      <m:dPr>
                        <m:ctrlP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dPr>
                      <m:e>
                        <m: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1+</m:t>
                        </m:r>
                        <m:f>
                          <m:fPr>
                            <m:ctrlPr>
                              <a:rPr lang="en-US" altLang="zh-TW" sz="2400" i="1">
                                <a:solidFill>
                                  <a:srgbClr val="000066"/>
                                </a:solidFill>
                                <a:latin typeface="Cambria Math" panose="02040503050406030204" pitchFamily="18" charset="0"/>
                                <a:ea typeface="Cambria Math" panose="02040503050406030204" pitchFamily="18" charset="0"/>
                              </a:rPr>
                            </m:ctrlPr>
                          </m:fPr>
                          <m:num>
                            <m:r>
                              <a:rPr lang="en-US" altLang="zh-TW" sz="2400" b="0" i="1" smtClean="0">
                                <a:solidFill>
                                  <a:srgbClr val="000066"/>
                                </a:solidFill>
                                <a:latin typeface="Cambria Math" panose="02040503050406030204" pitchFamily="18" charset="0"/>
                                <a:ea typeface="Cambria Math" panose="02040503050406030204" pitchFamily="18" charset="0"/>
                              </a:rPr>
                              <m:t>𝑇</m:t>
                            </m:r>
                          </m:num>
                          <m:den>
                            <m:r>
                              <a:rPr lang="en-US" altLang="zh-TW" sz="2400" b="0" i="1" smtClean="0">
                                <a:solidFill>
                                  <a:srgbClr val="000066"/>
                                </a:solidFill>
                                <a:latin typeface="Cambria Math" panose="02040503050406030204" pitchFamily="18" charset="0"/>
                                <a:ea typeface="Cambria Math" panose="02040503050406030204" pitchFamily="18" charset="0"/>
                              </a:rPr>
                              <m:t>𝑃</m:t>
                            </m:r>
                          </m:den>
                        </m:f>
                        <m:sSup>
                          <m:sSupPr>
                            <m:ctrlP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sSupPr>
                          <m:e>
                            <m: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𝑒</m:t>
                            </m:r>
                          </m:e>
                          <m:sup>
                            <m: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𝑖</m:t>
                            </m:r>
                            <m:r>
                              <m:rPr>
                                <m:sty m:val="p"/>
                              </m:rPr>
                              <a:rPr lang="el-GR"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γ</m:t>
                            </m:r>
                          </m:sup>
                        </m:sSup>
                      </m:e>
                    </m:d>
                  </m:oMath>
                </a14:m>
                <a:r>
                  <a:rPr lang="en-US" altLang="zh-CN" sz="2400" dirty="0">
                    <a:solidFill>
                      <a:srgbClr val="000066"/>
                    </a:solidFill>
                    <a:latin typeface="Cambria Math" panose="02040503050406030204" pitchFamily="18" charset="0"/>
                    <a:ea typeface="Cambria Math" panose="02040503050406030204" pitchFamily="18" charset="0"/>
                  </a:rPr>
                  <a:t>,</a:t>
                </a:r>
                <a:endParaRPr lang="zh-CN" altLang="en-US" sz="2400" dirty="0">
                  <a:solidFill>
                    <a:srgbClr val="000066"/>
                  </a:solidFill>
                  <a:latin typeface="Cambria Math" panose="02040503050406030204" pitchFamily="18" charset="0"/>
                </a:endParaRPr>
              </a:p>
            </p:txBody>
          </p:sp>
        </mc:Choice>
        <mc:Fallback xmlns="">
          <p:sp>
            <p:nvSpPr>
              <p:cNvPr id="22" name="矩形 21">
                <a:extLst>
                  <a:ext uri="{FF2B5EF4-FFF2-40B4-BE49-F238E27FC236}">
                    <a16:creationId xmlns:a16="http://schemas.microsoft.com/office/drawing/2014/main" id="{E2A7DE55-F40A-42F6-AED3-D581DE440064}"/>
                  </a:ext>
                </a:extLst>
              </p:cNvPr>
              <p:cNvSpPr>
                <a:spLocks noRot="1" noChangeAspect="1" noMove="1" noResize="1" noEditPoints="1" noAdjustHandles="1" noChangeArrowheads="1" noChangeShapeType="1" noTextEdit="1"/>
              </p:cNvSpPr>
              <p:nvPr/>
            </p:nvSpPr>
            <p:spPr>
              <a:xfrm>
                <a:off x="1000656" y="3212823"/>
                <a:ext cx="5223168" cy="658514"/>
              </a:xfrm>
              <a:prstGeom prst="rect">
                <a:avLst/>
              </a:prstGeom>
              <a:blipFill>
                <a:blip r:embed="rId6"/>
                <a:stretch>
                  <a:fillRect b="-370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1FF22227-41EF-4634-BEF4-02CB0C8A47AA}"/>
                  </a:ext>
                </a:extLst>
              </p:cNvPr>
              <p:cNvSpPr/>
              <p:nvPr/>
            </p:nvSpPr>
            <p:spPr>
              <a:xfrm>
                <a:off x="640822" y="4276493"/>
                <a:ext cx="6227539" cy="645048"/>
              </a:xfrm>
              <a:prstGeom prst="rect">
                <a:avLst/>
              </a:prstGeom>
            </p:spPr>
            <p:txBody>
              <a:bodyPr wrap="square">
                <a:spAutoFit/>
              </a:bodyPr>
              <a:lstStyle/>
              <a:p>
                <a14:m>
                  <m:oMath xmlns:m="http://schemas.openxmlformats.org/officeDocument/2006/math">
                    <m:rad>
                      <m:radPr>
                        <m:degHide m:val="on"/>
                        <m:ctrlPr>
                          <a:rPr lang="en-US" altLang="zh-TW" sz="2400" i="1" smtClean="0">
                            <a:solidFill>
                              <a:srgbClr val="000066"/>
                            </a:solidFill>
                            <a:latin typeface="Cambria Math" panose="02040503050406030204" pitchFamily="18" charset="0"/>
                            <a:ea typeface="Cambria Math" panose="02040503050406030204" pitchFamily="18" charset="0"/>
                          </a:rPr>
                        </m:ctrlPr>
                      </m:radPr>
                      <m:deg/>
                      <m:e>
                        <m:r>
                          <a:rPr lang="en-US" altLang="zh-TW" sz="2400" b="0" i="1" smtClean="0">
                            <a:solidFill>
                              <a:srgbClr val="000066"/>
                            </a:solidFill>
                            <a:latin typeface="Cambria Math" panose="02040503050406030204" pitchFamily="18" charset="0"/>
                            <a:ea typeface="Cambria Math" panose="02040503050406030204" pitchFamily="18" charset="0"/>
                          </a:rPr>
                          <m:t>2</m:t>
                        </m:r>
                        <m:r>
                          <a:rPr lang="en-US" altLang="zh-TW" sz="2400" b="0" i="1">
                            <a:solidFill>
                              <a:srgbClr val="000066"/>
                            </a:solidFill>
                            <a:latin typeface="Cambria Math" panose="02040503050406030204" pitchFamily="18" charset="0"/>
                            <a:ea typeface="Cambria Math" panose="02040503050406030204" pitchFamily="18" charset="0"/>
                          </a:rPr>
                          <m:t> </m:t>
                        </m:r>
                      </m:e>
                    </m:rad>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𝐴</m:t>
                    </m:r>
                    <m:d>
                      <m:dPr>
                        <m:ctrlPr>
                          <a:rPr lang="en-US" altLang="zh-CN" sz="2400" b="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dPr>
                      <m:e>
                        <m:sSup>
                          <m:sSupPr>
                            <m:ctrlPr>
                              <a:rPr lang="en-US" altLang="zh-TW" sz="2400" i="1">
                                <a:solidFill>
                                  <a:srgbClr val="000066"/>
                                </a:solidFill>
                                <a:latin typeface="Cambria Math" panose="02040503050406030204" pitchFamily="18" charset="0"/>
                                <a:ea typeface="Cambria Math" panose="02040503050406030204" pitchFamily="18" charset="0"/>
                              </a:rPr>
                            </m:ctrlPr>
                          </m:sSupPr>
                          <m:e>
                            <m:r>
                              <a:rPr lang="en-US" altLang="zh-TW" sz="2400" i="1">
                                <a:solidFill>
                                  <a:srgbClr val="000066"/>
                                </a:solidFill>
                                <a:latin typeface="Cambria Math" panose="02040503050406030204" pitchFamily="18" charset="0"/>
                                <a:ea typeface="Cambria Math" panose="02040503050406030204" pitchFamily="18" charset="0"/>
                              </a:rPr>
                              <m:t>𝐵</m:t>
                            </m:r>
                          </m:e>
                          <m:sup>
                            <m:r>
                              <a:rPr lang="en-US" altLang="zh-TW" sz="2400" b="0" i="1" smtClean="0">
                                <a:solidFill>
                                  <a:srgbClr val="000066"/>
                                </a:solidFill>
                                <a:latin typeface="Cambria Math" panose="02040503050406030204" pitchFamily="18" charset="0"/>
                                <a:ea typeface="Cambria Math" panose="02040503050406030204" pitchFamily="18" charset="0"/>
                              </a:rPr>
                              <m:t>0</m:t>
                            </m:r>
                          </m:sup>
                        </m:sSup>
                        <m:r>
                          <a:rPr lang="en-US" altLang="zh-TW" sz="2400" i="1">
                            <a:solidFill>
                              <a:srgbClr val="000066"/>
                            </a:solidFill>
                            <a:latin typeface="Cambria Math" panose="02040503050406030204" pitchFamily="18" charset="0"/>
                            <a:ea typeface="Cambria Math" panose="02040503050406030204" pitchFamily="18" charset="0"/>
                          </a:rPr>
                          <m:t>→</m:t>
                        </m:r>
                        <m:sSup>
                          <m:sSupPr>
                            <m:ctrlP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sSupPr>
                          <m:e>
                            <m: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𝐾</m:t>
                            </m:r>
                          </m:e>
                          <m:sup>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0</m:t>
                            </m:r>
                          </m:sup>
                        </m:sSup>
                        <m:sSup>
                          <m:sSupPr>
                            <m:ctrlP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sSupPr>
                          <m:e>
                            <m:r>
                              <a:rPr lang="el-GR"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𝜋</m:t>
                            </m:r>
                          </m:e>
                          <m:sup>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0</m:t>
                            </m:r>
                          </m:sup>
                        </m:sSup>
                      </m:e>
                    </m:d>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m:t>
                    </m:r>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𝑃</m:t>
                    </m:r>
                    <m:d>
                      <m:dPr>
                        <m:ctrlP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dPr>
                      <m:e>
                        <m:r>
                          <a:rPr lang="en-US" altLang="zh-CN" sz="2400" b="0" i="1" kern="0" smtClean="0">
                            <a:solidFill>
                              <a:srgbClr val="000066"/>
                            </a:solidFill>
                            <a:latin typeface="Cambria Math" panose="02040503050406030204" pitchFamily="18" charset="0"/>
                            <a:ea typeface="Cambria Math" panose="02040503050406030204" pitchFamily="18" charset="0"/>
                            <a:cs typeface="Tahoma" panose="020B0604030504040204" pitchFamily="34" charset="0"/>
                          </a:rPr>
                          <m:t>1−</m:t>
                        </m:r>
                        <m:f>
                          <m:fPr>
                            <m:ctrlPr>
                              <a:rPr lang="en-US" altLang="zh-TW" sz="2400" i="1">
                                <a:solidFill>
                                  <a:srgbClr val="000066"/>
                                </a:solidFill>
                                <a:latin typeface="Cambria Math" panose="02040503050406030204" pitchFamily="18" charset="0"/>
                                <a:ea typeface="Cambria Math" panose="02040503050406030204" pitchFamily="18" charset="0"/>
                              </a:rPr>
                            </m:ctrlPr>
                          </m:fPr>
                          <m:num>
                            <m:sSub>
                              <m:sSubPr>
                                <m:ctrlPr>
                                  <a:rPr lang="en-US" altLang="zh-TW" sz="2400" i="1">
                                    <a:solidFill>
                                      <a:srgbClr val="000066"/>
                                    </a:solidFill>
                                    <a:latin typeface="Cambria Math" panose="02040503050406030204" pitchFamily="18" charset="0"/>
                                    <a:ea typeface="Cambria Math" panose="02040503050406030204" pitchFamily="18" charset="0"/>
                                  </a:rPr>
                                </m:ctrlPr>
                              </m:sSubPr>
                              <m:e>
                                <m:r>
                                  <a:rPr lang="en-US" altLang="zh-TW" sz="2400" i="1">
                                    <a:solidFill>
                                      <a:srgbClr val="000066"/>
                                    </a:solidFill>
                                    <a:latin typeface="Cambria Math" panose="02040503050406030204" pitchFamily="18" charset="0"/>
                                    <a:ea typeface="Cambria Math" panose="02040503050406030204" pitchFamily="18" charset="0"/>
                                  </a:rPr>
                                  <m:t>𝑃</m:t>
                                </m:r>
                              </m:e>
                              <m:sub>
                                <m:r>
                                  <m:rPr>
                                    <m:sty m:val="p"/>
                                  </m:rPr>
                                  <a:rPr lang="en-US" altLang="zh-TW" sz="2400">
                                    <a:solidFill>
                                      <a:srgbClr val="000066"/>
                                    </a:solidFill>
                                    <a:latin typeface="Cambria Math" panose="02040503050406030204" pitchFamily="18" charset="0"/>
                                    <a:ea typeface="Cambria Math" panose="02040503050406030204" pitchFamily="18" charset="0"/>
                                  </a:rPr>
                                  <m:t>ew</m:t>
                                </m:r>
                              </m:sub>
                            </m:sSub>
                          </m:num>
                          <m:den>
                            <m:r>
                              <a:rPr lang="en-US" altLang="zh-TW" sz="2400" b="0" i="1" smtClean="0">
                                <a:solidFill>
                                  <a:srgbClr val="000066"/>
                                </a:solidFill>
                                <a:latin typeface="Cambria Math" panose="02040503050406030204" pitchFamily="18" charset="0"/>
                                <a:ea typeface="Cambria Math" panose="02040503050406030204" pitchFamily="18" charset="0"/>
                              </a:rPr>
                              <m:t>𝑃</m:t>
                            </m:r>
                          </m:den>
                        </m:f>
                        <m:r>
                          <a:rPr lang="en-US" altLang="zh-TW" sz="2400" b="0" i="1" smtClean="0">
                            <a:solidFill>
                              <a:srgbClr val="000066"/>
                            </a:solidFill>
                            <a:latin typeface="Cambria Math" panose="02040503050406030204" pitchFamily="18" charset="0"/>
                            <a:ea typeface="Cambria Math" panose="02040503050406030204" pitchFamily="18" charset="0"/>
                          </a:rPr>
                          <m:t>−</m:t>
                        </m:r>
                        <m:f>
                          <m:fPr>
                            <m:ctrlPr>
                              <a:rPr lang="en-US" altLang="zh-TW" sz="2400" i="1">
                                <a:solidFill>
                                  <a:srgbClr val="000066"/>
                                </a:solidFill>
                                <a:latin typeface="Cambria Math" panose="02040503050406030204" pitchFamily="18" charset="0"/>
                                <a:ea typeface="Cambria Math" panose="02040503050406030204" pitchFamily="18" charset="0"/>
                              </a:rPr>
                            </m:ctrlPr>
                          </m:fPr>
                          <m:num>
                            <m:r>
                              <a:rPr lang="en-US" altLang="zh-TW" sz="2400" b="0" i="1" smtClean="0">
                                <a:solidFill>
                                  <a:srgbClr val="000066"/>
                                </a:solidFill>
                                <a:latin typeface="Cambria Math" panose="02040503050406030204" pitchFamily="18" charset="0"/>
                                <a:ea typeface="Cambria Math" panose="02040503050406030204" pitchFamily="18" charset="0"/>
                              </a:rPr>
                              <m:t>𝐶</m:t>
                            </m:r>
                          </m:num>
                          <m:den>
                            <m:r>
                              <a:rPr lang="en-US" altLang="zh-TW" sz="2400" b="0" i="1" smtClean="0">
                                <a:solidFill>
                                  <a:srgbClr val="000066"/>
                                </a:solidFill>
                                <a:latin typeface="Cambria Math" panose="02040503050406030204" pitchFamily="18" charset="0"/>
                                <a:ea typeface="Cambria Math" panose="02040503050406030204" pitchFamily="18" charset="0"/>
                              </a:rPr>
                              <m:t>𝑃</m:t>
                            </m:r>
                          </m:den>
                        </m:f>
                        <m:sSup>
                          <m:sSupPr>
                            <m:ctrlP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ctrlPr>
                          </m:sSupPr>
                          <m:e>
                            <m: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𝑒</m:t>
                            </m:r>
                          </m:e>
                          <m:sup>
                            <m:r>
                              <a:rPr lang="en-US"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𝑖</m:t>
                            </m:r>
                            <m:r>
                              <m:rPr>
                                <m:sty m:val="p"/>
                              </m:rPr>
                              <a:rPr lang="el-GR" altLang="zh-CN" sz="2400" i="1" kern="0">
                                <a:solidFill>
                                  <a:srgbClr val="000066"/>
                                </a:solidFill>
                                <a:latin typeface="Cambria Math" panose="02040503050406030204" pitchFamily="18" charset="0"/>
                                <a:ea typeface="Cambria Math" panose="02040503050406030204" pitchFamily="18" charset="0"/>
                                <a:cs typeface="Tahoma" panose="020B0604030504040204" pitchFamily="34" charset="0"/>
                              </a:rPr>
                              <m:t>γ</m:t>
                            </m:r>
                          </m:sup>
                        </m:sSup>
                      </m:e>
                    </m:d>
                  </m:oMath>
                </a14:m>
                <a:r>
                  <a:rPr lang="en-US" altLang="zh-CN" sz="2400" dirty="0">
                    <a:solidFill>
                      <a:srgbClr val="000066"/>
                    </a:solidFill>
                    <a:latin typeface="Cambria Math" panose="02040503050406030204" pitchFamily="18" charset="0"/>
                    <a:ea typeface="Cambria Math" panose="02040503050406030204" pitchFamily="18" charset="0"/>
                  </a:rPr>
                  <a:t>,</a:t>
                </a:r>
                <a:endParaRPr lang="zh-CN" altLang="en-US" sz="2400" dirty="0">
                  <a:solidFill>
                    <a:srgbClr val="000066"/>
                  </a:solidFill>
                  <a:latin typeface="Cambria Math" panose="02040503050406030204" pitchFamily="18" charset="0"/>
                </a:endParaRPr>
              </a:p>
            </p:txBody>
          </p:sp>
        </mc:Choice>
        <mc:Fallback xmlns="">
          <p:sp>
            <p:nvSpPr>
              <p:cNvPr id="23" name="矩形 22">
                <a:extLst>
                  <a:ext uri="{FF2B5EF4-FFF2-40B4-BE49-F238E27FC236}">
                    <a16:creationId xmlns:a16="http://schemas.microsoft.com/office/drawing/2014/main" id="{1FF22227-41EF-4634-BEF4-02CB0C8A47AA}"/>
                  </a:ext>
                </a:extLst>
              </p:cNvPr>
              <p:cNvSpPr>
                <a:spLocks noRot="1" noChangeAspect="1" noMove="1" noResize="1" noEditPoints="1" noAdjustHandles="1" noChangeArrowheads="1" noChangeShapeType="1" noTextEdit="1"/>
              </p:cNvSpPr>
              <p:nvPr/>
            </p:nvSpPr>
            <p:spPr>
              <a:xfrm>
                <a:off x="640822" y="4276493"/>
                <a:ext cx="6227539" cy="645048"/>
              </a:xfrm>
              <a:prstGeom prst="rect">
                <a:avLst/>
              </a:prstGeom>
              <a:blipFill>
                <a:blip r:embed="rId7"/>
                <a:stretch>
                  <a:fillRect b="-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99655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070528B-89F7-4E54-AB46-83867A3D7DCD}"/>
                  </a:ext>
                </a:extLst>
              </p:cNvPr>
              <p:cNvSpPr/>
              <p:nvPr/>
            </p:nvSpPr>
            <p:spPr>
              <a:xfrm>
                <a:off x="6962609" y="441968"/>
                <a:ext cx="3767968" cy="892552"/>
              </a:xfrm>
              <a:prstGeom prst="rect">
                <a:avLst/>
              </a:prstGeom>
              <a:solidFill>
                <a:schemeClr val="accent4">
                  <a:lumMod val="20000"/>
                  <a:lumOff val="80000"/>
                </a:schemeClr>
              </a:solidFill>
              <a:ln w="19050">
                <a:solidFill>
                  <a:srgbClr val="00CC00"/>
                </a:solidFill>
              </a:ln>
              <a:effectLst>
                <a:outerShdw blurRad="76200" dist="12700" dir="2700000" sy="-23000" kx="-800400" algn="bl" rotWithShape="0">
                  <a:prstClr val="black">
                    <a:alpha val="2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srgbClr val="C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a:t>Two directions towards</a:t>
                </a:r>
                <a:r>
                  <a:rPr kumimoji="0" lang="zh-CN" altLang="en-US" sz="2600" b="0" i="0" u="none" strike="noStrike" kern="1200" cap="none" spc="0" normalizeH="0" baseline="0" noProof="0" dirty="0">
                    <a:ln>
                      <a:noFill/>
                    </a:ln>
                    <a:solidFill>
                      <a:srgbClr val="C00000"/>
                    </a:solidFill>
                    <a:effectLst/>
                    <a:uLnTx/>
                    <a:uFillTx/>
                    <a:latin typeface="Cambria Math" panose="02040503050406030204" pitchFamily="18" charset="0"/>
                    <a:ea typeface="+mn-ea"/>
                    <a:cs typeface="Times New Roman" panose="02020603050405020304" pitchFamily="18" charset="0"/>
                  </a:rPr>
                  <a:t> </a:t>
                </a:r>
                <a:r>
                  <a:rPr kumimoji="0" lang="en-US" altLang="zh-CN" sz="2600" b="0" i="0" u="none" strike="noStrike" kern="1200" cap="none" spc="0" normalizeH="0" baseline="0" noProof="0" dirty="0">
                    <a:ln>
                      <a:noFill/>
                    </a:ln>
                    <a:solidFill>
                      <a:srgbClr val="C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a:t>resolving </a:t>
                </a:r>
                <a14:m>
                  <m:oMath xmlns:m="http://schemas.openxmlformats.org/officeDocument/2006/math">
                    <m:r>
                      <a:rPr kumimoji="0" lang="en-US" altLang="zh-CN" sz="26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m:t>
                    </m:r>
                    <m:r>
                      <a:rPr kumimoji="0" lang="en-US" altLang="zh-CN" sz="26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altLang="zh-CN" sz="26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𝐾</m:t>
                    </m:r>
                    <m:r>
                      <a:rPr kumimoji="0" lang="zh-CN" altLang="en-US" sz="26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oMath>
                </a14:m>
                <a:r>
                  <a:rPr kumimoji="0" lang="en-US" altLang="zh-CN" sz="2600" b="0" i="0" u="none" strike="noStrike" kern="1200" cap="none" spc="0" normalizeH="0" baseline="0" noProof="0" dirty="0">
                    <a:ln>
                      <a:noFill/>
                    </a:ln>
                    <a:solidFill>
                      <a:srgbClr val="C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a:t> puzzle</a:t>
                </a:r>
                <a:endParaRPr kumimoji="0" lang="zh-CN" altLang="en-US" sz="2600" b="0" i="0" u="none" strike="noStrike" kern="1200" cap="none" spc="0" normalizeH="0" baseline="0" noProof="0" dirty="0">
                  <a:ln>
                    <a:noFill/>
                  </a:ln>
                  <a:solidFill>
                    <a:srgbClr val="C00000"/>
                  </a:solidFill>
                  <a:effectLst/>
                  <a:uLnTx/>
                  <a:uFillTx/>
                  <a:latin typeface="Cambria Math" panose="02040503050406030204" pitchFamily="18" charset="0"/>
                  <a:ea typeface="+mn-ea"/>
                  <a:cs typeface="+mn-cs"/>
                </a:endParaRPr>
              </a:p>
            </p:txBody>
          </p:sp>
        </mc:Choice>
        <mc:Fallback xmlns="">
          <p:sp>
            <p:nvSpPr>
              <p:cNvPr id="5" name="矩形 4">
                <a:extLst>
                  <a:ext uri="{FF2B5EF4-FFF2-40B4-BE49-F238E27FC236}">
                    <a16:creationId xmlns:a16="http://schemas.microsoft.com/office/drawing/2014/main" id="{3070528B-89F7-4E54-AB46-83867A3D7DCD}"/>
                  </a:ext>
                </a:extLst>
              </p:cNvPr>
              <p:cNvSpPr>
                <a:spLocks noRot="1" noChangeAspect="1" noMove="1" noResize="1" noEditPoints="1" noAdjustHandles="1" noChangeArrowheads="1" noChangeShapeType="1" noTextEdit="1"/>
              </p:cNvSpPr>
              <p:nvPr/>
            </p:nvSpPr>
            <p:spPr>
              <a:xfrm>
                <a:off x="6962609" y="441968"/>
                <a:ext cx="3767968" cy="892552"/>
              </a:xfrm>
              <a:prstGeom prst="rect">
                <a:avLst/>
              </a:prstGeom>
              <a:blipFill>
                <a:blip r:embed="rId3"/>
                <a:stretch>
                  <a:fillRect l="-880" t="-4545"/>
                </a:stretch>
              </a:blipFill>
              <a:ln w="19050">
                <a:solidFill>
                  <a:srgbClr val="00CC00"/>
                </a:solidFill>
              </a:ln>
              <a:effectLst>
                <a:outerShdw blurRad="76200" dist="12700" dir="2700000" sy="-23000" kx="-800400" algn="bl" rotWithShape="0">
                  <a:prstClr val="black">
                    <a:alpha val="2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占位符 4">
                <a:extLst>
                  <a:ext uri="{FF2B5EF4-FFF2-40B4-BE49-F238E27FC236}">
                    <a16:creationId xmlns:a16="http://schemas.microsoft.com/office/drawing/2014/main" id="{1784EA01-E22B-4FC8-88D1-05CE309CAB47}"/>
                  </a:ext>
                </a:extLst>
              </p:cNvPr>
              <p:cNvSpPr txBox="1">
                <a:spLocks/>
              </p:cNvSpPr>
              <p:nvPr/>
            </p:nvSpPr>
            <p:spPr>
              <a:xfrm>
                <a:off x="539388" y="1412817"/>
                <a:ext cx="2805978" cy="48859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30000"/>
                  </a:lnSpc>
                  <a:spcBef>
                    <a:spcPts val="0"/>
                  </a:spcBef>
                  <a:buClr>
                    <a:srgbClr val="FF0000"/>
                  </a:buClr>
                  <a:buFont typeface="Wingdings" panose="05000000000000000000" pitchFamily="2" charset="2"/>
                  <a:buChar char="þ"/>
                  <a:defRPr/>
                </a:pPr>
                <a:r>
                  <a:rPr kumimoji="0" lang="en-US" sz="2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Large complex </a:t>
                </a:r>
                <a14:m>
                  <m:oMath xmlns:m="http://schemas.openxmlformats.org/officeDocument/2006/math">
                    <m:sSub>
                      <m:sSubPr>
                        <m:ctrlPr>
                          <a:rPr lang="en-US" altLang="zh-CN" sz="2200" i="1" dirty="0" smtClean="0">
                            <a:solidFill>
                              <a:srgbClr val="FF0000"/>
                            </a:solidFill>
                            <a:latin typeface="Cambria Math" panose="02040503050406030204" pitchFamily="18" charset="0"/>
                          </a:rPr>
                        </m:ctrlPr>
                      </m:sSubPr>
                      <m:e>
                        <m:r>
                          <a:rPr lang="en-US" altLang="zh-CN" sz="2200" i="1" dirty="0">
                            <a:solidFill>
                              <a:srgbClr val="FF0000"/>
                            </a:solidFill>
                            <a:latin typeface="Cambria Math" panose="02040503050406030204" pitchFamily="18" charset="0"/>
                          </a:rPr>
                          <m:t>𝑃</m:t>
                        </m:r>
                      </m:e>
                      <m:sub>
                        <m:r>
                          <m:rPr>
                            <m:sty m:val="p"/>
                          </m:rPr>
                          <a:rPr lang="en-US" altLang="zh-CN" sz="2200" dirty="0">
                            <a:solidFill>
                              <a:srgbClr val="FF0000"/>
                            </a:solidFill>
                            <a:latin typeface="Cambria Math" panose="02040503050406030204" pitchFamily="18" charset="0"/>
                          </a:rPr>
                          <m:t>ew</m:t>
                        </m:r>
                      </m:sub>
                    </m:sSub>
                    <m:r>
                      <a:rPr lang="en-US" altLang="zh-CN" sz="2200" i="1" dirty="0">
                        <a:latin typeface="Cambria Math" panose="02040503050406030204" pitchFamily="18" charset="0"/>
                      </a:rPr>
                      <m:t> </m:t>
                    </m:r>
                  </m:oMath>
                </a14:m>
                <a:endParaRPr kumimoji="0" lang="en-US" sz="2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文本占位符 4">
                <a:extLst>
                  <a:ext uri="{FF2B5EF4-FFF2-40B4-BE49-F238E27FC236}">
                    <a16:creationId xmlns:a16="http://schemas.microsoft.com/office/drawing/2014/main" id="{1784EA01-E22B-4FC8-88D1-05CE309CAB47}"/>
                  </a:ext>
                </a:extLst>
              </p:cNvPr>
              <p:cNvSpPr txBox="1">
                <a:spLocks noRot="1" noChangeAspect="1" noMove="1" noResize="1" noEditPoints="1" noAdjustHandles="1" noChangeArrowheads="1" noChangeShapeType="1" noTextEdit="1"/>
              </p:cNvSpPr>
              <p:nvPr/>
            </p:nvSpPr>
            <p:spPr>
              <a:xfrm>
                <a:off x="539388" y="1412817"/>
                <a:ext cx="2805978" cy="488595"/>
              </a:xfrm>
              <a:prstGeom prst="rect">
                <a:avLst/>
              </a:prstGeom>
              <a:blipFill>
                <a:blip r:embed="rId4"/>
                <a:stretch>
                  <a:fillRect l="-2386" b="-25000"/>
                </a:stretch>
              </a:blipFill>
            </p:spPr>
            <p:txBody>
              <a:bodyPr/>
              <a:lstStyle/>
              <a:p>
                <a:r>
                  <a:rPr lang="zh-CN" altLang="en-US">
                    <a:noFill/>
                  </a:rPr>
                  <a:t> </a:t>
                </a:r>
              </a:p>
            </p:txBody>
          </p:sp>
        </mc:Fallback>
      </mc:AlternateContent>
      <p:sp>
        <p:nvSpPr>
          <p:cNvPr id="9" name="矩形 8">
            <a:extLst>
              <a:ext uri="{FF2B5EF4-FFF2-40B4-BE49-F238E27FC236}">
                <a16:creationId xmlns:a16="http://schemas.microsoft.com/office/drawing/2014/main" id="{25E8E0A8-958B-4D81-B7C0-A4D9F20DAB83}"/>
              </a:ext>
            </a:extLst>
          </p:cNvPr>
          <p:cNvSpPr/>
          <p:nvPr/>
        </p:nvSpPr>
        <p:spPr>
          <a:xfrm>
            <a:off x="798893" y="1833044"/>
            <a:ext cx="10736186" cy="900888"/>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100" b="0" i="1" u="none" strike="noStrike" kern="1200" cap="none" spc="0" normalizeH="0" baseline="0" noProof="0" dirty="0">
                <a:ln>
                  <a:noFill/>
                </a:ln>
                <a:solidFill>
                  <a:prstClr val="black">
                    <a:lumMod val="65000"/>
                    <a:lumOff val="35000"/>
                  </a:prstClr>
                </a:solidFill>
                <a:effectLst/>
                <a:uLnTx/>
                <a:uFillTx/>
                <a:latin typeface="CMSSI8"/>
                <a:ea typeface="+mn-ea"/>
                <a:cs typeface="+mn-cs"/>
              </a:rPr>
              <a:t>     After Buras et </a:t>
            </a:r>
            <a:r>
              <a:rPr kumimoji="0" lang="en-US" altLang="zh-CN" sz="2100" b="0" i="1" u="none" strike="noStrike" kern="1200" cap="none" spc="0" normalizeH="0" baseline="0" noProof="0" dirty="0" err="1">
                <a:ln>
                  <a:noFill/>
                </a:ln>
                <a:solidFill>
                  <a:prstClr val="black">
                    <a:lumMod val="65000"/>
                    <a:lumOff val="35000"/>
                  </a:prstClr>
                </a:solidFill>
                <a:effectLst/>
                <a:uLnTx/>
                <a:uFillTx/>
                <a:latin typeface="CMSSI8"/>
                <a:ea typeface="+mn-ea"/>
                <a:cs typeface="+mn-cs"/>
              </a:rPr>
              <a:t>al’s</a:t>
            </a:r>
            <a:r>
              <a:rPr kumimoji="0" lang="en-US" altLang="zh-CN" sz="2100" b="0" i="1" u="none" strike="noStrike" kern="1200" cap="none" spc="0" normalizeH="0" baseline="0" noProof="0" dirty="0">
                <a:ln>
                  <a:noFill/>
                </a:ln>
                <a:solidFill>
                  <a:prstClr val="black">
                    <a:lumMod val="65000"/>
                    <a:lumOff val="35000"/>
                  </a:prstClr>
                </a:solidFill>
                <a:effectLst/>
                <a:uLnTx/>
                <a:uFillTx/>
                <a:latin typeface="CMSSI8"/>
                <a:ea typeface="+mn-ea"/>
                <a:cs typeface="+mn-cs"/>
              </a:rPr>
              <a:t> pioneering work, lots of papers appeared to interpret the correlations of new physics with this puzzle. For example, </a:t>
            </a:r>
            <a:endParaRPr kumimoji="0" lang="zh-CN" altLang="en-US" sz="21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10" name="矩形 9">
            <a:extLst>
              <a:ext uri="{FF2B5EF4-FFF2-40B4-BE49-F238E27FC236}">
                <a16:creationId xmlns:a16="http://schemas.microsoft.com/office/drawing/2014/main" id="{44A55936-A199-4BF4-B5C5-722F5D8F9840}"/>
              </a:ext>
            </a:extLst>
          </p:cNvPr>
          <p:cNvSpPr/>
          <p:nvPr/>
        </p:nvSpPr>
        <p:spPr>
          <a:xfrm>
            <a:off x="673540" y="2751376"/>
            <a:ext cx="2452320"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Buras, Fleischer, et al:</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11" name="矩形 10">
            <a:extLst>
              <a:ext uri="{FF2B5EF4-FFF2-40B4-BE49-F238E27FC236}">
                <a16:creationId xmlns:a16="http://schemas.microsoft.com/office/drawing/2014/main" id="{18790903-C0C1-4613-811D-146310CCF80D}"/>
              </a:ext>
            </a:extLst>
          </p:cNvPr>
          <p:cNvSpPr/>
          <p:nvPr/>
        </p:nvSpPr>
        <p:spPr>
          <a:xfrm>
            <a:off x="674860" y="3237728"/>
            <a:ext cx="2451000"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Barger, CWChiang, et al:</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12" name="矩形 11">
            <a:extLst>
              <a:ext uri="{FF2B5EF4-FFF2-40B4-BE49-F238E27FC236}">
                <a16:creationId xmlns:a16="http://schemas.microsoft.com/office/drawing/2014/main" id="{E7D92337-255A-41C7-9B5C-7684CEE39262}"/>
              </a:ext>
            </a:extLst>
          </p:cNvPr>
          <p:cNvSpPr/>
          <p:nvPr/>
        </p:nvSpPr>
        <p:spPr>
          <a:xfrm>
            <a:off x="673539" y="4720412"/>
            <a:ext cx="2181977"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Khalil and Kou:</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13" name="矩形 12">
            <a:extLst>
              <a:ext uri="{FF2B5EF4-FFF2-40B4-BE49-F238E27FC236}">
                <a16:creationId xmlns:a16="http://schemas.microsoft.com/office/drawing/2014/main" id="{5673ABDC-9038-4966-8907-4060A4C843CE}"/>
              </a:ext>
            </a:extLst>
          </p:cNvPr>
          <p:cNvSpPr/>
          <p:nvPr/>
        </p:nvSpPr>
        <p:spPr>
          <a:xfrm>
            <a:off x="673538" y="5743271"/>
            <a:ext cx="3036743"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Baek, CWChiang, London, et al:</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14" name="矩形 13">
            <a:extLst>
              <a:ext uri="{FF2B5EF4-FFF2-40B4-BE49-F238E27FC236}">
                <a16:creationId xmlns:a16="http://schemas.microsoft.com/office/drawing/2014/main" id="{10B77BCC-03A4-445B-A0EA-7E36332E761F}"/>
              </a:ext>
            </a:extLst>
          </p:cNvPr>
          <p:cNvSpPr/>
          <p:nvPr/>
        </p:nvSpPr>
        <p:spPr>
          <a:xfrm>
            <a:off x="5190828" y="2760001"/>
            <a:ext cx="2403290"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Arnowitt, Oh, et al:</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15" name="矩形 14">
            <a:extLst>
              <a:ext uri="{FF2B5EF4-FFF2-40B4-BE49-F238E27FC236}">
                <a16:creationId xmlns:a16="http://schemas.microsoft.com/office/drawing/2014/main" id="{76497615-2AB2-4E84-B301-DBFCC69E6A93}"/>
              </a:ext>
            </a:extLst>
          </p:cNvPr>
          <p:cNvSpPr/>
          <p:nvPr/>
        </p:nvSpPr>
        <p:spPr>
          <a:xfrm>
            <a:off x="5190828" y="3290734"/>
            <a:ext cx="2403290"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YDYang, GRLu, RMWang:</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16" name="矩形 15">
            <a:extLst>
              <a:ext uri="{FF2B5EF4-FFF2-40B4-BE49-F238E27FC236}">
                <a16:creationId xmlns:a16="http://schemas.microsoft.com/office/drawing/2014/main" id="{5415F3BC-4A4E-4028-9510-768A26626EAD}"/>
              </a:ext>
            </a:extLst>
          </p:cNvPr>
          <p:cNvSpPr/>
          <p:nvPr/>
        </p:nvSpPr>
        <p:spPr>
          <a:xfrm>
            <a:off x="5190829" y="5314368"/>
            <a:ext cx="2303842"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QChang, XQLi, YDYang:</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17" name="矩形 16">
            <a:extLst>
              <a:ext uri="{FF2B5EF4-FFF2-40B4-BE49-F238E27FC236}">
                <a16:creationId xmlns:a16="http://schemas.microsoft.com/office/drawing/2014/main" id="{4C88B5CE-BFE1-4167-B9EB-8A328CB22486}"/>
              </a:ext>
            </a:extLst>
          </p:cNvPr>
          <p:cNvSpPr/>
          <p:nvPr/>
        </p:nvSpPr>
        <p:spPr>
          <a:xfrm>
            <a:off x="8730012" y="3301198"/>
            <a:ext cx="2128915"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Hofer et al:</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2" name="矩形 1">
            <a:extLst>
              <a:ext uri="{FF2B5EF4-FFF2-40B4-BE49-F238E27FC236}">
                <a16:creationId xmlns:a16="http://schemas.microsoft.com/office/drawing/2014/main" id="{92E4EE9C-D502-41CE-BD78-C238A1D2C6E5}"/>
              </a:ext>
            </a:extLst>
          </p:cNvPr>
          <p:cNvSpPr/>
          <p:nvPr/>
        </p:nvSpPr>
        <p:spPr>
          <a:xfrm>
            <a:off x="1115299" y="3013735"/>
            <a:ext cx="234782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NPB 697,133(04); EPJC 45,701(06) </a:t>
            </a:r>
            <a:endParaRPr kumimoji="0" lang="zh-CN" altLang="en-US" sz="1200" b="0" i="0" u="none" strike="noStrike" kern="1200" cap="none" spc="0" normalizeH="0" baseline="0" noProof="0" dirty="0">
              <a:ln>
                <a:noFill/>
              </a:ln>
              <a:solidFill>
                <a:prstClr val="black"/>
              </a:solidFill>
              <a:effectLst/>
              <a:uLnTx/>
              <a:uFillTx/>
              <a:latin typeface="CMSSI8"/>
              <a:ea typeface="+mn-ea"/>
              <a:cs typeface="+mn-cs"/>
            </a:endParaRPr>
          </a:p>
        </p:txBody>
      </p:sp>
      <p:sp>
        <p:nvSpPr>
          <p:cNvPr id="18" name="矩形 17">
            <a:extLst>
              <a:ext uri="{FF2B5EF4-FFF2-40B4-BE49-F238E27FC236}">
                <a16:creationId xmlns:a16="http://schemas.microsoft.com/office/drawing/2014/main" id="{00DA032B-01B3-4588-A785-20C743CF907F}"/>
              </a:ext>
            </a:extLst>
          </p:cNvPr>
          <p:cNvSpPr/>
          <p:nvPr/>
        </p:nvSpPr>
        <p:spPr>
          <a:xfrm>
            <a:off x="1109995" y="6035628"/>
            <a:ext cx="422540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PRD 71,057502(05); PLB 653,249(07); 663,410(08); 675,59(09)… </a:t>
            </a:r>
            <a:endParaRPr kumimoji="0" lang="zh-CN" altLang="en-US" sz="1200" b="0" i="0" u="none" strike="noStrike" kern="1200" cap="none" spc="0" normalizeH="0" baseline="0" noProof="0" dirty="0">
              <a:ln>
                <a:noFill/>
              </a:ln>
              <a:solidFill>
                <a:prstClr val="black"/>
              </a:solidFill>
              <a:effectLst/>
              <a:uLnTx/>
              <a:uFillTx/>
              <a:latin typeface="CMSSI8"/>
              <a:ea typeface="+mn-ea"/>
              <a:cs typeface="+mn-cs"/>
            </a:endParaRPr>
          </a:p>
        </p:txBody>
      </p:sp>
      <p:sp>
        <p:nvSpPr>
          <p:cNvPr id="19" name="矩形 18">
            <a:extLst>
              <a:ext uri="{FF2B5EF4-FFF2-40B4-BE49-F238E27FC236}">
                <a16:creationId xmlns:a16="http://schemas.microsoft.com/office/drawing/2014/main" id="{0EBD3C73-A963-4EE8-869C-8E4501D89E77}"/>
              </a:ext>
            </a:extLst>
          </p:cNvPr>
          <p:cNvSpPr/>
          <p:nvPr/>
        </p:nvSpPr>
        <p:spPr>
          <a:xfrm>
            <a:off x="1115299" y="3505245"/>
            <a:ext cx="124264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PLB 598,218(04) </a:t>
            </a:r>
            <a:endParaRPr kumimoji="0" lang="zh-CN" altLang="en-US" sz="1800" b="0" i="0" u="none" strike="noStrike" kern="1200" cap="none" spc="0" normalizeH="0" baseline="0" noProof="0" dirty="0">
              <a:ln>
                <a:noFill/>
              </a:ln>
              <a:solidFill>
                <a:prstClr val="black"/>
              </a:solidFill>
              <a:effectLst/>
              <a:uLnTx/>
              <a:uFillTx/>
              <a:latin typeface="CMSSI8"/>
              <a:ea typeface="+mn-ea"/>
              <a:cs typeface="+mn-cs"/>
            </a:endParaRPr>
          </a:p>
        </p:txBody>
      </p:sp>
      <p:sp>
        <p:nvSpPr>
          <p:cNvPr id="20" name="矩形 19">
            <a:extLst>
              <a:ext uri="{FF2B5EF4-FFF2-40B4-BE49-F238E27FC236}">
                <a16:creationId xmlns:a16="http://schemas.microsoft.com/office/drawing/2014/main" id="{4B76B816-A00E-4AEF-93B0-F29B6715859F}"/>
              </a:ext>
            </a:extLst>
          </p:cNvPr>
          <p:cNvSpPr/>
          <p:nvPr/>
        </p:nvSpPr>
        <p:spPr>
          <a:xfrm>
            <a:off x="1115299" y="4973800"/>
            <a:ext cx="146546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PRD 71, 114016(05) </a:t>
            </a:r>
            <a:endParaRPr kumimoji="0" lang="zh-CN" altLang="en-US" sz="1800" b="0" i="0" u="none" strike="noStrike" kern="1200" cap="none" spc="0" normalizeH="0" baseline="0" noProof="0" dirty="0">
              <a:ln>
                <a:noFill/>
              </a:ln>
              <a:solidFill>
                <a:prstClr val="black"/>
              </a:solidFill>
              <a:effectLst/>
              <a:uLnTx/>
              <a:uFillTx/>
              <a:latin typeface="CMSSI8"/>
              <a:ea typeface="+mn-ea"/>
              <a:cs typeface="+mn-cs"/>
            </a:endParaRPr>
          </a:p>
        </p:txBody>
      </p:sp>
      <p:sp>
        <p:nvSpPr>
          <p:cNvPr id="21" name="矩形 20">
            <a:extLst>
              <a:ext uri="{FF2B5EF4-FFF2-40B4-BE49-F238E27FC236}">
                <a16:creationId xmlns:a16="http://schemas.microsoft.com/office/drawing/2014/main" id="{10CFF148-8A2B-49EC-BB98-8063D35AD76C}"/>
              </a:ext>
            </a:extLst>
          </p:cNvPr>
          <p:cNvSpPr/>
          <p:nvPr/>
        </p:nvSpPr>
        <p:spPr>
          <a:xfrm>
            <a:off x="5637893" y="3026985"/>
            <a:ext cx="142412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PLB 633,748(06) </a:t>
            </a:r>
            <a:endParaRPr kumimoji="0" lang="zh-CN" altLang="en-US" sz="1800" b="0" i="0" u="none" strike="noStrike" kern="1200" cap="none" spc="0" normalizeH="0" baseline="0" noProof="0" dirty="0">
              <a:ln>
                <a:noFill/>
              </a:ln>
              <a:solidFill>
                <a:prstClr val="black"/>
              </a:solidFill>
              <a:effectLst/>
              <a:uLnTx/>
              <a:uFillTx/>
              <a:latin typeface="CMSSI8"/>
              <a:ea typeface="+mn-ea"/>
              <a:cs typeface="+mn-cs"/>
            </a:endParaRPr>
          </a:p>
        </p:txBody>
      </p:sp>
      <p:sp>
        <p:nvSpPr>
          <p:cNvPr id="22" name="矩形 21">
            <a:extLst>
              <a:ext uri="{FF2B5EF4-FFF2-40B4-BE49-F238E27FC236}">
                <a16:creationId xmlns:a16="http://schemas.microsoft.com/office/drawing/2014/main" id="{2281959F-6BF7-4CBF-AC4C-F99797DA2F59}"/>
              </a:ext>
            </a:extLst>
          </p:cNvPr>
          <p:cNvSpPr/>
          <p:nvPr/>
        </p:nvSpPr>
        <p:spPr>
          <a:xfrm>
            <a:off x="5637893" y="3557996"/>
            <a:ext cx="14302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PRD 73,015003(06) </a:t>
            </a: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23" name="矩形 22">
            <a:extLst>
              <a:ext uri="{FF2B5EF4-FFF2-40B4-BE49-F238E27FC236}">
                <a16:creationId xmlns:a16="http://schemas.microsoft.com/office/drawing/2014/main" id="{35A1C5D8-4BC8-404D-B44C-A90F408736AF}"/>
              </a:ext>
            </a:extLst>
          </p:cNvPr>
          <p:cNvSpPr/>
          <p:nvPr/>
        </p:nvSpPr>
        <p:spPr>
          <a:xfrm>
            <a:off x="5187971" y="4327898"/>
            <a:ext cx="3189296"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Bhattacharyya, Chatterjee, Nandi:</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24" name="矩形 23">
            <a:extLst>
              <a:ext uri="{FF2B5EF4-FFF2-40B4-BE49-F238E27FC236}">
                <a16:creationId xmlns:a16="http://schemas.microsoft.com/office/drawing/2014/main" id="{DF92BAA9-E127-4EF4-9B12-4BAF88288AC6}"/>
              </a:ext>
            </a:extLst>
          </p:cNvPr>
          <p:cNvSpPr/>
          <p:nvPr/>
        </p:nvSpPr>
        <p:spPr>
          <a:xfrm>
            <a:off x="5635036" y="4595160"/>
            <a:ext cx="143020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PRD 78,095005(08) </a:t>
            </a: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25" name="矩形 24">
            <a:extLst>
              <a:ext uri="{FF2B5EF4-FFF2-40B4-BE49-F238E27FC236}">
                <a16:creationId xmlns:a16="http://schemas.microsoft.com/office/drawing/2014/main" id="{05159186-4F54-4205-9C8A-5FF186A0C0AF}"/>
              </a:ext>
            </a:extLst>
          </p:cNvPr>
          <p:cNvSpPr/>
          <p:nvPr/>
        </p:nvSpPr>
        <p:spPr>
          <a:xfrm>
            <a:off x="8730012" y="2794812"/>
            <a:ext cx="2721287"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Khalil, Masiero, Murayama:</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26" name="矩形 25">
            <a:extLst>
              <a:ext uri="{FF2B5EF4-FFF2-40B4-BE49-F238E27FC236}">
                <a16:creationId xmlns:a16="http://schemas.microsoft.com/office/drawing/2014/main" id="{DC83BD2F-874F-465D-8A17-58AEF7681B7B}"/>
              </a:ext>
            </a:extLst>
          </p:cNvPr>
          <p:cNvSpPr/>
          <p:nvPr/>
        </p:nvSpPr>
        <p:spPr>
          <a:xfrm>
            <a:off x="9171772" y="3060128"/>
            <a:ext cx="119936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PLB 682, 74(09) </a:t>
            </a:r>
            <a:endParaRPr kumimoji="0" lang="zh-CN" altLang="en-US" sz="1800" b="0" i="0" u="none" strike="noStrike" kern="1200" cap="none" spc="0" normalizeH="0" baseline="0" noProof="0" dirty="0">
              <a:ln>
                <a:noFill/>
              </a:ln>
              <a:solidFill>
                <a:prstClr val="black"/>
              </a:solidFill>
              <a:effectLst/>
              <a:uLnTx/>
              <a:uFillTx/>
              <a:latin typeface="CMSSI8"/>
              <a:ea typeface="+mn-ea"/>
              <a:cs typeface="+mn-cs"/>
            </a:endParaRPr>
          </a:p>
        </p:txBody>
      </p:sp>
      <p:sp>
        <p:nvSpPr>
          <p:cNvPr id="27" name="矩形 26">
            <a:extLst>
              <a:ext uri="{FF2B5EF4-FFF2-40B4-BE49-F238E27FC236}">
                <a16:creationId xmlns:a16="http://schemas.microsoft.com/office/drawing/2014/main" id="{98A32879-5AD5-44C1-B62A-67F217586811}"/>
              </a:ext>
            </a:extLst>
          </p:cNvPr>
          <p:cNvSpPr/>
          <p:nvPr/>
        </p:nvSpPr>
        <p:spPr>
          <a:xfrm>
            <a:off x="5632588" y="5583399"/>
            <a:ext cx="199605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JHEP 09,038(08); 05,056(09) </a:t>
            </a: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28" name="矩形 27">
            <a:extLst>
              <a:ext uri="{FF2B5EF4-FFF2-40B4-BE49-F238E27FC236}">
                <a16:creationId xmlns:a16="http://schemas.microsoft.com/office/drawing/2014/main" id="{A080D253-9318-4ADD-97AE-655C0C4D4694}"/>
              </a:ext>
            </a:extLst>
          </p:cNvPr>
          <p:cNvSpPr/>
          <p:nvPr/>
        </p:nvSpPr>
        <p:spPr>
          <a:xfrm>
            <a:off x="9167470" y="3572781"/>
            <a:ext cx="123783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JHEP 02,080(11) </a:t>
            </a: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29" name="矩形 28">
            <a:extLst>
              <a:ext uri="{FF2B5EF4-FFF2-40B4-BE49-F238E27FC236}">
                <a16:creationId xmlns:a16="http://schemas.microsoft.com/office/drawing/2014/main" id="{7D141B8C-D598-4BAB-A1CC-1A07965E2A6E}"/>
              </a:ext>
            </a:extLst>
          </p:cNvPr>
          <p:cNvSpPr/>
          <p:nvPr/>
        </p:nvSpPr>
        <p:spPr>
          <a:xfrm>
            <a:off x="5182203" y="3807090"/>
            <a:ext cx="2681626"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WSHOU, HnLi, Mishima et al:</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30" name="矩形 29">
            <a:extLst>
              <a:ext uri="{FF2B5EF4-FFF2-40B4-BE49-F238E27FC236}">
                <a16:creationId xmlns:a16="http://schemas.microsoft.com/office/drawing/2014/main" id="{4BA9B8F2-0403-40EF-B090-DAEAE050ED5F}"/>
              </a:ext>
            </a:extLst>
          </p:cNvPr>
          <p:cNvSpPr/>
          <p:nvPr/>
        </p:nvSpPr>
        <p:spPr>
          <a:xfrm>
            <a:off x="5635896" y="4074352"/>
            <a:ext cx="139311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PRL 98,131801(07) </a:t>
            </a: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31" name="矩形 30">
            <a:extLst>
              <a:ext uri="{FF2B5EF4-FFF2-40B4-BE49-F238E27FC236}">
                <a16:creationId xmlns:a16="http://schemas.microsoft.com/office/drawing/2014/main" id="{030EC896-80E5-4B3F-A8A3-0C8683592B64}"/>
              </a:ext>
            </a:extLst>
          </p:cNvPr>
          <p:cNvSpPr/>
          <p:nvPr/>
        </p:nvSpPr>
        <p:spPr>
          <a:xfrm>
            <a:off x="8752086" y="3792442"/>
            <a:ext cx="2342281"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Chang, Kim, Song:</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32" name="矩形 31">
            <a:extLst>
              <a:ext uri="{FF2B5EF4-FFF2-40B4-BE49-F238E27FC236}">
                <a16:creationId xmlns:a16="http://schemas.microsoft.com/office/drawing/2014/main" id="{E51BB962-792F-46EA-9D36-1664869F36BD}"/>
              </a:ext>
            </a:extLst>
          </p:cNvPr>
          <p:cNvSpPr/>
          <p:nvPr/>
        </p:nvSpPr>
        <p:spPr>
          <a:xfrm>
            <a:off x="9189544" y="4064025"/>
            <a:ext cx="124264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PLB 696,367(11) </a:t>
            </a: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33" name="矩形 32">
            <a:extLst>
              <a:ext uri="{FF2B5EF4-FFF2-40B4-BE49-F238E27FC236}">
                <a16:creationId xmlns:a16="http://schemas.microsoft.com/office/drawing/2014/main" id="{EE05B3BA-AC4F-44CC-AC96-EE1F0AE049A1}"/>
              </a:ext>
            </a:extLst>
          </p:cNvPr>
          <p:cNvSpPr/>
          <p:nvPr/>
        </p:nvSpPr>
        <p:spPr>
          <a:xfrm>
            <a:off x="8734656" y="4330381"/>
            <a:ext cx="3017674"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Fleischer, Jaarsma, Keri Vos, et al:</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34" name="矩形 33">
            <a:extLst>
              <a:ext uri="{FF2B5EF4-FFF2-40B4-BE49-F238E27FC236}">
                <a16:creationId xmlns:a16="http://schemas.microsoft.com/office/drawing/2014/main" id="{71804F43-E7E5-4E60-BEA5-A0F486D12D2A}"/>
              </a:ext>
            </a:extLst>
          </p:cNvPr>
          <p:cNvSpPr/>
          <p:nvPr/>
        </p:nvSpPr>
        <p:spPr>
          <a:xfrm>
            <a:off x="9189544" y="4601964"/>
            <a:ext cx="240329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PLB 785,525(18), EPJC 78, 943(18)</a:t>
            </a: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35" name="矩形 34">
            <a:extLst>
              <a:ext uri="{FF2B5EF4-FFF2-40B4-BE49-F238E27FC236}">
                <a16:creationId xmlns:a16="http://schemas.microsoft.com/office/drawing/2014/main" id="{BEC5DF90-74CF-4720-B85E-953B4A10298A}"/>
              </a:ext>
            </a:extLst>
          </p:cNvPr>
          <p:cNvSpPr/>
          <p:nvPr/>
        </p:nvSpPr>
        <p:spPr>
          <a:xfrm>
            <a:off x="5190828" y="4819186"/>
            <a:ext cx="2995700"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Fleischer, Jager, Pirjol, Zupan:</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36" name="矩形 35">
            <a:extLst>
              <a:ext uri="{FF2B5EF4-FFF2-40B4-BE49-F238E27FC236}">
                <a16:creationId xmlns:a16="http://schemas.microsoft.com/office/drawing/2014/main" id="{29C7D82C-CCE0-4636-BB00-1610B37858D6}"/>
              </a:ext>
            </a:extLst>
          </p:cNvPr>
          <p:cNvSpPr/>
          <p:nvPr/>
        </p:nvSpPr>
        <p:spPr>
          <a:xfrm>
            <a:off x="5626447" y="5090769"/>
            <a:ext cx="239594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PRD 78,111501(R)(08)</a:t>
            </a: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37" name="矩形 36">
            <a:extLst>
              <a:ext uri="{FF2B5EF4-FFF2-40B4-BE49-F238E27FC236}">
                <a16:creationId xmlns:a16="http://schemas.microsoft.com/office/drawing/2014/main" id="{2A8900CB-5608-49EE-B03D-15BCADD0B974}"/>
              </a:ext>
            </a:extLst>
          </p:cNvPr>
          <p:cNvSpPr/>
          <p:nvPr/>
        </p:nvSpPr>
        <p:spPr>
          <a:xfrm>
            <a:off x="668234" y="3753907"/>
            <a:ext cx="2490221"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Mishima and Yoshikawa:</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38" name="矩形 37">
            <a:extLst>
              <a:ext uri="{FF2B5EF4-FFF2-40B4-BE49-F238E27FC236}">
                <a16:creationId xmlns:a16="http://schemas.microsoft.com/office/drawing/2014/main" id="{6807EC38-2D86-4F39-9725-4FC1C6407EE1}"/>
              </a:ext>
            </a:extLst>
          </p:cNvPr>
          <p:cNvSpPr/>
          <p:nvPr/>
        </p:nvSpPr>
        <p:spPr>
          <a:xfrm>
            <a:off x="1109994" y="4007295"/>
            <a:ext cx="146546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PRD 70, 094024(04) </a:t>
            </a:r>
            <a:endParaRPr kumimoji="0" lang="zh-CN" altLang="en-US" sz="1800" b="0" i="0" u="none" strike="noStrike" kern="1200" cap="none" spc="0" normalizeH="0" baseline="0" noProof="0" dirty="0">
              <a:ln>
                <a:noFill/>
              </a:ln>
              <a:solidFill>
                <a:prstClr val="black"/>
              </a:solidFill>
              <a:effectLst/>
              <a:uLnTx/>
              <a:uFillTx/>
              <a:latin typeface="CMSSI8"/>
              <a:ea typeface="+mn-ea"/>
              <a:cs typeface="+mn-cs"/>
            </a:endParaRPr>
          </a:p>
        </p:txBody>
      </p:sp>
      <p:sp>
        <p:nvSpPr>
          <p:cNvPr id="39" name="矩形 38">
            <a:extLst>
              <a:ext uri="{FF2B5EF4-FFF2-40B4-BE49-F238E27FC236}">
                <a16:creationId xmlns:a16="http://schemas.microsoft.com/office/drawing/2014/main" id="{D212FE5C-28F7-4374-AC82-BC9A859BD576}"/>
              </a:ext>
            </a:extLst>
          </p:cNvPr>
          <p:cNvSpPr/>
          <p:nvPr/>
        </p:nvSpPr>
        <p:spPr>
          <a:xfrm>
            <a:off x="670881" y="4237778"/>
            <a:ext cx="2490221"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YLWu and YFZhou:</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40" name="矩形 39">
            <a:extLst>
              <a:ext uri="{FF2B5EF4-FFF2-40B4-BE49-F238E27FC236}">
                <a16:creationId xmlns:a16="http://schemas.microsoft.com/office/drawing/2014/main" id="{01FBB4BC-D660-4362-AF72-73ABD4B1D66D}"/>
              </a:ext>
            </a:extLst>
          </p:cNvPr>
          <p:cNvSpPr/>
          <p:nvPr/>
        </p:nvSpPr>
        <p:spPr>
          <a:xfrm>
            <a:off x="1112640" y="4491166"/>
            <a:ext cx="388719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PRD 71, 021701(R)(05); 72, 034037(05); 74, 094007(06)</a:t>
            </a:r>
            <a:endParaRPr kumimoji="0" lang="zh-CN" altLang="en-US" sz="1800" b="0" i="0" u="none" strike="noStrike" kern="1200" cap="none" spc="0" normalizeH="0" baseline="0" noProof="0" dirty="0">
              <a:ln>
                <a:noFill/>
              </a:ln>
              <a:solidFill>
                <a:prstClr val="black"/>
              </a:solidFill>
              <a:effectLst/>
              <a:uLnTx/>
              <a:uFillTx/>
              <a:latin typeface="CMSSI8"/>
              <a:ea typeface="+mn-ea"/>
              <a:cs typeface="+mn-cs"/>
            </a:endParaRPr>
          </a:p>
        </p:txBody>
      </p:sp>
      <p:sp>
        <p:nvSpPr>
          <p:cNvPr id="41" name="矩形 40">
            <a:extLst>
              <a:ext uri="{FF2B5EF4-FFF2-40B4-BE49-F238E27FC236}">
                <a16:creationId xmlns:a16="http://schemas.microsoft.com/office/drawing/2014/main" id="{65AD6FE5-826A-4F16-8700-BFF7F1CDEBB9}"/>
              </a:ext>
            </a:extLst>
          </p:cNvPr>
          <p:cNvSpPr/>
          <p:nvPr/>
        </p:nvSpPr>
        <p:spPr>
          <a:xfrm>
            <a:off x="668234" y="5221439"/>
            <a:ext cx="2181977" cy="3231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500" b="0" i="1" u="none" strike="noStrike" kern="1200" cap="none" spc="0" normalizeH="0" baseline="0" noProof="0" dirty="0">
                <a:ln>
                  <a:noFill/>
                </a:ln>
                <a:solidFill>
                  <a:srgbClr val="0000CC"/>
                </a:solidFill>
                <a:effectLst/>
                <a:uLnTx/>
                <a:uFillTx/>
                <a:latin typeface="CMSSI8"/>
                <a:ea typeface="+mn-ea"/>
                <a:cs typeface="+mn-cs"/>
              </a:rPr>
              <a:t>Kim, Oh, et al:</a:t>
            </a:r>
            <a:endParaRPr kumimoji="0" lang="zh-CN" altLang="en-US" sz="15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42" name="矩形 41">
            <a:extLst>
              <a:ext uri="{FF2B5EF4-FFF2-40B4-BE49-F238E27FC236}">
                <a16:creationId xmlns:a16="http://schemas.microsoft.com/office/drawing/2014/main" id="{8D60AA77-6CED-4C86-825C-FD1FF4ED834B}"/>
              </a:ext>
            </a:extLst>
          </p:cNvPr>
          <p:cNvSpPr/>
          <p:nvPr/>
        </p:nvSpPr>
        <p:spPr>
          <a:xfrm>
            <a:off x="1109994" y="5474827"/>
            <a:ext cx="263565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CMSSI8"/>
                <a:ea typeface="+mn-ea"/>
                <a:cs typeface="+mn-cs"/>
              </a:rPr>
              <a:t>PRD 72, 074005(05); PLB 665, 231(08)  </a:t>
            </a:r>
            <a:endParaRPr kumimoji="0" lang="zh-CN" altLang="en-US" sz="1800" b="0" i="0" u="none" strike="noStrike" kern="1200" cap="none" spc="0" normalizeH="0" baseline="0" noProof="0" dirty="0">
              <a:ln>
                <a:noFill/>
              </a:ln>
              <a:solidFill>
                <a:prstClr val="black"/>
              </a:solidFill>
              <a:effectLst/>
              <a:uLnTx/>
              <a:uFillTx/>
              <a:latin typeface="CMSSI8"/>
              <a:ea typeface="+mn-ea"/>
              <a:cs typeface="+mn-cs"/>
            </a:endParaRPr>
          </a:p>
        </p:txBody>
      </p:sp>
      <p:sp>
        <p:nvSpPr>
          <p:cNvPr id="43" name="矩形 42">
            <a:extLst>
              <a:ext uri="{FF2B5EF4-FFF2-40B4-BE49-F238E27FC236}">
                <a16:creationId xmlns:a16="http://schemas.microsoft.com/office/drawing/2014/main" id="{F5F2B07B-4635-452E-A3DA-FAE20DC13B4F}"/>
              </a:ext>
            </a:extLst>
          </p:cNvPr>
          <p:cNvSpPr/>
          <p:nvPr/>
        </p:nvSpPr>
        <p:spPr>
          <a:xfrm>
            <a:off x="8730012" y="4887246"/>
            <a:ext cx="302231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prstClr val="black">
                    <a:lumMod val="65000"/>
                    <a:lumOff val="35000"/>
                  </a:prstClr>
                </a:solidFill>
                <a:effectLst/>
                <a:uLnTx/>
                <a:uFillTx/>
                <a:latin typeface="CMSSI8"/>
                <a:ea typeface="+mn-ea"/>
                <a:cs typeface="+mn-cs"/>
              </a:rPr>
              <a:t>…...</a:t>
            </a:r>
            <a:endParaRPr kumimoji="0" lang="zh-CN" altLang="en-US" sz="1200" b="0" i="1" u="none" strike="noStrike" kern="1200" cap="none" spc="0" normalizeH="0" baseline="0" noProof="0" dirty="0">
              <a:ln>
                <a:noFill/>
              </a:ln>
              <a:solidFill>
                <a:prstClr val="black">
                  <a:lumMod val="65000"/>
                  <a:lumOff val="35000"/>
                </a:prstClr>
              </a:solidFill>
              <a:effectLst/>
              <a:uLnTx/>
              <a:uFillTx/>
              <a:latin typeface="CMSSI8"/>
              <a:ea typeface="+mn-ea"/>
              <a:cs typeface="+mn-cs"/>
            </a:endParaRPr>
          </a:p>
        </p:txBody>
      </p:sp>
      <p:sp>
        <p:nvSpPr>
          <p:cNvPr id="4" name="矩形 3">
            <a:extLst>
              <a:ext uri="{FF2B5EF4-FFF2-40B4-BE49-F238E27FC236}">
                <a16:creationId xmlns:a16="http://schemas.microsoft.com/office/drawing/2014/main" id="{EAC57CC2-FD79-45BE-8E02-89D841FEC1FA}"/>
              </a:ext>
            </a:extLst>
          </p:cNvPr>
          <p:cNvSpPr/>
          <p:nvPr/>
        </p:nvSpPr>
        <p:spPr>
          <a:xfrm>
            <a:off x="1489416" y="441968"/>
            <a:ext cx="4734282" cy="892552"/>
          </a:xfrm>
          <a:prstGeom prst="rect">
            <a:avLst/>
          </a:prstGeom>
          <a:solidFill>
            <a:schemeClr val="accent4">
              <a:lumMod val="20000"/>
              <a:lumOff val="80000"/>
            </a:schemeClr>
          </a:solidFill>
          <a:ln w="19050">
            <a:solidFill>
              <a:srgbClr val="CC00FF"/>
            </a:solidFill>
          </a:ln>
          <a:effectLst>
            <a:outerShdw blurRad="76200" dist="12700" dir="8100000" sy="-23000" kx="800400" algn="br" rotWithShape="0">
              <a:prstClr val="black">
                <a:alpha val="2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0" i="1" u="none" strike="noStrike" kern="1200" cap="none" spc="0" normalizeH="0" baseline="0" noProof="0" dirty="0">
                <a:ln>
                  <a:noFill/>
                </a:ln>
                <a:solidFill>
                  <a:srgbClr val="0000CC"/>
                </a:solidFill>
                <a:effectLst/>
                <a:uLnTx/>
                <a:uFillTx/>
                <a:latin typeface="CMSSI8"/>
                <a:ea typeface="+mn-ea"/>
                <a:cs typeface="Times New Roman" panose="02020603050405020304" pitchFamily="18" charset="0"/>
              </a:rPr>
              <a:t>Direct CP asymmetry due to different </a:t>
            </a:r>
            <a:r>
              <a:rPr kumimoji="0" lang="en-US" altLang="zh-CN" sz="2600" b="0" i="1" u="none" strike="noStrike" kern="1200" cap="none" spc="0" normalizeH="0" baseline="0" noProof="0" dirty="0">
                <a:ln>
                  <a:noFill/>
                </a:ln>
                <a:solidFill>
                  <a:srgbClr val="00B050"/>
                </a:solidFill>
                <a:effectLst/>
                <a:uLnTx/>
                <a:uFillTx/>
                <a:latin typeface="CMSSI8"/>
                <a:ea typeface="+mn-ea"/>
                <a:cs typeface="Times New Roman" panose="02020603050405020304" pitchFamily="18" charset="0"/>
              </a:rPr>
              <a:t>strong</a:t>
            </a:r>
            <a:r>
              <a:rPr kumimoji="0" lang="en-US" altLang="zh-CN" sz="2600" b="0" i="1" u="none" strike="noStrike" kern="1200" cap="none" spc="0" normalizeH="0" baseline="0" noProof="0" dirty="0">
                <a:ln>
                  <a:noFill/>
                </a:ln>
                <a:solidFill>
                  <a:srgbClr val="0000CC"/>
                </a:solidFill>
                <a:effectLst/>
                <a:uLnTx/>
                <a:uFillTx/>
                <a:latin typeface="CMSSI8"/>
                <a:ea typeface="+mn-ea"/>
                <a:cs typeface="Times New Roman" panose="02020603050405020304" pitchFamily="18" charset="0"/>
              </a:rPr>
              <a:t> and </a:t>
            </a:r>
            <a:r>
              <a:rPr kumimoji="0" lang="en-US" altLang="zh-CN" sz="2600" b="0" i="1" u="none" strike="noStrike" kern="1200" cap="none" spc="0" normalizeH="0" baseline="0" noProof="0" dirty="0">
                <a:ln>
                  <a:noFill/>
                </a:ln>
                <a:solidFill>
                  <a:srgbClr val="FF0000"/>
                </a:solidFill>
                <a:effectLst/>
                <a:uLnTx/>
                <a:uFillTx/>
                <a:latin typeface="CMSSI8"/>
                <a:ea typeface="+mn-ea"/>
                <a:cs typeface="Times New Roman" panose="02020603050405020304" pitchFamily="18" charset="0"/>
              </a:rPr>
              <a:t>weak</a:t>
            </a:r>
            <a:r>
              <a:rPr kumimoji="0" lang="en-US" altLang="zh-CN" sz="2600" b="0" i="1" u="none" strike="noStrike" kern="1200" cap="none" spc="0" normalizeH="0" baseline="0" noProof="0" dirty="0">
                <a:ln>
                  <a:noFill/>
                </a:ln>
                <a:solidFill>
                  <a:srgbClr val="0000CC"/>
                </a:solidFill>
                <a:effectLst/>
                <a:uLnTx/>
                <a:uFillTx/>
                <a:latin typeface="CMSSI8"/>
                <a:ea typeface="+mn-ea"/>
                <a:cs typeface="Times New Roman" panose="02020603050405020304" pitchFamily="18" charset="0"/>
              </a:rPr>
              <a:t> phases </a:t>
            </a:r>
            <a:endParaRPr kumimoji="0" lang="zh-CN" altLang="en-US" sz="2600" b="0" i="1" u="none" strike="noStrike" kern="1200" cap="none" spc="0" normalizeH="0" baseline="0" noProof="0" dirty="0">
              <a:ln>
                <a:noFill/>
              </a:ln>
              <a:solidFill>
                <a:srgbClr val="0000CC"/>
              </a:solidFill>
              <a:effectLst/>
              <a:uLnTx/>
              <a:uFillTx/>
              <a:latin typeface="CMSSI8"/>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id="{DE69D85A-04AE-488D-9146-41581CC9EA49}"/>
                  </a:ext>
                </a:extLst>
              </p:cNvPr>
              <p:cNvSpPr/>
              <p:nvPr/>
            </p:nvSpPr>
            <p:spPr>
              <a:xfrm>
                <a:off x="8130046" y="5310474"/>
                <a:ext cx="3613353" cy="1038618"/>
              </a:xfrm>
              <a:prstGeom prst="rect">
                <a:avLst/>
              </a:prstGeom>
            </p:spPr>
            <p:txBody>
              <a:bodyPr wrap="square">
                <a:spAutoFit/>
              </a:bodyPr>
              <a:lstStyle/>
              <a:p>
                <a:pPr lvl="0">
                  <a:defRPr/>
                </a:pPr>
                <a:r>
                  <a:rPr kumimoji="0" lang="en-US" altLang="zh-CN" sz="2000" b="0" i="1" u="none" strike="noStrike" kern="1200" cap="none" spc="0" normalizeH="0" baseline="0" noProof="0" dirty="0">
                    <a:ln>
                      <a:noFill/>
                    </a:ln>
                    <a:solidFill>
                      <a:srgbClr val="FF0000"/>
                    </a:solidFill>
                    <a:effectLst/>
                    <a:uLnTx/>
                    <a:uFillTx/>
                    <a:latin typeface="CMSSI8"/>
                    <a:ea typeface="+mn-ea"/>
                    <a:cs typeface="+mn-cs"/>
                  </a:rPr>
                  <a:t>The general consensus for a large complex </a:t>
                </a:r>
                <a14:m>
                  <m:oMath xmlns:m="http://schemas.openxmlformats.org/officeDocument/2006/math">
                    <m:sSub>
                      <m:sSubPr>
                        <m:ctrlPr>
                          <a:rPr lang="en-US" altLang="zh-CN" sz="2000" i="1" dirty="0">
                            <a:solidFill>
                              <a:srgbClr val="FF0000"/>
                            </a:solidFill>
                            <a:latin typeface="Cambria Math" panose="02040503050406030204" pitchFamily="18" charset="0"/>
                          </a:rPr>
                        </m:ctrlPr>
                      </m:sSubPr>
                      <m:e>
                        <m:r>
                          <a:rPr lang="en-US" altLang="zh-CN" sz="2000" i="1" dirty="0">
                            <a:solidFill>
                              <a:srgbClr val="FF0000"/>
                            </a:solidFill>
                            <a:latin typeface="Cambria Math" panose="02040503050406030204" pitchFamily="18" charset="0"/>
                          </a:rPr>
                          <m:t>𝑃</m:t>
                        </m:r>
                      </m:e>
                      <m:sub>
                        <m:r>
                          <m:rPr>
                            <m:sty m:val="p"/>
                          </m:rPr>
                          <a:rPr lang="en-US" altLang="zh-CN" sz="2000" dirty="0">
                            <a:solidFill>
                              <a:srgbClr val="FF0000"/>
                            </a:solidFill>
                            <a:latin typeface="Cambria Math" panose="02040503050406030204" pitchFamily="18" charset="0"/>
                          </a:rPr>
                          <m:t>ew</m:t>
                        </m:r>
                      </m:sub>
                    </m:sSub>
                  </m:oMath>
                </a14:m>
                <a:r>
                  <a:rPr kumimoji="0" lang="en-US" altLang="zh-CN" sz="2000" b="0" i="0" u="none" strike="noStrike" kern="1200" cap="none" spc="0" normalizeH="0" baseline="-25000" noProof="0" dirty="0">
                    <a:ln>
                      <a:noFill/>
                    </a:ln>
                    <a:solidFill>
                      <a:srgbClr val="FF0000"/>
                    </a:solidFill>
                    <a:effectLst/>
                    <a:uLnTx/>
                    <a:uFillTx/>
                    <a:latin typeface="CMSSI8"/>
                    <a:ea typeface="+mn-ea"/>
                    <a:cs typeface="+mn-cs"/>
                  </a:rPr>
                  <a:t> </a:t>
                </a:r>
                <a:r>
                  <a:rPr kumimoji="0" lang="en-US" altLang="zh-CN" sz="2000" b="0" i="1" u="none" strike="noStrike" kern="1200" cap="none" spc="0" normalizeH="0" baseline="0" noProof="0" dirty="0">
                    <a:ln>
                      <a:noFill/>
                    </a:ln>
                    <a:solidFill>
                      <a:srgbClr val="FF0000"/>
                    </a:solidFill>
                    <a:effectLst/>
                    <a:uLnTx/>
                    <a:uFillTx/>
                    <a:latin typeface="CMSSI8"/>
                    <a:ea typeface="+mn-ea"/>
                    <a:cs typeface="+mn-cs"/>
                  </a:rPr>
                  <a:t>is that one needs new physics beyond SM.  </a:t>
                </a:r>
                <a:endParaRPr kumimoji="0" lang="zh-CN" altLang="en-US" sz="2000" b="0" i="1" u="none" strike="noStrike" kern="1200" cap="none" spc="0" normalizeH="0" baseline="0" noProof="0" dirty="0">
                  <a:ln>
                    <a:noFill/>
                  </a:ln>
                  <a:solidFill>
                    <a:srgbClr val="FF0000"/>
                  </a:solidFill>
                  <a:effectLst/>
                  <a:uLnTx/>
                  <a:uFillTx/>
                  <a:latin typeface="CMSSI8"/>
                  <a:ea typeface="+mn-ea"/>
                  <a:cs typeface="+mn-cs"/>
                </a:endParaRPr>
              </a:p>
            </p:txBody>
          </p:sp>
        </mc:Choice>
        <mc:Fallback xmlns="">
          <p:sp>
            <p:nvSpPr>
              <p:cNvPr id="44" name="矩形 43">
                <a:extLst>
                  <a:ext uri="{FF2B5EF4-FFF2-40B4-BE49-F238E27FC236}">
                    <a16:creationId xmlns:a16="http://schemas.microsoft.com/office/drawing/2014/main" id="{DE69D85A-04AE-488D-9146-41581CC9EA49}"/>
                  </a:ext>
                </a:extLst>
              </p:cNvPr>
              <p:cNvSpPr>
                <a:spLocks noRot="1" noChangeAspect="1" noMove="1" noResize="1" noEditPoints="1" noAdjustHandles="1" noChangeArrowheads="1" noChangeShapeType="1" noTextEdit="1"/>
              </p:cNvSpPr>
              <p:nvPr/>
            </p:nvSpPr>
            <p:spPr>
              <a:xfrm>
                <a:off x="8130046" y="5310474"/>
                <a:ext cx="3613353" cy="1038618"/>
              </a:xfrm>
              <a:prstGeom prst="rect">
                <a:avLst/>
              </a:prstGeom>
              <a:blipFill>
                <a:blip r:embed="rId5"/>
                <a:stretch>
                  <a:fillRect l="-1858" t="-2924" r="-3209" b="-7018"/>
                </a:stretch>
              </a:blipFill>
            </p:spPr>
            <p:txBody>
              <a:bodyPr/>
              <a:lstStyle/>
              <a:p>
                <a:r>
                  <a:rPr lang="zh-CN" altLang="en-US">
                    <a:noFill/>
                  </a:rPr>
                  <a:t> </a:t>
                </a:r>
              </a:p>
            </p:txBody>
          </p:sp>
        </mc:Fallback>
      </mc:AlternateContent>
      <p:sp>
        <p:nvSpPr>
          <p:cNvPr id="7" name="箭头: 右 6">
            <a:extLst>
              <a:ext uri="{FF2B5EF4-FFF2-40B4-BE49-F238E27FC236}">
                <a16:creationId xmlns:a16="http://schemas.microsoft.com/office/drawing/2014/main" id="{70150A24-4D7F-4B26-A2AE-F5723B247336}"/>
              </a:ext>
            </a:extLst>
          </p:cNvPr>
          <p:cNvSpPr/>
          <p:nvPr/>
        </p:nvSpPr>
        <p:spPr>
          <a:xfrm>
            <a:off x="6330349" y="756104"/>
            <a:ext cx="560439" cy="262152"/>
          </a:xfrm>
          <a:prstGeom prst="rightArrow">
            <a:avLst/>
          </a:prstGeom>
          <a:solidFill>
            <a:schemeClr val="bg1">
              <a:lumMod val="65000"/>
            </a:schemeClr>
          </a:solidFill>
          <a:ln w="12700" cap="flat">
            <a:noFill/>
            <a:prstDash val="solid"/>
            <a:miter/>
          </a:ln>
          <a:effectLst>
            <a:outerShdw blurRad="76200" dir="18900000" sy="23000" kx="-1200000" algn="bl" rotWithShape="0">
              <a:prstClr val="black">
                <a:alpha val="2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Tree>
    <p:extLst>
      <p:ext uri="{BB962C8B-B14F-4D97-AF65-F5344CB8AC3E}">
        <p14:creationId xmlns:p14="http://schemas.microsoft.com/office/powerpoint/2010/main" val="11190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grpId="0" nodeType="withEffect">
                                  <p:stCondLst>
                                    <p:cond delay="50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par>
                                <p:cTn id="32" presetID="3" presetClass="entr" presetSubtype="10" fill="hold" grpId="0" nodeType="withEffect">
                                  <p:stCondLst>
                                    <p:cond delay="50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par>
                                <p:cTn id="35" presetID="3" presetClass="entr" presetSubtype="10"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par>
                                <p:cTn id="38" presetID="3" presetClass="entr" presetSubtype="10" fill="hold" grpId="0" nodeType="with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par>
                                <p:cTn id="41" presetID="3" presetClass="entr" presetSubtype="10" fill="hold" grpId="0" nodeType="withEffect">
                                  <p:stCondLst>
                                    <p:cond delay="50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par>
                                <p:cTn id="44" presetID="3" presetClass="entr" presetSubtype="10" fill="hold" grpId="0" nodeType="withEffect">
                                  <p:stCondLst>
                                    <p:cond delay="500"/>
                                  </p:stCondLst>
                                  <p:childTnLst>
                                    <p:set>
                                      <p:cBhvr>
                                        <p:cTn id="45" dur="1" fill="hold">
                                          <p:stCondLst>
                                            <p:cond delay="0"/>
                                          </p:stCondLst>
                                        </p:cTn>
                                        <p:tgtEl>
                                          <p:spTgt spid="16"/>
                                        </p:tgtEl>
                                        <p:attrNameLst>
                                          <p:attrName>style.visibility</p:attrName>
                                        </p:attrNameLst>
                                      </p:cBhvr>
                                      <p:to>
                                        <p:strVal val="visible"/>
                                      </p:to>
                                    </p:set>
                                    <p:animEffect transition="in" filter="blinds(horizontal)">
                                      <p:cBhvr>
                                        <p:cTn id="46" dur="500"/>
                                        <p:tgtEl>
                                          <p:spTgt spid="16"/>
                                        </p:tgtEl>
                                      </p:cBhvr>
                                    </p:animEffect>
                                  </p:childTnLst>
                                </p:cTn>
                              </p:par>
                              <p:par>
                                <p:cTn id="47" presetID="3" presetClass="entr" presetSubtype="10" fill="hold" grpId="0" nodeType="withEffect">
                                  <p:stCondLst>
                                    <p:cond delay="500"/>
                                  </p:stCondLst>
                                  <p:childTnLst>
                                    <p:set>
                                      <p:cBhvr>
                                        <p:cTn id="48" dur="1" fill="hold">
                                          <p:stCondLst>
                                            <p:cond delay="0"/>
                                          </p:stCondLst>
                                        </p:cTn>
                                        <p:tgtEl>
                                          <p:spTgt spid="17"/>
                                        </p:tgtEl>
                                        <p:attrNameLst>
                                          <p:attrName>style.visibility</p:attrName>
                                        </p:attrNameLst>
                                      </p:cBhvr>
                                      <p:to>
                                        <p:strVal val="visible"/>
                                      </p:to>
                                    </p:set>
                                    <p:animEffect transition="in" filter="blinds(horizontal)">
                                      <p:cBhvr>
                                        <p:cTn id="49" dur="500"/>
                                        <p:tgtEl>
                                          <p:spTgt spid="17"/>
                                        </p:tgtEl>
                                      </p:cBhvr>
                                    </p:animEffect>
                                  </p:childTnLst>
                                </p:cTn>
                              </p:par>
                              <p:par>
                                <p:cTn id="50" presetID="3" presetClass="entr" presetSubtype="10" fill="hold" grpId="0" nodeType="withEffect">
                                  <p:stCondLst>
                                    <p:cond delay="500"/>
                                  </p:stCondLst>
                                  <p:childTnLst>
                                    <p:set>
                                      <p:cBhvr>
                                        <p:cTn id="51" dur="1" fill="hold">
                                          <p:stCondLst>
                                            <p:cond delay="0"/>
                                          </p:stCondLst>
                                        </p:cTn>
                                        <p:tgtEl>
                                          <p:spTgt spid="2"/>
                                        </p:tgtEl>
                                        <p:attrNameLst>
                                          <p:attrName>style.visibility</p:attrName>
                                        </p:attrNameLst>
                                      </p:cBhvr>
                                      <p:to>
                                        <p:strVal val="visible"/>
                                      </p:to>
                                    </p:set>
                                    <p:animEffect transition="in" filter="blinds(horizontal)">
                                      <p:cBhvr>
                                        <p:cTn id="52" dur="500"/>
                                        <p:tgtEl>
                                          <p:spTgt spid="2"/>
                                        </p:tgtEl>
                                      </p:cBhvr>
                                    </p:animEffect>
                                  </p:childTnLst>
                                </p:cTn>
                              </p:par>
                              <p:par>
                                <p:cTn id="53" presetID="3" presetClass="entr" presetSubtype="10" fill="hold" grpId="0" nodeType="withEffect">
                                  <p:stCondLst>
                                    <p:cond delay="500"/>
                                  </p:stCondLst>
                                  <p:childTnLst>
                                    <p:set>
                                      <p:cBhvr>
                                        <p:cTn id="54" dur="1" fill="hold">
                                          <p:stCondLst>
                                            <p:cond delay="0"/>
                                          </p:stCondLst>
                                        </p:cTn>
                                        <p:tgtEl>
                                          <p:spTgt spid="18"/>
                                        </p:tgtEl>
                                        <p:attrNameLst>
                                          <p:attrName>style.visibility</p:attrName>
                                        </p:attrNameLst>
                                      </p:cBhvr>
                                      <p:to>
                                        <p:strVal val="visible"/>
                                      </p:to>
                                    </p:set>
                                    <p:animEffect transition="in" filter="blinds(horizontal)">
                                      <p:cBhvr>
                                        <p:cTn id="55" dur="500"/>
                                        <p:tgtEl>
                                          <p:spTgt spid="18"/>
                                        </p:tgtEl>
                                      </p:cBhvr>
                                    </p:animEffect>
                                  </p:childTnLst>
                                </p:cTn>
                              </p:par>
                              <p:par>
                                <p:cTn id="56" presetID="3" presetClass="entr" presetSubtype="10" fill="hold" grpId="0" nodeType="withEffect">
                                  <p:stCondLst>
                                    <p:cond delay="500"/>
                                  </p:stCondLst>
                                  <p:childTnLst>
                                    <p:set>
                                      <p:cBhvr>
                                        <p:cTn id="57" dur="1" fill="hold">
                                          <p:stCondLst>
                                            <p:cond delay="0"/>
                                          </p:stCondLst>
                                        </p:cTn>
                                        <p:tgtEl>
                                          <p:spTgt spid="19"/>
                                        </p:tgtEl>
                                        <p:attrNameLst>
                                          <p:attrName>style.visibility</p:attrName>
                                        </p:attrNameLst>
                                      </p:cBhvr>
                                      <p:to>
                                        <p:strVal val="visible"/>
                                      </p:to>
                                    </p:set>
                                    <p:animEffect transition="in" filter="blinds(horizontal)">
                                      <p:cBhvr>
                                        <p:cTn id="58" dur="500"/>
                                        <p:tgtEl>
                                          <p:spTgt spid="19"/>
                                        </p:tgtEl>
                                      </p:cBhvr>
                                    </p:animEffect>
                                  </p:childTnLst>
                                </p:cTn>
                              </p:par>
                              <p:par>
                                <p:cTn id="59" presetID="3" presetClass="entr" presetSubtype="10" fill="hold" grpId="0" nodeType="withEffect">
                                  <p:stCondLst>
                                    <p:cond delay="500"/>
                                  </p:stCondLst>
                                  <p:childTnLst>
                                    <p:set>
                                      <p:cBhvr>
                                        <p:cTn id="60" dur="1" fill="hold">
                                          <p:stCondLst>
                                            <p:cond delay="0"/>
                                          </p:stCondLst>
                                        </p:cTn>
                                        <p:tgtEl>
                                          <p:spTgt spid="20"/>
                                        </p:tgtEl>
                                        <p:attrNameLst>
                                          <p:attrName>style.visibility</p:attrName>
                                        </p:attrNameLst>
                                      </p:cBhvr>
                                      <p:to>
                                        <p:strVal val="visible"/>
                                      </p:to>
                                    </p:set>
                                    <p:animEffect transition="in" filter="blinds(horizontal)">
                                      <p:cBhvr>
                                        <p:cTn id="61" dur="500"/>
                                        <p:tgtEl>
                                          <p:spTgt spid="20"/>
                                        </p:tgtEl>
                                      </p:cBhvr>
                                    </p:animEffect>
                                  </p:childTnLst>
                                </p:cTn>
                              </p:par>
                              <p:par>
                                <p:cTn id="62" presetID="3" presetClass="entr" presetSubtype="10" fill="hold" grpId="0" nodeType="withEffect">
                                  <p:stCondLst>
                                    <p:cond delay="500"/>
                                  </p:stCondLst>
                                  <p:childTnLst>
                                    <p:set>
                                      <p:cBhvr>
                                        <p:cTn id="63" dur="1" fill="hold">
                                          <p:stCondLst>
                                            <p:cond delay="0"/>
                                          </p:stCondLst>
                                        </p:cTn>
                                        <p:tgtEl>
                                          <p:spTgt spid="21"/>
                                        </p:tgtEl>
                                        <p:attrNameLst>
                                          <p:attrName>style.visibility</p:attrName>
                                        </p:attrNameLst>
                                      </p:cBhvr>
                                      <p:to>
                                        <p:strVal val="visible"/>
                                      </p:to>
                                    </p:set>
                                    <p:animEffect transition="in" filter="blinds(horizontal)">
                                      <p:cBhvr>
                                        <p:cTn id="64" dur="500"/>
                                        <p:tgtEl>
                                          <p:spTgt spid="21"/>
                                        </p:tgtEl>
                                      </p:cBhvr>
                                    </p:animEffect>
                                  </p:childTnLst>
                                </p:cTn>
                              </p:par>
                              <p:par>
                                <p:cTn id="65" presetID="3" presetClass="entr" presetSubtype="10" fill="hold" grpId="0" nodeType="withEffect">
                                  <p:stCondLst>
                                    <p:cond delay="500"/>
                                  </p:stCondLst>
                                  <p:childTnLst>
                                    <p:set>
                                      <p:cBhvr>
                                        <p:cTn id="66" dur="1" fill="hold">
                                          <p:stCondLst>
                                            <p:cond delay="0"/>
                                          </p:stCondLst>
                                        </p:cTn>
                                        <p:tgtEl>
                                          <p:spTgt spid="22"/>
                                        </p:tgtEl>
                                        <p:attrNameLst>
                                          <p:attrName>style.visibility</p:attrName>
                                        </p:attrNameLst>
                                      </p:cBhvr>
                                      <p:to>
                                        <p:strVal val="visible"/>
                                      </p:to>
                                    </p:set>
                                    <p:animEffect transition="in" filter="blinds(horizontal)">
                                      <p:cBhvr>
                                        <p:cTn id="67" dur="500"/>
                                        <p:tgtEl>
                                          <p:spTgt spid="22"/>
                                        </p:tgtEl>
                                      </p:cBhvr>
                                    </p:animEffect>
                                  </p:childTnLst>
                                </p:cTn>
                              </p:par>
                              <p:par>
                                <p:cTn id="68" presetID="3" presetClass="entr" presetSubtype="10" fill="hold" grpId="0" nodeType="withEffect">
                                  <p:stCondLst>
                                    <p:cond delay="500"/>
                                  </p:stCondLst>
                                  <p:childTnLst>
                                    <p:set>
                                      <p:cBhvr>
                                        <p:cTn id="69" dur="1" fill="hold">
                                          <p:stCondLst>
                                            <p:cond delay="0"/>
                                          </p:stCondLst>
                                        </p:cTn>
                                        <p:tgtEl>
                                          <p:spTgt spid="23"/>
                                        </p:tgtEl>
                                        <p:attrNameLst>
                                          <p:attrName>style.visibility</p:attrName>
                                        </p:attrNameLst>
                                      </p:cBhvr>
                                      <p:to>
                                        <p:strVal val="visible"/>
                                      </p:to>
                                    </p:set>
                                    <p:animEffect transition="in" filter="blinds(horizontal)">
                                      <p:cBhvr>
                                        <p:cTn id="70" dur="500"/>
                                        <p:tgtEl>
                                          <p:spTgt spid="23"/>
                                        </p:tgtEl>
                                      </p:cBhvr>
                                    </p:animEffect>
                                  </p:childTnLst>
                                </p:cTn>
                              </p:par>
                              <p:par>
                                <p:cTn id="71" presetID="3" presetClass="entr" presetSubtype="10" fill="hold" grpId="0" nodeType="withEffect">
                                  <p:stCondLst>
                                    <p:cond delay="500"/>
                                  </p:stCondLst>
                                  <p:childTnLst>
                                    <p:set>
                                      <p:cBhvr>
                                        <p:cTn id="72" dur="1" fill="hold">
                                          <p:stCondLst>
                                            <p:cond delay="0"/>
                                          </p:stCondLst>
                                        </p:cTn>
                                        <p:tgtEl>
                                          <p:spTgt spid="24"/>
                                        </p:tgtEl>
                                        <p:attrNameLst>
                                          <p:attrName>style.visibility</p:attrName>
                                        </p:attrNameLst>
                                      </p:cBhvr>
                                      <p:to>
                                        <p:strVal val="visible"/>
                                      </p:to>
                                    </p:set>
                                    <p:animEffect transition="in" filter="blinds(horizontal)">
                                      <p:cBhvr>
                                        <p:cTn id="73" dur="500"/>
                                        <p:tgtEl>
                                          <p:spTgt spid="24"/>
                                        </p:tgtEl>
                                      </p:cBhvr>
                                    </p:animEffect>
                                  </p:childTnLst>
                                </p:cTn>
                              </p:par>
                              <p:par>
                                <p:cTn id="74" presetID="3" presetClass="entr" presetSubtype="10" fill="hold" grpId="0" nodeType="withEffect">
                                  <p:stCondLst>
                                    <p:cond delay="500"/>
                                  </p:stCondLst>
                                  <p:childTnLst>
                                    <p:set>
                                      <p:cBhvr>
                                        <p:cTn id="75" dur="1" fill="hold">
                                          <p:stCondLst>
                                            <p:cond delay="0"/>
                                          </p:stCondLst>
                                        </p:cTn>
                                        <p:tgtEl>
                                          <p:spTgt spid="25"/>
                                        </p:tgtEl>
                                        <p:attrNameLst>
                                          <p:attrName>style.visibility</p:attrName>
                                        </p:attrNameLst>
                                      </p:cBhvr>
                                      <p:to>
                                        <p:strVal val="visible"/>
                                      </p:to>
                                    </p:set>
                                    <p:animEffect transition="in" filter="blinds(horizontal)">
                                      <p:cBhvr>
                                        <p:cTn id="76" dur="500"/>
                                        <p:tgtEl>
                                          <p:spTgt spid="25"/>
                                        </p:tgtEl>
                                      </p:cBhvr>
                                    </p:animEffect>
                                  </p:childTnLst>
                                </p:cTn>
                              </p:par>
                              <p:par>
                                <p:cTn id="77" presetID="3" presetClass="entr" presetSubtype="10" fill="hold" grpId="0" nodeType="withEffect">
                                  <p:stCondLst>
                                    <p:cond delay="500"/>
                                  </p:stCondLst>
                                  <p:childTnLst>
                                    <p:set>
                                      <p:cBhvr>
                                        <p:cTn id="78" dur="1" fill="hold">
                                          <p:stCondLst>
                                            <p:cond delay="0"/>
                                          </p:stCondLst>
                                        </p:cTn>
                                        <p:tgtEl>
                                          <p:spTgt spid="26"/>
                                        </p:tgtEl>
                                        <p:attrNameLst>
                                          <p:attrName>style.visibility</p:attrName>
                                        </p:attrNameLst>
                                      </p:cBhvr>
                                      <p:to>
                                        <p:strVal val="visible"/>
                                      </p:to>
                                    </p:set>
                                    <p:animEffect transition="in" filter="blinds(horizontal)">
                                      <p:cBhvr>
                                        <p:cTn id="79" dur="500"/>
                                        <p:tgtEl>
                                          <p:spTgt spid="26"/>
                                        </p:tgtEl>
                                      </p:cBhvr>
                                    </p:animEffect>
                                  </p:childTnLst>
                                </p:cTn>
                              </p:par>
                              <p:par>
                                <p:cTn id="80" presetID="3" presetClass="entr" presetSubtype="10" fill="hold" grpId="0" nodeType="withEffect">
                                  <p:stCondLst>
                                    <p:cond delay="500"/>
                                  </p:stCondLst>
                                  <p:childTnLst>
                                    <p:set>
                                      <p:cBhvr>
                                        <p:cTn id="81" dur="1" fill="hold">
                                          <p:stCondLst>
                                            <p:cond delay="0"/>
                                          </p:stCondLst>
                                        </p:cTn>
                                        <p:tgtEl>
                                          <p:spTgt spid="27"/>
                                        </p:tgtEl>
                                        <p:attrNameLst>
                                          <p:attrName>style.visibility</p:attrName>
                                        </p:attrNameLst>
                                      </p:cBhvr>
                                      <p:to>
                                        <p:strVal val="visible"/>
                                      </p:to>
                                    </p:set>
                                    <p:animEffect transition="in" filter="blinds(horizontal)">
                                      <p:cBhvr>
                                        <p:cTn id="82" dur="500"/>
                                        <p:tgtEl>
                                          <p:spTgt spid="27"/>
                                        </p:tgtEl>
                                      </p:cBhvr>
                                    </p:animEffect>
                                  </p:childTnLst>
                                </p:cTn>
                              </p:par>
                              <p:par>
                                <p:cTn id="83" presetID="3" presetClass="entr" presetSubtype="10" fill="hold" grpId="0" nodeType="withEffect">
                                  <p:stCondLst>
                                    <p:cond delay="500"/>
                                  </p:stCondLst>
                                  <p:childTnLst>
                                    <p:set>
                                      <p:cBhvr>
                                        <p:cTn id="84" dur="1" fill="hold">
                                          <p:stCondLst>
                                            <p:cond delay="0"/>
                                          </p:stCondLst>
                                        </p:cTn>
                                        <p:tgtEl>
                                          <p:spTgt spid="28"/>
                                        </p:tgtEl>
                                        <p:attrNameLst>
                                          <p:attrName>style.visibility</p:attrName>
                                        </p:attrNameLst>
                                      </p:cBhvr>
                                      <p:to>
                                        <p:strVal val="visible"/>
                                      </p:to>
                                    </p:set>
                                    <p:animEffect transition="in" filter="blinds(horizontal)">
                                      <p:cBhvr>
                                        <p:cTn id="85" dur="500"/>
                                        <p:tgtEl>
                                          <p:spTgt spid="28"/>
                                        </p:tgtEl>
                                      </p:cBhvr>
                                    </p:animEffect>
                                  </p:childTnLst>
                                </p:cTn>
                              </p:par>
                              <p:par>
                                <p:cTn id="86" presetID="3" presetClass="entr" presetSubtype="10" fill="hold" grpId="0" nodeType="withEffect">
                                  <p:stCondLst>
                                    <p:cond delay="500"/>
                                  </p:stCondLst>
                                  <p:childTnLst>
                                    <p:set>
                                      <p:cBhvr>
                                        <p:cTn id="87" dur="1" fill="hold">
                                          <p:stCondLst>
                                            <p:cond delay="0"/>
                                          </p:stCondLst>
                                        </p:cTn>
                                        <p:tgtEl>
                                          <p:spTgt spid="29"/>
                                        </p:tgtEl>
                                        <p:attrNameLst>
                                          <p:attrName>style.visibility</p:attrName>
                                        </p:attrNameLst>
                                      </p:cBhvr>
                                      <p:to>
                                        <p:strVal val="visible"/>
                                      </p:to>
                                    </p:set>
                                    <p:animEffect transition="in" filter="blinds(horizontal)">
                                      <p:cBhvr>
                                        <p:cTn id="88" dur="500"/>
                                        <p:tgtEl>
                                          <p:spTgt spid="29"/>
                                        </p:tgtEl>
                                      </p:cBhvr>
                                    </p:animEffect>
                                  </p:childTnLst>
                                </p:cTn>
                              </p:par>
                              <p:par>
                                <p:cTn id="89" presetID="3" presetClass="entr" presetSubtype="10" fill="hold" grpId="0" nodeType="withEffect">
                                  <p:stCondLst>
                                    <p:cond delay="500"/>
                                  </p:stCondLst>
                                  <p:childTnLst>
                                    <p:set>
                                      <p:cBhvr>
                                        <p:cTn id="90" dur="1" fill="hold">
                                          <p:stCondLst>
                                            <p:cond delay="0"/>
                                          </p:stCondLst>
                                        </p:cTn>
                                        <p:tgtEl>
                                          <p:spTgt spid="30"/>
                                        </p:tgtEl>
                                        <p:attrNameLst>
                                          <p:attrName>style.visibility</p:attrName>
                                        </p:attrNameLst>
                                      </p:cBhvr>
                                      <p:to>
                                        <p:strVal val="visible"/>
                                      </p:to>
                                    </p:set>
                                    <p:animEffect transition="in" filter="blinds(horizontal)">
                                      <p:cBhvr>
                                        <p:cTn id="91" dur="500"/>
                                        <p:tgtEl>
                                          <p:spTgt spid="30"/>
                                        </p:tgtEl>
                                      </p:cBhvr>
                                    </p:animEffect>
                                  </p:childTnLst>
                                </p:cTn>
                              </p:par>
                              <p:par>
                                <p:cTn id="92" presetID="3" presetClass="entr" presetSubtype="10" fill="hold" grpId="0" nodeType="withEffect">
                                  <p:stCondLst>
                                    <p:cond delay="500"/>
                                  </p:stCondLst>
                                  <p:childTnLst>
                                    <p:set>
                                      <p:cBhvr>
                                        <p:cTn id="93" dur="1" fill="hold">
                                          <p:stCondLst>
                                            <p:cond delay="0"/>
                                          </p:stCondLst>
                                        </p:cTn>
                                        <p:tgtEl>
                                          <p:spTgt spid="31"/>
                                        </p:tgtEl>
                                        <p:attrNameLst>
                                          <p:attrName>style.visibility</p:attrName>
                                        </p:attrNameLst>
                                      </p:cBhvr>
                                      <p:to>
                                        <p:strVal val="visible"/>
                                      </p:to>
                                    </p:set>
                                    <p:animEffect transition="in" filter="blinds(horizontal)">
                                      <p:cBhvr>
                                        <p:cTn id="94" dur="500"/>
                                        <p:tgtEl>
                                          <p:spTgt spid="31"/>
                                        </p:tgtEl>
                                      </p:cBhvr>
                                    </p:animEffect>
                                  </p:childTnLst>
                                </p:cTn>
                              </p:par>
                              <p:par>
                                <p:cTn id="95" presetID="3" presetClass="entr" presetSubtype="10" fill="hold" grpId="0" nodeType="withEffect">
                                  <p:stCondLst>
                                    <p:cond delay="500"/>
                                  </p:stCondLst>
                                  <p:childTnLst>
                                    <p:set>
                                      <p:cBhvr>
                                        <p:cTn id="96" dur="1" fill="hold">
                                          <p:stCondLst>
                                            <p:cond delay="0"/>
                                          </p:stCondLst>
                                        </p:cTn>
                                        <p:tgtEl>
                                          <p:spTgt spid="32"/>
                                        </p:tgtEl>
                                        <p:attrNameLst>
                                          <p:attrName>style.visibility</p:attrName>
                                        </p:attrNameLst>
                                      </p:cBhvr>
                                      <p:to>
                                        <p:strVal val="visible"/>
                                      </p:to>
                                    </p:set>
                                    <p:animEffect transition="in" filter="blinds(horizontal)">
                                      <p:cBhvr>
                                        <p:cTn id="97" dur="500"/>
                                        <p:tgtEl>
                                          <p:spTgt spid="32"/>
                                        </p:tgtEl>
                                      </p:cBhvr>
                                    </p:animEffect>
                                  </p:childTnLst>
                                </p:cTn>
                              </p:par>
                              <p:par>
                                <p:cTn id="98" presetID="3" presetClass="entr" presetSubtype="10" fill="hold" grpId="0" nodeType="withEffect">
                                  <p:stCondLst>
                                    <p:cond delay="500"/>
                                  </p:stCondLst>
                                  <p:childTnLst>
                                    <p:set>
                                      <p:cBhvr>
                                        <p:cTn id="99" dur="1" fill="hold">
                                          <p:stCondLst>
                                            <p:cond delay="0"/>
                                          </p:stCondLst>
                                        </p:cTn>
                                        <p:tgtEl>
                                          <p:spTgt spid="33"/>
                                        </p:tgtEl>
                                        <p:attrNameLst>
                                          <p:attrName>style.visibility</p:attrName>
                                        </p:attrNameLst>
                                      </p:cBhvr>
                                      <p:to>
                                        <p:strVal val="visible"/>
                                      </p:to>
                                    </p:set>
                                    <p:animEffect transition="in" filter="blinds(horizontal)">
                                      <p:cBhvr>
                                        <p:cTn id="100" dur="500"/>
                                        <p:tgtEl>
                                          <p:spTgt spid="33"/>
                                        </p:tgtEl>
                                      </p:cBhvr>
                                    </p:animEffect>
                                  </p:childTnLst>
                                </p:cTn>
                              </p:par>
                              <p:par>
                                <p:cTn id="101" presetID="3" presetClass="entr" presetSubtype="10" fill="hold" grpId="0" nodeType="withEffect">
                                  <p:stCondLst>
                                    <p:cond delay="500"/>
                                  </p:stCondLst>
                                  <p:childTnLst>
                                    <p:set>
                                      <p:cBhvr>
                                        <p:cTn id="102" dur="1" fill="hold">
                                          <p:stCondLst>
                                            <p:cond delay="0"/>
                                          </p:stCondLst>
                                        </p:cTn>
                                        <p:tgtEl>
                                          <p:spTgt spid="34"/>
                                        </p:tgtEl>
                                        <p:attrNameLst>
                                          <p:attrName>style.visibility</p:attrName>
                                        </p:attrNameLst>
                                      </p:cBhvr>
                                      <p:to>
                                        <p:strVal val="visible"/>
                                      </p:to>
                                    </p:set>
                                    <p:animEffect transition="in" filter="blinds(horizontal)">
                                      <p:cBhvr>
                                        <p:cTn id="103" dur="500"/>
                                        <p:tgtEl>
                                          <p:spTgt spid="34"/>
                                        </p:tgtEl>
                                      </p:cBhvr>
                                    </p:animEffect>
                                  </p:childTnLst>
                                </p:cTn>
                              </p:par>
                              <p:par>
                                <p:cTn id="104" presetID="3" presetClass="entr" presetSubtype="10" fill="hold" grpId="0" nodeType="withEffect">
                                  <p:stCondLst>
                                    <p:cond delay="500"/>
                                  </p:stCondLst>
                                  <p:childTnLst>
                                    <p:set>
                                      <p:cBhvr>
                                        <p:cTn id="105" dur="1" fill="hold">
                                          <p:stCondLst>
                                            <p:cond delay="0"/>
                                          </p:stCondLst>
                                        </p:cTn>
                                        <p:tgtEl>
                                          <p:spTgt spid="35"/>
                                        </p:tgtEl>
                                        <p:attrNameLst>
                                          <p:attrName>style.visibility</p:attrName>
                                        </p:attrNameLst>
                                      </p:cBhvr>
                                      <p:to>
                                        <p:strVal val="visible"/>
                                      </p:to>
                                    </p:set>
                                    <p:animEffect transition="in" filter="blinds(horizontal)">
                                      <p:cBhvr>
                                        <p:cTn id="106" dur="500"/>
                                        <p:tgtEl>
                                          <p:spTgt spid="35"/>
                                        </p:tgtEl>
                                      </p:cBhvr>
                                    </p:animEffect>
                                  </p:childTnLst>
                                </p:cTn>
                              </p:par>
                              <p:par>
                                <p:cTn id="107" presetID="3" presetClass="entr" presetSubtype="10" fill="hold" grpId="0" nodeType="withEffect">
                                  <p:stCondLst>
                                    <p:cond delay="500"/>
                                  </p:stCondLst>
                                  <p:childTnLst>
                                    <p:set>
                                      <p:cBhvr>
                                        <p:cTn id="108" dur="1" fill="hold">
                                          <p:stCondLst>
                                            <p:cond delay="0"/>
                                          </p:stCondLst>
                                        </p:cTn>
                                        <p:tgtEl>
                                          <p:spTgt spid="36"/>
                                        </p:tgtEl>
                                        <p:attrNameLst>
                                          <p:attrName>style.visibility</p:attrName>
                                        </p:attrNameLst>
                                      </p:cBhvr>
                                      <p:to>
                                        <p:strVal val="visible"/>
                                      </p:to>
                                    </p:set>
                                    <p:animEffect transition="in" filter="blinds(horizontal)">
                                      <p:cBhvr>
                                        <p:cTn id="109" dur="500"/>
                                        <p:tgtEl>
                                          <p:spTgt spid="36"/>
                                        </p:tgtEl>
                                      </p:cBhvr>
                                    </p:animEffect>
                                  </p:childTnLst>
                                </p:cTn>
                              </p:par>
                              <p:par>
                                <p:cTn id="110" presetID="3" presetClass="entr" presetSubtype="10" fill="hold" grpId="0" nodeType="withEffect">
                                  <p:stCondLst>
                                    <p:cond delay="500"/>
                                  </p:stCondLst>
                                  <p:childTnLst>
                                    <p:set>
                                      <p:cBhvr>
                                        <p:cTn id="111" dur="1" fill="hold">
                                          <p:stCondLst>
                                            <p:cond delay="0"/>
                                          </p:stCondLst>
                                        </p:cTn>
                                        <p:tgtEl>
                                          <p:spTgt spid="37"/>
                                        </p:tgtEl>
                                        <p:attrNameLst>
                                          <p:attrName>style.visibility</p:attrName>
                                        </p:attrNameLst>
                                      </p:cBhvr>
                                      <p:to>
                                        <p:strVal val="visible"/>
                                      </p:to>
                                    </p:set>
                                    <p:animEffect transition="in" filter="blinds(horizontal)">
                                      <p:cBhvr>
                                        <p:cTn id="112" dur="500"/>
                                        <p:tgtEl>
                                          <p:spTgt spid="37"/>
                                        </p:tgtEl>
                                      </p:cBhvr>
                                    </p:animEffect>
                                  </p:childTnLst>
                                </p:cTn>
                              </p:par>
                              <p:par>
                                <p:cTn id="113" presetID="3" presetClass="entr" presetSubtype="10" fill="hold" grpId="0" nodeType="withEffect">
                                  <p:stCondLst>
                                    <p:cond delay="500"/>
                                  </p:stCondLst>
                                  <p:childTnLst>
                                    <p:set>
                                      <p:cBhvr>
                                        <p:cTn id="114" dur="1" fill="hold">
                                          <p:stCondLst>
                                            <p:cond delay="0"/>
                                          </p:stCondLst>
                                        </p:cTn>
                                        <p:tgtEl>
                                          <p:spTgt spid="38"/>
                                        </p:tgtEl>
                                        <p:attrNameLst>
                                          <p:attrName>style.visibility</p:attrName>
                                        </p:attrNameLst>
                                      </p:cBhvr>
                                      <p:to>
                                        <p:strVal val="visible"/>
                                      </p:to>
                                    </p:set>
                                    <p:animEffect transition="in" filter="blinds(horizontal)">
                                      <p:cBhvr>
                                        <p:cTn id="115" dur="500"/>
                                        <p:tgtEl>
                                          <p:spTgt spid="38"/>
                                        </p:tgtEl>
                                      </p:cBhvr>
                                    </p:animEffect>
                                  </p:childTnLst>
                                </p:cTn>
                              </p:par>
                              <p:par>
                                <p:cTn id="116" presetID="3" presetClass="entr" presetSubtype="10" fill="hold" grpId="0" nodeType="withEffect">
                                  <p:stCondLst>
                                    <p:cond delay="500"/>
                                  </p:stCondLst>
                                  <p:childTnLst>
                                    <p:set>
                                      <p:cBhvr>
                                        <p:cTn id="117" dur="1" fill="hold">
                                          <p:stCondLst>
                                            <p:cond delay="0"/>
                                          </p:stCondLst>
                                        </p:cTn>
                                        <p:tgtEl>
                                          <p:spTgt spid="39"/>
                                        </p:tgtEl>
                                        <p:attrNameLst>
                                          <p:attrName>style.visibility</p:attrName>
                                        </p:attrNameLst>
                                      </p:cBhvr>
                                      <p:to>
                                        <p:strVal val="visible"/>
                                      </p:to>
                                    </p:set>
                                    <p:animEffect transition="in" filter="blinds(horizontal)">
                                      <p:cBhvr>
                                        <p:cTn id="118" dur="500"/>
                                        <p:tgtEl>
                                          <p:spTgt spid="39"/>
                                        </p:tgtEl>
                                      </p:cBhvr>
                                    </p:animEffect>
                                  </p:childTnLst>
                                </p:cTn>
                              </p:par>
                              <p:par>
                                <p:cTn id="119" presetID="3" presetClass="entr" presetSubtype="10" fill="hold" grpId="0" nodeType="withEffect">
                                  <p:stCondLst>
                                    <p:cond delay="500"/>
                                  </p:stCondLst>
                                  <p:childTnLst>
                                    <p:set>
                                      <p:cBhvr>
                                        <p:cTn id="120" dur="1" fill="hold">
                                          <p:stCondLst>
                                            <p:cond delay="0"/>
                                          </p:stCondLst>
                                        </p:cTn>
                                        <p:tgtEl>
                                          <p:spTgt spid="40"/>
                                        </p:tgtEl>
                                        <p:attrNameLst>
                                          <p:attrName>style.visibility</p:attrName>
                                        </p:attrNameLst>
                                      </p:cBhvr>
                                      <p:to>
                                        <p:strVal val="visible"/>
                                      </p:to>
                                    </p:set>
                                    <p:animEffect transition="in" filter="blinds(horizontal)">
                                      <p:cBhvr>
                                        <p:cTn id="121" dur="500"/>
                                        <p:tgtEl>
                                          <p:spTgt spid="40"/>
                                        </p:tgtEl>
                                      </p:cBhvr>
                                    </p:animEffect>
                                  </p:childTnLst>
                                </p:cTn>
                              </p:par>
                              <p:par>
                                <p:cTn id="122" presetID="3" presetClass="entr" presetSubtype="10" fill="hold" grpId="0" nodeType="withEffect">
                                  <p:stCondLst>
                                    <p:cond delay="500"/>
                                  </p:stCondLst>
                                  <p:childTnLst>
                                    <p:set>
                                      <p:cBhvr>
                                        <p:cTn id="123" dur="1" fill="hold">
                                          <p:stCondLst>
                                            <p:cond delay="0"/>
                                          </p:stCondLst>
                                        </p:cTn>
                                        <p:tgtEl>
                                          <p:spTgt spid="41"/>
                                        </p:tgtEl>
                                        <p:attrNameLst>
                                          <p:attrName>style.visibility</p:attrName>
                                        </p:attrNameLst>
                                      </p:cBhvr>
                                      <p:to>
                                        <p:strVal val="visible"/>
                                      </p:to>
                                    </p:set>
                                    <p:animEffect transition="in" filter="blinds(horizontal)">
                                      <p:cBhvr>
                                        <p:cTn id="124" dur="500"/>
                                        <p:tgtEl>
                                          <p:spTgt spid="41"/>
                                        </p:tgtEl>
                                      </p:cBhvr>
                                    </p:animEffect>
                                  </p:childTnLst>
                                </p:cTn>
                              </p:par>
                              <p:par>
                                <p:cTn id="125" presetID="3" presetClass="entr" presetSubtype="10" fill="hold" grpId="0" nodeType="withEffect">
                                  <p:stCondLst>
                                    <p:cond delay="500"/>
                                  </p:stCondLst>
                                  <p:childTnLst>
                                    <p:set>
                                      <p:cBhvr>
                                        <p:cTn id="126" dur="1" fill="hold">
                                          <p:stCondLst>
                                            <p:cond delay="0"/>
                                          </p:stCondLst>
                                        </p:cTn>
                                        <p:tgtEl>
                                          <p:spTgt spid="42"/>
                                        </p:tgtEl>
                                        <p:attrNameLst>
                                          <p:attrName>style.visibility</p:attrName>
                                        </p:attrNameLst>
                                      </p:cBhvr>
                                      <p:to>
                                        <p:strVal val="visible"/>
                                      </p:to>
                                    </p:set>
                                    <p:animEffect transition="in" filter="blinds(horizontal)">
                                      <p:cBhvr>
                                        <p:cTn id="127" dur="500"/>
                                        <p:tgtEl>
                                          <p:spTgt spid="42"/>
                                        </p:tgtEl>
                                      </p:cBhvr>
                                    </p:animEffect>
                                  </p:childTnLst>
                                </p:cTn>
                              </p:par>
                              <p:par>
                                <p:cTn id="128" presetID="3" presetClass="entr" presetSubtype="10" fill="hold" grpId="0" nodeType="withEffect">
                                  <p:stCondLst>
                                    <p:cond delay="500"/>
                                  </p:stCondLst>
                                  <p:childTnLst>
                                    <p:set>
                                      <p:cBhvr>
                                        <p:cTn id="129" dur="1" fill="hold">
                                          <p:stCondLst>
                                            <p:cond delay="0"/>
                                          </p:stCondLst>
                                        </p:cTn>
                                        <p:tgtEl>
                                          <p:spTgt spid="43"/>
                                        </p:tgtEl>
                                        <p:attrNameLst>
                                          <p:attrName>style.visibility</p:attrName>
                                        </p:attrNameLst>
                                      </p:cBhvr>
                                      <p:to>
                                        <p:strVal val="visible"/>
                                      </p:to>
                                    </p:set>
                                    <p:animEffect transition="in" filter="blinds(horizontal)">
                                      <p:cBhvr>
                                        <p:cTn id="130" dur="500"/>
                                        <p:tgtEl>
                                          <p:spTgt spid="43"/>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44"/>
                                        </p:tgtEl>
                                        <p:attrNameLst>
                                          <p:attrName>style.visibility</p:attrName>
                                        </p:attrNameLst>
                                      </p:cBhvr>
                                      <p:to>
                                        <p:strVal val="visible"/>
                                      </p:to>
                                    </p:set>
                                    <p:animEffect transition="in" filter="blinds(horizontal)">
                                      <p:cBhvr>
                                        <p:cTn id="13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P spid="10" grpId="0"/>
      <p:bldP spid="11" grpId="0"/>
      <p:bldP spid="12" grpId="0"/>
      <p:bldP spid="13" grpId="0"/>
      <p:bldP spid="14" grpId="0"/>
      <p:bldP spid="15" grpId="0"/>
      <p:bldP spid="16" grpId="0"/>
      <p:bldP spid="17" grpId="0"/>
      <p:bldP spid="2"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 grpId="0" animBg="1"/>
      <p:bldP spid="44"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E5BE0A2-858E-4B48-9AB5-41155A9FDDE0}"/>
              </a:ext>
            </a:extLst>
          </p:cNvPr>
          <p:cNvSpPr>
            <a:spLocks noGrp="1"/>
          </p:cNvSpPr>
          <p:nvPr>
            <p:ph type="sldNum" sz="quarter" idx="12"/>
          </p:nvPr>
        </p:nvSpPr>
        <p:spPr>
          <a:xfrm>
            <a:off x="5821279" y="6360889"/>
            <a:ext cx="549442" cy="307777"/>
          </a:xfrm>
        </p:spPr>
        <p:txBody>
          <a:bodyPr/>
          <a:lstStyle/>
          <a:p>
            <a:fld id="{D495E168-DA5E-4888-8D8A-92B118324C14}" type="slidenum">
              <a:rPr lang="en-US" sz="1400" b="1" noProof="0" smtClean="0"/>
              <a:pPr/>
              <a:t>17</a:t>
            </a:fld>
            <a:endParaRPr lang="en-US" sz="1400" b="1" noProof="0" dirty="0"/>
          </a:p>
        </p:txBody>
      </p:sp>
      <p:sp>
        <p:nvSpPr>
          <p:cNvPr id="6" name="矩形 5">
            <a:extLst>
              <a:ext uri="{FF2B5EF4-FFF2-40B4-BE49-F238E27FC236}">
                <a16:creationId xmlns:a16="http://schemas.microsoft.com/office/drawing/2014/main" id="{2AE54BD6-1DE1-447A-B61F-4B35AF528E4D}"/>
              </a:ext>
            </a:extLst>
          </p:cNvPr>
          <p:cNvSpPr/>
          <p:nvPr/>
        </p:nvSpPr>
        <p:spPr>
          <a:xfrm>
            <a:off x="432266" y="392890"/>
            <a:ext cx="11361528" cy="594073"/>
          </a:xfrm>
          <a:prstGeom prst="rect">
            <a:avLst/>
          </a:prstGeom>
        </p:spPr>
        <p:txBody>
          <a:bodyPr wrap="square">
            <a:spAutoFit/>
          </a:bodyPr>
          <a:lstStyle/>
          <a:p>
            <a:pPr lvl="0" algn="ctr">
              <a:lnSpc>
                <a:spcPct val="130000"/>
              </a:lnSpc>
            </a:pPr>
            <a:r>
              <a:rPr lang="en-US" altLang="zh-CN" sz="2800" dirty="0">
                <a:solidFill>
                  <a:srgbClr val="FF0000"/>
                </a:solidFill>
                <a:latin typeface="Cambria Math" panose="02040503050406030204" pitchFamily="18" charset="0"/>
                <a:ea typeface="Cambria Math" panose="02040503050406030204" pitchFamily="18" charset="0"/>
              </a:rPr>
              <a:t>Interesting observations from different groups:  </a:t>
            </a:r>
            <a:endParaRPr lang="zh-CN" altLang="en-US" sz="2800" dirty="0">
              <a:solidFill>
                <a:srgbClr val="FF0000"/>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E84700BC-D8F3-4F1F-8786-59DC24458AD4}"/>
                  </a:ext>
                </a:extLst>
              </p:cNvPr>
              <p:cNvSpPr/>
              <p:nvPr/>
            </p:nvSpPr>
            <p:spPr>
              <a:xfrm>
                <a:off x="612897" y="980513"/>
                <a:ext cx="11115485" cy="508794"/>
              </a:xfrm>
              <a:prstGeom prst="rect">
                <a:avLst/>
              </a:prstGeom>
            </p:spPr>
            <p:txBody>
              <a:bodyPr wrap="square">
                <a:spAutoFit/>
              </a:bodyPr>
              <a:lstStyle/>
              <a:p>
                <a:pPr marL="342900" indent="-342900">
                  <a:lnSpc>
                    <a:spcPct val="135000"/>
                  </a:lnSpc>
                  <a:buFont typeface="Wingdings" panose="05000000000000000000" pitchFamily="2" charset="2"/>
                  <a:buChar char="Ø"/>
                </a:pPr>
                <a:r>
                  <a:rPr lang="en-US" altLang="zh-CN" sz="2200" i="1" dirty="0">
                    <a:latin typeface="CMSSI8"/>
                  </a:rPr>
                  <a:t>Large </a:t>
                </a:r>
                <a14:m>
                  <m:oMath xmlns:m="http://schemas.openxmlformats.org/officeDocument/2006/math">
                    <m:sSub>
                      <m:sSubPr>
                        <m:ctrlPr>
                          <a:rPr lang="en-US" altLang="zh-CN" sz="2200" i="1" dirty="0" smtClean="0">
                            <a:latin typeface="Cambria Math" panose="02040503050406030204" pitchFamily="18" charset="0"/>
                          </a:rPr>
                        </m:ctrlPr>
                      </m:sSubPr>
                      <m:e>
                        <m:r>
                          <a:rPr lang="en-US" altLang="zh-CN" sz="2200" b="0" i="1" dirty="0" smtClean="0">
                            <a:latin typeface="Cambria Math" panose="02040503050406030204" pitchFamily="18" charset="0"/>
                          </a:rPr>
                          <m:t>𝑃</m:t>
                        </m:r>
                      </m:e>
                      <m:sub>
                        <m:r>
                          <m:rPr>
                            <m:sty m:val="p"/>
                          </m:rPr>
                          <a:rPr lang="en-US" altLang="zh-CN" sz="2200" b="0" i="0" dirty="0" smtClean="0">
                            <a:latin typeface="Cambria Math" panose="02040503050406030204" pitchFamily="18" charset="0"/>
                          </a:rPr>
                          <m:t>ew</m:t>
                        </m:r>
                      </m:sub>
                    </m:sSub>
                  </m:oMath>
                </a14:m>
                <a:r>
                  <a:rPr lang="en-US" altLang="zh-CN" sz="2200" i="1" dirty="0">
                    <a:latin typeface="CMSSI8"/>
                  </a:rPr>
                  <a:t> and C were fitted for </a:t>
                </a:r>
                <a14:m>
                  <m:oMath xmlns:m="http://schemas.openxmlformats.org/officeDocument/2006/math">
                    <m:r>
                      <a:rPr lang="en-US" altLang="zh-CN" sz="2200" b="0" i="1" smtClean="0">
                        <a:latin typeface="Cambria Math" panose="02040503050406030204" pitchFamily="18" charset="0"/>
                      </a:rPr>
                      <m:t>𝐵</m:t>
                    </m:r>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𝐾</m:t>
                    </m:r>
                    <m:r>
                      <a:rPr lang="zh-CN" altLang="en-US" sz="2200" b="0" i="1" smtClean="0">
                        <a:latin typeface="Cambria Math" panose="02040503050406030204" pitchFamily="18" charset="0"/>
                      </a:rPr>
                      <m:t>𝜋</m:t>
                    </m:r>
                  </m:oMath>
                </a14:m>
                <a:r>
                  <a:rPr lang="en-US" altLang="zh-CN" sz="2200" i="1" dirty="0">
                    <a:latin typeface="CMSSI8"/>
                  </a:rPr>
                  <a:t> from the data within a framework of flavor SU(3). </a:t>
                </a:r>
                <a:endParaRPr lang="zh-CN" altLang="en-US" sz="2200" i="1" dirty="0">
                  <a:latin typeface="CMSSI8"/>
                </a:endParaRPr>
              </a:p>
            </p:txBody>
          </p:sp>
        </mc:Choice>
        <mc:Fallback xmlns="">
          <p:sp>
            <p:nvSpPr>
              <p:cNvPr id="7" name="矩形 6">
                <a:extLst>
                  <a:ext uri="{FF2B5EF4-FFF2-40B4-BE49-F238E27FC236}">
                    <a16:creationId xmlns:a16="http://schemas.microsoft.com/office/drawing/2014/main" id="{E84700BC-D8F3-4F1F-8786-59DC24458AD4}"/>
                  </a:ext>
                </a:extLst>
              </p:cNvPr>
              <p:cNvSpPr>
                <a:spLocks noRot="1" noChangeAspect="1" noMove="1" noResize="1" noEditPoints="1" noAdjustHandles="1" noChangeArrowheads="1" noChangeShapeType="1" noTextEdit="1"/>
              </p:cNvSpPr>
              <p:nvPr/>
            </p:nvSpPr>
            <p:spPr>
              <a:xfrm>
                <a:off x="612897" y="980513"/>
                <a:ext cx="11115485" cy="508794"/>
              </a:xfrm>
              <a:prstGeom prst="rect">
                <a:avLst/>
              </a:prstGeom>
              <a:blipFill>
                <a:blip r:embed="rId3"/>
                <a:stretch>
                  <a:fillRect l="-603" b="-24096"/>
                </a:stretch>
              </a:blipFill>
            </p:spPr>
            <p:txBody>
              <a:bodyPr/>
              <a:lstStyle/>
              <a:p>
                <a:r>
                  <a:rPr lang="zh-CN" altLang="en-US">
                    <a:noFill/>
                  </a:rPr>
                  <a:t> </a:t>
                </a:r>
              </a:p>
            </p:txBody>
          </p:sp>
        </mc:Fallback>
      </mc:AlternateContent>
      <p:sp>
        <p:nvSpPr>
          <p:cNvPr id="8" name="矩形 7">
            <a:extLst>
              <a:ext uri="{FF2B5EF4-FFF2-40B4-BE49-F238E27FC236}">
                <a16:creationId xmlns:a16="http://schemas.microsoft.com/office/drawing/2014/main" id="{32F157EB-B6DE-4341-AAE3-41C403DCEFD8}"/>
              </a:ext>
            </a:extLst>
          </p:cNvPr>
          <p:cNvSpPr/>
          <p:nvPr/>
        </p:nvSpPr>
        <p:spPr>
          <a:xfrm>
            <a:off x="6535554" y="1459170"/>
            <a:ext cx="5192829" cy="261610"/>
          </a:xfrm>
          <a:prstGeom prst="rect">
            <a:avLst/>
          </a:prstGeom>
        </p:spPr>
        <p:txBody>
          <a:bodyPr wrap="square">
            <a:spAutoFit/>
          </a:bodyPr>
          <a:lstStyle/>
          <a:p>
            <a:pPr algn="ctr"/>
            <a:r>
              <a:rPr lang="en-US" altLang="zh-CN" sz="1100" i="1" dirty="0">
                <a:solidFill>
                  <a:srgbClr val="000080"/>
                </a:solidFill>
                <a:latin typeface="CMSSI8"/>
              </a:rPr>
              <a:t>CWChiang et al, Charmless B-&gt; PP decays using flavor SU(3) symmetry, hep-ph/0404073</a:t>
            </a:r>
            <a:endParaRPr lang="zh-CN" altLang="en-US" sz="1100" dirty="0"/>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CD36A11A-EB59-401A-972E-950AA67F7981}"/>
                  </a:ext>
                </a:extLst>
              </p:cNvPr>
              <p:cNvSpPr/>
              <p:nvPr/>
            </p:nvSpPr>
            <p:spPr>
              <a:xfrm>
                <a:off x="612898" y="1724862"/>
                <a:ext cx="11115485" cy="968342"/>
              </a:xfrm>
              <a:prstGeom prst="rect">
                <a:avLst/>
              </a:prstGeom>
            </p:spPr>
            <p:txBody>
              <a:bodyPr wrap="square">
                <a:spAutoFit/>
              </a:bodyPr>
              <a:lstStyle/>
              <a:p>
                <a:pPr marL="342900" indent="-342900">
                  <a:lnSpc>
                    <a:spcPct val="135000"/>
                  </a:lnSpc>
                  <a:buClr>
                    <a:srgbClr val="000066"/>
                  </a:buClr>
                  <a:buFontTx/>
                  <a:buChar char="☞"/>
                </a:pPr>
                <a:r>
                  <a:rPr lang="en-US" altLang="zh-CN" sz="2200" i="1" dirty="0">
                    <a:solidFill>
                      <a:srgbClr val="000066"/>
                    </a:solidFill>
                    <a:latin typeface="CMSSI8"/>
                  </a:rPr>
                  <a:t>New data imply only a large </a:t>
                </a:r>
                <a14:m>
                  <m:oMath xmlns:m="http://schemas.openxmlformats.org/officeDocument/2006/math">
                    <m:r>
                      <a:rPr lang="en-US" altLang="zh-CN" sz="2200" b="0" i="1" smtClean="0">
                        <a:solidFill>
                          <a:srgbClr val="000066"/>
                        </a:solidFill>
                        <a:latin typeface="Cambria Math" panose="02040503050406030204" pitchFamily="18" charset="0"/>
                      </a:rPr>
                      <m:t>𝐶</m:t>
                    </m:r>
                  </m:oMath>
                </a14:m>
                <a:r>
                  <a:rPr lang="en-US" altLang="zh-CN" sz="2200" i="1" dirty="0">
                    <a:solidFill>
                      <a:srgbClr val="000066"/>
                    </a:solidFill>
                    <a:latin typeface="CMSSI8"/>
                  </a:rPr>
                  <a:t> constructive to T; and a small </a:t>
                </a:r>
                <a14:m>
                  <m:oMath xmlns:m="http://schemas.openxmlformats.org/officeDocument/2006/math">
                    <m:sSub>
                      <m:sSubPr>
                        <m:ctrlPr>
                          <a:rPr lang="en-US" altLang="zh-CN" sz="2200" i="1" dirty="0" smtClean="0">
                            <a:solidFill>
                              <a:srgbClr val="000066"/>
                            </a:solidFill>
                            <a:latin typeface="Cambria Math" panose="02040503050406030204" pitchFamily="18" charset="0"/>
                          </a:rPr>
                        </m:ctrlPr>
                      </m:sSubPr>
                      <m:e>
                        <m:r>
                          <a:rPr lang="en-US" altLang="zh-CN" sz="2200" i="1" dirty="0">
                            <a:solidFill>
                              <a:srgbClr val="000066"/>
                            </a:solidFill>
                            <a:latin typeface="Cambria Math" panose="02040503050406030204" pitchFamily="18" charset="0"/>
                          </a:rPr>
                          <m:t>𝑃</m:t>
                        </m:r>
                      </m:e>
                      <m:sub>
                        <m:r>
                          <m:rPr>
                            <m:sty m:val="p"/>
                          </m:rPr>
                          <a:rPr lang="en-US" altLang="zh-CN" sz="2200" dirty="0">
                            <a:solidFill>
                              <a:srgbClr val="000066"/>
                            </a:solidFill>
                            <a:latin typeface="Cambria Math" panose="02040503050406030204" pitchFamily="18" charset="0"/>
                          </a:rPr>
                          <m:t>ew</m:t>
                        </m:r>
                      </m:sub>
                    </m:sSub>
                  </m:oMath>
                </a14:m>
                <a:r>
                  <a:rPr lang="en-US" altLang="zh-CN" sz="2200" i="1" dirty="0">
                    <a:solidFill>
                      <a:srgbClr val="000066"/>
                    </a:solidFill>
                    <a:latin typeface="CMSSI8"/>
                  </a:rPr>
                  <a:t>; and no strong signal of new physics</a:t>
                </a:r>
                <a:r>
                  <a:rPr lang="zh-CN" altLang="en-US" sz="2200" i="1" dirty="0">
                    <a:solidFill>
                      <a:srgbClr val="000066"/>
                    </a:solidFill>
                    <a:latin typeface="CMSSI8"/>
                  </a:rPr>
                  <a:t>；</a:t>
                </a:r>
                <a:r>
                  <a:rPr lang="en-US" altLang="zh-CN" sz="2200" i="1" dirty="0">
                    <a:solidFill>
                      <a:srgbClr val="0000FF"/>
                    </a:solidFill>
                  </a:rPr>
                  <a:t>Only </a:t>
                </a:r>
                <a14:m>
                  <m:oMath xmlns:m="http://schemas.openxmlformats.org/officeDocument/2006/math">
                    <m:f>
                      <m:fPr>
                        <m:type m:val="lin"/>
                        <m:ctrlPr>
                          <a:rPr lang="en-US" altLang="zh-CN" sz="2200" i="1">
                            <a:solidFill>
                              <a:srgbClr val="0000FF"/>
                            </a:solidFill>
                            <a:latin typeface="Cambria Math" panose="02040503050406030204" pitchFamily="18" charset="0"/>
                          </a:rPr>
                        </m:ctrlPr>
                      </m:fPr>
                      <m:num>
                        <m:r>
                          <a:rPr lang="en-US" altLang="zh-CN" sz="2200" i="1">
                            <a:solidFill>
                              <a:srgbClr val="0000FF"/>
                            </a:solidFill>
                            <a:latin typeface="Cambria Math" panose="02040503050406030204" pitchFamily="18" charset="0"/>
                          </a:rPr>
                          <m:t>𝐶</m:t>
                        </m:r>
                      </m:num>
                      <m:den>
                        <m:r>
                          <a:rPr lang="en-US" altLang="zh-CN" sz="2200" i="1">
                            <a:solidFill>
                              <a:srgbClr val="0000FF"/>
                            </a:solidFill>
                            <a:latin typeface="Cambria Math" panose="02040503050406030204" pitchFamily="18" charset="0"/>
                          </a:rPr>
                          <m:t>𝑇</m:t>
                        </m:r>
                      </m:den>
                    </m:f>
                  </m:oMath>
                </a14:m>
                <a:r>
                  <a:rPr lang="en-US" altLang="zh-CN" sz="2200" i="1" dirty="0">
                    <a:solidFill>
                      <a:srgbClr val="0000FF"/>
                    </a:solidFill>
                  </a:rPr>
                  <a:t>, larger than the PQCD calculations, demands more study. </a:t>
                </a:r>
                <a:endParaRPr lang="zh-CN" altLang="en-US" sz="2200" i="1" dirty="0">
                  <a:solidFill>
                    <a:srgbClr val="000066"/>
                  </a:solidFill>
                </a:endParaRPr>
              </a:p>
            </p:txBody>
          </p:sp>
        </mc:Choice>
        <mc:Fallback xmlns="">
          <p:sp>
            <p:nvSpPr>
              <p:cNvPr id="9" name="矩形 8">
                <a:extLst>
                  <a:ext uri="{FF2B5EF4-FFF2-40B4-BE49-F238E27FC236}">
                    <a16:creationId xmlns:a16="http://schemas.microsoft.com/office/drawing/2014/main" id="{CD36A11A-EB59-401A-972E-950AA67F7981}"/>
                  </a:ext>
                </a:extLst>
              </p:cNvPr>
              <p:cNvSpPr>
                <a:spLocks noRot="1" noChangeAspect="1" noMove="1" noResize="1" noEditPoints="1" noAdjustHandles="1" noChangeArrowheads="1" noChangeShapeType="1" noTextEdit="1"/>
              </p:cNvSpPr>
              <p:nvPr/>
            </p:nvSpPr>
            <p:spPr>
              <a:xfrm>
                <a:off x="612898" y="1724862"/>
                <a:ext cx="11115485" cy="968342"/>
              </a:xfrm>
              <a:prstGeom prst="rect">
                <a:avLst/>
              </a:prstGeom>
              <a:blipFill>
                <a:blip r:embed="rId4"/>
                <a:stretch>
                  <a:fillRect l="-933" t="-1887" r="-384" b="-81761"/>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4148A575-1232-4E40-A022-332E7A363B5D}"/>
              </a:ext>
            </a:extLst>
          </p:cNvPr>
          <p:cNvSpPr/>
          <p:nvPr/>
        </p:nvSpPr>
        <p:spPr>
          <a:xfrm>
            <a:off x="6304547" y="2684714"/>
            <a:ext cx="5423835" cy="261610"/>
          </a:xfrm>
          <a:prstGeom prst="rect">
            <a:avLst/>
          </a:prstGeom>
        </p:spPr>
        <p:txBody>
          <a:bodyPr wrap="square">
            <a:spAutoFit/>
          </a:bodyPr>
          <a:lstStyle/>
          <a:p>
            <a:pPr algn="ctr"/>
            <a:r>
              <a:rPr lang="en-US" altLang="zh-CN" sz="1100" i="1" dirty="0">
                <a:solidFill>
                  <a:srgbClr val="000080"/>
                </a:solidFill>
                <a:latin typeface="CMSSI8"/>
              </a:rPr>
              <a:t>YYCharng and HnLi, Determining weak phases  from the B-&gt; </a:t>
            </a:r>
            <a:r>
              <a:rPr lang="el-GR" altLang="zh-CN" sz="1100" i="1" dirty="0">
                <a:solidFill>
                  <a:srgbClr val="000080"/>
                </a:solidFill>
                <a:latin typeface="Cambria Math" panose="02040503050406030204" pitchFamily="18" charset="0"/>
                <a:ea typeface="Cambria Math" panose="02040503050406030204" pitchFamily="18" charset="0"/>
              </a:rPr>
              <a:t>ππ</a:t>
            </a:r>
            <a:r>
              <a:rPr lang="en-US" altLang="zh-CN" sz="1100" i="1" dirty="0">
                <a:solidFill>
                  <a:srgbClr val="000080"/>
                </a:solidFill>
                <a:latin typeface="Cambria Math" panose="02040503050406030204" pitchFamily="18" charset="0"/>
                <a:ea typeface="Cambria Math" panose="02040503050406030204" pitchFamily="18" charset="0"/>
              </a:rPr>
              <a:t>, K</a:t>
            </a:r>
            <a:r>
              <a:rPr lang="el-GR" altLang="zh-CN" sz="1100" i="1" dirty="0">
                <a:solidFill>
                  <a:srgbClr val="000080"/>
                </a:solidFill>
                <a:latin typeface="Cambria Math" panose="02040503050406030204" pitchFamily="18" charset="0"/>
                <a:ea typeface="Cambria Math" panose="02040503050406030204" pitchFamily="18" charset="0"/>
              </a:rPr>
              <a:t>π</a:t>
            </a:r>
            <a:r>
              <a:rPr lang="en-US" altLang="zh-CN" sz="1100" i="1" dirty="0">
                <a:solidFill>
                  <a:srgbClr val="000080"/>
                </a:solidFill>
                <a:latin typeface="CMSSI8"/>
              </a:rPr>
              <a:t> decays, hep-ph/0410005</a:t>
            </a:r>
            <a:endParaRPr lang="zh-CN" altLang="en-US" sz="1100" dirty="0"/>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3470D031-31B4-453E-807F-0E77F63C18A6}"/>
                  </a:ext>
                </a:extLst>
              </p:cNvPr>
              <p:cNvSpPr/>
              <p:nvPr/>
            </p:nvSpPr>
            <p:spPr>
              <a:xfrm>
                <a:off x="612897" y="2940655"/>
                <a:ext cx="11115484" cy="963662"/>
              </a:xfrm>
              <a:prstGeom prst="rect">
                <a:avLst/>
              </a:prstGeom>
            </p:spPr>
            <p:txBody>
              <a:bodyPr wrap="square">
                <a:spAutoFit/>
              </a:bodyPr>
              <a:lstStyle/>
              <a:p>
                <a:pPr marL="342900" indent="-342900">
                  <a:lnSpc>
                    <a:spcPct val="130000"/>
                  </a:lnSpc>
                  <a:buClr>
                    <a:srgbClr val="00B050"/>
                  </a:buClr>
                  <a:buFont typeface="Wingdings" panose="05000000000000000000" pitchFamily="2" charset="2"/>
                  <a:buChar char="u"/>
                </a:pPr>
                <a:r>
                  <a:rPr lang="en-US" altLang="zh-CN" sz="2200" i="1" dirty="0">
                    <a:solidFill>
                      <a:srgbClr val="00B050"/>
                    </a:solidFill>
                    <a:latin typeface="CMSSI8"/>
                  </a:rPr>
                  <a:t>The established difference between the direct CP asymmetries of </a:t>
                </a:r>
                <a14:m>
                  <m:oMath xmlns:m="http://schemas.openxmlformats.org/officeDocument/2006/math">
                    <m:sSup>
                      <m:sSupPr>
                        <m:ctrlP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ctrlPr>
                      </m:sSupPr>
                      <m:e>
                        <m:sSup>
                          <m:sSupPr>
                            <m:ctrlP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𝐵</m:t>
                            </m:r>
                          </m:e>
                          <m:sup>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m:t>
                            </m:r>
                          </m:sup>
                        </m:sSup>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m:t>
                        </m:r>
                        <m:r>
                          <a:rPr lang="el-GR"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0</m:t>
                        </m:r>
                      </m:sup>
                    </m:sSup>
                    <m:sSup>
                      <m:sSupPr>
                        <m:ctrlP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m:t>
                        </m:r>
                      </m:sup>
                    </m:sSup>
                  </m:oMath>
                </a14:m>
                <a:r>
                  <a:rPr lang="en-US" altLang="zh-CN" sz="2200" i="1" dirty="0">
                    <a:solidFill>
                      <a:srgbClr val="00B050"/>
                    </a:solidFill>
                    <a:latin typeface="CMSSI8"/>
                  </a:rPr>
                  <a:t> and </a:t>
                </a:r>
                <a14:m>
                  <m:oMath xmlns:m="http://schemas.openxmlformats.org/officeDocument/2006/math">
                    <m:sSup>
                      <m:sSupPr>
                        <m:ctrlP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𝐵</m:t>
                        </m:r>
                      </m:e>
                      <m:sup>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0</m:t>
                        </m:r>
                      </m:sup>
                    </m:sSup>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m:t>
                    </m:r>
                    <m:sSup>
                      <m:sSupPr>
                        <m:ctrlP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ctrlPr>
                      </m:sSupPr>
                      <m:e>
                        <m:r>
                          <a:rPr lang="el-GR"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sz="2200" i="1" kern="0">
                            <a:solidFill>
                              <a:srgbClr val="00B050"/>
                            </a:solidFill>
                            <a:latin typeface="Cambria Math" panose="02040503050406030204" pitchFamily="18" charset="0"/>
                            <a:ea typeface="Tahoma" panose="020B0604030504040204" pitchFamily="34" charset="0"/>
                            <a:cs typeface="Tahoma" panose="020B0604030504040204" pitchFamily="34" charset="0"/>
                          </a:rPr>
                          <m:t>±</m:t>
                        </m:r>
                      </m:sup>
                    </m:sSup>
                  </m:oMath>
                </a14:m>
                <a:r>
                  <a:rPr lang="zh-CN" altLang="en-US" sz="2200" i="1" dirty="0">
                    <a:solidFill>
                      <a:srgbClr val="00B050"/>
                    </a:solidFill>
                    <a:latin typeface="CMSSI8"/>
                  </a:rPr>
                  <a:t> </a:t>
                </a:r>
                <a:r>
                  <a:rPr lang="en-US" altLang="zh-CN" sz="2200" i="1" dirty="0">
                    <a:solidFill>
                      <a:srgbClr val="00B050"/>
                    </a:solidFill>
                    <a:latin typeface="CMSSI8"/>
                  </a:rPr>
                  <a:t>appears to be generated by hadronic and not by new physics.</a:t>
                </a:r>
                <a:endParaRPr lang="zh-CN" altLang="en-US" sz="2200" dirty="0">
                  <a:latin typeface="CMSSI8"/>
                </a:endParaRPr>
              </a:p>
            </p:txBody>
          </p:sp>
        </mc:Choice>
        <mc:Fallback xmlns="">
          <p:sp>
            <p:nvSpPr>
              <p:cNvPr id="12" name="矩形 11">
                <a:extLst>
                  <a:ext uri="{FF2B5EF4-FFF2-40B4-BE49-F238E27FC236}">
                    <a16:creationId xmlns:a16="http://schemas.microsoft.com/office/drawing/2014/main" id="{3470D031-31B4-453E-807F-0E77F63C18A6}"/>
                  </a:ext>
                </a:extLst>
              </p:cNvPr>
              <p:cNvSpPr>
                <a:spLocks noRot="1" noChangeAspect="1" noMove="1" noResize="1" noEditPoints="1" noAdjustHandles="1" noChangeArrowheads="1" noChangeShapeType="1" noTextEdit="1"/>
              </p:cNvSpPr>
              <p:nvPr/>
            </p:nvSpPr>
            <p:spPr>
              <a:xfrm>
                <a:off x="612897" y="2940655"/>
                <a:ext cx="11115484" cy="963662"/>
              </a:xfrm>
              <a:prstGeom prst="rect">
                <a:avLst/>
              </a:prstGeom>
              <a:blipFill>
                <a:blip r:embed="rId5"/>
                <a:stretch>
                  <a:fillRect l="-603" b="-12025"/>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CC22A4C9-8F94-4686-A1A0-A9919C2D8FBE}"/>
              </a:ext>
            </a:extLst>
          </p:cNvPr>
          <p:cNvSpPr/>
          <p:nvPr/>
        </p:nvSpPr>
        <p:spPr>
          <a:xfrm>
            <a:off x="5821279" y="3915147"/>
            <a:ext cx="5907102" cy="261610"/>
          </a:xfrm>
          <a:prstGeom prst="rect">
            <a:avLst/>
          </a:prstGeom>
        </p:spPr>
        <p:txBody>
          <a:bodyPr wrap="square">
            <a:spAutoFit/>
          </a:bodyPr>
          <a:lstStyle/>
          <a:p>
            <a:pPr algn="ctr"/>
            <a:r>
              <a:rPr lang="en-US" altLang="zh-CN" sz="1100" i="1" dirty="0">
                <a:solidFill>
                  <a:srgbClr val="000080"/>
                </a:solidFill>
                <a:latin typeface="CMSSI8"/>
              </a:rPr>
              <a:t>Fleischer, Recksiegel and Schwab, On puzzles and non-puzzles in B-&gt; </a:t>
            </a:r>
            <a:r>
              <a:rPr lang="el-GR" altLang="zh-CN" sz="1100" i="1" dirty="0">
                <a:solidFill>
                  <a:srgbClr val="000080"/>
                </a:solidFill>
                <a:latin typeface="Cambria Math" panose="02040503050406030204" pitchFamily="18" charset="0"/>
                <a:ea typeface="Cambria Math" panose="02040503050406030204" pitchFamily="18" charset="0"/>
              </a:rPr>
              <a:t>ππ</a:t>
            </a:r>
            <a:r>
              <a:rPr lang="en-US" altLang="zh-CN" sz="1100" i="1" dirty="0">
                <a:solidFill>
                  <a:srgbClr val="000080"/>
                </a:solidFill>
                <a:latin typeface="Cambria Math" panose="02040503050406030204" pitchFamily="18" charset="0"/>
                <a:ea typeface="Cambria Math" panose="02040503050406030204" pitchFamily="18" charset="0"/>
              </a:rPr>
              <a:t>, K</a:t>
            </a:r>
            <a:r>
              <a:rPr lang="el-GR" altLang="zh-CN" sz="1100" i="1" dirty="0">
                <a:solidFill>
                  <a:srgbClr val="000080"/>
                </a:solidFill>
                <a:latin typeface="Cambria Math" panose="02040503050406030204" pitchFamily="18" charset="0"/>
                <a:ea typeface="Cambria Math" panose="02040503050406030204" pitchFamily="18" charset="0"/>
              </a:rPr>
              <a:t>π</a:t>
            </a:r>
            <a:r>
              <a:rPr lang="en-US" altLang="zh-CN" sz="1100" i="1" dirty="0">
                <a:solidFill>
                  <a:srgbClr val="000080"/>
                </a:solidFill>
                <a:latin typeface="CMSSI8"/>
              </a:rPr>
              <a:t> decays, hep-ph/0702275</a:t>
            </a:r>
            <a:endParaRPr lang="zh-CN" altLang="en-US" sz="1100" dirty="0"/>
          </a:p>
        </p:txBody>
      </p:sp>
      <p:sp>
        <p:nvSpPr>
          <p:cNvPr id="14" name="文本占位符 4">
            <a:extLst>
              <a:ext uri="{FF2B5EF4-FFF2-40B4-BE49-F238E27FC236}">
                <a16:creationId xmlns:a16="http://schemas.microsoft.com/office/drawing/2014/main" id="{63E339A2-77EA-4182-93FA-941239AD3D90}"/>
              </a:ext>
            </a:extLst>
          </p:cNvPr>
          <p:cNvSpPr txBox="1">
            <a:spLocks/>
          </p:cNvSpPr>
          <p:nvPr/>
        </p:nvSpPr>
        <p:spPr>
          <a:xfrm>
            <a:off x="612897" y="5274840"/>
            <a:ext cx="11180897" cy="93705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30000"/>
              </a:lnSpc>
              <a:spcBef>
                <a:spcPts val="0"/>
              </a:spcBef>
              <a:buClr>
                <a:srgbClr val="FF0000"/>
              </a:buClr>
              <a:buFont typeface="Wingdings" panose="05000000000000000000" pitchFamily="2" charset="2"/>
              <a:buChar char="þ"/>
              <a:defRPr/>
            </a:pPr>
            <a:r>
              <a:rPr lang="en-US" altLang="zh-CN" sz="2200" i="1" dirty="0">
                <a:solidFill>
                  <a:srgbClr val="FF0000"/>
                </a:solidFill>
                <a:latin typeface="CMSSI8"/>
              </a:rPr>
              <a:t> The best-fit region overlaps largely with the parameter space favored in the SM: there is not yet enough motivation to go beyond the SM.    </a:t>
            </a:r>
            <a:endParaRPr kumimoji="0" lang="en-US" sz="2200" b="0" i="1" u="none" strike="noStrike" kern="1200" cap="none" spc="0" normalizeH="0" baseline="0" noProof="0" dirty="0">
              <a:ln>
                <a:noFill/>
              </a:ln>
              <a:solidFill>
                <a:srgbClr val="0070C0"/>
              </a:solidFill>
              <a:effectLst/>
              <a:uLnTx/>
              <a:uFillTx/>
              <a:latin typeface="CMSSI8"/>
              <a:cs typeface="Times New Roman" panose="02020603050405020304" pitchFamily="18" charset="0"/>
            </a:endParaRPr>
          </a:p>
        </p:txBody>
      </p:sp>
      <p:sp>
        <p:nvSpPr>
          <p:cNvPr id="15" name="矩形 14">
            <a:extLst>
              <a:ext uri="{FF2B5EF4-FFF2-40B4-BE49-F238E27FC236}">
                <a16:creationId xmlns:a16="http://schemas.microsoft.com/office/drawing/2014/main" id="{7E0C3BB2-6A67-4239-B8E3-4203FFBA9E53}"/>
              </a:ext>
            </a:extLst>
          </p:cNvPr>
          <p:cNvSpPr/>
          <p:nvPr/>
        </p:nvSpPr>
        <p:spPr>
          <a:xfrm>
            <a:off x="6569242" y="6159397"/>
            <a:ext cx="5159139" cy="261610"/>
          </a:xfrm>
          <a:prstGeom prst="rect">
            <a:avLst/>
          </a:prstGeom>
        </p:spPr>
        <p:txBody>
          <a:bodyPr wrap="square">
            <a:spAutoFit/>
          </a:bodyPr>
          <a:lstStyle/>
          <a:p>
            <a:pPr algn="ctr"/>
            <a:r>
              <a:rPr lang="en-US" altLang="zh-CN" sz="1100" i="1" dirty="0">
                <a:solidFill>
                  <a:srgbClr val="000080"/>
                </a:solidFill>
                <a:latin typeface="CMSSI8"/>
              </a:rPr>
              <a:t>Kundu, Patra and Roy, Complete analysis of all B-&gt; </a:t>
            </a:r>
            <a:r>
              <a:rPr lang="en-US" altLang="zh-CN" sz="1100" i="1" dirty="0">
                <a:solidFill>
                  <a:srgbClr val="000080"/>
                </a:solidFill>
                <a:latin typeface="Cambria Math" panose="02040503050406030204" pitchFamily="18" charset="0"/>
                <a:ea typeface="Cambria Math" panose="02040503050406030204" pitchFamily="18" charset="0"/>
              </a:rPr>
              <a:t>K</a:t>
            </a:r>
            <a:r>
              <a:rPr lang="el-GR" altLang="zh-CN" sz="1100" i="1" dirty="0">
                <a:solidFill>
                  <a:srgbClr val="000080"/>
                </a:solidFill>
                <a:latin typeface="Cambria Math" panose="02040503050406030204" pitchFamily="18" charset="0"/>
                <a:ea typeface="Cambria Math" panose="02040503050406030204" pitchFamily="18" charset="0"/>
              </a:rPr>
              <a:t>π</a:t>
            </a:r>
            <a:r>
              <a:rPr lang="en-US" altLang="zh-CN" sz="1100" i="1" dirty="0">
                <a:solidFill>
                  <a:srgbClr val="000080"/>
                </a:solidFill>
                <a:latin typeface="CMSSI8"/>
              </a:rPr>
              <a:t> decays, arXiv:2106.15633[hep-ph]</a:t>
            </a:r>
            <a:endParaRPr lang="zh-CN" altLang="en-US" sz="1100" dirty="0"/>
          </a:p>
        </p:txBody>
      </p:sp>
      <p:sp>
        <p:nvSpPr>
          <p:cNvPr id="16" name="矩形 15">
            <a:extLst>
              <a:ext uri="{FF2B5EF4-FFF2-40B4-BE49-F238E27FC236}">
                <a16:creationId xmlns:a16="http://schemas.microsoft.com/office/drawing/2014/main" id="{61E75B05-FFF8-4EE6-8A98-97854FD3A3A6}"/>
              </a:ext>
            </a:extLst>
          </p:cNvPr>
          <p:cNvSpPr/>
          <p:nvPr/>
        </p:nvSpPr>
        <p:spPr>
          <a:xfrm>
            <a:off x="6222733" y="5036329"/>
            <a:ext cx="5505649" cy="261610"/>
          </a:xfrm>
          <a:prstGeom prst="rect">
            <a:avLst/>
          </a:prstGeom>
        </p:spPr>
        <p:txBody>
          <a:bodyPr wrap="square">
            <a:spAutoFit/>
          </a:bodyPr>
          <a:lstStyle/>
          <a:p>
            <a:pPr algn="ctr"/>
            <a:r>
              <a:rPr lang="en-US" altLang="zh-CN" sz="1100" i="1" dirty="0">
                <a:solidFill>
                  <a:srgbClr val="000080"/>
                </a:solidFill>
                <a:latin typeface="CMSSI8"/>
              </a:rPr>
              <a:t>Ciuchini et al, Determining weak phases  from the B-&gt; </a:t>
            </a:r>
            <a:r>
              <a:rPr lang="el-GR" altLang="zh-CN" sz="1100" i="1" dirty="0">
                <a:solidFill>
                  <a:srgbClr val="000080"/>
                </a:solidFill>
                <a:latin typeface="Cambria Math" panose="02040503050406030204" pitchFamily="18" charset="0"/>
                <a:ea typeface="Cambria Math" panose="02040503050406030204" pitchFamily="18" charset="0"/>
              </a:rPr>
              <a:t>ππ</a:t>
            </a:r>
            <a:r>
              <a:rPr lang="en-US" altLang="zh-CN" sz="1100" i="1" dirty="0">
                <a:solidFill>
                  <a:srgbClr val="000080"/>
                </a:solidFill>
                <a:latin typeface="Cambria Math" panose="02040503050406030204" pitchFamily="18" charset="0"/>
                <a:ea typeface="Cambria Math" panose="02040503050406030204" pitchFamily="18" charset="0"/>
              </a:rPr>
              <a:t>, K</a:t>
            </a:r>
            <a:r>
              <a:rPr lang="el-GR" altLang="zh-CN" sz="1100" i="1" dirty="0">
                <a:solidFill>
                  <a:srgbClr val="000080"/>
                </a:solidFill>
                <a:latin typeface="Cambria Math" panose="02040503050406030204" pitchFamily="18" charset="0"/>
                <a:ea typeface="Cambria Math" panose="02040503050406030204" pitchFamily="18" charset="0"/>
              </a:rPr>
              <a:t>π</a:t>
            </a:r>
            <a:r>
              <a:rPr lang="en-US" altLang="zh-CN" sz="1100" i="1" dirty="0">
                <a:solidFill>
                  <a:srgbClr val="000080"/>
                </a:solidFill>
                <a:latin typeface="CMSSI8"/>
              </a:rPr>
              <a:t> decays, arXiv:0811.0341[hep-ph]</a:t>
            </a:r>
            <a:endParaRPr lang="zh-CN" altLang="en-US" sz="1100" dirty="0"/>
          </a:p>
        </p:txBody>
      </p:sp>
      <mc:AlternateContent xmlns:mc="http://schemas.openxmlformats.org/markup-compatibility/2006" xmlns:a14="http://schemas.microsoft.com/office/drawing/2010/main">
        <mc:Choice Requires="a14">
          <p:sp>
            <p:nvSpPr>
              <p:cNvPr id="17" name="文本占位符 4">
                <a:extLst>
                  <a:ext uri="{FF2B5EF4-FFF2-40B4-BE49-F238E27FC236}">
                    <a16:creationId xmlns:a16="http://schemas.microsoft.com/office/drawing/2014/main" id="{316CD136-31C1-4447-B018-CB84C7D93F98}"/>
                  </a:ext>
                </a:extLst>
              </p:cNvPr>
              <p:cNvSpPr txBox="1">
                <a:spLocks/>
              </p:cNvSpPr>
              <p:nvPr/>
            </p:nvSpPr>
            <p:spPr>
              <a:xfrm>
                <a:off x="612897" y="4195211"/>
                <a:ext cx="11160040" cy="93705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30000"/>
                  </a:lnSpc>
                  <a:spcBef>
                    <a:spcPts val="0"/>
                  </a:spcBef>
                  <a:buClr>
                    <a:srgbClr val="FF3399"/>
                  </a:buClr>
                  <a:buFont typeface="Wingdings" panose="05000000000000000000" pitchFamily="2" charset="2"/>
                  <a:buChar char="þ"/>
                  <a:defRPr/>
                </a:pPr>
                <a:r>
                  <a:rPr kumimoji="0" lang="en-US" sz="2200" b="0" i="1" u="none" strike="noStrike" kern="1200" cap="none" spc="0" normalizeH="0" baseline="0" noProof="0" dirty="0">
                    <a:ln>
                      <a:noFill/>
                    </a:ln>
                    <a:solidFill>
                      <a:srgbClr val="FF3399"/>
                    </a:solidFill>
                    <a:effectLst/>
                    <a:uLnTx/>
                    <a:uFillTx/>
                    <a:latin typeface="CMSSI8"/>
                    <a:cs typeface="Times New Roman" panose="02020603050405020304" pitchFamily="18" charset="0"/>
                  </a:rPr>
                  <a:t> The</a:t>
                </a:r>
                <a:r>
                  <a:rPr kumimoji="0" lang="en-US" sz="2200" b="0" i="1" u="none" strike="noStrike" kern="1200" cap="none" spc="0" normalizeH="0" noProof="0" dirty="0">
                    <a:ln>
                      <a:noFill/>
                    </a:ln>
                    <a:solidFill>
                      <a:srgbClr val="FF3399"/>
                    </a:solidFill>
                    <a:effectLst/>
                    <a:uLnTx/>
                    <a:uFillTx/>
                    <a:latin typeface="CMSSI8"/>
                    <a:cs typeface="Times New Roman" panose="02020603050405020304" pitchFamily="18" charset="0"/>
                  </a:rPr>
                  <a:t> present</a:t>
                </a:r>
                <a:r>
                  <a:rPr kumimoji="0" lang="en-US" sz="2200" b="0" i="1" u="none" strike="noStrike" kern="1200" cap="none" spc="0" normalizeH="0" baseline="0" noProof="0" dirty="0">
                    <a:ln>
                      <a:noFill/>
                    </a:ln>
                    <a:solidFill>
                      <a:srgbClr val="FF3399"/>
                    </a:solidFill>
                    <a:effectLst/>
                    <a:uLnTx/>
                    <a:uFillTx/>
                    <a:latin typeface="CMSSI8"/>
                    <a:cs typeface="Times New Roman" panose="02020603050405020304" pitchFamily="18" charset="0"/>
                  </a:rPr>
                  <a:t> </a:t>
                </a:r>
                <a14:m>
                  <m:oMath xmlns:m="http://schemas.openxmlformats.org/officeDocument/2006/math">
                    <m:r>
                      <a:rPr lang="en-US" altLang="zh-CN" sz="2200" i="1" smtClean="0">
                        <a:solidFill>
                          <a:srgbClr val="FF3399"/>
                        </a:solidFill>
                        <a:latin typeface="Cambria Math" panose="02040503050406030204" pitchFamily="18" charset="0"/>
                      </a:rPr>
                      <m:t>𝐵</m:t>
                    </m:r>
                    <m:r>
                      <a:rPr lang="en-US" altLang="zh-CN" sz="2200" i="1" smtClean="0">
                        <a:solidFill>
                          <a:srgbClr val="FF3399"/>
                        </a:solidFill>
                        <a:latin typeface="Cambria Math" panose="02040503050406030204" pitchFamily="18" charset="0"/>
                      </a:rPr>
                      <m:t>→</m:t>
                    </m:r>
                    <m:r>
                      <a:rPr lang="en-US" altLang="zh-CN" sz="2200" i="1" smtClean="0">
                        <a:solidFill>
                          <a:srgbClr val="FF3399"/>
                        </a:solidFill>
                        <a:latin typeface="Cambria Math" panose="02040503050406030204" pitchFamily="18" charset="0"/>
                      </a:rPr>
                      <m:t>𝐾</m:t>
                    </m:r>
                    <m:r>
                      <a:rPr lang="zh-CN" altLang="en-US" sz="2200" i="1">
                        <a:solidFill>
                          <a:srgbClr val="FF3399"/>
                        </a:solidFill>
                        <a:latin typeface="Cambria Math" panose="02040503050406030204" pitchFamily="18" charset="0"/>
                      </a:rPr>
                      <m:t>𝜋</m:t>
                    </m:r>
                  </m:oMath>
                </a14:m>
                <a:r>
                  <a:rPr lang="en-US" altLang="zh-CN" sz="2200" i="1" dirty="0">
                    <a:solidFill>
                      <a:srgbClr val="FF3399"/>
                    </a:solidFill>
                    <a:latin typeface="CMSSI8"/>
                  </a:rPr>
                  <a:t> data are compatible with the SM … and argue that anomalously large subleading terms are not needed.      </a:t>
                </a:r>
                <a:endParaRPr kumimoji="0" lang="en-US" sz="2200" b="0" i="1" u="none" strike="noStrike" kern="1200" cap="none" spc="0" normalizeH="0" baseline="0" noProof="0" dirty="0">
                  <a:ln>
                    <a:noFill/>
                  </a:ln>
                  <a:solidFill>
                    <a:srgbClr val="FF3399"/>
                  </a:solidFill>
                  <a:effectLst/>
                  <a:uLnTx/>
                  <a:uFillTx/>
                  <a:latin typeface="CMSSI8"/>
                  <a:cs typeface="Times New Roman" panose="02020603050405020304" pitchFamily="18" charset="0"/>
                </a:endParaRPr>
              </a:p>
            </p:txBody>
          </p:sp>
        </mc:Choice>
        <mc:Fallback xmlns="">
          <p:sp>
            <p:nvSpPr>
              <p:cNvPr id="17" name="文本占位符 4">
                <a:extLst>
                  <a:ext uri="{FF2B5EF4-FFF2-40B4-BE49-F238E27FC236}">
                    <a16:creationId xmlns:a16="http://schemas.microsoft.com/office/drawing/2014/main" id="{316CD136-31C1-4447-B018-CB84C7D93F98}"/>
                  </a:ext>
                </a:extLst>
              </p:cNvPr>
              <p:cNvSpPr txBox="1">
                <a:spLocks noRot="1" noChangeAspect="1" noMove="1" noResize="1" noEditPoints="1" noAdjustHandles="1" noChangeArrowheads="1" noChangeShapeType="1" noTextEdit="1"/>
              </p:cNvSpPr>
              <p:nvPr/>
            </p:nvSpPr>
            <p:spPr>
              <a:xfrm>
                <a:off x="612897" y="4195211"/>
                <a:ext cx="11160040" cy="937051"/>
              </a:xfrm>
              <a:prstGeom prst="rect">
                <a:avLst/>
              </a:prstGeom>
              <a:blipFill>
                <a:blip r:embed="rId6"/>
                <a:stretch>
                  <a:fillRect l="-601" b="-123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8074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 presetClass="entr" presetSubtype="1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fld id="{D495E168-DA5E-4888-8D8A-92B118324C14}" type="slidenum">
              <a:rPr lang="en-US" sz="1400" b="1" smtClean="0">
                <a:solidFill>
                  <a:schemeClr val="accent4">
                    <a:lumMod val="50000"/>
                  </a:schemeClr>
                </a:solidFill>
              </a:rPr>
              <a:pPr/>
              <a:t>18</a:t>
            </a:fld>
            <a:endParaRPr lang="en-US" sz="1400" b="1" dirty="0">
              <a:solidFill>
                <a:schemeClr val="accent4">
                  <a:lumMod val="50000"/>
                </a:schemeClr>
              </a:solidFill>
            </a:endParaRPr>
          </a:p>
        </p:txBody>
      </p:sp>
      <p:pic>
        <p:nvPicPr>
          <p:cNvPr id="9" name="图片 8">
            <a:extLst>
              <a:ext uri="{FF2B5EF4-FFF2-40B4-BE49-F238E27FC236}">
                <a16:creationId xmlns:a16="http://schemas.microsoft.com/office/drawing/2014/main" id="{4059D729-C27C-4D9F-B60B-96758D5B075B}"/>
              </a:ext>
            </a:extLst>
          </p:cNvPr>
          <p:cNvPicPr>
            <a:picLocks noChangeAspect="1"/>
          </p:cNvPicPr>
          <p:nvPr/>
        </p:nvPicPr>
        <p:blipFill>
          <a:blip r:embed="rId3"/>
          <a:stretch>
            <a:fillRect/>
          </a:stretch>
        </p:blipFill>
        <p:spPr>
          <a:xfrm>
            <a:off x="3819833" y="826861"/>
            <a:ext cx="7889168" cy="5481574"/>
          </a:xfrm>
          <a:prstGeom prst="rect">
            <a:avLst/>
          </a:prstGeom>
        </p:spPr>
      </p:pic>
      <mc:AlternateContent xmlns:mc="http://schemas.openxmlformats.org/markup-compatibility/2006" xmlns:a14="http://schemas.microsoft.com/office/drawing/2010/main">
        <mc:Choice Requires="a14">
          <p:sp>
            <p:nvSpPr>
              <p:cNvPr id="5" name="文本占位符 4">
                <a:extLst>
                  <a:ext uri="{FF2B5EF4-FFF2-40B4-BE49-F238E27FC236}">
                    <a16:creationId xmlns:a16="http://schemas.microsoft.com/office/drawing/2014/main" id="{605080E0-06AF-4A95-8E34-656DC8B42398}"/>
                  </a:ext>
                </a:extLst>
              </p:cNvPr>
              <p:cNvSpPr txBox="1">
                <a:spLocks/>
              </p:cNvSpPr>
              <p:nvPr/>
            </p:nvSpPr>
            <p:spPr>
              <a:xfrm>
                <a:off x="389892" y="340743"/>
                <a:ext cx="2760884" cy="48859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buClr>
                    <a:srgbClr val="00B050"/>
                  </a:buClr>
                  <a:buFont typeface="Wingdings" panose="05000000000000000000" pitchFamily="2" charset="2"/>
                  <a:buChar char="þ"/>
                </a:pPr>
                <a:r>
                  <a:rPr lang="en-US" sz="2200" dirty="0">
                    <a:solidFill>
                      <a:srgbClr val="00B050"/>
                    </a:solidFill>
                    <a:latin typeface="Times New Roman" panose="02020603050405020304" pitchFamily="18" charset="0"/>
                    <a:cs typeface="Times New Roman" panose="02020603050405020304" pitchFamily="18" charset="0"/>
                  </a:rPr>
                  <a:t> Large complex </a:t>
                </a:r>
                <a14:m>
                  <m:oMath xmlns:m="http://schemas.openxmlformats.org/officeDocument/2006/math">
                    <m:r>
                      <a:rPr lang="en-US" altLang="zh-CN" sz="2200" i="1" smtClean="0">
                        <a:solidFill>
                          <a:srgbClr val="00B050"/>
                        </a:solidFill>
                        <a:latin typeface="Cambria Math" panose="02040503050406030204" pitchFamily="18" charset="0"/>
                      </a:rPr>
                      <m:t>𝐶</m:t>
                    </m:r>
                  </m:oMath>
                </a14:m>
                <a:r>
                  <a:rPr lang="en-US" sz="2200" dirty="0">
                    <a:solidFill>
                      <a:srgbClr val="00B050"/>
                    </a:solidFill>
                    <a:latin typeface="Times New Roman" panose="02020603050405020304" pitchFamily="18" charset="0"/>
                    <a:cs typeface="Times New Roman" panose="02020603050405020304" pitchFamily="18" charset="0"/>
                  </a:rPr>
                  <a:t> </a:t>
                </a:r>
              </a:p>
            </p:txBody>
          </p:sp>
        </mc:Choice>
        <mc:Fallback xmlns="">
          <p:sp>
            <p:nvSpPr>
              <p:cNvPr id="5" name="文本占位符 4">
                <a:extLst>
                  <a:ext uri="{FF2B5EF4-FFF2-40B4-BE49-F238E27FC236}">
                    <a16:creationId xmlns:a16="http://schemas.microsoft.com/office/drawing/2014/main" id="{605080E0-06AF-4A95-8E34-656DC8B42398}"/>
                  </a:ext>
                </a:extLst>
              </p:cNvPr>
              <p:cNvSpPr txBox="1">
                <a:spLocks noRot="1" noChangeAspect="1" noMove="1" noResize="1" noEditPoints="1" noAdjustHandles="1" noChangeArrowheads="1" noChangeShapeType="1" noTextEdit="1"/>
              </p:cNvSpPr>
              <p:nvPr/>
            </p:nvSpPr>
            <p:spPr>
              <a:xfrm>
                <a:off x="389892" y="340743"/>
                <a:ext cx="2760884" cy="488595"/>
              </a:xfrm>
              <a:prstGeom prst="rect">
                <a:avLst/>
              </a:prstGeom>
              <a:blipFill>
                <a:blip r:embed="rId4"/>
                <a:stretch>
                  <a:fillRect l="-2428" b="-25000"/>
                </a:stretch>
              </a:blipFill>
            </p:spPr>
            <p:txBody>
              <a:bodyPr/>
              <a:lstStyle/>
              <a:p>
                <a:r>
                  <a:rPr lang="zh-CN" altLang="en-US">
                    <a:noFill/>
                  </a:rPr>
                  <a:t> </a:t>
                </a:r>
              </a:p>
            </p:txBody>
          </p:sp>
        </mc:Fallback>
      </mc:AlternateContent>
      <p:sp>
        <p:nvSpPr>
          <p:cNvPr id="6" name="矩形 5">
            <a:extLst>
              <a:ext uri="{FF2B5EF4-FFF2-40B4-BE49-F238E27FC236}">
                <a16:creationId xmlns:a16="http://schemas.microsoft.com/office/drawing/2014/main" id="{2E462824-4040-4C14-946B-4C10E863CFD0}"/>
              </a:ext>
            </a:extLst>
          </p:cNvPr>
          <p:cNvSpPr/>
          <p:nvPr/>
        </p:nvSpPr>
        <p:spPr>
          <a:xfrm>
            <a:off x="608353" y="878358"/>
            <a:ext cx="2760884" cy="480773"/>
          </a:xfrm>
          <a:prstGeom prst="rect">
            <a:avLst/>
          </a:prstGeom>
        </p:spPr>
        <p:txBody>
          <a:bodyPr wrap="square">
            <a:spAutoFit/>
          </a:bodyPr>
          <a:lstStyle/>
          <a:p>
            <a:pPr marL="342900" lvl="0" indent="-342900">
              <a:lnSpc>
                <a:spcPct val="130000"/>
              </a:lnSpc>
              <a:buFont typeface="Wingdings" panose="05000000000000000000" pitchFamily="2" charset="2"/>
              <a:buChar char="Ø"/>
            </a:pPr>
            <a:r>
              <a:rPr lang="en-US" altLang="zh-CN" sz="2100" dirty="0">
                <a:solidFill>
                  <a:schemeClr val="tx1">
                    <a:lumMod val="65000"/>
                    <a:lumOff val="35000"/>
                  </a:schemeClr>
                </a:solidFill>
              </a:rPr>
              <a:t>QCDF framework</a:t>
            </a:r>
            <a:endParaRPr lang="zh-CN" altLang="en-US" sz="2100" dirty="0">
              <a:solidFill>
                <a:schemeClr val="tx1">
                  <a:lumMod val="65000"/>
                  <a:lumOff val="35000"/>
                </a:schemeClr>
              </a:solidFill>
            </a:endParaRPr>
          </a:p>
        </p:txBody>
      </p:sp>
      <p:sp>
        <p:nvSpPr>
          <p:cNvPr id="4" name="矩形 3">
            <a:extLst>
              <a:ext uri="{FF2B5EF4-FFF2-40B4-BE49-F238E27FC236}">
                <a16:creationId xmlns:a16="http://schemas.microsoft.com/office/drawing/2014/main" id="{7326B86F-3E23-4365-B51C-F5F44353725A}"/>
              </a:ext>
            </a:extLst>
          </p:cNvPr>
          <p:cNvSpPr/>
          <p:nvPr/>
        </p:nvSpPr>
        <p:spPr>
          <a:xfrm>
            <a:off x="973447" y="1435052"/>
            <a:ext cx="2231774" cy="369332"/>
          </a:xfrm>
          <a:prstGeom prst="rect">
            <a:avLst/>
          </a:prstGeom>
        </p:spPr>
        <p:txBody>
          <a:bodyPr wrap="square">
            <a:spAutoFit/>
          </a:bodyPr>
          <a:lstStyle/>
          <a:p>
            <a:pPr marL="342900" indent="-342900">
              <a:buFont typeface="Wingdings" panose="05000000000000000000" pitchFamily="2" charset="2"/>
              <a:buChar char="p"/>
            </a:pPr>
            <a:r>
              <a:rPr lang="en-US" altLang="zh-CN" i="1" dirty="0">
                <a:solidFill>
                  <a:srgbClr val="FF0000"/>
                </a:solidFill>
                <a:latin typeface="CMSSI8"/>
              </a:rPr>
              <a:t>QChang et al:  </a:t>
            </a:r>
            <a:endParaRPr lang="zh-CN" altLang="en-US" i="1" dirty="0">
              <a:solidFill>
                <a:srgbClr val="FF0000"/>
              </a:solidFill>
              <a:latin typeface="CMSSI8"/>
            </a:endParaRPr>
          </a:p>
        </p:txBody>
      </p:sp>
      <p:pic>
        <p:nvPicPr>
          <p:cNvPr id="7" name="图片 6">
            <a:extLst>
              <a:ext uri="{FF2B5EF4-FFF2-40B4-BE49-F238E27FC236}">
                <a16:creationId xmlns:a16="http://schemas.microsoft.com/office/drawing/2014/main" id="{7A93C595-DE37-4BF6-8E4F-A45C938D091A}"/>
              </a:ext>
            </a:extLst>
          </p:cNvPr>
          <p:cNvPicPr>
            <a:picLocks noChangeAspect="1"/>
          </p:cNvPicPr>
          <p:nvPr/>
        </p:nvPicPr>
        <p:blipFill>
          <a:blip r:embed="rId5"/>
          <a:stretch>
            <a:fillRect/>
          </a:stretch>
        </p:blipFill>
        <p:spPr>
          <a:xfrm>
            <a:off x="482999" y="2390434"/>
            <a:ext cx="4402820" cy="1362023"/>
          </a:xfrm>
          <a:prstGeom prst="rect">
            <a:avLst/>
          </a:prstGeom>
          <a:effectLst>
            <a:outerShdw blurRad="50800" dist="38100" dir="8100000" algn="tr" rotWithShape="0">
              <a:prstClr val="black">
                <a:alpha val="40000"/>
              </a:prstClr>
            </a:outerShdw>
          </a:effectLst>
        </p:spPr>
      </p:pic>
      <p:pic>
        <p:nvPicPr>
          <p:cNvPr id="8" name="图片 7">
            <a:extLst>
              <a:ext uri="{FF2B5EF4-FFF2-40B4-BE49-F238E27FC236}">
                <a16:creationId xmlns:a16="http://schemas.microsoft.com/office/drawing/2014/main" id="{008ED027-184D-4F99-8D5F-35095A15BAE0}"/>
              </a:ext>
            </a:extLst>
          </p:cNvPr>
          <p:cNvPicPr>
            <a:picLocks noChangeAspect="1"/>
          </p:cNvPicPr>
          <p:nvPr/>
        </p:nvPicPr>
        <p:blipFill>
          <a:blip r:embed="rId6"/>
          <a:stretch>
            <a:fillRect/>
          </a:stretch>
        </p:blipFill>
        <p:spPr>
          <a:xfrm>
            <a:off x="482999" y="4108102"/>
            <a:ext cx="4402820" cy="1403960"/>
          </a:xfrm>
          <a:prstGeom prst="rect">
            <a:avLst/>
          </a:prstGeom>
          <a:ln w="28575" cmpd="dbl">
            <a:solidFill>
              <a:srgbClr val="FF0000"/>
            </a:solidFill>
            <a:prstDash val="soli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0441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grpSp>
        <p:nvGrpSpPr>
          <p:cNvPr id="8" name="组合 7">
            <a:extLst>
              <a:ext uri="{FF2B5EF4-FFF2-40B4-BE49-F238E27FC236}">
                <a16:creationId xmlns:a16="http://schemas.microsoft.com/office/drawing/2014/main" id="{5268BAFD-2144-4901-BD68-EC3349C2A81D}"/>
              </a:ext>
            </a:extLst>
          </p:cNvPr>
          <p:cNvGrpSpPr/>
          <p:nvPr/>
        </p:nvGrpSpPr>
        <p:grpSpPr>
          <a:xfrm>
            <a:off x="678010" y="743551"/>
            <a:ext cx="10835980" cy="5565282"/>
            <a:chOff x="785696" y="683042"/>
            <a:chExt cx="10835980" cy="5565282"/>
          </a:xfrm>
        </p:grpSpPr>
        <p:pic>
          <p:nvPicPr>
            <p:cNvPr id="4" name="图片 3">
              <a:extLst>
                <a:ext uri="{FF2B5EF4-FFF2-40B4-BE49-F238E27FC236}">
                  <a16:creationId xmlns:a16="http://schemas.microsoft.com/office/drawing/2014/main" id="{B57D2A74-1B03-4C03-9AC4-4F317EB779FB}"/>
                </a:ext>
              </a:extLst>
            </p:cNvPr>
            <p:cNvPicPr>
              <a:picLocks noChangeAspect="1"/>
            </p:cNvPicPr>
            <p:nvPr/>
          </p:nvPicPr>
          <p:blipFill>
            <a:blip r:embed="rId3"/>
            <a:stretch>
              <a:fillRect/>
            </a:stretch>
          </p:blipFill>
          <p:spPr>
            <a:xfrm>
              <a:off x="785696" y="683042"/>
              <a:ext cx="10835980" cy="5565282"/>
            </a:xfrm>
            <a:prstGeom prst="rect">
              <a:avLst/>
            </a:prstGeom>
          </p:spPr>
        </p:pic>
        <p:sp>
          <p:nvSpPr>
            <p:cNvPr id="2" name="矩形 1">
              <a:extLst>
                <a:ext uri="{FF2B5EF4-FFF2-40B4-BE49-F238E27FC236}">
                  <a16:creationId xmlns:a16="http://schemas.microsoft.com/office/drawing/2014/main" id="{8795ACD0-852D-4D89-9A92-FEA156B0DE73}"/>
                </a:ext>
              </a:extLst>
            </p:cNvPr>
            <p:cNvSpPr/>
            <p:nvPr/>
          </p:nvSpPr>
          <p:spPr>
            <a:xfrm>
              <a:off x="8126348" y="2071635"/>
              <a:ext cx="1720177" cy="1370596"/>
            </a:xfrm>
            <a:prstGeom prst="rect">
              <a:avLst/>
            </a:prstGeom>
            <a:noFill/>
            <a:ln w="19050" cap="flat">
              <a:solidFill>
                <a:srgbClr val="C00000"/>
              </a:solidFill>
              <a:prstDash val="solid"/>
              <a:miter/>
            </a:ln>
          </p:spPr>
          <p:txBody>
            <a:bodyPr rtlCol="0" anchor="ctr"/>
            <a:lstStyle/>
            <a:p>
              <a:pPr algn="l"/>
              <a:endParaRPr lang="zh-CN" altLang="en-US" dirty="0"/>
            </a:p>
          </p:txBody>
        </p:sp>
      </p:grpSp>
      <p:grpSp>
        <p:nvGrpSpPr>
          <p:cNvPr id="14" name="组合 13">
            <a:extLst>
              <a:ext uri="{FF2B5EF4-FFF2-40B4-BE49-F238E27FC236}">
                <a16:creationId xmlns:a16="http://schemas.microsoft.com/office/drawing/2014/main" id="{2316625B-04BD-49F8-91F5-34005465ECE9}"/>
              </a:ext>
            </a:extLst>
          </p:cNvPr>
          <p:cNvGrpSpPr/>
          <p:nvPr/>
        </p:nvGrpSpPr>
        <p:grpSpPr>
          <a:xfrm>
            <a:off x="561536" y="1165122"/>
            <a:ext cx="11064011" cy="4676680"/>
            <a:chOff x="1234479" y="1209367"/>
            <a:chExt cx="11064011" cy="4676680"/>
          </a:xfrm>
        </p:grpSpPr>
        <p:pic>
          <p:nvPicPr>
            <p:cNvPr id="5" name="图片 4">
              <a:extLst>
                <a:ext uri="{FF2B5EF4-FFF2-40B4-BE49-F238E27FC236}">
                  <a16:creationId xmlns:a16="http://schemas.microsoft.com/office/drawing/2014/main" id="{25C6DA37-6220-4E9D-964E-EA297338469A}"/>
                </a:ext>
              </a:extLst>
            </p:cNvPr>
            <p:cNvPicPr>
              <a:picLocks noChangeAspect="1"/>
            </p:cNvPicPr>
            <p:nvPr/>
          </p:nvPicPr>
          <p:blipFill>
            <a:blip r:embed="rId4"/>
            <a:stretch>
              <a:fillRect/>
            </a:stretch>
          </p:blipFill>
          <p:spPr>
            <a:xfrm>
              <a:off x="1234479" y="1209367"/>
              <a:ext cx="11064011" cy="4676680"/>
            </a:xfrm>
            <a:prstGeom prst="rect">
              <a:avLst/>
            </a:prstGeom>
          </p:spPr>
        </p:pic>
        <p:cxnSp>
          <p:nvCxnSpPr>
            <p:cNvPr id="10" name="直接连接符 9">
              <a:extLst>
                <a:ext uri="{FF2B5EF4-FFF2-40B4-BE49-F238E27FC236}">
                  <a16:creationId xmlns:a16="http://schemas.microsoft.com/office/drawing/2014/main" id="{D802058A-BFDE-4A3E-AE32-897D0DEBB1F7}"/>
                </a:ext>
              </a:extLst>
            </p:cNvPr>
            <p:cNvCxnSpPr>
              <a:cxnSpLocks/>
            </p:cNvCxnSpPr>
            <p:nvPr/>
          </p:nvCxnSpPr>
          <p:spPr>
            <a:xfrm flipV="1">
              <a:off x="1263449" y="3020958"/>
              <a:ext cx="9088785" cy="2704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09AAB92-5B2E-4087-ABDC-62A190FE3BBD}"/>
                </a:ext>
              </a:extLst>
            </p:cNvPr>
            <p:cNvCxnSpPr>
              <a:cxnSpLocks/>
            </p:cNvCxnSpPr>
            <p:nvPr/>
          </p:nvCxnSpPr>
          <p:spPr>
            <a:xfrm flipV="1">
              <a:off x="1258531" y="3378833"/>
              <a:ext cx="9088785" cy="1821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5B039EC-D09B-4B88-BC21-AD40D9E312B6}"/>
                </a:ext>
              </a:extLst>
            </p:cNvPr>
            <p:cNvCxnSpPr>
              <a:cxnSpLocks/>
            </p:cNvCxnSpPr>
            <p:nvPr/>
          </p:nvCxnSpPr>
          <p:spPr>
            <a:xfrm flipV="1">
              <a:off x="1268364" y="4042288"/>
              <a:ext cx="9108452" cy="4793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854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nodeType="after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A7398AB-B4FB-44C4-A9EC-94DA908E8A9A}"/>
              </a:ext>
            </a:extLst>
          </p:cNvPr>
          <p:cNvSpPr>
            <a:spLocks noGrp="1"/>
          </p:cNvSpPr>
          <p:nvPr>
            <p:ph type="sldNum" sz="quarter" idx="12"/>
          </p:nvPr>
        </p:nvSpPr>
        <p:spPr>
          <a:xfrm>
            <a:off x="5821279" y="6360887"/>
            <a:ext cx="549442" cy="307777"/>
          </a:xfrm>
        </p:spPr>
        <p:txBody>
          <a:bodyPr wrap="square">
            <a:spAutoFit/>
          </a:bodyPr>
          <a:lstStyle/>
          <a:p>
            <a:fld id="{D495E168-DA5E-4888-8D8A-92B118324C14}" type="slidenum">
              <a:rPr lang="en-US" sz="1400" b="1" smtClean="0"/>
              <a:pPr/>
              <a:t>2</a:t>
            </a:fld>
            <a:endParaRPr lang="en-US" sz="1400" b="1" dirty="0"/>
          </a:p>
        </p:txBody>
      </p:sp>
      <p:sp>
        <p:nvSpPr>
          <p:cNvPr id="9" name="标题 1">
            <a:extLst>
              <a:ext uri="{FF2B5EF4-FFF2-40B4-BE49-F238E27FC236}">
                <a16:creationId xmlns:a16="http://schemas.microsoft.com/office/drawing/2014/main" id="{0FB6306C-70AE-4DFB-8FED-E15E33056A31}"/>
              </a:ext>
            </a:extLst>
          </p:cNvPr>
          <p:cNvSpPr>
            <a:spLocks noGrp="1"/>
          </p:cNvSpPr>
          <p:nvPr>
            <p:ph type="title"/>
          </p:nvPr>
        </p:nvSpPr>
        <p:spPr>
          <a:xfrm>
            <a:off x="429207" y="495342"/>
            <a:ext cx="11299372" cy="1089529"/>
          </a:xfrm>
        </p:spPr>
        <p:txBody>
          <a:bodyPr wrap="square">
            <a:spAutoFit/>
          </a:bodyPr>
          <a:lstStyle/>
          <a:p>
            <a:r>
              <a:rPr lang="en-US" sz="7200" dirty="0">
                <a:solidFill>
                  <a:schemeClr val="accent4">
                    <a:lumMod val="50000"/>
                  </a:schemeClr>
                </a:solidFill>
                <a:latin typeface="Agency FB" panose="020B0503020202020204" pitchFamily="34" charset="0"/>
              </a:rPr>
              <a:t>O</a:t>
            </a:r>
            <a:r>
              <a:rPr lang="en-US" dirty="0">
                <a:solidFill>
                  <a:schemeClr val="accent4">
                    <a:lumMod val="50000"/>
                  </a:schemeClr>
                </a:solidFill>
                <a:latin typeface="Agency FB" panose="020B0503020202020204" pitchFamily="34" charset="0"/>
              </a:rPr>
              <a:t>UTLINE</a:t>
            </a:r>
          </a:p>
        </p:txBody>
      </p:sp>
      <p:sp>
        <p:nvSpPr>
          <p:cNvPr id="10" name="标题 1">
            <a:extLst>
              <a:ext uri="{FF2B5EF4-FFF2-40B4-BE49-F238E27FC236}">
                <a16:creationId xmlns:a16="http://schemas.microsoft.com/office/drawing/2014/main" id="{CB529E95-67D2-4169-9950-74FBB9A47470}"/>
              </a:ext>
            </a:extLst>
          </p:cNvPr>
          <p:cNvSpPr txBox="1">
            <a:spLocks/>
          </p:cNvSpPr>
          <p:nvPr/>
        </p:nvSpPr>
        <p:spPr>
          <a:xfrm>
            <a:off x="3125754" y="1998741"/>
            <a:ext cx="6427738" cy="5355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6000" b="0" kern="1200">
                <a:solidFill>
                  <a:schemeClr val="tx2"/>
                </a:solidFill>
                <a:latin typeface="+mj-lt"/>
                <a:ea typeface="+mj-ea"/>
                <a:cs typeface="+mj-cs"/>
              </a:defRPr>
            </a:lvl1pPr>
          </a:lstStyle>
          <a:p>
            <a:pPr algn="l"/>
            <a:r>
              <a:rPr lang="en-US" altLang="zh-CN" sz="3200" dirty="0">
                <a:solidFill>
                  <a:schemeClr val="accent4">
                    <a:lumMod val="50000"/>
                  </a:schemeClr>
                </a:solidFill>
                <a:latin typeface="Book Antiqua" panose="02040602050305030304" pitchFamily="18" charset="0"/>
                <a:cs typeface="Times New Roman" panose="02020603050405020304" pitchFamily="18" charset="0"/>
              </a:rPr>
              <a:t>1. </a:t>
            </a:r>
            <a:r>
              <a:rPr lang="en-US" altLang="zh-CN" sz="3200" i="1" dirty="0">
                <a:solidFill>
                  <a:schemeClr val="accent4">
                    <a:lumMod val="50000"/>
                  </a:schemeClr>
                </a:solidFill>
                <a:latin typeface="Book Antiqua" panose="02040602050305030304" pitchFamily="18" charset="0"/>
                <a:cs typeface="Times New Roman" panose="02020603050405020304" pitchFamily="18" charset="0"/>
              </a:rPr>
              <a:t>B</a:t>
            </a:r>
            <a:r>
              <a:rPr lang="en-US" altLang="zh-CN" sz="3200" dirty="0">
                <a:solidFill>
                  <a:schemeClr val="accent4">
                    <a:lumMod val="50000"/>
                  </a:schemeClr>
                </a:solidFill>
                <a:latin typeface="Book Antiqua" panose="02040602050305030304" pitchFamily="18" charset="0"/>
                <a:cs typeface="Times New Roman" panose="02020603050405020304" pitchFamily="18" charset="0"/>
              </a:rPr>
              <a:t>-meson Physics &amp; </a:t>
            </a:r>
            <a:r>
              <a:rPr lang="en-US" altLang="zh-CN" sz="3200" i="1" dirty="0">
                <a:solidFill>
                  <a:schemeClr val="accent4">
                    <a:lumMod val="50000"/>
                  </a:schemeClr>
                </a:solidFill>
                <a:latin typeface="Book Antiqua" panose="02040602050305030304" pitchFamily="18" charset="0"/>
                <a:cs typeface="Times New Roman" panose="02020603050405020304" pitchFamily="18" charset="0"/>
              </a:rPr>
              <a:t>K</a:t>
            </a:r>
            <a:r>
              <a:rPr lang="el-GR" altLang="zh-CN" sz="3200" i="1" dirty="0">
                <a:solidFill>
                  <a:schemeClr val="accent4">
                    <a:lumMod val="50000"/>
                  </a:schemeClr>
                </a:solidFill>
                <a:latin typeface="Times New Roman" panose="02020603050405020304" pitchFamily="18" charset="0"/>
                <a:cs typeface="Times New Roman" panose="02020603050405020304" pitchFamily="18" charset="0"/>
              </a:rPr>
              <a:t>π</a:t>
            </a:r>
            <a:r>
              <a:rPr lang="en-US" altLang="zh-CN" sz="3200" i="1" dirty="0">
                <a:solidFill>
                  <a:schemeClr val="bg2"/>
                </a:solidFill>
                <a:latin typeface="Times New Roman" panose="02020603050405020304" pitchFamily="18" charset="0"/>
                <a:cs typeface="Times New Roman" panose="02020603050405020304" pitchFamily="18" charset="0"/>
              </a:rPr>
              <a:t> </a:t>
            </a:r>
            <a:r>
              <a:rPr lang="en-US" altLang="zh-CN" sz="3200" dirty="0">
                <a:solidFill>
                  <a:schemeClr val="accent4">
                    <a:lumMod val="50000"/>
                  </a:schemeClr>
                </a:solidFill>
                <a:latin typeface="Book Antiqua" panose="02040602050305030304" pitchFamily="18" charset="0"/>
                <a:cs typeface="Times New Roman" panose="02020603050405020304" pitchFamily="18" charset="0"/>
              </a:rPr>
              <a:t>puzzle </a:t>
            </a:r>
            <a:endParaRPr lang="en-US" sz="3200" dirty="0">
              <a:solidFill>
                <a:schemeClr val="accent4">
                  <a:lumMod val="50000"/>
                </a:schemeClr>
              </a:solidFill>
              <a:latin typeface="Book Antiqua" panose="02040602050305030304" pitchFamily="18" charset="0"/>
              <a:cs typeface="Times New Roman" panose="02020603050405020304" pitchFamily="18" charset="0"/>
            </a:endParaRPr>
          </a:p>
        </p:txBody>
      </p:sp>
      <p:sp>
        <p:nvSpPr>
          <p:cNvPr id="11" name="标题 1">
            <a:extLst>
              <a:ext uri="{FF2B5EF4-FFF2-40B4-BE49-F238E27FC236}">
                <a16:creationId xmlns:a16="http://schemas.microsoft.com/office/drawing/2014/main" id="{B8DBD223-5E4C-406F-BA61-A143C7E6A493}"/>
              </a:ext>
            </a:extLst>
          </p:cNvPr>
          <p:cNvSpPr txBox="1">
            <a:spLocks/>
          </p:cNvSpPr>
          <p:nvPr/>
        </p:nvSpPr>
        <p:spPr>
          <a:xfrm>
            <a:off x="3144416" y="2845397"/>
            <a:ext cx="6028945" cy="536557"/>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6000" b="0" kern="1200">
                <a:solidFill>
                  <a:schemeClr val="tx2"/>
                </a:solidFill>
                <a:latin typeface="+mj-lt"/>
                <a:ea typeface="+mj-ea"/>
                <a:cs typeface="+mj-cs"/>
              </a:defRPr>
            </a:lvl1pPr>
          </a:lstStyle>
          <a:p>
            <a:pPr algn="l"/>
            <a:r>
              <a:rPr lang="en-US" altLang="zh-CN" sz="3200" dirty="0">
                <a:solidFill>
                  <a:schemeClr val="accent4">
                    <a:lumMod val="50000"/>
                  </a:schemeClr>
                </a:solidFill>
                <a:latin typeface="Book Antiqua" panose="02040602050305030304" pitchFamily="18" charset="0"/>
                <a:cs typeface="Times New Roman" panose="02020603050405020304" pitchFamily="18" charset="0"/>
              </a:rPr>
              <a:t>2. Experimental Data </a:t>
            </a:r>
            <a:endParaRPr lang="en-US" sz="3200" dirty="0">
              <a:solidFill>
                <a:schemeClr val="accent4">
                  <a:lumMod val="50000"/>
                </a:schemeClr>
              </a:solidFill>
              <a:latin typeface="Book Antiqua" panose="02040602050305030304" pitchFamily="18" charset="0"/>
              <a:cs typeface="Times New Roman" panose="02020603050405020304" pitchFamily="18" charset="0"/>
            </a:endParaRPr>
          </a:p>
        </p:txBody>
      </p:sp>
      <p:sp>
        <p:nvSpPr>
          <p:cNvPr id="12" name="标题 1">
            <a:extLst>
              <a:ext uri="{FF2B5EF4-FFF2-40B4-BE49-F238E27FC236}">
                <a16:creationId xmlns:a16="http://schemas.microsoft.com/office/drawing/2014/main" id="{0DCE2E5D-972A-4B4C-91D5-FA754A1E3927}"/>
              </a:ext>
            </a:extLst>
          </p:cNvPr>
          <p:cNvSpPr txBox="1">
            <a:spLocks/>
          </p:cNvSpPr>
          <p:nvPr/>
        </p:nvSpPr>
        <p:spPr>
          <a:xfrm>
            <a:off x="3144416" y="3676553"/>
            <a:ext cx="6028945" cy="5355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6000" b="0" kern="1200">
                <a:solidFill>
                  <a:schemeClr val="tx2"/>
                </a:solidFill>
                <a:latin typeface="+mj-lt"/>
                <a:ea typeface="+mj-ea"/>
                <a:cs typeface="+mj-cs"/>
              </a:defRPr>
            </a:lvl1pPr>
          </a:lstStyle>
          <a:p>
            <a:pPr algn="l"/>
            <a:r>
              <a:rPr lang="en-US" altLang="zh-CN" sz="3200" dirty="0">
                <a:solidFill>
                  <a:schemeClr val="accent4">
                    <a:lumMod val="50000"/>
                  </a:schemeClr>
                </a:solidFill>
                <a:latin typeface="Book Antiqua" panose="02040602050305030304" pitchFamily="18" charset="0"/>
                <a:cs typeface="Times New Roman" panose="02020603050405020304" pitchFamily="18" charset="0"/>
              </a:rPr>
              <a:t>3. Theoretical Explorations</a:t>
            </a:r>
            <a:endParaRPr lang="en-US" sz="3200" dirty="0">
              <a:solidFill>
                <a:schemeClr val="accent4">
                  <a:lumMod val="50000"/>
                </a:schemeClr>
              </a:solidFill>
              <a:latin typeface="Book Antiqua" panose="02040602050305030304" pitchFamily="18" charset="0"/>
              <a:cs typeface="Times New Roman" panose="02020603050405020304" pitchFamily="18" charset="0"/>
            </a:endParaRPr>
          </a:p>
        </p:txBody>
      </p:sp>
      <p:sp>
        <p:nvSpPr>
          <p:cNvPr id="13" name="标题 1">
            <a:extLst>
              <a:ext uri="{FF2B5EF4-FFF2-40B4-BE49-F238E27FC236}">
                <a16:creationId xmlns:a16="http://schemas.microsoft.com/office/drawing/2014/main" id="{179A8F74-F630-47B9-9B45-947F3D7D95E7}"/>
              </a:ext>
            </a:extLst>
          </p:cNvPr>
          <p:cNvSpPr txBox="1">
            <a:spLocks/>
          </p:cNvSpPr>
          <p:nvPr/>
        </p:nvSpPr>
        <p:spPr>
          <a:xfrm>
            <a:off x="3144416" y="4523176"/>
            <a:ext cx="6028945" cy="5355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6000" b="0" kern="1200">
                <a:solidFill>
                  <a:schemeClr val="tx2"/>
                </a:solidFill>
                <a:latin typeface="+mj-lt"/>
                <a:ea typeface="+mj-ea"/>
                <a:cs typeface="+mj-cs"/>
              </a:defRPr>
            </a:lvl1pPr>
          </a:lstStyle>
          <a:p>
            <a:pPr algn="l"/>
            <a:r>
              <a:rPr lang="en-US" sz="3200" dirty="0">
                <a:solidFill>
                  <a:schemeClr val="accent4">
                    <a:lumMod val="50000"/>
                  </a:schemeClr>
                </a:solidFill>
                <a:latin typeface="Book Antiqua" panose="02040602050305030304" pitchFamily="18" charset="0"/>
                <a:cs typeface="Times New Roman" panose="02020603050405020304" pitchFamily="18" charset="0"/>
              </a:rPr>
              <a:t>4. Summary and Outlook</a:t>
            </a:r>
          </a:p>
        </p:txBody>
      </p:sp>
      <p:sp>
        <p:nvSpPr>
          <p:cNvPr id="8" name="矩形 7">
            <a:extLst>
              <a:ext uri="{FF2B5EF4-FFF2-40B4-BE49-F238E27FC236}">
                <a16:creationId xmlns:a16="http://schemas.microsoft.com/office/drawing/2014/main" id="{B342726A-6AD8-4947-B989-F7F3695B3310}"/>
              </a:ext>
            </a:extLst>
          </p:cNvPr>
          <p:cNvSpPr/>
          <p:nvPr/>
        </p:nvSpPr>
        <p:spPr>
          <a:xfrm>
            <a:off x="429208" y="5465792"/>
            <a:ext cx="11366552"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3600" i="1" u="none" strike="noStrike" kern="0" cap="none" spc="0" normalizeH="0" baseline="0" noProof="0" dirty="0">
                <a:ln>
                  <a:noFill/>
                </a:ln>
                <a:solidFill>
                  <a:srgbClr val="0000FF"/>
                </a:solidFill>
                <a:effectLst/>
                <a:uLnTx/>
                <a:uFillTx/>
                <a:latin typeface="CMSSI8"/>
                <a:ea typeface="楷体_GB2312" pitchFamily="49" charset="-122"/>
                <a:cs typeface="Times New Roman" panose="02020603050405020304" pitchFamily="18" charset="0"/>
              </a:rPr>
              <a:t>Sorry for those missed works! </a:t>
            </a:r>
            <a:endParaRPr kumimoji="0" lang="zh-CN" altLang="en-US" sz="1800" i="1" u="none" strike="noStrike" kern="0" cap="none" spc="0" normalizeH="0" baseline="0" noProof="0" dirty="0">
              <a:ln>
                <a:noFill/>
              </a:ln>
              <a:solidFill>
                <a:sysClr val="windowText" lastClr="000000"/>
              </a:solidFill>
              <a:effectLst/>
              <a:uLnTx/>
              <a:uFillTx/>
              <a:latin typeface="CMSSI8"/>
              <a:cs typeface="Times New Roman" panose="02020603050405020304" pitchFamily="18" charset="0"/>
            </a:endParaRPr>
          </a:p>
        </p:txBody>
      </p:sp>
    </p:spTree>
    <p:extLst>
      <p:ext uri="{BB962C8B-B14F-4D97-AF65-F5344CB8AC3E}">
        <p14:creationId xmlns:p14="http://schemas.microsoft.com/office/powerpoint/2010/main" val="4025714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5" name="矩形 4">
            <a:extLst>
              <a:ext uri="{FF2B5EF4-FFF2-40B4-BE49-F238E27FC236}">
                <a16:creationId xmlns:a16="http://schemas.microsoft.com/office/drawing/2014/main" id="{DFD998D9-64C6-4B2F-A824-0A8813546802}"/>
              </a:ext>
            </a:extLst>
          </p:cNvPr>
          <p:cNvSpPr/>
          <p:nvPr/>
        </p:nvSpPr>
        <p:spPr>
          <a:xfrm>
            <a:off x="375171" y="427406"/>
            <a:ext cx="2641409" cy="369332"/>
          </a:xfrm>
          <a:prstGeom prst="rect">
            <a:avLst/>
          </a:prstGeom>
        </p:spPr>
        <p:txBody>
          <a:bodyPr wrap="square">
            <a:spAutoFit/>
          </a:bodyPr>
          <a:lstStyle/>
          <a:p>
            <a:pPr marL="285750" lvl="0" indent="-285750">
              <a:buFont typeface="Wingdings" panose="05000000000000000000" pitchFamily="2" charset="2"/>
              <a:buChar char="p"/>
              <a:defRPr/>
            </a:pPr>
            <a:r>
              <a:rPr kumimoji="0" lang="en-US" altLang="zh-CN" sz="1800" b="0" i="1" u="none" strike="noStrike" kern="1200" cap="none" spc="0" normalizeH="0" baseline="0" noProof="0" dirty="0">
                <a:ln>
                  <a:noFill/>
                </a:ln>
                <a:solidFill>
                  <a:srgbClr val="FF0000"/>
                </a:solidFill>
                <a:effectLst/>
                <a:uLnTx/>
                <a:uFillTx/>
                <a:latin typeface="CMSSI8"/>
                <a:ea typeface="+mn-ea"/>
                <a:cs typeface="+mn-cs"/>
              </a:rPr>
              <a:t>HYCheng and CKChua:</a:t>
            </a:r>
            <a:endParaRPr kumimoji="0" lang="zh-CN" altLang="en-US" sz="1800" b="0" i="1" u="none" strike="noStrike" kern="1200" cap="none" spc="0" normalizeH="0" baseline="0" noProof="0" dirty="0">
              <a:ln>
                <a:noFill/>
              </a:ln>
              <a:solidFill>
                <a:srgbClr val="0000FF"/>
              </a:solidFill>
              <a:effectLst/>
              <a:uLnTx/>
              <a:uFillTx/>
              <a:latin typeface="CMSSI8"/>
              <a:ea typeface="+mn-ea"/>
              <a:cs typeface="+mn-cs"/>
            </a:endParaRP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3A3FE412-4864-4309-8DEE-8835E78DB43F}"/>
                  </a:ext>
                </a:extLst>
              </p:cNvPr>
              <p:cNvSpPr/>
              <p:nvPr/>
            </p:nvSpPr>
            <p:spPr>
              <a:xfrm>
                <a:off x="705678" y="1353537"/>
                <a:ext cx="10972800" cy="804259"/>
              </a:xfrm>
              <a:prstGeom prst="rect">
                <a:avLst/>
              </a:prstGeom>
            </p:spPr>
            <p:txBody>
              <a:bodyPr wrap="square">
                <a:spAutoFit/>
              </a:bodyPr>
              <a:lstStyle/>
              <a:p>
                <a:pPr marL="285750" lvl="0" indent="-285750">
                  <a:lnSpc>
                    <a:spcPct val="120000"/>
                  </a:lnSpc>
                  <a:buFont typeface="Wingdings" panose="05000000000000000000" pitchFamily="2" charset="2"/>
                  <a:buChar char="l"/>
                  <a:defRPr/>
                </a:pPr>
                <a:r>
                  <a:rPr lang="en-US" altLang="zh-CN" sz="2000" i="1" dirty="0">
                    <a:solidFill>
                      <a:srgbClr val="FF0000"/>
                    </a:solidFill>
                    <a:latin typeface="CMSSI8"/>
                  </a:rPr>
                  <a:t>T</a:t>
                </a:r>
                <a:r>
                  <a:rPr kumimoji="0" lang="en-US" altLang="zh-CN" sz="2000" b="0" i="1" u="none" strike="noStrike" kern="1200" cap="none" spc="0" normalizeH="0" baseline="0" noProof="0" dirty="0">
                    <a:ln>
                      <a:noFill/>
                    </a:ln>
                    <a:solidFill>
                      <a:srgbClr val="FF0000"/>
                    </a:solidFill>
                    <a:effectLst/>
                    <a:uLnTx/>
                    <a:uFillTx/>
                    <a:latin typeface="CMSSI8"/>
                  </a:rPr>
                  <a:t>he </a:t>
                </a:r>
                <a14:m>
                  <m:oMath xmlns:m="http://schemas.openxmlformats.org/officeDocument/2006/math">
                    <m:sSub>
                      <m:sSubPr>
                        <m:ctrlPr>
                          <a:rPr lang="en-US" altLang="zh-CN" sz="2000" i="1" dirty="0" smtClean="0">
                            <a:solidFill>
                              <a:srgbClr val="FF0000"/>
                            </a:solidFill>
                            <a:latin typeface="Cambria Math" panose="02040503050406030204" pitchFamily="18" charset="0"/>
                          </a:rPr>
                        </m:ctrlPr>
                      </m:sSubPr>
                      <m:e>
                        <m:r>
                          <a:rPr lang="en-US" altLang="zh-CN" sz="2000" i="1" dirty="0">
                            <a:solidFill>
                              <a:srgbClr val="FF0000"/>
                            </a:solidFill>
                            <a:latin typeface="Cambria Math" panose="02040503050406030204" pitchFamily="18" charset="0"/>
                          </a:rPr>
                          <m:t>𝑃</m:t>
                        </m:r>
                      </m:e>
                      <m:sub>
                        <m:r>
                          <m:rPr>
                            <m:sty m:val="p"/>
                          </m:rPr>
                          <a:rPr lang="en-US" altLang="zh-CN" sz="2000" dirty="0">
                            <a:solidFill>
                              <a:srgbClr val="FF0000"/>
                            </a:solidFill>
                            <a:latin typeface="Cambria Math" panose="02040503050406030204" pitchFamily="18" charset="0"/>
                          </a:rPr>
                          <m:t>ew</m:t>
                        </m:r>
                      </m:sub>
                    </m:sSub>
                  </m:oMath>
                </a14:m>
                <a:r>
                  <a:rPr lang="en-US" altLang="zh-CN" sz="2000" i="1" dirty="0">
                    <a:latin typeface="CMSSI8"/>
                  </a:rPr>
                  <a:t> </a:t>
                </a:r>
                <a:r>
                  <a:rPr kumimoji="0" lang="en-US" altLang="zh-CN" sz="2000" b="0" i="1" u="none" strike="noStrike" kern="1200" cap="none" spc="0" normalizeH="0" baseline="0" noProof="0" dirty="0">
                    <a:ln>
                      <a:noFill/>
                    </a:ln>
                    <a:solidFill>
                      <a:srgbClr val="FF0000"/>
                    </a:solidFill>
                    <a:effectLst/>
                    <a:uLnTx/>
                    <a:uFillTx/>
                    <a:latin typeface="CMSSI8"/>
                  </a:rPr>
                  <a:t>solution to </a:t>
                </a:r>
                <a14:m>
                  <m:oMath xmlns:m="http://schemas.openxmlformats.org/officeDocument/2006/math">
                    <m:r>
                      <a:rPr lang="en-US" altLang="zh-CN" sz="2000" i="1" smtClean="0">
                        <a:solidFill>
                          <a:srgbClr val="FF0000"/>
                        </a:solidFill>
                        <a:latin typeface="Cambria Math" panose="02040503050406030204" pitchFamily="18" charset="0"/>
                      </a:rPr>
                      <m:t>𝐵</m:t>
                    </m:r>
                    <m:r>
                      <a:rPr lang="en-US" altLang="zh-CN" sz="2000" b="0" i="0" smtClean="0">
                        <a:solidFill>
                          <a:srgbClr val="FF0000"/>
                        </a:solidFill>
                        <a:latin typeface="Cambria Math" panose="02040503050406030204" pitchFamily="18" charset="0"/>
                      </a:rPr>
                      <m:t>→</m:t>
                    </m:r>
                    <m:r>
                      <a:rPr lang="en-US" altLang="zh-CN" sz="2000" i="1">
                        <a:solidFill>
                          <a:srgbClr val="FF0000"/>
                        </a:solidFill>
                        <a:latin typeface="Cambria Math" panose="02040503050406030204" pitchFamily="18" charset="0"/>
                      </a:rPr>
                      <m:t>𝐾</m:t>
                    </m:r>
                    <m:r>
                      <a:rPr lang="zh-CN" altLang="en-US" sz="2000" i="1">
                        <a:solidFill>
                          <a:srgbClr val="FF0000"/>
                        </a:solidFill>
                        <a:latin typeface="Cambria Math" panose="02040503050406030204" pitchFamily="18" charset="0"/>
                      </a:rPr>
                      <m:t>𝜋</m:t>
                    </m:r>
                  </m:oMath>
                </a14:m>
                <a:r>
                  <a:rPr kumimoji="0" lang="en-US" altLang="zh-CN" sz="2000" b="0" i="1" u="none" strike="noStrike" kern="1200" cap="none" spc="0" normalizeH="0" baseline="0" noProof="0" dirty="0">
                    <a:ln>
                      <a:noFill/>
                    </a:ln>
                    <a:solidFill>
                      <a:srgbClr val="FF0000"/>
                    </a:solidFill>
                    <a:effectLst/>
                    <a:uLnTx/>
                    <a:uFillTx/>
                    <a:latin typeface="CMSSI8"/>
                  </a:rPr>
                  <a:t> CP puzzle via new physics is irrelevant for solving the CP and rate puzzles related to tree-dominated decays, e.g. </a:t>
                </a:r>
                <a14:m>
                  <m:oMath xmlns:m="http://schemas.openxmlformats.org/officeDocument/2006/math">
                    <m:sSup>
                      <m:sSupPr>
                        <m:ctrlP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t>𝐵</m:t>
                        </m:r>
                      </m:e>
                      <m:sup>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t>0</m:t>
                        </m:r>
                      </m:sup>
                    </m:sSup>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t>→</m:t>
                    </m:r>
                    <m:sSup>
                      <m:sSupPr>
                        <m:ctrlP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ctrlPr>
                      </m:sSupPr>
                      <m:e>
                        <m:r>
                          <a:rPr lang="zh-CN" altLang="en-US" sz="2000" i="1">
                            <a:solidFill>
                              <a:srgbClr val="FF0000"/>
                            </a:solidFill>
                            <a:latin typeface="Cambria Math" panose="02040503050406030204" pitchFamily="18" charset="0"/>
                          </a:rPr>
                          <m:t>𝜋</m:t>
                        </m:r>
                      </m:e>
                      <m:sup>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t>0</m:t>
                        </m:r>
                      </m:sup>
                    </m:sSup>
                    <m:sSup>
                      <m:sSupPr>
                        <m:ctrlPr>
                          <a:rPr lang="en-US" altLang="zh-CN" sz="2000" i="1">
                            <a:solidFill>
                              <a:srgbClr val="FF0000"/>
                            </a:solidFill>
                            <a:latin typeface="Cambria Math" panose="02040503050406030204" pitchFamily="18" charset="0"/>
                          </a:rPr>
                        </m:ctrlPr>
                      </m:sSupPr>
                      <m:e>
                        <m:r>
                          <a:rPr lang="zh-CN" altLang="en-US" sz="2000" i="1">
                            <a:solidFill>
                              <a:srgbClr val="FF0000"/>
                            </a:solidFill>
                            <a:latin typeface="Cambria Math" panose="02040503050406030204" pitchFamily="18" charset="0"/>
                          </a:rPr>
                          <m:t>𝜋</m:t>
                        </m:r>
                      </m:e>
                      <m:sup>
                        <m:r>
                          <a:rPr lang="en-US" altLang="zh-CN" sz="2000" i="1">
                            <a:solidFill>
                              <a:srgbClr val="FF0000"/>
                            </a:solidFill>
                            <a:latin typeface="Cambria Math" panose="02040503050406030204" pitchFamily="18" charset="0"/>
                          </a:rPr>
                          <m:t>0</m:t>
                        </m:r>
                      </m:sup>
                    </m:sSup>
                  </m:oMath>
                </a14:m>
                <a:r>
                  <a:rPr kumimoji="0" lang="en-US" altLang="zh-CN" sz="2000" b="0" i="1" u="none" strike="noStrike" kern="1200" cap="none" spc="0" normalizeH="0" baseline="0" noProof="0" dirty="0">
                    <a:ln>
                      <a:noFill/>
                    </a:ln>
                    <a:solidFill>
                      <a:srgbClr val="FF0000"/>
                    </a:solidFill>
                    <a:effectLst/>
                    <a:uLnTx/>
                    <a:uFillTx/>
                    <a:latin typeface="CMSSI8"/>
                  </a:rPr>
                  <a:t>.  </a:t>
                </a:r>
                <a:endParaRPr kumimoji="0" lang="zh-CN" altLang="en-US" sz="2000" b="0" i="1" u="none" strike="noStrike" kern="1200" cap="none" spc="0" normalizeH="0" baseline="0" noProof="0" dirty="0">
                  <a:ln>
                    <a:noFill/>
                  </a:ln>
                  <a:solidFill>
                    <a:srgbClr val="FF0000"/>
                  </a:solidFill>
                  <a:effectLst/>
                  <a:uLnTx/>
                  <a:uFillTx/>
                  <a:latin typeface="CMSSI8"/>
                </a:endParaRPr>
              </a:p>
            </p:txBody>
          </p:sp>
        </mc:Choice>
        <mc:Fallback xmlns="">
          <p:sp>
            <p:nvSpPr>
              <p:cNvPr id="8" name="矩形 7">
                <a:extLst>
                  <a:ext uri="{FF2B5EF4-FFF2-40B4-BE49-F238E27FC236}">
                    <a16:creationId xmlns:a16="http://schemas.microsoft.com/office/drawing/2014/main" id="{3A3FE412-4864-4309-8DEE-8835E78DB43F}"/>
                  </a:ext>
                </a:extLst>
              </p:cNvPr>
              <p:cNvSpPr>
                <a:spLocks noRot="1" noChangeAspect="1" noMove="1" noResize="1" noEditPoints="1" noAdjustHandles="1" noChangeArrowheads="1" noChangeShapeType="1" noTextEdit="1"/>
              </p:cNvSpPr>
              <p:nvPr/>
            </p:nvSpPr>
            <p:spPr>
              <a:xfrm>
                <a:off x="705678" y="1353537"/>
                <a:ext cx="10972800" cy="804259"/>
              </a:xfrm>
              <a:prstGeom prst="rect">
                <a:avLst/>
              </a:prstGeom>
              <a:blipFill>
                <a:blip r:embed="rId3"/>
                <a:stretch>
                  <a:fillRect l="-500" b="-1287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48835122-A1BB-4298-86C0-852A615AC9CE}"/>
                  </a:ext>
                </a:extLst>
              </p:cNvPr>
              <p:cNvSpPr/>
              <p:nvPr/>
            </p:nvSpPr>
            <p:spPr>
              <a:xfrm>
                <a:off x="705677" y="2290074"/>
                <a:ext cx="10972799" cy="805605"/>
              </a:xfrm>
              <a:prstGeom prst="rect">
                <a:avLst/>
              </a:prstGeom>
            </p:spPr>
            <p:txBody>
              <a:bodyPr wrap="square">
                <a:spAutoFit/>
              </a:bodyPr>
              <a:lstStyle/>
              <a:p>
                <a:pPr marL="285750" lvl="0" indent="-285750">
                  <a:lnSpc>
                    <a:spcPct val="120000"/>
                  </a:lnSpc>
                  <a:buFont typeface="Wingdings" panose="05000000000000000000" pitchFamily="2" charset="2"/>
                  <a:buChar char="l"/>
                  <a:defRPr/>
                </a:pPr>
                <a:r>
                  <a:rPr kumimoji="0" lang="en-US" altLang="zh-CN" sz="2000" b="0" i="1" u="none" strike="noStrike" kern="1200" cap="none" spc="0" normalizeH="0" baseline="0" noProof="0" dirty="0">
                    <a:ln>
                      <a:noFill/>
                    </a:ln>
                    <a:solidFill>
                      <a:srgbClr val="0000CC"/>
                    </a:solidFill>
                    <a:effectLst/>
                    <a:uLnTx/>
                    <a:uFillTx/>
                    <a:latin typeface="CMSSI8"/>
                  </a:rPr>
                  <a:t>Therefore, it is most likely that the </a:t>
                </a:r>
                <a14:m>
                  <m:oMath xmlns:m="http://schemas.openxmlformats.org/officeDocument/2006/math">
                    <m:r>
                      <a:rPr lang="en-US" altLang="zh-CN" sz="2000" b="0" i="1" smtClean="0">
                        <a:solidFill>
                          <a:srgbClr val="0000CC"/>
                        </a:solidFill>
                        <a:latin typeface="Cambria Math" panose="02040503050406030204" pitchFamily="18" charset="0"/>
                      </a:rPr>
                      <m:t>𝐶</m:t>
                    </m:r>
                    <m:r>
                      <a:rPr lang="en-US" altLang="zh-CN" sz="2000" i="1">
                        <a:solidFill>
                          <a:srgbClr val="0000FF"/>
                        </a:solidFill>
                        <a:latin typeface="Cambria Math" panose="02040503050406030204" pitchFamily="18" charset="0"/>
                      </a:rPr>
                      <m:t> </m:t>
                    </m:r>
                  </m:oMath>
                </a14:m>
                <a:r>
                  <a:rPr kumimoji="0" lang="en-US" altLang="zh-CN" sz="2000" b="0" i="1" u="none" strike="noStrike" kern="1200" cap="none" spc="0" normalizeH="0" baseline="0" noProof="0" dirty="0">
                    <a:ln>
                      <a:noFill/>
                    </a:ln>
                    <a:solidFill>
                      <a:srgbClr val="0000CC"/>
                    </a:solidFill>
                    <a:effectLst/>
                    <a:uLnTx/>
                    <a:uFillTx/>
                    <a:latin typeface="CMSSI8"/>
                  </a:rPr>
                  <a:t>with large magnitude and sizable strong phase is preferred to resolve the </a:t>
                </a:r>
                <a14:m>
                  <m:oMath xmlns:m="http://schemas.openxmlformats.org/officeDocument/2006/math">
                    <m:r>
                      <a:rPr lang="en-US" altLang="zh-CN" sz="2000" i="1" smtClean="0">
                        <a:solidFill>
                          <a:srgbClr val="0000CC"/>
                        </a:solidFill>
                        <a:latin typeface="Cambria Math" panose="02040503050406030204" pitchFamily="18" charset="0"/>
                      </a:rPr>
                      <m:t>𝐵</m:t>
                    </m:r>
                    <m:r>
                      <a:rPr lang="en-US" altLang="zh-CN" sz="2000">
                        <a:solidFill>
                          <a:srgbClr val="0000CC"/>
                        </a:solidFill>
                        <a:latin typeface="Cambria Math" panose="02040503050406030204" pitchFamily="18" charset="0"/>
                      </a:rPr>
                      <m:t>→</m:t>
                    </m:r>
                    <m:r>
                      <a:rPr lang="en-US" altLang="zh-CN" sz="2000" i="1">
                        <a:solidFill>
                          <a:srgbClr val="0000CC"/>
                        </a:solidFill>
                        <a:latin typeface="Cambria Math" panose="02040503050406030204" pitchFamily="18" charset="0"/>
                      </a:rPr>
                      <m:t>𝐾</m:t>
                    </m:r>
                    <m:r>
                      <a:rPr lang="zh-CN" altLang="en-US" sz="2000" i="1">
                        <a:solidFill>
                          <a:srgbClr val="0000CC"/>
                        </a:solidFill>
                        <a:latin typeface="Cambria Math" panose="02040503050406030204" pitchFamily="18" charset="0"/>
                      </a:rPr>
                      <m:t>𝜋</m:t>
                    </m:r>
                  </m:oMath>
                </a14:m>
                <a:r>
                  <a:rPr kumimoji="0" lang="en-US" altLang="zh-CN" sz="2000" b="0" i="1" u="none" strike="noStrike" kern="1200" cap="none" spc="0" normalizeH="0" baseline="0" noProof="0" dirty="0">
                    <a:ln>
                      <a:noFill/>
                    </a:ln>
                    <a:solidFill>
                      <a:srgbClr val="0000CC"/>
                    </a:solidFill>
                    <a:effectLst/>
                    <a:uLnTx/>
                    <a:uFillTx/>
                    <a:latin typeface="CMSSI8"/>
                  </a:rPr>
                  <a:t> CP puzzle without invoking new physics.  </a:t>
                </a:r>
                <a:endParaRPr kumimoji="0" lang="zh-CN" altLang="en-US" sz="2000" b="0" i="1" u="none" strike="noStrike" kern="1200" cap="none" spc="0" normalizeH="0" baseline="0" noProof="0" dirty="0">
                  <a:ln>
                    <a:noFill/>
                  </a:ln>
                  <a:solidFill>
                    <a:srgbClr val="0000CC"/>
                  </a:solidFill>
                  <a:effectLst/>
                  <a:uLnTx/>
                  <a:uFillTx/>
                  <a:latin typeface="CMSSI8"/>
                </a:endParaRPr>
              </a:p>
            </p:txBody>
          </p:sp>
        </mc:Choice>
        <mc:Fallback xmlns="">
          <p:sp>
            <p:nvSpPr>
              <p:cNvPr id="10" name="矩形 9">
                <a:extLst>
                  <a:ext uri="{FF2B5EF4-FFF2-40B4-BE49-F238E27FC236}">
                    <a16:creationId xmlns:a16="http://schemas.microsoft.com/office/drawing/2014/main" id="{48835122-A1BB-4298-86C0-852A615AC9CE}"/>
                  </a:ext>
                </a:extLst>
              </p:cNvPr>
              <p:cNvSpPr>
                <a:spLocks noRot="1" noChangeAspect="1" noMove="1" noResize="1" noEditPoints="1" noAdjustHandles="1" noChangeArrowheads="1" noChangeShapeType="1" noTextEdit="1"/>
              </p:cNvSpPr>
              <p:nvPr/>
            </p:nvSpPr>
            <p:spPr>
              <a:xfrm>
                <a:off x="705677" y="2290074"/>
                <a:ext cx="10972799" cy="805605"/>
              </a:xfrm>
              <a:prstGeom prst="rect">
                <a:avLst/>
              </a:prstGeom>
              <a:blipFill>
                <a:blip r:embed="rId4"/>
                <a:stretch>
                  <a:fillRect l="-500" b="-1287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254B7216-896C-45BB-9661-B2A02C916AFC}"/>
                  </a:ext>
                </a:extLst>
              </p:cNvPr>
              <p:cNvSpPr/>
              <p:nvPr/>
            </p:nvSpPr>
            <p:spPr>
              <a:xfrm>
                <a:off x="705678" y="3275964"/>
                <a:ext cx="10972798" cy="806375"/>
              </a:xfrm>
              <a:prstGeom prst="rect">
                <a:avLst/>
              </a:prstGeom>
            </p:spPr>
            <p:txBody>
              <a:bodyPr wrap="square">
                <a:spAutoFit/>
              </a:bodyPr>
              <a:lstStyle/>
              <a:p>
                <a:pPr marL="285750" lvl="0" indent="-285750">
                  <a:lnSpc>
                    <a:spcPct val="120000"/>
                  </a:lnSpc>
                  <a:buFont typeface="Wingdings" panose="05000000000000000000" pitchFamily="2" charset="2"/>
                  <a:buChar char="l"/>
                  <a:defRPr/>
                </a:pPr>
                <a:r>
                  <a:rPr kumimoji="0" lang="en-US" altLang="zh-CN" sz="2000" b="0" i="1" u="none" strike="noStrike" kern="1200" cap="none" spc="0" normalizeH="0" baseline="0" noProof="0" dirty="0">
                    <a:ln>
                      <a:noFill/>
                    </a:ln>
                    <a:solidFill>
                      <a:srgbClr val="FF0000"/>
                    </a:solidFill>
                    <a:effectLst/>
                    <a:uLnTx/>
                    <a:uFillTx/>
                    <a:latin typeface="CMSSI8"/>
                  </a:rPr>
                  <a:t>Power corrections to a large complex </a:t>
                </a:r>
                <a14:m>
                  <m:oMath xmlns:m="http://schemas.openxmlformats.org/officeDocument/2006/math">
                    <m:sSub>
                      <m:sSubPr>
                        <m:ctrlP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t>𝑎</m:t>
                        </m:r>
                      </m:e>
                      <m:sub>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t>2</m:t>
                        </m:r>
                      </m:sub>
                    </m:sSub>
                  </m:oMath>
                </a14:m>
                <a:r>
                  <a:rPr kumimoji="0" lang="en-US" altLang="zh-CN" sz="2000" b="0" i="1" u="none" strike="noStrike" kern="1200" cap="none" spc="0" normalizeH="0" baseline="0" noProof="0" dirty="0">
                    <a:ln>
                      <a:noFill/>
                    </a:ln>
                    <a:solidFill>
                      <a:srgbClr val="FF0000"/>
                    </a:solidFill>
                    <a:effectLst/>
                    <a:uLnTx/>
                    <a:uFillTx/>
                    <a:latin typeface="CMSSI8"/>
                  </a:rPr>
                  <a:t>, the parameter for describing the </a:t>
                </a:r>
                <a14:m>
                  <m:oMath xmlns:m="http://schemas.openxmlformats.org/officeDocument/2006/math">
                    <m:r>
                      <a:rPr lang="en-US" altLang="zh-CN" sz="2000" i="1" smtClean="0">
                        <a:solidFill>
                          <a:srgbClr val="FF0000"/>
                        </a:solidFill>
                        <a:latin typeface="Cambria Math" panose="02040503050406030204" pitchFamily="18" charset="0"/>
                      </a:rPr>
                      <m:t>𝐶</m:t>
                    </m:r>
                  </m:oMath>
                </a14:m>
                <a:r>
                  <a:rPr kumimoji="0" lang="en-US" altLang="zh-CN" sz="2000" b="0" i="1" u="none" strike="noStrike" kern="1200" cap="none" spc="0" normalizeH="0" baseline="0" noProof="0" dirty="0">
                    <a:ln>
                      <a:noFill/>
                    </a:ln>
                    <a:solidFill>
                      <a:srgbClr val="FF0000"/>
                    </a:solidFill>
                    <a:effectLst/>
                    <a:uLnTx/>
                    <a:uFillTx/>
                    <a:latin typeface="CMSSI8"/>
                  </a:rPr>
                  <a:t>, due to hard spectator scattering and/or final-state interactions can resolve the observed anomalous simultaneously. </a:t>
                </a:r>
                <a:endParaRPr kumimoji="0" lang="zh-CN" altLang="en-US" sz="2000" b="0" i="1" u="none" strike="noStrike" kern="1200" cap="none" spc="0" normalizeH="0" baseline="0" noProof="0" dirty="0">
                  <a:ln>
                    <a:noFill/>
                  </a:ln>
                  <a:solidFill>
                    <a:srgbClr val="FF0000"/>
                  </a:solidFill>
                  <a:effectLst/>
                  <a:uLnTx/>
                  <a:uFillTx/>
                  <a:latin typeface="CMSSI8"/>
                </a:endParaRPr>
              </a:p>
            </p:txBody>
          </p:sp>
        </mc:Choice>
        <mc:Fallback xmlns="">
          <p:sp>
            <p:nvSpPr>
              <p:cNvPr id="12" name="矩形 11">
                <a:extLst>
                  <a:ext uri="{FF2B5EF4-FFF2-40B4-BE49-F238E27FC236}">
                    <a16:creationId xmlns:a16="http://schemas.microsoft.com/office/drawing/2014/main" id="{254B7216-896C-45BB-9661-B2A02C916AFC}"/>
                  </a:ext>
                </a:extLst>
              </p:cNvPr>
              <p:cNvSpPr>
                <a:spLocks noRot="1" noChangeAspect="1" noMove="1" noResize="1" noEditPoints="1" noAdjustHandles="1" noChangeArrowheads="1" noChangeShapeType="1" noTextEdit="1"/>
              </p:cNvSpPr>
              <p:nvPr/>
            </p:nvSpPr>
            <p:spPr>
              <a:xfrm>
                <a:off x="705678" y="3275964"/>
                <a:ext cx="10972798" cy="806375"/>
              </a:xfrm>
              <a:prstGeom prst="rect">
                <a:avLst/>
              </a:prstGeom>
              <a:blipFill>
                <a:blip r:embed="rId5"/>
                <a:stretch>
                  <a:fillRect l="-500" b="-12030"/>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109DFD04-C9E8-43F7-B828-35CE2111E355}"/>
              </a:ext>
            </a:extLst>
          </p:cNvPr>
          <p:cNvPicPr>
            <a:picLocks noChangeAspect="1"/>
          </p:cNvPicPr>
          <p:nvPr/>
        </p:nvPicPr>
        <p:blipFill>
          <a:blip r:embed="rId6"/>
          <a:stretch>
            <a:fillRect/>
          </a:stretch>
        </p:blipFill>
        <p:spPr>
          <a:xfrm>
            <a:off x="1354791" y="4193704"/>
            <a:ext cx="1919506" cy="291656"/>
          </a:xfrm>
          <a:prstGeom prst="rect">
            <a:avLst/>
          </a:prstGeom>
        </p:spPr>
      </p:pic>
      <p:pic>
        <p:nvPicPr>
          <p:cNvPr id="4" name="图片 3">
            <a:extLst>
              <a:ext uri="{FF2B5EF4-FFF2-40B4-BE49-F238E27FC236}">
                <a16:creationId xmlns:a16="http://schemas.microsoft.com/office/drawing/2014/main" id="{4546F1B7-3F62-4D95-B415-C2AF0D9355DB}"/>
              </a:ext>
            </a:extLst>
          </p:cNvPr>
          <p:cNvPicPr>
            <a:picLocks noChangeAspect="1"/>
          </p:cNvPicPr>
          <p:nvPr/>
        </p:nvPicPr>
        <p:blipFill>
          <a:blip r:embed="rId7"/>
          <a:stretch>
            <a:fillRect/>
          </a:stretch>
        </p:blipFill>
        <p:spPr>
          <a:xfrm>
            <a:off x="3426871" y="4227789"/>
            <a:ext cx="2302779" cy="229525"/>
          </a:xfrm>
          <a:prstGeom prst="rect">
            <a:avLst/>
          </a:prstGeom>
        </p:spPr>
      </p:pic>
      <p:sp>
        <p:nvSpPr>
          <p:cNvPr id="13" name="矩形 12">
            <a:extLst>
              <a:ext uri="{FF2B5EF4-FFF2-40B4-BE49-F238E27FC236}">
                <a16:creationId xmlns:a16="http://schemas.microsoft.com/office/drawing/2014/main" id="{8C9EE22E-9735-4247-B04C-4ED45C8D36FD}"/>
              </a:ext>
            </a:extLst>
          </p:cNvPr>
          <p:cNvSpPr/>
          <p:nvPr/>
        </p:nvSpPr>
        <p:spPr>
          <a:xfrm>
            <a:off x="5821278" y="4125046"/>
            <a:ext cx="585719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1" u="none" strike="noStrike" kern="1200" cap="none" spc="0" normalizeH="0" baseline="0" noProof="0" dirty="0">
                <a:ln>
                  <a:noFill/>
                </a:ln>
                <a:solidFill>
                  <a:srgbClr val="FF0000"/>
                </a:solidFill>
                <a:effectLst/>
                <a:uLnTx/>
                <a:uFillTx/>
                <a:latin typeface="CMSSI8"/>
                <a:ea typeface="+mn-ea"/>
                <a:cs typeface="+mn-cs"/>
              </a:rPr>
              <a:t>Not changing the B-meson wave function parameter </a:t>
            </a:r>
            <a:r>
              <a:rPr kumimoji="0" lang="el-GR" altLang="zh-CN" sz="2000" b="0" i="1" u="none" strike="noStrike" kern="1200" cap="none" spc="0" normalizeH="0" baseline="0" noProof="0" dirty="0">
                <a:ln>
                  <a:noFill/>
                </a:ln>
                <a:solidFill>
                  <a:srgbClr val="FF0000"/>
                </a:solidFill>
                <a:effectLst/>
                <a:uLnTx/>
                <a:uFillTx/>
                <a:latin typeface="CMSSI8"/>
                <a:ea typeface="+mn-ea"/>
                <a:cs typeface="+mn-cs"/>
              </a:rPr>
              <a:t>λ</a:t>
            </a:r>
            <a:r>
              <a:rPr kumimoji="0" lang="en-US" altLang="zh-CN" sz="2000" b="0" i="0" u="none" strike="noStrike" kern="1200" cap="none" spc="0" normalizeH="0" baseline="-25000" noProof="0" dirty="0">
                <a:ln>
                  <a:noFill/>
                </a:ln>
                <a:solidFill>
                  <a:srgbClr val="FF0000"/>
                </a:solidFill>
                <a:effectLst/>
                <a:uLnTx/>
                <a:uFillTx/>
                <a:latin typeface="CMSSI8"/>
                <a:ea typeface="+mn-ea"/>
                <a:cs typeface="+mn-cs"/>
              </a:rPr>
              <a:t>B</a:t>
            </a:r>
            <a:endParaRPr kumimoji="0" lang="zh-CN" altLang="en-US" sz="2000" b="0" i="0" u="none" strike="noStrike" kern="1200" cap="none" spc="0" normalizeH="0" baseline="-25000" noProof="0" dirty="0">
              <a:ln>
                <a:noFill/>
              </a:ln>
              <a:solidFill>
                <a:prstClr val="black"/>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08148486-F79D-4A95-9C16-6E8FC7E32B38}"/>
                  </a:ext>
                </a:extLst>
              </p:cNvPr>
              <p:cNvSpPr/>
              <p:nvPr/>
            </p:nvSpPr>
            <p:spPr>
              <a:xfrm>
                <a:off x="705677" y="4723842"/>
                <a:ext cx="10972798" cy="805605"/>
              </a:xfrm>
              <a:prstGeom prst="rect">
                <a:avLst/>
              </a:prstGeom>
            </p:spPr>
            <p:txBody>
              <a:bodyPr wrap="square">
                <a:spAutoFit/>
              </a:bodyPr>
              <a:lstStyle/>
              <a:p>
                <a:pPr marL="285750" lvl="0" indent="-285750">
                  <a:lnSpc>
                    <a:spcPct val="120000"/>
                  </a:lnSpc>
                  <a:buFont typeface="Wingdings" panose="05000000000000000000" pitchFamily="2" charset="2"/>
                  <a:buChar char="l"/>
                  <a:defRPr/>
                </a:pPr>
                <a:r>
                  <a:rPr kumimoji="0" lang="en-US" altLang="zh-CN" sz="2000" b="0" i="1" u="none" strike="noStrike" kern="1200" cap="none" spc="0" normalizeH="0" baseline="0" noProof="0" dirty="0">
                    <a:ln>
                      <a:noFill/>
                    </a:ln>
                    <a:solidFill>
                      <a:srgbClr val="FF0000"/>
                    </a:solidFill>
                    <a:effectLst/>
                    <a:uLnTx/>
                    <a:uFillTx/>
                    <a:latin typeface="CMSSI8"/>
                  </a:rPr>
                  <a:t>Large effects of soft power corrections on </a:t>
                </a:r>
                <a14:m>
                  <m:oMath xmlns:m="http://schemas.openxmlformats.org/officeDocument/2006/math">
                    <m:sSub>
                      <m:sSubPr>
                        <m:ctrlP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t>𝑎</m:t>
                        </m:r>
                      </m:e>
                      <m:sub>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t>2</m:t>
                        </m:r>
                      </m:sub>
                    </m:sSub>
                  </m:oMath>
                </a14:m>
                <a:r>
                  <a:rPr kumimoji="0" lang="en-US" altLang="zh-CN" sz="2000" b="0" i="1" u="none" strike="noStrike" kern="1200" cap="none" spc="0" normalizeH="0" baseline="0" noProof="0" dirty="0">
                    <a:ln>
                      <a:noFill/>
                    </a:ln>
                    <a:solidFill>
                      <a:srgbClr val="FF0000"/>
                    </a:solidFill>
                    <a:effectLst/>
                    <a:uLnTx/>
                    <a:uFillTx/>
                    <a:latin typeface="CMSSI8"/>
                  </a:rPr>
                  <a:t> for </a:t>
                </a:r>
                <a14:m>
                  <m:oMath xmlns:m="http://schemas.openxmlformats.org/officeDocument/2006/math">
                    <m:r>
                      <a:rPr lang="en-US" altLang="zh-CN" sz="2000" i="1">
                        <a:solidFill>
                          <a:srgbClr val="FF0000"/>
                        </a:solidFill>
                        <a:latin typeface="Cambria Math" panose="02040503050406030204" pitchFamily="18" charset="0"/>
                      </a:rPr>
                      <m:t>𝐵</m:t>
                    </m:r>
                    <m:r>
                      <a:rPr lang="en-US" altLang="zh-CN" sz="2000">
                        <a:solidFill>
                          <a:srgbClr val="FF0000"/>
                        </a:solidFill>
                        <a:latin typeface="Cambria Math" panose="02040503050406030204" pitchFamily="18" charset="0"/>
                      </a:rPr>
                      <m:t>→</m:t>
                    </m:r>
                    <m:r>
                      <a:rPr lang="en-US" altLang="zh-CN" sz="2000" b="0" i="1" smtClean="0">
                        <a:solidFill>
                          <a:srgbClr val="FF0000"/>
                        </a:solidFill>
                        <a:latin typeface="Cambria Math" panose="02040503050406030204" pitchFamily="18" charset="0"/>
                      </a:rPr>
                      <m:t>𝑃𝑃</m:t>
                    </m:r>
                  </m:oMath>
                </a14:m>
                <a:r>
                  <a:rPr lang="en-US" altLang="zh-CN" sz="2000" i="1" dirty="0">
                    <a:solidFill>
                      <a:srgbClr val="FF0000"/>
                    </a:solidFill>
                    <a:latin typeface="CMSSI8"/>
                  </a:rPr>
                  <a:t> modes have to do with the special nature of pion as a </a:t>
                </a:r>
                <a14:m>
                  <m:oMath xmlns:m="http://schemas.openxmlformats.org/officeDocument/2006/math">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t>𝑞</m:t>
                    </m:r>
                    <m:acc>
                      <m:accPr>
                        <m:chr m:val="̅"/>
                        <m:ctrlP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rPr>
                          <m:t>𝑞</m:t>
                        </m:r>
                      </m:e>
                    </m:acc>
                  </m:oMath>
                </a14:m>
                <a:r>
                  <a:rPr kumimoji="0" lang="en-US" altLang="zh-CN" sz="2000" b="0" i="1" u="none" strike="noStrike" kern="1200" cap="none" spc="0" normalizeH="0" baseline="0" noProof="0" dirty="0">
                    <a:ln>
                      <a:noFill/>
                    </a:ln>
                    <a:solidFill>
                      <a:srgbClr val="FF0000"/>
                    </a:solidFill>
                    <a:effectLst/>
                    <a:uLnTx/>
                    <a:uFillTx/>
                    <a:latin typeface="CMSSI8"/>
                  </a:rPr>
                  <a:t> bound state and a nearly massless NG boson.</a:t>
                </a:r>
                <a:endParaRPr kumimoji="0" lang="zh-CN" altLang="en-US" sz="2000" b="0" i="1" u="none" strike="noStrike" kern="1200" cap="none" spc="0" normalizeH="0" baseline="0" noProof="0" dirty="0">
                  <a:ln>
                    <a:noFill/>
                  </a:ln>
                  <a:solidFill>
                    <a:srgbClr val="FF0000"/>
                  </a:solidFill>
                  <a:effectLst/>
                  <a:uLnTx/>
                  <a:uFillTx/>
                  <a:latin typeface="CMSSI8"/>
                </a:endParaRPr>
              </a:p>
            </p:txBody>
          </p:sp>
        </mc:Choice>
        <mc:Fallback xmlns="">
          <p:sp>
            <p:nvSpPr>
              <p:cNvPr id="14" name="矩形 13">
                <a:extLst>
                  <a:ext uri="{FF2B5EF4-FFF2-40B4-BE49-F238E27FC236}">
                    <a16:creationId xmlns:a16="http://schemas.microsoft.com/office/drawing/2014/main" id="{08148486-F79D-4A95-9C16-6E8FC7E32B38}"/>
                  </a:ext>
                </a:extLst>
              </p:cNvPr>
              <p:cNvSpPr>
                <a:spLocks noRot="1" noChangeAspect="1" noMove="1" noResize="1" noEditPoints="1" noAdjustHandles="1" noChangeArrowheads="1" noChangeShapeType="1" noTextEdit="1"/>
              </p:cNvSpPr>
              <p:nvPr/>
            </p:nvSpPr>
            <p:spPr>
              <a:xfrm>
                <a:off x="705677" y="4723842"/>
                <a:ext cx="10972798" cy="805605"/>
              </a:xfrm>
              <a:prstGeom prst="rect">
                <a:avLst/>
              </a:prstGeom>
              <a:blipFill>
                <a:blip r:embed="rId8"/>
                <a:stretch>
                  <a:fillRect l="-500" b="-12879"/>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FAC4E72B-D0BF-4F7E-9A8F-28BCE7A63F30}"/>
              </a:ext>
            </a:extLst>
          </p:cNvPr>
          <p:cNvPicPr>
            <a:picLocks noChangeAspect="1"/>
          </p:cNvPicPr>
          <p:nvPr/>
        </p:nvPicPr>
        <p:blipFill>
          <a:blip r:embed="rId9"/>
          <a:stretch>
            <a:fillRect/>
          </a:stretch>
        </p:blipFill>
        <p:spPr>
          <a:xfrm>
            <a:off x="3937401" y="5607082"/>
            <a:ext cx="4317198" cy="292492"/>
          </a:xfrm>
          <a:prstGeom prst="rect">
            <a:avLst/>
          </a:prstGeom>
        </p:spPr>
      </p:pic>
      <p:sp>
        <p:nvSpPr>
          <p:cNvPr id="16" name="矩形 15">
            <a:extLst>
              <a:ext uri="{FF2B5EF4-FFF2-40B4-BE49-F238E27FC236}">
                <a16:creationId xmlns:a16="http://schemas.microsoft.com/office/drawing/2014/main" id="{5A4BDD1F-327B-4826-9AEB-650460192B3B}"/>
              </a:ext>
            </a:extLst>
          </p:cNvPr>
          <p:cNvSpPr/>
          <p:nvPr/>
        </p:nvSpPr>
        <p:spPr>
          <a:xfrm>
            <a:off x="6137217" y="777554"/>
            <a:ext cx="5438650" cy="261610"/>
          </a:xfrm>
          <a:prstGeom prst="rect">
            <a:avLst/>
          </a:prstGeom>
        </p:spPr>
        <p:txBody>
          <a:bodyPr wrap="square">
            <a:spAutoFit/>
          </a:bodyPr>
          <a:lstStyle/>
          <a:p>
            <a:pPr algn="ctr"/>
            <a:r>
              <a:rPr lang="en-US" altLang="zh-CN" sz="1100" i="1" dirty="0">
                <a:solidFill>
                  <a:srgbClr val="000080"/>
                </a:solidFill>
                <a:latin typeface="CMSSI8"/>
              </a:rPr>
              <a:t>HYCheng and CKChua, Resolving B-CP puzzles in QCD factorization, arXiv: 0908.3506[hep-ph]</a:t>
            </a:r>
            <a:endParaRPr lang="zh-CN" altLang="en-US" sz="1100" dirty="0"/>
          </a:p>
        </p:txBody>
      </p:sp>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0D7AE3EE-FCA9-49F3-9F6D-B6CC994A98BF}"/>
                  </a:ext>
                </a:extLst>
              </p:cNvPr>
              <p:cNvSpPr/>
              <p:nvPr/>
            </p:nvSpPr>
            <p:spPr>
              <a:xfrm>
                <a:off x="5015760" y="1029302"/>
                <a:ext cx="6560107" cy="268984"/>
              </a:xfrm>
              <a:prstGeom prst="rect">
                <a:avLst/>
              </a:prstGeom>
            </p:spPr>
            <p:txBody>
              <a:bodyPr wrap="square">
                <a:spAutoFit/>
              </a:bodyPr>
              <a:lstStyle/>
              <a:p>
                <a:pPr algn="ctr"/>
                <a:r>
                  <a:rPr lang="en-US" altLang="zh-CN" sz="1100" i="1" dirty="0">
                    <a:solidFill>
                      <a:srgbClr val="000080"/>
                    </a:solidFill>
                    <a:latin typeface="CMSSI8"/>
                  </a:rPr>
                  <a:t>HYCheng and CKChua, Revisiting charmless hadronic </a:t>
                </a:r>
                <a14:m>
                  <m:oMath xmlns:m="http://schemas.openxmlformats.org/officeDocument/2006/math">
                    <m:sSub>
                      <m:sSubPr>
                        <m:ctrlPr>
                          <a:rPr lang="en-US" altLang="zh-CN" sz="1100" i="1" smtClean="0">
                            <a:solidFill>
                              <a:srgbClr val="000080"/>
                            </a:solidFill>
                            <a:latin typeface="Cambria Math" panose="02040503050406030204" pitchFamily="18" charset="0"/>
                          </a:rPr>
                        </m:ctrlPr>
                      </m:sSubPr>
                      <m:e>
                        <m:r>
                          <m:rPr>
                            <m:nor/>
                          </m:rPr>
                          <a:rPr lang="en-US" altLang="zh-CN" sz="1100" i="1" dirty="0">
                            <a:solidFill>
                              <a:srgbClr val="000080"/>
                            </a:solidFill>
                            <a:latin typeface="CMSSI8"/>
                          </a:rPr>
                          <m:t>B</m:t>
                        </m:r>
                      </m:e>
                      <m:sub>
                        <m:r>
                          <a:rPr lang="en-US" altLang="zh-CN" sz="1100" b="0" i="1" smtClean="0">
                            <a:solidFill>
                              <a:srgbClr val="000080"/>
                            </a:solidFill>
                            <a:latin typeface="Cambria Math" panose="02040503050406030204" pitchFamily="18" charset="0"/>
                          </a:rPr>
                          <m:t>𝑢</m:t>
                        </m:r>
                        <m:r>
                          <a:rPr lang="en-US" altLang="zh-CN" sz="1100" b="0" i="1" smtClean="0">
                            <a:solidFill>
                              <a:srgbClr val="000080"/>
                            </a:solidFill>
                            <a:latin typeface="Cambria Math" panose="02040503050406030204" pitchFamily="18" charset="0"/>
                          </a:rPr>
                          <m:t>,</m:t>
                        </m:r>
                        <m:r>
                          <a:rPr lang="en-US" altLang="zh-CN" sz="1100" b="0" i="1" smtClean="0">
                            <a:solidFill>
                              <a:srgbClr val="000080"/>
                            </a:solidFill>
                            <a:latin typeface="Cambria Math" panose="02040503050406030204" pitchFamily="18" charset="0"/>
                          </a:rPr>
                          <m:t>𝑑</m:t>
                        </m:r>
                      </m:sub>
                    </m:sSub>
                  </m:oMath>
                </a14:m>
                <a:r>
                  <a:rPr lang="en-US" altLang="zh-CN" sz="1100" i="1" dirty="0">
                    <a:solidFill>
                      <a:srgbClr val="000080"/>
                    </a:solidFill>
                    <a:latin typeface="CMSSI8"/>
                  </a:rPr>
                  <a:t> decays in QCD factorization , arXiv: 0909.5229[hep-ph]</a:t>
                </a:r>
                <a:endParaRPr lang="zh-CN" altLang="en-US" sz="1100" dirty="0"/>
              </a:p>
            </p:txBody>
          </p:sp>
        </mc:Choice>
        <mc:Fallback xmlns="">
          <p:sp>
            <p:nvSpPr>
              <p:cNvPr id="17" name="矩形 16">
                <a:extLst>
                  <a:ext uri="{FF2B5EF4-FFF2-40B4-BE49-F238E27FC236}">
                    <a16:creationId xmlns:a16="http://schemas.microsoft.com/office/drawing/2014/main" id="{0D7AE3EE-FCA9-49F3-9F6D-B6CC994A98BF}"/>
                  </a:ext>
                </a:extLst>
              </p:cNvPr>
              <p:cNvSpPr>
                <a:spLocks noRot="1" noChangeAspect="1" noMove="1" noResize="1" noEditPoints="1" noAdjustHandles="1" noChangeArrowheads="1" noChangeShapeType="1" noTextEdit="1"/>
              </p:cNvSpPr>
              <p:nvPr/>
            </p:nvSpPr>
            <p:spPr>
              <a:xfrm>
                <a:off x="5015760" y="1029302"/>
                <a:ext cx="6560107" cy="268984"/>
              </a:xfrm>
              <a:prstGeom prst="rect">
                <a:avLst/>
              </a:prstGeom>
              <a:blipFill>
                <a:blip r:embed="rId10"/>
                <a:stretch>
                  <a:fillRect b="-136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534329F9-F4A2-26E0-A19F-61E470F66AFE}"/>
                  </a:ext>
                </a:extLst>
              </p:cNvPr>
              <p:cNvSpPr/>
              <p:nvPr/>
            </p:nvSpPr>
            <p:spPr>
              <a:xfrm>
                <a:off x="5213945" y="6036404"/>
                <a:ext cx="6408577" cy="261610"/>
              </a:xfrm>
              <a:prstGeom prst="rect">
                <a:avLst/>
              </a:prstGeom>
            </p:spPr>
            <p:txBody>
              <a:bodyPr wrap="square">
                <a:spAutoFit/>
              </a:bodyPr>
              <a:lstStyle/>
              <a:p>
                <a:pPr lvl="0" algn="ctr">
                  <a:defRPr/>
                </a:pPr>
                <a:r>
                  <a:rPr lang="en-US" altLang="zh-CN" sz="1100" i="1" dirty="0">
                    <a:solidFill>
                      <a:srgbClr val="000080"/>
                    </a:solidFill>
                    <a:latin typeface="CMSSI8"/>
                  </a:rPr>
                  <a:t>Duraisamy</a:t>
                </a: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and Kagan, Power corrections to </a:t>
                </a:r>
                <a14:m>
                  <m:oMath xmlns:m="http://schemas.openxmlformats.org/officeDocument/2006/math">
                    <m:sSup>
                      <m:sSupPr>
                        <m:ctrlP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ctrlPr>
                      </m:sSupPr>
                      <m:e>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𝑒</m:t>
                        </m:r>
                      </m:e>
                      <m:sup>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m:t>
                        </m:r>
                      </m:sup>
                    </m:sSup>
                    <m:sSup>
                      <m:sSupPr>
                        <m:ctrlPr>
                          <a:rPr lang="en-US" altLang="zh-CN" sz="1100" i="1">
                            <a:solidFill>
                              <a:srgbClr val="000080"/>
                            </a:solidFill>
                            <a:latin typeface="Cambria Math" panose="02040503050406030204" pitchFamily="18" charset="0"/>
                          </a:rPr>
                        </m:ctrlPr>
                      </m:sSupPr>
                      <m:e>
                        <m:r>
                          <a:rPr lang="en-US" altLang="zh-CN" sz="1100" i="1">
                            <a:solidFill>
                              <a:srgbClr val="000080"/>
                            </a:solidFill>
                            <a:latin typeface="Cambria Math" panose="02040503050406030204" pitchFamily="18" charset="0"/>
                          </a:rPr>
                          <m:t>𝑒</m:t>
                        </m:r>
                      </m:e>
                      <m:sup>
                        <m:r>
                          <a:rPr lang="en-US" altLang="zh-CN" sz="1100" b="0" i="1" smtClean="0">
                            <a:solidFill>
                              <a:srgbClr val="000080"/>
                            </a:solidFill>
                            <a:latin typeface="Cambria Math" panose="02040503050406030204" pitchFamily="18" charset="0"/>
                          </a:rPr>
                          <m:t>−</m:t>
                        </m:r>
                      </m:sup>
                    </m:sSup>
                    <m:r>
                      <a:rPr lang="en-US" altLang="zh-CN" sz="1100" b="0" i="1" smtClean="0">
                        <a:solidFill>
                          <a:srgbClr val="000080"/>
                        </a:solidFill>
                        <a:latin typeface="Cambria Math" panose="02040503050406030204" pitchFamily="18" charset="0"/>
                      </a:rPr>
                      <m:t>→</m:t>
                    </m:r>
                    <m:sSup>
                      <m:sSupPr>
                        <m:ctrlPr>
                          <a:rPr lang="en-US" altLang="zh-CN" sz="1100" i="1" smtClean="0">
                            <a:solidFill>
                              <a:srgbClr val="000080"/>
                            </a:solidFill>
                            <a:latin typeface="Cambria Math" panose="02040503050406030204" pitchFamily="18" charset="0"/>
                          </a:rPr>
                        </m:ctrlPr>
                      </m:sSupPr>
                      <m:e>
                        <m:r>
                          <a:rPr lang="zh-CN" altLang="en-US" sz="1100" i="1" smtClean="0">
                            <a:solidFill>
                              <a:srgbClr val="000080"/>
                            </a:solidFill>
                            <a:latin typeface="Cambria Math" panose="02040503050406030204" pitchFamily="18" charset="0"/>
                          </a:rPr>
                          <m:t>𝜋</m:t>
                        </m:r>
                      </m:e>
                      <m:sup>
                        <m:r>
                          <a:rPr lang="en-US" altLang="zh-CN" sz="1100" i="1">
                            <a:solidFill>
                              <a:srgbClr val="000080"/>
                            </a:solidFill>
                            <a:latin typeface="Cambria Math" panose="02040503050406030204" pitchFamily="18" charset="0"/>
                          </a:rPr>
                          <m:t>+</m:t>
                        </m:r>
                      </m:sup>
                    </m:sSup>
                    <m:sSup>
                      <m:sSupPr>
                        <m:ctrlPr>
                          <a:rPr lang="en-US" altLang="zh-CN" sz="1100" i="1">
                            <a:solidFill>
                              <a:srgbClr val="000080"/>
                            </a:solidFill>
                            <a:latin typeface="Cambria Math" panose="02040503050406030204" pitchFamily="18" charset="0"/>
                          </a:rPr>
                        </m:ctrlPr>
                      </m:sSupPr>
                      <m:e>
                        <m:r>
                          <a:rPr lang="zh-CN" altLang="en-US" sz="1100" i="1">
                            <a:solidFill>
                              <a:srgbClr val="000080"/>
                            </a:solidFill>
                            <a:latin typeface="Cambria Math" panose="02040503050406030204" pitchFamily="18" charset="0"/>
                          </a:rPr>
                          <m:t>𝜋</m:t>
                        </m:r>
                      </m:e>
                      <m:sup>
                        <m:r>
                          <a:rPr lang="en-US" altLang="zh-CN" sz="1100" b="0" i="1" smtClean="0">
                            <a:solidFill>
                              <a:srgbClr val="000080"/>
                            </a:solidFill>
                            <a:latin typeface="Cambria Math" panose="02040503050406030204" pitchFamily="18" charset="0"/>
                          </a:rPr>
                          <m:t>−</m:t>
                        </m:r>
                      </m:sup>
                    </m:sSup>
                    <m:r>
                      <a:rPr lang="en-US" altLang="zh-CN" sz="1100" b="0" i="1" smtClean="0">
                        <a:solidFill>
                          <a:srgbClr val="000080"/>
                        </a:solidFill>
                        <a:latin typeface="Cambria Math" panose="02040503050406030204" pitchFamily="18" charset="0"/>
                      </a:rPr>
                      <m:t>,</m:t>
                    </m:r>
                    <m:sSup>
                      <m:sSupPr>
                        <m:ctrlPr>
                          <a:rPr lang="en-US" altLang="zh-CN" sz="1100" i="1">
                            <a:solidFill>
                              <a:srgbClr val="000080"/>
                            </a:solidFill>
                            <a:latin typeface="Cambria Math" panose="02040503050406030204" pitchFamily="18" charset="0"/>
                          </a:rPr>
                        </m:ctrlPr>
                      </m:sSupPr>
                      <m:e>
                        <m:r>
                          <a:rPr lang="en-US" altLang="zh-CN" sz="1100" b="0" i="1" smtClean="0">
                            <a:solidFill>
                              <a:srgbClr val="000080"/>
                            </a:solidFill>
                            <a:latin typeface="Cambria Math" panose="02040503050406030204" pitchFamily="18" charset="0"/>
                          </a:rPr>
                          <m:t>𝐾</m:t>
                        </m:r>
                      </m:e>
                      <m:sup>
                        <m:r>
                          <a:rPr lang="en-US" altLang="zh-CN" sz="1100" i="1">
                            <a:solidFill>
                              <a:srgbClr val="000080"/>
                            </a:solidFill>
                            <a:latin typeface="Cambria Math" panose="02040503050406030204" pitchFamily="18" charset="0"/>
                          </a:rPr>
                          <m:t>+</m:t>
                        </m:r>
                      </m:sup>
                    </m:sSup>
                    <m:sSup>
                      <m:sSupPr>
                        <m:ctrlPr>
                          <a:rPr lang="en-US" altLang="zh-CN" sz="1100" i="1">
                            <a:solidFill>
                              <a:srgbClr val="000080"/>
                            </a:solidFill>
                            <a:latin typeface="Cambria Math" panose="02040503050406030204" pitchFamily="18" charset="0"/>
                          </a:rPr>
                        </m:ctrlPr>
                      </m:sSupPr>
                      <m:e>
                        <m:r>
                          <a:rPr lang="en-US" altLang="zh-CN" sz="1100" i="1">
                            <a:solidFill>
                              <a:srgbClr val="000080"/>
                            </a:solidFill>
                            <a:latin typeface="Cambria Math" panose="02040503050406030204" pitchFamily="18" charset="0"/>
                          </a:rPr>
                          <m:t>𝐾</m:t>
                        </m:r>
                      </m:e>
                      <m:sup>
                        <m:r>
                          <a:rPr lang="en-US" altLang="zh-CN" sz="1100" b="0" i="1" smtClean="0">
                            <a:solidFill>
                              <a:srgbClr val="000080"/>
                            </a:solidFill>
                            <a:latin typeface="Cambria Math" panose="02040503050406030204" pitchFamily="18" charset="0"/>
                          </a:rPr>
                          <m:t>−</m:t>
                        </m:r>
                      </m:sup>
                    </m:sSup>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and </a:t>
                </a:r>
                <a14:m>
                  <m:oMath xmlns:m="http://schemas.openxmlformats.org/officeDocument/2006/math">
                    <m:r>
                      <a:rPr lang="en-US" altLang="zh-CN" sz="1100" i="1">
                        <a:solidFill>
                          <a:srgbClr val="000080"/>
                        </a:solidFill>
                        <a:latin typeface="Cambria Math" panose="02040503050406030204" pitchFamily="18" charset="0"/>
                      </a:rPr>
                      <m:t>𝐵</m:t>
                    </m:r>
                    <m:r>
                      <a:rPr lang="en-US" altLang="zh-CN" sz="1100" b="0" i="0" smtClean="0">
                        <a:solidFill>
                          <a:srgbClr val="000080"/>
                        </a:solidFill>
                        <a:latin typeface="Cambria Math" panose="02040503050406030204" pitchFamily="18" charset="0"/>
                      </a:rPr>
                      <m:t>→</m:t>
                    </m:r>
                    <m:r>
                      <a:rPr lang="en-US" altLang="zh-CN" sz="1100" i="1">
                        <a:solidFill>
                          <a:srgbClr val="000080"/>
                        </a:solidFill>
                        <a:latin typeface="Cambria Math" panose="02040503050406030204" pitchFamily="18" charset="0"/>
                      </a:rPr>
                      <m:t>𝐾</m:t>
                    </m:r>
                    <m:r>
                      <a:rPr lang="zh-CN" altLang="en-US" sz="1100" i="1">
                        <a:solidFill>
                          <a:srgbClr val="000080"/>
                        </a:solidFill>
                        <a:latin typeface="Cambria Math" panose="02040503050406030204" pitchFamily="18" charset="0"/>
                      </a:rPr>
                      <m:t>𝜋</m:t>
                    </m:r>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a:t>
                </a:r>
                <a14:m>
                  <m:oMath xmlns:m="http://schemas.openxmlformats.org/officeDocument/2006/math">
                    <m:r>
                      <a:rPr lang="zh-CN" altLang="en-US" sz="1100" i="1">
                        <a:solidFill>
                          <a:srgbClr val="000080"/>
                        </a:solidFill>
                        <a:latin typeface="Cambria Math" panose="02040503050406030204" pitchFamily="18" charset="0"/>
                      </a:rPr>
                      <m:t>𝜋𝜋</m:t>
                    </m:r>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arXiv:0812.3162[hep-ph]</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7" name="矩形 6">
                <a:extLst>
                  <a:ext uri="{FF2B5EF4-FFF2-40B4-BE49-F238E27FC236}">
                    <a16:creationId xmlns:a16="http://schemas.microsoft.com/office/drawing/2014/main" id="{534329F9-F4A2-26E0-A19F-61E470F66AFE}"/>
                  </a:ext>
                </a:extLst>
              </p:cNvPr>
              <p:cNvSpPr>
                <a:spLocks noRot="1" noChangeAspect="1" noMove="1" noResize="1" noEditPoints="1" noAdjustHandles="1" noChangeArrowheads="1" noChangeShapeType="1" noTextEdit="1"/>
              </p:cNvSpPr>
              <p:nvPr/>
            </p:nvSpPr>
            <p:spPr>
              <a:xfrm>
                <a:off x="5213945" y="6036404"/>
                <a:ext cx="6408577" cy="261610"/>
              </a:xfrm>
              <a:prstGeom prst="rect">
                <a:avLst/>
              </a:prstGeom>
              <a:blipFill>
                <a:blip r:embed="rId11"/>
                <a:stretch>
                  <a:fillRect t="-2326" b="-1395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67142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pic>
        <p:nvPicPr>
          <p:cNvPr id="5" name="图片 4">
            <a:extLst>
              <a:ext uri="{FF2B5EF4-FFF2-40B4-BE49-F238E27FC236}">
                <a16:creationId xmlns:a16="http://schemas.microsoft.com/office/drawing/2014/main" id="{685D4A82-69FA-42D4-9510-3BAD139A538D}"/>
              </a:ext>
            </a:extLst>
          </p:cNvPr>
          <p:cNvPicPr>
            <a:picLocks noChangeAspect="1"/>
          </p:cNvPicPr>
          <p:nvPr/>
        </p:nvPicPr>
        <p:blipFill>
          <a:blip r:embed="rId3"/>
          <a:stretch>
            <a:fillRect/>
          </a:stretch>
        </p:blipFill>
        <p:spPr>
          <a:xfrm>
            <a:off x="535275" y="701558"/>
            <a:ext cx="11121449" cy="5454884"/>
          </a:xfrm>
          <a:prstGeom prst="rect">
            <a:avLst/>
          </a:prstGeom>
        </p:spPr>
      </p:pic>
      <p:cxnSp>
        <p:nvCxnSpPr>
          <p:cNvPr id="2" name="直接连接符 1">
            <a:extLst>
              <a:ext uri="{FF2B5EF4-FFF2-40B4-BE49-F238E27FC236}">
                <a16:creationId xmlns:a16="http://schemas.microsoft.com/office/drawing/2014/main" id="{86997562-EF42-F304-807F-BC148A0E9D73}"/>
              </a:ext>
            </a:extLst>
          </p:cNvPr>
          <p:cNvCxnSpPr>
            <a:cxnSpLocks/>
          </p:cNvCxnSpPr>
          <p:nvPr/>
        </p:nvCxnSpPr>
        <p:spPr>
          <a:xfrm>
            <a:off x="625151" y="5309371"/>
            <a:ext cx="1106955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DA893CEE-466A-C571-D869-22944BBD4656}"/>
              </a:ext>
            </a:extLst>
          </p:cNvPr>
          <p:cNvCxnSpPr>
            <a:cxnSpLocks/>
          </p:cNvCxnSpPr>
          <p:nvPr/>
        </p:nvCxnSpPr>
        <p:spPr>
          <a:xfrm flipV="1">
            <a:off x="625151" y="6124450"/>
            <a:ext cx="11064632" cy="3199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224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C9C0D8-F542-4EF0-9CC8-FC946B2083EE}"/>
              </a:ext>
            </a:extLst>
          </p:cNvPr>
          <p:cNvSpPr/>
          <p:nvPr/>
        </p:nvSpPr>
        <p:spPr>
          <a:xfrm>
            <a:off x="1382035" y="3057007"/>
            <a:ext cx="2092959" cy="1175835"/>
          </a:xfrm>
          <a:prstGeom prst="rect">
            <a:avLst/>
          </a:prstGeom>
        </p:spPr>
        <p:txBody>
          <a:bodyPr wrap="square">
            <a:spAutoFit/>
          </a:bodyPr>
          <a:lstStyle/>
          <a:p>
            <a:pPr>
              <a:lnSpc>
                <a:spcPct val="130000"/>
              </a:lnSpc>
            </a:pPr>
            <a:r>
              <a:rPr lang="en-US" altLang="zh-CN" sz="1100" i="1" dirty="0">
                <a:solidFill>
                  <a:srgbClr val="000080"/>
                </a:solidFill>
                <a:latin typeface="CMSSI8"/>
              </a:rPr>
              <a:t>Bell, Beneke, Huber and  XQLi, Two-loop current-current contribution to the non-leptonic QCD penguin amplitude, arXiv: 1507.03700[hep-ph]</a:t>
            </a:r>
            <a:endParaRPr lang="zh-CN" altLang="en-US" sz="1100" dirty="0"/>
          </a:p>
        </p:txBody>
      </p:sp>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fld id="{D495E168-DA5E-4888-8D8A-92B118324C14}" type="slidenum">
              <a:rPr lang="en-US" sz="1400" b="1" smtClean="0">
                <a:solidFill>
                  <a:schemeClr val="accent4">
                    <a:lumMod val="50000"/>
                  </a:schemeClr>
                </a:solidFill>
              </a:rPr>
              <a:pPr/>
              <a:t>22</a:t>
            </a:fld>
            <a:endParaRPr lang="en-US" sz="1400" b="1" dirty="0">
              <a:solidFill>
                <a:schemeClr val="accent4">
                  <a:lumMod val="50000"/>
                </a:schemeClr>
              </a:solidFill>
            </a:endParaRPr>
          </a:p>
        </p:txBody>
      </p:sp>
      <p:sp>
        <p:nvSpPr>
          <p:cNvPr id="4" name="矩形 3">
            <a:extLst>
              <a:ext uri="{FF2B5EF4-FFF2-40B4-BE49-F238E27FC236}">
                <a16:creationId xmlns:a16="http://schemas.microsoft.com/office/drawing/2014/main" id="{17C1316F-EE84-47C1-945D-1933AF616CD0}"/>
              </a:ext>
            </a:extLst>
          </p:cNvPr>
          <p:cNvSpPr/>
          <p:nvPr/>
        </p:nvSpPr>
        <p:spPr>
          <a:xfrm>
            <a:off x="477272" y="410189"/>
            <a:ext cx="5835038" cy="369332"/>
          </a:xfrm>
          <a:prstGeom prst="rect">
            <a:avLst/>
          </a:prstGeom>
        </p:spPr>
        <p:txBody>
          <a:bodyPr wrap="square">
            <a:spAutoFit/>
          </a:bodyPr>
          <a:lstStyle/>
          <a:p>
            <a:pPr marL="285750" indent="-285750">
              <a:buFont typeface="Wingdings" panose="05000000000000000000" pitchFamily="2" charset="2"/>
              <a:buChar char="p"/>
            </a:pPr>
            <a:r>
              <a:rPr lang="en-US" altLang="zh-CN" i="1" dirty="0">
                <a:solidFill>
                  <a:srgbClr val="FF0000"/>
                </a:solidFill>
                <a:latin typeface="CMSSI8"/>
              </a:rPr>
              <a:t>Bell, Beneke, Huber and XQLi:</a:t>
            </a:r>
            <a:endParaRPr lang="zh-CN" altLang="en-US" i="1" dirty="0">
              <a:solidFill>
                <a:srgbClr val="FF0000"/>
              </a:solidFill>
              <a:latin typeface="CMSSI8"/>
            </a:endParaRPr>
          </a:p>
        </p:txBody>
      </p:sp>
      <p:sp>
        <p:nvSpPr>
          <p:cNvPr id="7" name="矩形 6">
            <a:extLst>
              <a:ext uri="{FF2B5EF4-FFF2-40B4-BE49-F238E27FC236}">
                <a16:creationId xmlns:a16="http://schemas.microsoft.com/office/drawing/2014/main" id="{12AA1D29-8423-40DE-A8F0-0135C20181BA}"/>
              </a:ext>
            </a:extLst>
          </p:cNvPr>
          <p:cNvSpPr/>
          <p:nvPr/>
        </p:nvSpPr>
        <p:spPr>
          <a:xfrm>
            <a:off x="6239550" y="585905"/>
            <a:ext cx="5255701" cy="338554"/>
          </a:xfrm>
          <a:prstGeom prst="rect">
            <a:avLst/>
          </a:prstGeom>
        </p:spPr>
        <p:txBody>
          <a:bodyPr wrap="square">
            <a:spAutoFit/>
          </a:bodyPr>
          <a:lstStyle/>
          <a:p>
            <a:pPr algn="ctr"/>
            <a:r>
              <a:rPr lang="en-US" altLang="zh-CN" sz="1600" i="1" dirty="0">
                <a:solidFill>
                  <a:srgbClr val="FF3399"/>
                </a:solidFill>
                <a:latin typeface="CMSSI8"/>
              </a:rPr>
              <a:t>From </a:t>
            </a:r>
            <a:r>
              <a:rPr lang="en-US" altLang="zh-CN" sz="1600" i="1" dirty="0" err="1">
                <a:solidFill>
                  <a:srgbClr val="FF3399"/>
                </a:solidFill>
                <a:latin typeface="CMSSI8"/>
              </a:rPr>
              <a:t>XinQiang’s</a:t>
            </a:r>
            <a:r>
              <a:rPr lang="en-US" altLang="zh-CN" sz="1600" i="1" dirty="0">
                <a:solidFill>
                  <a:srgbClr val="FF3399"/>
                </a:solidFill>
                <a:latin typeface="CMSSI8"/>
              </a:rPr>
              <a:t> talks  @ HFCPV-2018, 2023</a:t>
            </a:r>
            <a:endParaRPr lang="zh-CN" altLang="en-US" sz="1600" dirty="0">
              <a:solidFill>
                <a:srgbClr val="FF3399"/>
              </a:solidFill>
            </a:endParaRPr>
          </a:p>
        </p:txBody>
      </p:sp>
      <p:pic>
        <p:nvPicPr>
          <p:cNvPr id="8" name="图片 7">
            <a:extLst>
              <a:ext uri="{FF2B5EF4-FFF2-40B4-BE49-F238E27FC236}">
                <a16:creationId xmlns:a16="http://schemas.microsoft.com/office/drawing/2014/main" id="{261A9BCB-9737-4969-A5BA-CA6348EB94A7}"/>
              </a:ext>
            </a:extLst>
          </p:cNvPr>
          <p:cNvPicPr>
            <a:picLocks noChangeAspect="1"/>
          </p:cNvPicPr>
          <p:nvPr/>
        </p:nvPicPr>
        <p:blipFill>
          <a:blip r:embed="rId3"/>
          <a:stretch>
            <a:fillRect/>
          </a:stretch>
        </p:blipFill>
        <p:spPr>
          <a:xfrm>
            <a:off x="3733800" y="924241"/>
            <a:ext cx="6924425" cy="5275250"/>
          </a:xfrm>
          <a:prstGeom prst="rect">
            <a:avLst/>
          </a:prstGeom>
        </p:spPr>
      </p:pic>
      <p:pic>
        <p:nvPicPr>
          <p:cNvPr id="9" name="图片 8">
            <a:extLst>
              <a:ext uri="{FF2B5EF4-FFF2-40B4-BE49-F238E27FC236}">
                <a16:creationId xmlns:a16="http://schemas.microsoft.com/office/drawing/2014/main" id="{5AEBA144-F2C8-407E-A357-8C7321B493B9}"/>
              </a:ext>
            </a:extLst>
          </p:cNvPr>
          <p:cNvPicPr>
            <a:picLocks noChangeAspect="1"/>
          </p:cNvPicPr>
          <p:nvPr/>
        </p:nvPicPr>
        <p:blipFill>
          <a:blip r:embed="rId4"/>
          <a:stretch>
            <a:fillRect/>
          </a:stretch>
        </p:blipFill>
        <p:spPr>
          <a:xfrm>
            <a:off x="1467974" y="944432"/>
            <a:ext cx="9256051" cy="5392709"/>
          </a:xfrm>
          <a:prstGeom prst="rect">
            <a:avLst/>
          </a:prstGeom>
        </p:spPr>
      </p:pic>
    </p:spTree>
    <p:extLst>
      <p:ext uri="{BB962C8B-B14F-4D97-AF65-F5344CB8AC3E}">
        <p14:creationId xmlns:p14="http://schemas.microsoft.com/office/powerpoint/2010/main" val="42724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8"/>
                                        </p:tgtEl>
                                      </p:cBhvr>
                                    </p:animEffect>
                                    <p:anim calcmode="lin" valueType="num">
                                      <p:cBhvr>
                                        <p:cTn id="15" dur="1000"/>
                                        <p:tgtEl>
                                          <p:spTgt spid="8"/>
                                        </p:tgtEl>
                                        <p:attrNameLst>
                                          <p:attrName>ppt_x</p:attrName>
                                        </p:attrNameLst>
                                      </p:cBhvr>
                                      <p:tavLst>
                                        <p:tav tm="0">
                                          <p:val>
                                            <p:strVal val="ppt_x"/>
                                          </p:val>
                                        </p:tav>
                                        <p:tav tm="100000">
                                          <p:val>
                                            <p:strVal val="ppt_x"/>
                                          </p:val>
                                        </p:tav>
                                      </p:tavLst>
                                    </p:anim>
                                    <p:anim calcmode="lin" valueType="num">
                                      <p:cBhvr>
                                        <p:cTn id="16" dur="1000"/>
                                        <p:tgtEl>
                                          <p:spTgt spid="8"/>
                                        </p:tgtEl>
                                        <p:attrNameLst>
                                          <p:attrName>ppt_y</p:attrName>
                                        </p:attrNameLst>
                                      </p:cBhvr>
                                      <p:tavLst>
                                        <p:tav tm="0">
                                          <p:val>
                                            <p:strVal val="ppt_y"/>
                                          </p:val>
                                        </p:tav>
                                        <p:tav tm="100000">
                                          <p:val>
                                            <p:strVal val="ppt_y+.1"/>
                                          </p:val>
                                        </p:tav>
                                      </p:tavLst>
                                    </p:anim>
                                    <p:set>
                                      <p:cBhvr>
                                        <p:cTn id="17" dur="1" fill="hold">
                                          <p:stCondLst>
                                            <p:cond delay="999"/>
                                          </p:stCondLst>
                                        </p:cTn>
                                        <p:tgtEl>
                                          <p:spTgt spid="8"/>
                                        </p:tgtEl>
                                        <p:attrNameLst>
                                          <p:attrName>style.visibility</p:attrName>
                                        </p:attrNameLst>
                                      </p:cBhvr>
                                      <p:to>
                                        <p:strVal val="hidden"/>
                                      </p:to>
                                    </p:set>
                                  </p:childTnLst>
                                </p:cTn>
                              </p:par>
                              <p:par>
                                <p:cTn id="18" presetID="42" presetClass="exit" presetSubtype="0" fill="hold" grpId="0" nodeType="withEffect">
                                  <p:stCondLst>
                                    <p:cond delay="0"/>
                                  </p:stCondLst>
                                  <p:childTnLst>
                                    <p:animEffect transition="out" filter="fade">
                                      <p:cBhvr>
                                        <p:cTn id="19" dur="1000"/>
                                        <p:tgtEl>
                                          <p:spTgt spid="10"/>
                                        </p:tgtEl>
                                      </p:cBhvr>
                                    </p:animEffect>
                                    <p:anim calcmode="lin" valueType="num">
                                      <p:cBhvr>
                                        <p:cTn id="20" dur="1000"/>
                                        <p:tgtEl>
                                          <p:spTgt spid="10"/>
                                        </p:tgtEl>
                                        <p:attrNameLst>
                                          <p:attrName>ppt_x</p:attrName>
                                        </p:attrNameLst>
                                      </p:cBhvr>
                                      <p:tavLst>
                                        <p:tav tm="0">
                                          <p:val>
                                            <p:strVal val="ppt_x"/>
                                          </p:val>
                                        </p:tav>
                                        <p:tav tm="100000">
                                          <p:val>
                                            <p:strVal val="ppt_x"/>
                                          </p:val>
                                        </p:tav>
                                      </p:tavLst>
                                    </p:anim>
                                    <p:anim calcmode="lin" valueType="num">
                                      <p:cBhvr>
                                        <p:cTn id="21" dur="1000"/>
                                        <p:tgtEl>
                                          <p:spTgt spid="10"/>
                                        </p:tgtEl>
                                        <p:attrNameLst>
                                          <p:attrName>ppt_y</p:attrName>
                                        </p:attrNameLst>
                                      </p:cBhvr>
                                      <p:tavLst>
                                        <p:tav tm="0">
                                          <p:val>
                                            <p:strVal val="ppt_y"/>
                                          </p:val>
                                        </p:tav>
                                        <p:tav tm="100000">
                                          <p:val>
                                            <p:strVal val="ppt_y+.1"/>
                                          </p:val>
                                        </p:tav>
                                      </p:tavLst>
                                    </p:anim>
                                    <p:set>
                                      <p:cBhvr>
                                        <p:cTn id="22" dur="1" fill="hold">
                                          <p:stCondLst>
                                            <p:cond delay="999"/>
                                          </p:stCondLst>
                                        </p:cTn>
                                        <p:tgtEl>
                                          <p:spTgt spid="10"/>
                                        </p:tgtEl>
                                        <p:attrNameLst>
                                          <p:attrName>style.visibility</p:attrName>
                                        </p:attrNameLst>
                                      </p:cBhvr>
                                      <p:to>
                                        <p:strVal val="hidden"/>
                                      </p:to>
                                    </p:set>
                                  </p:childTnLst>
                                </p:cTn>
                              </p:par>
                            </p:childTnLst>
                          </p:cTn>
                        </p:par>
                        <p:par>
                          <p:cTn id="23" fill="hold">
                            <p:stCondLst>
                              <p:cond delay="1000"/>
                            </p:stCondLst>
                            <p:childTnLst>
                              <p:par>
                                <p:cTn id="24" presetID="3" presetClass="entr" presetSubtype="10" fill="hold" nodeType="afterEffect">
                                  <p:stCondLst>
                                    <p:cond delay="25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D34CFB83-A957-4E2A-BBE0-0B1126052A11}"/>
              </a:ext>
            </a:extLst>
          </p:cNvPr>
          <p:cNvGrpSpPr/>
          <p:nvPr/>
        </p:nvGrpSpPr>
        <p:grpSpPr>
          <a:xfrm>
            <a:off x="899944" y="1912628"/>
            <a:ext cx="10392107" cy="3680946"/>
            <a:chOff x="899944" y="1912628"/>
            <a:chExt cx="10392107" cy="3680946"/>
          </a:xfrm>
        </p:grpSpPr>
        <p:pic>
          <p:nvPicPr>
            <p:cNvPr id="12" name="图片 11">
              <a:extLst>
                <a:ext uri="{FF2B5EF4-FFF2-40B4-BE49-F238E27FC236}">
                  <a16:creationId xmlns:a16="http://schemas.microsoft.com/office/drawing/2014/main" id="{336333D5-54F6-4FEB-A3D7-1C82DB880878}"/>
                </a:ext>
              </a:extLst>
            </p:cNvPr>
            <p:cNvPicPr>
              <a:picLocks noChangeAspect="1"/>
            </p:cNvPicPr>
            <p:nvPr/>
          </p:nvPicPr>
          <p:blipFill>
            <a:blip r:embed="rId3"/>
            <a:stretch>
              <a:fillRect/>
            </a:stretch>
          </p:blipFill>
          <p:spPr>
            <a:xfrm>
              <a:off x="899944" y="1912628"/>
              <a:ext cx="10392107" cy="3680946"/>
            </a:xfrm>
            <a:prstGeom prst="rect">
              <a:avLst/>
            </a:prstGeom>
          </p:spPr>
        </p:pic>
        <p:sp>
          <p:nvSpPr>
            <p:cNvPr id="2" name="矩形 1">
              <a:extLst>
                <a:ext uri="{FF2B5EF4-FFF2-40B4-BE49-F238E27FC236}">
                  <a16:creationId xmlns:a16="http://schemas.microsoft.com/office/drawing/2014/main" id="{36F51F30-5E40-4012-9D52-5B9E5B0D2908}"/>
                </a:ext>
              </a:extLst>
            </p:cNvPr>
            <p:cNvSpPr/>
            <p:nvPr/>
          </p:nvSpPr>
          <p:spPr>
            <a:xfrm>
              <a:off x="2468880" y="3108960"/>
              <a:ext cx="1092467" cy="1337912"/>
            </a:xfrm>
            <a:prstGeom prst="rect">
              <a:avLst/>
            </a:prstGeom>
            <a:noFill/>
            <a:ln w="19050" cap="flat">
              <a:solidFill>
                <a:srgbClr val="0000FF"/>
              </a:solidFill>
              <a:prstDash val="solid"/>
              <a:miter/>
            </a:ln>
          </p:spPr>
          <p:txBody>
            <a:bodyPr rtlCol="0" anchor="ctr"/>
            <a:lstStyle/>
            <a:p>
              <a:pPr algn="l"/>
              <a:endParaRPr lang="zh-CN" altLang="en-US" dirty="0"/>
            </a:p>
          </p:txBody>
        </p:sp>
        <p:sp>
          <p:nvSpPr>
            <p:cNvPr id="6" name="矩形 5">
              <a:extLst>
                <a:ext uri="{FF2B5EF4-FFF2-40B4-BE49-F238E27FC236}">
                  <a16:creationId xmlns:a16="http://schemas.microsoft.com/office/drawing/2014/main" id="{342C06D1-E898-4FAB-916F-22A3ABD48211}"/>
                </a:ext>
              </a:extLst>
            </p:cNvPr>
            <p:cNvSpPr/>
            <p:nvPr/>
          </p:nvSpPr>
          <p:spPr>
            <a:xfrm>
              <a:off x="9851457" y="3108960"/>
              <a:ext cx="1355360" cy="1376411"/>
            </a:xfrm>
            <a:prstGeom prst="rect">
              <a:avLst/>
            </a:prstGeom>
            <a:noFill/>
            <a:ln w="19050" cap="flat">
              <a:solidFill>
                <a:srgbClr val="FF0000"/>
              </a:solidFill>
              <a:prstDash val="solid"/>
              <a:miter/>
            </a:ln>
          </p:spPr>
          <p:txBody>
            <a:bodyPr rtlCol="0" anchor="ctr"/>
            <a:lstStyle/>
            <a:p>
              <a:pPr algn="l"/>
              <a:endParaRPr lang="zh-CN" altLang="en-US" dirty="0"/>
            </a:p>
          </p:txBody>
        </p:sp>
      </p:grpSp>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4" name="矩形 3">
            <a:extLst>
              <a:ext uri="{FF2B5EF4-FFF2-40B4-BE49-F238E27FC236}">
                <a16:creationId xmlns:a16="http://schemas.microsoft.com/office/drawing/2014/main" id="{127E5705-A4D9-4B65-85EB-EE0B8B3F191A}"/>
              </a:ext>
            </a:extLst>
          </p:cNvPr>
          <p:cNvSpPr/>
          <p:nvPr/>
        </p:nvSpPr>
        <p:spPr>
          <a:xfrm>
            <a:off x="485664" y="420926"/>
            <a:ext cx="2760884" cy="480773"/>
          </a:xfrm>
          <a:prstGeom prst="rect">
            <a:avLst/>
          </a:prstGeom>
        </p:spPr>
        <p:txBody>
          <a:bodyPr wrap="square">
            <a:spAutoFit/>
          </a:bodyPr>
          <a:lstStyle/>
          <a:p>
            <a:pPr marL="342900" lvl="0" indent="-342900">
              <a:lnSpc>
                <a:spcPct val="130000"/>
              </a:lnSpc>
              <a:buFont typeface="Wingdings" panose="05000000000000000000" pitchFamily="2" charset="2"/>
              <a:buChar char="Ø"/>
            </a:pPr>
            <a:r>
              <a:rPr lang="en-US" altLang="zh-CN" sz="2100" dirty="0">
                <a:solidFill>
                  <a:schemeClr val="tx1">
                    <a:lumMod val="65000"/>
                    <a:lumOff val="35000"/>
                  </a:schemeClr>
                </a:solidFill>
              </a:rPr>
              <a:t>PQCD formalism</a:t>
            </a:r>
            <a:endParaRPr lang="zh-CN" altLang="en-US" sz="2100" dirty="0">
              <a:solidFill>
                <a:schemeClr val="tx1">
                  <a:lumMod val="65000"/>
                  <a:lumOff val="35000"/>
                </a:schemeClr>
              </a:solidFill>
            </a:endParaRPr>
          </a:p>
        </p:txBody>
      </p:sp>
      <p:sp>
        <p:nvSpPr>
          <p:cNvPr id="5" name="矩形 4">
            <a:extLst>
              <a:ext uri="{FF2B5EF4-FFF2-40B4-BE49-F238E27FC236}">
                <a16:creationId xmlns:a16="http://schemas.microsoft.com/office/drawing/2014/main" id="{860D40B0-5B9C-45CF-8022-AB3FBEAD9737}"/>
              </a:ext>
            </a:extLst>
          </p:cNvPr>
          <p:cNvSpPr/>
          <p:nvPr/>
        </p:nvSpPr>
        <p:spPr>
          <a:xfrm>
            <a:off x="878566" y="941238"/>
            <a:ext cx="3108513" cy="369332"/>
          </a:xfrm>
          <a:prstGeom prst="rect">
            <a:avLst/>
          </a:prstGeom>
        </p:spPr>
        <p:txBody>
          <a:bodyPr wrap="square">
            <a:spAutoFit/>
          </a:bodyPr>
          <a:lstStyle/>
          <a:p>
            <a:pPr marL="285750" indent="-285750">
              <a:buClr>
                <a:srgbClr val="FF0000"/>
              </a:buClr>
              <a:buFont typeface="Yu Mincho Demibold" panose="02020600000000000000" pitchFamily="18" charset="-128"/>
              <a:buChar char="❀"/>
            </a:pPr>
            <a:r>
              <a:rPr lang="en-US" altLang="zh-CN" i="1" dirty="0">
                <a:solidFill>
                  <a:srgbClr val="FF0000"/>
                </a:solidFill>
                <a:latin typeface="CMSSI8"/>
              </a:rPr>
              <a:t>HnLi, Mishima and Sanda:</a:t>
            </a:r>
            <a:endParaRPr lang="zh-CN" altLang="en-US" i="1" dirty="0">
              <a:solidFill>
                <a:srgbClr val="FF0000"/>
              </a:solidFill>
              <a:latin typeface="CMSSI8"/>
            </a:endParaRPr>
          </a:p>
        </p:txBody>
      </p:sp>
      <p:pic>
        <p:nvPicPr>
          <p:cNvPr id="15" name="图片 14">
            <a:extLst>
              <a:ext uri="{FF2B5EF4-FFF2-40B4-BE49-F238E27FC236}">
                <a16:creationId xmlns:a16="http://schemas.microsoft.com/office/drawing/2014/main" id="{3E5F13B7-8D26-4EBB-AE74-5A69771942A0}"/>
              </a:ext>
            </a:extLst>
          </p:cNvPr>
          <p:cNvPicPr>
            <a:picLocks noChangeAspect="1"/>
          </p:cNvPicPr>
          <p:nvPr/>
        </p:nvPicPr>
        <p:blipFill>
          <a:blip r:embed="rId4"/>
          <a:stretch>
            <a:fillRect/>
          </a:stretch>
        </p:blipFill>
        <p:spPr>
          <a:xfrm>
            <a:off x="1235035" y="1553155"/>
            <a:ext cx="9721930" cy="4296849"/>
          </a:xfrm>
          <a:prstGeom prst="rect">
            <a:avLst/>
          </a:prstGeom>
        </p:spPr>
      </p:pic>
      <p:pic>
        <p:nvPicPr>
          <p:cNvPr id="16" name="图片 15">
            <a:extLst>
              <a:ext uri="{FF2B5EF4-FFF2-40B4-BE49-F238E27FC236}">
                <a16:creationId xmlns:a16="http://schemas.microsoft.com/office/drawing/2014/main" id="{643CA673-95F2-4823-BE51-586F5D5F7B12}"/>
              </a:ext>
            </a:extLst>
          </p:cNvPr>
          <p:cNvPicPr>
            <a:picLocks noChangeAspect="1"/>
          </p:cNvPicPr>
          <p:nvPr/>
        </p:nvPicPr>
        <p:blipFill>
          <a:blip r:embed="rId5"/>
          <a:stretch>
            <a:fillRect/>
          </a:stretch>
        </p:blipFill>
        <p:spPr>
          <a:xfrm>
            <a:off x="1266462" y="1884266"/>
            <a:ext cx="9659076" cy="3806402"/>
          </a:xfrm>
          <a:prstGeom prst="rect">
            <a:avLst/>
          </a:prstGeom>
        </p:spPr>
      </p:pic>
      <p:grpSp>
        <p:nvGrpSpPr>
          <p:cNvPr id="7" name="组合 6">
            <a:extLst>
              <a:ext uri="{FF2B5EF4-FFF2-40B4-BE49-F238E27FC236}">
                <a16:creationId xmlns:a16="http://schemas.microsoft.com/office/drawing/2014/main" id="{9EFB62A0-6FEB-4590-9FB6-63F46E2898EB}"/>
              </a:ext>
            </a:extLst>
          </p:cNvPr>
          <p:cNvGrpSpPr/>
          <p:nvPr/>
        </p:nvGrpSpPr>
        <p:grpSpPr>
          <a:xfrm>
            <a:off x="884575" y="2156685"/>
            <a:ext cx="10422847" cy="3265962"/>
            <a:chOff x="3474720" y="2984632"/>
            <a:chExt cx="8124908" cy="2368571"/>
          </a:xfrm>
        </p:grpSpPr>
        <p:pic>
          <p:nvPicPr>
            <p:cNvPr id="8" name="图片 7">
              <a:extLst>
                <a:ext uri="{FF2B5EF4-FFF2-40B4-BE49-F238E27FC236}">
                  <a16:creationId xmlns:a16="http://schemas.microsoft.com/office/drawing/2014/main" id="{A35B770B-B231-457A-A17E-44B51F24A629}"/>
                </a:ext>
              </a:extLst>
            </p:cNvPr>
            <p:cNvPicPr>
              <a:picLocks noChangeAspect="1"/>
            </p:cNvPicPr>
            <p:nvPr/>
          </p:nvPicPr>
          <p:blipFill>
            <a:blip r:embed="rId6"/>
            <a:stretch>
              <a:fillRect/>
            </a:stretch>
          </p:blipFill>
          <p:spPr>
            <a:xfrm>
              <a:off x="3474720" y="2984632"/>
              <a:ext cx="8124908" cy="2368571"/>
            </a:xfrm>
            <a:prstGeom prst="rect">
              <a:avLst/>
            </a:prstGeom>
          </p:spPr>
        </p:pic>
        <p:cxnSp>
          <p:nvCxnSpPr>
            <p:cNvPr id="9" name="直接连接符 8">
              <a:extLst>
                <a:ext uri="{FF2B5EF4-FFF2-40B4-BE49-F238E27FC236}">
                  <a16:creationId xmlns:a16="http://schemas.microsoft.com/office/drawing/2014/main" id="{B9F23C07-A465-4AF6-B479-4EDC56A78B03}"/>
                </a:ext>
              </a:extLst>
            </p:cNvPr>
            <p:cNvCxnSpPr>
              <a:cxnSpLocks/>
            </p:cNvCxnSpPr>
            <p:nvPr/>
          </p:nvCxnSpPr>
          <p:spPr>
            <a:xfrm>
              <a:off x="3535960" y="3987579"/>
              <a:ext cx="80114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2CDC778E-7C97-4F23-97F9-EBB7AA343B5B}"/>
                </a:ext>
              </a:extLst>
            </p:cNvPr>
            <p:cNvCxnSpPr>
              <a:cxnSpLocks/>
            </p:cNvCxnSpPr>
            <p:nvPr/>
          </p:nvCxnSpPr>
          <p:spPr>
            <a:xfrm>
              <a:off x="3577905" y="4226118"/>
              <a:ext cx="78940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EC1387CF-64D6-4DC4-B707-4FDA2D657477}"/>
                  </a:ext>
                </a:extLst>
              </p:cNvPr>
              <p:cNvSpPr/>
              <p:nvPr/>
            </p:nvSpPr>
            <p:spPr>
              <a:xfrm>
                <a:off x="6668428" y="1256542"/>
                <a:ext cx="4479862" cy="261610"/>
              </a:xfrm>
              <a:prstGeom prst="rect">
                <a:avLst/>
              </a:prstGeom>
            </p:spPr>
            <p:txBody>
              <a:bodyPr wrap="square">
                <a:spAutoFit/>
              </a:bodyPr>
              <a:lstStyle/>
              <a:p>
                <a:pPr algn="ctr"/>
                <a:r>
                  <a:rPr lang="en-US" altLang="zh-CN" sz="1100" i="1" dirty="0">
                    <a:solidFill>
                      <a:srgbClr val="000080"/>
                    </a:solidFill>
                    <a:latin typeface="CMSSI8"/>
                  </a:rPr>
                  <a:t>HnLi, Mishima and Sanda, Resolution to the B-&gt; K</a:t>
                </a:r>
                <a14:m>
                  <m:oMath xmlns:m="http://schemas.openxmlformats.org/officeDocument/2006/math">
                    <m:r>
                      <a:rPr lang="zh-CN" altLang="en-US" sz="1100" i="1" smtClean="0">
                        <a:solidFill>
                          <a:srgbClr val="000080"/>
                        </a:solidFill>
                        <a:latin typeface="Cambria Math" panose="02040503050406030204" pitchFamily="18" charset="0"/>
                      </a:rPr>
                      <m:t>𝜋</m:t>
                    </m:r>
                  </m:oMath>
                </a14:m>
                <a:r>
                  <a:rPr lang="en-US" altLang="zh-CN" sz="1100" i="1" dirty="0">
                    <a:solidFill>
                      <a:srgbClr val="000080"/>
                    </a:solidFill>
                    <a:latin typeface="CMSSI8"/>
                  </a:rPr>
                  <a:t> puzzle, hep-ph/0508041</a:t>
                </a:r>
                <a:endParaRPr lang="zh-CN" altLang="en-US" sz="1100" dirty="0"/>
              </a:p>
            </p:txBody>
          </p:sp>
        </mc:Choice>
        <mc:Fallback xmlns="">
          <p:sp>
            <p:nvSpPr>
              <p:cNvPr id="20" name="矩形 19">
                <a:extLst>
                  <a:ext uri="{FF2B5EF4-FFF2-40B4-BE49-F238E27FC236}">
                    <a16:creationId xmlns:a16="http://schemas.microsoft.com/office/drawing/2014/main" id="{EC1387CF-64D6-4DC4-B707-4FDA2D657477}"/>
                  </a:ext>
                </a:extLst>
              </p:cNvPr>
              <p:cNvSpPr>
                <a:spLocks noRot="1" noChangeAspect="1" noMove="1" noResize="1" noEditPoints="1" noAdjustHandles="1" noChangeArrowheads="1" noChangeShapeType="1" noTextEdit="1"/>
              </p:cNvSpPr>
              <p:nvPr/>
            </p:nvSpPr>
            <p:spPr>
              <a:xfrm>
                <a:off x="6668428" y="1256542"/>
                <a:ext cx="4479862" cy="261610"/>
              </a:xfrm>
              <a:prstGeom prst="rect">
                <a:avLst/>
              </a:prstGeom>
              <a:blipFill>
                <a:blip r:embed="rId7"/>
                <a:stretch>
                  <a:fillRect t="-2326" b="-13953"/>
                </a:stretch>
              </a:blipFill>
            </p:spPr>
            <p:txBody>
              <a:bodyPr/>
              <a:lstStyle/>
              <a:p>
                <a:r>
                  <a:rPr lang="zh-CN" altLang="en-US">
                    <a:noFill/>
                  </a:rPr>
                  <a:t> </a:t>
                </a:r>
              </a:p>
            </p:txBody>
          </p:sp>
        </mc:Fallback>
      </mc:AlternateContent>
      <p:sp>
        <p:nvSpPr>
          <p:cNvPr id="19" name="矩形 18">
            <a:extLst>
              <a:ext uri="{FF2B5EF4-FFF2-40B4-BE49-F238E27FC236}">
                <a16:creationId xmlns:a16="http://schemas.microsoft.com/office/drawing/2014/main" id="{30F36340-C090-4A89-8CA4-47938BF39931}"/>
              </a:ext>
            </a:extLst>
          </p:cNvPr>
          <p:cNvSpPr/>
          <p:nvPr/>
        </p:nvSpPr>
        <p:spPr>
          <a:xfrm>
            <a:off x="1555002" y="6043187"/>
            <a:ext cx="9081990" cy="261610"/>
          </a:xfrm>
          <a:prstGeom prst="rect">
            <a:avLst/>
          </a:prstGeom>
        </p:spPr>
        <p:txBody>
          <a:bodyPr wrap="square">
            <a:spAutoFit/>
          </a:bodyPr>
          <a:lstStyle/>
          <a:p>
            <a:pPr algn="ctr"/>
            <a:r>
              <a:rPr lang="en-US" altLang="zh-CN" sz="1100" i="1" dirty="0">
                <a:solidFill>
                  <a:srgbClr val="000080"/>
                </a:solidFill>
                <a:latin typeface="CMSSI8"/>
              </a:rPr>
              <a:t>JChai et al, Charmless two-body B meson decays in the perturbative QCD factorization approach, arXiv:2207.04190[hep-ph]</a:t>
            </a:r>
            <a:endParaRPr lang="zh-CN" altLang="en-US" sz="1100" dirty="0"/>
          </a:p>
        </p:txBody>
      </p:sp>
    </p:spTree>
    <p:extLst>
      <p:ext uri="{BB962C8B-B14F-4D97-AF65-F5344CB8AC3E}">
        <p14:creationId xmlns:p14="http://schemas.microsoft.com/office/powerpoint/2010/main" val="337081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par>
                          <p:cTn id="8" fill="hold">
                            <p:stCondLst>
                              <p:cond delay="500"/>
                            </p:stCondLst>
                            <p:childTnLst>
                              <p:par>
                                <p:cTn id="9" presetID="3" presetClass="entr" presetSubtype="10" fill="hold" grpId="1"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nodeType="clickEffect">
                                  <p:stCondLst>
                                    <p:cond delay="0"/>
                                  </p:stCondLst>
                                  <p:childTnLst>
                                    <p:animEffect transition="out" filter="fade">
                                      <p:cBhvr>
                                        <p:cTn id="15" dur="1000"/>
                                        <p:tgtEl>
                                          <p:spTgt spid="15"/>
                                        </p:tgtEl>
                                      </p:cBhvr>
                                    </p:animEffect>
                                    <p:anim calcmode="lin" valueType="num">
                                      <p:cBhvr>
                                        <p:cTn id="16" dur="1000"/>
                                        <p:tgtEl>
                                          <p:spTgt spid="15"/>
                                        </p:tgtEl>
                                        <p:attrNameLst>
                                          <p:attrName>ppt_x</p:attrName>
                                        </p:attrNameLst>
                                      </p:cBhvr>
                                      <p:tavLst>
                                        <p:tav tm="0">
                                          <p:val>
                                            <p:strVal val="ppt_x"/>
                                          </p:val>
                                        </p:tav>
                                        <p:tav tm="100000">
                                          <p:val>
                                            <p:strVal val="ppt_x"/>
                                          </p:val>
                                        </p:tav>
                                      </p:tavLst>
                                    </p:anim>
                                    <p:anim calcmode="lin" valueType="num">
                                      <p:cBhvr>
                                        <p:cTn id="17" dur="1000"/>
                                        <p:tgtEl>
                                          <p:spTgt spid="15"/>
                                        </p:tgtEl>
                                        <p:attrNameLst>
                                          <p:attrName>ppt_y</p:attrName>
                                        </p:attrNameLst>
                                      </p:cBhvr>
                                      <p:tavLst>
                                        <p:tav tm="0">
                                          <p:val>
                                            <p:strVal val="ppt_y"/>
                                          </p:val>
                                        </p:tav>
                                        <p:tav tm="100000">
                                          <p:val>
                                            <p:strVal val="ppt_y+.1"/>
                                          </p:val>
                                        </p:tav>
                                      </p:tavLst>
                                    </p:anim>
                                    <p:set>
                                      <p:cBhvr>
                                        <p:cTn id="18" dur="1" fill="hold">
                                          <p:stCondLst>
                                            <p:cond delay="999"/>
                                          </p:stCondLst>
                                        </p:cTn>
                                        <p:tgtEl>
                                          <p:spTgt spid="15"/>
                                        </p:tgtEl>
                                        <p:attrNameLst>
                                          <p:attrName>style.visibility</p:attrName>
                                        </p:attrNameLst>
                                      </p:cBhvr>
                                      <p:to>
                                        <p:strVal val="hidden"/>
                                      </p:to>
                                    </p:set>
                                  </p:childTnLst>
                                </p:cTn>
                              </p:par>
                            </p:childTnLst>
                          </p:cTn>
                        </p:par>
                        <p:par>
                          <p:cTn id="19" fill="hold">
                            <p:stCondLst>
                              <p:cond delay="1000"/>
                            </p:stCondLst>
                            <p:childTnLst>
                              <p:par>
                                <p:cTn id="20" presetID="3" presetClass="entr" presetSubtype="10" fill="hold" nodeType="after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42" presetClass="exit" presetSubtype="0" fill="hold" grpId="0" nodeType="withEffect">
                                  <p:stCondLst>
                                    <p:cond delay="0"/>
                                  </p:stCondLst>
                                  <p:childTnLst>
                                    <p:animEffect transition="out" filter="fade">
                                      <p:cBhvr>
                                        <p:cTn id="29" dur="1000"/>
                                        <p:tgtEl>
                                          <p:spTgt spid="19"/>
                                        </p:tgtEl>
                                      </p:cBhvr>
                                    </p:animEffect>
                                    <p:anim calcmode="lin" valueType="num">
                                      <p:cBhvr>
                                        <p:cTn id="30" dur="1000"/>
                                        <p:tgtEl>
                                          <p:spTgt spid="19"/>
                                        </p:tgtEl>
                                        <p:attrNameLst>
                                          <p:attrName>ppt_x</p:attrName>
                                        </p:attrNameLst>
                                      </p:cBhvr>
                                      <p:tavLst>
                                        <p:tav tm="0">
                                          <p:val>
                                            <p:strVal val="ppt_x"/>
                                          </p:val>
                                        </p:tav>
                                        <p:tav tm="100000">
                                          <p:val>
                                            <p:strVal val="ppt_x"/>
                                          </p:val>
                                        </p:tav>
                                      </p:tavLst>
                                    </p:anim>
                                    <p:anim calcmode="lin" valueType="num">
                                      <p:cBhvr>
                                        <p:cTn id="31" dur="1000"/>
                                        <p:tgtEl>
                                          <p:spTgt spid="19"/>
                                        </p:tgtEl>
                                        <p:attrNameLst>
                                          <p:attrName>ppt_y</p:attrName>
                                        </p:attrNameLst>
                                      </p:cBhvr>
                                      <p:tavLst>
                                        <p:tav tm="0">
                                          <p:val>
                                            <p:strVal val="ppt_y"/>
                                          </p:val>
                                        </p:tav>
                                        <p:tav tm="100000">
                                          <p:val>
                                            <p:strVal val="ppt_y+.1"/>
                                          </p:val>
                                        </p:tav>
                                      </p:tavLst>
                                    </p:anim>
                                    <p:set>
                                      <p:cBhvr>
                                        <p:cTn id="32" dur="1" fill="hold">
                                          <p:stCondLst>
                                            <p:cond delay="999"/>
                                          </p:stCondLst>
                                        </p:cTn>
                                        <p:tgtEl>
                                          <p:spTgt spid="19"/>
                                        </p:tgtEl>
                                        <p:attrNameLst>
                                          <p:attrName>style.visibility</p:attrName>
                                        </p:attrNameLst>
                                      </p:cBhvr>
                                      <p:to>
                                        <p:strVal val="hidden"/>
                                      </p:to>
                                    </p:set>
                                  </p:childTnLst>
                                </p:cTn>
                              </p:par>
                            </p:childTnLst>
                          </p:cTn>
                        </p:par>
                        <p:par>
                          <p:cTn id="33" fill="hold">
                            <p:stCondLst>
                              <p:cond delay="1000"/>
                            </p:stCondLst>
                            <p:childTnLst>
                              <p:par>
                                <p:cTn id="34" presetID="3" presetClass="entr" presetSubtype="1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linds(horizont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17"/>
                                        </p:tgtEl>
                                      </p:cBhvr>
                                    </p:animEffect>
                                    <p:anim calcmode="lin" valueType="num">
                                      <p:cBhvr>
                                        <p:cTn id="41" dur="1000"/>
                                        <p:tgtEl>
                                          <p:spTgt spid="17"/>
                                        </p:tgtEl>
                                        <p:attrNameLst>
                                          <p:attrName>ppt_x</p:attrName>
                                        </p:attrNameLst>
                                      </p:cBhvr>
                                      <p:tavLst>
                                        <p:tav tm="0">
                                          <p:val>
                                            <p:strVal val="ppt_x"/>
                                          </p:val>
                                        </p:tav>
                                        <p:tav tm="100000">
                                          <p:val>
                                            <p:strVal val="ppt_x"/>
                                          </p:val>
                                        </p:tav>
                                      </p:tavLst>
                                    </p:anim>
                                    <p:anim calcmode="lin" valueType="num">
                                      <p:cBhvr>
                                        <p:cTn id="42" dur="1000"/>
                                        <p:tgtEl>
                                          <p:spTgt spid="17"/>
                                        </p:tgtEl>
                                        <p:attrNameLst>
                                          <p:attrName>ppt_y</p:attrName>
                                        </p:attrNameLst>
                                      </p:cBhvr>
                                      <p:tavLst>
                                        <p:tav tm="0">
                                          <p:val>
                                            <p:strVal val="ppt_y"/>
                                          </p:val>
                                        </p:tav>
                                        <p:tav tm="100000">
                                          <p:val>
                                            <p:strVal val="ppt_y+.1"/>
                                          </p:val>
                                        </p:tav>
                                      </p:tavLst>
                                    </p:anim>
                                    <p:set>
                                      <p:cBhvr>
                                        <p:cTn id="43" dur="1" fill="hold">
                                          <p:stCondLst>
                                            <p:cond delay="999"/>
                                          </p:stCondLst>
                                        </p:cTn>
                                        <p:tgtEl>
                                          <p:spTgt spid="17"/>
                                        </p:tgtEl>
                                        <p:attrNameLst>
                                          <p:attrName>style.visibility</p:attrName>
                                        </p:attrNameLst>
                                      </p:cBhvr>
                                      <p:to>
                                        <p:strVal val="hidden"/>
                                      </p:to>
                                    </p:set>
                                  </p:childTnLst>
                                </p:cTn>
                              </p:par>
                            </p:childTnLst>
                          </p:cTn>
                        </p:par>
                        <p:par>
                          <p:cTn id="44" fill="hold">
                            <p:stCondLst>
                              <p:cond delay="1000"/>
                            </p:stCondLst>
                            <p:childTnLst>
                              <p:par>
                                <p:cTn id="45" presetID="3" presetClass="entr" presetSubtype="1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56382"/>
            <a:ext cx="549442" cy="307777"/>
          </a:xfrm>
        </p:spPr>
        <p:txBody>
          <a:bodyPr>
            <a:spAutoFit/>
          </a:bodyPr>
          <a:lstStyle/>
          <a:p>
            <a:fld id="{D495E168-DA5E-4888-8D8A-92B118324C14}" type="slidenum">
              <a:rPr lang="en-US" sz="1400" b="1" smtClean="0">
                <a:solidFill>
                  <a:schemeClr val="accent4">
                    <a:lumMod val="50000"/>
                  </a:schemeClr>
                </a:solidFill>
              </a:rPr>
              <a:pPr/>
              <a:t>24</a:t>
            </a:fld>
            <a:endParaRPr lang="en-US" sz="1400" b="1" dirty="0">
              <a:solidFill>
                <a:schemeClr val="accent4">
                  <a:lumMod val="50000"/>
                </a:schemeClr>
              </a:solidFill>
            </a:endParaRPr>
          </a:p>
        </p:txBody>
      </p:sp>
      <p:sp>
        <p:nvSpPr>
          <p:cNvPr id="20" name="矩形 19">
            <a:extLst>
              <a:ext uri="{FF2B5EF4-FFF2-40B4-BE49-F238E27FC236}">
                <a16:creationId xmlns:a16="http://schemas.microsoft.com/office/drawing/2014/main" id="{F034C46C-018A-4B4A-946D-96F9C7CB1C04}"/>
              </a:ext>
            </a:extLst>
          </p:cNvPr>
          <p:cNvSpPr/>
          <p:nvPr/>
        </p:nvSpPr>
        <p:spPr>
          <a:xfrm>
            <a:off x="502454" y="503369"/>
            <a:ext cx="2134868" cy="369332"/>
          </a:xfrm>
          <a:prstGeom prst="rect">
            <a:avLst/>
          </a:prstGeom>
        </p:spPr>
        <p:txBody>
          <a:bodyPr wrap="square">
            <a:spAutoFit/>
          </a:bodyPr>
          <a:lstStyle/>
          <a:p>
            <a:pPr marL="285750" indent="-285750">
              <a:buClr>
                <a:srgbClr val="FF0000"/>
              </a:buClr>
              <a:buFontTx/>
              <a:buChar char="☞"/>
            </a:pPr>
            <a:r>
              <a:rPr lang="en-US" altLang="zh-CN" i="1" dirty="0">
                <a:solidFill>
                  <a:srgbClr val="FF0000"/>
                </a:solidFill>
                <a:latin typeface="CMSSI8"/>
              </a:rPr>
              <a:t> WBai et al</a:t>
            </a:r>
            <a:r>
              <a:rPr lang="zh-CN" altLang="en-US" i="1" dirty="0">
                <a:solidFill>
                  <a:srgbClr val="FF0000"/>
                </a:solidFill>
                <a:latin typeface="CMSSI8"/>
              </a:rPr>
              <a:t>：</a:t>
            </a:r>
          </a:p>
        </p:txBody>
      </p:sp>
      <p:pic>
        <p:nvPicPr>
          <p:cNvPr id="7" name="图片 6">
            <a:extLst>
              <a:ext uri="{FF2B5EF4-FFF2-40B4-BE49-F238E27FC236}">
                <a16:creationId xmlns:a16="http://schemas.microsoft.com/office/drawing/2014/main" id="{45077034-17E7-443E-8C9A-BA67C2219485}"/>
              </a:ext>
            </a:extLst>
          </p:cNvPr>
          <p:cNvPicPr>
            <a:picLocks noChangeAspect="1"/>
          </p:cNvPicPr>
          <p:nvPr/>
        </p:nvPicPr>
        <p:blipFill>
          <a:blip r:embed="rId3"/>
          <a:stretch>
            <a:fillRect/>
          </a:stretch>
        </p:blipFill>
        <p:spPr>
          <a:xfrm>
            <a:off x="1076098" y="1421664"/>
            <a:ext cx="10039804" cy="4396179"/>
          </a:xfrm>
          <a:prstGeom prst="rect">
            <a:avLst/>
          </a:prstGeom>
        </p:spPr>
      </p:pic>
      <p:pic>
        <p:nvPicPr>
          <p:cNvPr id="21" name="图片 20">
            <a:extLst>
              <a:ext uri="{FF2B5EF4-FFF2-40B4-BE49-F238E27FC236}">
                <a16:creationId xmlns:a16="http://schemas.microsoft.com/office/drawing/2014/main" id="{F2ECA43B-D308-4D42-9C99-28DFE820F206}"/>
              </a:ext>
            </a:extLst>
          </p:cNvPr>
          <p:cNvPicPr>
            <a:picLocks noChangeAspect="1"/>
          </p:cNvPicPr>
          <p:nvPr/>
        </p:nvPicPr>
        <p:blipFill>
          <a:blip r:embed="rId4"/>
          <a:stretch>
            <a:fillRect/>
          </a:stretch>
        </p:blipFill>
        <p:spPr>
          <a:xfrm>
            <a:off x="436878" y="2325566"/>
            <a:ext cx="11318243" cy="2316417"/>
          </a:xfrm>
          <a:prstGeom prst="rect">
            <a:avLst/>
          </a:prstGeom>
        </p:spPr>
      </p:pic>
      <p:grpSp>
        <p:nvGrpSpPr>
          <p:cNvPr id="4" name="组合 3">
            <a:extLst>
              <a:ext uri="{FF2B5EF4-FFF2-40B4-BE49-F238E27FC236}">
                <a16:creationId xmlns:a16="http://schemas.microsoft.com/office/drawing/2014/main" id="{35D78B4C-6E74-4E5B-90F4-784E6409E2C8}"/>
              </a:ext>
            </a:extLst>
          </p:cNvPr>
          <p:cNvGrpSpPr/>
          <p:nvPr/>
        </p:nvGrpSpPr>
        <p:grpSpPr>
          <a:xfrm>
            <a:off x="453351" y="2234866"/>
            <a:ext cx="11287019" cy="2316554"/>
            <a:chOff x="608352" y="1567188"/>
            <a:chExt cx="11287019" cy="2316554"/>
          </a:xfrm>
        </p:grpSpPr>
        <p:pic>
          <p:nvPicPr>
            <p:cNvPr id="22" name="图片 21">
              <a:extLst>
                <a:ext uri="{FF2B5EF4-FFF2-40B4-BE49-F238E27FC236}">
                  <a16:creationId xmlns:a16="http://schemas.microsoft.com/office/drawing/2014/main" id="{8B8D3756-E042-462C-9FC3-E369AB25BEA6}"/>
                </a:ext>
              </a:extLst>
            </p:cNvPr>
            <p:cNvPicPr>
              <a:picLocks noChangeAspect="1"/>
            </p:cNvPicPr>
            <p:nvPr/>
          </p:nvPicPr>
          <p:blipFill>
            <a:blip r:embed="rId5"/>
            <a:stretch>
              <a:fillRect/>
            </a:stretch>
          </p:blipFill>
          <p:spPr>
            <a:xfrm>
              <a:off x="608352" y="1567188"/>
              <a:ext cx="11287019" cy="2316554"/>
            </a:xfrm>
            <a:prstGeom prst="rect">
              <a:avLst/>
            </a:prstGeom>
          </p:spPr>
        </p:pic>
        <p:sp>
          <p:nvSpPr>
            <p:cNvPr id="2" name="矩形 1">
              <a:extLst>
                <a:ext uri="{FF2B5EF4-FFF2-40B4-BE49-F238E27FC236}">
                  <a16:creationId xmlns:a16="http://schemas.microsoft.com/office/drawing/2014/main" id="{F6BCE508-F1A0-4613-B3D1-AB87BC31FF4C}"/>
                </a:ext>
              </a:extLst>
            </p:cNvPr>
            <p:cNvSpPr/>
            <p:nvPr/>
          </p:nvSpPr>
          <p:spPr>
            <a:xfrm>
              <a:off x="1247575" y="3171646"/>
              <a:ext cx="10039804" cy="662935"/>
            </a:xfrm>
            <a:prstGeom prst="rect">
              <a:avLst/>
            </a:prstGeom>
            <a:noFill/>
            <a:ln w="28575" cap="flat">
              <a:solidFill>
                <a:srgbClr val="0000FF"/>
              </a:solidFill>
              <a:prstDash val="solid"/>
              <a:miter/>
            </a:ln>
          </p:spPr>
          <p:txBody>
            <a:bodyPr rtlCol="0" anchor="ctr"/>
            <a:lstStyle/>
            <a:p>
              <a:pPr algn="l"/>
              <a:endParaRPr lang="zh-CN" altLang="en-US" dirty="0"/>
            </a:p>
          </p:txBody>
        </p:sp>
      </p:grpSp>
      <p:sp>
        <p:nvSpPr>
          <p:cNvPr id="12" name="矩形 11">
            <a:extLst>
              <a:ext uri="{FF2B5EF4-FFF2-40B4-BE49-F238E27FC236}">
                <a16:creationId xmlns:a16="http://schemas.microsoft.com/office/drawing/2014/main" id="{668D6C78-20B2-4007-8B85-5C5212270A0D}"/>
              </a:ext>
            </a:extLst>
          </p:cNvPr>
          <p:cNvSpPr/>
          <p:nvPr/>
        </p:nvSpPr>
        <p:spPr>
          <a:xfrm>
            <a:off x="1555002" y="6028748"/>
            <a:ext cx="9081990" cy="261610"/>
          </a:xfrm>
          <a:prstGeom prst="rect">
            <a:avLst/>
          </a:prstGeom>
        </p:spPr>
        <p:txBody>
          <a:bodyPr wrap="square">
            <a:spAutoFit/>
          </a:bodyPr>
          <a:lstStyle/>
          <a:p>
            <a:pPr algn="ctr"/>
            <a:r>
              <a:rPr lang="en-US" altLang="zh-CN" sz="1100" i="1" dirty="0">
                <a:solidFill>
                  <a:srgbClr val="000080"/>
                </a:solidFill>
                <a:latin typeface="CMSSI8"/>
              </a:rPr>
              <a:t>JChai et al, Charmless two-body B meson decays in the perturbative QCD factorization approach, arXiv:2207.04190[hep-ph]</a:t>
            </a:r>
            <a:endParaRPr lang="zh-CN" altLang="en-US" sz="1100" dirty="0"/>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B55DD53D-F170-4A6C-A3DB-5E29C806FEF0}"/>
                  </a:ext>
                </a:extLst>
              </p:cNvPr>
              <p:cNvSpPr/>
              <p:nvPr/>
            </p:nvSpPr>
            <p:spPr>
              <a:xfrm>
                <a:off x="2121306" y="1009469"/>
                <a:ext cx="7949382" cy="261610"/>
              </a:xfrm>
              <a:prstGeom prst="rect">
                <a:avLst/>
              </a:prstGeom>
            </p:spPr>
            <p:txBody>
              <a:bodyPr wrap="square">
                <a:spAutoFit/>
              </a:bodyPr>
              <a:lstStyle/>
              <a:p>
                <a:pPr algn="ctr"/>
                <a:r>
                  <a:rPr lang="en-US" altLang="zh-CN" sz="1100" i="1" dirty="0">
                    <a:solidFill>
                      <a:srgbClr val="000080"/>
                    </a:solidFill>
                    <a:latin typeface="CMSSI8"/>
                  </a:rPr>
                  <a:t>WBai, MLiu, YYFan, WFWang, SCheng and ZJXiao, Revisiting the K</a:t>
                </a:r>
                <a14:m>
                  <m:oMath xmlns:m="http://schemas.openxmlformats.org/officeDocument/2006/math">
                    <m:r>
                      <a:rPr lang="zh-CN" altLang="en-US" sz="1100" i="1">
                        <a:solidFill>
                          <a:srgbClr val="000080"/>
                        </a:solidFill>
                        <a:latin typeface="Cambria Math" panose="02040503050406030204" pitchFamily="18" charset="0"/>
                      </a:rPr>
                      <m:t>𝜋</m:t>
                    </m:r>
                  </m:oMath>
                </a14:m>
                <a:r>
                  <a:rPr lang="en-US" altLang="zh-CN" sz="1100" i="1" dirty="0">
                    <a:solidFill>
                      <a:srgbClr val="000080"/>
                    </a:solidFill>
                    <a:latin typeface="CMSSI8"/>
                  </a:rPr>
                  <a:t>puzzle in the pQCD factorization approach, arXiv: 1305.6103[hep-ph]</a:t>
                </a:r>
                <a:endParaRPr lang="zh-CN" altLang="en-US" sz="1100" dirty="0"/>
              </a:p>
            </p:txBody>
          </p:sp>
        </mc:Choice>
        <mc:Fallback xmlns="">
          <p:sp>
            <p:nvSpPr>
              <p:cNvPr id="13" name="矩形 12">
                <a:extLst>
                  <a:ext uri="{FF2B5EF4-FFF2-40B4-BE49-F238E27FC236}">
                    <a16:creationId xmlns:a16="http://schemas.microsoft.com/office/drawing/2014/main" id="{B55DD53D-F170-4A6C-A3DB-5E29C806FEF0}"/>
                  </a:ext>
                </a:extLst>
              </p:cNvPr>
              <p:cNvSpPr>
                <a:spLocks noRot="1" noChangeAspect="1" noMove="1" noResize="1" noEditPoints="1" noAdjustHandles="1" noChangeArrowheads="1" noChangeShapeType="1" noTextEdit="1"/>
              </p:cNvSpPr>
              <p:nvPr/>
            </p:nvSpPr>
            <p:spPr>
              <a:xfrm>
                <a:off x="2121306" y="1009469"/>
                <a:ext cx="7949382" cy="261610"/>
              </a:xfrm>
              <a:prstGeom prst="rect">
                <a:avLst/>
              </a:prstGeom>
              <a:blipFill>
                <a:blip r:embed="rId6"/>
                <a:stretch>
                  <a:fillRect t="-2326" b="-1395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0671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750"/>
                            </p:stCondLst>
                            <p:childTnLst>
                              <p:par>
                                <p:cTn id="9" presetID="3" presetClass="entr" presetSubtype="10" fill="hold" grpId="1"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nodeType="clickEffect">
                                  <p:stCondLst>
                                    <p:cond delay="0"/>
                                  </p:stCondLst>
                                  <p:childTnLst>
                                    <p:animEffect transition="out" filter="fade">
                                      <p:cBhvr>
                                        <p:cTn id="15" dur="1000"/>
                                        <p:tgtEl>
                                          <p:spTgt spid="7"/>
                                        </p:tgtEl>
                                      </p:cBhvr>
                                    </p:animEffect>
                                    <p:anim calcmode="lin" valueType="num">
                                      <p:cBhvr>
                                        <p:cTn id="16" dur="1000"/>
                                        <p:tgtEl>
                                          <p:spTgt spid="7"/>
                                        </p:tgtEl>
                                        <p:attrNameLst>
                                          <p:attrName>ppt_x</p:attrName>
                                        </p:attrNameLst>
                                      </p:cBhvr>
                                      <p:tavLst>
                                        <p:tav tm="0">
                                          <p:val>
                                            <p:strVal val="ppt_x"/>
                                          </p:val>
                                        </p:tav>
                                        <p:tav tm="100000">
                                          <p:val>
                                            <p:strVal val="ppt_x"/>
                                          </p:val>
                                        </p:tav>
                                      </p:tavLst>
                                    </p:anim>
                                    <p:anim calcmode="lin" valueType="num">
                                      <p:cBhvr>
                                        <p:cTn id="17" dur="1000"/>
                                        <p:tgtEl>
                                          <p:spTgt spid="7"/>
                                        </p:tgtEl>
                                        <p:attrNameLst>
                                          <p:attrName>ppt_y</p:attrName>
                                        </p:attrNameLst>
                                      </p:cBhvr>
                                      <p:tavLst>
                                        <p:tav tm="0">
                                          <p:val>
                                            <p:strVal val="ppt_y"/>
                                          </p:val>
                                        </p:tav>
                                        <p:tav tm="100000">
                                          <p:val>
                                            <p:strVal val="ppt_y+.1"/>
                                          </p:val>
                                        </p:tav>
                                      </p:tavLst>
                                    </p:anim>
                                    <p:set>
                                      <p:cBhvr>
                                        <p:cTn id="18" dur="1" fill="hold">
                                          <p:stCondLst>
                                            <p:cond delay="999"/>
                                          </p:stCondLst>
                                        </p:cTn>
                                        <p:tgtEl>
                                          <p:spTgt spid="7"/>
                                        </p:tgtEl>
                                        <p:attrNameLst>
                                          <p:attrName>style.visibility</p:attrName>
                                        </p:attrNameLst>
                                      </p:cBhvr>
                                      <p:to>
                                        <p:strVal val="hidden"/>
                                      </p:to>
                                    </p:set>
                                  </p:childTnLst>
                                </p:cTn>
                              </p:par>
                              <p:par>
                                <p:cTn id="19" presetID="42" presetClass="exit" presetSubtype="0" fill="hold" grpId="0" nodeType="with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cTn>
                              </p:par>
                            </p:childTnLst>
                          </p:cTn>
                        </p:par>
                        <p:par>
                          <p:cTn id="24" fill="hold">
                            <p:stCondLst>
                              <p:cond delay="1000"/>
                            </p:stCondLst>
                            <p:childTnLst>
                              <p:par>
                                <p:cTn id="25" presetID="3" presetClass="entr" presetSubtype="10" fill="hold" nodeType="afterEffect">
                                  <p:stCondLst>
                                    <p:cond delay="25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250"/>
                                  </p:stCondLst>
                                  <p:childTnLst>
                                    <p:animEffect transition="out" filter="fade">
                                      <p:cBhvr>
                                        <p:cTn id="31" dur="1000"/>
                                        <p:tgtEl>
                                          <p:spTgt spid="21"/>
                                        </p:tgtEl>
                                      </p:cBhvr>
                                    </p:animEffect>
                                    <p:anim calcmode="lin" valueType="num">
                                      <p:cBhvr>
                                        <p:cTn id="32" dur="1000"/>
                                        <p:tgtEl>
                                          <p:spTgt spid="21"/>
                                        </p:tgtEl>
                                        <p:attrNameLst>
                                          <p:attrName>ppt_x</p:attrName>
                                        </p:attrNameLst>
                                      </p:cBhvr>
                                      <p:tavLst>
                                        <p:tav tm="0">
                                          <p:val>
                                            <p:strVal val="ppt_x"/>
                                          </p:val>
                                        </p:tav>
                                        <p:tav tm="100000">
                                          <p:val>
                                            <p:strVal val="ppt_x"/>
                                          </p:val>
                                        </p:tav>
                                      </p:tavLst>
                                    </p:anim>
                                    <p:anim calcmode="lin" valueType="num">
                                      <p:cBhvr>
                                        <p:cTn id="33" dur="1000"/>
                                        <p:tgtEl>
                                          <p:spTgt spid="21"/>
                                        </p:tgtEl>
                                        <p:attrNameLst>
                                          <p:attrName>ppt_y</p:attrName>
                                        </p:attrNameLst>
                                      </p:cBhvr>
                                      <p:tavLst>
                                        <p:tav tm="0">
                                          <p:val>
                                            <p:strVal val="ppt_y"/>
                                          </p:val>
                                        </p:tav>
                                        <p:tav tm="100000">
                                          <p:val>
                                            <p:strVal val="ppt_y+.1"/>
                                          </p:val>
                                        </p:tav>
                                      </p:tavLst>
                                    </p:anim>
                                    <p:set>
                                      <p:cBhvr>
                                        <p:cTn id="34" dur="1" fill="hold">
                                          <p:stCondLst>
                                            <p:cond delay="999"/>
                                          </p:stCondLst>
                                        </p:cTn>
                                        <p:tgtEl>
                                          <p:spTgt spid="21"/>
                                        </p:tgtEl>
                                        <p:attrNameLst>
                                          <p:attrName>style.visibility</p:attrName>
                                        </p:attrNameLst>
                                      </p:cBhvr>
                                      <p:to>
                                        <p:strVal val="hidden"/>
                                      </p:to>
                                    </p:set>
                                  </p:childTnLst>
                                </p:cTn>
                              </p:par>
                            </p:childTnLst>
                          </p:cTn>
                        </p:par>
                        <p:par>
                          <p:cTn id="35" fill="hold">
                            <p:stCondLst>
                              <p:cond delay="1250"/>
                            </p:stCondLst>
                            <p:childTnLst>
                              <p:par>
                                <p:cTn id="36" presetID="3" presetClass="entr" presetSubtype="1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linds(horizont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6" name="矩形 5">
            <a:extLst>
              <a:ext uri="{FF2B5EF4-FFF2-40B4-BE49-F238E27FC236}">
                <a16:creationId xmlns:a16="http://schemas.microsoft.com/office/drawing/2014/main" id="{107C8E6D-E5B8-416C-8DD8-3CC6C693CF71}"/>
              </a:ext>
            </a:extLst>
          </p:cNvPr>
          <p:cNvSpPr/>
          <p:nvPr/>
        </p:nvSpPr>
        <p:spPr>
          <a:xfrm>
            <a:off x="350861" y="436037"/>
            <a:ext cx="3108513" cy="369332"/>
          </a:xfrm>
          <a:prstGeom prst="rect">
            <a:avLst/>
          </a:prstGeom>
        </p:spPr>
        <p:txBody>
          <a:bodyPr wrap="square">
            <a:spAutoFit/>
          </a:bodyPr>
          <a:lstStyle/>
          <a:p>
            <a:pPr marL="285750" indent="-285750">
              <a:buClr>
                <a:srgbClr val="FF0000"/>
              </a:buClr>
              <a:buFont typeface="Yu Mincho Demibold" panose="02020600000000000000" pitchFamily="18" charset="-128"/>
              <a:buChar char="❀"/>
            </a:pPr>
            <a:r>
              <a:rPr lang="en-US" altLang="zh-CN" i="1" dirty="0">
                <a:solidFill>
                  <a:srgbClr val="FF0000"/>
                </a:solidFill>
                <a:latin typeface="CMSSI8"/>
              </a:rPr>
              <a:t>RXWang and MZYang:</a:t>
            </a:r>
            <a:endParaRPr lang="zh-CN" altLang="en-US" i="1" dirty="0">
              <a:solidFill>
                <a:srgbClr val="FF0000"/>
              </a:solidFill>
              <a:latin typeface="CMSSI8"/>
            </a:endParaRP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062980E8-30AD-4D92-9591-51DE63F49465}"/>
                  </a:ext>
                </a:extLst>
              </p:cNvPr>
              <p:cNvSpPr/>
              <p:nvPr/>
            </p:nvSpPr>
            <p:spPr>
              <a:xfrm>
                <a:off x="750404" y="796641"/>
                <a:ext cx="10866628" cy="860235"/>
              </a:xfrm>
              <a:prstGeom prst="rect">
                <a:avLst/>
              </a:prstGeom>
            </p:spPr>
            <p:txBody>
              <a:bodyPr wrap="square">
                <a:spAutoFit/>
              </a:bodyPr>
              <a:lstStyle/>
              <a:p>
                <a:pPr marL="285750" indent="-285750">
                  <a:lnSpc>
                    <a:spcPct val="130000"/>
                  </a:lnSpc>
                  <a:buFont typeface="Wingdings" panose="05000000000000000000" pitchFamily="2" charset="2"/>
                  <a:buChar char="u"/>
                </a:pPr>
                <a:r>
                  <a:rPr lang="en-US" altLang="zh-CN" sz="2000" i="1" dirty="0">
                    <a:solidFill>
                      <a:srgbClr val="FF33CC"/>
                    </a:solidFill>
                    <a:latin typeface="CMSSI8"/>
                  </a:rPr>
                  <a:t>In modified PQCD: different B meson WF, soft scale cutoff, soft </a:t>
                </a:r>
                <a14:m>
                  <m:oMath xmlns:m="http://schemas.openxmlformats.org/officeDocument/2006/math">
                    <m:r>
                      <a:rPr lang="en-US" altLang="zh-CN" sz="2000" i="1" smtClean="0">
                        <a:solidFill>
                          <a:srgbClr val="FF33CC"/>
                        </a:solidFill>
                        <a:latin typeface="Cambria Math" panose="02040503050406030204" pitchFamily="18" charset="0"/>
                      </a:rPr>
                      <m:t>𝐵</m:t>
                    </m:r>
                    <m:r>
                      <a:rPr lang="en-US" altLang="zh-CN" sz="2000">
                        <a:solidFill>
                          <a:srgbClr val="FF33CC"/>
                        </a:solidFill>
                        <a:latin typeface="Cambria Math" panose="02040503050406030204" pitchFamily="18" charset="0"/>
                      </a:rPr>
                      <m:t>→</m:t>
                    </m:r>
                    <m:r>
                      <a:rPr lang="en-US" altLang="zh-CN" sz="2000" i="1">
                        <a:solidFill>
                          <a:srgbClr val="FF33CC"/>
                        </a:solidFill>
                        <a:latin typeface="Cambria Math" panose="02040503050406030204" pitchFamily="18" charset="0"/>
                      </a:rPr>
                      <m:t>𝐾</m:t>
                    </m:r>
                  </m:oMath>
                </a14:m>
                <a:r>
                  <a:rPr lang="en-US" altLang="zh-CN" sz="2000" i="1" dirty="0">
                    <a:solidFill>
                      <a:srgbClr val="FF33CC"/>
                    </a:solidFill>
                    <a:latin typeface="CMSSI8"/>
                  </a:rPr>
                  <a:t>, </a:t>
                </a:r>
                <a14:m>
                  <m:oMath xmlns:m="http://schemas.openxmlformats.org/officeDocument/2006/math">
                    <m:r>
                      <a:rPr lang="en-US" altLang="zh-CN" sz="2000" i="1">
                        <a:solidFill>
                          <a:srgbClr val="FF33CC"/>
                        </a:solidFill>
                        <a:latin typeface="Cambria Math" panose="02040503050406030204" pitchFamily="18" charset="0"/>
                      </a:rPr>
                      <m:t>𝐵</m:t>
                    </m:r>
                    <m:r>
                      <a:rPr lang="en-US" altLang="zh-CN" sz="2000">
                        <a:solidFill>
                          <a:srgbClr val="FF33CC"/>
                        </a:solidFill>
                        <a:latin typeface="Cambria Math" panose="02040503050406030204" pitchFamily="18" charset="0"/>
                      </a:rPr>
                      <m:t>→</m:t>
                    </m:r>
                    <m:r>
                      <a:rPr lang="zh-CN" altLang="en-US" sz="2000" i="1">
                        <a:solidFill>
                          <a:srgbClr val="FF33CC"/>
                        </a:solidFill>
                        <a:latin typeface="Cambria Math" panose="02040503050406030204" pitchFamily="18" charset="0"/>
                      </a:rPr>
                      <m:t>𝜋</m:t>
                    </m:r>
                  </m:oMath>
                </a14:m>
                <a:r>
                  <a:rPr lang="en-US" altLang="zh-CN" sz="2000" i="1" dirty="0">
                    <a:solidFill>
                      <a:srgbClr val="FF33CC"/>
                    </a:solidFill>
                    <a:latin typeface="CMSSI8"/>
                  </a:rPr>
                  <a:t>, </a:t>
                </a:r>
                <a14:m>
                  <m:oMath xmlns:m="http://schemas.openxmlformats.org/officeDocument/2006/math">
                    <m:r>
                      <a:rPr lang="en-US" altLang="zh-CN" sz="2000" i="1">
                        <a:solidFill>
                          <a:srgbClr val="FF33CC"/>
                        </a:solidFill>
                        <a:latin typeface="Cambria Math" panose="02040503050406030204" pitchFamily="18" charset="0"/>
                      </a:rPr>
                      <m:t>𝐾</m:t>
                    </m:r>
                    <m:r>
                      <a:rPr lang="en-US" altLang="zh-CN" sz="2000">
                        <a:solidFill>
                          <a:srgbClr val="FF33CC"/>
                        </a:solidFill>
                        <a:latin typeface="Cambria Math" panose="02040503050406030204" pitchFamily="18" charset="0"/>
                      </a:rPr>
                      <m:t>→</m:t>
                    </m:r>
                    <m:r>
                      <a:rPr lang="zh-CN" altLang="en-US" sz="2000" i="1">
                        <a:solidFill>
                          <a:srgbClr val="FF33CC"/>
                        </a:solidFill>
                        <a:latin typeface="Cambria Math" panose="02040503050406030204" pitchFamily="18" charset="0"/>
                      </a:rPr>
                      <m:t>𝜋</m:t>
                    </m:r>
                  </m:oMath>
                </a14:m>
                <a:r>
                  <a:rPr lang="en-US" altLang="zh-CN" sz="2000" i="1" dirty="0">
                    <a:solidFill>
                      <a:srgbClr val="FF33CC"/>
                    </a:solidFill>
                    <a:latin typeface="CMSSI8"/>
                  </a:rPr>
                  <a:t> form factors and color-octet hadronic matrix element introduced</a:t>
                </a:r>
                <a:endParaRPr lang="zh-CN" altLang="en-US" sz="2000" i="1" dirty="0">
                  <a:solidFill>
                    <a:srgbClr val="FF33CC"/>
                  </a:solidFill>
                  <a:latin typeface="CMSSI8"/>
                </a:endParaRPr>
              </a:p>
            </p:txBody>
          </p:sp>
        </mc:Choice>
        <mc:Fallback xmlns="">
          <p:sp>
            <p:nvSpPr>
              <p:cNvPr id="9" name="矩形 8">
                <a:extLst>
                  <a:ext uri="{FF2B5EF4-FFF2-40B4-BE49-F238E27FC236}">
                    <a16:creationId xmlns:a16="http://schemas.microsoft.com/office/drawing/2014/main" id="{062980E8-30AD-4D92-9591-51DE63F49465}"/>
                  </a:ext>
                </a:extLst>
              </p:cNvPr>
              <p:cNvSpPr>
                <a:spLocks noRot="1" noChangeAspect="1" noMove="1" noResize="1" noEditPoints="1" noAdjustHandles="1" noChangeArrowheads="1" noChangeShapeType="1" noTextEdit="1"/>
              </p:cNvSpPr>
              <p:nvPr/>
            </p:nvSpPr>
            <p:spPr>
              <a:xfrm>
                <a:off x="750404" y="796641"/>
                <a:ext cx="10866628" cy="860235"/>
              </a:xfrm>
              <a:prstGeom prst="rect">
                <a:avLst/>
              </a:prstGeom>
              <a:blipFill>
                <a:blip r:embed="rId3"/>
                <a:stretch>
                  <a:fillRect l="-505" b="-12057"/>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39271D4A-2BDA-4F90-BC31-F689D9FAA3C3}"/>
              </a:ext>
            </a:extLst>
          </p:cNvPr>
          <p:cNvSpPr/>
          <p:nvPr/>
        </p:nvSpPr>
        <p:spPr>
          <a:xfrm>
            <a:off x="750399" y="1687913"/>
            <a:ext cx="10716283" cy="460126"/>
          </a:xfrm>
          <a:prstGeom prst="rect">
            <a:avLst/>
          </a:prstGeom>
        </p:spPr>
        <p:txBody>
          <a:bodyPr wrap="square">
            <a:spAutoFit/>
          </a:bodyPr>
          <a:lstStyle/>
          <a:p>
            <a:pPr marL="171450" indent="-171450">
              <a:lnSpc>
                <a:spcPct val="130000"/>
              </a:lnSpc>
              <a:buFont typeface="Wingdings" panose="05000000000000000000" pitchFamily="2" charset="2"/>
              <a:buChar char="u"/>
            </a:pPr>
            <a:r>
              <a:rPr lang="en-US" altLang="zh-CN" sz="2000" i="1" dirty="0">
                <a:solidFill>
                  <a:srgbClr val="0000FF"/>
                </a:solidFill>
                <a:latin typeface="CMSSI8"/>
              </a:rPr>
              <a:t> The vertex corrections, the quark loops, and the magnetic penguins are also considered. </a:t>
            </a:r>
            <a:endParaRPr lang="zh-CN" altLang="en-US" sz="2000" i="1" dirty="0">
              <a:solidFill>
                <a:srgbClr val="0000FF"/>
              </a:solidFill>
              <a:latin typeface="CMSSI8"/>
            </a:endParaRPr>
          </a:p>
        </p:txBody>
      </p:sp>
      <p:sp>
        <p:nvSpPr>
          <p:cNvPr id="13" name="矩形 12">
            <a:extLst>
              <a:ext uri="{FF2B5EF4-FFF2-40B4-BE49-F238E27FC236}">
                <a16:creationId xmlns:a16="http://schemas.microsoft.com/office/drawing/2014/main" id="{B4EC5126-447F-4045-9A69-668AC72FBB65}"/>
              </a:ext>
            </a:extLst>
          </p:cNvPr>
          <p:cNvSpPr/>
          <p:nvPr/>
        </p:nvSpPr>
        <p:spPr>
          <a:xfrm>
            <a:off x="750399" y="2248414"/>
            <a:ext cx="10716283" cy="460126"/>
          </a:xfrm>
          <a:prstGeom prst="rect">
            <a:avLst/>
          </a:prstGeom>
        </p:spPr>
        <p:txBody>
          <a:bodyPr wrap="square">
            <a:spAutoFit/>
          </a:bodyPr>
          <a:lstStyle/>
          <a:p>
            <a:pPr marL="342900" indent="-342900">
              <a:lnSpc>
                <a:spcPct val="130000"/>
              </a:lnSpc>
              <a:buFont typeface="Wingdings" panose="05000000000000000000" pitchFamily="2" charset="2"/>
              <a:buChar char="u"/>
            </a:pPr>
            <a:r>
              <a:rPr lang="en-US" altLang="zh-CN" sz="2000" i="1" dirty="0">
                <a:solidFill>
                  <a:srgbClr val="003300"/>
                </a:solidFill>
                <a:latin typeface="CMSSI8"/>
              </a:rPr>
              <a:t>All the BRs and most CPV well consistent with data presented.  </a:t>
            </a:r>
            <a:endParaRPr lang="zh-CN" altLang="en-US" sz="2000" i="1" dirty="0">
              <a:solidFill>
                <a:srgbClr val="003300"/>
              </a:solidFill>
              <a:latin typeface="CMSSI8"/>
            </a:endParaRPr>
          </a:p>
        </p:txBody>
      </p:sp>
      <p:pic>
        <p:nvPicPr>
          <p:cNvPr id="14" name="图片 13">
            <a:extLst>
              <a:ext uri="{FF2B5EF4-FFF2-40B4-BE49-F238E27FC236}">
                <a16:creationId xmlns:a16="http://schemas.microsoft.com/office/drawing/2014/main" id="{F5602383-331D-426F-88D6-6B5ADD9A74B9}"/>
              </a:ext>
            </a:extLst>
          </p:cNvPr>
          <p:cNvPicPr>
            <a:picLocks noChangeAspect="1"/>
          </p:cNvPicPr>
          <p:nvPr/>
        </p:nvPicPr>
        <p:blipFill>
          <a:blip r:embed="rId4"/>
          <a:stretch>
            <a:fillRect/>
          </a:stretch>
        </p:blipFill>
        <p:spPr>
          <a:xfrm>
            <a:off x="910237" y="3097341"/>
            <a:ext cx="10371526" cy="3223326"/>
          </a:xfrm>
          <a:prstGeom prst="rect">
            <a:avLst/>
          </a:prstGeom>
        </p:spPr>
      </p:pic>
      <p:cxnSp>
        <p:nvCxnSpPr>
          <p:cNvPr id="15" name="直接连接符 14">
            <a:extLst>
              <a:ext uri="{FF2B5EF4-FFF2-40B4-BE49-F238E27FC236}">
                <a16:creationId xmlns:a16="http://schemas.microsoft.com/office/drawing/2014/main" id="{B29E8FDA-0142-459A-AC8A-69FD9350885E}"/>
              </a:ext>
            </a:extLst>
          </p:cNvPr>
          <p:cNvCxnSpPr>
            <a:cxnSpLocks/>
          </p:cNvCxnSpPr>
          <p:nvPr/>
        </p:nvCxnSpPr>
        <p:spPr>
          <a:xfrm>
            <a:off x="910237" y="5619841"/>
            <a:ext cx="103259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DC5BAF5F-62EF-438E-89DF-2FA3FF8781E0}"/>
              </a:ext>
            </a:extLst>
          </p:cNvPr>
          <p:cNvCxnSpPr>
            <a:cxnSpLocks/>
          </p:cNvCxnSpPr>
          <p:nvPr/>
        </p:nvCxnSpPr>
        <p:spPr>
          <a:xfrm flipV="1">
            <a:off x="910237" y="5919258"/>
            <a:ext cx="1032595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708EF1BE-A73D-4B3F-9710-A92BE9BF5D69}"/>
              </a:ext>
            </a:extLst>
          </p:cNvPr>
          <p:cNvSpPr/>
          <p:nvPr/>
        </p:nvSpPr>
        <p:spPr>
          <a:xfrm>
            <a:off x="8202980" y="3819952"/>
            <a:ext cx="1522459" cy="2451644"/>
          </a:xfrm>
          <a:prstGeom prst="rect">
            <a:avLst/>
          </a:prstGeom>
          <a:noFill/>
          <a:ln w="28575" cap="flat">
            <a:solidFill>
              <a:srgbClr val="00CC00"/>
            </a:solidFill>
            <a:prstDash val="solid"/>
            <a:miter/>
          </a:ln>
        </p:spPr>
        <p:txBody>
          <a:bodyPr rtlCol="0" anchor="ctr"/>
          <a:lstStyle/>
          <a:p>
            <a:pPr algn="l"/>
            <a:endParaRPr lang="zh-CN" altLang="en-US" dirty="0"/>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7EA527C1-BE5B-4379-8A57-5E022C26B111}"/>
                  </a:ext>
                </a:extLst>
              </p:cNvPr>
              <p:cNvSpPr/>
              <p:nvPr/>
            </p:nvSpPr>
            <p:spPr>
              <a:xfrm>
                <a:off x="3389241" y="2715840"/>
                <a:ext cx="8227791" cy="261610"/>
              </a:xfrm>
              <a:prstGeom prst="rect">
                <a:avLst/>
              </a:prstGeom>
            </p:spPr>
            <p:txBody>
              <a:bodyPr wrap="square">
                <a:spAutoFit/>
              </a:bodyPr>
              <a:lstStyle/>
              <a:p>
                <a:pPr algn="ctr"/>
                <a:r>
                  <a:rPr lang="en-US" altLang="zh-CN" sz="1100" i="1" dirty="0">
                    <a:solidFill>
                      <a:srgbClr val="000080"/>
                    </a:solidFill>
                    <a:latin typeface="CMSSI8"/>
                  </a:rPr>
                  <a:t>RXWang and MZYang, Branching ratio and CP violation of B-&gt; K</a:t>
                </a:r>
                <a14:m>
                  <m:oMath xmlns:m="http://schemas.openxmlformats.org/officeDocument/2006/math">
                    <m:r>
                      <a:rPr lang="zh-CN" altLang="en-US" sz="1100" i="1" smtClean="0">
                        <a:solidFill>
                          <a:srgbClr val="000080"/>
                        </a:solidFill>
                        <a:latin typeface="Cambria Math" panose="02040503050406030204" pitchFamily="18" charset="0"/>
                      </a:rPr>
                      <m:t>𝜋</m:t>
                    </m:r>
                  </m:oMath>
                </a14:m>
                <a:r>
                  <a:rPr lang="en-US" altLang="zh-CN" sz="1100" i="1" dirty="0">
                    <a:solidFill>
                      <a:srgbClr val="000080"/>
                    </a:solidFill>
                    <a:latin typeface="CMSSI8"/>
                  </a:rPr>
                  <a:t> decays in a modified perturbative QCD approach, arXiv: 2212.09054[hep-ph]</a:t>
                </a:r>
                <a:endParaRPr lang="zh-CN" altLang="en-US" sz="1100" dirty="0"/>
              </a:p>
            </p:txBody>
          </p:sp>
        </mc:Choice>
        <mc:Fallback xmlns="">
          <p:sp>
            <p:nvSpPr>
              <p:cNvPr id="18" name="矩形 17">
                <a:extLst>
                  <a:ext uri="{FF2B5EF4-FFF2-40B4-BE49-F238E27FC236}">
                    <a16:creationId xmlns:a16="http://schemas.microsoft.com/office/drawing/2014/main" id="{7EA527C1-BE5B-4379-8A57-5E022C26B111}"/>
                  </a:ext>
                </a:extLst>
              </p:cNvPr>
              <p:cNvSpPr>
                <a:spLocks noRot="1" noChangeAspect="1" noMove="1" noResize="1" noEditPoints="1" noAdjustHandles="1" noChangeArrowheads="1" noChangeShapeType="1" noTextEdit="1"/>
              </p:cNvSpPr>
              <p:nvPr/>
            </p:nvSpPr>
            <p:spPr>
              <a:xfrm>
                <a:off x="3389241" y="2715840"/>
                <a:ext cx="8227791" cy="261610"/>
              </a:xfrm>
              <a:prstGeom prst="rect">
                <a:avLst/>
              </a:prstGeom>
              <a:blipFill>
                <a:blip r:embed="rId5"/>
                <a:stretch>
                  <a:fillRect t="-2381" b="-1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3260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par>
                                <p:cTn id="25" presetID="3"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par>
                                <p:cTn id="28" presetID="3" presetClass="entr" presetSubtype="1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horizontal)">
                                      <p:cBhvr>
                                        <p:cTn id="30" dur="500"/>
                                        <p:tgtEl>
                                          <p:spTgt spid="1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9E1D2759-213D-436B-BD3D-EF72958E33E2}"/>
                  </a:ext>
                </a:extLst>
              </p:cNvPr>
              <p:cNvSpPr/>
              <p:nvPr/>
            </p:nvSpPr>
            <p:spPr>
              <a:xfrm>
                <a:off x="621196" y="1709531"/>
                <a:ext cx="11052312" cy="459357"/>
              </a:xfrm>
              <a:prstGeom prst="rect">
                <a:avLst/>
              </a:prstGeom>
              <a:noFill/>
            </p:spPr>
            <p:txBody>
              <a:bodyPr wrap="square">
                <a:spAutoFit/>
              </a:bodyPr>
              <a:lstStyle/>
              <a:p>
                <a:pPr marL="342900" lvl="0" indent="-342900">
                  <a:lnSpc>
                    <a:spcPct val="130000"/>
                  </a:lnSpc>
                  <a:buClr>
                    <a:srgbClr val="FF33CC"/>
                  </a:buClr>
                  <a:buFont typeface="Yu Mincho Demibold" panose="02020600000000000000" pitchFamily="18" charset="-128"/>
                  <a:buChar char="❀"/>
                  <a:defRPr/>
                </a:pPr>
                <a:r>
                  <a:rPr kumimoji="0" lang="en-US" altLang="zh-CN" sz="2000" i="1" u="none" strike="noStrike" kern="0" cap="none" spc="0" normalizeH="0" baseline="0" noProof="0" dirty="0">
                    <a:ln>
                      <a:noFill/>
                    </a:ln>
                    <a:solidFill>
                      <a:srgbClr val="FF33CC"/>
                    </a:solidFill>
                    <a:effectLst/>
                    <a:uLnTx/>
                    <a:uFillTx/>
                    <a:latin typeface="CMSSI8"/>
                    <a:ea typeface="华文中宋"/>
                    <a:cs typeface="Times New Roman" pitchFamily="18" charset="0"/>
                  </a:rPr>
                  <a:t>The </a:t>
                </a:r>
                <a14:m>
                  <m:oMath xmlns:m="http://schemas.openxmlformats.org/officeDocument/2006/math">
                    <m:r>
                      <a:rPr kumimoji="0" lang="en-US" altLang="zh-CN" sz="2000" b="0" i="1" u="none" strike="noStrike" kern="0" cap="none" spc="0" normalizeH="0" baseline="0" noProof="0" smtClean="0">
                        <a:ln>
                          <a:noFill/>
                        </a:ln>
                        <a:solidFill>
                          <a:srgbClr val="FF33CC"/>
                        </a:solidFill>
                        <a:effectLst/>
                        <a:uLnTx/>
                        <a:uFillTx/>
                        <a:latin typeface="Cambria Math" panose="02040503050406030204" pitchFamily="18" charset="0"/>
                        <a:ea typeface="华文中宋"/>
                        <a:cs typeface="Times New Roman" pitchFamily="18" charset="0"/>
                      </a:rPr>
                      <m:t>𝐵</m:t>
                    </m:r>
                    <m:r>
                      <a:rPr kumimoji="0" lang="en-US" altLang="zh-CN" sz="2000" b="0" i="1" u="none" strike="noStrike" kern="0" cap="none" spc="0" normalizeH="0" baseline="0" noProof="0" smtClean="0">
                        <a:ln>
                          <a:noFill/>
                        </a:ln>
                        <a:solidFill>
                          <a:srgbClr val="FF33CC"/>
                        </a:solidFill>
                        <a:effectLst/>
                        <a:uLnTx/>
                        <a:uFillTx/>
                        <a:latin typeface="Cambria Math" panose="02040503050406030204" pitchFamily="18" charset="0"/>
                        <a:ea typeface="华文中宋"/>
                        <a:cs typeface="Times New Roman" pitchFamily="18" charset="0"/>
                      </a:rPr>
                      <m:t>→</m:t>
                    </m:r>
                    <m:r>
                      <a:rPr kumimoji="0" lang="zh-CN" altLang="en-US" sz="2000" b="0" i="1" u="none" strike="noStrike" kern="0" cap="none" spc="0" normalizeH="0" baseline="0" noProof="0" smtClean="0">
                        <a:ln>
                          <a:noFill/>
                        </a:ln>
                        <a:solidFill>
                          <a:srgbClr val="FF33CC"/>
                        </a:solidFill>
                        <a:effectLst/>
                        <a:uLnTx/>
                        <a:uFillTx/>
                        <a:latin typeface="Cambria Math" panose="02040503050406030204" pitchFamily="18" charset="0"/>
                        <a:ea typeface="华文中宋"/>
                        <a:cs typeface="Times New Roman" pitchFamily="18" charset="0"/>
                      </a:rPr>
                      <m:t>𝜌𝜌</m:t>
                    </m:r>
                  </m:oMath>
                </a14:m>
                <a:r>
                  <a:rPr kumimoji="0" lang="en-US" altLang="zh-CN" sz="2000" i="1" u="none" strike="noStrike" kern="0" cap="none" spc="0" normalizeH="0" baseline="0" noProof="0" dirty="0">
                    <a:ln>
                      <a:noFill/>
                    </a:ln>
                    <a:solidFill>
                      <a:srgbClr val="FF33CC"/>
                    </a:solidFill>
                    <a:effectLst/>
                    <a:uLnTx/>
                    <a:uFillTx/>
                    <a:latin typeface="CMSSI8"/>
                    <a:ea typeface="华文中宋"/>
                    <a:cs typeface="Times New Roman" pitchFamily="18" charset="0"/>
                  </a:rPr>
                  <a:t> data seriously constrained the possibility of resolving the </a:t>
                </a:r>
                <a14:m>
                  <m:oMath xmlns:m="http://schemas.openxmlformats.org/officeDocument/2006/math">
                    <m:r>
                      <a:rPr kumimoji="0" lang="en-US" altLang="zh-CN" sz="2000" b="0" i="1" u="none" strike="noStrike" kern="0" cap="none" spc="0" normalizeH="0" baseline="0" noProof="0" smtClean="0">
                        <a:ln>
                          <a:noFill/>
                        </a:ln>
                        <a:solidFill>
                          <a:srgbClr val="FF33CC"/>
                        </a:solidFill>
                        <a:effectLst/>
                        <a:uLnTx/>
                        <a:uFillTx/>
                        <a:latin typeface="Cambria Math" panose="02040503050406030204" pitchFamily="18" charset="0"/>
                        <a:ea typeface="华文中宋"/>
                        <a:cs typeface="Times New Roman" pitchFamily="18" charset="0"/>
                      </a:rPr>
                      <m:t>𝐵</m:t>
                    </m:r>
                    <m:r>
                      <a:rPr kumimoji="0" lang="en-US" altLang="zh-CN" sz="2000" b="0" i="1" u="none" strike="noStrike" kern="0" cap="none" spc="0" normalizeH="0" baseline="0" noProof="0" smtClean="0">
                        <a:ln>
                          <a:noFill/>
                        </a:ln>
                        <a:solidFill>
                          <a:srgbClr val="FF33CC"/>
                        </a:solidFill>
                        <a:effectLst/>
                        <a:uLnTx/>
                        <a:uFillTx/>
                        <a:latin typeface="Cambria Math" panose="02040503050406030204" pitchFamily="18" charset="0"/>
                        <a:ea typeface="华文中宋"/>
                        <a:cs typeface="Times New Roman" pitchFamily="18" charset="0"/>
                      </a:rPr>
                      <m:t>→</m:t>
                    </m:r>
                    <m:r>
                      <a:rPr kumimoji="0" lang="zh-CN" altLang="en-US" sz="2000" b="0" i="1" u="none" strike="noStrike" kern="0" cap="none" spc="0" normalizeH="0" baseline="0" noProof="0" smtClean="0">
                        <a:ln>
                          <a:noFill/>
                        </a:ln>
                        <a:solidFill>
                          <a:srgbClr val="FF33CC"/>
                        </a:solidFill>
                        <a:effectLst/>
                        <a:uLnTx/>
                        <a:uFillTx/>
                        <a:latin typeface="Cambria Math" panose="02040503050406030204" pitchFamily="18" charset="0"/>
                        <a:ea typeface="华文中宋"/>
                        <a:cs typeface="Times New Roman" pitchFamily="18" charset="0"/>
                      </a:rPr>
                      <m:t>𝜋𝜋</m:t>
                    </m:r>
                    <m:r>
                      <a:rPr kumimoji="0" lang="en-US" altLang="zh-CN" sz="2000" b="0" i="1" u="none" strike="noStrike" kern="0" cap="none" spc="0" normalizeH="0" baseline="0" noProof="0" smtClean="0">
                        <a:ln>
                          <a:noFill/>
                        </a:ln>
                        <a:solidFill>
                          <a:srgbClr val="FF33CC"/>
                        </a:solidFill>
                        <a:effectLst/>
                        <a:uLnTx/>
                        <a:uFillTx/>
                        <a:latin typeface="Cambria Math" panose="02040503050406030204" pitchFamily="18" charset="0"/>
                        <a:ea typeface="华文中宋"/>
                        <a:cs typeface="Times New Roman" pitchFamily="18" charset="0"/>
                      </a:rPr>
                      <m:t>,</m:t>
                    </m:r>
                    <m:r>
                      <a:rPr kumimoji="0" lang="en-US" altLang="zh-CN" sz="2000" b="0" i="1" u="none" strike="noStrike" kern="0" cap="none" spc="0" normalizeH="0" baseline="0" noProof="0" smtClean="0">
                        <a:ln>
                          <a:noFill/>
                        </a:ln>
                        <a:solidFill>
                          <a:srgbClr val="FF33CC"/>
                        </a:solidFill>
                        <a:effectLst/>
                        <a:uLnTx/>
                        <a:uFillTx/>
                        <a:latin typeface="Cambria Math" panose="02040503050406030204" pitchFamily="18" charset="0"/>
                        <a:ea typeface="华文中宋"/>
                        <a:cs typeface="Times New Roman" pitchFamily="18" charset="0"/>
                      </a:rPr>
                      <m:t>𝐾</m:t>
                    </m:r>
                    <m:r>
                      <a:rPr kumimoji="0" lang="zh-CN" altLang="en-US" sz="2000" b="0" i="1" u="none" strike="noStrike" kern="0" cap="none" spc="0" normalizeH="0" baseline="0" noProof="0" smtClean="0">
                        <a:ln>
                          <a:noFill/>
                        </a:ln>
                        <a:solidFill>
                          <a:srgbClr val="FF33CC"/>
                        </a:solidFill>
                        <a:effectLst/>
                        <a:uLnTx/>
                        <a:uFillTx/>
                        <a:latin typeface="Cambria Math" panose="02040503050406030204" pitchFamily="18" charset="0"/>
                        <a:ea typeface="华文中宋"/>
                        <a:cs typeface="Times New Roman" pitchFamily="18" charset="0"/>
                      </a:rPr>
                      <m:t>𝜋</m:t>
                    </m:r>
                  </m:oMath>
                </a14:m>
                <a:r>
                  <a:rPr kumimoji="0" lang="en-US" altLang="zh-CN" sz="2000" i="1" u="none" strike="noStrike" kern="0" cap="none" spc="0" normalizeH="0" baseline="0" noProof="0" dirty="0">
                    <a:ln>
                      <a:noFill/>
                    </a:ln>
                    <a:solidFill>
                      <a:srgbClr val="FF33CC"/>
                    </a:solidFill>
                    <a:effectLst/>
                    <a:uLnTx/>
                    <a:uFillTx/>
                    <a:latin typeface="CMSSI8"/>
                    <a:ea typeface="华文中宋"/>
                    <a:cs typeface="Times New Roman" pitchFamily="18" charset="0"/>
                  </a:rPr>
                  <a:t> puzzle.</a:t>
                </a:r>
                <a:endParaRPr kumimoji="0" lang="zh-CN" altLang="en-US" sz="2000" i="1" u="none" strike="noStrike" kern="0" cap="none" spc="0" normalizeH="0" baseline="0" noProof="0" dirty="0">
                  <a:ln>
                    <a:noFill/>
                  </a:ln>
                  <a:solidFill>
                    <a:srgbClr val="FF33CC"/>
                  </a:solidFill>
                  <a:effectLst/>
                  <a:uLnTx/>
                  <a:uFillTx/>
                  <a:latin typeface="CMSSI8"/>
                  <a:ea typeface="华文中宋"/>
                  <a:cs typeface="Times New Roman" pitchFamily="18" charset="0"/>
                </a:endParaRPr>
              </a:p>
            </p:txBody>
          </p:sp>
        </mc:Choice>
        <mc:Fallback xmlns="">
          <p:sp>
            <p:nvSpPr>
              <p:cNvPr id="5" name="矩形 4">
                <a:extLst>
                  <a:ext uri="{FF2B5EF4-FFF2-40B4-BE49-F238E27FC236}">
                    <a16:creationId xmlns:a16="http://schemas.microsoft.com/office/drawing/2014/main" id="{9E1D2759-213D-436B-BD3D-EF72958E33E2}"/>
                  </a:ext>
                </a:extLst>
              </p:cNvPr>
              <p:cNvSpPr>
                <a:spLocks noRot="1" noChangeAspect="1" noMove="1" noResize="1" noEditPoints="1" noAdjustHandles="1" noChangeArrowheads="1" noChangeShapeType="1" noTextEdit="1"/>
              </p:cNvSpPr>
              <p:nvPr/>
            </p:nvSpPr>
            <p:spPr>
              <a:xfrm>
                <a:off x="621196" y="1709531"/>
                <a:ext cx="11052312" cy="459357"/>
              </a:xfrm>
              <a:prstGeom prst="rect">
                <a:avLst/>
              </a:prstGeom>
              <a:blipFill>
                <a:blip r:embed="rId3"/>
                <a:stretch>
                  <a:fillRect l="-717" b="-276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72419AA7-A25C-4F29-977D-F79DE35C6790}"/>
                  </a:ext>
                </a:extLst>
              </p:cNvPr>
              <p:cNvSpPr/>
              <p:nvPr/>
            </p:nvSpPr>
            <p:spPr>
              <a:xfrm>
                <a:off x="621194" y="2567974"/>
                <a:ext cx="11052313" cy="863250"/>
              </a:xfrm>
              <a:prstGeom prst="rect">
                <a:avLst/>
              </a:prstGeom>
            </p:spPr>
            <p:txBody>
              <a:bodyPr wrap="square">
                <a:spAutoFit/>
              </a:bodyPr>
              <a:lstStyle/>
              <a:p>
                <a:pPr marL="342900" lvl="0" indent="-342900">
                  <a:lnSpc>
                    <a:spcPct val="130000"/>
                  </a:lnSpc>
                  <a:buFont typeface="Wingdings" panose="05000000000000000000" pitchFamily="2" charset="2"/>
                  <a:buChar char="Ø"/>
                  <a:defRPr/>
                </a:pPr>
                <a:r>
                  <a:rPr lang="en-US" altLang="zh-CN" sz="2000" i="1" noProof="0" dirty="0">
                    <a:solidFill>
                      <a:srgbClr val="0000FF"/>
                    </a:solidFill>
                    <a:latin typeface="CMSSI8"/>
                    <a:ea typeface="华文中宋"/>
                    <a:cs typeface="Times New Roman" panose="02020603050405020304" pitchFamily="18" charset="0"/>
                  </a:rPr>
                  <a:t>A</a:t>
                </a:r>
                <a:r>
                  <a:rPr kumimoji="0" lang="en-US" altLang="zh-CN" sz="2000" b="0" i="1" u="none" strike="noStrike" kern="1200" cap="none" spc="0" normalizeH="0" baseline="0" noProof="0" dirty="0">
                    <a:ln>
                      <a:noFill/>
                    </a:ln>
                    <a:solidFill>
                      <a:srgbClr val="0000FF"/>
                    </a:solidFill>
                    <a:effectLst/>
                    <a:uLnTx/>
                    <a:uFillTx/>
                    <a:latin typeface="CMSSI8"/>
                    <a:ea typeface="华文中宋"/>
                    <a:cs typeface="Times New Roman" panose="02020603050405020304" pitchFamily="18" charset="0"/>
                  </a:rPr>
                  <a:t> large </a:t>
                </a:r>
                <a14:m>
                  <m:oMath xmlns:m="http://schemas.openxmlformats.org/officeDocument/2006/math">
                    <m:r>
                      <a:rPr lang="en-US" altLang="zh-CN" sz="2000" b="0" i="1" smtClean="0">
                        <a:solidFill>
                          <a:srgbClr val="0000FF"/>
                        </a:solidFill>
                        <a:latin typeface="Cambria Math" panose="02040503050406030204" pitchFamily="18" charset="0"/>
                      </a:rPr>
                      <m:t>𝐶</m:t>
                    </m:r>
                  </m:oMath>
                </a14:m>
                <a:r>
                  <a:rPr lang="en-US" altLang="zh-CN" sz="2000" i="1" dirty="0">
                    <a:solidFill>
                      <a:srgbClr val="0000FF"/>
                    </a:solidFill>
                    <a:latin typeface="CMSSI8"/>
                    <a:ea typeface="华文中宋"/>
                    <a:cs typeface="Times New Roman" panose="02020603050405020304" pitchFamily="18" charset="0"/>
                  </a:rPr>
                  <a:t> to resolve potentially the </a:t>
                </a:r>
                <a14:m>
                  <m:oMath xmlns:m="http://schemas.openxmlformats.org/officeDocument/2006/math">
                    <m:r>
                      <a:rPr lang="en-US" altLang="zh-CN" sz="2000" i="1" smtClean="0">
                        <a:solidFill>
                          <a:srgbClr val="0000FF"/>
                        </a:solidFill>
                        <a:latin typeface="Cambria Math" panose="02040503050406030204" pitchFamily="18" charset="0"/>
                      </a:rPr>
                      <m:t>𝐵</m:t>
                    </m:r>
                    <m:r>
                      <a:rPr lang="en-US" altLang="zh-CN" sz="2000">
                        <a:solidFill>
                          <a:srgbClr val="0000FF"/>
                        </a:solidFill>
                        <a:latin typeface="Cambria Math" panose="02040503050406030204" pitchFamily="18" charset="0"/>
                      </a:rPr>
                      <m:t>→</m:t>
                    </m:r>
                    <m:r>
                      <a:rPr lang="en-US" altLang="zh-CN" sz="2000" i="1">
                        <a:solidFill>
                          <a:srgbClr val="0000FF"/>
                        </a:solidFill>
                        <a:latin typeface="Cambria Math" panose="02040503050406030204" pitchFamily="18" charset="0"/>
                      </a:rPr>
                      <m:t>𝐾</m:t>
                    </m:r>
                    <m:r>
                      <a:rPr lang="zh-CN" altLang="en-US" sz="2000" i="1">
                        <a:solidFill>
                          <a:srgbClr val="0000FF"/>
                        </a:solidFill>
                        <a:latin typeface="Cambria Math" panose="02040503050406030204" pitchFamily="18" charset="0"/>
                      </a:rPr>
                      <m:t>𝜋</m:t>
                    </m:r>
                  </m:oMath>
                </a14:m>
                <a:r>
                  <a:rPr lang="en-US" altLang="zh-CN" sz="2000" i="1" kern="0" dirty="0">
                    <a:solidFill>
                      <a:srgbClr val="0000FF"/>
                    </a:solidFill>
                    <a:latin typeface="CMSSI8"/>
                    <a:ea typeface="Cambria Math" panose="02040503050406030204" pitchFamily="18" charset="0"/>
                    <a:cs typeface="Times New Roman" panose="02020603050405020304" pitchFamily="18" charset="0"/>
                  </a:rPr>
                  <a:t> puzzle</a:t>
                </a:r>
                <a:r>
                  <a:rPr lang="en-US" altLang="zh-CN" sz="2000" i="1" dirty="0">
                    <a:solidFill>
                      <a:srgbClr val="0000FF"/>
                    </a:solidFill>
                    <a:latin typeface="CMSSI8"/>
                    <a:ea typeface="华文中宋"/>
                    <a:cs typeface="Times New Roman" panose="02020603050405020304" pitchFamily="18" charset="0"/>
                  </a:rPr>
                  <a:t> should be from a new QCD mechanism </a:t>
                </a:r>
                <a:r>
                  <a:rPr lang="en-US" altLang="zh-CN" sz="2000" i="1" dirty="0">
                    <a:solidFill>
                      <a:srgbClr val="FF0000"/>
                    </a:solidFill>
                    <a:ea typeface="华文中宋"/>
                    <a:cs typeface="Times New Roman" pitchFamily="18" charset="0"/>
                  </a:rPr>
                  <a:t>that can differentiate pion from </a:t>
                </a:r>
                <a:r>
                  <a:rPr lang="el-GR" altLang="zh-CN" sz="2000" i="1" dirty="0">
                    <a:solidFill>
                      <a:srgbClr val="FF0000"/>
                    </a:solidFill>
                    <a:ea typeface="华文中宋"/>
                    <a:cs typeface="Times New Roman" pitchFamily="18" charset="0"/>
                  </a:rPr>
                  <a:t>ρ</a:t>
                </a:r>
                <a:r>
                  <a:rPr lang="en-US" altLang="zh-CN" sz="2000" i="1" dirty="0">
                    <a:solidFill>
                      <a:srgbClr val="FF0000"/>
                    </a:solidFill>
                    <a:ea typeface="华文中宋"/>
                    <a:cs typeface="Times New Roman" pitchFamily="18" charset="0"/>
                  </a:rPr>
                  <a:t> meson.</a:t>
                </a:r>
                <a:endParaRPr kumimoji="0" lang="zh-CN" altLang="en-US" sz="2000" b="0" i="1" u="none" strike="noStrike" kern="1200" cap="none" spc="0" normalizeH="0" baseline="0" noProof="0" dirty="0">
                  <a:ln>
                    <a:noFill/>
                  </a:ln>
                  <a:solidFill>
                    <a:srgbClr val="0000FF"/>
                  </a:solidFill>
                  <a:effectLst/>
                  <a:uLnTx/>
                  <a:uFillTx/>
                  <a:latin typeface="CMSSI8"/>
                  <a:ea typeface="华文中宋"/>
                  <a:cs typeface="Times New Roman" panose="02020603050405020304" pitchFamily="18" charset="0"/>
                </a:endParaRPr>
              </a:p>
            </p:txBody>
          </p:sp>
        </mc:Choice>
        <mc:Fallback xmlns="">
          <p:sp>
            <p:nvSpPr>
              <p:cNvPr id="8" name="矩形 7">
                <a:extLst>
                  <a:ext uri="{FF2B5EF4-FFF2-40B4-BE49-F238E27FC236}">
                    <a16:creationId xmlns:a16="http://schemas.microsoft.com/office/drawing/2014/main" id="{72419AA7-A25C-4F29-977D-F79DE35C6790}"/>
                  </a:ext>
                </a:extLst>
              </p:cNvPr>
              <p:cNvSpPr>
                <a:spLocks noRot="1" noChangeAspect="1" noMove="1" noResize="1" noEditPoints="1" noAdjustHandles="1" noChangeArrowheads="1" noChangeShapeType="1" noTextEdit="1"/>
              </p:cNvSpPr>
              <p:nvPr/>
            </p:nvSpPr>
            <p:spPr>
              <a:xfrm>
                <a:off x="621194" y="2567974"/>
                <a:ext cx="11052313" cy="863250"/>
              </a:xfrm>
              <a:prstGeom prst="rect">
                <a:avLst/>
              </a:prstGeom>
              <a:blipFill>
                <a:blip r:embed="rId4"/>
                <a:stretch>
                  <a:fillRect l="-496" b="-1197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8E5C181F-4C08-4552-BA8C-E281064FA652}"/>
                  </a:ext>
                </a:extLst>
              </p:cNvPr>
              <p:cNvSpPr/>
              <p:nvPr/>
            </p:nvSpPr>
            <p:spPr>
              <a:xfrm>
                <a:off x="621197" y="1123807"/>
                <a:ext cx="11052312" cy="459357"/>
              </a:xfrm>
              <a:prstGeom prst="rect">
                <a:avLst/>
              </a:prstGeom>
              <a:noFill/>
              <a:effectLst/>
            </p:spPr>
            <p:txBody>
              <a:bodyPr wrap="square">
                <a:spAutoFit/>
              </a:bodyPr>
              <a:lstStyle/>
              <a:p>
                <a:pPr marL="342900" lvl="0" indent="-342900">
                  <a:lnSpc>
                    <a:spcPct val="130000"/>
                  </a:lnSpc>
                  <a:buFont typeface="Wingdings" panose="05000000000000000000" pitchFamily="2" charset="2"/>
                  <a:buChar char="Ø"/>
                  <a:defRPr/>
                </a:pPr>
                <a:r>
                  <a:rPr kumimoji="0" lang="en-US" altLang="zh-CN" sz="2000" b="0" i="1" u="none" strike="noStrike" kern="1200" cap="none" spc="0" normalizeH="0" baseline="0" noProof="0" dirty="0">
                    <a:ln>
                      <a:noFill/>
                    </a:ln>
                    <a:solidFill>
                      <a:srgbClr val="0000FF"/>
                    </a:solidFill>
                    <a:effectLst/>
                    <a:uLnTx/>
                    <a:uFillTx/>
                    <a:latin typeface="CMSSI8"/>
                    <a:ea typeface="华文中宋"/>
                    <a:cs typeface="Times New Roman" panose="02020603050405020304" pitchFamily="18" charset="0"/>
                  </a:rPr>
                  <a:t>Naively enhancing the hard spectator amplitudes to </a:t>
                </a:r>
                <a14:m>
                  <m:oMath xmlns:m="http://schemas.openxmlformats.org/officeDocument/2006/math">
                    <m:r>
                      <a:rPr lang="en-US" altLang="zh-CN" sz="2000" b="0" i="1" smtClean="0">
                        <a:solidFill>
                          <a:srgbClr val="0000FF"/>
                        </a:solidFill>
                        <a:latin typeface="Cambria Math" panose="02040503050406030204" pitchFamily="18" charset="0"/>
                      </a:rPr>
                      <m:t>𝐶</m:t>
                    </m:r>
                  </m:oMath>
                </a14:m>
                <a:r>
                  <a:rPr kumimoji="0" lang="en-US" altLang="zh-CN" sz="2000" b="0" i="1" u="none" strike="noStrike" kern="1200" cap="none" spc="0" normalizeH="0" baseline="0" noProof="0" dirty="0">
                    <a:ln>
                      <a:noFill/>
                    </a:ln>
                    <a:solidFill>
                      <a:srgbClr val="0000FF"/>
                    </a:solidFill>
                    <a:effectLst/>
                    <a:uLnTx/>
                    <a:uFillTx/>
                    <a:latin typeface="CMSSI8"/>
                    <a:ea typeface="华文中宋"/>
                    <a:cs typeface="Times New Roman" panose="02020603050405020304" pitchFamily="18" charset="0"/>
                  </a:rPr>
                  <a:t> cannot resolve the observed anomalies</a:t>
                </a:r>
                <a:r>
                  <a:rPr kumimoji="0" lang="en-US" altLang="zh-CN" sz="2000" b="0" i="1" u="none" strike="noStrike" kern="1200" cap="none" spc="0" normalizeH="0" noProof="0" dirty="0">
                    <a:ln>
                      <a:noFill/>
                    </a:ln>
                    <a:solidFill>
                      <a:srgbClr val="0000FF"/>
                    </a:solidFill>
                    <a:effectLst/>
                    <a:uLnTx/>
                    <a:uFillTx/>
                    <a:latin typeface="CMSSI8"/>
                    <a:ea typeface="华文中宋"/>
                    <a:cs typeface="Times New Roman" panose="02020603050405020304" pitchFamily="18" charset="0"/>
                  </a:rPr>
                  <a:t> really.</a:t>
                </a:r>
                <a:r>
                  <a:rPr kumimoji="0" lang="en-US" altLang="zh-CN" sz="2000" b="0" i="1" u="none" strike="noStrike" kern="1200" cap="none" spc="0" normalizeH="0" baseline="0" noProof="0" dirty="0">
                    <a:ln>
                      <a:noFill/>
                    </a:ln>
                    <a:solidFill>
                      <a:srgbClr val="0000FF"/>
                    </a:solidFill>
                    <a:effectLst/>
                    <a:uLnTx/>
                    <a:uFillTx/>
                    <a:latin typeface="CMSSI8"/>
                    <a:ea typeface="华文中宋"/>
                    <a:cs typeface="Times New Roman" panose="02020603050405020304" pitchFamily="18" charset="0"/>
                  </a:rPr>
                  <a:t> </a:t>
                </a:r>
                <a:endParaRPr kumimoji="0" lang="zh-CN" altLang="en-US" sz="2000" b="0" i="1" u="none" strike="noStrike" kern="1200" cap="none" spc="0" normalizeH="0" baseline="0" noProof="0" dirty="0">
                  <a:ln>
                    <a:noFill/>
                  </a:ln>
                  <a:solidFill>
                    <a:srgbClr val="0000FF"/>
                  </a:solidFill>
                  <a:effectLst/>
                  <a:uLnTx/>
                  <a:uFillTx/>
                  <a:latin typeface="CMSSI8"/>
                  <a:ea typeface="华文中宋"/>
                  <a:cs typeface="Times New Roman" panose="02020603050405020304" pitchFamily="18" charset="0"/>
                </a:endParaRPr>
              </a:p>
            </p:txBody>
          </p:sp>
        </mc:Choice>
        <mc:Fallback xmlns="">
          <p:sp>
            <p:nvSpPr>
              <p:cNvPr id="9" name="矩形 8">
                <a:extLst>
                  <a:ext uri="{FF2B5EF4-FFF2-40B4-BE49-F238E27FC236}">
                    <a16:creationId xmlns:a16="http://schemas.microsoft.com/office/drawing/2014/main" id="{8E5C181F-4C08-4552-BA8C-E281064FA652}"/>
                  </a:ext>
                </a:extLst>
              </p:cNvPr>
              <p:cNvSpPr>
                <a:spLocks noRot="1" noChangeAspect="1" noMove="1" noResize="1" noEditPoints="1" noAdjustHandles="1" noChangeArrowheads="1" noChangeShapeType="1" noTextEdit="1"/>
              </p:cNvSpPr>
              <p:nvPr/>
            </p:nvSpPr>
            <p:spPr>
              <a:xfrm>
                <a:off x="621197" y="1123807"/>
                <a:ext cx="11052312" cy="459357"/>
              </a:xfrm>
              <a:prstGeom prst="rect">
                <a:avLst/>
              </a:prstGeom>
              <a:blipFill>
                <a:blip r:embed="rId5"/>
                <a:stretch>
                  <a:fillRect l="-496" b="-22368"/>
                </a:stretch>
              </a:blipFill>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ED6606F0-D2CA-423B-B3AB-581EE5B2D826}"/>
                  </a:ext>
                </a:extLst>
              </p:cNvPr>
              <p:cNvSpPr/>
              <p:nvPr/>
            </p:nvSpPr>
            <p:spPr>
              <a:xfrm>
                <a:off x="621196" y="523084"/>
                <a:ext cx="11052313" cy="459357"/>
              </a:xfrm>
              <a:prstGeom prst="rect">
                <a:avLst/>
              </a:prstGeom>
              <a:noFill/>
              <a:effectLst>
                <a:outerShdw blurRad="63500" sx="102000" sy="102000" algn="ctr" rotWithShape="0">
                  <a:prstClr val="black">
                    <a:alpha val="40000"/>
                  </a:prstClr>
                </a:outerShdw>
              </a:effectLst>
            </p:spPr>
            <p:txBody>
              <a:bodyPr wrap="square">
                <a:spAutoFit/>
              </a:bodyPr>
              <a:lstStyle/>
              <a:p>
                <a:pPr marL="342900" lvl="0" indent="-342900">
                  <a:lnSpc>
                    <a:spcPct val="130000"/>
                  </a:lnSpc>
                  <a:buClr>
                    <a:srgbClr val="FF33CC"/>
                  </a:buClr>
                  <a:buFont typeface="Yu Mincho Demibold" panose="02020600000000000000" pitchFamily="18" charset="-128"/>
                  <a:buChar char="❀"/>
                  <a:defRPr/>
                </a:pPr>
                <a:r>
                  <a:rPr kumimoji="0" lang="en-US" altLang="zh-CN" sz="2000" b="0" i="1" u="none" strike="noStrike" kern="0" cap="none" spc="0" normalizeH="0" baseline="0" noProof="0" dirty="0">
                    <a:ln>
                      <a:noFill/>
                    </a:ln>
                    <a:solidFill>
                      <a:srgbClr val="FF33CC"/>
                    </a:solidFill>
                    <a:effectLst/>
                    <a:uLnTx/>
                    <a:uFillTx/>
                    <a:latin typeface="CMSSI8"/>
                    <a:ea typeface="华文中宋"/>
                    <a:cs typeface="Times New Roman" pitchFamily="18" charset="0"/>
                  </a:rPr>
                  <a:t>Color-suppressed tree amplitude </a:t>
                </a:r>
                <a14:m>
                  <m:oMath xmlns:m="http://schemas.openxmlformats.org/officeDocument/2006/math">
                    <m:r>
                      <a:rPr lang="en-US" altLang="zh-CN" sz="2000" b="0" i="1" smtClean="0">
                        <a:solidFill>
                          <a:srgbClr val="FF33CC"/>
                        </a:solidFill>
                        <a:latin typeface="Cambria Math" panose="02040503050406030204" pitchFamily="18" charset="0"/>
                      </a:rPr>
                      <m:t>𝐶</m:t>
                    </m:r>
                  </m:oMath>
                </a14:m>
                <a:r>
                  <a:rPr kumimoji="0" lang="en-US" altLang="zh-CN" sz="2000" b="0" i="1" u="none" strike="noStrike" kern="0" cap="none" spc="0" normalizeH="0" baseline="0" noProof="0" dirty="0">
                    <a:ln>
                      <a:noFill/>
                    </a:ln>
                    <a:solidFill>
                      <a:srgbClr val="FF33CC"/>
                    </a:solidFill>
                    <a:effectLst/>
                    <a:uLnTx/>
                    <a:uFillTx/>
                    <a:latin typeface="CMSSI8"/>
                    <a:ea typeface="华文中宋"/>
                    <a:cs typeface="Times New Roman" pitchFamily="18" charset="0"/>
                  </a:rPr>
                  <a:t> is an important but least-understood quantity in B-meson decays</a:t>
                </a:r>
                <a:r>
                  <a:rPr lang="en-US" altLang="zh-CN" sz="2000" i="1" kern="0" dirty="0">
                    <a:solidFill>
                      <a:srgbClr val="FF33CC"/>
                    </a:solidFill>
                    <a:latin typeface="CMSSI8"/>
                    <a:ea typeface="华文中宋"/>
                    <a:cs typeface="Times New Roman" pitchFamily="18" charset="0"/>
                  </a:rPr>
                  <a:t>.</a:t>
                </a:r>
                <a:endParaRPr kumimoji="0" lang="zh-CN" altLang="en-US" sz="2000" b="0" i="1" u="none" strike="noStrike" kern="0" cap="none" spc="0" normalizeH="0" baseline="0" noProof="0" dirty="0">
                  <a:ln>
                    <a:noFill/>
                  </a:ln>
                  <a:solidFill>
                    <a:srgbClr val="FF33CC"/>
                  </a:solidFill>
                  <a:effectLst/>
                  <a:uLnTx/>
                  <a:uFillTx/>
                  <a:latin typeface="CMSSI8"/>
                  <a:ea typeface="华文中宋"/>
                  <a:cs typeface="Times New Roman" pitchFamily="18" charset="0"/>
                </a:endParaRPr>
              </a:p>
            </p:txBody>
          </p:sp>
        </mc:Choice>
        <mc:Fallback xmlns="">
          <p:sp>
            <p:nvSpPr>
              <p:cNvPr id="10" name="矩形 9">
                <a:extLst>
                  <a:ext uri="{FF2B5EF4-FFF2-40B4-BE49-F238E27FC236}">
                    <a16:creationId xmlns:a16="http://schemas.microsoft.com/office/drawing/2014/main" id="{ED6606F0-D2CA-423B-B3AB-581EE5B2D826}"/>
                  </a:ext>
                </a:extLst>
              </p:cNvPr>
              <p:cNvSpPr>
                <a:spLocks noRot="1" noChangeAspect="1" noMove="1" noResize="1" noEditPoints="1" noAdjustHandles="1" noChangeArrowheads="1" noChangeShapeType="1" noTextEdit="1"/>
              </p:cNvSpPr>
              <p:nvPr/>
            </p:nvSpPr>
            <p:spPr>
              <a:xfrm>
                <a:off x="621196" y="523084"/>
                <a:ext cx="11052313" cy="459357"/>
              </a:xfrm>
              <a:prstGeom prst="rect">
                <a:avLst/>
              </a:prstGeom>
              <a:blipFill>
                <a:blip r:embed="rId6"/>
                <a:stretch>
                  <a:fillRect b="-10101"/>
                </a:stretch>
              </a:blipFill>
              <a:effectLst>
                <a:outerShdw blurRad="63500" sx="102000" sy="102000" algn="ctr" rotWithShape="0">
                  <a:prstClr val="black">
                    <a:alpha val="40000"/>
                  </a:prstClr>
                </a:outerShdw>
              </a:effectLst>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A7D422D6-862B-476D-8FF9-E8C84D8BD436}"/>
              </a:ext>
            </a:extLst>
          </p:cNvPr>
          <p:cNvSpPr/>
          <p:nvPr/>
        </p:nvSpPr>
        <p:spPr>
          <a:xfrm>
            <a:off x="621192" y="3604074"/>
            <a:ext cx="11052313" cy="860235"/>
          </a:xfrm>
          <a:prstGeom prst="rect">
            <a:avLst/>
          </a:prstGeom>
          <a:noFill/>
          <a:effectLst/>
        </p:spPr>
        <p:txBody>
          <a:bodyPr wrap="square">
            <a:spAutoFit/>
          </a:bodyPr>
          <a:lstStyle/>
          <a:p>
            <a:pPr marL="342900" lvl="0" indent="-342900">
              <a:lnSpc>
                <a:spcPct val="130000"/>
              </a:lnSpc>
              <a:buClr>
                <a:srgbClr val="00CC00"/>
              </a:buClr>
              <a:buFont typeface="Yu Mincho Demibold" panose="02020600000000000000" pitchFamily="18" charset="-128"/>
              <a:buChar char="☞"/>
              <a:defRPr/>
            </a:pPr>
            <a:r>
              <a:rPr kumimoji="0" lang="en-US" altLang="zh-CN" sz="2000" i="1" u="none" strike="noStrike" kern="1200" cap="none" spc="0" normalizeH="0" baseline="0" noProof="0" dirty="0">
                <a:ln>
                  <a:noFill/>
                </a:ln>
                <a:solidFill>
                  <a:srgbClr val="00CC00"/>
                </a:solidFill>
                <a:effectLst/>
                <a:uLnTx/>
                <a:uFillTx/>
                <a:latin typeface="CMSSI8"/>
                <a:ea typeface="华文中宋"/>
                <a:cs typeface="Times New Roman" pitchFamily="18" charset="0"/>
              </a:rPr>
              <a:t> </a:t>
            </a:r>
            <a:r>
              <a:rPr lang="en-US" altLang="zh-CN" sz="2000" i="1" dirty="0">
                <a:solidFill>
                  <a:srgbClr val="00CC00"/>
                </a:solidFill>
                <a:latin typeface="CMSSI8"/>
                <a:ea typeface="华文中宋"/>
                <a:cs typeface="Times New Roman" pitchFamily="18" charset="0"/>
              </a:rPr>
              <a:t>The glauber gluons through the convolution with TMD meson wave functions in the PQCD formalism can work.</a:t>
            </a:r>
            <a:r>
              <a:rPr kumimoji="0" lang="en-US" altLang="zh-CN" sz="2000" i="1" u="none" strike="noStrike" kern="1200" cap="none" spc="0" normalizeH="0" baseline="0" noProof="0" dirty="0">
                <a:ln>
                  <a:noFill/>
                </a:ln>
                <a:solidFill>
                  <a:srgbClr val="00CC00"/>
                </a:solidFill>
                <a:effectLst/>
                <a:uLnTx/>
                <a:uFillTx/>
                <a:latin typeface="CMSSI8"/>
                <a:ea typeface="华文中宋"/>
                <a:cs typeface="Times New Roman" pitchFamily="18" charset="0"/>
              </a:rPr>
              <a:t> </a:t>
            </a:r>
            <a:endParaRPr kumimoji="0" lang="zh-CN" altLang="en-US" sz="2000" i="1" u="none" strike="noStrike" kern="1200" cap="none" spc="0" normalizeH="0" baseline="0" noProof="0" dirty="0">
              <a:ln>
                <a:noFill/>
              </a:ln>
              <a:solidFill>
                <a:srgbClr val="00CC00"/>
              </a:solidFill>
              <a:effectLst/>
              <a:uLnTx/>
              <a:uFillTx/>
              <a:latin typeface="CMSSI8"/>
              <a:ea typeface="华文中宋"/>
            </a:endParaRP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484BA7A9-9E7D-4324-BD2F-31A6EA08BEFF}"/>
                  </a:ext>
                </a:extLst>
              </p:cNvPr>
              <p:cNvSpPr/>
              <p:nvPr/>
            </p:nvSpPr>
            <p:spPr>
              <a:xfrm>
                <a:off x="6244379" y="2205921"/>
                <a:ext cx="5247499" cy="261610"/>
              </a:xfrm>
              <a:prstGeom prst="rect">
                <a:avLst/>
              </a:prstGeom>
            </p:spPr>
            <p:txBody>
              <a:bodyPr wrap="square">
                <a:spAutoFit/>
              </a:bodyPr>
              <a:lstStyle/>
              <a:p>
                <a:pPr algn="ctr"/>
                <a:r>
                  <a:rPr lang="en-US" altLang="zh-CN" sz="1100" i="1" dirty="0">
                    <a:solidFill>
                      <a:srgbClr val="000080"/>
                    </a:solidFill>
                    <a:latin typeface="CMSSI8"/>
                  </a:rPr>
                  <a:t>HnLi and Mishima, Implication of the </a:t>
                </a:r>
                <a14:m>
                  <m:oMath xmlns:m="http://schemas.openxmlformats.org/officeDocument/2006/math">
                    <m:r>
                      <a:rPr lang="en-US" altLang="zh-CN" sz="1100" b="0" i="1" smtClean="0">
                        <a:solidFill>
                          <a:srgbClr val="000080"/>
                        </a:solidFill>
                        <a:latin typeface="Cambria Math" panose="02040503050406030204" pitchFamily="18" charset="0"/>
                      </a:rPr>
                      <m:t>𝐵</m:t>
                    </m:r>
                    <m:r>
                      <a:rPr lang="en-US" altLang="zh-CN" sz="1100" b="0" i="1" smtClean="0">
                        <a:solidFill>
                          <a:srgbClr val="000080"/>
                        </a:solidFill>
                        <a:latin typeface="Cambria Math" panose="02040503050406030204" pitchFamily="18" charset="0"/>
                      </a:rPr>
                      <m:t>→</m:t>
                    </m:r>
                    <m:r>
                      <a:rPr lang="zh-CN" altLang="en-US" sz="1100" b="0" i="1" smtClean="0">
                        <a:solidFill>
                          <a:srgbClr val="000080"/>
                        </a:solidFill>
                        <a:latin typeface="Cambria Math" panose="02040503050406030204" pitchFamily="18" charset="0"/>
                      </a:rPr>
                      <m:t>𝜌𝜌</m:t>
                    </m:r>
                  </m:oMath>
                </a14:m>
                <a:r>
                  <a:rPr lang="en-US" altLang="zh-CN" sz="1100" i="1" dirty="0">
                    <a:solidFill>
                      <a:srgbClr val="000080"/>
                    </a:solidFill>
                    <a:latin typeface="CMSSI8"/>
                  </a:rPr>
                  <a:t> data on the B-&gt;</a:t>
                </a:r>
                <a14:m>
                  <m:oMath xmlns:m="http://schemas.openxmlformats.org/officeDocument/2006/math">
                    <m:r>
                      <a:rPr lang="zh-CN" altLang="en-US" sz="1100" i="1" smtClean="0">
                        <a:solidFill>
                          <a:srgbClr val="000080"/>
                        </a:solidFill>
                        <a:latin typeface="Cambria Math" panose="02040503050406030204" pitchFamily="18" charset="0"/>
                      </a:rPr>
                      <m:t>𝜋𝜋</m:t>
                    </m:r>
                  </m:oMath>
                </a14:m>
                <a:r>
                  <a:rPr lang="en-US" altLang="zh-CN" sz="1100" i="1" dirty="0">
                    <a:solidFill>
                      <a:srgbClr val="000080"/>
                    </a:solidFill>
                    <a:latin typeface="CMSSI8"/>
                  </a:rPr>
                  <a:t> puzzle, hep-ph/0602214</a:t>
                </a:r>
                <a:endParaRPr lang="zh-CN" altLang="en-US" sz="1100" dirty="0"/>
              </a:p>
            </p:txBody>
          </p:sp>
        </mc:Choice>
        <mc:Fallback xmlns="">
          <p:sp>
            <p:nvSpPr>
              <p:cNvPr id="12" name="矩形 11">
                <a:extLst>
                  <a:ext uri="{FF2B5EF4-FFF2-40B4-BE49-F238E27FC236}">
                    <a16:creationId xmlns:a16="http://schemas.microsoft.com/office/drawing/2014/main" id="{484BA7A9-9E7D-4324-BD2F-31A6EA08BEFF}"/>
                  </a:ext>
                </a:extLst>
              </p:cNvPr>
              <p:cNvSpPr>
                <a:spLocks noRot="1" noChangeAspect="1" noMove="1" noResize="1" noEditPoints="1" noAdjustHandles="1" noChangeArrowheads="1" noChangeShapeType="1" noTextEdit="1"/>
              </p:cNvSpPr>
              <p:nvPr/>
            </p:nvSpPr>
            <p:spPr>
              <a:xfrm>
                <a:off x="6244379" y="2205921"/>
                <a:ext cx="5247499" cy="261610"/>
              </a:xfrm>
              <a:prstGeom prst="rect">
                <a:avLst/>
              </a:prstGeom>
              <a:blipFill>
                <a:blip r:embed="rId7"/>
                <a:stretch>
                  <a:fillRect t="-2326" b="-1395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1B193BED-0BFC-4F62-AFB6-0F4F688FC329}"/>
                  </a:ext>
                </a:extLst>
              </p:cNvPr>
              <p:cNvSpPr/>
              <p:nvPr/>
            </p:nvSpPr>
            <p:spPr>
              <a:xfrm>
                <a:off x="6192088" y="3251104"/>
                <a:ext cx="5309737"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HnLi and Mishima, Possible resolution of the B-&gt;</a:t>
                </a:r>
                <a14:m>
                  <m:oMath xmlns:m="http://schemas.openxmlformats.org/officeDocument/2006/math">
                    <m:r>
                      <a:rPr kumimoji="0" lang="zh-CN" altLang="en-US"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𝜋𝜋</m:t>
                    </m:r>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m:t>
                    </m:r>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𝐾</m:t>
                    </m:r>
                    <m:r>
                      <a:rPr kumimoji="0" lang="zh-CN" altLang="en-US"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𝜋</m:t>
                    </m:r>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puzzles, arXiv: 0901.1272[hep-ph]</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13" name="矩形 12">
                <a:extLst>
                  <a:ext uri="{FF2B5EF4-FFF2-40B4-BE49-F238E27FC236}">
                    <a16:creationId xmlns:a16="http://schemas.microsoft.com/office/drawing/2014/main" id="{1B193BED-0BFC-4F62-AFB6-0F4F688FC329}"/>
                  </a:ext>
                </a:extLst>
              </p:cNvPr>
              <p:cNvSpPr>
                <a:spLocks noRot="1" noChangeAspect="1" noMove="1" noResize="1" noEditPoints="1" noAdjustHandles="1" noChangeArrowheads="1" noChangeShapeType="1" noTextEdit="1"/>
              </p:cNvSpPr>
              <p:nvPr/>
            </p:nvSpPr>
            <p:spPr>
              <a:xfrm>
                <a:off x="6192088" y="3251104"/>
                <a:ext cx="5309737" cy="261610"/>
              </a:xfrm>
              <a:prstGeom prst="rect">
                <a:avLst/>
              </a:prstGeom>
              <a:blipFill>
                <a:blip r:embed="rId8"/>
                <a:stretch>
                  <a:fillRect t="-2326" b="-13953"/>
                </a:stretch>
              </a:blipFill>
            </p:spPr>
            <p:txBody>
              <a:bodyPr/>
              <a:lstStyle/>
              <a:p>
                <a:r>
                  <a:rPr lang="zh-CN" altLang="en-US">
                    <a:noFill/>
                  </a:rPr>
                  <a:t> </a:t>
                </a:r>
              </a:p>
            </p:txBody>
          </p:sp>
        </mc:Fallback>
      </mc:AlternateContent>
      <p:sp>
        <p:nvSpPr>
          <p:cNvPr id="14" name="矩形 13">
            <a:extLst>
              <a:ext uri="{FF2B5EF4-FFF2-40B4-BE49-F238E27FC236}">
                <a16:creationId xmlns:a16="http://schemas.microsoft.com/office/drawing/2014/main" id="{74F484D6-8C6F-44A8-819A-841D7C827D72}"/>
              </a:ext>
            </a:extLst>
          </p:cNvPr>
          <p:cNvSpPr/>
          <p:nvPr/>
        </p:nvSpPr>
        <p:spPr>
          <a:xfrm>
            <a:off x="1053548" y="4569232"/>
            <a:ext cx="10769048" cy="1267719"/>
          </a:xfrm>
          <a:prstGeom prst="rect">
            <a:avLst/>
          </a:prstGeom>
        </p:spPr>
        <p:txBody>
          <a:bodyPr wrap="square">
            <a:spAutoFit/>
          </a:bodyPr>
          <a:lstStyle/>
          <a:p>
            <a:pPr marL="342900" lvl="0" indent="-342900">
              <a:lnSpc>
                <a:spcPct val="130000"/>
              </a:lnSpc>
              <a:buFont typeface="Wingdings" panose="05000000000000000000" pitchFamily="2" charset="2"/>
              <a:buChar char="Ø"/>
            </a:pPr>
            <a:r>
              <a:rPr lang="en-US" altLang="zh-CN" sz="2000" i="1" dirty="0">
                <a:solidFill>
                  <a:srgbClr val="FF0000"/>
                </a:solidFill>
                <a:latin typeface="CMSSI8"/>
              </a:rPr>
              <a:t>The glauber divergences appearing in the NLO QCD corrections to a nonfactorizable amplitude in PQCD formalism</a:t>
            </a:r>
            <a:r>
              <a:rPr lang="en-US" altLang="zh-CN" sz="2000" i="1" dirty="0">
                <a:solidFill>
                  <a:srgbClr val="FF33CC"/>
                </a:solidFill>
                <a:latin typeface="CMSSI8"/>
              </a:rPr>
              <a:t> </a:t>
            </a:r>
            <a:r>
              <a:rPr lang="en-US" altLang="zh-CN" sz="2000" i="1" dirty="0">
                <a:solidFill>
                  <a:srgbClr val="FF0000"/>
                </a:solidFill>
                <a:latin typeface="CMSSI8"/>
              </a:rPr>
              <a:t>can be factorized into a universal soft factor to restore the universality of a TMD meson wave function.</a:t>
            </a:r>
            <a:endParaRPr kumimoji="0" lang="zh-CN" altLang="en-US" sz="2000" b="0" i="1" u="none" strike="noStrike" kern="1200" cap="none" spc="0" normalizeH="0" baseline="0" noProof="0" dirty="0">
              <a:ln>
                <a:noFill/>
              </a:ln>
              <a:solidFill>
                <a:srgbClr val="FF33CC"/>
              </a:solidFill>
              <a:effectLst/>
              <a:uLnTx/>
              <a:uFillTx/>
              <a:latin typeface="CMSSI8"/>
              <a:ea typeface="+mn-ea"/>
              <a:cs typeface="+mn-cs"/>
            </a:endParaRPr>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70FE1543-0F27-496D-906A-AE5A19A50D3C}"/>
                  </a:ext>
                </a:extLst>
              </p:cNvPr>
              <p:cNvSpPr/>
              <p:nvPr/>
            </p:nvSpPr>
            <p:spPr>
              <a:xfrm>
                <a:off x="6299935" y="5795524"/>
                <a:ext cx="5310499"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HnLi and Mishima, Possible resolution of the B-&gt;</a:t>
                </a:r>
                <a14:m>
                  <m:oMath xmlns:m="http://schemas.openxmlformats.org/officeDocument/2006/math">
                    <m:r>
                      <a:rPr kumimoji="0" lang="zh-CN" altLang="en-US"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𝜋𝜋</m:t>
                    </m:r>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m:t>
                    </m:r>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𝐾</m:t>
                    </m:r>
                    <m:r>
                      <a:rPr kumimoji="0" lang="zh-CN" altLang="en-US"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𝜋</m:t>
                    </m:r>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puzzles, arXiv: 0901.1272[hep-ph]</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15" name="矩形 14">
                <a:extLst>
                  <a:ext uri="{FF2B5EF4-FFF2-40B4-BE49-F238E27FC236}">
                    <a16:creationId xmlns:a16="http://schemas.microsoft.com/office/drawing/2014/main" id="{70FE1543-0F27-496D-906A-AE5A19A50D3C}"/>
                  </a:ext>
                </a:extLst>
              </p:cNvPr>
              <p:cNvSpPr>
                <a:spLocks noRot="1" noChangeAspect="1" noMove="1" noResize="1" noEditPoints="1" noAdjustHandles="1" noChangeArrowheads="1" noChangeShapeType="1" noTextEdit="1"/>
              </p:cNvSpPr>
              <p:nvPr/>
            </p:nvSpPr>
            <p:spPr>
              <a:xfrm>
                <a:off x="6299935" y="5795524"/>
                <a:ext cx="5310499" cy="261610"/>
              </a:xfrm>
              <a:prstGeom prst="rect">
                <a:avLst/>
              </a:prstGeom>
              <a:blipFill>
                <a:blip r:embed="rId9"/>
                <a:stretch>
                  <a:fillRect t="-2326" b="-1395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763CEACF-B6EA-4598-AE7E-9AE4E7434457}"/>
                  </a:ext>
                </a:extLst>
              </p:cNvPr>
              <p:cNvSpPr/>
              <p:nvPr/>
            </p:nvSpPr>
            <p:spPr>
              <a:xfrm>
                <a:off x="5822388" y="6086948"/>
                <a:ext cx="5788046"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1" u="none" strike="noStrike" kern="1200" cap="none" spc="0" normalizeH="0" baseline="0" noProof="0" dirty="0">
                    <a:ln>
                      <a:noFill/>
                    </a:ln>
                    <a:solidFill>
                      <a:srgbClr val="000080"/>
                    </a:solidFill>
                    <a:effectLst/>
                    <a:uLnTx/>
                    <a:uFillTx/>
                    <a:latin typeface="CMSSI8"/>
                    <a:ea typeface="+mn-ea"/>
                    <a:cs typeface="+mn-cs"/>
                  </a:rPr>
                  <a:t>HnLi and Mishima, Glauber gluons in spectator amplitudes for B-&gt;</a:t>
                </a:r>
                <a14:m>
                  <m:oMath xmlns:m="http://schemas.openxmlformats.org/officeDocument/2006/math">
                    <m:r>
                      <a:rPr kumimoji="0" lang="zh-CN" altLang="en-US" sz="105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𝜋</m:t>
                    </m:r>
                    <m:r>
                      <a:rPr kumimoji="0" lang="en-US" altLang="zh-CN" sz="105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𝑀</m:t>
                    </m:r>
                  </m:oMath>
                </a14:m>
                <a:r>
                  <a:rPr kumimoji="0" lang="en-US" altLang="zh-CN" sz="1050" b="0" i="1" u="none" strike="noStrike" kern="1200" cap="none" spc="0" normalizeH="0" baseline="0" noProof="0" dirty="0">
                    <a:ln>
                      <a:noFill/>
                    </a:ln>
                    <a:solidFill>
                      <a:srgbClr val="000080"/>
                    </a:solidFill>
                    <a:effectLst/>
                    <a:uLnTx/>
                    <a:uFillTx/>
                    <a:latin typeface="CMSSI8"/>
                    <a:ea typeface="+mn-ea"/>
                    <a:cs typeface="+mn-cs"/>
                  </a:rPr>
                  <a:t> decays, arXiv: 1407.7647[hep-ph]</a:t>
                </a:r>
                <a:endParaRPr kumimoji="0" lang="zh-CN" altLang="en-US" sz="105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16" name="矩形 15">
                <a:extLst>
                  <a:ext uri="{FF2B5EF4-FFF2-40B4-BE49-F238E27FC236}">
                    <a16:creationId xmlns:a16="http://schemas.microsoft.com/office/drawing/2014/main" id="{763CEACF-B6EA-4598-AE7E-9AE4E7434457}"/>
                  </a:ext>
                </a:extLst>
              </p:cNvPr>
              <p:cNvSpPr>
                <a:spLocks noRot="1" noChangeAspect="1" noMove="1" noResize="1" noEditPoints="1" noAdjustHandles="1" noChangeArrowheads="1" noChangeShapeType="1" noTextEdit="1"/>
              </p:cNvSpPr>
              <p:nvPr/>
            </p:nvSpPr>
            <p:spPr>
              <a:xfrm>
                <a:off x="5822388" y="6086948"/>
                <a:ext cx="5788046" cy="253916"/>
              </a:xfrm>
              <a:prstGeom prst="rect">
                <a:avLst/>
              </a:prstGeom>
              <a:blipFill>
                <a:blip r:embed="rId10"/>
                <a:stretch>
                  <a:fillRect b="-1463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48895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DDB78B37-A1ED-4659-A359-14E05662AF4B}"/>
                  </a:ext>
                </a:extLst>
              </p:cNvPr>
              <p:cNvSpPr/>
              <p:nvPr/>
            </p:nvSpPr>
            <p:spPr>
              <a:xfrm>
                <a:off x="1078225" y="2226826"/>
                <a:ext cx="4727315" cy="459357"/>
              </a:xfrm>
              <a:prstGeom prst="rect">
                <a:avLst/>
              </a:prstGeom>
              <a:noFill/>
              <a:effectLst>
                <a:outerShdw blurRad="152400" dist="317500" dir="5400000" sx="90000" sy="-19000" rotWithShape="0">
                  <a:prstClr val="black">
                    <a:alpha val="15000"/>
                  </a:prstClr>
                </a:outerShdw>
              </a:effectLst>
            </p:spPr>
            <p:txBody>
              <a:bodyPr wrap="square">
                <a:spAutoFit/>
              </a:bodyPr>
              <a:lstStyle/>
              <a:p>
                <a:pPr lvl="0" algn="ctr">
                  <a:lnSpc>
                    <a:spcPct val="130000"/>
                  </a:lnSpc>
                  <a:defRPr/>
                </a:pPr>
                <a14:m>
                  <m:oMath xmlns:m="http://schemas.openxmlformats.org/officeDocument/2006/math">
                    <m:sSub>
                      <m:sSubPr>
                        <m:ctrlPr>
                          <a:rPr lang="en-US" altLang="zh-TW" sz="2000" i="1" smtClean="0">
                            <a:solidFill>
                              <a:srgbClr val="00CC00"/>
                            </a:solidFill>
                            <a:latin typeface="Cambria Math" panose="02040503050406030204" pitchFamily="18" charset="0"/>
                          </a:rPr>
                        </m:ctrlPr>
                      </m:sSubPr>
                      <m:e>
                        <m:r>
                          <a:rPr lang="en-US" altLang="zh-TW" sz="2000" i="1">
                            <a:solidFill>
                              <a:srgbClr val="00CC00"/>
                            </a:solidFill>
                            <a:latin typeface="Cambria Math" panose="02040503050406030204" pitchFamily="18" charset="0"/>
                          </a:rPr>
                          <m:t>𝑆</m:t>
                        </m:r>
                      </m:e>
                      <m:sub>
                        <m:r>
                          <a:rPr lang="en-US" altLang="zh-TW" sz="2000" i="1">
                            <a:solidFill>
                              <a:srgbClr val="00CC00"/>
                            </a:solidFill>
                            <a:latin typeface="Cambria Math" panose="02040503050406030204" pitchFamily="18" charset="0"/>
                          </a:rPr>
                          <m:t>𝑒</m:t>
                        </m:r>
                        <m:r>
                          <a:rPr lang="en-US" altLang="zh-TW" sz="2000" b="0" i="1" smtClean="0">
                            <a:solidFill>
                              <a:srgbClr val="00CC00"/>
                            </a:solidFill>
                            <a:latin typeface="Cambria Math" panose="02040503050406030204" pitchFamily="18" charset="0"/>
                          </a:rPr>
                          <m:t>2</m:t>
                        </m:r>
                      </m:sub>
                    </m:sSub>
                  </m:oMath>
                </a14:m>
                <a:r>
                  <a:rPr kumimoji="0" lang="en-US" altLang="zh-CN" sz="2000" b="0" i="1" u="none" strike="noStrike" kern="0" cap="none" spc="0" normalizeH="0" baseline="0" noProof="0" dirty="0">
                    <a:ln>
                      <a:noFill/>
                    </a:ln>
                    <a:solidFill>
                      <a:srgbClr val="00CC00"/>
                    </a:solidFill>
                    <a:effectLst/>
                    <a:uLnTx/>
                    <a:uFillTx/>
                    <a:latin typeface="CMSSI8"/>
                    <a:ea typeface="华文中宋"/>
                    <a:cs typeface="Times New Roman" pitchFamily="18" charset="0"/>
                  </a:rPr>
                  <a:t> associated with the emitted meson</a:t>
                </a:r>
                <a:endParaRPr kumimoji="0" lang="zh-CN" altLang="en-US" sz="2000" b="0" i="1" u="none" strike="noStrike" kern="0" cap="none" spc="0" normalizeH="0" baseline="0" noProof="0" dirty="0">
                  <a:ln>
                    <a:noFill/>
                  </a:ln>
                  <a:solidFill>
                    <a:srgbClr val="00CC00"/>
                  </a:solidFill>
                  <a:effectLst/>
                  <a:uLnTx/>
                  <a:uFillTx/>
                  <a:latin typeface="CMSSI8"/>
                  <a:ea typeface="华文中宋"/>
                  <a:cs typeface="Times New Roman" pitchFamily="18" charset="0"/>
                </a:endParaRPr>
              </a:p>
            </p:txBody>
          </p:sp>
        </mc:Choice>
        <mc:Fallback xmlns="">
          <p:sp>
            <p:nvSpPr>
              <p:cNvPr id="12" name="矩形 11">
                <a:extLst>
                  <a:ext uri="{FF2B5EF4-FFF2-40B4-BE49-F238E27FC236}">
                    <a16:creationId xmlns:a16="http://schemas.microsoft.com/office/drawing/2014/main" id="{DDB78B37-A1ED-4659-A359-14E05662AF4B}"/>
                  </a:ext>
                </a:extLst>
              </p:cNvPr>
              <p:cNvSpPr>
                <a:spLocks noRot="1" noChangeAspect="1" noMove="1" noResize="1" noEditPoints="1" noAdjustHandles="1" noChangeArrowheads="1" noChangeShapeType="1" noTextEdit="1"/>
              </p:cNvSpPr>
              <p:nvPr/>
            </p:nvSpPr>
            <p:spPr>
              <a:xfrm>
                <a:off x="1078225" y="2226826"/>
                <a:ext cx="4727315" cy="459357"/>
              </a:xfrm>
              <a:prstGeom prst="rect">
                <a:avLst/>
              </a:prstGeom>
              <a:blipFill>
                <a:blip r:embed="rId3"/>
                <a:stretch>
                  <a:fillRect/>
                </a:stretch>
              </a:blipFill>
              <a:effectLst>
                <a:outerShdw blurRad="152400" dist="317500" dir="5400000" sx="90000" sy="-19000" rotWithShape="0">
                  <a:prstClr val="black">
                    <a:alpha val="15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CEBC1D7F-01E0-43B4-92C8-39A5FBE8756A}"/>
                  </a:ext>
                </a:extLst>
              </p:cNvPr>
              <p:cNvSpPr/>
              <p:nvPr/>
            </p:nvSpPr>
            <p:spPr>
              <a:xfrm>
                <a:off x="6379455" y="2226826"/>
                <a:ext cx="4737470" cy="459357"/>
              </a:xfrm>
              <a:prstGeom prst="rect">
                <a:avLst/>
              </a:prstGeom>
              <a:noFill/>
              <a:effectLst>
                <a:outerShdw blurRad="63500" sx="102000" sy="102000" algn="ctr" rotWithShape="0">
                  <a:prstClr val="black">
                    <a:alpha val="40000"/>
                  </a:prstClr>
                </a:outerShdw>
              </a:effectLst>
            </p:spPr>
            <p:txBody>
              <a:bodyPr wrap="square">
                <a:spAutoFit/>
              </a:bodyPr>
              <a:lstStyle/>
              <a:p>
                <a:pPr lvl="0" algn="ctr">
                  <a:lnSpc>
                    <a:spcPct val="130000"/>
                  </a:lnSpc>
                  <a:defRPr/>
                </a:pPr>
                <a:r>
                  <a:rPr lang="en-US" altLang="zh-CN" sz="2000" i="1" kern="0" noProof="0" dirty="0">
                    <a:solidFill>
                      <a:srgbClr val="00CC00"/>
                    </a:solidFill>
                    <a:latin typeface="CMSSI8"/>
                    <a:ea typeface="华文中宋"/>
                    <a:cs typeface="Times New Roman" pitchFamily="18" charset="0"/>
                  </a:rPr>
                  <a:t> </a:t>
                </a:r>
                <a14:m>
                  <m:oMath xmlns:m="http://schemas.openxmlformats.org/officeDocument/2006/math">
                    <m:sSub>
                      <m:sSubPr>
                        <m:ctrlPr>
                          <a:rPr lang="en-US" altLang="zh-TW" sz="2000" i="1" smtClean="0">
                            <a:solidFill>
                              <a:srgbClr val="00CC00"/>
                            </a:solidFill>
                            <a:latin typeface="Cambria Math" panose="02040503050406030204" pitchFamily="18" charset="0"/>
                          </a:rPr>
                        </m:ctrlPr>
                      </m:sSubPr>
                      <m:e>
                        <m:r>
                          <a:rPr lang="en-US" altLang="zh-TW" sz="2000" i="1">
                            <a:solidFill>
                              <a:srgbClr val="00CC00"/>
                            </a:solidFill>
                            <a:latin typeface="Cambria Math" panose="02040503050406030204" pitchFamily="18" charset="0"/>
                          </a:rPr>
                          <m:t>𝑆</m:t>
                        </m:r>
                      </m:e>
                      <m:sub>
                        <m:r>
                          <a:rPr lang="en-US" altLang="zh-TW" sz="2000" i="1">
                            <a:solidFill>
                              <a:srgbClr val="00CC00"/>
                            </a:solidFill>
                            <a:latin typeface="Cambria Math" panose="02040503050406030204" pitchFamily="18" charset="0"/>
                          </a:rPr>
                          <m:t>𝑒</m:t>
                        </m:r>
                        <m:r>
                          <a:rPr lang="en-US" altLang="zh-TW" sz="2000" b="0" i="1" smtClean="0">
                            <a:solidFill>
                              <a:srgbClr val="00CC00"/>
                            </a:solidFill>
                            <a:latin typeface="Cambria Math" panose="02040503050406030204" pitchFamily="18" charset="0"/>
                          </a:rPr>
                          <m:t>1</m:t>
                        </m:r>
                      </m:sub>
                    </m:sSub>
                  </m:oMath>
                </a14:m>
                <a:r>
                  <a:rPr kumimoji="0" lang="en-US" altLang="zh-CN" sz="2000" b="0" i="1" u="none" strike="noStrike" kern="0" cap="none" spc="0" normalizeH="0" baseline="0" noProof="0" dirty="0">
                    <a:ln>
                      <a:noFill/>
                    </a:ln>
                    <a:solidFill>
                      <a:srgbClr val="00CC00"/>
                    </a:solidFill>
                    <a:effectLst/>
                    <a:uLnTx/>
                    <a:uFillTx/>
                    <a:latin typeface="CMSSI8"/>
                    <a:ea typeface="华文中宋"/>
                    <a:cs typeface="Times New Roman" pitchFamily="18" charset="0"/>
                  </a:rPr>
                  <a:t> associated with the recoiled meson</a:t>
                </a:r>
                <a:endParaRPr kumimoji="0" lang="zh-CN" altLang="en-US" sz="2000" b="0" i="1" u="none" strike="noStrike" kern="0" cap="none" spc="0" normalizeH="0" baseline="0" noProof="0" dirty="0">
                  <a:ln>
                    <a:noFill/>
                  </a:ln>
                  <a:solidFill>
                    <a:srgbClr val="00CC00"/>
                  </a:solidFill>
                  <a:effectLst/>
                  <a:uLnTx/>
                  <a:uFillTx/>
                  <a:latin typeface="CMSSI8"/>
                  <a:ea typeface="华文中宋"/>
                  <a:cs typeface="Times New Roman" pitchFamily="18" charset="0"/>
                </a:endParaRPr>
              </a:p>
            </p:txBody>
          </p:sp>
        </mc:Choice>
        <mc:Fallback xmlns="">
          <p:sp>
            <p:nvSpPr>
              <p:cNvPr id="16" name="矩形 15">
                <a:extLst>
                  <a:ext uri="{FF2B5EF4-FFF2-40B4-BE49-F238E27FC236}">
                    <a16:creationId xmlns:a16="http://schemas.microsoft.com/office/drawing/2014/main" id="{CEBC1D7F-01E0-43B4-92C8-39A5FBE8756A}"/>
                  </a:ext>
                </a:extLst>
              </p:cNvPr>
              <p:cNvSpPr>
                <a:spLocks noRot="1" noChangeAspect="1" noMove="1" noResize="1" noEditPoints="1" noAdjustHandles="1" noChangeArrowheads="1" noChangeShapeType="1" noTextEdit="1"/>
              </p:cNvSpPr>
              <p:nvPr/>
            </p:nvSpPr>
            <p:spPr>
              <a:xfrm>
                <a:off x="6379455" y="2226826"/>
                <a:ext cx="4737470" cy="459357"/>
              </a:xfrm>
              <a:prstGeom prst="rect">
                <a:avLst/>
              </a:prstGeom>
              <a:blipFill>
                <a:blip r:embed="rId4"/>
                <a:stretch>
                  <a:fillRect b="-5000"/>
                </a:stretch>
              </a:blipFill>
              <a:effectLst>
                <a:outerShdw blurRad="63500" sx="102000" sy="102000" algn="ctr" rotWithShape="0">
                  <a:prstClr val="black">
                    <a:alpha val="40000"/>
                  </a:prstClr>
                </a:outerShdw>
              </a:effectLst>
            </p:spPr>
            <p:txBody>
              <a:bodyPr/>
              <a:lstStyle/>
              <a:p>
                <a:r>
                  <a:rPr lang="zh-CN" altLang="en-US">
                    <a:noFill/>
                  </a:rPr>
                  <a:t> </a:t>
                </a:r>
              </a:p>
            </p:txBody>
          </p:sp>
        </mc:Fallback>
      </mc:AlternateContent>
      <p:pic>
        <p:nvPicPr>
          <p:cNvPr id="18" name="Picture 4">
            <a:extLst>
              <a:ext uri="{FF2B5EF4-FFF2-40B4-BE49-F238E27FC236}">
                <a16:creationId xmlns:a16="http://schemas.microsoft.com/office/drawing/2014/main" id="{7DD8328E-C744-4BAE-B540-9E93200EDD4C}"/>
              </a:ext>
            </a:extLst>
          </p:cNvPr>
          <p:cNvPicPr>
            <a:picLocks noChangeAspect="1" noChangeArrowheads="1"/>
          </p:cNvPicPr>
          <p:nvPr/>
        </p:nvPicPr>
        <p:blipFill>
          <a:blip r:embed="rId5" cstate="print"/>
          <a:srcRect/>
          <a:stretch>
            <a:fillRect/>
          </a:stretch>
        </p:blipFill>
        <p:spPr bwMode="auto">
          <a:xfrm>
            <a:off x="1001107" y="494812"/>
            <a:ext cx="4881552" cy="165700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9" name="Picture 5">
            <a:extLst>
              <a:ext uri="{FF2B5EF4-FFF2-40B4-BE49-F238E27FC236}">
                <a16:creationId xmlns:a16="http://schemas.microsoft.com/office/drawing/2014/main" id="{F7A12114-FC5B-4A7F-B34F-455DD03EBA3B}"/>
              </a:ext>
            </a:extLst>
          </p:cNvPr>
          <p:cNvPicPr>
            <a:picLocks noChangeAspect="1" noChangeArrowheads="1"/>
          </p:cNvPicPr>
          <p:nvPr/>
        </p:nvPicPr>
        <p:blipFill>
          <a:blip r:embed="rId6" cstate="print"/>
          <a:srcRect/>
          <a:stretch>
            <a:fillRect/>
          </a:stretch>
        </p:blipFill>
        <p:spPr bwMode="auto">
          <a:xfrm>
            <a:off x="6298563" y="494812"/>
            <a:ext cx="4921274" cy="1657000"/>
          </a:xfrm>
          <a:prstGeom prst="rect">
            <a:avLst/>
          </a:prstGeom>
          <a:noFill/>
          <a:ln w="9525">
            <a:noFill/>
            <a:miter lim="800000"/>
            <a:headEnd/>
            <a:tailEnd/>
          </a:ln>
          <a:effectLst>
            <a:outerShdw blurRad="107950" dist="12700" dir="5400000" algn="ctr">
              <a:srgbClr val="000000"/>
            </a:outerShdw>
          </a:effectLst>
        </p:spPr>
      </p:pic>
      <p:sp>
        <p:nvSpPr>
          <p:cNvPr id="20" name="矩形 19">
            <a:extLst>
              <a:ext uri="{FF2B5EF4-FFF2-40B4-BE49-F238E27FC236}">
                <a16:creationId xmlns:a16="http://schemas.microsoft.com/office/drawing/2014/main" id="{42288891-4B8C-4710-B770-39F2E77ED9C9}"/>
              </a:ext>
            </a:extLst>
          </p:cNvPr>
          <p:cNvSpPr/>
          <p:nvPr/>
        </p:nvSpPr>
        <p:spPr>
          <a:xfrm>
            <a:off x="998705" y="2824116"/>
            <a:ext cx="10804011" cy="861261"/>
          </a:xfrm>
          <a:prstGeom prst="rect">
            <a:avLst/>
          </a:prstGeom>
        </p:spPr>
        <p:txBody>
          <a:bodyPr wrap="square">
            <a:spAutoFit/>
          </a:bodyPr>
          <a:lstStyle/>
          <a:p>
            <a:pPr marL="342900" lvl="0" indent="-342900">
              <a:lnSpc>
                <a:spcPct val="130000"/>
              </a:lnSpc>
              <a:buClr>
                <a:srgbClr val="FF0000"/>
              </a:buClr>
              <a:buFont typeface="Yu Mincho Demibold" panose="02020600000000000000" pitchFamily="18" charset="-128"/>
              <a:buChar char="❀"/>
              <a:defRPr/>
            </a:pPr>
            <a:r>
              <a:rPr lang="en-US" altLang="zh-CN" sz="2000" i="1" kern="0" dirty="0">
                <a:solidFill>
                  <a:srgbClr val="FF0000"/>
                </a:solidFill>
                <a:latin typeface="CMSSI8"/>
                <a:ea typeface="华文中宋"/>
                <a:cs typeface="Times New Roman" pitchFamily="18" charset="0"/>
              </a:rPr>
              <a:t>The universal glauber factor exhibits the different glauber effect through the convolution with the TMD WFs containing different intrinsic </a:t>
            </a:r>
            <a:r>
              <a:rPr lang="en-US" altLang="zh-CN" sz="2000" b="1" kern="0" dirty="0">
                <a:solidFill>
                  <a:srgbClr val="FF0000"/>
                </a:solidFill>
                <a:latin typeface="CMSSI8"/>
                <a:ea typeface="华文中宋"/>
                <a:cs typeface="Times New Roman" pitchFamily="18" charset="0"/>
              </a:rPr>
              <a:t>b</a:t>
            </a:r>
            <a:r>
              <a:rPr lang="en-US" altLang="zh-CN" sz="2000" i="1" kern="0" dirty="0">
                <a:solidFill>
                  <a:srgbClr val="FF0000"/>
                </a:solidFill>
                <a:latin typeface="CMSSI8"/>
                <a:ea typeface="华文中宋"/>
                <a:cs typeface="Times New Roman" pitchFamily="18" charset="0"/>
              </a:rPr>
              <a:t> dependences for pion, kaon, and </a:t>
            </a:r>
            <a:r>
              <a:rPr lang="el-GR" altLang="zh-CN" sz="2000" i="1" kern="0" dirty="0">
                <a:solidFill>
                  <a:srgbClr val="FF0000"/>
                </a:solidFill>
                <a:latin typeface="CMSSI8"/>
                <a:ea typeface="华文中宋"/>
                <a:cs typeface="Times New Roman" pitchFamily="18" charset="0"/>
              </a:rPr>
              <a:t>ρ</a:t>
            </a:r>
            <a:r>
              <a:rPr lang="en-US" altLang="zh-CN" sz="2000" i="1" kern="0" dirty="0">
                <a:solidFill>
                  <a:srgbClr val="FF0000"/>
                </a:solidFill>
                <a:latin typeface="CMSSI8"/>
                <a:ea typeface="华文中宋"/>
                <a:cs typeface="Times New Roman" pitchFamily="18" charset="0"/>
              </a:rPr>
              <a:t> meson.</a:t>
            </a:r>
            <a:endParaRPr lang="zh-CN" altLang="en-US" sz="2000" i="1" kern="0" dirty="0">
              <a:solidFill>
                <a:srgbClr val="FF0000"/>
              </a:solidFill>
              <a:latin typeface="CMSSI8"/>
              <a:ea typeface="华文中宋"/>
            </a:endParaRPr>
          </a:p>
        </p:txBody>
      </p:sp>
      <p:sp>
        <p:nvSpPr>
          <p:cNvPr id="21" name="矩形 20">
            <a:extLst>
              <a:ext uri="{FF2B5EF4-FFF2-40B4-BE49-F238E27FC236}">
                <a16:creationId xmlns:a16="http://schemas.microsoft.com/office/drawing/2014/main" id="{48CAECCB-345B-4B76-A1EC-D468CAB16BAF}"/>
              </a:ext>
            </a:extLst>
          </p:cNvPr>
          <p:cNvSpPr/>
          <p:nvPr/>
        </p:nvSpPr>
        <p:spPr>
          <a:xfrm>
            <a:off x="3427257" y="3701919"/>
            <a:ext cx="8225140" cy="261610"/>
          </a:xfrm>
          <a:prstGeom prst="rect">
            <a:avLst/>
          </a:prstGeom>
        </p:spPr>
        <p:txBody>
          <a:bodyPr wrap="square">
            <a:spAutoFit/>
          </a:bodyPr>
          <a:lstStyle/>
          <a:p>
            <a:pPr algn="ctr"/>
            <a:r>
              <a:rPr lang="en-US" altLang="zh-CN" sz="1100" i="1" dirty="0">
                <a:solidFill>
                  <a:srgbClr val="000080"/>
                </a:solidFill>
                <a:latin typeface="CMSSI8"/>
              </a:rPr>
              <a:t>XLiu, HnLi and ZJXiao, Transverse-momentum-dependent wave functions with glauber gluons in B-&gt; </a:t>
            </a:r>
            <a:r>
              <a:rPr lang="el-GR" altLang="zh-CN" sz="1100" i="1" dirty="0">
                <a:solidFill>
                  <a:srgbClr val="000080"/>
                </a:solidFill>
                <a:latin typeface="Cambria Math" panose="02040503050406030204" pitchFamily="18" charset="0"/>
                <a:ea typeface="Cambria Math" panose="02040503050406030204" pitchFamily="18" charset="0"/>
              </a:rPr>
              <a:t>ππ</a:t>
            </a:r>
            <a:r>
              <a:rPr lang="en-US" altLang="zh-CN" sz="1100" i="1" dirty="0">
                <a:solidFill>
                  <a:srgbClr val="000080"/>
                </a:solidFill>
                <a:latin typeface="Cambria Math" panose="02040503050406030204" pitchFamily="18" charset="0"/>
                <a:ea typeface="Cambria Math" panose="02040503050406030204" pitchFamily="18" charset="0"/>
              </a:rPr>
              <a:t>, </a:t>
            </a:r>
            <a:r>
              <a:rPr lang="el-GR" altLang="zh-CN" sz="1100" i="1" dirty="0">
                <a:solidFill>
                  <a:srgbClr val="000080"/>
                </a:solidFill>
                <a:latin typeface="Cambria Math" panose="02040503050406030204" pitchFamily="18" charset="0"/>
                <a:ea typeface="Cambria Math" panose="02040503050406030204" pitchFamily="18" charset="0"/>
              </a:rPr>
              <a:t>ρρ</a:t>
            </a:r>
            <a:r>
              <a:rPr lang="en-US" altLang="zh-CN" sz="1100" i="1" dirty="0">
                <a:solidFill>
                  <a:srgbClr val="000080"/>
                </a:solidFill>
                <a:latin typeface="CMSSI8"/>
              </a:rPr>
              <a:t> decays, arXiv:1502.04162[hep-ph]</a:t>
            </a:r>
            <a:endParaRPr lang="zh-CN" altLang="en-US" sz="1100" dirty="0"/>
          </a:p>
        </p:txBody>
      </p:sp>
      <mc:AlternateContent xmlns:mc="http://schemas.openxmlformats.org/markup-compatibility/2006">
        <mc:Choice xmlns:a14="http://schemas.microsoft.com/office/drawing/2010/main" Requires="a14">
          <p:sp>
            <p:nvSpPr>
              <p:cNvPr id="22" name="矩形 21">
                <a:extLst>
                  <a:ext uri="{FF2B5EF4-FFF2-40B4-BE49-F238E27FC236}">
                    <a16:creationId xmlns:a16="http://schemas.microsoft.com/office/drawing/2014/main" id="{D3568165-3A3D-4CEB-93B5-FE1524D9D1F8}"/>
                  </a:ext>
                </a:extLst>
              </p:cNvPr>
              <p:cNvSpPr/>
              <p:nvPr/>
            </p:nvSpPr>
            <p:spPr>
              <a:xfrm>
                <a:off x="998704" y="4109700"/>
                <a:ext cx="10804011" cy="895758"/>
              </a:xfrm>
              <a:prstGeom prst="rect">
                <a:avLst/>
              </a:prstGeom>
              <a:noFill/>
              <a:effectLst>
                <a:outerShdw blurRad="63500" sx="102000" sy="102000" algn="ctr" rotWithShape="0">
                  <a:prstClr val="black">
                    <a:alpha val="40000"/>
                  </a:prstClr>
                </a:outerShdw>
              </a:effectLst>
            </p:spPr>
            <p:txBody>
              <a:bodyPr wrap="square">
                <a:spAutoFit/>
              </a:bodyPr>
              <a:lstStyle/>
              <a:p>
                <a:pPr marL="342900" indent="-342900">
                  <a:lnSpc>
                    <a:spcPct val="130000"/>
                  </a:lnSpc>
                  <a:buClr>
                    <a:srgbClr val="FF33CC"/>
                  </a:buClr>
                  <a:buFont typeface="Yu Mincho Demibold" panose="02020600000000000000" pitchFamily="18" charset="-128"/>
                  <a:buChar char="❀"/>
                </a:pPr>
                <a:r>
                  <a:rPr lang="en-US" altLang="zh-CN" sz="2000" i="1" dirty="0">
                    <a:solidFill>
                      <a:srgbClr val="FF00FF"/>
                    </a:solidFill>
                    <a:latin typeface="CMSSI8"/>
                    <a:ea typeface="Yu Mincho Demibold" panose="02020600000000000000" pitchFamily="18" charset="-128"/>
                  </a:rPr>
                  <a:t>Wave function with falloff in parton TM </a:t>
                </a:r>
                <a14:m>
                  <m:oMath xmlns:m="http://schemas.openxmlformats.org/officeDocument/2006/math">
                    <m:sSub>
                      <m:sSubPr>
                        <m:ctrlPr>
                          <a:rPr lang="en-US" altLang="zh-CN" sz="2000" i="1" smtClean="0">
                            <a:solidFill>
                              <a:srgbClr val="FF00FF"/>
                            </a:solidFill>
                            <a:latin typeface="Cambria Math" panose="02040503050406030204" pitchFamily="18" charset="0"/>
                          </a:rPr>
                        </m:ctrlPr>
                      </m:sSubPr>
                      <m:e>
                        <m:r>
                          <m:rPr>
                            <m:nor/>
                          </m:rPr>
                          <a:rPr lang="en-US" altLang="zh-CN" sz="2000" i="1" dirty="0">
                            <a:solidFill>
                              <a:srgbClr val="FF00FF"/>
                            </a:solidFill>
                            <a:latin typeface="CMSSI8"/>
                          </a:rPr>
                          <m:t>k</m:t>
                        </m:r>
                      </m:e>
                      <m:sub>
                        <m:r>
                          <m:rPr>
                            <m:nor/>
                          </m:rPr>
                          <a:rPr lang="en-US" altLang="zh-CN" sz="2000" i="1" dirty="0">
                            <a:solidFill>
                              <a:srgbClr val="FF00FF"/>
                            </a:solidFill>
                            <a:latin typeface="CMSSI8"/>
                          </a:rPr>
                          <m:t>T</m:t>
                        </m:r>
                      </m:sub>
                    </m:sSub>
                  </m:oMath>
                </a14:m>
                <a:r>
                  <a:rPr lang="en-US" altLang="zh-CN" sz="2000" i="1" dirty="0">
                    <a:solidFill>
                      <a:srgbClr val="FF00FF"/>
                    </a:solidFill>
                    <a:latin typeface="CMSSI8"/>
                    <a:ea typeface="Yu Mincho Demibold" panose="02020600000000000000" pitchFamily="18" charset="-128"/>
                  </a:rPr>
                  <a:t> </a:t>
                </a:r>
                <a:r>
                  <a:rPr lang="en-US" altLang="zh-CN" sz="2000" i="1" dirty="0">
                    <a:solidFill>
                      <a:srgbClr val="FF00FF"/>
                    </a:solidFill>
                    <a:latin typeface="CMSSI8"/>
                    <a:ea typeface="Yu Mincho Demibold" panose="02020600000000000000" pitchFamily="18" charset="-128"/>
                    <a:cs typeface="Times New Roman" panose="02020603050405020304" pitchFamily="18" charset="0"/>
                  </a:rPr>
                  <a:t>:  </a:t>
                </a:r>
                <a14:m>
                  <m:oMath xmlns:m="http://schemas.openxmlformats.org/officeDocument/2006/math">
                    <m:sSub>
                      <m:sSubPr>
                        <m:ctrlPr>
                          <a:rPr lang="en-US" altLang="zh-CN" sz="2000" i="1" smtClean="0">
                            <a:solidFill>
                              <a:srgbClr val="FF00FF"/>
                            </a:solidFill>
                            <a:latin typeface="Cambria Math" panose="02040503050406030204" pitchFamily="18" charset="0"/>
                            <a:ea typeface="Yu Mincho Demibold" panose="02020600000000000000" pitchFamily="18" charset="-128"/>
                            <a:cs typeface="Times New Roman" panose="02020603050405020304" pitchFamily="18" charset="0"/>
                          </a:rPr>
                        </m:ctrlPr>
                      </m:sSubPr>
                      <m:e>
                        <m:r>
                          <a:rPr lang="zh-CN" altLang="en-US" sz="2000" i="1">
                            <a:solidFill>
                              <a:srgbClr val="FF00FF"/>
                            </a:solidFill>
                            <a:latin typeface="Cambria Math" panose="02040503050406030204" pitchFamily="18" charset="0"/>
                            <a:ea typeface="Yu Mincho Demibold" panose="02020600000000000000" pitchFamily="18" charset="-128"/>
                            <a:cs typeface="Times New Roman" panose="02020603050405020304" pitchFamily="18" charset="0"/>
                          </a:rPr>
                          <m:t>𝜙</m:t>
                        </m:r>
                      </m:e>
                      <m:sub>
                        <m:r>
                          <a:rPr lang="zh-CN" altLang="en-US" sz="2000" i="1" smtClean="0">
                            <a:solidFill>
                              <a:srgbClr val="FF00FF"/>
                            </a:solidFill>
                            <a:latin typeface="Cambria Math" panose="02040503050406030204" pitchFamily="18" charset="0"/>
                            <a:ea typeface="Yu Mincho Demibold" panose="02020600000000000000" pitchFamily="18" charset="-128"/>
                            <a:cs typeface="Times New Roman" panose="02020603050405020304" pitchFamily="18" charset="0"/>
                          </a:rPr>
                          <m:t>𝜋</m:t>
                        </m:r>
                      </m:sub>
                    </m:sSub>
                    <m:r>
                      <a:rPr lang="en-US" altLang="zh-CN" sz="2000" i="1" smtClean="0">
                        <a:solidFill>
                          <a:srgbClr val="FF00FF"/>
                        </a:solidFill>
                        <a:latin typeface="Cambria Math" panose="02040503050406030204" pitchFamily="18" charset="0"/>
                        <a:ea typeface="Cambria Math" panose="02040503050406030204" pitchFamily="18" charset="0"/>
                        <a:cs typeface="Times New Roman" panose="02020603050405020304" pitchFamily="18" charset="0"/>
                      </a:rPr>
                      <m:t>&lt;</m:t>
                    </m:r>
                    <m:sSub>
                      <m:sSubPr>
                        <m:ctrlPr>
                          <a:rPr lang="en-US" altLang="zh-CN" sz="2000" i="1">
                            <a:solidFill>
                              <a:srgbClr val="FF00FF"/>
                            </a:solidFill>
                            <a:latin typeface="Cambria Math" panose="02040503050406030204" pitchFamily="18" charset="0"/>
                            <a:ea typeface="Yu Mincho Demibold" panose="02020600000000000000" pitchFamily="18" charset="-128"/>
                            <a:cs typeface="Times New Roman" panose="02020603050405020304" pitchFamily="18" charset="0"/>
                          </a:rPr>
                        </m:ctrlPr>
                      </m:sSubPr>
                      <m:e>
                        <m:r>
                          <a:rPr lang="zh-CN" altLang="en-US" sz="2000" i="1">
                            <a:solidFill>
                              <a:srgbClr val="FF00FF"/>
                            </a:solidFill>
                            <a:latin typeface="Cambria Math" panose="02040503050406030204" pitchFamily="18" charset="0"/>
                            <a:ea typeface="Yu Mincho Demibold" panose="02020600000000000000" pitchFamily="18" charset="-128"/>
                            <a:cs typeface="Times New Roman" panose="02020603050405020304" pitchFamily="18" charset="0"/>
                          </a:rPr>
                          <m:t>𝜙</m:t>
                        </m:r>
                      </m:e>
                      <m:sub>
                        <m:r>
                          <a:rPr lang="en-US" altLang="zh-CN" sz="2000" b="0" i="1" smtClean="0">
                            <a:solidFill>
                              <a:srgbClr val="FF00FF"/>
                            </a:solidFill>
                            <a:latin typeface="Cambria Math" panose="02040503050406030204" pitchFamily="18" charset="0"/>
                            <a:ea typeface="Yu Mincho Demibold" panose="02020600000000000000" pitchFamily="18" charset="-128"/>
                            <a:cs typeface="Times New Roman" panose="02020603050405020304" pitchFamily="18" charset="0"/>
                          </a:rPr>
                          <m:t>𝐾</m:t>
                        </m:r>
                      </m:sub>
                    </m:sSub>
                    <m:r>
                      <a:rPr lang="en-US" altLang="zh-CN" sz="2000" i="1">
                        <a:solidFill>
                          <a:srgbClr val="FF00FF"/>
                        </a:solidFill>
                        <a:latin typeface="Cambria Math" panose="02040503050406030204" pitchFamily="18" charset="0"/>
                        <a:ea typeface="Cambria Math" panose="02040503050406030204" pitchFamily="18" charset="0"/>
                        <a:cs typeface="Times New Roman" panose="02020603050405020304" pitchFamily="18" charset="0"/>
                      </a:rPr>
                      <m:t>&lt;</m:t>
                    </m:r>
                    <m:sSub>
                      <m:sSubPr>
                        <m:ctrlPr>
                          <a:rPr lang="en-US" altLang="zh-CN" sz="2000" i="1">
                            <a:solidFill>
                              <a:srgbClr val="FF00FF"/>
                            </a:solidFill>
                            <a:latin typeface="Cambria Math" panose="02040503050406030204" pitchFamily="18" charset="0"/>
                            <a:ea typeface="Yu Mincho Demibold" panose="02020600000000000000" pitchFamily="18" charset="-128"/>
                            <a:cs typeface="Times New Roman" panose="02020603050405020304" pitchFamily="18" charset="0"/>
                          </a:rPr>
                        </m:ctrlPr>
                      </m:sSubPr>
                      <m:e>
                        <m:r>
                          <a:rPr lang="zh-CN" altLang="en-US" sz="2000" i="1">
                            <a:solidFill>
                              <a:srgbClr val="FF00FF"/>
                            </a:solidFill>
                            <a:latin typeface="Cambria Math" panose="02040503050406030204" pitchFamily="18" charset="0"/>
                            <a:ea typeface="Yu Mincho Demibold" panose="02020600000000000000" pitchFamily="18" charset="-128"/>
                            <a:cs typeface="Times New Roman" panose="02020603050405020304" pitchFamily="18" charset="0"/>
                          </a:rPr>
                          <m:t>𝜙</m:t>
                        </m:r>
                      </m:e>
                      <m:sub>
                        <m:r>
                          <a:rPr lang="zh-CN" altLang="en-US" sz="2000" i="1" smtClean="0">
                            <a:solidFill>
                              <a:srgbClr val="FF00FF"/>
                            </a:solidFill>
                            <a:latin typeface="Cambria Math" panose="02040503050406030204" pitchFamily="18" charset="0"/>
                            <a:ea typeface="Yu Mincho Demibold" panose="02020600000000000000" pitchFamily="18" charset="-128"/>
                            <a:cs typeface="Times New Roman" panose="02020603050405020304" pitchFamily="18" charset="0"/>
                          </a:rPr>
                          <m:t>𝜌</m:t>
                        </m:r>
                      </m:sub>
                    </m:sSub>
                  </m:oMath>
                </a14:m>
                <a:r>
                  <a:rPr lang="en-US" altLang="zh-CN" sz="2000" i="1" dirty="0">
                    <a:solidFill>
                      <a:srgbClr val="FF00FF"/>
                    </a:solidFill>
                    <a:latin typeface="CMSSI8"/>
                    <a:ea typeface="Yu Mincho Demibold" panose="02020600000000000000" pitchFamily="18" charset="-128"/>
                  </a:rPr>
                  <a:t>, which means pion requires a tighter spatial distribution of its leading Fock state relative to higher Fock states.     </a:t>
                </a:r>
              </a:p>
            </p:txBody>
          </p:sp>
        </mc:Choice>
        <mc:Fallback>
          <p:sp>
            <p:nvSpPr>
              <p:cNvPr id="22" name="矩形 21">
                <a:extLst>
                  <a:ext uri="{FF2B5EF4-FFF2-40B4-BE49-F238E27FC236}">
                    <a16:creationId xmlns:a16="http://schemas.microsoft.com/office/drawing/2014/main" id="{D3568165-3A3D-4CEB-93B5-FE1524D9D1F8}"/>
                  </a:ext>
                </a:extLst>
              </p:cNvPr>
              <p:cNvSpPr>
                <a:spLocks noRot="1" noChangeAspect="1" noMove="1" noResize="1" noEditPoints="1" noAdjustHandles="1" noChangeArrowheads="1" noChangeShapeType="1" noTextEdit="1"/>
              </p:cNvSpPr>
              <p:nvPr/>
            </p:nvSpPr>
            <p:spPr>
              <a:xfrm>
                <a:off x="998704" y="4109700"/>
                <a:ext cx="10804011" cy="895758"/>
              </a:xfrm>
              <a:prstGeom prst="rect">
                <a:avLst/>
              </a:prstGeom>
              <a:blipFill>
                <a:blip r:embed="rId7"/>
                <a:stretch>
                  <a:fillRect b="-2924"/>
                </a:stretch>
              </a:blipFill>
              <a:effectLst>
                <a:outerShdw blurRad="63500" sx="102000" sy="102000" algn="ctr"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占位符 4">
                <a:extLst>
                  <a:ext uri="{FF2B5EF4-FFF2-40B4-BE49-F238E27FC236}">
                    <a16:creationId xmlns:a16="http://schemas.microsoft.com/office/drawing/2014/main" id="{957C0B52-565D-48B6-979E-89E61DDC2DB3}"/>
                  </a:ext>
                </a:extLst>
              </p:cNvPr>
              <p:cNvSpPr txBox="1">
                <a:spLocks/>
              </p:cNvSpPr>
              <p:nvPr/>
            </p:nvSpPr>
            <p:spPr>
              <a:xfrm>
                <a:off x="998703" y="5063443"/>
                <a:ext cx="10804011" cy="4593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buClr>
                    <a:srgbClr val="00B050"/>
                  </a:buClr>
                  <a:buFont typeface="Wingdings" panose="05000000000000000000" pitchFamily="2" charset="2"/>
                  <a:buChar char="þ"/>
                </a:pPr>
                <a:r>
                  <a:rPr lang="en-US" sz="2000" dirty="0">
                    <a:solidFill>
                      <a:srgbClr val="00B050"/>
                    </a:solidFill>
                    <a:latin typeface="CMSSI8"/>
                    <a:cs typeface="Times New Roman" panose="02020603050405020304" pitchFamily="18" charset="0"/>
                  </a:rPr>
                  <a:t> </a:t>
                </a:r>
                <a:r>
                  <a:rPr lang="en-US" altLang="zh-CN" sz="2000" i="1" kern="0" dirty="0">
                    <a:solidFill>
                      <a:srgbClr val="00B050"/>
                    </a:solidFill>
                    <a:latin typeface="CMSSI8"/>
                    <a:ea typeface="华文中宋"/>
                    <a:cs typeface="Times New Roman" pitchFamily="18" charset="0"/>
                  </a:rPr>
                  <a:t>consistent with the dual role of pion as a massless NGB and as a </a:t>
                </a:r>
                <a14:m>
                  <m:oMath xmlns:m="http://schemas.openxmlformats.org/officeDocument/2006/math">
                    <m:r>
                      <a:rPr lang="en-US" altLang="zh-CN" sz="2000" i="1">
                        <a:solidFill>
                          <a:srgbClr val="00B050"/>
                        </a:solidFill>
                        <a:latin typeface="Cambria Math" panose="02040503050406030204" pitchFamily="18" charset="0"/>
                      </a:rPr>
                      <m:t>𝑞</m:t>
                    </m:r>
                    <m:acc>
                      <m:accPr>
                        <m:chr m:val="̅"/>
                        <m:ctrlPr>
                          <a:rPr lang="en-US" altLang="zh-CN" sz="2000" i="1">
                            <a:solidFill>
                              <a:srgbClr val="00B050"/>
                            </a:solidFill>
                            <a:latin typeface="Cambria Math" panose="02040503050406030204" pitchFamily="18" charset="0"/>
                          </a:rPr>
                        </m:ctrlPr>
                      </m:accPr>
                      <m:e>
                        <m:r>
                          <a:rPr lang="en-US" altLang="zh-CN" sz="2000" i="1">
                            <a:solidFill>
                              <a:srgbClr val="00B050"/>
                            </a:solidFill>
                            <a:latin typeface="Cambria Math" panose="02040503050406030204" pitchFamily="18" charset="0"/>
                          </a:rPr>
                          <m:t>𝑞</m:t>
                        </m:r>
                      </m:e>
                    </m:acc>
                  </m:oMath>
                </a14:m>
                <a:r>
                  <a:rPr lang="en-US" altLang="zh-CN" sz="2000" i="1" kern="0" dirty="0">
                    <a:solidFill>
                      <a:srgbClr val="00B050"/>
                    </a:solidFill>
                    <a:latin typeface="CMSSI8"/>
                    <a:ea typeface="华文中宋"/>
                    <a:cs typeface="Times New Roman" pitchFamily="18" charset="0"/>
                  </a:rPr>
                  <a:t> bound state simultaneously.</a:t>
                </a:r>
                <a:endParaRPr lang="en-US" sz="2000" dirty="0">
                  <a:solidFill>
                    <a:srgbClr val="00B050"/>
                  </a:solidFill>
                  <a:latin typeface="CMSSI8"/>
                  <a:cs typeface="Times New Roman" panose="02020603050405020304" pitchFamily="18" charset="0"/>
                </a:endParaRPr>
              </a:p>
            </p:txBody>
          </p:sp>
        </mc:Choice>
        <mc:Fallback xmlns="">
          <p:sp>
            <p:nvSpPr>
              <p:cNvPr id="23" name="文本占位符 4">
                <a:extLst>
                  <a:ext uri="{FF2B5EF4-FFF2-40B4-BE49-F238E27FC236}">
                    <a16:creationId xmlns:a16="http://schemas.microsoft.com/office/drawing/2014/main" id="{957C0B52-565D-48B6-979E-89E61DDC2DB3}"/>
                  </a:ext>
                </a:extLst>
              </p:cNvPr>
              <p:cNvSpPr txBox="1">
                <a:spLocks noRot="1" noChangeAspect="1" noMove="1" noResize="1" noEditPoints="1" noAdjustHandles="1" noChangeArrowheads="1" noChangeShapeType="1" noTextEdit="1"/>
              </p:cNvSpPr>
              <p:nvPr/>
            </p:nvSpPr>
            <p:spPr>
              <a:xfrm>
                <a:off x="998703" y="5063443"/>
                <a:ext cx="10804011" cy="459357"/>
              </a:xfrm>
              <a:prstGeom prst="rect">
                <a:avLst/>
              </a:prstGeom>
              <a:blipFill>
                <a:blip r:embed="rId8"/>
                <a:stretch>
                  <a:fillRect l="-508" b="-24000"/>
                </a:stretch>
              </a:blipFill>
            </p:spPr>
            <p:txBody>
              <a:bodyPr/>
              <a:lstStyle/>
              <a:p>
                <a:r>
                  <a:rPr lang="zh-CN" altLang="en-US">
                    <a:noFill/>
                  </a:rPr>
                  <a:t> </a:t>
                </a:r>
              </a:p>
            </p:txBody>
          </p:sp>
        </mc:Fallback>
      </mc:AlternateContent>
      <p:sp>
        <p:nvSpPr>
          <p:cNvPr id="24" name="矩形 23">
            <a:extLst>
              <a:ext uri="{FF2B5EF4-FFF2-40B4-BE49-F238E27FC236}">
                <a16:creationId xmlns:a16="http://schemas.microsoft.com/office/drawing/2014/main" id="{F7418198-98D6-447C-B96C-5B96D871559A}"/>
              </a:ext>
            </a:extLst>
          </p:cNvPr>
          <p:cNvSpPr/>
          <p:nvPr/>
        </p:nvSpPr>
        <p:spPr>
          <a:xfrm>
            <a:off x="1908254" y="6070593"/>
            <a:ext cx="9710392" cy="261610"/>
          </a:xfrm>
          <a:prstGeom prst="rect">
            <a:avLst/>
          </a:prstGeom>
        </p:spPr>
        <p:txBody>
          <a:bodyPr wrap="square">
            <a:spAutoFit/>
          </a:bodyPr>
          <a:lstStyle/>
          <a:p>
            <a:pPr lvl="0" algn="ctr">
              <a:defRPr/>
            </a:pPr>
            <a:r>
              <a:rPr lang="en-US" altLang="zh-CN" sz="1100" i="1" dirty="0">
                <a:solidFill>
                  <a:srgbClr val="000080"/>
                </a:solidFill>
                <a:latin typeface="CMSSI8"/>
              </a:rPr>
              <a:t>Lepage </a:t>
            </a: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and </a:t>
            </a:r>
            <a:r>
              <a:rPr lang="en-US" altLang="zh-CN" sz="1100" i="1" dirty="0">
                <a:solidFill>
                  <a:srgbClr val="000080"/>
                </a:solidFill>
                <a:latin typeface="CMSSI8"/>
              </a:rPr>
              <a:t>Brodsky, Exclusive processes in Quantum Chromodynamics: evolution equations for hadronic wave functions and the form-factors of mesons, </a:t>
            </a: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SLAC-pub-2343</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36E5E7E4-093F-4F93-9928-1D515F089402}"/>
                  </a:ext>
                </a:extLst>
              </p:cNvPr>
              <p:cNvSpPr/>
              <p:nvPr/>
            </p:nvSpPr>
            <p:spPr>
              <a:xfrm>
                <a:off x="5387786" y="5825554"/>
                <a:ext cx="6230860" cy="261610"/>
              </a:xfrm>
              <a:prstGeom prst="rect">
                <a:avLst/>
              </a:prstGeom>
            </p:spPr>
            <p:txBody>
              <a:bodyPr wrap="square">
                <a:spAutoFit/>
              </a:bodyPr>
              <a:lstStyle/>
              <a:p>
                <a:pPr lvl="0" algn="ctr">
                  <a:defRPr/>
                </a:pPr>
                <a:r>
                  <a:rPr lang="en-US" altLang="zh-CN" sz="1100" i="1" dirty="0">
                    <a:solidFill>
                      <a:srgbClr val="000080"/>
                    </a:solidFill>
                    <a:latin typeface="CMSSI8"/>
                  </a:rPr>
                  <a:t>Duraisamy</a:t>
                </a: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and Kagan, Power corrections to </a:t>
                </a:r>
                <a14:m>
                  <m:oMath xmlns:m="http://schemas.openxmlformats.org/officeDocument/2006/math">
                    <m:sSup>
                      <m:sSupPr>
                        <m:ctrlP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ctrlPr>
                      </m:sSupPr>
                      <m:e>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𝑒</m:t>
                        </m:r>
                      </m:e>
                      <m:sup>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m:t>
                        </m:r>
                      </m:sup>
                    </m:sSup>
                    <m:sSup>
                      <m:sSupPr>
                        <m:ctrlPr>
                          <a:rPr lang="en-US" altLang="zh-CN" sz="1100" i="1">
                            <a:solidFill>
                              <a:srgbClr val="000080"/>
                            </a:solidFill>
                            <a:latin typeface="Cambria Math" panose="02040503050406030204" pitchFamily="18" charset="0"/>
                          </a:rPr>
                        </m:ctrlPr>
                      </m:sSupPr>
                      <m:e>
                        <m:r>
                          <a:rPr lang="en-US" altLang="zh-CN" sz="1100" i="1">
                            <a:solidFill>
                              <a:srgbClr val="000080"/>
                            </a:solidFill>
                            <a:latin typeface="Cambria Math" panose="02040503050406030204" pitchFamily="18" charset="0"/>
                          </a:rPr>
                          <m:t>𝑒</m:t>
                        </m:r>
                      </m:e>
                      <m:sup>
                        <m:r>
                          <a:rPr lang="en-US" altLang="zh-CN" sz="1100" b="0" i="1" smtClean="0">
                            <a:solidFill>
                              <a:srgbClr val="000080"/>
                            </a:solidFill>
                            <a:latin typeface="Cambria Math" panose="02040503050406030204" pitchFamily="18" charset="0"/>
                          </a:rPr>
                          <m:t>−</m:t>
                        </m:r>
                      </m:sup>
                    </m:sSup>
                    <m:r>
                      <a:rPr lang="en-US" altLang="zh-CN" sz="1100" b="0" i="1" smtClean="0">
                        <a:solidFill>
                          <a:srgbClr val="000080"/>
                        </a:solidFill>
                        <a:latin typeface="Cambria Math" panose="02040503050406030204" pitchFamily="18" charset="0"/>
                      </a:rPr>
                      <m:t>→</m:t>
                    </m:r>
                    <m:sSup>
                      <m:sSupPr>
                        <m:ctrlPr>
                          <a:rPr lang="en-US" altLang="zh-CN" sz="1100" i="1" smtClean="0">
                            <a:solidFill>
                              <a:srgbClr val="000080"/>
                            </a:solidFill>
                            <a:latin typeface="Cambria Math" panose="02040503050406030204" pitchFamily="18" charset="0"/>
                          </a:rPr>
                        </m:ctrlPr>
                      </m:sSupPr>
                      <m:e>
                        <m:r>
                          <a:rPr lang="zh-CN" altLang="en-US" sz="1100" i="1" smtClean="0">
                            <a:solidFill>
                              <a:srgbClr val="000080"/>
                            </a:solidFill>
                            <a:latin typeface="Cambria Math" panose="02040503050406030204" pitchFamily="18" charset="0"/>
                          </a:rPr>
                          <m:t>𝜋</m:t>
                        </m:r>
                      </m:e>
                      <m:sup>
                        <m:r>
                          <a:rPr lang="en-US" altLang="zh-CN" sz="1100" i="1">
                            <a:solidFill>
                              <a:srgbClr val="000080"/>
                            </a:solidFill>
                            <a:latin typeface="Cambria Math" panose="02040503050406030204" pitchFamily="18" charset="0"/>
                          </a:rPr>
                          <m:t>+</m:t>
                        </m:r>
                      </m:sup>
                    </m:sSup>
                    <m:sSup>
                      <m:sSupPr>
                        <m:ctrlPr>
                          <a:rPr lang="en-US" altLang="zh-CN" sz="1100" i="1">
                            <a:solidFill>
                              <a:srgbClr val="000080"/>
                            </a:solidFill>
                            <a:latin typeface="Cambria Math" panose="02040503050406030204" pitchFamily="18" charset="0"/>
                          </a:rPr>
                        </m:ctrlPr>
                      </m:sSupPr>
                      <m:e>
                        <m:r>
                          <a:rPr lang="zh-CN" altLang="en-US" sz="1100" i="1">
                            <a:solidFill>
                              <a:srgbClr val="000080"/>
                            </a:solidFill>
                            <a:latin typeface="Cambria Math" panose="02040503050406030204" pitchFamily="18" charset="0"/>
                          </a:rPr>
                          <m:t>𝜋</m:t>
                        </m:r>
                      </m:e>
                      <m:sup>
                        <m:r>
                          <a:rPr lang="en-US" altLang="zh-CN" sz="1100" b="0" i="1" smtClean="0">
                            <a:solidFill>
                              <a:srgbClr val="000080"/>
                            </a:solidFill>
                            <a:latin typeface="Cambria Math" panose="02040503050406030204" pitchFamily="18" charset="0"/>
                          </a:rPr>
                          <m:t>−</m:t>
                        </m:r>
                      </m:sup>
                    </m:sSup>
                    <m:r>
                      <a:rPr lang="en-US" altLang="zh-CN" sz="1100" b="0" i="1" smtClean="0">
                        <a:solidFill>
                          <a:srgbClr val="000080"/>
                        </a:solidFill>
                        <a:latin typeface="Cambria Math" panose="02040503050406030204" pitchFamily="18" charset="0"/>
                      </a:rPr>
                      <m:t>,</m:t>
                    </m:r>
                    <m:sSup>
                      <m:sSupPr>
                        <m:ctrlPr>
                          <a:rPr lang="en-US" altLang="zh-CN" sz="1100" i="1">
                            <a:solidFill>
                              <a:srgbClr val="000080"/>
                            </a:solidFill>
                            <a:latin typeface="Cambria Math" panose="02040503050406030204" pitchFamily="18" charset="0"/>
                          </a:rPr>
                        </m:ctrlPr>
                      </m:sSupPr>
                      <m:e>
                        <m:r>
                          <a:rPr lang="en-US" altLang="zh-CN" sz="1100" b="0" i="1" smtClean="0">
                            <a:solidFill>
                              <a:srgbClr val="000080"/>
                            </a:solidFill>
                            <a:latin typeface="Cambria Math" panose="02040503050406030204" pitchFamily="18" charset="0"/>
                          </a:rPr>
                          <m:t>𝐾</m:t>
                        </m:r>
                      </m:e>
                      <m:sup>
                        <m:r>
                          <a:rPr lang="en-US" altLang="zh-CN" sz="1100" i="1">
                            <a:solidFill>
                              <a:srgbClr val="000080"/>
                            </a:solidFill>
                            <a:latin typeface="Cambria Math" panose="02040503050406030204" pitchFamily="18" charset="0"/>
                          </a:rPr>
                          <m:t>+</m:t>
                        </m:r>
                      </m:sup>
                    </m:sSup>
                    <m:sSup>
                      <m:sSupPr>
                        <m:ctrlPr>
                          <a:rPr lang="en-US" altLang="zh-CN" sz="1100" i="1">
                            <a:solidFill>
                              <a:srgbClr val="000080"/>
                            </a:solidFill>
                            <a:latin typeface="Cambria Math" panose="02040503050406030204" pitchFamily="18" charset="0"/>
                          </a:rPr>
                        </m:ctrlPr>
                      </m:sSupPr>
                      <m:e>
                        <m:r>
                          <a:rPr lang="en-US" altLang="zh-CN" sz="1100" i="1">
                            <a:solidFill>
                              <a:srgbClr val="000080"/>
                            </a:solidFill>
                            <a:latin typeface="Cambria Math" panose="02040503050406030204" pitchFamily="18" charset="0"/>
                          </a:rPr>
                          <m:t>𝐾</m:t>
                        </m:r>
                      </m:e>
                      <m:sup>
                        <m:r>
                          <a:rPr lang="en-US" altLang="zh-CN" sz="1100" b="0" i="1" smtClean="0">
                            <a:solidFill>
                              <a:srgbClr val="000080"/>
                            </a:solidFill>
                            <a:latin typeface="Cambria Math" panose="02040503050406030204" pitchFamily="18" charset="0"/>
                          </a:rPr>
                          <m:t>−</m:t>
                        </m:r>
                      </m:sup>
                    </m:sSup>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and B-&gt;K</a:t>
                </a:r>
                <a14:m>
                  <m:oMath xmlns:m="http://schemas.openxmlformats.org/officeDocument/2006/math">
                    <m:r>
                      <a:rPr lang="zh-CN" altLang="en-US" sz="1100" i="1">
                        <a:solidFill>
                          <a:srgbClr val="000080"/>
                        </a:solidFill>
                        <a:latin typeface="Cambria Math" panose="02040503050406030204" pitchFamily="18" charset="0"/>
                      </a:rPr>
                      <m:t>𝜋</m:t>
                    </m:r>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a:t>
                </a:r>
                <a14:m>
                  <m:oMath xmlns:m="http://schemas.openxmlformats.org/officeDocument/2006/math">
                    <m:r>
                      <a:rPr lang="zh-CN" altLang="en-US" sz="1100" i="1">
                        <a:solidFill>
                          <a:srgbClr val="000080"/>
                        </a:solidFill>
                        <a:latin typeface="Cambria Math" panose="02040503050406030204" pitchFamily="18" charset="0"/>
                      </a:rPr>
                      <m:t>𝜋𝜋</m:t>
                    </m:r>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arXiv:0812.3162[hep-ph]</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25" name="矩形 24">
                <a:extLst>
                  <a:ext uri="{FF2B5EF4-FFF2-40B4-BE49-F238E27FC236}">
                    <a16:creationId xmlns:a16="http://schemas.microsoft.com/office/drawing/2014/main" id="{36E5E7E4-093F-4F93-9928-1D515F089402}"/>
                  </a:ext>
                </a:extLst>
              </p:cNvPr>
              <p:cNvSpPr>
                <a:spLocks noRot="1" noChangeAspect="1" noMove="1" noResize="1" noEditPoints="1" noAdjustHandles="1" noChangeArrowheads="1" noChangeShapeType="1" noTextEdit="1"/>
              </p:cNvSpPr>
              <p:nvPr/>
            </p:nvSpPr>
            <p:spPr>
              <a:xfrm>
                <a:off x="5387786" y="5825554"/>
                <a:ext cx="6230860" cy="261610"/>
              </a:xfrm>
              <a:prstGeom prst="rect">
                <a:avLst/>
              </a:prstGeom>
              <a:blipFill>
                <a:blip r:embed="rId9"/>
                <a:stretch>
                  <a:fillRect l="-294" t="-2326" r="-196" b="-1395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76E1DD3C-1D7C-405C-8AE8-17764CB25BBD}"/>
                  </a:ext>
                </a:extLst>
              </p:cNvPr>
              <p:cNvSpPr/>
              <p:nvPr/>
            </p:nvSpPr>
            <p:spPr>
              <a:xfrm>
                <a:off x="4160565" y="5597816"/>
                <a:ext cx="7458082" cy="261610"/>
              </a:xfrm>
              <a:prstGeom prst="rect">
                <a:avLst/>
              </a:prstGeom>
            </p:spPr>
            <p:txBody>
              <a:bodyPr wrap="square">
                <a:spAutoFit/>
              </a:bodyPr>
              <a:lstStyle/>
              <a:p>
                <a:pPr lvl="0" algn="ctr">
                  <a:defRPr/>
                </a:pPr>
                <a:r>
                  <a:rPr lang="en-US" altLang="zh-CN" sz="1100" i="1" dirty="0">
                    <a:solidFill>
                      <a:srgbClr val="000080"/>
                    </a:solidFill>
                    <a:latin typeface="CMSSI8"/>
                  </a:rPr>
                  <a:t>Nussinov </a:t>
                </a: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and Shrock, On the</a:t>
                </a:r>
                <a14:m>
                  <m:oMath xmlns:m="http://schemas.openxmlformats.org/officeDocument/2006/math">
                    <m:r>
                      <a:rPr lang="en-US" altLang="zh-CN" sz="1100" b="0" i="1" smtClean="0">
                        <a:solidFill>
                          <a:srgbClr val="000080"/>
                        </a:solidFill>
                        <a:latin typeface="Cambria Math" panose="02040503050406030204" pitchFamily="18" charset="0"/>
                      </a:rPr>
                      <m:t> </m:t>
                    </m:r>
                    <m:r>
                      <a:rPr lang="zh-CN" altLang="en-US" sz="1100" i="1">
                        <a:solidFill>
                          <a:srgbClr val="000080"/>
                        </a:solidFill>
                        <a:latin typeface="Cambria Math" panose="02040503050406030204" pitchFamily="18" charset="0"/>
                      </a:rPr>
                      <m:t>𝜋</m:t>
                    </m:r>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and K as </a:t>
                </a:r>
                <a14:m>
                  <m:oMath xmlns:m="http://schemas.openxmlformats.org/officeDocument/2006/math">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𝑞</m:t>
                    </m:r>
                    <m:acc>
                      <m:accPr>
                        <m:chr m:val="̅"/>
                        <m:ctrlP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ctrlPr>
                      </m:accPr>
                      <m:e>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𝑞</m:t>
                        </m:r>
                      </m:e>
                    </m:acc>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bound states and as approximate Nambu</a:t>
                </a:r>
                <a:r>
                  <a:rPr lang="en-US" altLang="zh-CN" sz="1100" i="1" dirty="0">
                    <a:solidFill>
                      <a:srgbClr val="000080"/>
                    </a:solidFill>
                    <a:latin typeface="CMSSI8"/>
                  </a:rPr>
                  <a:t>-Goldstone bosons, arXiv:0811.3404[hep-ph]</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26" name="矩形 25">
                <a:extLst>
                  <a:ext uri="{FF2B5EF4-FFF2-40B4-BE49-F238E27FC236}">
                    <a16:creationId xmlns:a16="http://schemas.microsoft.com/office/drawing/2014/main" id="{76E1DD3C-1D7C-405C-8AE8-17764CB25BBD}"/>
                  </a:ext>
                </a:extLst>
              </p:cNvPr>
              <p:cNvSpPr>
                <a:spLocks noRot="1" noChangeAspect="1" noMove="1" noResize="1" noEditPoints="1" noAdjustHandles="1" noChangeArrowheads="1" noChangeShapeType="1" noTextEdit="1"/>
              </p:cNvSpPr>
              <p:nvPr/>
            </p:nvSpPr>
            <p:spPr>
              <a:xfrm>
                <a:off x="4160565" y="5597816"/>
                <a:ext cx="7458082" cy="261610"/>
              </a:xfrm>
              <a:prstGeom prst="rect">
                <a:avLst/>
              </a:prstGeom>
              <a:blipFill>
                <a:blip r:embed="rId10"/>
                <a:stretch>
                  <a:fillRect l="-245" t="-2326" r="-245" b="-1395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6378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9"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0-#ppt_w/2"/>
                                          </p:val>
                                        </p:tav>
                                        <p:tav tm="100000">
                                          <p:val>
                                            <p:strVal val="#ppt_x"/>
                                          </p:val>
                                        </p:tav>
                                      </p:tavLst>
                                    </p:anim>
                                    <p:anim calcmode="lin" valueType="num">
                                      <p:cBhvr additive="base">
                                        <p:cTn id="40" dur="500" fill="hold"/>
                                        <p:tgtEl>
                                          <p:spTgt spid="23"/>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0-#ppt_w/2"/>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1" grpId="0"/>
      <p:bldP spid="22" grpId="0"/>
      <p:bldP spid="23" grpId="0"/>
      <p:bldP spid="24"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graphicFrame>
            <p:nvGraphicFramePr>
              <p:cNvPr id="22" name="表格 21">
                <a:extLst>
                  <a:ext uri="{FF2B5EF4-FFF2-40B4-BE49-F238E27FC236}">
                    <a16:creationId xmlns:a16="http://schemas.microsoft.com/office/drawing/2014/main" id="{F9E88091-9DB7-4786-985E-635BCD6E61E9}"/>
                  </a:ext>
                </a:extLst>
              </p:cNvPr>
              <p:cNvGraphicFramePr>
                <a:graphicFrameLocks noGrp="1"/>
              </p:cNvGraphicFramePr>
              <p:nvPr>
                <p:extLst>
                  <p:ext uri="{D42A27DB-BD31-4B8C-83A1-F6EECF244321}">
                    <p14:modId xmlns:p14="http://schemas.microsoft.com/office/powerpoint/2010/main" val="3378802347"/>
                  </p:ext>
                </p:extLst>
              </p:nvPr>
            </p:nvGraphicFramePr>
            <p:xfrm>
              <a:off x="1240715" y="506896"/>
              <a:ext cx="8958379" cy="2458532"/>
            </p:xfrm>
            <a:graphic>
              <a:graphicData uri="http://schemas.openxmlformats.org/drawingml/2006/table">
                <a:tbl>
                  <a:tblPr firstRow="1" bandRow="1"/>
                  <a:tblGrid>
                    <a:gridCol w="2169479">
                      <a:extLst>
                        <a:ext uri="{9D8B030D-6E8A-4147-A177-3AD203B41FA5}">
                          <a16:colId xmlns:a16="http://schemas.microsoft.com/office/drawing/2014/main" val="3920548637"/>
                        </a:ext>
                      </a:extLst>
                    </a:gridCol>
                    <a:gridCol w="2157042">
                      <a:extLst>
                        <a:ext uri="{9D8B030D-6E8A-4147-A177-3AD203B41FA5}">
                          <a16:colId xmlns:a16="http://schemas.microsoft.com/office/drawing/2014/main" val="914370027"/>
                        </a:ext>
                      </a:extLst>
                    </a:gridCol>
                    <a:gridCol w="2242889">
                      <a:extLst>
                        <a:ext uri="{9D8B030D-6E8A-4147-A177-3AD203B41FA5}">
                          <a16:colId xmlns:a16="http://schemas.microsoft.com/office/drawing/2014/main" val="350665377"/>
                        </a:ext>
                      </a:extLst>
                    </a:gridCol>
                    <a:gridCol w="2388969">
                      <a:extLst>
                        <a:ext uri="{9D8B030D-6E8A-4147-A177-3AD203B41FA5}">
                          <a16:colId xmlns:a16="http://schemas.microsoft.com/office/drawing/2014/main" val="2878910792"/>
                        </a:ext>
                      </a:extLst>
                    </a:gridCol>
                  </a:tblGrid>
                  <a:tr h="510900">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CN" sz="1800" b="0" i="0" dirty="0">
                              <a:solidFill>
                                <a:srgbClr val="CC00FF"/>
                              </a:solidFill>
                              <a:latin typeface="CMSSI8"/>
                            </a:rPr>
                            <a:t>Branching Ratios</a:t>
                          </a:r>
                          <a:endParaRPr lang="zh-TW" altLang="en-US" sz="1800" b="0" i="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Data (</a:t>
                          </a:r>
                          <a:r>
                            <a:rPr lang="en-US" altLang="zh-TW" sz="2000" b="0" i="0" u="none" baseline="0" dirty="0">
                              <a:solidFill>
                                <a:srgbClr val="CC00FF"/>
                              </a:solidFill>
                              <a:latin typeface="CMSSI8"/>
                            </a:rPr>
                            <a:t>10</a:t>
                          </a:r>
                          <a:r>
                            <a:rPr lang="en-US" altLang="zh-TW" sz="2000" b="0" i="0" u="none" baseline="30000" dirty="0">
                              <a:solidFill>
                                <a:srgbClr val="CC00FF"/>
                              </a:solidFill>
                              <a:latin typeface="CMSSI8"/>
                            </a:rPr>
                            <a:t>-6</a:t>
                          </a:r>
                          <a:r>
                            <a:rPr lang="en-US" altLang="zh-TW" sz="2000" b="0" i="0" u="none" baseline="0" dirty="0">
                              <a:solidFill>
                                <a:srgbClr val="CC00FF"/>
                              </a:solidFill>
                              <a:latin typeface="CMSSI8"/>
                            </a:rPr>
                            <a:t>) </a:t>
                          </a:r>
                          <a:endParaRPr lang="zh-TW" altLang="en-US" sz="2000" b="0" i="0" u="none" baseline="3000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NLO</a:t>
                          </a:r>
                          <a:endParaRPr lang="zh-TW" altLang="en-US" sz="2000" b="0" i="0" dirty="0">
                            <a:solidFill>
                              <a:srgbClr val="CC00FF"/>
                            </a:solidFill>
                            <a:latin typeface="CMSSI8"/>
                          </a:endParaRPr>
                        </a:p>
                      </a:txBody>
                      <a:tcPr marL="91438" marR="91438" marT="45713" marB="45713">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NLOG</a:t>
                          </a:r>
                          <a:r>
                            <a:rPr lang="en-US" altLang="zh-TW" sz="2000" b="0" i="1" baseline="0" dirty="0">
                              <a:solidFill>
                                <a:srgbClr val="CC00FF"/>
                              </a:solidFill>
                              <a:latin typeface="CMSSI8"/>
                            </a:rPr>
                            <a:t> </a:t>
                          </a:r>
                          <a:endParaRPr lang="zh-TW" altLang="en-US" sz="2000" b="0" i="1"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extLst>
                      <a:ext uri="{0D108BD9-81ED-4DB2-BD59-A6C34878D82A}">
                        <a16:rowId xmlns:a16="http://schemas.microsoft.com/office/drawing/2014/main" val="2933940666"/>
                      </a:ext>
                    </a:extLst>
                  </a:tr>
                  <a:tr h="485372">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p>
                                  <m:sSupPr>
                                    <m:ctrlPr>
                                      <a:rPr lang="en-US" altLang="zh-TW" b="0" i="1" smtClean="0">
                                        <a:solidFill>
                                          <a:srgbClr val="0000FF"/>
                                        </a:solidFill>
                                        <a:latin typeface="Cambria Math" panose="02040503050406030204" pitchFamily="18" charset="0"/>
                                      </a:rPr>
                                    </m:ctrlPr>
                                  </m:sSupPr>
                                  <m:e>
                                    <m:r>
                                      <m:rPr>
                                        <m:sty m:val="p"/>
                                      </m:rPr>
                                      <a:rPr lang="en-US" altLang="zh-TW" b="0" i="0" smtClean="0">
                                        <a:solidFill>
                                          <a:srgbClr val="0000FF"/>
                                        </a:solidFill>
                                        <a:latin typeface="Cambria Math" panose="02040503050406030204" pitchFamily="18" charset="0"/>
                                      </a:rPr>
                                      <m:t>BR</m:t>
                                    </m:r>
                                    <m:r>
                                      <a:rPr lang="en-US" altLang="zh-TW" b="0" i="1" smtClean="0">
                                        <a:solidFill>
                                          <a:srgbClr val="0000FF"/>
                                        </a:solidFill>
                                        <a:latin typeface="Cambria Math" panose="02040503050406030204" pitchFamily="18" charset="0"/>
                                      </a:rPr>
                                      <m:t>(</m:t>
                                    </m:r>
                                    <m:r>
                                      <a:rPr lang="en-US" altLang="zh-TW" b="0" i="1" smtClean="0">
                                        <a:solidFill>
                                          <a:srgbClr val="0000FF"/>
                                        </a:solidFill>
                                        <a:latin typeface="Cambria Math" panose="02040503050406030204" pitchFamily="18" charset="0"/>
                                      </a:rPr>
                                      <m:t>𝐵</m:t>
                                    </m:r>
                                  </m:e>
                                  <m:sup>
                                    <m:r>
                                      <a:rPr lang="en-US" altLang="zh-TW" b="0" i="1" smtClean="0">
                                        <a:solidFill>
                                          <a:srgbClr val="0000FF"/>
                                        </a:solidFill>
                                        <a:latin typeface="Cambria Math" panose="02040503050406030204" pitchFamily="18" charset="0"/>
                                      </a:rPr>
                                      <m:t>0</m:t>
                                    </m:r>
                                  </m:sup>
                                </m:sSup>
                                <m:r>
                                  <a:rPr lang="en-US" altLang="zh-TW" b="0" i="1" smtClean="0">
                                    <a:solidFill>
                                      <a:srgbClr val="0000FF"/>
                                    </a:solidFill>
                                    <a:latin typeface="Cambria Math" panose="02040503050406030204" pitchFamily="18" charset="0"/>
                                  </a:rPr>
                                  <m:t>→</m:t>
                                </m:r>
                                <m:sSup>
                                  <m:sSupPr>
                                    <m:ctrlPr>
                                      <a:rPr lang="en-US" altLang="zh-TW" b="0" i="1" smtClean="0">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𝜋</m:t>
                                    </m:r>
                                  </m:e>
                                  <m:sup>
                                    <m:r>
                                      <a:rPr lang="en-US" altLang="zh-TW" b="0" i="1" smtClean="0">
                                        <a:solidFill>
                                          <a:srgbClr val="0000FF"/>
                                        </a:solidFill>
                                        <a:latin typeface="Cambria Math" panose="02040503050406030204" pitchFamily="18" charset="0"/>
                                      </a:rPr>
                                      <m:t>+</m:t>
                                    </m:r>
                                  </m:sup>
                                </m:sSup>
                                <m:sSup>
                                  <m:sSupPr>
                                    <m:ctrlPr>
                                      <a:rPr lang="en-US" altLang="zh-TW" b="0" i="1" smtClean="0">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𝜋</m:t>
                                    </m:r>
                                  </m:e>
                                  <m:sup>
                                    <m:r>
                                      <a:rPr lang="en-US" altLang="zh-TW" b="0" i="1" smtClean="0">
                                        <a:solidFill>
                                          <a:srgbClr val="0000FF"/>
                                        </a:solidFill>
                                        <a:latin typeface="Cambria Math" panose="02040503050406030204" pitchFamily="18" charset="0"/>
                                      </a:rPr>
                                      <m:t>−</m:t>
                                    </m:r>
                                  </m:sup>
                                </m:sSup>
                                <m:r>
                                  <a:rPr lang="en-US" altLang="zh-TW" b="0" i="1" smtClean="0">
                                    <a:solidFill>
                                      <a:srgbClr val="0000FF"/>
                                    </a:solidFill>
                                    <a:latin typeface="Cambria Math" panose="02040503050406030204" pitchFamily="18" charset="0"/>
                                  </a:rPr>
                                  <m:t>)</m:t>
                                </m:r>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r>
                                  <a:rPr kumimoji="0" lang="en-US" altLang="zh-TW" sz="18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5.10±0.19</m:t>
                                </m:r>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6.19</m:t>
                                    </m:r>
                                  </m:e>
                                  <m:sub>
                                    <m:r>
                                      <a:rPr lang="en-US" altLang="zh-TW" b="0" i="1" smtClean="0">
                                        <a:solidFill>
                                          <a:srgbClr val="0000FF"/>
                                        </a:solidFill>
                                        <a:latin typeface="Cambria Math" panose="02040503050406030204" pitchFamily="18" charset="0"/>
                                      </a:rPr>
                                      <m:t>−1.48−0.34</m:t>
                                    </m:r>
                                  </m:sub>
                                  <m:sup>
                                    <m:r>
                                      <a:rPr lang="en-US" altLang="zh-TW" b="0" i="1" smtClean="0">
                                        <a:solidFill>
                                          <a:srgbClr val="0000FF"/>
                                        </a:solidFill>
                                        <a:latin typeface="Cambria Math" panose="02040503050406030204" pitchFamily="18" charset="0"/>
                                      </a:rPr>
                                      <m:t>+2.09+0.38</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5.39</m:t>
                                    </m:r>
                                  </m:e>
                                  <m:sub>
                                    <m:r>
                                      <a:rPr lang="en-US" altLang="zh-TW" b="0" i="1" smtClean="0">
                                        <a:solidFill>
                                          <a:srgbClr val="0000FF"/>
                                        </a:solidFill>
                                        <a:latin typeface="Cambria Math" panose="02040503050406030204" pitchFamily="18" charset="0"/>
                                      </a:rPr>
                                      <m:t>−1.31−0.25</m:t>
                                    </m:r>
                                  </m:sub>
                                  <m:sup>
                                    <m:r>
                                      <a:rPr lang="en-US" altLang="zh-TW" b="0" i="1" smtClean="0">
                                        <a:solidFill>
                                          <a:srgbClr val="0000FF"/>
                                        </a:solidFill>
                                        <a:latin typeface="Cambria Math" panose="02040503050406030204" pitchFamily="18" charset="0"/>
                                      </a:rPr>
                                      <m:t>+1.86+0.28</m:t>
                                    </m:r>
                                  </m:sup>
                                </m:sSubSup>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2433530130"/>
                      </a:ext>
                    </a:extLst>
                  </a:tr>
                  <a:tr h="48553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p>
                                  <m:sSupPr>
                                    <m:ctrlPr>
                                      <a:rPr lang="en-US" altLang="zh-TW" b="0" i="1" smtClean="0">
                                        <a:solidFill>
                                          <a:srgbClr val="0000FF"/>
                                        </a:solidFill>
                                        <a:latin typeface="Cambria Math" panose="02040503050406030204" pitchFamily="18" charset="0"/>
                                      </a:rPr>
                                    </m:ctrlPr>
                                  </m:sSupPr>
                                  <m:e>
                                    <m:r>
                                      <m:rPr>
                                        <m:sty m:val="p"/>
                                      </m:rPr>
                                      <a:rPr lang="en-US" altLang="zh-TW" b="0" i="0" smtClean="0">
                                        <a:solidFill>
                                          <a:srgbClr val="0000FF"/>
                                        </a:solidFill>
                                        <a:latin typeface="Cambria Math" panose="02040503050406030204" pitchFamily="18" charset="0"/>
                                      </a:rPr>
                                      <m:t>BR</m:t>
                                    </m:r>
                                    <m:r>
                                      <a:rPr lang="en-US" altLang="zh-TW" b="0" i="1" smtClean="0">
                                        <a:solidFill>
                                          <a:srgbClr val="0000FF"/>
                                        </a:solidFill>
                                        <a:latin typeface="Cambria Math" panose="02040503050406030204" pitchFamily="18" charset="0"/>
                                      </a:rPr>
                                      <m:t>(</m:t>
                                    </m:r>
                                    <m:r>
                                      <a:rPr lang="en-US" altLang="zh-TW" b="0" i="1" smtClean="0">
                                        <a:solidFill>
                                          <a:srgbClr val="0000FF"/>
                                        </a:solidFill>
                                        <a:latin typeface="Cambria Math" panose="02040503050406030204" pitchFamily="18" charset="0"/>
                                      </a:rPr>
                                      <m:t>𝐵</m:t>
                                    </m:r>
                                  </m:e>
                                  <m:sup>
                                    <m:r>
                                      <a:rPr lang="en-US" altLang="zh-TW" b="0" i="1" smtClean="0">
                                        <a:solidFill>
                                          <a:srgbClr val="0000FF"/>
                                        </a:solidFill>
                                        <a:latin typeface="Cambria Math" panose="02040503050406030204" pitchFamily="18" charset="0"/>
                                      </a:rPr>
                                      <m:t>+</m:t>
                                    </m:r>
                                  </m:sup>
                                </m:sSup>
                                <m:r>
                                  <a:rPr lang="en-US" altLang="zh-TW" b="0" i="1" smtClean="0">
                                    <a:solidFill>
                                      <a:srgbClr val="0000FF"/>
                                    </a:solidFill>
                                    <a:latin typeface="Cambria Math" panose="02040503050406030204" pitchFamily="18" charset="0"/>
                                  </a:rPr>
                                  <m:t>→</m:t>
                                </m:r>
                                <m:sSup>
                                  <m:sSupPr>
                                    <m:ctrlPr>
                                      <a:rPr lang="en-US" altLang="zh-TW" b="0" i="1" smtClean="0">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𝜋</m:t>
                                    </m:r>
                                  </m:e>
                                  <m:sup>
                                    <m:r>
                                      <a:rPr lang="en-US" altLang="zh-TW" b="0" i="1" smtClean="0">
                                        <a:solidFill>
                                          <a:srgbClr val="0000FF"/>
                                        </a:solidFill>
                                        <a:latin typeface="Cambria Math" panose="02040503050406030204" pitchFamily="18" charset="0"/>
                                      </a:rPr>
                                      <m:t>+</m:t>
                                    </m:r>
                                  </m:sup>
                                </m:sSup>
                                <m:sSup>
                                  <m:sSupPr>
                                    <m:ctrlPr>
                                      <a:rPr lang="en-US" altLang="zh-TW" b="0" i="1" smtClean="0">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𝜋</m:t>
                                    </m:r>
                                  </m:e>
                                  <m:sup>
                                    <m:r>
                                      <a:rPr lang="en-US" altLang="zh-TW" b="0" i="1" smtClean="0">
                                        <a:solidFill>
                                          <a:srgbClr val="0000FF"/>
                                        </a:solidFill>
                                        <a:latin typeface="Cambria Math" panose="02040503050406030204" pitchFamily="18" charset="0"/>
                                      </a:rPr>
                                      <m:t>0</m:t>
                                    </m:r>
                                  </m:sup>
                                </m:sSup>
                                <m:r>
                                  <a:rPr lang="en-US" altLang="zh-TW" b="0" i="1" smtClean="0">
                                    <a:solidFill>
                                      <a:srgbClr val="0000FF"/>
                                    </a:solidFill>
                                    <a:latin typeface="Cambria Math" panose="02040503050406030204" pitchFamily="18" charset="0"/>
                                  </a:rPr>
                                  <m:t>)</m:t>
                                </m:r>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5.48</m:t>
                                    </m:r>
                                  </m:e>
                                  <m:sub>
                                    <m:r>
                                      <a:rPr lang="en-US" altLang="zh-TW" b="0" i="1" smtClean="0">
                                        <a:solidFill>
                                          <a:srgbClr val="0000FF"/>
                                        </a:solidFill>
                                        <a:latin typeface="Cambria Math" panose="02040503050406030204" pitchFamily="18" charset="0"/>
                                      </a:rPr>
                                      <m:t>−0.34</m:t>
                                    </m:r>
                                  </m:sub>
                                  <m:sup>
                                    <m:r>
                                      <a:rPr lang="en-US" altLang="zh-TW" b="0" i="1" smtClean="0">
                                        <a:solidFill>
                                          <a:srgbClr val="0000FF"/>
                                        </a:solidFill>
                                        <a:latin typeface="Cambria Math" panose="02040503050406030204" pitchFamily="18" charset="0"/>
                                      </a:rPr>
                                      <m:t>+0.35</m:t>
                                    </m:r>
                                  </m:sup>
                                </m:sSubSup>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3.35</m:t>
                                    </m:r>
                                  </m:e>
                                  <m:sub>
                                    <m:r>
                                      <a:rPr lang="en-US" altLang="zh-TW" b="0" i="1" smtClean="0">
                                        <a:solidFill>
                                          <a:srgbClr val="0000FF"/>
                                        </a:solidFill>
                                        <a:latin typeface="Cambria Math" panose="02040503050406030204" pitchFamily="18" charset="0"/>
                                      </a:rPr>
                                      <m:t>−0.77−0.22</m:t>
                                    </m:r>
                                  </m:sub>
                                  <m:sup>
                                    <m:r>
                                      <a:rPr lang="en-US" altLang="zh-TW" b="0" i="1" smtClean="0">
                                        <a:solidFill>
                                          <a:srgbClr val="0000FF"/>
                                        </a:solidFill>
                                        <a:latin typeface="Cambria Math" panose="02040503050406030204" pitchFamily="18" charset="0"/>
                                      </a:rPr>
                                      <m:t>+1.08+0.23</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4.45</m:t>
                                    </m:r>
                                  </m:e>
                                  <m:sub>
                                    <m:r>
                                      <a:rPr lang="en-US" altLang="zh-TW" b="0" i="1" smtClean="0">
                                        <a:solidFill>
                                          <a:srgbClr val="0000FF"/>
                                        </a:solidFill>
                                        <a:latin typeface="Cambria Math" panose="02040503050406030204" pitchFamily="18" charset="0"/>
                                      </a:rPr>
                                      <m:t>−0.99−0.36</m:t>
                                    </m:r>
                                  </m:sub>
                                  <m:sup>
                                    <m:r>
                                      <a:rPr lang="en-US" altLang="zh-TW" b="0" i="1" smtClean="0">
                                        <a:solidFill>
                                          <a:srgbClr val="0000FF"/>
                                        </a:solidFill>
                                        <a:latin typeface="Cambria Math" panose="02040503050406030204" pitchFamily="18" charset="0"/>
                                      </a:rPr>
                                      <m:t>+1.38+0.39</m:t>
                                    </m:r>
                                  </m:sup>
                                </m:sSubSup>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2336982473"/>
                      </a:ext>
                    </a:extLst>
                  </a:tr>
                  <a:tr h="485946">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zh-TW" b="0" i="1" smtClean="0">
                                        <a:solidFill>
                                          <a:srgbClr val="0000FF"/>
                                        </a:solidFill>
                                        <a:latin typeface="Cambria Math" panose="02040503050406030204" pitchFamily="18" charset="0"/>
                                      </a:rPr>
                                    </m:ctrlPr>
                                  </m:sSupPr>
                                  <m:e>
                                    <m:r>
                                      <m:rPr>
                                        <m:sty m:val="p"/>
                                      </m:rPr>
                                      <a:rPr lang="en-US" altLang="zh-TW" b="0" i="0" smtClean="0">
                                        <a:solidFill>
                                          <a:srgbClr val="0000FF"/>
                                        </a:solidFill>
                                        <a:latin typeface="Cambria Math" panose="02040503050406030204" pitchFamily="18" charset="0"/>
                                      </a:rPr>
                                      <m:t>BR</m:t>
                                    </m:r>
                                    <m:r>
                                      <a:rPr lang="en-US" altLang="zh-TW" b="0" i="1" smtClean="0">
                                        <a:solidFill>
                                          <a:srgbClr val="0000FF"/>
                                        </a:solidFill>
                                        <a:latin typeface="Cambria Math" panose="02040503050406030204" pitchFamily="18" charset="0"/>
                                      </a:rPr>
                                      <m:t>(</m:t>
                                    </m:r>
                                    <m:r>
                                      <a:rPr lang="en-US" altLang="zh-TW" b="0" i="1" smtClean="0">
                                        <a:solidFill>
                                          <a:srgbClr val="0000FF"/>
                                        </a:solidFill>
                                        <a:latin typeface="Cambria Math" panose="02040503050406030204" pitchFamily="18" charset="0"/>
                                      </a:rPr>
                                      <m:t>𝐵</m:t>
                                    </m:r>
                                  </m:e>
                                  <m:sup>
                                    <m:r>
                                      <a:rPr lang="en-US" altLang="zh-TW" b="0" i="1" smtClean="0">
                                        <a:solidFill>
                                          <a:srgbClr val="0000FF"/>
                                        </a:solidFill>
                                        <a:latin typeface="Cambria Math" panose="02040503050406030204" pitchFamily="18" charset="0"/>
                                      </a:rPr>
                                      <m:t>0</m:t>
                                    </m:r>
                                  </m:sup>
                                </m:sSup>
                                <m:r>
                                  <a:rPr lang="en-US" altLang="zh-TW" b="0" i="1" smtClean="0">
                                    <a:solidFill>
                                      <a:srgbClr val="0000FF"/>
                                    </a:solidFill>
                                    <a:latin typeface="Cambria Math" panose="02040503050406030204" pitchFamily="18" charset="0"/>
                                  </a:rPr>
                                  <m:t>→</m:t>
                                </m:r>
                                <m:sSup>
                                  <m:sSupPr>
                                    <m:ctrlPr>
                                      <a:rPr lang="en-US" altLang="zh-TW" b="0" i="1" smtClean="0">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𝜋</m:t>
                                    </m:r>
                                  </m:e>
                                  <m:sup>
                                    <m:r>
                                      <a:rPr lang="en-US" altLang="zh-TW" b="0" i="1" smtClean="0">
                                        <a:solidFill>
                                          <a:srgbClr val="0000FF"/>
                                        </a:solidFill>
                                        <a:latin typeface="Cambria Math" panose="02040503050406030204" pitchFamily="18" charset="0"/>
                                      </a:rPr>
                                      <m:t>0</m:t>
                                    </m:r>
                                  </m:sup>
                                </m:sSup>
                                <m:sSup>
                                  <m:sSupPr>
                                    <m:ctrlPr>
                                      <a:rPr lang="en-US" altLang="zh-TW" b="0" i="1" smtClean="0">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𝜋</m:t>
                                    </m:r>
                                  </m:e>
                                  <m:sup>
                                    <m:r>
                                      <a:rPr lang="en-US" altLang="zh-TW" b="0" i="1" smtClean="0">
                                        <a:solidFill>
                                          <a:srgbClr val="0000FF"/>
                                        </a:solidFill>
                                        <a:latin typeface="Cambria Math" panose="02040503050406030204" pitchFamily="18" charset="0"/>
                                      </a:rPr>
                                      <m:t>0</m:t>
                                    </m:r>
                                  </m:sup>
                                </m:sSup>
                                <m:r>
                                  <a:rPr lang="en-US" altLang="zh-TW" b="0" i="1" smtClean="0">
                                    <a:solidFill>
                                      <a:srgbClr val="0000FF"/>
                                    </a:solidFill>
                                    <a:latin typeface="Cambria Math" panose="02040503050406030204" pitchFamily="18" charset="0"/>
                                  </a:rPr>
                                  <m:t>)</m:t>
                                </m:r>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r>
                                  <a:rPr lang="en-US" altLang="zh-TW" b="0" i="1" smtClean="0">
                                    <a:solidFill>
                                      <a:srgbClr val="FF00FF"/>
                                    </a:solidFill>
                                    <a:latin typeface="Cambria Math" panose="02040503050406030204" pitchFamily="18" charset="0"/>
                                  </a:rPr>
                                  <m:t>0.90±0.16</m:t>
                                </m:r>
                              </m:oMath>
                            </m:oMathPara>
                          </a14:m>
                          <a:endParaRPr lang="zh-TW" altLang="en-US" dirty="0">
                            <a:solidFill>
                              <a:srgbClr val="FF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0.29</m:t>
                                    </m:r>
                                  </m:e>
                                  <m:sub>
                                    <m:r>
                                      <a:rPr lang="en-US" altLang="zh-TW" b="0" i="1" smtClean="0">
                                        <a:solidFill>
                                          <a:srgbClr val="0000FF"/>
                                        </a:solidFill>
                                        <a:latin typeface="Cambria Math" panose="02040503050406030204" pitchFamily="18" charset="0"/>
                                      </a:rPr>
                                      <m:t>−0.07−0.02 </m:t>
                                    </m:r>
                                  </m:sub>
                                  <m:sup>
                                    <m:r>
                                      <a:rPr lang="en-US" altLang="zh-TW" b="0" i="1" smtClean="0">
                                        <a:solidFill>
                                          <a:srgbClr val="0000FF"/>
                                        </a:solidFill>
                                        <a:latin typeface="Cambria Math" panose="02040503050406030204" pitchFamily="18" charset="0"/>
                                      </a:rPr>
                                      <m:t>+0.11+0.03</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0.61</m:t>
                                    </m:r>
                                  </m:e>
                                  <m:sub>
                                    <m:r>
                                      <a:rPr lang="en-US" altLang="zh-TW" b="0" i="1" smtClean="0">
                                        <a:solidFill>
                                          <a:srgbClr val="0000FF"/>
                                        </a:solidFill>
                                        <a:latin typeface="Cambria Math" panose="02040503050406030204" pitchFamily="18" charset="0"/>
                                      </a:rPr>
                                      <m:t>−0.12−0.12</m:t>
                                    </m:r>
                                  </m:sub>
                                  <m:sup>
                                    <m:r>
                                      <a:rPr lang="en-US" altLang="zh-TW" b="0" i="1" smtClean="0">
                                        <a:solidFill>
                                          <a:srgbClr val="0000FF"/>
                                        </a:solidFill>
                                        <a:latin typeface="Cambria Math" panose="02040503050406030204" pitchFamily="18" charset="0"/>
                                      </a:rPr>
                                      <m:t>+0.16+0.14</m:t>
                                    </m:r>
                                  </m:sup>
                                </m:sSubSup>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2335138609"/>
                      </a:ext>
                    </a:extLst>
                  </a:tr>
                  <a:tr h="49077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p>
                                  <m:sSupPr>
                                    <m:ctrlPr>
                                      <a:rPr lang="en-US" altLang="zh-TW" b="0" i="1" smtClean="0">
                                        <a:solidFill>
                                          <a:srgbClr val="0000FF"/>
                                        </a:solidFill>
                                        <a:latin typeface="Cambria Math" panose="02040503050406030204" pitchFamily="18" charset="0"/>
                                      </a:rPr>
                                    </m:ctrlPr>
                                  </m:sSupPr>
                                  <m:e>
                                    <m:r>
                                      <m:rPr>
                                        <m:sty m:val="p"/>
                                      </m:rPr>
                                      <a:rPr lang="en-US" altLang="zh-TW" b="0" i="0" smtClean="0">
                                        <a:solidFill>
                                          <a:srgbClr val="0000FF"/>
                                        </a:solidFill>
                                        <a:latin typeface="Cambria Math" panose="02040503050406030204" pitchFamily="18" charset="0"/>
                                      </a:rPr>
                                      <m:t>BR</m:t>
                                    </m:r>
                                    <m:r>
                                      <a:rPr lang="en-US" altLang="zh-TW" b="0" i="1" smtClean="0">
                                        <a:solidFill>
                                          <a:srgbClr val="0000FF"/>
                                        </a:solidFill>
                                        <a:latin typeface="Cambria Math" panose="02040503050406030204" pitchFamily="18" charset="0"/>
                                      </a:rPr>
                                      <m:t>(</m:t>
                                    </m:r>
                                    <m:r>
                                      <a:rPr lang="en-US" altLang="zh-TW" b="0" i="1" smtClean="0">
                                        <a:solidFill>
                                          <a:srgbClr val="0000FF"/>
                                        </a:solidFill>
                                        <a:latin typeface="Cambria Math" panose="02040503050406030204" pitchFamily="18" charset="0"/>
                                      </a:rPr>
                                      <m:t>𝐵</m:t>
                                    </m:r>
                                  </m:e>
                                  <m:sup>
                                    <m:r>
                                      <a:rPr lang="en-US" altLang="zh-TW" b="0" i="1" smtClean="0">
                                        <a:solidFill>
                                          <a:srgbClr val="0000FF"/>
                                        </a:solidFill>
                                        <a:latin typeface="Cambria Math" panose="02040503050406030204" pitchFamily="18" charset="0"/>
                                      </a:rPr>
                                      <m:t>0</m:t>
                                    </m:r>
                                  </m:sup>
                                </m:sSup>
                                <m:r>
                                  <a:rPr lang="en-US" altLang="zh-TW" b="0" i="1" smtClean="0">
                                    <a:solidFill>
                                      <a:srgbClr val="0000FF"/>
                                    </a:solidFill>
                                    <a:latin typeface="Cambria Math" panose="02040503050406030204" pitchFamily="18" charset="0"/>
                                  </a:rPr>
                                  <m:t>→</m:t>
                                </m:r>
                                <m:sSup>
                                  <m:sSupPr>
                                    <m:ctrlPr>
                                      <a:rPr lang="en-US" altLang="zh-TW" b="0" i="1" smtClean="0">
                                        <a:solidFill>
                                          <a:srgbClr val="0000FF"/>
                                        </a:solidFill>
                                        <a:latin typeface="Cambria Math" panose="02040503050406030204" pitchFamily="18" charset="0"/>
                                      </a:rPr>
                                    </m:ctrlPr>
                                  </m:sSupPr>
                                  <m:e>
                                    <m:r>
                                      <a:rPr lang="zh-TW" altLang="en-US" b="0" i="1" smtClean="0">
                                        <a:solidFill>
                                          <a:srgbClr val="0000FF"/>
                                        </a:solidFill>
                                        <a:latin typeface="Cambria Math" panose="02040503050406030204" pitchFamily="18" charset="0"/>
                                      </a:rPr>
                                      <m:t>𝜌</m:t>
                                    </m:r>
                                  </m:e>
                                  <m:sup>
                                    <m:r>
                                      <a:rPr lang="en-US" altLang="zh-TW" b="0" i="1" smtClean="0">
                                        <a:solidFill>
                                          <a:srgbClr val="0000FF"/>
                                        </a:solidFill>
                                        <a:latin typeface="Cambria Math" panose="02040503050406030204" pitchFamily="18" charset="0"/>
                                      </a:rPr>
                                      <m:t>0</m:t>
                                    </m:r>
                                  </m:sup>
                                </m:sSup>
                                <m:sSup>
                                  <m:sSupPr>
                                    <m:ctrlPr>
                                      <a:rPr lang="en-US" altLang="zh-TW" b="0" i="1" smtClean="0">
                                        <a:solidFill>
                                          <a:srgbClr val="0000FF"/>
                                        </a:solidFill>
                                        <a:latin typeface="Cambria Math" panose="02040503050406030204" pitchFamily="18" charset="0"/>
                                      </a:rPr>
                                    </m:ctrlPr>
                                  </m:sSupPr>
                                  <m:e>
                                    <m:r>
                                      <a:rPr lang="zh-TW" altLang="en-US" b="0" i="1" smtClean="0">
                                        <a:solidFill>
                                          <a:srgbClr val="0000FF"/>
                                        </a:solidFill>
                                        <a:latin typeface="Cambria Math" panose="02040503050406030204" pitchFamily="18" charset="0"/>
                                      </a:rPr>
                                      <m:t>𝜌</m:t>
                                    </m:r>
                                  </m:e>
                                  <m:sup>
                                    <m:r>
                                      <a:rPr lang="en-US" altLang="zh-TW" b="0" i="1" smtClean="0">
                                        <a:solidFill>
                                          <a:srgbClr val="0000FF"/>
                                        </a:solidFill>
                                        <a:latin typeface="Cambria Math" panose="02040503050406030204" pitchFamily="18" charset="0"/>
                                      </a:rPr>
                                      <m:t>0</m:t>
                                    </m:r>
                                  </m:sup>
                                </m:sSup>
                                <m:r>
                                  <a:rPr lang="en-US" altLang="zh-TW" b="0" i="1" smtClean="0">
                                    <a:solidFill>
                                      <a:srgbClr val="0000FF"/>
                                    </a:solidFill>
                                    <a:latin typeface="Cambria Math" panose="02040503050406030204" pitchFamily="18" charset="0"/>
                                  </a:rPr>
                                  <m:t>)</m:t>
                                </m:r>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r>
                                  <a:rPr lang="en-US" altLang="zh-TW" b="0" i="1" smtClean="0">
                                    <a:solidFill>
                                      <a:srgbClr val="FF0000"/>
                                    </a:solidFill>
                                    <a:latin typeface="Cambria Math" panose="02040503050406030204" pitchFamily="18" charset="0"/>
                                  </a:rPr>
                                  <m:t>0.97±0.24</m:t>
                                </m:r>
                              </m:oMath>
                            </m:oMathPara>
                          </a14:m>
                          <a:endParaRPr lang="zh-TW" altLang="en-US" dirty="0">
                            <a:solidFill>
                              <a:srgbClr val="FF0000"/>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1.06</m:t>
                                    </m:r>
                                  </m:e>
                                  <m:sub>
                                    <m:r>
                                      <a:rPr lang="en-US" altLang="zh-TW" b="0" i="1" smtClean="0">
                                        <a:solidFill>
                                          <a:srgbClr val="0000FF"/>
                                        </a:solidFill>
                                        <a:latin typeface="Cambria Math" panose="02040503050406030204" pitchFamily="18" charset="0"/>
                                      </a:rPr>
                                      <m:t>−0.21−0.16 </m:t>
                                    </m:r>
                                  </m:sub>
                                  <m:sup>
                                    <m:r>
                                      <a:rPr lang="en-US" altLang="zh-TW" b="0" i="1" smtClean="0">
                                        <a:solidFill>
                                          <a:srgbClr val="0000FF"/>
                                        </a:solidFill>
                                        <a:latin typeface="Cambria Math" panose="02040503050406030204" pitchFamily="18" charset="0"/>
                                      </a:rPr>
                                      <m:t>+0.29+0.19</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0.89</m:t>
                                    </m:r>
                                  </m:e>
                                  <m:sub>
                                    <m:r>
                                      <a:rPr lang="en-US" altLang="zh-TW" b="0" i="1" smtClean="0">
                                        <a:solidFill>
                                          <a:srgbClr val="0000FF"/>
                                        </a:solidFill>
                                        <a:latin typeface="Cambria Math" panose="02040503050406030204" pitchFamily="18" charset="0"/>
                                      </a:rPr>
                                      <m:t>−0.18−0.10</m:t>
                                    </m:r>
                                  </m:sub>
                                  <m:sup>
                                    <m:r>
                                      <a:rPr lang="en-US" altLang="zh-TW" b="0" i="1" smtClean="0">
                                        <a:solidFill>
                                          <a:srgbClr val="0000FF"/>
                                        </a:solidFill>
                                        <a:latin typeface="Cambria Math" panose="02040503050406030204" pitchFamily="18" charset="0"/>
                                      </a:rPr>
                                      <m:t>+0.26+0.13</m:t>
                                    </m:r>
                                  </m:sup>
                                </m:sSubSup>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3998552974"/>
                      </a:ext>
                    </a:extLst>
                  </a:tr>
                </a:tbl>
              </a:graphicData>
            </a:graphic>
          </p:graphicFrame>
        </mc:Choice>
        <mc:Fallback xmlns="">
          <p:graphicFrame>
            <p:nvGraphicFramePr>
              <p:cNvPr id="22" name="表格 21">
                <a:extLst>
                  <a:ext uri="{FF2B5EF4-FFF2-40B4-BE49-F238E27FC236}">
                    <a16:creationId xmlns:a16="http://schemas.microsoft.com/office/drawing/2014/main" id="{F9E88091-9DB7-4786-985E-635BCD6E61E9}"/>
                  </a:ext>
                </a:extLst>
              </p:cNvPr>
              <p:cNvGraphicFramePr>
                <a:graphicFrameLocks noGrp="1"/>
              </p:cNvGraphicFramePr>
              <p:nvPr>
                <p:extLst>
                  <p:ext uri="{D42A27DB-BD31-4B8C-83A1-F6EECF244321}">
                    <p14:modId xmlns:p14="http://schemas.microsoft.com/office/powerpoint/2010/main" val="3378802347"/>
                  </p:ext>
                </p:extLst>
              </p:nvPr>
            </p:nvGraphicFramePr>
            <p:xfrm>
              <a:off x="1240715" y="506896"/>
              <a:ext cx="8958379" cy="2458532"/>
            </p:xfrm>
            <a:graphic>
              <a:graphicData uri="http://schemas.openxmlformats.org/drawingml/2006/table">
                <a:tbl>
                  <a:tblPr firstRow="1" bandRow="1"/>
                  <a:tblGrid>
                    <a:gridCol w="2169479">
                      <a:extLst>
                        <a:ext uri="{9D8B030D-6E8A-4147-A177-3AD203B41FA5}">
                          <a16:colId xmlns:a16="http://schemas.microsoft.com/office/drawing/2014/main" val="3920548637"/>
                        </a:ext>
                      </a:extLst>
                    </a:gridCol>
                    <a:gridCol w="2157042">
                      <a:extLst>
                        <a:ext uri="{9D8B030D-6E8A-4147-A177-3AD203B41FA5}">
                          <a16:colId xmlns:a16="http://schemas.microsoft.com/office/drawing/2014/main" val="914370027"/>
                        </a:ext>
                      </a:extLst>
                    </a:gridCol>
                    <a:gridCol w="2242889">
                      <a:extLst>
                        <a:ext uri="{9D8B030D-6E8A-4147-A177-3AD203B41FA5}">
                          <a16:colId xmlns:a16="http://schemas.microsoft.com/office/drawing/2014/main" val="350665377"/>
                        </a:ext>
                      </a:extLst>
                    </a:gridCol>
                    <a:gridCol w="2388969">
                      <a:extLst>
                        <a:ext uri="{9D8B030D-6E8A-4147-A177-3AD203B41FA5}">
                          <a16:colId xmlns:a16="http://schemas.microsoft.com/office/drawing/2014/main" val="2878910792"/>
                        </a:ext>
                      </a:extLst>
                    </a:gridCol>
                  </a:tblGrid>
                  <a:tr h="510900">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CN" sz="1800" b="0" i="0" dirty="0">
                              <a:solidFill>
                                <a:srgbClr val="CC00FF"/>
                              </a:solidFill>
                              <a:latin typeface="CMSSI8"/>
                            </a:rPr>
                            <a:t>Branching Ratios</a:t>
                          </a:r>
                          <a:endParaRPr lang="zh-TW" altLang="en-US" sz="1800" b="0" i="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Data (</a:t>
                          </a:r>
                          <a:r>
                            <a:rPr lang="en-US" altLang="zh-TW" sz="2000" b="0" i="0" u="none" baseline="0" dirty="0">
                              <a:solidFill>
                                <a:srgbClr val="CC00FF"/>
                              </a:solidFill>
                              <a:latin typeface="CMSSI8"/>
                            </a:rPr>
                            <a:t>10</a:t>
                          </a:r>
                          <a:r>
                            <a:rPr lang="en-US" altLang="zh-TW" sz="2000" b="0" i="0" u="none" baseline="30000" dirty="0">
                              <a:solidFill>
                                <a:srgbClr val="CC00FF"/>
                              </a:solidFill>
                              <a:latin typeface="CMSSI8"/>
                            </a:rPr>
                            <a:t>-6</a:t>
                          </a:r>
                          <a:r>
                            <a:rPr lang="en-US" altLang="zh-TW" sz="2000" b="0" i="0" u="none" baseline="0" dirty="0">
                              <a:solidFill>
                                <a:srgbClr val="CC00FF"/>
                              </a:solidFill>
                              <a:latin typeface="CMSSI8"/>
                            </a:rPr>
                            <a:t>) </a:t>
                          </a:r>
                          <a:endParaRPr lang="zh-TW" altLang="en-US" sz="2000" b="0" i="0" u="none" baseline="3000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NLO</a:t>
                          </a:r>
                          <a:endParaRPr lang="zh-TW" altLang="en-US" sz="2000" b="0" i="0" dirty="0">
                            <a:solidFill>
                              <a:srgbClr val="CC00FF"/>
                            </a:solidFill>
                            <a:latin typeface="CMSSI8"/>
                          </a:endParaRPr>
                        </a:p>
                      </a:txBody>
                      <a:tcPr marL="91438" marR="91438" marT="45713" marB="45713">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NLOG</a:t>
                          </a:r>
                          <a:r>
                            <a:rPr lang="en-US" altLang="zh-TW" sz="2000" b="0" i="1" baseline="0" dirty="0">
                              <a:solidFill>
                                <a:srgbClr val="CC00FF"/>
                              </a:solidFill>
                              <a:latin typeface="CMSSI8"/>
                            </a:rPr>
                            <a:t> </a:t>
                          </a:r>
                          <a:endParaRPr lang="zh-TW" altLang="en-US" sz="2000" b="0" i="1"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extLst>
                      <a:ext uri="{0D108BD9-81ED-4DB2-BD59-A6C34878D82A}">
                        <a16:rowId xmlns:a16="http://schemas.microsoft.com/office/drawing/2014/main" val="2933940666"/>
                      </a:ext>
                    </a:extLst>
                  </a:tr>
                  <a:tr h="485372">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81" t="-111250" r="-314326" b="-302500"/>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100847" t="-111250" r="-216102" b="-302500"/>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192683" t="-111250" r="-107317" b="-302500"/>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75510" t="-111250" r="-1020" b="-302500"/>
                          </a:stretch>
                        </a:blipFill>
                      </a:tcPr>
                    </a:tc>
                    <a:extLst>
                      <a:ext uri="{0D108BD9-81ED-4DB2-BD59-A6C34878D82A}">
                        <a16:rowId xmlns:a16="http://schemas.microsoft.com/office/drawing/2014/main" val="2433530130"/>
                      </a:ext>
                    </a:extLst>
                  </a:tr>
                  <a:tr h="485537">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81" t="-213924" r="-314326" b="-206329"/>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100847" t="-213924" r="-216102" b="-206329"/>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192683" t="-213924" r="-107317" b="-206329"/>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75510" t="-213924" r="-1020" b="-206329"/>
                          </a:stretch>
                        </a:blipFill>
                      </a:tcPr>
                    </a:tc>
                    <a:extLst>
                      <a:ext uri="{0D108BD9-81ED-4DB2-BD59-A6C34878D82A}">
                        <a16:rowId xmlns:a16="http://schemas.microsoft.com/office/drawing/2014/main" val="2336982473"/>
                      </a:ext>
                    </a:extLst>
                  </a:tr>
                  <a:tr h="485946">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81" t="-310000" r="-314326" b="-103750"/>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100847" t="-310000" r="-216102" b="-103750"/>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192683" t="-310000" r="-107317" b="-103750"/>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75510" t="-310000" r="-1020" b="-103750"/>
                          </a:stretch>
                        </a:blipFill>
                      </a:tcPr>
                    </a:tc>
                    <a:extLst>
                      <a:ext uri="{0D108BD9-81ED-4DB2-BD59-A6C34878D82A}">
                        <a16:rowId xmlns:a16="http://schemas.microsoft.com/office/drawing/2014/main" val="2335138609"/>
                      </a:ext>
                    </a:extLst>
                  </a:tr>
                  <a:tr h="490777">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81" t="-404938" r="-314326" b="-2469"/>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100847" t="-404938" r="-216102" b="-2469"/>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192683" t="-404938" r="-107317" b="-2469"/>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75510" t="-404938" r="-1020" b="-2469"/>
                          </a:stretch>
                        </a:blipFill>
                      </a:tcPr>
                    </a:tc>
                    <a:extLst>
                      <a:ext uri="{0D108BD9-81ED-4DB2-BD59-A6C34878D82A}">
                        <a16:rowId xmlns:a16="http://schemas.microsoft.com/office/drawing/2014/main" val="3998552974"/>
                      </a:ext>
                    </a:extLst>
                  </a:tr>
                </a:tbl>
              </a:graphicData>
            </a:graphic>
          </p:graphicFrame>
        </mc:Fallback>
      </mc:AlternateContent>
      <p:sp>
        <p:nvSpPr>
          <p:cNvPr id="23" name="矩形 22">
            <a:extLst>
              <a:ext uri="{FF2B5EF4-FFF2-40B4-BE49-F238E27FC236}">
                <a16:creationId xmlns:a16="http://schemas.microsoft.com/office/drawing/2014/main" id="{45AD07B8-71A2-4995-A536-43E4F4FD6ACE}"/>
              </a:ext>
            </a:extLst>
          </p:cNvPr>
          <p:cNvSpPr/>
          <p:nvPr/>
        </p:nvSpPr>
        <p:spPr>
          <a:xfrm>
            <a:off x="8270309" y="1040795"/>
            <a:ext cx="504387" cy="1897153"/>
          </a:xfrm>
          <a:prstGeom prst="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24" name="矩形 23">
            <a:extLst>
              <a:ext uri="{FF2B5EF4-FFF2-40B4-BE49-F238E27FC236}">
                <a16:creationId xmlns:a16="http://schemas.microsoft.com/office/drawing/2014/main" id="{25289A9B-30A2-42BD-ADA0-86E0E6AA9D0A}"/>
              </a:ext>
            </a:extLst>
          </p:cNvPr>
          <p:cNvSpPr/>
          <p:nvPr/>
        </p:nvSpPr>
        <p:spPr>
          <a:xfrm>
            <a:off x="5940982" y="1035879"/>
            <a:ext cx="504387" cy="1897153"/>
          </a:xfrm>
          <a:prstGeom prst="rect">
            <a:avLst/>
          </a:prstGeom>
          <a:noFill/>
          <a:ln w="381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40" name="矩形 39">
            <a:extLst>
              <a:ext uri="{FF2B5EF4-FFF2-40B4-BE49-F238E27FC236}">
                <a16:creationId xmlns:a16="http://schemas.microsoft.com/office/drawing/2014/main" id="{F920DE2E-8EC0-4C39-9E0C-2B4509883F44}"/>
              </a:ext>
            </a:extLst>
          </p:cNvPr>
          <p:cNvSpPr/>
          <p:nvPr/>
        </p:nvSpPr>
        <p:spPr>
          <a:xfrm>
            <a:off x="3422444" y="3071110"/>
            <a:ext cx="8225140" cy="261610"/>
          </a:xfrm>
          <a:prstGeom prst="rect">
            <a:avLst/>
          </a:prstGeom>
        </p:spPr>
        <p:txBody>
          <a:bodyPr wrap="square">
            <a:spAutoFit/>
          </a:bodyPr>
          <a:lstStyle/>
          <a:p>
            <a:pPr algn="ctr"/>
            <a:r>
              <a:rPr lang="en-US" altLang="zh-CN" sz="1100" i="1" dirty="0">
                <a:solidFill>
                  <a:srgbClr val="000080"/>
                </a:solidFill>
                <a:latin typeface="CMSSI8"/>
              </a:rPr>
              <a:t>XLiu, HnLi and ZJXiao, Transverse-momentum-dependent wave functions with glauber gluons in B-&gt; </a:t>
            </a:r>
            <a:r>
              <a:rPr lang="el-GR" altLang="zh-CN" sz="1100" i="1" dirty="0">
                <a:solidFill>
                  <a:srgbClr val="000080"/>
                </a:solidFill>
                <a:latin typeface="Cambria Math" panose="02040503050406030204" pitchFamily="18" charset="0"/>
                <a:ea typeface="Cambria Math" panose="02040503050406030204" pitchFamily="18" charset="0"/>
              </a:rPr>
              <a:t>ππ</a:t>
            </a:r>
            <a:r>
              <a:rPr lang="en-US" altLang="zh-CN" sz="1100" i="1" dirty="0">
                <a:solidFill>
                  <a:srgbClr val="000080"/>
                </a:solidFill>
                <a:latin typeface="Cambria Math" panose="02040503050406030204" pitchFamily="18" charset="0"/>
                <a:ea typeface="Cambria Math" panose="02040503050406030204" pitchFamily="18" charset="0"/>
              </a:rPr>
              <a:t>, </a:t>
            </a:r>
            <a:r>
              <a:rPr lang="el-GR" altLang="zh-CN" sz="1100" i="1" dirty="0">
                <a:solidFill>
                  <a:srgbClr val="000080"/>
                </a:solidFill>
                <a:latin typeface="Cambria Math" panose="02040503050406030204" pitchFamily="18" charset="0"/>
                <a:ea typeface="Cambria Math" panose="02040503050406030204" pitchFamily="18" charset="0"/>
              </a:rPr>
              <a:t>ρρ</a:t>
            </a:r>
            <a:r>
              <a:rPr lang="en-US" altLang="zh-CN" sz="1100" i="1" dirty="0">
                <a:solidFill>
                  <a:srgbClr val="000080"/>
                </a:solidFill>
                <a:latin typeface="CMSSI8"/>
              </a:rPr>
              <a:t> decays, arXiv:1502.04162[hep-ph]</a:t>
            </a:r>
            <a:endParaRPr lang="zh-CN" altLang="en-US" sz="1100" dirty="0"/>
          </a:p>
        </p:txBody>
      </p:sp>
      <p:grpSp>
        <p:nvGrpSpPr>
          <p:cNvPr id="4" name="组合 3">
            <a:extLst>
              <a:ext uri="{FF2B5EF4-FFF2-40B4-BE49-F238E27FC236}">
                <a16:creationId xmlns:a16="http://schemas.microsoft.com/office/drawing/2014/main" id="{76AFE560-10DF-4A7C-A86A-7170EC43B61A}"/>
              </a:ext>
            </a:extLst>
          </p:cNvPr>
          <p:cNvGrpSpPr/>
          <p:nvPr/>
        </p:nvGrpSpPr>
        <p:grpSpPr>
          <a:xfrm>
            <a:off x="9901300" y="560110"/>
            <a:ext cx="1318871" cy="2452078"/>
            <a:chOff x="9901300" y="3091541"/>
            <a:chExt cx="1318871" cy="2452078"/>
          </a:xfrm>
        </p:grpSpPr>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621A4265-E804-42D1-A39C-841193BD959C}"/>
                    </a:ext>
                  </a:extLst>
                </p:cNvPr>
                <p:cNvSpPr/>
                <p:nvPr/>
              </p:nvSpPr>
              <p:spPr>
                <a:xfrm>
                  <a:off x="9901300" y="3419529"/>
                  <a:ext cx="1318871" cy="2124090"/>
                </a:xfrm>
                <a:prstGeom prst="rect">
                  <a:avLst/>
                </a:prstGeom>
                <a:solidFill>
                  <a:schemeClr val="bg1"/>
                </a:solidFill>
                <a:ln w="12700" cap="flat">
                  <a:solidFill>
                    <a:srgbClr val="FFFF00"/>
                  </a:solidFill>
                  <a:prstDash val="solid"/>
                  <a:miter/>
                </a:ln>
              </p:spPr>
              <p:txBody>
                <a:bodyPr rtlCol="0" anchor="ctr"/>
                <a:lstStyle/>
                <a:p>
                  <a:pPr algn="ctr">
                    <a:lnSpc>
                      <a:spcPct val="180000"/>
                    </a:lnSpc>
                  </a:pPr>
                  <a14:m>
                    <m:oMathPara xmlns:m="http://schemas.openxmlformats.org/officeDocument/2006/math">
                      <m:oMathParaPr>
                        <m:jc m:val="centerGroup"/>
                      </m:oMathParaPr>
                      <m:oMath xmlns:m="http://schemas.openxmlformats.org/officeDocument/2006/math">
                        <m:r>
                          <a:rPr lang="en-US" altLang="zh-CN" b="0" i="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5.37</m:t>
                        </m:r>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r>
                          <a:rPr lang="en-US" altLang="zh-CN" b="0"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0.20</m:t>
                        </m:r>
                      </m:oMath>
                    </m:oMathPara>
                  </a14:m>
                  <a:endParaRPr lang="en-US" altLang="zh-CN" b="0" kern="0" dirty="0">
                    <a:solidFill>
                      <a:srgbClr val="FF0000"/>
                    </a:solidFill>
                    <a:ea typeface="Tahoma" panose="020B0604030504040204" pitchFamily="34" charset="0"/>
                    <a:cs typeface="Tahoma" panose="020B0604030504040204" pitchFamily="34" charset="0"/>
                  </a:endParaRPr>
                </a:p>
                <a:p>
                  <a:pPr algn="ctr">
                    <a:lnSpc>
                      <a:spcPct val="180000"/>
                    </a:lnSpc>
                  </a:pPr>
                  <a14:m>
                    <m:oMathPara xmlns:m="http://schemas.openxmlformats.org/officeDocument/2006/math">
                      <m:oMathParaPr>
                        <m:jc m:val="centerGroup"/>
                      </m:oMathParaPr>
                      <m:oMath xmlns:m="http://schemas.openxmlformats.org/officeDocument/2006/math">
                        <m:r>
                          <a:rPr lang="en-US" altLang="zh-CN" b="0" i="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5.31</m:t>
                        </m:r>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±0.</m:t>
                        </m:r>
                        <m:r>
                          <a:rPr lang="en-US" altLang="zh-CN" b="0"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26</m:t>
                        </m:r>
                      </m:oMath>
                    </m:oMathPara>
                  </a14:m>
                  <a:endParaRPr lang="en-US" altLang="zh-CN" kern="0" dirty="0">
                    <a:solidFill>
                      <a:srgbClr val="FF0000"/>
                    </a:solidFill>
                    <a:ea typeface="Tahoma" panose="020B0604030504040204" pitchFamily="34" charset="0"/>
                    <a:cs typeface="Tahoma" panose="020B0604030504040204" pitchFamily="34" charset="0"/>
                  </a:endParaRPr>
                </a:p>
                <a:p>
                  <a:pPr algn="ctr">
                    <a:lnSpc>
                      <a:spcPct val="180000"/>
                    </a:lnSpc>
                  </a:pPr>
                  <a14:m>
                    <m:oMathPara xmlns:m="http://schemas.openxmlformats.org/officeDocument/2006/math">
                      <m:oMathParaPr>
                        <m:jc m:val="centerGroup"/>
                      </m:oMathParaPr>
                      <m:oMath xmlns:m="http://schemas.openxmlformats.org/officeDocument/2006/math">
                        <m:r>
                          <a:rPr lang="en-US" altLang="zh-CN" b="0" i="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1.55</m:t>
                        </m:r>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±0.</m:t>
                        </m:r>
                        <m:r>
                          <a:rPr lang="en-US" altLang="zh-CN" b="0"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17</m:t>
                        </m:r>
                      </m:oMath>
                    </m:oMathPara>
                  </a14:m>
                  <a:endParaRPr lang="en-US" altLang="zh-CN" kern="0" dirty="0">
                    <a:solidFill>
                      <a:srgbClr val="FF0000"/>
                    </a:solidFill>
                    <a:ea typeface="Tahoma" panose="020B0604030504040204" pitchFamily="34" charset="0"/>
                    <a:cs typeface="Tahoma" panose="020B0604030504040204" pitchFamily="34" charset="0"/>
                  </a:endParaRPr>
                </a:p>
                <a:p>
                  <a:pPr algn="ctr">
                    <a:lnSpc>
                      <a:spcPct val="180000"/>
                    </a:lnSpc>
                  </a:pPr>
                  <a14:m>
                    <m:oMathPara xmlns:m="http://schemas.openxmlformats.org/officeDocument/2006/math">
                      <m:oMathParaPr>
                        <m:jc m:val="centerGroup"/>
                      </m:oMathParaPr>
                      <m:oMath xmlns:m="http://schemas.openxmlformats.org/officeDocument/2006/math">
                        <m:r>
                          <a:rPr lang="en-US" altLang="zh-CN" b="0" i="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0.96</m:t>
                        </m:r>
                        <m:r>
                          <a:rPr lang="en-US" altLang="zh-CN"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m:t>
                        </m:r>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0.</m:t>
                        </m:r>
                        <m:r>
                          <a:rPr lang="en-US" altLang="zh-CN" b="0"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15</m:t>
                        </m:r>
                      </m:oMath>
                    </m:oMathPara>
                  </a14:m>
                  <a:endParaRPr lang="en-US" altLang="zh-CN" kern="0" dirty="0">
                    <a:solidFill>
                      <a:srgbClr val="FF0000"/>
                    </a:solidFill>
                    <a:ea typeface="Tahoma" panose="020B0604030504040204" pitchFamily="34" charset="0"/>
                    <a:cs typeface="Tahoma" panose="020B0604030504040204" pitchFamily="34" charset="0"/>
                  </a:endParaRPr>
                </a:p>
              </p:txBody>
            </p:sp>
          </mc:Choice>
          <mc:Fallback xmlns="">
            <p:sp>
              <p:nvSpPr>
                <p:cNvPr id="41" name="矩形 40">
                  <a:extLst>
                    <a:ext uri="{FF2B5EF4-FFF2-40B4-BE49-F238E27FC236}">
                      <a16:creationId xmlns:a16="http://schemas.microsoft.com/office/drawing/2014/main" id="{621A4265-E804-42D1-A39C-841193BD959C}"/>
                    </a:ext>
                  </a:extLst>
                </p:cNvPr>
                <p:cNvSpPr>
                  <a:spLocks noRot="1" noChangeAspect="1" noMove="1" noResize="1" noEditPoints="1" noAdjustHandles="1" noChangeArrowheads="1" noChangeShapeType="1" noTextEdit="1"/>
                </p:cNvSpPr>
                <p:nvPr/>
              </p:nvSpPr>
              <p:spPr>
                <a:xfrm>
                  <a:off x="9901300" y="3419529"/>
                  <a:ext cx="1318871" cy="2124090"/>
                </a:xfrm>
                <a:prstGeom prst="rect">
                  <a:avLst/>
                </a:prstGeom>
                <a:blipFill>
                  <a:blip r:embed="rId4"/>
                  <a:stretch>
                    <a:fillRect/>
                  </a:stretch>
                </a:blipFill>
                <a:ln w="12700" cap="flat">
                  <a:solidFill>
                    <a:srgbClr val="FFFF00"/>
                  </a:solidFill>
                  <a:prstDash val="solid"/>
                  <a:miter/>
                </a:ln>
              </p:spPr>
              <p:txBody>
                <a:bodyPr/>
                <a:lstStyle/>
                <a:p>
                  <a:r>
                    <a:rPr lang="zh-CN" altLang="en-US">
                      <a:noFill/>
                    </a:rPr>
                    <a:t> </a:t>
                  </a:r>
                </a:p>
              </p:txBody>
            </p:sp>
          </mc:Fallback>
        </mc:AlternateContent>
        <p:sp>
          <p:nvSpPr>
            <p:cNvPr id="2" name="矩形 1">
              <a:extLst>
                <a:ext uri="{FF2B5EF4-FFF2-40B4-BE49-F238E27FC236}">
                  <a16:creationId xmlns:a16="http://schemas.microsoft.com/office/drawing/2014/main" id="{3F1C1EDC-FAC9-4C12-8D90-7F1048564FD9}"/>
                </a:ext>
              </a:extLst>
            </p:cNvPr>
            <p:cNvSpPr/>
            <p:nvPr/>
          </p:nvSpPr>
          <p:spPr>
            <a:xfrm>
              <a:off x="9926275" y="3091541"/>
              <a:ext cx="1248655" cy="400110"/>
            </a:xfrm>
            <a:prstGeom prst="rect">
              <a:avLst/>
            </a:prstGeom>
          </p:spPr>
          <p:txBody>
            <a:bodyPr wrap="square">
              <a:spAutoFit/>
            </a:bodyPr>
            <a:lstStyle/>
            <a:p>
              <a:r>
                <a:rPr lang="en-US" altLang="zh-CN" sz="2000" dirty="0">
                  <a:solidFill>
                    <a:srgbClr val="FF0000"/>
                  </a:solidFill>
                  <a:latin typeface="CMSSI8"/>
                </a:rPr>
                <a:t>PD</a:t>
              </a:r>
              <a:r>
                <a:rPr lang="en-US" altLang="zh-TW" sz="2000" dirty="0">
                  <a:solidFill>
                    <a:srgbClr val="FF0000"/>
                  </a:solidFill>
                  <a:latin typeface="CMSSI8"/>
                </a:rPr>
                <a:t>G2024</a:t>
              </a:r>
              <a:endParaRPr lang="zh-CN" altLang="en-US" dirty="0">
                <a:solidFill>
                  <a:srgbClr val="FF0000"/>
                </a:solidFill>
              </a:endParaRPr>
            </a:p>
          </p:txBody>
        </p:sp>
      </p:grpSp>
      <mc:AlternateContent xmlns:mc="http://schemas.openxmlformats.org/markup-compatibility/2006" xmlns:a14="http://schemas.microsoft.com/office/drawing/2010/main">
        <mc:Choice Requires="a14">
          <p:graphicFrame>
            <p:nvGraphicFramePr>
              <p:cNvPr id="42" name="表格 41">
                <a:extLst>
                  <a:ext uri="{FF2B5EF4-FFF2-40B4-BE49-F238E27FC236}">
                    <a16:creationId xmlns:a16="http://schemas.microsoft.com/office/drawing/2014/main" id="{C48CA452-37F6-45E5-B2D5-4CA099741748}"/>
                  </a:ext>
                </a:extLst>
              </p:cNvPr>
              <p:cNvGraphicFramePr>
                <a:graphicFrameLocks noGrp="1"/>
              </p:cNvGraphicFramePr>
              <p:nvPr>
                <p:extLst>
                  <p:ext uri="{D42A27DB-BD31-4B8C-83A1-F6EECF244321}">
                    <p14:modId xmlns:p14="http://schemas.microsoft.com/office/powerpoint/2010/main" val="517395244"/>
                  </p:ext>
                </p:extLst>
              </p:nvPr>
            </p:nvGraphicFramePr>
            <p:xfrm>
              <a:off x="1221457" y="3522740"/>
              <a:ext cx="8988896" cy="2380924"/>
            </p:xfrm>
            <a:graphic>
              <a:graphicData uri="http://schemas.openxmlformats.org/drawingml/2006/table">
                <a:tbl>
                  <a:tblPr firstRow="1" bandRow="1"/>
                  <a:tblGrid>
                    <a:gridCol w="2176869">
                      <a:extLst>
                        <a:ext uri="{9D8B030D-6E8A-4147-A177-3AD203B41FA5}">
                          <a16:colId xmlns:a16="http://schemas.microsoft.com/office/drawing/2014/main" val="3920548637"/>
                        </a:ext>
                      </a:extLst>
                    </a:gridCol>
                    <a:gridCol w="2164390">
                      <a:extLst>
                        <a:ext uri="{9D8B030D-6E8A-4147-A177-3AD203B41FA5}">
                          <a16:colId xmlns:a16="http://schemas.microsoft.com/office/drawing/2014/main" val="914370027"/>
                        </a:ext>
                      </a:extLst>
                    </a:gridCol>
                    <a:gridCol w="2250529">
                      <a:extLst>
                        <a:ext uri="{9D8B030D-6E8A-4147-A177-3AD203B41FA5}">
                          <a16:colId xmlns:a16="http://schemas.microsoft.com/office/drawing/2014/main" val="350665377"/>
                        </a:ext>
                      </a:extLst>
                    </a:gridCol>
                    <a:gridCol w="2397108">
                      <a:extLst>
                        <a:ext uri="{9D8B030D-6E8A-4147-A177-3AD203B41FA5}">
                          <a16:colId xmlns:a16="http://schemas.microsoft.com/office/drawing/2014/main" val="2878910792"/>
                        </a:ext>
                      </a:extLst>
                    </a:gridCol>
                  </a:tblGrid>
                  <a:tr h="494772">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CN" sz="1800" b="0" i="0" dirty="0">
                              <a:solidFill>
                                <a:srgbClr val="CC00FF"/>
                              </a:solidFill>
                              <a:latin typeface="CMSSI8"/>
                            </a:rPr>
                            <a:t>Branching Ratios</a:t>
                          </a:r>
                          <a:endParaRPr lang="zh-TW" altLang="en-US" sz="1800" b="0" i="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Data (</a:t>
                          </a:r>
                          <a:r>
                            <a:rPr lang="en-US" altLang="zh-TW" sz="2000" b="0" i="0" u="none" baseline="0" dirty="0">
                              <a:solidFill>
                                <a:srgbClr val="CC00FF"/>
                              </a:solidFill>
                              <a:latin typeface="CMSSI8"/>
                            </a:rPr>
                            <a:t>10</a:t>
                          </a:r>
                          <a:r>
                            <a:rPr lang="en-US" altLang="zh-TW" sz="2000" b="0" i="0" u="none" baseline="30000" dirty="0">
                              <a:solidFill>
                                <a:srgbClr val="CC00FF"/>
                              </a:solidFill>
                              <a:latin typeface="CMSSI8"/>
                            </a:rPr>
                            <a:t>-5</a:t>
                          </a:r>
                          <a:r>
                            <a:rPr lang="en-US" altLang="zh-TW" sz="2000" b="0" i="0" u="none" baseline="0" dirty="0">
                              <a:solidFill>
                                <a:srgbClr val="CC00FF"/>
                              </a:solidFill>
                              <a:latin typeface="CMSSI8"/>
                            </a:rPr>
                            <a:t>)</a:t>
                          </a:r>
                          <a:endParaRPr lang="zh-TW" altLang="en-US" sz="2000" b="0" i="0" u="none" baseline="3000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NLO</a:t>
                          </a:r>
                          <a:endParaRPr lang="zh-TW" altLang="en-US" sz="2000" b="0" i="0" dirty="0">
                            <a:solidFill>
                              <a:srgbClr val="CC00FF"/>
                            </a:solidFill>
                            <a:latin typeface="CMSSI8"/>
                          </a:endParaRPr>
                        </a:p>
                      </a:txBody>
                      <a:tcPr marL="91438" marR="91438" marT="45713" marB="45713">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NLOG</a:t>
                          </a:r>
                          <a:r>
                            <a:rPr lang="en-US" altLang="zh-TW" sz="2000" b="0" i="1" baseline="0" dirty="0">
                              <a:solidFill>
                                <a:srgbClr val="CC00FF"/>
                              </a:solidFill>
                              <a:latin typeface="CMSSI8"/>
                            </a:rPr>
                            <a:t> </a:t>
                          </a:r>
                          <a:endParaRPr lang="zh-TW" altLang="en-US" sz="2000" b="0" i="1"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extLst>
                      <a:ext uri="{0D108BD9-81ED-4DB2-BD59-A6C34878D82A}">
                        <a16:rowId xmlns:a16="http://schemas.microsoft.com/office/drawing/2014/main" val="2933940666"/>
                      </a:ext>
                    </a:extLst>
                  </a:tr>
                  <a:tr h="47005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p>
                                  <m:sSupPr>
                                    <m:ctrlPr>
                                      <a:rPr lang="en-US" altLang="zh-TW" b="0" i="1" smtClean="0">
                                        <a:solidFill>
                                          <a:srgbClr val="FF0000"/>
                                        </a:solidFill>
                                        <a:latin typeface="Cambria Math" panose="02040503050406030204" pitchFamily="18" charset="0"/>
                                      </a:rPr>
                                    </m:ctrlPr>
                                  </m:sSupPr>
                                  <m:e>
                                    <m:r>
                                      <m:rPr>
                                        <m:sty m:val="p"/>
                                      </m:rPr>
                                      <a:rPr lang="en-US" altLang="zh-TW" b="0" i="0" smtClean="0">
                                        <a:solidFill>
                                          <a:srgbClr val="FF0000"/>
                                        </a:solidFill>
                                        <a:latin typeface="Cambria Math" panose="02040503050406030204" pitchFamily="18" charset="0"/>
                                      </a:rPr>
                                      <m:t>BR</m:t>
                                    </m:r>
                                    <m:r>
                                      <a:rPr lang="en-US" altLang="zh-TW" b="0" i="1" smtClean="0">
                                        <a:solidFill>
                                          <a:srgbClr val="FF0000"/>
                                        </a:solidFill>
                                        <a:latin typeface="Cambria Math" panose="02040503050406030204" pitchFamily="18" charset="0"/>
                                      </a:rPr>
                                      <m:t>(</m:t>
                                    </m:r>
                                    <m:r>
                                      <a:rPr lang="en-US" altLang="zh-TW" b="0" i="1" smtClean="0">
                                        <a:solidFill>
                                          <a:srgbClr val="FF0000"/>
                                        </a:solidFill>
                                        <a:latin typeface="Cambria Math" panose="02040503050406030204" pitchFamily="18" charset="0"/>
                                      </a:rPr>
                                      <m:t>𝐵</m:t>
                                    </m:r>
                                  </m:e>
                                  <m:sup>
                                    <m:r>
                                      <a:rPr lang="en-US" altLang="zh-TW" b="0" i="1" smtClean="0">
                                        <a:solidFill>
                                          <a:srgbClr val="FF0000"/>
                                        </a:solidFill>
                                        <a:latin typeface="Cambria Math" panose="02040503050406030204" pitchFamily="18" charset="0"/>
                                      </a:rPr>
                                      <m:t>0</m:t>
                                    </m:r>
                                  </m:sup>
                                </m:sSup>
                                <m:r>
                                  <a:rPr lang="en-US" altLang="zh-TW" b="0" i="1" smtClean="0">
                                    <a:solidFill>
                                      <a:srgbClr val="FF0000"/>
                                    </a:solidFill>
                                    <a:latin typeface="Cambria Math" panose="02040503050406030204" pitchFamily="18" charset="0"/>
                                  </a:rPr>
                                  <m:t>→</m:t>
                                </m:r>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𝐾</m:t>
                                    </m:r>
                                  </m:e>
                                  <m:sup>
                                    <m:r>
                                      <a:rPr lang="en-US" altLang="zh-TW" b="0" i="1" smtClean="0">
                                        <a:solidFill>
                                          <a:srgbClr val="FF0000"/>
                                        </a:solidFill>
                                        <a:latin typeface="Cambria Math" panose="02040503050406030204" pitchFamily="18" charset="0"/>
                                      </a:rPr>
                                      <m:t>+</m:t>
                                    </m:r>
                                  </m:sup>
                                </m:sSup>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𝜋</m:t>
                                    </m:r>
                                  </m:e>
                                  <m:sup>
                                    <m:r>
                                      <a:rPr lang="en-US" altLang="zh-TW" b="0" i="1" smtClean="0">
                                        <a:solidFill>
                                          <a:srgbClr val="FF0000"/>
                                        </a:solidFill>
                                        <a:latin typeface="Cambria Math" panose="02040503050406030204" pitchFamily="18" charset="0"/>
                                      </a:rPr>
                                      <m:t>−</m:t>
                                    </m:r>
                                  </m:sup>
                                </m:sSup>
                                <m:r>
                                  <a:rPr lang="en-US" altLang="zh-TW" b="0" i="1" smtClean="0">
                                    <a:solidFill>
                                      <a:srgbClr val="FF0000"/>
                                    </a:solidFill>
                                    <a:latin typeface="Cambria Math" panose="02040503050406030204" pitchFamily="18" charset="0"/>
                                  </a:rPr>
                                  <m:t>)</m:t>
                                </m:r>
                              </m:oMath>
                            </m:oMathPara>
                          </a14:m>
                          <a:endParaRPr lang="zh-TW" altLang="en-US" dirty="0">
                            <a:solidFill>
                              <a:schemeClr val="tx1"/>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1.96±0.05</m:t>
                                </m:r>
                              </m:oMath>
                            </m:oMathPara>
                          </a14:m>
                          <a:endParaRPr lang="zh-TW" altLang="en-US" dirty="0">
                            <a:solidFill>
                              <a:schemeClr val="tx1"/>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2.33</m:t>
                                    </m:r>
                                  </m:e>
                                  <m:sub>
                                    <m:r>
                                      <a:rPr lang="en-US" altLang="zh-TW" b="0" i="1" smtClean="0">
                                        <a:solidFill>
                                          <a:srgbClr val="0000FF"/>
                                        </a:solidFill>
                                        <a:latin typeface="Cambria Math" panose="02040503050406030204" pitchFamily="18" charset="0"/>
                                      </a:rPr>
                                      <m:t>−0.52−0.11−0.20</m:t>
                                    </m:r>
                                  </m:sub>
                                  <m:sup>
                                    <m:r>
                                      <a:rPr lang="en-US" altLang="zh-TW" b="0" i="1" smtClean="0">
                                        <a:solidFill>
                                          <a:srgbClr val="0000FF"/>
                                        </a:solidFill>
                                        <a:latin typeface="Cambria Math" panose="02040503050406030204" pitchFamily="18" charset="0"/>
                                      </a:rPr>
                                      <m:t>+0.74+0.12+0.21</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FF0000"/>
                                        </a:solidFill>
                                        <a:latin typeface="Cambria Math" panose="02040503050406030204" pitchFamily="18" charset="0"/>
                                      </a:rPr>
                                    </m:ctrlPr>
                                  </m:sSubSupPr>
                                  <m:e>
                                    <m:r>
                                      <a:rPr lang="en-US" altLang="zh-TW" b="0" i="1" smtClean="0">
                                        <a:solidFill>
                                          <a:srgbClr val="FF0000"/>
                                        </a:solidFill>
                                        <a:latin typeface="Cambria Math" panose="02040503050406030204" pitchFamily="18" charset="0"/>
                                      </a:rPr>
                                      <m:t>2.17</m:t>
                                    </m:r>
                                  </m:e>
                                  <m:sub>
                                    <m:r>
                                      <a:rPr lang="en-US" altLang="zh-TW" b="0" i="1" smtClean="0">
                                        <a:solidFill>
                                          <a:srgbClr val="FF0000"/>
                                        </a:solidFill>
                                        <a:latin typeface="Cambria Math" panose="02040503050406030204" pitchFamily="18" charset="0"/>
                                      </a:rPr>
                                      <m:t>−0.49−0.10−0.16</m:t>
                                    </m:r>
                                  </m:sub>
                                  <m:sup>
                                    <m:r>
                                      <a:rPr lang="en-US" altLang="zh-TW" b="0" i="1" smtClean="0">
                                        <a:solidFill>
                                          <a:srgbClr val="FF0000"/>
                                        </a:solidFill>
                                        <a:latin typeface="Cambria Math" panose="02040503050406030204" pitchFamily="18" charset="0"/>
                                      </a:rPr>
                                      <m:t>+0.71+0.11+0.17</m:t>
                                    </m:r>
                                  </m:sup>
                                </m:sSubSup>
                              </m:oMath>
                            </m:oMathPara>
                          </a14:m>
                          <a:endParaRPr lang="zh-TW" altLang="en-US" dirty="0">
                            <a:solidFill>
                              <a:srgbClr val="FF0000"/>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2433530130"/>
                      </a:ext>
                    </a:extLst>
                  </a:tr>
                  <a:tr h="470210">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p>
                                  <m:sSupPr>
                                    <m:ctrlPr>
                                      <a:rPr lang="en-US" altLang="zh-TW" b="0" i="1" smtClean="0">
                                        <a:solidFill>
                                          <a:srgbClr val="FF0000"/>
                                        </a:solidFill>
                                        <a:latin typeface="Cambria Math" panose="02040503050406030204" pitchFamily="18" charset="0"/>
                                      </a:rPr>
                                    </m:ctrlPr>
                                  </m:sSupPr>
                                  <m:e>
                                    <m:r>
                                      <m:rPr>
                                        <m:sty m:val="p"/>
                                      </m:rPr>
                                      <a:rPr lang="en-US" altLang="zh-TW" b="0" i="0" smtClean="0">
                                        <a:solidFill>
                                          <a:srgbClr val="FF0000"/>
                                        </a:solidFill>
                                        <a:latin typeface="Cambria Math" panose="02040503050406030204" pitchFamily="18" charset="0"/>
                                      </a:rPr>
                                      <m:t>BR</m:t>
                                    </m:r>
                                    <m:r>
                                      <a:rPr lang="en-US" altLang="zh-TW" b="0" i="1" smtClean="0">
                                        <a:solidFill>
                                          <a:srgbClr val="FF0000"/>
                                        </a:solidFill>
                                        <a:latin typeface="Cambria Math" panose="02040503050406030204" pitchFamily="18" charset="0"/>
                                      </a:rPr>
                                      <m:t>(</m:t>
                                    </m:r>
                                    <m:r>
                                      <a:rPr lang="en-US" altLang="zh-TW" b="0" i="1" smtClean="0">
                                        <a:solidFill>
                                          <a:srgbClr val="FF0000"/>
                                        </a:solidFill>
                                        <a:latin typeface="Cambria Math" panose="02040503050406030204" pitchFamily="18" charset="0"/>
                                      </a:rPr>
                                      <m:t>𝐵</m:t>
                                    </m:r>
                                  </m:e>
                                  <m:sup>
                                    <m:r>
                                      <a:rPr lang="en-US" altLang="zh-TW" b="0" i="1" smtClean="0">
                                        <a:solidFill>
                                          <a:srgbClr val="FF0000"/>
                                        </a:solidFill>
                                        <a:latin typeface="Cambria Math" panose="02040503050406030204" pitchFamily="18" charset="0"/>
                                      </a:rPr>
                                      <m:t>+</m:t>
                                    </m:r>
                                  </m:sup>
                                </m:sSup>
                                <m:r>
                                  <a:rPr lang="en-US" altLang="zh-TW" b="0" i="1" smtClean="0">
                                    <a:solidFill>
                                      <a:srgbClr val="FF0000"/>
                                    </a:solidFill>
                                    <a:latin typeface="Cambria Math" panose="02040503050406030204" pitchFamily="18" charset="0"/>
                                  </a:rPr>
                                  <m:t>→</m:t>
                                </m:r>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𝐾</m:t>
                                    </m:r>
                                  </m:e>
                                  <m:sup>
                                    <m:r>
                                      <a:rPr lang="en-US" altLang="zh-TW" b="0" i="1" smtClean="0">
                                        <a:solidFill>
                                          <a:srgbClr val="FF0000"/>
                                        </a:solidFill>
                                        <a:latin typeface="Cambria Math" panose="02040503050406030204" pitchFamily="18" charset="0"/>
                                      </a:rPr>
                                      <m:t>+</m:t>
                                    </m:r>
                                  </m:sup>
                                </m:sSup>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𝜋</m:t>
                                    </m:r>
                                  </m:e>
                                  <m:sup>
                                    <m:r>
                                      <a:rPr lang="en-US" altLang="zh-TW" b="0" i="1" smtClean="0">
                                        <a:solidFill>
                                          <a:srgbClr val="FF0000"/>
                                        </a:solidFill>
                                        <a:latin typeface="Cambria Math" panose="02040503050406030204" pitchFamily="18" charset="0"/>
                                      </a:rPr>
                                      <m:t>0</m:t>
                                    </m:r>
                                  </m:sup>
                                </m:sSup>
                                <m:r>
                                  <a:rPr lang="en-US" altLang="zh-TW" b="0" i="1" smtClean="0">
                                    <a:solidFill>
                                      <a:srgbClr val="FF0000"/>
                                    </a:solidFill>
                                    <a:latin typeface="Cambria Math" panose="02040503050406030204" pitchFamily="18" charset="0"/>
                                  </a:rPr>
                                  <m:t>)</m:t>
                                </m:r>
                              </m:oMath>
                            </m:oMathPara>
                          </a14:m>
                          <a:endParaRPr lang="zh-TW" altLang="en-US" dirty="0">
                            <a:solidFill>
                              <a:schemeClr val="tx1"/>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1.29±0.05</m:t>
                                </m:r>
                              </m:oMath>
                            </m:oMathPara>
                          </a14:m>
                          <a:endParaRPr lang="zh-TW" altLang="en-US" dirty="0">
                            <a:solidFill>
                              <a:schemeClr val="tx1"/>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1.53</m:t>
                                    </m:r>
                                  </m:e>
                                  <m:sub>
                                    <m:r>
                                      <a:rPr lang="en-US" altLang="zh-TW" b="0" i="1" smtClean="0">
                                        <a:solidFill>
                                          <a:srgbClr val="0000FF"/>
                                        </a:solidFill>
                                        <a:latin typeface="Cambria Math" panose="02040503050406030204" pitchFamily="18" charset="0"/>
                                      </a:rPr>
                                      <m:t>−0.35−0.07−0.12</m:t>
                                    </m:r>
                                  </m:sub>
                                  <m:sup>
                                    <m:r>
                                      <a:rPr lang="en-US" altLang="zh-TW" b="0" i="1" smtClean="0">
                                        <a:solidFill>
                                          <a:srgbClr val="0000FF"/>
                                        </a:solidFill>
                                        <a:latin typeface="Cambria Math" panose="02040503050406030204" pitchFamily="18" charset="0"/>
                                      </a:rPr>
                                      <m:t>+0.50+0.08+0.12</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FF0000"/>
                                        </a:solidFill>
                                        <a:latin typeface="Cambria Math" panose="02040503050406030204" pitchFamily="18" charset="0"/>
                                      </a:rPr>
                                    </m:ctrlPr>
                                  </m:sSubSupPr>
                                  <m:e>
                                    <m:r>
                                      <a:rPr lang="en-US" altLang="zh-TW" b="0" i="1" smtClean="0">
                                        <a:solidFill>
                                          <a:srgbClr val="FF0000"/>
                                        </a:solidFill>
                                        <a:latin typeface="Cambria Math" panose="02040503050406030204" pitchFamily="18" charset="0"/>
                                      </a:rPr>
                                      <m:t>1.40</m:t>
                                    </m:r>
                                  </m:e>
                                  <m:sub>
                                    <m:r>
                                      <a:rPr lang="en-US" altLang="zh-TW" b="0" i="1" smtClean="0">
                                        <a:solidFill>
                                          <a:srgbClr val="FF0000"/>
                                        </a:solidFill>
                                        <a:latin typeface="Cambria Math" panose="02040503050406030204" pitchFamily="18" charset="0"/>
                                      </a:rPr>
                                      <m:t>−0.33−0.06−0.10</m:t>
                                    </m:r>
                                  </m:sub>
                                  <m:sup>
                                    <m:r>
                                      <a:rPr lang="en-US" altLang="zh-TW" b="0" i="1" smtClean="0">
                                        <a:solidFill>
                                          <a:srgbClr val="FF0000"/>
                                        </a:solidFill>
                                        <a:latin typeface="Cambria Math" panose="02040503050406030204" pitchFamily="18" charset="0"/>
                                      </a:rPr>
                                      <m:t>+0.46+0.06+0.10</m:t>
                                    </m:r>
                                  </m:sup>
                                </m:sSubSup>
                              </m:oMath>
                            </m:oMathPara>
                          </a14:m>
                          <a:endParaRPr lang="zh-TW" altLang="en-US" dirty="0">
                            <a:solidFill>
                              <a:srgbClr val="FF0000"/>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2336982473"/>
                      </a:ext>
                    </a:extLst>
                  </a:tr>
                  <a:tr h="47060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altLang="zh-TW" b="0" i="1" smtClean="0">
                                      <a:solidFill>
                                        <a:srgbClr val="FF0000"/>
                                      </a:solidFill>
                                      <a:latin typeface="Cambria Math" panose="02040503050406030204" pitchFamily="18" charset="0"/>
                                    </a:rPr>
                                  </m:ctrlPr>
                                </m:sSupPr>
                                <m:e>
                                  <m:r>
                                    <m:rPr>
                                      <m:sty m:val="p"/>
                                    </m:rPr>
                                    <a:rPr lang="en-US" altLang="zh-TW" b="0" i="0" smtClean="0">
                                      <a:solidFill>
                                        <a:srgbClr val="FF0000"/>
                                      </a:solidFill>
                                      <a:latin typeface="Cambria Math" panose="02040503050406030204" pitchFamily="18" charset="0"/>
                                    </a:rPr>
                                    <m:t>BR</m:t>
                                  </m:r>
                                  <m:r>
                                    <a:rPr lang="en-US" altLang="zh-TW" b="0" i="1" smtClean="0">
                                      <a:solidFill>
                                        <a:srgbClr val="FF0000"/>
                                      </a:solidFill>
                                      <a:latin typeface="Cambria Math" panose="02040503050406030204" pitchFamily="18" charset="0"/>
                                    </a:rPr>
                                    <m:t>(</m:t>
                                  </m:r>
                                  <m:r>
                                    <a:rPr lang="en-US" altLang="zh-TW" b="0" i="1" smtClean="0">
                                      <a:solidFill>
                                        <a:srgbClr val="FF0000"/>
                                      </a:solidFill>
                                      <a:latin typeface="Cambria Math" panose="02040503050406030204" pitchFamily="18" charset="0"/>
                                    </a:rPr>
                                    <m:t>𝐵</m:t>
                                  </m:r>
                                </m:e>
                                <m:sup>
                                  <m:r>
                                    <a:rPr lang="en-US" altLang="zh-TW" b="0" i="1" smtClean="0">
                                      <a:solidFill>
                                        <a:srgbClr val="FF0000"/>
                                      </a:solidFill>
                                      <a:latin typeface="Cambria Math" panose="02040503050406030204" pitchFamily="18" charset="0"/>
                                    </a:rPr>
                                    <m:t>+</m:t>
                                  </m:r>
                                </m:sup>
                              </m:sSup>
                              <m:r>
                                <a:rPr lang="en-US" altLang="zh-TW" b="0" i="1" smtClean="0">
                                  <a:solidFill>
                                    <a:srgbClr val="FF0000"/>
                                  </a:solidFill>
                                  <a:latin typeface="Cambria Math" panose="02040503050406030204" pitchFamily="18" charset="0"/>
                                </a:rPr>
                                <m:t>→</m:t>
                              </m:r>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𝐾</m:t>
                                  </m:r>
                                </m:e>
                                <m:sup>
                                  <m:r>
                                    <a:rPr lang="en-US" altLang="zh-TW" b="0" i="1" smtClean="0">
                                      <a:solidFill>
                                        <a:srgbClr val="FF0000"/>
                                      </a:solidFill>
                                      <a:latin typeface="Cambria Math" panose="02040503050406030204" pitchFamily="18" charset="0"/>
                                    </a:rPr>
                                    <m:t>0</m:t>
                                  </m:r>
                                </m:sup>
                              </m:sSup>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𝜋</m:t>
                                  </m:r>
                                </m:e>
                                <m:sup>
                                  <m:r>
                                    <a:rPr lang="en-US" altLang="zh-TW" b="0" i="1" smtClean="0">
                                      <a:solidFill>
                                        <a:srgbClr val="FF0000"/>
                                      </a:solidFill>
                                      <a:latin typeface="Cambria Math" panose="02040503050406030204" pitchFamily="18" charset="0"/>
                                    </a:rPr>
                                    <m:t>+</m:t>
                                  </m:r>
                                </m:sup>
                              </m:sSup>
                              <m:r>
                                <a:rPr lang="en-US" altLang="zh-TW" b="0" i="1" smtClean="0">
                                  <a:solidFill>
                                    <a:srgbClr val="FF0000"/>
                                  </a:solidFill>
                                  <a:latin typeface="Cambria Math" panose="02040503050406030204" pitchFamily="18" charset="0"/>
                                </a:rPr>
                                <m:t>)</m:t>
                              </m:r>
                            </m:oMath>
                          </a14:m>
                          <a:r>
                            <a:rPr lang="en-US" altLang="zh-TW" b="0" dirty="0">
                              <a:solidFill>
                                <a:srgbClr val="FF0000"/>
                              </a:solidFill>
                            </a:rPr>
                            <a:t> </a:t>
                          </a:r>
                          <a:endParaRPr lang="zh-TW" altLang="en-US" dirty="0">
                            <a:solidFill>
                              <a:schemeClr val="tx1"/>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2.37±0.08</m:t>
                                </m:r>
                              </m:oMath>
                            </m:oMathPara>
                          </a14:m>
                          <a:endParaRPr lang="zh-TW" altLang="en-US" dirty="0">
                            <a:solidFill>
                              <a:schemeClr val="tx1"/>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2.72</m:t>
                                    </m:r>
                                  </m:e>
                                  <m:sub>
                                    <m:r>
                                      <a:rPr lang="en-US" altLang="zh-TW" b="0" i="1" smtClean="0">
                                        <a:solidFill>
                                          <a:srgbClr val="0000FF"/>
                                        </a:solidFill>
                                        <a:latin typeface="Cambria Math" panose="02040503050406030204" pitchFamily="18" charset="0"/>
                                      </a:rPr>
                                      <m:t>−0.61−0.13−0.24</m:t>
                                    </m:r>
                                  </m:sub>
                                  <m:sup>
                                    <m:r>
                                      <a:rPr lang="en-US" altLang="zh-TW" b="0" i="1" smtClean="0">
                                        <a:solidFill>
                                          <a:srgbClr val="0000FF"/>
                                        </a:solidFill>
                                        <a:latin typeface="Cambria Math" panose="02040503050406030204" pitchFamily="18" charset="0"/>
                                      </a:rPr>
                                      <m:t>+0.88+0.15+0.25</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FF0000"/>
                                        </a:solidFill>
                                        <a:latin typeface="Cambria Math" panose="02040503050406030204" pitchFamily="18" charset="0"/>
                                      </a:rPr>
                                    </m:ctrlPr>
                                  </m:sSubSupPr>
                                  <m:e>
                                    <m:r>
                                      <a:rPr lang="en-US" altLang="zh-TW" b="0" i="1" smtClean="0">
                                        <a:solidFill>
                                          <a:srgbClr val="FF0000"/>
                                        </a:solidFill>
                                        <a:latin typeface="Cambria Math" panose="02040503050406030204" pitchFamily="18" charset="0"/>
                                      </a:rPr>
                                      <m:t>2.41</m:t>
                                    </m:r>
                                  </m:e>
                                  <m:sub>
                                    <m:r>
                                      <a:rPr lang="en-US" altLang="zh-TW" b="0" i="1" smtClean="0">
                                        <a:solidFill>
                                          <a:srgbClr val="FF0000"/>
                                        </a:solidFill>
                                        <a:latin typeface="Cambria Math" panose="02040503050406030204" pitchFamily="18" charset="0"/>
                                      </a:rPr>
                                      <m:t>−0.56−0.11−0.17</m:t>
                                    </m:r>
                                  </m:sub>
                                  <m:sup>
                                    <m:r>
                                      <a:rPr lang="en-US" altLang="zh-TW" b="0" i="1" smtClean="0">
                                        <a:solidFill>
                                          <a:srgbClr val="FF0000"/>
                                        </a:solidFill>
                                        <a:latin typeface="Cambria Math" panose="02040503050406030204" pitchFamily="18" charset="0"/>
                                      </a:rPr>
                                      <m:t>+0.80+0.11+0.17</m:t>
                                    </m:r>
                                  </m:sup>
                                </m:sSubSup>
                              </m:oMath>
                            </m:oMathPara>
                          </a14:m>
                          <a:endParaRPr lang="zh-TW" altLang="en-US" dirty="0">
                            <a:solidFill>
                              <a:srgbClr val="FF0000"/>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2335138609"/>
                      </a:ext>
                    </a:extLst>
                  </a:tr>
                  <a:tr h="475285">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p>
                                  <m:sSupPr>
                                    <m:ctrlPr>
                                      <a:rPr lang="en-US" altLang="zh-TW" b="0" i="1" smtClean="0">
                                        <a:solidFill>
                                          <a:srgbClr val="FF0000"/>
                                        </a:solidFill>
                                        <a:latin typeface="Cambria Math" panose="02040503050406030204" pitchFamily="18" charset="0"/>
                                      </a:rPr>
                                    </m:ctrlPr>
                                  </m:sSupPr>
                                  <m:e>
                                    <m:r>
                                      <m:rPr>
                                        <m:sty m:val="p"/>
                                      </m:rPr>
                                      <a:rPr lang="en-US" altLang="zh-TW" b="0" i="0" smtClean="0">
                                        <a:solidFill>
                                          <a:srgbClr val="FF0000"/>
                                        </a:solidFill>
                                        <a:latin typeface="Cambria Math" panose="02040503050406030204" pitchFamily="18" charset="0"/>
                                      </a:rPr>
                                      <m:t>BR</m:t>
                                    </m:r>
                                    <m:r>
                                      <a:rPr lang="en-US" altLang="zh-TW" b="0" i="1" smtClean="0">
                                        <a:solidFill>
                                          <a:srgbClr val="FF0000"/>
                                        </a:solidFill>
                                        <a:latin typeface="Cambria Math" panose="02040503050406030204" pitchFamily="18" charset="0"/>
                                      </a:rPr>
                                      <m:t>(</m:t>
                                    </m:r>
                                    <m:r>
                                      <a:rPr lang="en-US" altLang="zh-TW" b="0" i="1" smtClean="0">
                                        <a:solidFill>
                                          <a:srgbClr val="FF0000"/>
                                        </a:solidFill>
                                        <a:latin typeface="Cambria Math" panose="02040503050406030204" pitchFamily="18" charset="0"/>
                                      </a:rPr>
                                      <m:t>𝐵</m:t>
                                    </m:r>
                                  </m:e>
                                  <m:sup>
                                    <m:r>
                                      <a:rPr lang="en-US" altLang="zh-TW" b="0" i="1" smtClean="0">
                                        <a:solidFill>
                                          <a:srgbClr val="FF0000"/>
                                        </a:solidFill>
                                        <a:latin typeface="Cambria Math" panose="02040503050406030204" pitchFamily="18" charset="0"/>
                                      </a:rPr>
                                      <m:t>0</m:t>
                                    </m:r>
                                  </m:sup>
                                </m:sSup>
                                <m:r>
                                  <a:rPr lang="en-US" altLang="zh-TW" b="0" i="1" smtClean="0">
                                    <a:solidFill>
                                      <a:srgbClr val="FF0000"/>
                                    </a:solidFill>
                                    <a:latin typeface="Cambria Math" panose="02040503050406030204" pitchFamily="18" charset="0"/>
                                  </a:rPr>
                                  <m:t>→</m:t>
                                </m:r>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𝐾</m:t>
                                    </m:r>
                                  </m:e>
                                  <m:sup>
                                    <m:r>
                                      <a:rPr lang="en-US" altLang="zh-TW" b="0" i="1" smtClean="0">
                                        <a:solidFill>
                                          <a:srgbClr val="FF0000"/>
                                        </a:solidFill>
                                        <a:latin typeface="Cambria Math" panose="02040503050406030204" pitchFamily="18" charset="0"/>
                                      </a:rPr>
                                      <m:t>0</m:t>
                                    </m:r>
                                  </m:sup>
                                </m:sSup>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𝜋</m:t>
                                    </m:r>
                                  </m:e>
                                  <m:sup>
                                    <m:r>
                                      <a:rPr lang="en-US" altLang="zh-TW" b="0" i="1" smtClean="0">
                                        <a:solidFill>
                                          <a:srgbClr val="FF0000"/>
                                        </a:solidFill>
                                        <a:latin typeface="Cambria Math" panose="02040503050406030204" pitchFamily="18" charset="0"/>
                                      </a:rPr>
                                      <m:t>0</m:t>
                                    </m:r>
                                  </m:sup>
                                </m:sSup>
                                <m:r>
                                  <a:rPr lang="en-US" altLang="zh-TW" b="0" i="1" smtClean="0">
                                    <a:solidFill>
                                      <a:srgbClr val="FF0000"/>
                                    </a:solidFill>
                                    <a:latin typeface="Cambria Math" panose="02040503050406030204" pitchFamily="18" charset="0"/>
                                  </a:rPr>
                                  <m:t>)</m:t>
                                </m:r>
                              </m:oMath>
                            </m:oMathPara>
                          </a14:m>
                          <a:endParaRPr lang="zh-TW" altLang="en-US" dirty="0">
                            <a:solidFill>
                              <a:srgbClr val="FF0000"/>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0.99±0.05</m:t>
                                </m:r>
                              </m:oMath>
                            </m:oMathPara>
                          </a14:m>
                          <a:endParaRPr lang="zh-TW" altLang="en-US" dirty="0">
                            <a:solidFill>
                              <a:schemeClr val="tx1"/>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1.02</m:t>
                                    </m:r>
                                  </m:e>
                                  <m:sub>
                                    <m:r>
                                      <a:rPr lang="en-US" altLang="zh-TW" b="0" i="1" smtClean="0">
                                        <a:solidFill>
                                          <a:srgbClr val="0000FF"/>
                                        </a:solidFill>
                                        <a:latin typeface="Cambria Math" panose="02040503050406030204" pitchFamily="18" charset="0"/>
                                      </a:rPr>
                                      <m:t>−0.22−0.05−0.10</m:t>
                                    </m:r>
                                  </m:sub>
                                  <m:sup>
                                    <m:r>
                                      <a:rPr lang="en-US" altLang="zh-TW" b="0" i="1" smtClean="0">
                                        <a:solidFill>
                                          <a:srgbClr val="0000FF"/>
                                        </a:solidFill>
                                        <a:latin typeface="Cambria Math" panose="02040503050406030204" pitchFamily="18" charset="0"/>
                                      </a:rPr>
                                      <m:t>+0.32+0.05+0.11</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FF0000"/>
                                        </a:solidFill>
                                        <a:latin typeface="Cambria Math" panose="02040503050406030204" pitchFamily="18" charset="0"/>
                                      </a:rPr>
                                    </m:ctrlPr>
                                  </m:sSubSupPr>
                                  <m:e>
                                    <m:r>
                                      <a:rPr lang="en-US" altLang="zh-TW" b="0" i="1" smtClean="0">
                                        <a:solidFill>
                                          <a:srgbClr val="FF0000"/>
                                        </a:solidFill>
                                        <a:latin typeface="Cambria Math" panose="02040503050406030204" pitchFamily="18" charset="0"/>
                                      </a:rPr>
                                      <m:t>0.93</m:t>
                                    </m:r>
                                  </m:e>
                                  <m:sub>
                                    <m:r>
                                      <a:rPr lang="en-US" altLang="zh-TW" b="0" i="1" smtClean="0">
                                        <a:solidFill>
                                          <a:srgbClr val="FF0000"/>
                                        </a:solidFill>
                                        <a:latin typeface="Cambria Math" panose="02040503050406030204" pitchFamily="18" charset="0"/>
                                      </a:rPr>
                                      <m:t>−0.21−0.05−0.07</m:t>
                                    </m:r>
                                  </m:sub>
                                  <m:sup>
                                    <m:r>
                                      <a:rPr lang="en-US" altLang="zh-TW" b="0" i="1" smtClean="0">
                                        <a:solidFill>
                                          <a:srgbClr val="FF0000"/>
                                        </a:solidFill>
                                        <a:latin typeface="Cambria Math" panose="02040503050406030204" pitchFamily="18" charset="0"/>
                                      </a:rPr>
                                      <m:t>+0.30+0.06+0.08</m:t>
                                    </m:r>
                                  </m:sup>
                                </m:sSubSup>
                              </m:oMath>
                            </m:oMathPara>
                          </a14:m>
                          <a:endParaRPr lang="zh-TW" altLang="en-US" dirty="0">
                            <a:solidFill>
                              <a:srgbClr val="FF0000"/>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3998552974"/>
                      </a:ext>
                    </a:extLst>
                  </a:tr>
                </a:tbl>
              </a:graphicData>
            </a:graphic>
          </p:graphicFrame>
        </mc:Choice>
        <mc:Fallback xmlns="">
          <p:graphicFrame>
            <p:nvGraphicFramePr>
              <p:cNvPr id="42" name="表格 41">
                <a:extLst>
                  <a:ext uri="{FF2B5EF4-FFF2-40B4-BE49-F238E27FC236}">
                    <a16:creationId xmlns:a16="http://schemas.microsoft.com/office/drawing/2014/main" id="{C48CA452-37F6-45E5-B2D5-4CA099741748}"/>
                  </a:ext>
                </a:extLst>
              </p:cNvPr>
              <p:cNvGraphicFramePr>
                <a:graphicFrameLocks noGrp="1"/>
              </p:cNvGraphicFramePr>
              <p:nvPr>
                <p:extLst>
                  <p:ext uri="{D42A27DB-BD31-4B8C-83A1-F6EECF244321}">
                    <p14:modId xmlns:p14="http://schemas.microsoft.com/office/powerpoint/2010/main" val="517395244"/>
                  </p:ext>
                </p:extLst>
              </p:nvPr>
            </p:nvGraphicFramePr>
            <p:xfrm>
              <a:off x="1221457" y="3522740"/>
              <a:ext cx="8988896" cy="2380924"/>
            </p:xfrm>
            <a:graphic>
              <a:graphicData uri="http://schemas.openxmlformats.org/drawingml/2006/table">
                <a:tbl>
                  <a:tblPr firstRow="1" bandRow="1"/>
                  <a:tblGrid>
                    <a:gridCol w="2176869">
                      <a:extLst>
                        <a:ext uri="{9D8B030D-6E8A-4147-A177-3AD203B41FA5}">
                          <a16:colId xmlns:a16="http://schemas.microsoft.com/office/drawing/2014/main" val="3920548637"/>
                        </a:ext>
                      </a:extLst>
                    </a:gridCol>
                    <a:gridCol w="2164390">
                      <a:extLst>
                        <a:ext uri="{9D8B030D-6E8A-4147-A177-3AD203B41FA5}">
                          <a16:colId xmlns:a16="http://schemas.microsoft.com/office/drawing/2014/main" val="914370027"/>
                        </a:ext>
                      </a:extLst>
                    </a:gridCol>
                    <a:gridCol w="2250529">
                      <a:extLst>
                        <a:ext uri="{9D8B030D-6E8A-4147-A177-3AD203B41FA5}">
                          <a16:colId xmlns:a16="http://schemas.microsoft.com/office/drawing/2014/main" val="350665377"/>
                        </a:ext>
                      </a:extLst>
                    </a:gridCol>
                    <a:gridCol w="2397108">
                      <a:extLst>
                        <a:ext uri="{9D8B030D-6E8A-4147-A177-3AD203B41FA5}">
                          <a16:colId xmlns:a16="http://schemas.microsoft.com/office/drawing/2014/main" val="2878910792"/>
                        </a:ext>
                      </a:extLst>
                    </a:gridCol>
                  </a:tblGrid>
                  <a:tr h="494772">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CN" sz="1800" b="0" i="0" dirty="0">
                              <a:solidFill>
                                <a:srgbClr val="CC00FF"/>
                              </a:solidFill>
                              <a:latin typeface="CMSSI8"/>
                            </a:rPr>
                            <a:t>Branching Ratios</a:t>
                          </a:r>
                          <a:endParaRPr lang="zh-TW" altLang="en-US" sz="1800" b="0" i="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Data (</a:t>
                          </a:r>
                          <a:r>
                            <a:rPr lang="en-US" altLang="zh-TW" sz="2000" b="0" i="0" u="none" baseline="0" dirty="0">
                              <a:solidFill>
                                <a:srgbClr val="CC00FF"/>
                              </a:solidFill>
                              <a:latin typeface="CMSSI8"/>
                            </a:rPr>
                            <a:t>10</a:t>
                          </a:r>
                          <a:r>
                            <a:rPr lang="en-US" altLang="zh-TW" sz="2000" b="0" i="0" u="none" baseline="30000" dirty="0">
                              <a:solidFill>
                                <a:srgbClr val="CC00FF"/>
                              </a:solidFill>
                              <a:latin typeface="CMSSI8"/>
                            </a:rPr>
                            <a:t>-5</a:t>
                          </a:r>
                          <a:r>
                            <a:rPr lang="en-US" altLang="zh-TW" sz="2000" b="0" i="0" u="none" baseline="0" dirty="0">
                              <a:solidFill>
                                <a:srgbClr val="CC00FF"/>
                              </a:solidFill>
                              <a:latin typeface="CMSSI8"/>
                            </a:rPr>
                            <a:t>)</a:t>
                          </a:r>
                          <a:endParaRPr lang="zh-TW" altLang="en-US" sz="2000" b="0" i="0" u="none" baseline="3000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NLO</a:t>
                          </a:r>
                          <a:endParaRPr lang="zh-TW" altLang="en-US" sz="2000" b="0" i="0" dirty="0">
                            <a:solidFill>
                              <a:srgbClr val="CC00FF"/>
                            </a:solidFill>
                            <a:latin typeface="CMSSI8"/>
                          </a:endParaRPr>
                        </a:p>
                      </a:txBody>
                      <a:tcPr marL="91438" marR="91438" marT="45713" marB="45713">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NLOG</a:t>
                          </a:r>
                          <a:r>
                            <a:rPr lang="en-US" altLang="zh-TW" sz="2000" b="0" i="1" baseline="0" dirty="0">
                              <a:solidFill>
                                <a:srgbClr val="CC00FF"/>
                              </a:solidFill>
                              <a:latin typeface="CMSSI8"/>
                            </a:rPr>
                            <a:t> </a:t>
                          </a:r>
                          <a:endParaRPr lang="zh-TW" altLang="en-US" sz="2000" b="0" i="1"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extLst>
                      <a:ext uri="{0D108BD9-81ED-4DB2-BD59-A6C34878D82A}">
                        <a16:rowId xmlns:a16="http://schemas.microsoft.com/office/drawing/2014/main" val="2933940666"/>
                      </a:ext>
                    </a:extLst>
                  </a:tr>
                  <a:tr h="470050">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280" t="-110256" r="-314566" b="-301282"/>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5"/>
                          <a:stretch>
                            <a:fillRect l="-100845" t="-110256" r="-216338" b="-301282"/>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192703" t="-110256" r="-107568" b="-301282"/>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275573" t="-110256" r="-1272" b="-301282"/>
                          </a:stretch>
                        </a:blipFill>
                      </a:tcPr>
                    </a:tc>
                    <a:extLst>
                      <a:ext uri="{0D108BD9-81ED-4DB2-BD59-A6C34878D82A}">
                        <a16:rowId xmlns:a16="http://schemas.microsoft.com/office/drawing/2014/main" val="2433530130"/>
                      </a:ext>
                    </a:extLst>
                  </a:tr>
                  <a:tr h="470210">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280" t="-212987" r="-314566" b="-205195"/>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5"/>
                          <a:stretch>
                            <a:fillRect l="-100845" t="-212987" r="-216338" b="-205195"/>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192703" t="-212987" r="-107568" b="-205195"/>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275573" t="-212987" r="-1272" b="-205195"/>
                          </a:stretch>
                        </a:blipFill>
                      </a:tcPr>
                    </a:tc>
                    <a:extLst>
                      <a:ext uri="{0D108BD9-81ED-4DB2-BD59-A6C34878D82A}">
                        <a16:rowId xmlns:a16="http://schemas.microsoft.com/office/drawing/2014/main" val="2336982473"/>
                      </a:ext>
                    </a:extLst>
                  </a:tr>
                  <a:tr h="470607">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280" t="-308974" r="-314566" b="-102564"/>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5"/>
                          <a:stretch>
                            <a:fillRect l="-100845" t="-308974" r="-216338" b="-102564"/>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192703" t="-308974" r="-107568" b="-102564"/>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275573" t="-308974" r="-1272" b="-102564"/>
                          </a:stretch>
                        </a:blipFill>
                      </a:tcPr>
                    </a:tc>
                    <a:extLst>
                      <a:ext uri="{0D108BD9-81ED-4DB2-BD59-A6C34878D82A}">
                        <a16:rowId xmlns:a16="http://schemas.microsoft.com/office/drawing/2014/main" val="2335138609"/>
                      </a:ext>
                    </a:extLst>
                  </a:tr>
                  <a:tr h="475285">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280" t="-408974" r="-314566" b="-2564"/>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5"/>
                          <a:stretch>
                            <a:fillRect l="-100845" t="-408974" r="-216338" b="-2564"/>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192703" t="-408974" r="-107568" b="-2564"/>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275573" t="-408974" r="-1272" b="-2564"/>
                          </a:stretch>
                        </a:blipFill>
                      </a:tcPr>
                    </a:tc>
                    <a:extLst>
                      <a:ext uri="{0D108BD9-81ED-4DB2-BD59-A6C34878D82A}">
                        <a16:rowId xmlns:a16="http://schemas.microsoft.com/office/drawing/2014/main" val="3998552974"/>
                      </a:ext>
                    </a:extLst>
                  </a:tr>
                </a:tbl>
              </a:graphicData>
            </a:graphic>
          </p:graphicFrame>
        </mc:Fallback>
      </mc:AlternateContent>
      <p:sp>
        <p:nvSpPr>
          <p:cNvPr id="43" name="矩形 42">
            <a:extLst>
              <a:ext uri="{FF2B5EF4-FFF2-40B4-BE49-F238E27FC236}">
                <a16:creationId xmlns:a16="http://schemas.microsoft.com/office/drawing/2014/main" id="{B55BEAE9-E3C4-4B7A-8B26-C8056C7AA92D}"/>
              </a:ext>
            </a:extLst>
          </p:cNvPr>
          <p:cNvSpPr/>
          <p:nvPr/>
        </p:nvSpPr>
        <p:spPr>
          <a:xfrm>
            <a:off x="8018109" y="4025617"/>
            <a:ext cx="557992" cy="1878048"/>
          </a:xfrm>
          <a:prstGeom prst="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44" name="矩形 43">
            <a:extLst>
              <a:ext uri="{FF2B5EF4-FFF2-40B4-BE49-F238E27FC236}">
                <a16:creationId xmlns:a16="http://schemas.microsoft.com/office/drawing/2014/main" id="{6A9033D7-75F0-44FA-8BA9-909F8DD023F4}"/>
              </a:ext>
            </a:extLst>
          </p:cNvPr>
          <p:cNvSpPr/>
          <p:nvPr/>
        </p:nvSpPr>
        <p:spPr>
          <a:xfrm>
            <a:off x="5713842" y="3996195"/>
            <a:ext cx="557992" cy="1878048"/>
          </a:xfrm>
          <a:prstGeom prst="rect">
            <a:avLst/>
          </a:prstGeom>
          <a:noFill/>
          <a:ln w="381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45" name="矩形 44">
            <a:extLst>
              <a:ext uri="{FF2B5EF4-FFF2-40B4-BE49-F238E27FC236}">
                <a16:creationId xmlns:a16="http://schemas.microsoft.com/office/drawing/2014/main" id="{D5C0C2D1-B35A-45C3-AA6A-DAEB1C9E829B}"/>
              </a:ext>
            </a:extLst>
          </p:cNvPr>
          <p:cNvSpPr/>
          <p:nvPr/>
        </p:nvSpPr>
        <p:spPr>
          <a:xfrm>
            <a:off x="5774635" y="6043266"/>
            <a:ext cx="5872949" cy="261610"/>
          </a:xfrm>
          <a:prstGeom prst="rect">
            <a:avLst/>
          </a:prstGeom>
        </p:spPr>
        <p:txBody>
          <a:bodyPr wrap="square">
            <a:spAutoFit/>
          </a:bodyPr>
          <a:lstStyle/>
          <a:p>
            <a:pPr algn="ctr"/>
            <a:r>
              <a:rPr lang="en-US" altLang="zh-CN" sz="1100" i="1" dirty="0">
                <a:solidFill>
                  <a:srgbClr val="000080"/>
                </a:solidFill>
                <a:latin typeface="CMSSI8"/>
              </a:rPr>
              <a:t>XLiu, HnLi and ZJXiao, Resolving the B-&gt;</a:t>
            </a:r>
            <a:r>
              <a:rPr lang="en-US" altLang="zh-CN" sz="1100" i="1" dirty="0">
                <a:solidFill>
                  <a:srgbClr val="000080"/>
                </a:solidFill>
                <a:latin typeface="CMSSI8"/>
                <a:ea typeface="Cambria Math" panose="02040503050406030204" pitchFamily="18" charset="0"/>
              </a:rPr>
              <a:t>K</a:t>
            </a:r>
            <a:r>
              <a:rPr lang="el-GR" altLang="zh-CN" sz="1100" i="1" dirty="0">
                <a:solidFill>
                  <a:srgbClr val="000080"/>
                </a:solidFill>
                <a:latin typeface="CMSSI8"/>
                <a:ea typeface="Cambria Math" panose="02040503050406030204" pitchFamily="18" charset="0"/>
              </a:rPr>
              <a:t>π</a:t>
            </a:r>
            <a:r>
              <a:rPr lang="en-US" altLang="zh-CN" sz="1100" i="1" dirty="0">
                <a:solidFill>
                  <a:srgbClr val="000080"/>
                </a:solidFill>
                <a:latin typeface="Cambria Math" panose="02040503050406030204" pitchFamily="18" charset="0"/>
                <a:ea typeface="Cambria Math" panose="02040503050406030204" pitchFamily="18" charset="0"/>
              </a:rPr>
              <a:t> </a:t>
            </a:r>
            <a:r>
              <a:rPr lang="en-US" altLang="zh-CN" sz="1100" i="1" dirty="0">
                <a:solidFill>
                  <a:srgbClr val="000080"/>
                </a:solidFill>
                <a:latin typeface="CMSSI8"/>
                <a:ea typeface="Cambria Math" panose="02040503050406030204" pitchFamily="18" charset="0"/>
              </a:rPr>
              <a:t>puzzle</a:t>
            </a:r>
            <a:r>
              <a:rPr lang="en-US" altLang="zh-CN" sz="1100" i="1" dirty="0">
                <a:solidFill>
                  <a:srgbClr val="000080"/>
                </a:solidFill>
                <a:latin typeface="CMSSI8"/>
              </a:rPr>
              <a:t> by glauber-gluon effects, arXiv:1510.05910[hep-ph]</a:t>
            </a:r>
            <a:endParaRPr lang="zh-CN" altLang="en-US" sz="1100" dirty="0"/>
          </a:p>
        </p:txBody>
      </p:sp>
      <p:grpSp>
        <p:nvGrpSpPr>
          <p:cNvPr id="46" name="组合 45">
            <a:extLst>
              <a:ext uri="{FF2B5EF4-FFF2-40B4-BE49-F238E27FC236}">
                <a16:creationId xmlns:a16="http://schemas.microsoft.com/office/drawing/2014/main" id="{F915DB5B-9AEA-4DF8-9526-4AB54396E20D}"/>
              </a:ext>
            </a:extLst>
          </p:cNvPr>
          <p:cNvGrpSpPr/>
          <p:nvPr/>
        </p:nvGrpSpPr>
        <p:grpSpPr>
          <a:xfrm>
            <a:off x="9997546" y="3505420"/>
            <a:ext cx="1318871" cy="2483743"/>
            <a:chOff x="9901300" y="709283"/>
            <a:chExt cx="1318871" cy="2483743"/>
          </a:xfrm>
        </p:grpSpPr>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BA62EE76-9D40-40A7-B119-30D02014DBB5}"/>
                    </a:ext>
                  </a:extLst>
                </p:cNvPr>
                <p:cNvSpPr/>
                <p:nvPr/>
              </p:nvSpPr>
              <p:spPr>
                <a:xfrm>
                  <a:off x="9901300" y="1047135"/>
                  <a:ext cx="1318871" cy="2145891"/>
                </a:xfrm>
                <a:prstGeom prst="rect">
                  <a:avLst/>
                </a:prstGeom>
                <a:solidFill>
                  <a:schemeClr val="bg1"/>
                </a:solidFill>
                <a:ln w="12700" cap="flat">
                  <a:solidFill>
                    <a:srgbClr val="FFFF00"/>
                  </a:solidFill>
                  <a:prstDash val="solid"/>
                  <a:miter/>
                </a:ln>
              </p:spPr>
              <p:txBody>
                <a:bodyPr rtlCol="0" anchor="ctr"/>
                <a:lstStyle/>
                <a:p>
                  <a:pPr algn="ctr">
                    <a:lnSpc>
                      <a:spcPct val="180000"/>
                    </a:lnSpc>
                  </a:pPr>
                  <a14:m>
                    <m:oMathPara xmlns:m="http://schemas.openxmlformats.org/officeDocument/2006/math">
                      <m:oMathParaPr>
                        <m:jc m:val="centerGroup"/>
                      </m:oMathParaPr>
                      <m:oMath xmlns:m="http://schemas.openxmlformats.org/officeDocument/2006/math">
                        <m:r>
                          <a:rPr lang="en-US" altLang="zh-CN" b="0"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2.00</m:t>
                        </m:r>
                        <m:r>
                          <a:rPr lang="en-US" altLang="zh-CN" i="1" ker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r>
                          <a:rPr lang="en-US" altLang="zh-CN" b="0"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0.04</m:t>
                        </m:r>
                      </m:oMath>
                    </m:oMathPara>
                  </a14:m>
                  <a:endParaRPr lang="en-US" altLang="zh-CN" b="0" kern="0" dirty="0">
                    <a:solidFill>
                      <a:srgbClr val="FF0000"/>
                    </a:solidFill>
                    <a:latin typeface="Cambria Math" panose="02040503050406030204" pitchFamily="18" charset="0"/>
                    <a:ea typeface="Cambria Math" panose="02040503050406030204" pitchFamily="18" charset="0"/>
                    <a:cs typeface="Tahoma" panose="020B0604030504040204" pitchFamily="34" charset="0"/>
                  </a:endParaRPr>
                </a:p>
                <a:p>
                  <a:pPr algn="ctr">
                    <a:lnSpc>
                      <a:spcPct val="180000"/>
                    </a:lnSpc>
                  </a:pPr>
                  <a14:m>
                    <m:oMathPara xmlns:m="http://schemas.openxmlformats.org/officeDocument/2006/math">
                      <m:oMathParaPr>
                        <m:jc m:val="centerGroup"/>
                      </m:oMathParaPr>
                      <m:oMath xmlns:m="http://schemas.openxmlformats.org/officeDocument/2006/math">
                        <m:r>
                          <a:rPr lang="en-US" altLang="zh-CN" b="0"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1.32</m:t>
                        </m:r>
                        <m:r>
                          <a:rPr lang="en-US" altLang="zh-CN" i="1" kern="0">
                            <a:solidFill>
                              <a:srgbClr val="FF0000"/>
                            </a:solidFill>
                            <a:latin typeface="Cambria Math" panose="02040503050406030204" pitchFamily="18" charset="0"/>
                            <a:ea typeface="Cambria Math" panose="02040503050406030204" pitchFamily="18" charset="0"/>
                            <a:cs typeface="Tahoma" panose="020B0604030504040204" pitchFamily="34" charset="0"/>
                          </a:rPr>
                          <m:t>±0.04</m:t>
                        </m:r>
                      </m:oMath>
                    </m:oMathPara>
                  </a14:m>
                  <a:endParaRPr lang="en-US" altLang="zh-CN" kern="0" dirty="0">
                    <a:solidFill>
                      <a:srgbClr val="FF0000"/>
                    </a:solidFill>
                    <a:latin typeface="Cambria Math" panose="02040503050406030204" pitchFamily="18" charset="0"/>
                    <a:ea typeface="Cambria Math" panose="02040503050406030204" pitchFamily="18" charset="0"/>
                    <a:cs typeface="Tahoma" panose="020B0604030504040204" pitchFamily="34" charset="0"/>
                  </a:endParaRPr>
                </a:p>
                <a:p>
                  <a:pPr algn="ctr">
                    <a:lnSpc>
                      <a:spcPct val="180000"/>
                    </a:lnSpc>
                  </a:pPr>
                  <a14:m>
                    <m:oMathPara xmlns:m="http://schemas.openxmlformats.org/officeDocument/2006/math">
                      <m:oMathParaPr>
                        <m:jc m:val="centerGroup"/>
                      </m:oMathParaPr>
                      <m:oMath xmlns:m="http://schemas.openxmlformats.org/officeDocument/2006/math">
                        <m:r>
                          <a:rPr lang="en-US" altLang="zh-CN" b="0" i="0"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2.39</m:t>
                        </m:r>
                        <m:r>
                          <a:rPr lang="en-US" altLang="zh-CN" i="1" kern="0">
                            <a:solidFill>
                              <a:srgbClr val="FF0000"/>
                            </a:solidFill>
                            <a:latin typeface="Cambria Math" panose="02040503050406030204" pitchFamily="18" charset="0"/>
                            <a:ea typeface="Cambria Math" panose="02040503050406030204" pitchFamily="18" charset="0"/>
                            <a:cs typeface="Tahoma" panose="020B0604030504040204" pitchFamily="34" charset="0"/>
                          </a:rPr>
                          <m:t>±0.</m:t>
                        </m:r>
                        <m:r>
                          <a:rPr lang="en-US" altLang="zh-CN" b="0"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06</m:t>
                        </m:r>
                      </m:oMath>
                    </m:oMathPara>
                  </a14:m>
                  <a:endParaRPr lang="en-US" altLang="zh-CN" kern="0" dirty="0">
                    <a:solidFill>
                      <a:srgbClr val="FF0000"/>
                    </a:solidFill>
                    <a:latin typeface="Cambria Math" panose="02040503050406030204" pitchFamily="18" charset="0"/>
                    <a:ea typeface="Cambria Math" panose="02040503050406030204" pitchFamily="18" charset="0"/>
                    <a:cs typeface="Tahoma" panose="020B0604030504040204" pitchFamily="34" charset="0"/>
                  </a:endParaRPr>
                </a:p>
                <a:p>
                  <a:pPr algn="ctr">
                    <a:lnSpc>
                      <a:spcPct val="180000"/>
                    </a:lnSpc>
                  </a:pPr>
                  <a14:m>
                    <m:oMathPara xmlns:m="http://schemas.openxmlformats.org/officeDocument/2006/math">
                      <m:oMathParaPr>
                        <m:jc m:val="centerGroup"/>
                      </m:oMathParaPr>
                      <m:oMath xmlns:m="http://schemas.openxmlformats.org/officeDocument/2006/math">
                        <m:r>
                          <a:rPr lang="en-US" altLang="zh-CN" b="0" i="0"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1.01</m:t>
                        </m:r>
                        <m:r>
                          <a:rPr lang="en-US" altLang="zh-CN" i="1" kern="0" smtClean="0">
                            <a:solidFill>
                              <a:srgbClr val="FF0000"/>
                            </a:solidFill>
                            <a:latin typeface="Cambria Math" panose="02040503050406030204" pitchFamily="18" charset="0"/>
                            <a:ea typeface="Cambria Math" panose="02040503050406030204" pitchFamily="18" charset="0"/>
                            <a:cs typeface="Tahoma" panose="020B0604030504040204" pitchFamily="34" charset="0"/>
                          </a:rPr>
                          <m:t>±</m:t>
                        </m:r>
                        <m:r>
                          <a:rPr lang="en-US" altLang="zh-CN" i="1" kern="0">
                            <a:solidFill>
                              <a:srgbClr val="FF0000"/>
                            </a:solidFill>
                            <a:latin typeface="Cambria Math" panose="02040503050406030204" pitchFamily="18" charset="0"/>
                            <a:ea typeface="Cambria Math" panose="02040503050406030204" pitchFamily="18" charset="0"/>
                            <a:cs typeface="Tahoma" panose="020B0604030504040204" pitchFamily="34" charset="0"/>
                          </a:rPr>
                          <m:t>0.04</m:t>
                        </m:r>
                      </m:oMath>
                    </m:oMathPara>
                  </a14:m>
                  <a:endParaRPr lang="en-US" altLang="zh-CN" kern="0" dirty="0">
                    <a:solidFill>
                      <a:srgbClr val="FF0000"/>
                    </a:solidFill>
                    <a:latin typeface="Cambria Math" panose="02040503050406030204" pitchFamily="18" charset="0"/>
                    <a:ea typeface="Cambria Math" panose="02040503050406030204" pitchFamily="18" charset="0"/>
                    <a:cs typeface="Tahoma" panose="020B0604030504040204" pitchFamily="34" charset="0"/>
                  </a:endParaRPr>
                </a:p>
              </p:txBody>
            </p:sp>
          </mc:Choice>
          <mc:Fallback xmlns="">
            <p:sp>
              <p:nvSpPr>
                <p:cNvPr id="47" name="矩形 46">
                  <a:extLst>
                    <a:ext uri="{FF2B5EF4-FFF2-40B4-BE49-F238E27FC236}">
                      <a16:creationId xmlns:a16="http://schemas.microsoft.com/office/drawing/2014/main" id="{BA62EE76-9D40-40A7-B119-30D02014DBB5}"/>
                    </a:ext>
                  </a:extLst>
                </p:cNvPr>
                <p:cNvSpPr>
                  <a:spLocks noRot="1" noChangeAspect="1" noMove="1" noResize="1" noEditPoints="1" noAdjustHandles="1" noChangeArrowheads="1" noChangeShapeType="1" noTextEdit="1"/>
                </p:cNvSpPr>
                <p:nvPr/>
              </p:nvSpPr>
              <p:spPr>
                <a:xfrm>
                  <a:off x="9901300" y="1047135"/>
                  <a:ext cx="1318871" cy="2145891"/>
                </a:xfrm>
                <a:prstGeom prst="rect">
                  <a:avLst/>
                </a:prstGeom>
                <a:blipFill>
                  <a:blip r:embed="rId6"/>
                  <a:stretch>
                    <a:fillRect/>
                  </a:stretch>
                </a:blipFill>
                <a:ln w="12700" cap="flat">
                  <a:solidFill>
                    <a:srgbClr val="FFFF00"/>
                  </a:solidFill>
                  <a:prstDash val="solid"/>
                  <a:miter/>
                </a:ln>
              </p:spPr>
              <p:txBody>
                <a:bodyPr/>
                <a:lstStyle/>
                <a:p>
                  <a:r>
                    <a:rPr lang="zh-CN" altLang="en-US">
                      <a:noFill/>
                    </a:rPr>
                    <a:t> </a:t>
                  </a:r>
                </a:p>
              </p:txBody>
            </p:sp>
          </mc:Fallback>
        </mc:AlternateContent>
        <p:sp>
          <p:nvSpPr>
            <p:cNvPr id="48" name="矩形 47">
              <a:extLst>
                <a:ext uri="{FF2B5EF4-FFF2-40B4-BE49-F238E27FC236}">
                  <a16:creationId xmlns:a16="http://schemas.microsoft.com/office/drawing/2014/main" id="{58D42630-3702-4DA4-BBBA-A44BB205F18F}"/>
                </a:ext>
              </a:extLst>
            </p:cNvPr>
            <p:cNvSpPr/>
            <p:nvPr/>
          </p:nvSpPr>
          <p:spPr>
            <a:xfrm>
              <a:off x="9940714" y="709283"/>
              <a:ext cx="1248655" cy="400110"/>
            </a:xfrm>
            <a:prstGeom prst="rect">
              <a:avLst/>
            </a:prstGeom>
          </p:spPr>
          <p:txBody>
            <a:bodyPr wrap="square">
              <a:spAutoFit/>
            </a:bodyPr>
            <a:lstStyle/>
            <a:p>
              <a:r>
                <a:rPr lang="en-US" altLang="zh-CN" sz="2000" dirty="0">
                  <a:solidFill>
                    <a:srgbClr val="FF0000"/>
                  </a:solidFill>
                  <a:latin typeface="CMSSI8"/>
                </a:rPr>
                <a:t>PD</a:t>
              </a:r>
              <a:r>
                <a:rPr lang="en-US" altLang="zh-TW" sz="2000" dirty="0">
                  <a:solidFill>
                    <a:srgbClr val="FF0000"/>
                  </a:solidFill>
                  <a:latin typeface="CMSSI8"/>
                </a:rPr>
                <a:t>G2024</a:t>
              </a:r>
              <a:endParaRPr lang="zh-CN" altLang="en-US" dirty="0">
                <a:solidFill>
                  <a:srgbClr val="FF0000"/>
                </a:solidFill>
              </a:endParaRPr>
            </a:p>
          </p:txBody>
        </p:sp>
      </p:grpSp>
    </p:spTree>
    <p:extLst>
      <p:ext uri="{BB962C8B-B14F-4D97-AF65-F5344CB8AC3E}">
        <p14:creationId xmlns:p14="http://schemas.microsoft.com/office/powerpoint/2010/main" val="220677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linds(horizontal)">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linds(horizontal)">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linds(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linds(horizontal)">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graphicFrame>
            <p:nvGraphicFramePr>
              <p:cNvPr id="15" name="表格 14">
                <a:extLst>
                  <a:ext uri="{FF2B5EF4-FFF2-40B4-BE49-F238E27FC236}">
                    <a16:creationId xmlns:a16="http://schemas.microsoft.com/office/drawing/2014/main" id="{EDB67200-D041-40D0-80B6-3E48C2C2B620}"/>
                  </a:ext>
                </a:extLst>
              </p:cNvPr>
              <p:cNvGraphicFramePr>
                <a:graphicFrameLocks noGrp="1"/>
              </p:cNvGraphicFramePr>
              <p:nvPr>
                <p:extLst>
                  <p:ext uri="{D42A27DB-BD31-4B8C-83A1-F6EECF244321}">
                    <p14:modId xmlns:p14="http://schemas.microsoft.com/office/powerpoint/2010/main" val="3850763595"/>
                  </p:ext>
                </p:extLst>
              </p:nvPr>
            </p:nvGraphicFramePr>
            <p:xfrm>
              <a:off x="535303" y="585625"/>
              <a:ext cx="9800303" cy="2404819"/>
            </p:xfrm>
            <a:graphic>
              <a:graphicData uri="http://schemas.openxmlformats.org/drawingml/2006/table">
                <a:tbl>
                  <a:tblPr firstRow="1" bandRow="1"/>
                  <a:tblGrid>
                    <a:gridCol w="2224182">
                      <a:extLst>
                        <a:ext uri="{9D8B030D-6E8A-4147-A177-3AD203B41FA5}">
                          <a16:colId xmlns:a16="http://schemas.microsoft.com/office/drawing/2014/main" val="3920548637"/>
                        </a:ext>
                      </a:extLst>
                    </a:gridCol>
                    <a:gridCol w="2031705">
                      <a:extLst>
                        <a:ext uri="{9D8B030D-6E8A-4147-A177-3AD203B41FA5}">
                          <a16:colId xmlns:a16="http://schemas.microsoft.com/office/drawing/2014/main" val="914370027"/>
                        </a:ext>
                      </a:extLst>
                    </a:gridCol>
                    <a:gridCol w="2748148">
                      <a:extLst>
                        <a:ext uri="{9D8B030D-6E8A-4147-A177-3AD203B41FA5}">
                          <a16:colId xmlns:a16="http://schemas.microsoft.com/office/drawing/2014/main" val="350665377"/>
                        </a:ext>
                      </a:extLst>
                    </a:gridCol>
                    <a:gridCol w="2796268">
                      <a:extLst>
                        <a:ext uri="{9D8B030D-6E8A-4147-A177-3AD203B41FA5}">
                          <a16:colId xmlns:a16="http://schemas.microsoft.com/office/drawing/2014/main" val="2878910792"/>
                        </a:ext>
                      </a:extLst>
                    </a:gridCol>
                  </a:tblGrid>
                  <a:tr h="502633">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1800" b="0" i="0" dirty="0">
                              <a:solidFill>
                                <a:srgbClr val="CC00FF"/>
                              </a:solidFill>
                              <a:latin typeface="CMSSI8"/>
                            </a:rPr>
                            <a:t>Direct CPV</a:t>
                          </a:r>
                          <a:endParaRPr lang="zh-TW" altLang="en-US" sz="1800" b="0" i="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Data</a:t>
                          </a:r>
                          <a:r>
                            <a:rPr lang="en-US" altLang="zh-TW" sz="2000" b="0" i="1" u="none" baseline="0" dirty="0">
                              <a:solidFill>
                                <a:srgbClr val="CC00FF"/>
                              </a:solidFill>
                              <a:latin typeface="CMSSI8"/>
                            </a:rPr>
                            <a:t>          </a:t>
                          </a:r>
                          <a:endParaRPr lang="zh-TW" altLang="en-US" sz="2000" b="0" i="1" u="none" baseline="3000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NLO</a:t>
                          </a:r>
                          <a:endParaRPr lang="zh-TW" altLang="en-US" sz="2000" b="0" i="0" dirty="0">
                            <a:solidFill>
                              <a:srgbClr val="CC00FF"/>
                            </a:solidFill>
                            <a:latin typeface="CMSSI8"/>
                          </a:endParaRPr>
                        </a:p>
                      </a:txBody>
                      <a:tcPr marL="91438" marR="91438" marT="45713" marB="45713">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baseline="0" dirty="0">
                              <a:solidFill>
                                <a:srgbClr val="CC00FF"/>
                              </a:solidFill>
                              <a:latin typeface="CMSSI8"/>
                            </a:rPr>
                            <a:t>NLOG</a:t>
                          </a:r>
                          <a:r>
                            <a:rPr lang="en-US" altLang="zh-TW" sz="2000" b="0" i="1" baseline="0" dirty="0">
                              <a:solidFill>
                                <a:srgbClr val="CC00FF"/>
                              </a:solidFill>
                              <a:latin typeface="CMSSI8"/>
                            </a:rPr>
                            <a:t> </a:t>
                          </a:r>
                          <a:endParaRPr lang="zh-TW" altLang="en-US" sz="2000" b="0" i="1"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extLst>
                      <a:ext uri="{0D108BD9-81ED-4DB2-BD59-A6C34878D82A}">
                        <a16:rowId xmlns:a16="http://schemas.microsoft.com/office/drawing/2014/main" val="2933940666"/>
                      </a:ext>
                    </a:extLst>
                  </a:tr>
                  <a:tr h="47808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𝐴</m:t>
                                    </m:r>
                                  </m:e>
                                  <m:sub>
                                    <m:r>
                                      <m:rPr>
                                        <m:sty m:val="p"/>
                                      </m:rPr>
                                      <a:rPr lang="en-US" altLang="zh-CN" kern="0">
                                        <a:solidFill>
                                          <a:srgbClr val="FF0000"/>
                                        </a:solidFill>
                                        <a:latin typeface="Cambria Math" panose="02040503050406030204" pitchFamily="18" charset="0"/>
                                        <a:ea typeface="Tahoma" panose="020B0604030504040204" pitchFamily="34" charset="0"/>
                                        <a:cs typeface="Tahoma" panose="020B0604030504040204" pitchFamily="34" charset="0"/>
                                      </a:rPr>
                                      <m:t>CP</m:t>
                                    </m:r>
                                  </m:sub>
                                </m:sSub>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𝐵</m:t>
                                    </m:r>
                                  </m:e>
                                  <m:sup>
                                    <m:r>
                                      <a:rPr lang="en-US" altLang="zh-TW" b="0" i="1" smtClean="0">
                                        <a:solidFill>
                                          <a:srgbClr val="FF0000"/>
                                        </a:solidFill>
                                        <a:latin typeface="Cambria Math" panose="02040503050406030204" pitchFamily="18" charset="0"/>
                                      </a:rPr>
                                      <m:t>0</m:t>
                                    </m:r>
                                  </m:sup>
                                </m:sSup>
                                <m:r>
                                  <a:rPr lang="en-US" altLang="zh-TW" b="0" i="1" smtClean="0">
                                    <a:solidFill>
                                      <a:srgbClr val="FF0000"/>
                                    </a:solidFill>
                                    <a:latin typeface="Cambria Math" panose="02040503050406030204" pitchFamily="18" charset="0"/>
                                  </a:rPr>
                                  <m:t>→</m:t>
                                </m:r>
                                <m:sSup>
                                  <m:sSupPr>
                                    <m:ctrlP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pPr>
                                  <m:e>
                                    <m:r>
                                      <a:rPr lang="el-GR"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up>
                                </m:sSup>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−0.082±0.006</m:t>
                                </m:r>
                              </m:oMath>
                            </m:oMathPara>
                          </a14:m>
                          <a:endParaRPr lang="zh-TW" altLang="en-US"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−0.076</m:t>
                                    </m:r>
                                  </m:e>
                                  <m:sub>
                                    <m:r>
                                      <a:rPr lang="en-US" altLang="zh-TW" b="0" i="1" smtClean="0">
                                        <a:solidFill>
                                          <a:srgbClr val="0000FF"/>
                                        </a:solidFill>
                                        <a:latin typeface="Cambria Math" panose="02040503050406030204" pitchFamily="18" charset="0"/>
                                      </a:rPr>
                                      <m:t>−0.009−0.013−0.007 </m:t>
                                    </m:r>
                                  </m:sub>
                                  <m:sup>
                                    <m:r>
                                      <a:rPr lang="en-US" altLang="zh-TW" b="0" i="1" smtClean="0">
                                        <a:solidFill>
                                          <a:srgbClr val="0000FF"/>
                                        </a:solidFill>
                                        <a:latin typeface="Cambria Math" panose="02040503050406030204" pitchFamily="18" charset="0"/>
                                      </a:rPr>
                                      <m:t>+0.008+0.013+0.007</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FF0000"/>
                                        </a:solidFill>
                                        <a:latin typeface="Cambria Math" panose="02040503050406030204" pitchFamily="18" charset="0"/>
                                      </a:rPr>
                                    </m:ctrlPr>
                                  </m:sSubSupPr>
                                  <m:e>
                                    <m:r>
                                      <a:rPr lang="en-US" altLang="zh-TW" b="0" i="1" smtClean="0">
                                        <a:solidFill>
                                          <a:srgbClr val="FF0000"/>
                                        </a:solidFill>
                                        <a:latin typeface="Cambria Math" panose="02040503050406030204" pitchFamily="18" charset="0"/>
                                      </a:rPr>
                                      <m:t>−0.081</m:t>
                                    </m:r>
                                  </m:e>
                                  <m:sub>
                                    <m:r>
                                      <a:rPr lang="en-US" altLang="zh-TW" b="0" i="1" smtClean="0">
                                        <a:solidFill>
                                          <a:srgbClr val="FF0000"/>
                                        </a:solidFill>
                                        <a:latin typeface="Cambria Math" panose="02040503050406030204" pitchFamily="18" charset="0"/>
                                      </a:rPr>
                                      <m:t>−0.009−0.011−0.009 </m:t>
                                    </m:r>
                                  </m:sub>
                                  <m:sup>
                                    <m:r>
                                      <a:rPr lang="en-US" altLang="zh-TW" b="0" i="1" smtClean="0">
                                        <a:solidFill>
                                          <a:srgbClr val="FF0000"/>
                                        </a:solidFill>
                                        <a:latin typeface="Cambria Math" panose="02040503050406030204" pitchFamily="18" charset="0"/>
                                      </a:rPr>
                                      <m:t>+0.009+0.011+0.010</m:t>
                                    </m:r>
                                  </m:sup>
                                </m:sSubSup>
                              </m:oMath>
                            </m:oMathPara>
                          </a14:m>
                          <a:endParaRPr lang="zh-TW" altLang="en-US" dirty="0">
                            <a:solidFill>
                              <a:srgbClr val="FF0000"/>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3799919989"/>
                      </a:ext>
                    </a:extLst>
                  </a:tr>
                  <a:tr h="472847">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𝐴</m:t>
                                    </m:r>
                                  </m:e>
                                  <m:sub>
                                    <m:r>
                                      <m:rPr>
                                        <m:sty m:val="p"/>
                                      </m:rPr>
                                      <a:rPr lang="en-US" altLang="zh-CN" kern="0">
                                        <a:solidFill>
                                          <a:srgbClr val="FF0000"/>
                                        </a:solidFill>
                                        <a:latin typeface="Cambria Math" panose="02040503050406030204" pitchFamily="18" charset="0"/>
                                        <a:ea typeface="Tahoma" panose="020B0604030504040204" pitchFamily="34" charset="0"/>
                                        <a:cs typeface="Tahoma" panose="020B0604030504040204" pitchFamily="34" charset="0"/>
                                      </a:rPr>
                                      <m:t>CP</m:t>
                                    </m:r>
                                  </m:sub>
                                </m:sSub>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𝐵</m:t>
                                    </m:r>
                                  </m:e>
                                  <m:sup>
                                    <m:r>
                                      <a:rPr lang="en-US" altLang="zh-TW" b="0" i="1" smtClean="0">
                                        <a:solidFill>
                                          <a:srgbClr val="FF0000"/>
                                        </a:solidFill>
                                        <a:latin typeface="Cambria Math" panose="02040503050406030204" pitchFamily="18" charset="0"/>
                                      </a:rPr>
                                      <m:t>±</m:t>
                                    </m:r>
                                  </m:sup>
                                </m:sSup>
                                <m:r>
                                  <a:rPr lang="en-US" altLang="zh-TW" b="0" i="1" smtClean="0">
                                    <a:solidFill>
                                      <a:srgbClr val="FF0000"/>
                                    </a:solidFill>
                                    <a:latin typeface="Cambria Math" panose="02040503050406030204" pitchFamily="18" charset="0"/>
                                  </a:rPr>
                                  <m:t>→</m:t>
                                </m:r>
                                <m:sSup>
                                  <m:sSupPr>
                                    <m:ctrlPr>
                                      <a:rPr lang="en-US" altLang="zh-CN"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𝜋</m:t>
                                    </m:r>
                                  </m:e>
                                  <m:sup>
                                    <m:r>
                                      <a:rPr lang="en-US" altLang="zh-TW" b="0" i="1" smtClean="0">
                                        <a:solidFill>
                                          <a:srgbClr val="FF0000"/>
                                        </a:solidFill>
                                        <a:latin typeface="Cambria Math" panose="02040503050406030204" pitchFamily="18" charset="0"/>
                                      </a:rPr>
                                      <m:t>0</m:t>
                                    </m:r>
                                  </m:sup>
                                </m:sSup>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+0.037±0.021</m:t>
                                </m:r>
                              </m:oMath>
                            </m:oMathPara>
                          </a14:m>
                          <a:endParaRPr lang="zh-TW" altLang="en-US" dirty="0">
                            <a:solidFill>
                              <a:schemeClr val="tx1"/>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−0.008</m:t>
                                    </m:r>
                                  </m:e>
                                  <m:sub>
                                    <m:r>
                                      <a:rPr lang="en-US" altLang="zh-TW" b="0" i="1" smtClean="0">
                                        <a:solidFill>
                                          <a:srgbClr val="0000FF"/>
                                        </a:solidFill>
                                        <a:latin typeface="Cambria Math" panose="02040503050406030204" pitchFamily="18" charset="0"/>
                                      </a:rPr>
                                      <m:t>−0.009−0.009−0.006 </m:t>
                                    </m:r>
                                  </m:sub>
                                  <m:sup>
                                    <m:r>
                                      <a:rPr lang="en-US" altLang="zh-TW" b="0" i="1" smtClean="0">
                                        <a:solidFill>
                                          <a:srgbClr val="0000FF"/>
                                        </a:solidFill>
                                        <a:latin typeface="Cambria Math" panose="02040503050406030204" pitchFamily="18" charset="0"/>
                                      </a:rPr>
                                      <m:t>+0.008+0.009+0.006</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r>
                                  <a:rPr lang="en-US" altLang="zh-TW" b="0" i="1" smtClean="0">
                                    <a:solidFill>
                                      <a:srgbClr val="FF0000"/>
                                    </a:solidFill>
                                    <a:latin typeface="Cambria Math" panose="02040503050406030204" pitchFamily="18" charset="0"/>
                                  </a:rPr>
                                  <m:t>+</m:t>
                                </m:r>
                                <m:sSubSup>
                                  <m:sSubSupPr>
                                    <m:ctrlPr>
                                      <a:rPr lang="en-US" altLang="zh-TW" i="1" smtClean="0">
                                        <a:solidFill>
                                          <a:srgbClr val="FF0000"/>
                                        </a:solidFill>
                                        <a:latin typeface="Cambria Math" panose="02040503050406030204" pitchFamily="18" charset="0"/>
                                      </a:rPr>
                                    </m:ctrlPr>
                                  </m:sSubSupPr>
                                  <m:e>
                                    <m:r>
                                      <a:rPr lang="en-US" altLang="zh-TW" b="0" i="1" smtClean="0">
                                        <a:solidFill>
                                          <a:srgbClr val="FF0000"/>
                                        </a:solidFill>
                                        <a:latin typeface="Cambria Math" panose="02040503050406030204" pitchFamily="18" charset="0"/>
                                      </a:rPr>
                                      <m:t>0.021</m:t>
                                    </m:r>
                                  </m:e>
                                  <m:sub>
                                    <m:r>
                                      <a:rPr lang="en-US" altLang="zh-TW" b="0" i="1" smtClean="0">
                                        <a:solidFill>
                                          <a:srgbClr val="FF0000"/>
                                        </a:solidFill>
                                        <a:latin typeface="Cambria Math" panose="02040503050406030204" pitchFamily="18" charset="0"/>
                                      </a:rPr>
                                      <m:t>−0.008−0.004−0.013 </m:t>
                                    </m:r>
                                  </m:sub>
                                  <m:sup>
                                    <m:r>
                                      <a:rPr lang="en-US" altLang="zh-TW" b="0" i="1" smtClean="0">
                                        <a:solidFill>
                                          <a:srgbClr val="FF0000"/>
                                        </a:solidFill>
                                        <a:latin typeface="Cambria Math" panose="02040503050406030204" pitchFamily="18" charset="0"/>
                                      </a:rPr>
                                      <m:t>+0.008+0.003+0.014</m:t>
                                    </m:r>
                                  </m:sup>
                                </m:sSubSup>
                              </m:oMath>
                            </m:oMathPara>
                          </a14:m>
                          <a:endParaRPr lang="zh-TW" altLang="en-US" dirty="0">
                            <a:solidFill>
                              <a:srgbClr val="FF0000"/>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733042238"/>
                      </a:ext>
                    </a:extLst>
                  </a:tr>
                  <a:tr h="473171">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i="1" kern="0">
                                        <a:solidFill>
                                          <a:srgbClr val="0000FF"/>
                                        </a:solidFill>
                                        <a:latin typeface="Cambria Math" panose="02040503050406030204" pitchFamily="18" charset="0"/>
                                        <a:ea typeface="Tahoma" panose="020B0604030504040204" pitchFamily="34" charset="0"/>
                                        <a:cs typeface="Tahoma" panose="020B0604030504040204" pitchFamily="34" charset="0"/>
                                      </a:rPr>
                                      <m:t>𝐴</m:t>
                                    </m:r>
                                  </m:e>
                                  <m:sub>
                                    <m:r>
                                      <m:rPr>
                                        <m:sty m:val="p"/>
                                      </m:rPr>
                                      <a:rPr lang="en-US" altLang="zh-CN" kern="0">
                                        <a:solidFill>
                                          <a:srgbClr val="0000FF"/>
                                        </a:solidFill>
                                        <a:latin typeface="Cambria Math" panose="02040503050406030204" pitchFamily="18" charset="0"/>
                                        <a:ea typeface="Tahoma" panose="020B0604030504040204" pitchFamily="34" charset="0"/>
                                        <a:cs typeface="Tahoma" panose="020B0604030504040204" pitchFamily="34" charset="0"/>
                                      </a:rPr>
                                      <m:t>CP</m:t>
                                    </m:r>
                                  </m:sub>
                                </m:sSub>
                                <m:d>
                                  <m:dPr>
                                    <m:ctrlPr>
                                      <a:rPr lang="en-US" altLang="zh-CN"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dPr>
                                  <m:e>
                                    <m:sSup>
                                      <m:sSupPr>
                                        <m:ctrlPr>
                                          <a:rPr lang="en-US" altLang="zh-TW" b="0" i="1" smtClean="0">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𝐵</m:t>
                                        </m:r>
                                      </m:e>
                                      <m:sup>
                                        <m:r>
                                          <a:rPr lang="en-US" altLang="zh-TW" b="0" i="1" smtClean="0">
                                            <a:solidFill>
                                              <a:srgbClr val="0000FF"/>
                                            </a:solidFill>
                                            <a:latin typeface="Cambria Math" panose="02040503050406030204" pitchFamily="18" charset="0"/>
                                          </a:rPr>
                                          <m:t>±</m:t>
                                        </m:r>
                                      </m:sup>
                                    </m:sSup>
                                    <m:r>
                                      <a:rPr lang="en-US" altLang="zh-TW" b="0" i="1" smtClean="0">
                                        <a:solidFill>
                                          <a:srgbClr val="0000FF"/>
                                        </a:solidFill>
                                        <a:latin typeface="Cambria Math" panose="02040503050406030204" pitchFamily="18" charset="0"/>
                                      </a:rPr>
                                      <m:t>→</m:t>
                                    </m:r>
                                    <m:sSup>
                                      <m:sSupPr>
                                        <m:ctrlPr>
                                          <a:rPr lang="en-US" altLang="zh-CN"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i="1" kern="0">
                                            <a:solidFill>
                                              <a:srgbClr val="0000FF"/>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0</m:t>
                                        </m:r>
                                      </m:sup>
                                    </m:sSup>
                                    <m:sSup>
                                      <m:sSupPr>
                                        <m:ctrlPr>
                                          <a:rPr lang="en-US" altLang="zh-CN"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l-GR" altLang="zh-CN" i="1" kern="0">
                                            <a:solidFill>
                                              <a:srgbClr val="0000FF"/>
                                            </a:solidFill>
                                            <a:latin typeface="Cambria Math" panose="02040503050406030204" pitchFamily="18" charset="0"/>
                                            <a:ea typeface="Tahoma" panose="020B0604030504040204" pitchFamily="34" charset="0"/>
                                            <a:cs typeface="Tahoma" panose="020B0604030504040204" pitchFamily="34" charset="0"/>
                                          </a:rPr>
                                          <m:t>𝜋</m:t>
                                        </m:r>
                                      </m:e>
                                      <m:sup>
                                        <m:r>
                                          <a:rPr lang="en-US" altLang="zh-TW" b="0" i="1" smtClean="0">
                                            <a:solidFill>
                                              <a:srgbClr val="0000FF"/>
                                            </a:solidFill>
                                            <a:latin typeface="Cambria Math" panose="02040503050406030204" pitchFamily="18" charset="0"/>
                                          </a:rPr>
                                          <m:t>±</m:t>
                                        </m:r>
                                      </m:sup>
                                    </m:sSup>
                                  </m:e>
                                </m:d>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−0.017±0.016</m:t>
                                </m:r>
                              </m:oMath>
                            </m:oMathPara>
                          </a14:m>
                          <a:endParaRPr lang="zh-TW" altLang="en-US" dirty="0">
                            <a:solidFill>
                              <a:schemeClr val="tx1"/>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+0.003</m:t>
                                    </m:r>
                                  </m:e>
                                  <m:sub>
                                    <m:r>
                                      <a:rPr lang="en-US" altLang="zh-TW" b="0" i="1" smtClean="0">
                                        <a:solidFill>
                                          <a:srgbClr val="0000FF"/>
                                        </a:solidFill>
                                        <a:latin typeface="Cambria Math" panose="02040503050406030204" pitchFamily="18" charset="0"/>
                                      </a:rPr>
                                      <m:t>−0.000+0.001+0.000</m:t>
                                    </m:r>
                                  </m:sub>
                                  <m:sup>
                                    <m:r>
                                      <a:rPr lang="en-US" altLang="zh-TW" b="0" i="1" smtClean="0">
                                        <a:solidFill>
                                          <a:srgbClr val="0000FF"/>
                                        </a:solidFill>
                                        <a:latin typeface="Cambria Math" panose="02040503050406030204" pitchFamily="18" charset="0"/>
                                      </a:rPr>
                                      <m:t>+0.001+0.001+0.000</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+0.004</m:t>
                                    </m:r>
                                  </m:e>
                                  <m:sub>
                                    <m:r>
                                      <a:rPr lang="en-US" altLang="zh-TW" b="0" i="1" smtClean="0">
                                        <a:solidFill>
                                          <a:srgbClr val="0000FF"/>
                                        </a:solidFill>
                                        <a:latin typeface="Cambria Math" panose="02040503050406030204" pitchFamily="18" charset="0"/>
                                      </a:rPr>
                                      <m:t>−0.001+0.002+0.000</m:t>
                                    </m:r>
                                  </m:sub>
                                  <m:sup>
                                    <m:r>
                                      <a:rPr lang="en-US" altLang="zh-TW" b="0" i="1" smtClean="0">
                                        <a:solidFill>
                                          <a:srgbClr val="0000FF"/>
                                        </a:solidFill>
                                        <a:latin typeface="Cambria Math" panose="02040503050406030204" pitchFamily="18" charset="0"/>
                                      </a:rPr>
                                      <m:t>+0.000+0.001+0.000</m:t>
                                    </m:r>
                                  </m:sup>
                                </m:sSubSup>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3074236955"/>
                      </a:ext>
                    </a:extLst>
                  </a:tr>
                  <a:tr h="478084">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algn="ctr"/>
                          <a14:m>
                            <m:oMathPara xmlns:m="http://schemas.openxmlformats.org/officeDocument/2006/math">
                              <m:oMathParaPr>
                                <m:jc m:val="centerGroup"/>
                              </m:oMathParaPr>
                              <m:oMath xmlns:m="http://schemas.openxmlformats.org/officeDocument/2006/math">
                                <m:sSub>
                                  <m:sSubPr>
                                    <m:ctrlPr>
                                      <a:rPr lang="en-US" altLang="zh-CN"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i="1" kern="0">
                                        <a:solidFill>
                                          <a:srgbClr val="0000FF"/>
                                        </a:solidFill>
                                        <a:latin typeface="Cambria Math" panose="02040503050406030204" pitchFamily="18" charset="0"/>
                                        <a:ea typeface="Tahoma" panose="020B0604030504040204" pitchFamily="34" charset="0"/>
                                        <a:cs typeface="Tahoma" panose="020B0604030504040204" pitchFamily="34" charset="0"/>
                                      </a:rPr>
                                      <m:t>𝐴</m:t>
                                    </m:r>
                                  </m:e>
                                  <m:sub>
                                    <m:r>
                                      <m:rPr>
                                        <m:sty m:val="p"/>
                                      </m:rPr>
                                      <a:rPr lang="en-US" altLang="zh-CN" kern="0">
                                        <a:solidFill>
                                          <a:srgbClr val="0000FF"/>
                                        </a:solidFill>
                                        <a:latin typeface="Cambria Math" panose="02040503050406030204" pitchFamily="18" charset="0"/>
                                        <a:ea typeface="Tahoma" panose="020B0604030504040204" pitchFamily="34" charset="0"/>
                                        <a:cs typeface="Tahoma" panose="020B0604030504040204" pitchFamily="34" charset="0"/>
                                      </a:rPr>
                                      <m:t>CP</m:t>
                                    </m:r>
                                  </m:sub>
                                </m:sSub>
                                <m:r>
                                  <a:rPr lang="en-US" altLang="zh-CN"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Sup>
                                  <m:sSupPr>
                                    <m:ctrlPr>
                                      <a:rPr lang="en-US" altLang="zh-TW" b="0" i="1" smtClean="0">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𝐵</m:t>
                                    </m:r>
                                  </m:e>
                                  <m:sup>
                                    <m:r>
                                      <a:rPr lang="en-US" altLang="zh-TW" b="0" i="1" smtClean="0">
                                        <a:solidFill>
                                          <a:srgbClr val="0000FF"/>
                                        </a:solidFill>
                                        <a:latin typeface="Cambria Math" panose="02040503050406030204" pitchFamily="18" charset="0"/>
                                      </a:rPr>
                                      <m:t>0</m:t>
                                    </m:r>
                                  </m:sup>
                                </m:sSup>
                                <m:r>
                                  <a:rPr lang="en-US" altLang="zh-TW" b="0" i="1" smtClean="0">
                                    <a:solidFill>
                                      <a:srgbClr val="0000FF"/>
                                    </a:solidFill>
                                    <a:latin typeface="Cambria Math" panose="02040503050406030204" pitchFamily="18" charset="0"/>
                                  </a:rPr>
                                  <m:t>→</m:t>
                                </m:r>
                                <m:sSup>
                                  <m:sSupPr>
                                    <m:ctrlPr>
                                      <a:rPr lang="en-US" altLang="zh-TW" b="0" i="1" smtClean="0">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𝐾</m:t>
                                    </m:r>
                                  </m:e>
                                  <m:sup>
                                    <m:r>
                                      <a:rPr lang="en-US" altLang="zh-TW" b="0" i="1" smtClean="0">
                                        <a:solidFill>
                                          <a:srgbClr val="0000FF"/>
                                        </a:solidFill>
                                        <a:latin typeface="Cambria Math" panose="02040503050406030204" pitchFamily="18" charset="0"/>
                                      </a:rPr>
                                      <m:t>0</m:t>
                                    </m:r>
                                  </m:sup>
                                </m:sSup>
                                <m:sSup>
                                  <m:sSupPr>
                                    <m:ctrlPr>
                                      <a:rPr lang="en-US" altLang="zh-TW" b="0" i="1" smtClean="0">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𝜋</m:t>
                                    </m:r>
                                  </m:e>
                                  <m:sup>
                                    <m:r>
                                      <a:rPr lang="en-US" altLang="zh-TW" b="0" i="1" smtClean="0">
                                        <a:solidFill>
                                          <a:srgbClr val="0000FF"/>
                                        </a:solidFill>
                                        <a:latin typeface="Cambria Math" panose="02040503050406030204" pitchFamily="18" charset="0"/>
                                      </a:rPr>
                                      <m:t>0</m:t>
                                    </m:r>
                                  </m:sup>
                                </m:sSup>
                                <m:r>
                                  <a:rPr lang="en-US" altLang="zh-CN"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0.00±0.13</m:t>
                                </m:r>
                              </m:oMath>
                            </m:oMathPara>
                          </a14:m>
                          <a:endParaRPr lang="zh-TW" altLang="en-US" dirty="0">
                            <a:solidFill>
                              <a:schemeClr val="tx1"/>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−0.056</m:t>
                                    </m:r>
                                  </m:e>
                                  <m:sub>
                                    <m:r>
                                      <a:rPr lang="en-US" altLang="zh-TW" b="0" i="1" smtClean="0">
                                        <a:solidFill>
                                          <a:srgbClr val="0000FF"/>
                                        </a:solidFill>
                                        <a:latin typeface="Cambria Math" panose="02040503050406030204" pitchFamily="18" charset="0"/>
                                      </a:rPr>
                                      <m:t>−0.001−0.004−0.001</m:t>
                                    </m:r>
                                  </m:sub>
                                  <m:sup>
                                    <m:r>
                                      <a:rPr lang="en-US" altLang="zh-TW" b="0" i="1" smtClean="0">
                                        <a:solidFill>
                                          <a:srgbClr val="0000FF"/>
                                        </a:solidFill>
                                        <a:latin typeface="Cambria Math" panose="02040503050406030204" pitchFamily="18" charset="0"/>
                                      </a:rPr>
                                      <m:t>+0.001+0.004+0.000</m:t>
                                    </m:r>
                                  </m:sup>
                                </m:sSubSup>
                              </m:oMath>
                            </m:oMathPara>
                          </a14:m>
                          <a:endParaRPr lang="zh-TW" altLang="en-US" dirty="0">
                            <a:solidFill>
                              <a:srgbClr val="0000FF"/>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Arial"/>
                              <a:ea typeface="新細明體"/>
                            </a:defRPr>
                          </a:lvl1pPr>
                          <a:lvl2pPr marL="457200" algn="l" defTabSz="914400" rtl="0" eaLnBrk="1" latinLnBrk="0" hangingPunct="1">
                            <a:defRPr sz="1800" kern="1200">
                              <a:solidFill>
                                <a:schemeClr val="dk1"/>
                              </a:solidFill>
                              <a:latin typeface="Arial"/>
                              <a:ea typeface="新細明體"/>
                            </a:defRPr>
                          </a:lvl2pPr>
                          <a:lvl3pPr marL="914400" algn="l" defTabSz="914400" rtl="0" eaLnBrk="1" latinLnBrk="0" hangingPunct="1">
                            <a:defRPr sz="1800" kern="1200">
                              <a:solidFill>
                                <a:schemeClr val="dk1"/>
                              </a:solidFill>
                              <a:latin typeface="Arial"/>
                              <a:ea typeface="新細明體"/>
                            </a:defRPr>
                          </a:lvl3pPr>
                          <a:lvl4pPr marL="1371600" algn="l" defTabSz="914400" rtl="0" eaLnBrk="1" latinLnBrk="0" hangingPunct="1">
                            <a:defRPr sz="1800" kern="1200">
                              <a:solidFill>
                                <a:schemeClr val="dk1"/>
                              </a:solidFill>
                              <a:latin typeface="Arial"/>
                              <a:ea typeface="新細明體"/>
                            </a:defRPr>
                          </a:lvl4pPr>
                          <a:lvl5pPr marL="1828800" algn="l" defTabSz="914400" rtl="0" eaLnBrk="1" latinLnBrk="0" hangingPunct="1">
                            <a:defRPr sz="1800" kern="1200">
                              <a:solidFill>
                                <a:schemeClr val="dk1"/>
                              </a:solidFill>
                              <a:latin typeface="Arial"/>
                              <a:ea typeface="新細明體"/>
                            </a:defRPr>
                          </a:lvl5pPr>
                          <a:lvl6pPr marL="2286000" algn="l" defTabSz="914400" rtl="0" eaLnBrk="1" latinLnBrk="0" hangingPunct="1">
                            <a:defRPr sz="1800" kern="1200">
                              <a:solidFill>
                                <a:schemeClr val="dk1"/>
                              </a:solidFill>
                              <a:latin typeface="Arial"/>
                              <a:ea typeface="新細明體"/>
                            </a:defRPr>
                          </a:lvl6pPr>
                          <a:lvl7pPr marL="2743200" algn="l" defTabSz="914400" rtl="0" eaLnBrk="1" latinLnBrk="0" hangingPunct="1">
                            <a:defRPr sz="1800" kern="1200">
                              <a:solidFill>
                                <a:schemeClr val="dk1"/>
                              </a:solidFill>
                              <a:latin typeface="Arial"/>
                              <a:ea typeface="新細明體"/>
                            </a:defRPr>
                          </a:lvl7pPr>
                          <a:lvl8pPr marL="3200400" algn="l" defTabSz="914400" rtl="0" eaLnBrk="1" latinLnBrk="0" hangingPunct="1">
                            <a:defRPr sz="1800" kern="1200">
                              <a:solidFill>
                                <a:schemeClr val="dk1"/>
                              </a:solidFill>
                              <a:latin typeface="Arial"/>
                              <a:ea typeface="新細明體"/>
                            </a:defRPr>
                          </a:lvl8pPr>
                          <a:lvl9pPr marL="3657600" algn="l" defTabSz="914400" rtl="0" eaLnBrk="1" latinLnBrk="0" hangingPunct="1">
                            <a:defRPr sz="1800" kern="1200">
                              <a:solidFill>
                                <a:schemeClr val="dk1"/>
                              </a:solidFill>
                              <a:latin typeface="Arial"/>
                              <a:ea typeface="新細明體"/>
                            </a:defRPr>
                          </a:lvl9p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altLang="zh-TW" i="1" smtClean="0">
                                        <a:solidFill>
                                          <a:srgbClr val="0000FF"/>
                                        </a:solidFill>
                                        <a:latin typeface="Cambria Math" panose="02040503050406030204" pitchFamily="18" charset="0"/>
                                      </a:rPr>
                                    </m:ctrlPr>
                                  </m:sSubSupPr>
                                  <m:e>
                                    <m:r>
                                      <a:rPr lang="en-US" altLang="zh-TW" b="0" i="1" smtClean="0">
                                        <a:solidFill>
                                          <a:srgbClr val="0000FF"/>
                                        </a:solidFill>
                                        <a:latin typeface="Cambria Math" panose="02040503050406030204" pitchFamily="18" charset="0"/>
                                      </a:rPr>
                                      <m:t>−0.089</m:t>
                                    </m:r>
                                  </m:e>
                                  <m:sub>
                                    <m:r>
                                      <a:rPr lang="en-US" altLang="zh-TW" b="0" i="1" smtClean="0">
                                        <a:solidFill>
                                          <a:srgbClr val="0000FF"/>
                                        </a:solidFill>
                                        <a:latin typeface="Cambria Math" panose="02040503050406030204" pitchFamily="18" charset="0"/>
                                      </a:rPr>
                                      <m:t>−0.000−0.009−0.005</m:t>
                                    </m:r>
                                  </m:sub>
                                  <m:sup>
                                    <m:r>
                                      <a:rPr lang="en-US" altLang="zh-TW" b="0" i="1" smtClean="0">
                                        <a:solidFill>
                                          <a:srgbClr val="0000FF"/>
                                        </a:solidFill>
                                        <a:latin typeface="Cambria Math" panose="02040503050406030204" pitchFamily="18" charset="0"/>
                                      </a:rPr>
                                      <m:t>+0.001+0.013+0.005</m:t>
                                    </m:r>
                                  </m:sup>
                                </m:sSubSup>
                              </m:oMath>
                            </m:oMathPara>
                          </a14:m>
                          <a:endParaRPr lang="zh-TW" altLang="en-US" dirty="0">
                            <a:solidFill>
                              <a:srgbClr val="0000FF"/>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2470359771"/>
                      </a:ext>
                    </a:extLst>
                  </a:tr>
                </a:tbl>
              </a:graphicData>
            </a:graphic>
          </p:graphicFrame>
        </mc:Choice>
        <mc:Fallback xmlns="">
          <p:graphicFrame>
            <p:nvGraphicFramePr>
              <p:cNvPr id="15" name="表格 14">
                <a:extLst>
                  <a:ext uri="{FF2B5EF4-FFF2-40B4-BE49-F238E27FC236}">
                    <a16:creationId xmlns:a16="http://schemas.microsoft.com/office/drawing/2014/main" id="{EDB67200-D041-40D0-80B6-3E48C2C2B620}"/>
                  </a:ext>
                </a:extLst>
              </p:cNvPr>
              <p:cNvGraphicFramePr>
                <a:graphicFrameLocks noGrp="1"/>
              </p:cNvGraphicFramePr>
              <p:nvPr>
                <p:extLst>
                  <p:ext uri="{D42A27DB-BD31-4B8C-83A1-F6EECF244321}">
                    <p14:modId xmlns:p14="http://schemas.microsoft.com/office/powerpoint/2010/main" val="3850763595"/>
                  </p:ext>
                </p:extLst>
              </p:nvPr>
            </p:nvGraphicFramePr>
            <p:xfrm>
              <a:off x="535303" y="585625"/>
              <a:ext cx="9800303" cy="2404819"/>
            </p:xfrm>
            <a:graphic>
              <a:graphicData uri="http://schemas.openxmlformats.org/drawingml/2006/table">
                <a:tbl>
                  <a:tblPr firstRow="1" bandRow="1"/>
                  <a:tblGrid>
                    <a:gridCol w="2224182">
                      <a:extLst>
                        <a:ext uri="{9D8B030D-6E8A-4147-A177-3AD203B41FA5}">
                          <a16:colId xmlns:a16="http://schemas.microsoft.com/office/drawing/2014/main" val="3920548637"/>
                        </a:ext>
                      </a:extLst>
                    </a:gridCol>
                    <a:gridCol w="2031705">
                      <a:extLst>
                        <a:ext uri="{9D8B030D-6E8A-4147-A177-3AD203B41FA5}">
                          <a16:colId xmlns:a16="http://schemas.microsoft.com/office/drawing/2014/main" val="914370027"/>
                        </a:ext>
                      </a:extLst>
                    </a:gridCol>
                    <a:gridCol w="2748148">
                      <a:extLst>
                        <a:ext uri="{9D8B030D-6E8A-4147-A177-3AD203B41FA5}">
                          <a16:colId xmlns:a16="http://schemas.microsoft.com/office/drawing/2014/main" val="350665377"/>
                        </a:ext>
                      </a:extLst>
                    </a:gridCol>
                    <a:gridCol w="2796268">
                      <a:extLst>
                        <a:ext uri="{9D8B030D-6E8A-4147-A177-3AD203B41FA5}">
                          <a16:colId xmlns:a16="http://schemas.microsoft.com/office/drawing/2014/main" val="2878910792"/>
                        </a:ext>
                      </a:extLst>
                    </a:gridCol>
                  </a:tblGrid>
                  <a:tr h="502633">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1800" b="0" i="0" dirty="0">
                              <a:solidFill>
                                <a:srgbClr val="CC00FF"/>
                              </a:solidFill>
                              <a:latin typeface="CMSSI8"/>
                            </a:rPr>
                            <a:t>Direct CPV</a:t>
                          </a:r>
                          <a:endParaRPr lang="zh-TW" altLang="en-US" sz="1800" b="0" i="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Data</a:t>
                          </a:r>
                          <a:r>
                            <a:rPr lang="en-US" altLang="zh-TW" sz="2000" b="0" i="1" u="none" baseline="0" dirty="0">
                              <a:solidFill>
                                <a:srgbClr val="CC00FF"/>
                              </a:solidFill>
                              <a:latin typeface="CMSSI8"/>
                            </a:rPr>
                            <a:t>          </a:t>
                          </a:r>
                          <a:endParaRPr lang="zh-TW" altLang="en-US" sz="2000" b="0" i="1" u="none" baseline="30000"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dirty="0">
                              <a:solidFill>
                                <a:srgbClr val="CC00FF"/>
                              </a:solidFill>
                              <a:latin typeface="CMSSI8"/>
                            </a:rPr>
                            <a:t>NLO</a:t>
                          </a:r>
                          <a:endParaRPr lang="zh-TW" altLang="en-US" sz="2000" b="0" i="0" dirty="0">
                            <a:solidFill>
                              <a:srgbClr val="CC00FF"/>
                            </a:solidFill>
                            <a:latin typeface="CMSSI8"/>
                          </a:endParaRPr>
                        </a:p>
                      </a:txBody>
                      <a:tcPr marL="91438" marR="91438" marT="45713" marB="45713">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b="1" kern="1200">
                              <a:solidFill>
                                <a:schemeClr val="lt1"/>
                              </a:solidFill>
                              <a:latin typeface="Arial"/>
                              <a:ea typeface="新細明體"/>
                            </a:defRPr>
                          </a:lvl1pPr>
                          <a:lvl2pPr marL="457200" algn="l" defTabSz="914400" rtl="0" eaLnBrk="1" latinLnBrk="0" hangingPunct="1">
                            <a:defRPr sz="1800" b="1" kern="1200">
                              <a:solidFill>
                                <a:schemeClr val="lt1"/>
                              </a:solidFill>
                              <a:latin typeface="Arial"/>
                              <a:ea typeface="新細明體"/>
                            </a:defRPr>
                          </a:lvl2pPr>
                          <a:lvl3pPr marL="914400" algn="l" defTabSz="914400" rtl="0" eaLnBrk="1" latinLnBrk="0" hangingPunct="1">
                            <a:defRPr sz="1800" b="1" kern="1200">
                              <a:solidFill>
                                <a:schemeClr val="lt1"/>
                              </a:solidFill>
                              <a:latin typeface="Arial"/>
                              <a:ea typeface="新細明體"/>
                            </a:defRPr>
                          </a:lvl3pPr>
                          <a:lvl4pPr marL="1371600" algn="l" defTabSz="914400" rtl="0" eaLnBrk="1" latinLnBrk="0" hangingPunct="1">
                            <a:defRPr sz="1800" b="1" kern="1200">
                              <a:solidFill>
                                <a:schemeClr val="lt1"/>
                              </a:solidFill>
                              <a:latin typeface="Arial"/>
                              <a:ea typeface="新細明體"/>
                            </a:defRPr>
                          </a:lvl4pPr>
                          <a:lvl5pPr marL="1828800" algn="l" defTabSz="914400" rtl="0" eaLnBrk="1" latinLnBrk="0" hangingPunct="1">
                            <a:defRPr sz="1800" b="1" kern="1200">
                              <a:solidFill>
                                <a:schemeClr val="lt1"/>
                              </a:solidFill>
                              <a:latin typeface="Arial"/>
                              <a:ea typeface="新細明體"/>
                            </a:defRPr>
                          </a:lvl5pPr>
                          <a:lvl6pPr marL="2286000" algn="l" defTabSz="914400" rtl="0" eaLnBrk="1" latinLnBrk="0" hangingPunct="1">
                            <a:defRPr sz="1800" b="1" kern="1200">
                              <a:solidFill>
                                <a:schemeClr val="lt1"/>
                              </a:solidFill>
                              <a:latin typeface="Arial"/>
                              <a:ea typeface="新細明體"/>
                            </a:defRPr>
                          </a:lvl6pPr>
                          <a:lvl7pPr marL="2743200" algn="l" defTabSz="914400" rtl="0" eaLnBrk="1" latinLnBrk="0" hangingPunct="1">
                            <a:defRPr sz="1800" b="1" kern="1200">
                              <a:solidFill>
                                <a:schemeClr val="lt1"/>
                              </a:solidFill>
                              <a:latin typeface="Arial"/>
                              <a:ea typeface="新細明體"/>
                            </a:defRPr>
                          </a:lvl7pPr>
                          <a:lvl8pPr marL="3200400" algn="l" defTabSz="914400" rtl="0" eaLnBrk="1" latinLnBrk="0" hangingPunct="1">
                            <a:defRPr sz="1800" b="1" kern="1200">
                              <a:solidFill>
                                <a:schemeClr val="lt1"/>
                              </a:solidFill>
                              <a:latin typeface="Arial"/>
                              <a:ea typeface="新細明體"/>
                            </a:defRPr>
                          </a:lvl8pPr>
                          <a:lvl9pPr marL="3657600" algn="l" defTabSz="914400" rtl="0" eaLnBrk="1" latinLnBrk="0" hangingPunct="1">
                            <a:defRPr sz="1800" b="1" kern="1200">
                              <a:solidFill>
                                <a:schemeClr val="lt1"/>
                              </a:solidFill>
                              <a:latin typeface="Arial"/>
                              <a:ea typeface="新細明體"/>
                            </a:defRPr>
                          </a:lvl9pPr>
                        </a:lstStyle>
                        <a:p>
                          <a:pPr algn="ctr"/>
                          <a:r>
                            <a:rPr lang="en-US" altLang="zh-TW" sz="2000" b="0" i="0" baseline="0" dirty="0">
                              <a:solidFill>
                                <a:srgbClr val="CC00FF"/>
                              </a:solidFill>
                              <a:latin typeface="CMSSI8"/>
                            </a:rPr>
                            <a:t>NLOG</a:t>
                          </a:r>
                          <a:r>
                            <a:rPr lang="en-US" altLang="zh-TW" sz="2000" b="0" i="1" baseline="0" dirty="0">
                              <a:solidFill>
                                <a:srgbClr val="CC00FF"/>
                              </a:solidFill>
                              <a:latin typeface="CMSSI8"/>
                            </a:rPr>
                            <a:t> </a:t>
                          </a:r>
                          <a:endParaRPr lang="zh-TW" altLang="en-US" sz="2000" b="0" i="1" dirty="0">
                            <a:solidFill>
                              <a:srgbClr val="CC00FF"/>
                            </a:solidFill>
                            <a:latin typeface="CMSSI8"/>
                          </a:endParaRPr>
                        </a:p>
                      </a:txBody>
                      <a:tcPr marL="91438" marR="91438" marT="45713" marB="457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extLst>
                      <a:ext uri="{0D108BD9-81ED-4DB2-BD59-A6C34878D82A}">
                        <a16:rowId xmlns:a16="http://schemas.microsoft.com/office/drawing/2014/main" val="2933940666"/>
                      </a:ext>
                    </a:extLst>
                  </a:tr>
                  <a:tr h="478084">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blipFill>
                          <a:blip r:embed="rId3"/>
                          <a:stretch>
                            <a:fillRect l="-274" t="-112821" r="-341918" b="-302564"/>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109581" t="-112821" r="-273653" b="-302564"/>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blipFill>
                          <a:blip r:embed="rId3"/>
                          <a:stretch>
                            <a:fillRect l="-155211" t="-112821" r="-102661" b="-302564"/>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blipFill>
                          <a:blip r:embed="rId3"/>
                          <a:stretch>
                            <a:fillRect l="-250763" t="-112821" r="-871" b="-302564"/>
                          </a:stretch>
                        </a:blipFill>
                      </a:tcPr>
                    </a:tc>
                    <a:extLst>
                      <a:ext uri="{0D108BD9-81ED-4DB2-BD59-A6C34878D82A}">
                        <a16:rowId xmlns:a16="http://schemas.microsoft.com/office/drawing/2014/main" val="3799919989"/>
                      </a:ext>
                    </a:extLst>
                  </a:tr>
                  <a:tr h="472847">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74" t="-212821" r="-341918" b="-202564"/>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109581" t="-212821" r="-273653" b="-202564"/>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155211" t="-212821" r="-102661" b="-202564"/>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50763" t="-212821" r="-871" b="-202564"/>
                          </a:stretch>
                        </a:blipFill>
                      </a:tcPr>
                    </a:tc>
                    <a:extLst>
                      <a:ext uri="{0D108BD9-81ED-4DB2-BD59-A6C34878D82A}">
                        <a16:rowId xmlns:a16="http://schemas.microsoft.com/office/drawing/2014/main" val="733042238"/>
                      </a:ext>
                    </a:extLst>
                  </a:tr>
                  <a:tr h="473171">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74" t="-316883" r="-341918" b="-105195"/>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109581" t="-316883" r="-273653" b="-105195"/>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155211" t="-316883" r="-102661" b="-105195"/>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50763" t="-316883" r="-871" b="-105195"/>
                          </a:stretch>
                        </a:blipFill>
                      </a:tcPr>
                    </a:tc>
                    <a:extLst>
                      <a:ext uri="{0D108BD9-81ED-4DB2-BD59-A6C34878D82A}">
                        <a16:rowId xmlns:a16="http://schemas.microsoft.com/office/drawing/2014/main" val="3074236955"/>
                      </a:ext>
                    </a:extLst>
                  </a:tr>
                  <a:tr h="478084">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74" t="-406329" r="-341918" b="-2532"/>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109581" t="-406329" r="-273653" b="-2532"/>
                          </a:stretch>
                        </a:blipFill>
                      </a:tcPr>
                    </a:tc>
                    <a:tc>
                      <a:txBody>
                        <a:bodyPr/>
                        <a:lstStyle/>
                        <a:p>
                          <a:endParaRPr lang="zh-CN"/>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155211" t="-406329" r="-102661" b="-2532"/>
                          </a:stretch>
                        </a:blipFill>
                      </a:tcPr>
                    </a:tc>
                    <a:tc>
                      <a:txBody>
                        <a:bodyPr/>
                        <a:lstStyle/>
                        <a:p>
                          <a:endParaRPr lang="zh-CN"/>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50763" t="-406329" r="-871" b="-2532"/>
                          </a:stretch>
                        </a:blipFill>
                      </a:tcPr>
                    </a:tc>
                    <a:extLst>
                      <a:ext uri="{0D108BD9-81ED-4DB2-BD59-A6C34878D82A}">
                        <a16:rowId xmlns:a16="http://schemas.microsoft.com/office/drawing/2014/main" val="2470359771"/>
                      </a:ext>
                    </a:extLst>
                  </a:tr>
                </a:tbl>
              </a:graphicData>
            </a:graphic>
          </p:graphicFrame>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2A2B1DCC-1166-479B-83AC-BBADAC5642DB}"/>
                  </a:ext>
                </a:extLst>
              </p:cNvPr>
              <p:cNvSpPr/>
              <p:nvPr/>
            </p:nvSpPr>
            <p:spPr>
              <a:xfrm>
                <a:off x="535302" y="3105947"/>
                <a:ext cx="11247369" cy="980333"/>
              </a:xfrm>
              <a:prstGeom prst="rect">
                <a:avLst/>
              </a:prstGeom>
              <a:noFill/>
              <a:effectLst/>
            </p:spPr>
            <p:txBody>
              <a:bodyPr wrap="square">
                <a:spAutoFit/>
              </a:bodyPr>
              <a:lstStyle/>
              <a:p>
                <a:pPr marL="342900" indent="-342900">
                  <a:lnSpc>
                    <a:spcPct val="130000"/>
                  </a:lnSpc>
                  <a:buClr>
                    <a:srgbClr val="0000FF"/>
                  </a:buClr>
                  <a:buFontTx/>
                  <a:buChar char="♣"/>
                </a:pPr>
                <a:r>
                  <a:rPr lang="en-US" altLang="zh-CN" sz="2300" i="1" dirty="0">
                    <a:solidFill>
                      <a:srgbClr val="0000FF"/>
                    </a:solidFill>
                    <a:latin typeface="CMSSI8"/>
                    <a:ea typeface="华文中宋"/>
                    <a:cs typeface="Times New Roman" pitchFamily="18" charset="0"/>
                  </a:rPr>
                  <a:t>Glauber-gluon effects modify the direct CP asymmetry of </a:t>
                </a:r>
                <a14:m>
                  <m:oMath xmlns:m="http://schemas.openxmlformats.org/officeDocument/2006/math">
                    <m:sSup>
                      <m:sSupPr>
                        <m:ctrlPr>
                          <a:rPr lang="en-US" altLang="zh-CN" sz="230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sSup>
                          <m:sSupPr>
                            <m:ctrlPr>
                              <a:rPr lang="en-US" altLang="zh-CN" sz="23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300" i="1" kern="0">
                                <a:solidFill>
                                  <a:srgbClr val="0000FF"/>
                                </a:solidFill>
                                <a:latin typeface="Cambria Math" panose="02040503050406030204" pitchFamily="18" charset="0"/>
                                <a:ea typeface="Tahoma" panose="020B0604030504040204" pitchFamily="34" charset="0"/>
                                <a:cs typeface="Tahoma" panose="020B0604030504040204" pitchFamily="34" charset="0"/>
                              </a:rPr>
                              <m:t>𝐵</m:t>
                            </m:r>
                          </m:e>
                          <m:sup>
                            <m:r>
                              <a:rPr lang="en-US" altLang="zh-CN" sz="23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r>
                          <a:rPr lang="en-US" altLang="zh-CN" sz="23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Sup>
                          <m:sSupPr>
                            <m:ctrlPr>
                              <a:rPr lang="en-US" altLang="zh-CN" sz="23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300" i="1" kern="0">
                                <a:solidFill>
                                  <a:srgbClr val="0000FF"/>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sz="23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r>
                          <a:rPr lang="el-GR" altLang="zh-CN" sz="2300" i="1" kern="0">
                            <a:solidFill>
                              <a:srgbClr val="0000FF"/>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sz="2300" i="1" kern="0">
                            <a:solidFill>
                              <a:srgbClr val="0000FF"/>
                            </a:solidFill>
                            <a:latin typeface="Cambria Math" panose="02040503050406030204" pitchFamily="18" charset="0"/>
                            <a:ea typeface="Tahoma" panose="020B0604030504040204" pitchFamily="34" charset="0"/>
                            <a:cs typeface="Tahoma" panose="020B0604030504040204" pitchFamily="34" charset="0"/>
                          </a:rPr>
                          <m:t>0</m:t>
                        </m:r>
                      </m:sup>
                    </m:sSup>
                  </m:oMath>
                </a14:m>
                <a:r>
                  <a:rPr lang="en-US" altLang="zh-CN" sz="2300" i="1" dirty="0">
                    <a:solidFill>
                      <a:srgbClr val="0000FF"/>
                    </a:solidFill>
                    <a:latin typeface="CMSSI8"/>
                    <a:ea typeface="华文中宋"/>
                    <a:cs typeface="Times New Roman" pitchFamily="18" charset="0"/>
                  </a:rPr>
                  <a:t> mode significantly with sign flipping attributed to its sensitivity to </a:t>
                </a:r>
                <a14:m>
                  <m:oMath xmlns:m="http://schemas.openxmlformats.org/officeDocument/2006/math">
                    <m:r>
                      <a:rPr lang="en-US" altLang="zh-CN" sz="2300" b="0" i="1" smtClean="0">
                        <a:solidFill>
                          <a:srgbClr val="0000FF"/>
                        </a:solidFill>
                        <a:latin typeface="Cambria Math" panose="02040503050406030204" pitchFamily="18" charset="0"/>
                      </a:rPr>
                      <m:t>𝐶</m:t>
                    </m:r>
                  </m:oMath>
                </a14:m>
                <a:r>
                  <a:rPr lang="en-US" altLang="zh-CN" sz="2300" i="1" dirty="0">
                    <a:solidFill>
                      <a:srgbClr val="0000FF"/>
                    </a:solidFill>
                    <a:latin typeface="CMSSI8"/>
                    <a:ea typeface="华文中宋"/>
                  </a:rPr>
                  <a:t>.</a:t>
                </a:r>
                <a:endParaRPr lang="zh-CN" altLang="en-US" sz="2300" i="1" dirty="0">
                  <a:solidFill>
                    <a:srgbClr val="0000FF"/>
                  </a:solidFill>
                  <a:latin typeface="CMSSI8"/>
                  <a:ea typeface="华文中宋"/>
                </a:endParaRPr>
              </a:p>
            </p:txBody>
          </p:sp>
        </mc:Choice>
        <mc:Fallback xmlns="">
          <p:sp>
            <p:nvSpPr>
              <p:cNvPr id="16" name="矩形 15">
                <a:extLst>
                  <a:ext uri="{FF2B5EF4-FFF2-40B4-BE49-F238E27FC236}">
                    <a16:creationId xmlns:a16="http://schemas.microsoft.com/office/drawing/2014/main" id="{2A2B1DCC-1166-479B-83AC-BBADAC5642DB}"/>
                  </a:ext>
                </a:extLst>
              </p:cNvPr>
              <p:cNvSpPr>
                <a:spLocks noRot="1" noChangeAspect="1" noMove="1" noResize="1" noEditPoints="1" noAdjustHandles="1" noChangeArrowheads="1" noChangeShapeType="1" noTextEdit="1"/>
              </p:cNvSpPr>
              <p:nvPr/>
            </p:nvSpPr>
            <p:spPr>
              <a:xfrm>
                <a:off x="535302" y="3105947"/>
                <a:ext cx="11247369" cy="980333"/>
              </a:xfrm>
              <a:prstGeom prst="rect">
                <a:avLst/>
              </a:prstGeom>
              <a:blipFill>
                <a:blip r:embed="rId4"/>
                <a:stretch>
                  <a:fillRect l="-705" b="-13750"/>
                </a:stretch>
              </a:blipFill>
              <a:effectLst/>
            </p:spPr>
            <p:txBody>
              <a:bodyPr/>
              <a:lstStyle/>
              <a:p>
                <a:r>
                  <a:rPr lang="zh-CN" altLang="en-US">
                    <a:noFill/>
                  </a:rPr>
                  <a:t> </a:t>
                </a:r>
              </a:p>
            </p:txBody>
          </p:sp>
        </mc:Fallback>
      </mc:AlternateContent>
      <p:sp>
        <p:nvSpPr>
          <p:cNvPr id="17" name="矩形 16">
            <a:extLst>
              <a:ext uri="{FF2B5EF4-FFF2-40B4-BE49-F238E27FC236}">
                <a16:creationId xmlns:a16="http://schemas.microsoft.com/office/drawing/2014/main" id="{464BB53C-A8D7-427D-BDF2-6708E19BB505}"/>
              </a:ext>
            </a:extLst>
          </p:cNvPr>
          <p:cNvSpPr/>
          <p:nvPr/>
        </p:nvSpPr>
        <p:spPr>
          <a:xfrm>
            <a:off x="4870382" y="1138383"/>
            <a:ext cx="863547" cy="822441"/>
          </a:xfrm>
          <a:prstGeom prst="rect">
            <a:avLst/>
          </a:prstGeom>
          <a:noFill/>
          <a:ln w="381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20" name="矩形 19">
            <a:extLst>
              <a:ext uri="{FF2B5EF4-FFF2-40B4-BE49-F238E27FC236}">
                <a16:creationId xmlns:a16="http://schemas.microsoft.com/office/drawing/2014/main" id="{B7647C84-FADF-4B56-83F7-E459A912D288}"/>
              </a:ext>
            </a:extLst>
          </p:cNvPr>
          <p:cNvSpPr/>
          <p:nvPr/>
        </p:nvSpPr>
        <p:spPr>
          <a:xfrm>
            <a:off x="7640801" y="1135729"/>
            <a:ext cx="863548" cy="825095"/>
          </a:xfrm>
          <a:prstGeom prst="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83FFCA74-FDB0-4513-AC6E-1A01FB98642E}"/>
                  </a:ext>
                </a:extLst>
              </p:cNvPr>
              <p:cNvSpPr/>
              <p:nvPr/>
            </p:nvSpPr>
            <p:spPr>
              <a:xfrm>
                <a:off x="925701" y="4407738"/>
                <a:ext cx="10360918" cy="477438"/>
              </a:xfrm>
              <a:prstGeom prst="rect">
                <a:avLst/>
              </a:prstGeom>
              <a:solidFill>
                <a:schemeClr val="bg1"/>
              </a:solidFill>
              <a:ln w="28575">
                <a:solidFill>
                  <a:srgbClr val="FF0000"/>
                </a:solidFill>
              </a:ln>
              <a:effectLst>
                <a:outerShdw blurRad="152400" dist="317500" dir="5400000" sx="90000" sy="-19000" rotWithShape="0">
                  <a:prstClr val="black">
                    <a:alpha val="15000"/>
                  </a:prstClr>
                </a:outerShdw>
              </a:effectLst>
            </p:spPr>
            <p:txBody>
              <a:bodyPr wrap="square">
                <a:spAutoFit/>
              </a:bodyPr>
              <a:lstStyle/>
              <a:p>
                <a14:m>
                  <m:oMath xmlns:m="http://schemas.openxmlformats.org/officeDocument/2006/math">
                    <m:r>
                      <m:rPr>
                        <m:sty m:val="p"/>
                      </m:rPr>
                      <a:rPr lang="en-US" altLang="zh-CN" sz="220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Δ</m:t>
                    </m:r>
                    <m:sSub>
                      <m:sSubPr>
                        <m:ctrlP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𝐴</m:t>
                        </m:r>
                      </m:e>
                      <m:sub>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𝐾</m:t>
                        </m:r>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𝜋</m:t>
                        </m:r>
                      </m:sub>
                    </m:sSub>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Sub>
                      <m:sSubPr>
                        <m:ctrlP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𝐴</m:t>
                        </m:r>
                      </m:e>
                      <m:sub>
                        <m:r>
                          <m:rPr>
                            <m:sty m:val="p"/>
                          </m:rPr>
                          <a:rPr lang="en-US" altLang="zh-CN" sz="2200" kern="0">
                            <a:solidFill>
                              <a:srgbClr val="FF0000"/>
                            </a:solidFill>
                            <a:latin typeface="Cambria Math" panose="02040503050406030204" pitchFamily="18" charset="0"/>
                            <a:ea typeface="Tahoma" panose="020B0604030504040204" pitchFamily="34" charset="0"/>
                            <a:cs typeface="Tahoma" panose="020B0604030504040204" pitchFamily="34" charset="0"/>
                          </a:rPr>
                          <m:t>CP</m:t>
                        </m:r>
                      </m:sub>
                    </m:sSub>
                    <m:d>
                      <m:dPr>
                        <m:ctrlP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dPr>
                      <m:e>
                        <m:sSup>
                          <m:sSupPr>
                            <m:ctrlP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pPr>
                          <m:e>
                            <m:sSup>
                              <m:sSupPr>
                                <m:ctrlP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up>
                            </m:sSup>
                            <m:r>
                              <a:rPr lang="el-GR"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0</m:t>
                            </m:r>
                          </m:sup>
                        </m:sSup>
                      </m:e>
                    </m:d>
                    <m:r>
                      <a:rPr lang="en-US" altLang="zh-CN" sz="2200" b="0"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m:t>
                    </m:r>
                    <m:r>
                      <a:rPr lang="en-US" altLang="zh-CN" sz="2200" kern="0">
                        <a:solidFill>
                          <a:srgbClr val="FF0000"/>
                        </a:solidFill>
                        <a:latin typeface="Cambria Math" panose="02040503050406030204" pitchFamily="18" charset="0"/>
                        <a:ea typeface="Tahoma" panose="020B0604030504040204" pitchFamily="34" charset="0"/>
                        <a:cs typeface="Tahoma" panose="020B0604030504040204" pitchFamily="34" charset="0"/>
                      </a:rPr>
                      <m:t>0.02</m:t>
                    </m:r>
                    <m:r>
                      <a:rPr lang="en-US" altLang="zh-CN" sz="2200" b="0"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1</m:t>
                    </m:r>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±0.0</m:t>
                    </m:r>
                    <m:r>
                      <m:rPr>
                        <m:nor/>
                      </m:rPr>
                      <a:rPr lang="en-US" altLang="zh-CN" sz="2200" kern="0" dirty="0">
                        <a:solidFill>
                          <a:srgbClr val="FF0000"/>
                        </a:solidFill>
                        <a:ea typeface="Tahoma" panose="020B0604030504040204" pitchFamily="34" charset="0"/>
                        <a:cs typeface="Tahoma" panose="020B0604030504040204" pitchFamily="34" charset="0"/>
                      </a:rPr>
                      <m:t>1</m:t>
                    </m:r>
                    <m:r>
                      <a:rPr lang="en-US" altLang="zh-CN" sz="2200" b="0" i="1" kern="0" dirty="0" smtClean="0">
                        <a:solidFill>
                          <a:srgbClr val="FF0000"/>
                        </a:solidFill>
                        <a:latin typeface="Cambria Math" panose="02040503050406030204" pitchFamily="18" charset="0"/>
                        <a:ea typeface="Tahoma" panose="020B0604030504040204" pitchFamily="34" charset="0"/>
                        <a:cs typeface="Tahoma" panose="020B0604030504040204" pitchFamily="34" charset="0"/>
                      </a:rPr>
                      <m:t>6</m:t>
                    </m:r>
                    <m:r>
                      <a:rPr lang="en-US" altLang="zh-CN" sz="2200" b="0"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m:t>
                    </m:r>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Sub>
                      <m:sSubPr>
                        <m:ctrlP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𝐴</m:t>
                        </m:r>
                      </m:e>
                      <m:sub>
                        <m:r>
                          <m:rPr>
                            <m:sty m:val="p"/>
                          </m:rPr>
                          <a:rPr lang="en-US" altLang="zh-CN" sz="2200" kern="0">
                            <a:solidFill>
                              <a:srgbClr val="FF0000"/>
                            </a:solidFill>
                            <a:latin typeface="Cambria Math" panose="02040503050406030204" pitchFamily="18" charset="0"/>
                            <a:ea typeface="Tahoma" panose="020B0604030504040204" pitchFamily="34" charset="0"/>
                            <a:cs typeface="Tahoma" panose="020B0604030504040204" pitchFamily="34" charset="0"/>
                          </a:rPr>
                          <m:t>CP</m:t>
                        </m:r>
                      </m:sub>
                    </m:sSub>
                    <m:d>
                      <m:dPr>
                        <m:ctrlP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dPr>
                      <m:e>
                        <m:sSup>
                          <m:sSupPr>
                            <m:ctrlP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pPr>
                          <m:e>
                            <m:sSup>
                              <m:sSupPr>
                                <m:ctrlP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up>
                            </m:sSup>
                            <m:r>
                              <a:rPr lang="el-GR"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up>
                        </m:sSup>
                      </m:e>
                    </m:d>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r>
                      <a:rPr lang="en-US" altLang="zh-CN" sz="2200" b="0" i="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m:t>
                    </m:r>
                    <m:r>
                      <a:rPr lang="en-US" altLang="zh-CN" sz="2200" kern="0">
                        <a:solidFill>
                          <a:srgbClr val="FF0000"/>
                        </a:solidFill>
                        <a:latin typeface="Cambria Math" panose="02040503050406030204" pitchFamily="18" charset="0"/>
                        <a:ea typeface="Tahoma" panose="020B0604030504040204" pitchFamily="34" charset="0"/>
                        <a:cs typeface="Tahoma" panose="020B0604030504040204" pitchFamily="34" charset="0"/>
                      </a:rPr>
                      <m:t>0.0</m:t>
                    </m:r>
                    <m:r>
                      <a:rPr lang="en-US" altLang="zh-CN" sz="2200" b="0"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8</m:t>
                    </m:r>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1±0.0</m:t>
                    </m:r>
                    <m:r>
                      <m:rPr>
                        <m:nor/>
                      </m:rPr>
                      <a:rPr lang="en-US" altLang="zh-CN" sz="2200" kern="0" dirty="0">
                        <a:solidFill>
                          <a:srgbClr val="FF0000"/>
                        </a:solidFill>
                        <a:ea typeface="Tahoma" panose="020B0604030504040204" pitchFamily="34" charset="0"/>
                        <a:cs typeface="Tahoma" panose="020B0604030504040204" pitchFamily="34" charset="0"/>
                      </a:rPr>
                      <m:t>1</m:t>
                    </m:r>
                    <m:r>
                      <a:rPr lang="en-US" altLang="zh-CN" sz="2200" b="0" i="1" kern="0" dirty="0" smtClean="0">
                        <a:solidFill>
                          <a:srgbClr val="FF0000"/>
                        </a:solidFill>
                        <a:latin typeface="Cambria Math" panose="02040503050406030204" pitchFamily="18" charset="0"/>
                        <a:ea typeface="Tahoma" panose="020B0604030504040204" pitchFamily="34" charset="0"/>
                        <a:cs typeface="Tahoma" panose="020B0604030504040204" pitchFamily="34" charset="0"/>
                      </a:rPr>
                      <m:t>7</m:t>
                    </m:r>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r>
                      <a:rPr lang="en-US" altLang="zh-CN" sz="2200" kern="0">
                        <a:solidFill>
                          <a:srgbClr val="FF0000"/>
                        </a:solidFill>
                        <a:latin typeface="Cambria Math" panose="02040503050406030204" pitchFamily="18" charset="0"/>
                        <a:ea typeface="Tahoma" panose="020B0604030504040204" pitchFamily="34" charset="0"/>
                        <a:cs typeface="Tahoma" panose="020B0604030504040204" pitchFamily="34" charset="0"/>
                      </a:rPr>
                      <m:t>=0.</m:t>
                    </m:r>
                    <m:r>
                      <a:rPr lang="en-US" altLang="zh-CN" sz="2200" b="0" i="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1</m:t>
                    </m:r>
                    <m:r>
                      <a:rPr lang="en-US" altLang="zh-CN" sz="2200" kern="0">
                        <a:solidFill>
                          <a:srgbClr val="FF0000"/>
                        </a:solidFill>
                        <a:latin typeface="Cambria Math" panose="02040503050406030204" pitchFamily="18" charset="0"/>
                        <a:ea typeface="Tahoma" panose="020B0604030504040204" pitchFamily="34" charset="0"/>
                        <a:cs typeface="Tahoma" panose="020B0604030504040204" pitchFamily="34" charset="0"/>
                      </a:rPr>
                      <m:t>02</m:t>
                    </m:r>
                    <m:r>
                      <a:rPr lang="en-US" altLang="zh-CN" sz="2200" i="1" kern="0">
                        <a:solidFill>
                          <a:srgbClr val="FF0000"/>
                        </a:solidFill>
                        <a:latin typeface="Cambria Math" panose="02040503050406030204" pitchFamily="18" charset="0"/>
                        <a:ea typeface="Tahoma" panose="020B0604030504040204" pitchFamily="34" charset="0"/>
                        <a:cs typeface="Tahoma" panose="020B0604030504040204" pitchFamily="34" charset="0"/>
                      </a:rPr>
                      <m:t>±0.0</m:t>
                    </m:r>
                  </m:oMath>
                </a14:m>
                <a:r>
                  <a:rPr lang="en-US" altLang="zh-CN" sz="2200" dirty="0">
                    <a:solidFill>
                      <a:srgbClr val="FF0000"/>
                    </a:solidFill>
                  </a:rPr>
                  <a:t>23</a:t>
                </a:r>
                <a:endParaRPr lang="zh-CN" altLang="en-US" sz="2200" dirty="0">
                  <a:solidFill>
                    <a:srgbClr val="FF0000"/>
                  </a:solidFill>
                </a:endParaRPr>
              </a:p>
            </p:txBody>
          </p:sp>
        </mc:Choice>
        <mc:Fallback xmlns="">
          <p:sp>
            <p:nvSpPr>
              <p:cNvPr id="25" name="矩形 24">
                <a:extLst>
                  <a:ext uri="{FF2B5EF4-FFF2-40B4-BE49-F238E27FC236}">
                    <a16:creationId xmlns:a16="http://schemas.microsoft.com/office/drawing/2014/main" id="{83FFCA74-FDB0-4513-AC6E-1A01FB98642E}"/>
                  </a:ext>
                </a:extLst>
              </p:cNvPr>
              <p:cNvSpPr>
                <a:spLocks noRot="1" noChangeAspect="1" noMove="1" noResize="1" noEditPoints="1" noAdjustHandles="1" noChangeArrowheads="1" noChangeShapeType="1" noTextEdit="1"/>
              </p:cNvSpPr>
              <p:nvPr/>
            </p:nvSpPr>
            <p:spPr>
              <a:xfrm>
                <a:off x="925701" y="4407738"/>
                <a:ext cx="10360918" cy="477438"/>
              </a:xfrm>
              <a:prstGeom prst="rect">
                <a:avLst/>
              </a:prstGeom>
              <a:blipFill>
                <a:blip r:embed="rId5"/>
                <a:stretch>
                  <a:fillRect/>
                </a:stretch>
              </a:blipFill>
              <a:ln w="28575">
                <a:solidFill>
                  <a:srgbClr val="FF0000"/>
                </a:solidFill>
              </a:ln>
              <a:effectLst>
                <a:outerShdw blurRad="152400" dist="317500" dir="5400000" sx="90000" sy="-19000" rotWithShape="0">
                  <a:prstClr val="black">
                    <a:alpha val="15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TextBox 5">
                <a:extLst>
                  <a:ext uri="{FF2B5EF4-FFF2-40B4-BE49-F238E27FC236}">
                    <a16:creationId xmlns:a16="http://schemas.microsoft.com/office/drawing/2014/main" id="{61ECA35A-4A26-4374-8DAF-6108455D66D6}"/>
                  </a:ext>
                </a:extLst>
              </p:cNvPr>
              <p:cNvSpPr txBox="1"/>
              <p:nvPr/>
            </p:nvSpPr>
            <p:spPr>
              <a:xfrm>
                <a:off x="535302" y="5110198"/>
                <a:ext cx="11347085" cy="1046120"/>
              </a:xfrm>
              <a:prstGeom prst="rect">
                <a:avLst/>
              </a:prstGeom>
              <a:noFill/>
            </p:spPr>
            <p:txBody>
              <a:bodyPr wrap="square" rtlCol="0">
                <a:spAutoFit/>
              </a:bodyPr>
              <a:lstStyle/>
              <a:p>
                <a:pPr marL="342900" indent="-342900">
                  <a:lnSpc>
                    <a:spcPct val="135000"/>
                  </a:lnSpc>
                  <a:buClr>
                    <a:srgbClr val="FF0000"/>
                  </a:buClr>
                  <a:buSzPct val="100000"/>
                  <a:buFont typeface="Wingdings" panose="05000000000000000000" pitchFamily="2" charset="2"/>
                  <a:buChar char="ü"/>
                </a:pPr>
                <a:r>
                  <a:rPr lang="en-US" altLang="zh-CN" sz="2400" i="1" dirty="0">
                    <a:solidFill>
                      <a:srgbClr val="FF0000"/>
                    </a:solidFill>
                    <a:latin typeface="CMSSI8"/>
                    <a:ea typeface="华文中宋"/>
                  </a:rPr>
                  <a:t>It is stressed that the </a:t>
                </a:r>
                <a14:m>
                  <m:oMath xmlns:m="http://schemas.openxmlformats.org/officeDocument/2006/math">
                    <m:r>
                      <a:rPr lang="en-US" altLang="zh-CN" sz="2400" b="0" i="1" smtClean="0">
                        <a:solidFill>
                          <a:srgbClr val="FF0000"/>
                        </a:solidFill>
                        <a:latin typeface="Cambria Math" panose="02040503050406030204" pitchFamily="18" charset="0"/>
                        <a:ea typeface="华文中宋"/>
                      </a:rPr>
                      <m:t>𝐵</m:t>
                    </m:r>
                    <m:r>
                      <a:rPr lang="en-US" altLang="zh-CN" sz="2400" b="0" i="1" smtClean="0">
                        <a:solidFill>
                          <a:srgbClr val="FF0000"/>
                        </a:solidFill>
                        <a:latin typeface="Cambria Math" panose="02040503050406030204" pitchFamily="18" charset="0"/>
                        <a:ea typeface="华文中宋"/>
                      </a:rPr>
                      <m:t>→</m:t>
                    </m:r>
                    <m:r>
                      <a:rPr lang="zh-CN" altLang="en-US" sz="2400" b="0" i="1" smtClean="0">
                        <a:solidFill>
                          <a:srgbClr val="FF0000"/>
                        </a:solidFill>
                        <a:latin typeface="Cambria Math" panose="02040503050406030204" pitchFamily="18" charset="0"/>
                        <a:ea typeface="华文中宋"/>
                      </a:rPr>
                      <m:t>𝜋𝜋</m:t>
                    </m:r>
                    <m:r>
                      <a:rPr lang="en-US" altLang="zh-CN" sz="2400" b="0" i="1" smtClean="0">
                        <a:solidFill>
                          <a:srgbClr val="FF0000"/>
                        </a:solidFill>
                        <a:latin typeface="Cambria Math" panose="02040503050406030204" pitchFamily="18" charset="0"/>
                        <a:ea typeface="华文中宋"/>
                      </a:rPr>
                      <m:t>,</m:t>
                    </m:r>
                    <m:r>
                      <a:rPr lang="en-US" altLang="zh-CN" sz="2400" b="0" i="1" smtClean="0">
                        <a:solidFill>
                          <a:srgbClr val="FF0000"/>
                        </a:solidFill>
                        <a:latin typeface="Cambria Math" panose="02040503050406030204" pitchFamily="18" charset="0"/>
                        <a:ea typeface="华文中宋"/>
                      </a:rPr>
                      <m:t>𝐾</m:t>
                    </m:r>
                    <m:r>
                      <a:rPr lang="zh-CN" altLang="en-US" sz="2400" b="0" i="1" smtClean="0">
                        <a:solidFill>
                          <a:srgbClr val="FF0000"/>
                        </a:solidFill>
                        <a:latin typeface="Cambria Math" panose="02040503050406030204" pitchFamily="18" charset="0"/>
                        <a:ea typeface="华文中宋"/>
                      </a:rPr>
                      <m:t>𝜋</m:t>
                    </m:r>
                  </m:oMath>
                </a14:m>
                <a:r>
                  <a:rPr lang="en-US" altLang="zh-CN" sz="2400" i="1" dirty="0">
                    <a:solidFill>
                      <a:srgbClr val="FF0000"/>
                    </a:solidFill>
                    <a:latin typeface="CMSSI8"/>
                    <a:ea typeface="Cambria Math" panose="02040503050406030204" pitchFamily="18" charset="0"/>
                    <a:cs typeface="Times New Roman" panose="02020603050405020304" pitchFamily="18" charset="0"/>
                  </a:rPr>
                  <a:t> </a:t>
                </a:r>
                <a:r>
                  <a:rPr lang="en-US" altLang="zh-CN" sz="2400" i="1" dirty="0">
                    <a:solidFill>
                      <a:srgbClr val="FF0000"/>
                    </a:solidFill>
                    <a:latin typeface="CMSSI8"/>
                    <a:ea typeface="华文中宋"/>
                  </a:rPr>
                  <a:t>puzzles must be resolved by resorting to a mechanism and that the Glauber gluons should be one of the most crucial mechanisms. </a:t>
                </a:r>
                <a:endParaRPr lang="zh-CN" altLang="en-US" sz="2400" i="1" dirty="0">
                  <a:solidFill>
                    <a:srgbClr val="FF0000"/>
                  </a:solidFill>
                  <a:latin typeface="CMSSI8"/>
                  <a:ea typeface="华文中宋"/>
                </a:endParaRPr>
              </a:p>
            </p:txBody>
          </p:sp>
        </mc:Choice>
        <mc:Fallback xmlns="">
          <p:sp>
            <p:nvSpPr>
              <p:cNvPr id="26" name="TextBox 5">
                <a:extLst>
                  <a:ext uri="{FF2B5EF4-FFF2-40B4-BE49-F238E27FC236}">
                    <a16:creationId xmlns:a16="http://schemas.microsoft.com/office/drawing/2014/main" id="{61ECA35A-4A26-4374-8DAF-6108455D66D6}"/>
                  </a:ext>
                </a:extLst>
              </p:cNvPr>
              <p:cNvSpPr txBox="1">
                <a:spLocks noRot="1" noChangeAspect="1" noMove="1" noResize="1" noEditPoints="1" noAdjustHandles="1" noChangeArrowheads="1" noChangeShapeType="1" noTextEdit="1"/>
              </p:cNvSpPr>
              <p:nvPr/>
            </p:nvSpPr>
            <p:spPr>
              <a:xfrm>
                <a:off x="535302" y="5110198"/>
                <a:ext cx="11347085" cy="1046120"/>
              </a:xfrm>
              <a:prstGeom prst="rect">
                <a:avLst/>
              </a:prstGeom>
              <a:blipFill>
                <a:blip r:embed="rId6"/>
                <a:stretch>
                  <a:fillRect l="-752" r="-1021" b="-12209"/>
                </a:stretch>
              </a:blipFill>
            </p:spPr>
            <p:txBody>
              <a:bodyPr/>
              <a:lstStyle/>
              <a:p>
                <a:r>
                  <a:rPr lang="zh-CN" altLang="en-US">
                    <a:noFill/>
                  </a:rPr>
                  <a:t> </a:t>
                </a:r>
              </a:p>
            </p:txBody>
          </p:sp>
        </mc:Fallback>
      </mc:AlternateContent>
      <p:grpSp>
        <p:nvGrpSpPr>
          <p:cNvPr id="4" name="组合 3">
            <a:extLst>
              <a:ext uri="{FF2B5EF4-FFF2-40B4-BE49-F238E27FC236}">
                <a16:creationId xmlns:a16="http://schemas.microsoft.com/office/drawing/2014/main" id="{C71DAB3B-1550-4A85-AF36-30B6C61027B4}"/>
              </a:ext>
            </a:extLst>
          </p:cNvPr>
          <p:cNvGrpSpPr/>
          <p:nvPr/>
        </p:nvGrpSpPr>
        <p:grpSpPr>
          <a:xfrm>
            <a:off x="9693198" y="633755"/>
            <a:ext cx="2054942" cy="2332624"/>
            <a:chOff x="9693198" y="633755"/>
            <a:chExt cx="2054942" cy="2332624"/>
          </a:xfrm>
        </p:grpSpPr>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20D0237B-84BA-4B90-9A2C-A9BB4B396E37}"/>
                    </a:ext>
                  </a:extLst>
                </p:cNvPr>
                <p:cNvSpPr/>
                <p:nvPr/>
              </p:nvSpPr>
              <p:spPr>
                <a:xfrm>
                  <a:off x="9693198" y="1019925"/>
                  <a:ext cx="2054942" cy="1946454"/>
                </a:xfrm>
                <a:prstGeom prst="rect">
                  <a:avLst/>
                </a:prstGeom>
                <a:solidFill>
                  <a:schemeClr val="bg1"/>
                </a:solidFill>
                <a:ln w="12700" cap="flat">
                  <a:solidFill>
                    <a:srgbClr val="FFFF00"/>
                  </a:solidFill>
                  <a:prstDash val="solid"/>
                  <a:miter/>
                </a:ln>
              </p:spPr>
              <p:txBody>
                <a:bodyPr rtlCol="0" anchor="ctr"/>
                <a:lstStyle/>
                <a:p>
                  <a:pPr algn="ctr">
                    <a:lnSpc>
                      <a:spcPct val="180000"/>
                    </a:lnSpc>
                  </a:pPr>
                  <a14:m>
                    <m:oMathPara xmlns:m="http://schemas.openxmlformats.org/officeDocument/2006/math">
                      <m:oMathParaPr>
                        <m:jc m:val="centerGroup"/>
                      </m:oMathParaPr>
                      <m:oMath xmlns:m="http://schemas.openxmlformats.org/officeDocument/2006/math">
                        <m:r>
                          <a:rPr lang="en-US" altLang="zh-CN" b="0" i="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−0.0831</m:t>
                        </m:r>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r>
                          <a:rPr lang="en-US" altLang="zh-CN" b="0"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0.0031</m:t>
                        </m:r>
                      </m:oMath>
                    </m:oMathPara>
                  </a14:m>
                  <a:endParaRPr lang="en-US" altLang="zh-CN" b="0" kern="0" dirty="0">
                    <a:solidFill>
                      <a:srgbClr val="FF0000"/>
                    </a:solidFill>
                    <a:ea typeface="Tahoma" panose="020B0604030504040204" pitchFamily="34" charset="0"/>
                    <a:cs typeface="Tahoma" panose="020B0604030504040204" pitchFamily="34" charset="0"/>
                  </a:endParaRPr>
                </a:p>
                <a:p>
                  <a:pPr algn="ctr">
                    <a:lnSpc>
                      <a:spcPct val="180000"/>
                    </a:lnSpc>
                  </a:pPr>
                  <a14:m>
                    <m:oMath xmlns:m="http://schemas.openxmlformats.org/officeDocument/2006/math">
                      <m:r>
                        <a:rPr lang="en-US" altLang="zh-CN" b="0" i="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+0.027</m:t>
                      </m:r>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±0.0</m:t>
                      </m:r>
                    </m:oMath>
                  </a14:m>
                  <a:r>
                    <a:rPr lang="en-US" altLang="zh-CN" kern="0" dirty="0">
                      <a:solidFill>
                        <a:srgbClr val="FF0000"/>
                      </a:solidFill>
                      <a:ea typeface="Tahoma" panose="020B0604030504040204" pitchFamily="34" charset="0"/>
                      <a:cs typeface="Tahoma" panose="020B0604030504040204" pitchFamily="34" charset="0"/>
                    </a:rPr>
                    <a:t>12</a:t>
                  </a:r>
                </a:p>
                <a:p>
                  <a:pPr algn="ctr">
                    <a:lnSpc>
                      <a:spcPct val="180000"/>
                    </a:lnSpc>
                  </a:pPr>
                  <a14:m>
                    <m:oMath xmlns:m="http://schemas.openxmlformats.org/officeDocument/2006/math">
                      <m:r>
                        <a:rPr lang="en-US" altLang="zh-CN" b="0" i="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−0.003</m:t>
                      </m:r>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±0.0</m:t>
                      </m:r>
                    </m:oMath>
                  </a14:m>
                  <a:r>
                    <a:rPr lang="en-US" altLang="zh-CN" kern="0" dirty="0">
                      <a:solidFill>
                        <a:srgbClr val="FF0000"/>
                      </a:solidFill>
                      <a:ea typeface="Tahoma" panose="020B0604030504040204" pitchFamily="34" charset="0"/>
                      <a:cs typeface="Tahoma" panose="020B0604030504040204" pitchFamily="34" charset="0"/>
                    </a:rPr>
                    <a:t>15</a:t>
                  </a:r>
                </a:p>
                <a:p>
                  <a:pPr algn="ctr">
                    <a:lnSpc>
                      <a:spcPct val="180000"/>
                    </a:lnSpc>
                  </a:pPr>
                  <a14:m>
                    <m:oMath xmlns:m="http://schemas.openxmlformats.org/officeDocument/2006/math">
                      <m:r>
                        <a:rPr lang="en-US" altLang="zh-CN" b="0" i="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0.00</m:t>
                      </m:r>
                      <m:r>
                        <a:rPr lang="en-US" altLang="zh-CN"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m:t>
                      </m:r>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0.0</m:t>
                      </m:r>
                    </m:oMath>
                  </a14:m>
                  <a:r>
                    <a:rPr lang="en-US" altLang="zh-CN" kern="0" dirty="0">
                      <a:solidFill>
                        <a:srgbClr val="FF0000"/>
                      </a:solidFill>
                      <a:ea typeface="Tahoma" panose="020B0604030504040204" pitchFamily="34" charset="0"/>
                      <a:cs typeface="Tahoma" panose="020B0604030504040204" pitchFamily="34" charset="0"/>
                    </a:rPr>
                    <a:t>8</a:t>
                  </a:r>
                </a:p>
              </p:txBody>
            </p:sp>
          </mc:Choice>
          <mc:Fallback xmlns="">
            <p:sp>
              <p:nvSpPr>
                <p:cNvPr id="23" name="矩形 22">
                  <a:extLst>
                    <a:ext uri="{FF2B5EF4-FFF2-40B4-BE49-F238E27FC236}">
                      <a16:creationId xmlns:a16="http://schemas.microsoft.com/office/drawing/2014/main" id="{20D0237B-84BA-4B90-9A2C-A9BB4B396E37}"/>
                    </a:ext>
                  </a:extLst>
                </p:cNvPr>
                <p:cNvSpPr>
                  <a:spLocks noRot="1" noChangeAspect="1" noMove="1" noResize="1" noEditPoints="1" noAdjustHandles="1" noChangeArrowheads="1" noChangeShapeType="1" noTextEdit="1"/>
                </p:cNvSpPr>
                <p:nvPr/>
              </p:nvSpPr>
              <p:spPr>
                <a:xfrm>
                  <a:off x="9693198" y="1019925"/>
                  <a:ext cx="2054942" cy="1946454"/>
                </a:xfrm>
                <a:prstGeom prst="rect">
                  <a:avLst/>
                </a:prstGeom>
                <a:blipFill>
                  <a:blip r:embed="rId7"/>
                  <a:stretch>
                    <a:fillRect b="-6522"/>
                  </a:stretch>
                </a:blipFill>
                <a:ln w="12700" cap="flat">
                  <a:solidFill>
                    <a:srgbClr val="FFFF00"/>
                  </a:solidFill>
                  <a:prstDash val="solid"/>
                  <a:miter/>
                </a:ln>
              </p:spPr>
              <p:txBody>
                <a:bodyPr/>
                <a:lstStyle/>
                <a:p>
                  <a:r>
                    <a:rPr lang="zh-CN" altLang="en-US">
                      <a:noFill/>
                    </a:rPr>
                    <a:t> </a:t>
                  </a:r>
                </a:p>
              </p:txBody>
            </p:sp>
          </mc:Fallback>
        </mc:AlternateContent>
        <p:sp>
          <p:nvSpPr>
            <p:cNvPr id="33" name="矩形 32">
              <a:extLst>
                <a:ext uri="{FF2B5EF4-FFF2-40B4-BE49-F238E27FC236}">
                  <a16:creationId xmlns:a16="http://schemas.microsoft.com/office/drawing/2014/main" id="{DE340553-13C1-4AA6-BB1D-61A6D5028E30}"/>
                </a:ext>
              </a:extLst>
            </p:cNvPr>
            <p:cNvSpPr/>
            <p:nvPr/>
          </p:nvSpPr>
          <p:spPr>
            <a:xfrm>
              <a:off x="10096341" y="633755"/>
              <a:ext cx="1248655" cy="400110"/>
            </a:xfrm>
            <a:prstGeom prst="rect">
              <a:avLst/>
            </a:prstGeom>
          </p:spPr>
          <p:txBody>
            <a:bodyPr wrap="square">
              <a:spAutoFit/>
            </a:bodyPr>
            <a:lstStyle/>
            <a:p>
              <a:r>
                <a:rPr lang="en-US" altLang="zh-CN" sz="2000" dirty="0">
                  <a:solidFill>
                    <a:srgbClr val="FF0000"/>
                  </a:solidFill>
                  <a:latin typeface="CMSSI8"/>
                </a:rPr>
                <a:t>PD</a:t>
              </a:r>
              <a:r>
                <a:rPr lang="en-US" altLang="zh-TW" sz="2000" dirty="0">
                  <a:solidFill>
                    <a:srgbClr val="FF0000"/>
                  </a:solidFill>
                  <a:latin typeface="CMSSI8"/>
                </a:rPr>
                <a:t>G2024</a:t>
              </a:r>
              <a:endParaRPr lang="zh-CN" altLang="en-US" dirty="0">
                <a:solidFill>
                  <a:srgbClr val="FF0000"/>
                </a:solidFill>
              </a:endParaRPr>
            </a:p>
          </p:txBody>
        </p:sp>
      </p:grpSp>
    </p:spTree>
    <p:extLst>
      <p:ext uri="{BB962C8B-B14F-4D97-AF65-F5344CB8AC3E}">
        <p14:creationId xmlns:p14="http://schemas.microsoft.com/office/powerpoint/2010/main" val="328826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linds(horizontal)">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0" grpId="0" animBg="1"/>
      <p:bldP spid="25" grpId="0" animBg="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11B5703F-BF56-47DD-A351-933139F5F2C3}"/>
              </a:ext>
            </a:extLst>
          </p:cNvPr>
          <p:cNvSpPr>
            <a:spLocks noGrp="1"/>
          </p:cNvSpPr>
          <p:nvPr>
            <p:ph type="sldNum" sz="quarter" idx="12"/>
          </p:nvPr>
        </p:nvSpPr>
        <p:spPr>
          <a:xfrm>
            <a:off x="5821279" y="6360888"/>
            <a:ext cx="549442" cy="307777"/>
          </a:xfr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4" name="标题 1">
            <a:extLst>
              <a:ext uri="{FF2B5EF4-FFF2-40B4-BE49-F238E27FC236}">
                <a16:creationId xmlns:a16="http://schemas.microsoft.com/office/drawing/2014/main" id="{9FC33088-FE07-4EE5-B5DC-5AC337510761}"/>
              </a:ext>
            </a:extLst>
          </p:cNvPr>
          <p:cNvSpPr txBox="1">
            <a:spLocks/>
          </p:cNvSpPr>
          <p:nvPr/>
        </p:nvSpPr>
        <p:spPr>
          <a:xfrm>
            <a:off x="433178" y="2857017"/>
            <a:ext cx="11299372" cy="1089529"/>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6000" b="0" kern="1200">
                <a:solidFill>
                  <a:schemeClr val="tx2"/>
                </a:solidFill>
                <a:latin typeface="+mj-lt"/>
                <a:ea typeface="+mj-ea"/>
                <a:cs typeface="+mj-cs"/>
              </a:defRPr>
            </a:lvl1pPr>
          </a:lstStyle>
          <a:p>
            <a:r>
              <a:rPr lang="en-US" sz="7000" dirty="0">
                <a:solidFill>
                  <a:srgbClr val="000066"/>
                </a:solidFill>
                <a:latin typeface="Times New Roman" panose="02020603050405020304" pitchFamily="18" charset="0"/>
                <a:cs typeface="Times New Roman" panose="02020603050405020304" pitchFamily="18" charset="0"/>
              </a:rPr>
              <a:t>B-meson </a:t>
            </a:r>
            <a:r>
              <a:rPr lang="en-US" dirty="0">
                <a:solidFill>
                  <a:srgbClr val="000066"/>
                </a:solidFill>
                <a:latin typeface="Times New Roman" panose="02020603050405020304" pitchFamily="18" charset="0"/>
                <a:cs typeface="Times New Roman" panose="02020603050405020304" pitchFamily="18" charset="0"/>
              </a:rPr>
              <a:t>Physics </a:t>
            </a:r>
            <a:r>
              <a:rPr lang="en-US" sz="6600" dirty="0">
                <a:solidFill>
                  <a:srgbClr val="000066"/>
                </a:solidFill>
                <a:latin typeface="Times New Roman" panose="02020603050405020304" pitchFamily="18" charset="0"/>
                <a:cs typeface="Times New Roman" panose="02020603050405020304" pitchFamily="18" charset="0"/>
              </a:rPr>
              <a:t>&amp; </a:t>
            </a:r>
            <a:r>
              <a:rPr lang="en-US" altLang="zh-CN" sz="7200" i="1" dirty="0">
                <a:solidFill>
                  <a:srgbClr val="000066"/>
                </a:solidFill>
                <a:latin typeface="Times New Roman" panose="02020603050405020304" pitchFamily="18" charset="0"/>
                <a:cs typeface="Times New Roman" panose="02020603050405020304" pitchFamily="18" charset="0"/>
              </a:rPr>
              <a:t>K</a:t>
            </a:r>
            <a:r>
              <a:rPr lang="el-GR" altLang="zh-CN" sz="7200" i="1" dirty="0">
                <a:solidFill>
                  <a:srgbClr val="000066"/>
                </a:solidFill>
                <a:latin typeface="Times New Roman" panose="02020603050405020304" pitchFamily="18" charset="0"/>
                <a:cs typeface="Times New Roman" panose="02020603050405020304" pitchFamily="18" charset="0"/>
              </a:rPr>
              <a:t>π </a:t>
            </a:r>
            <a:r>
              <a:rPr lang="en-US" sz="7000" dirty="0">
                <a:solidFill>
                  <a:srgbClr val="000066"/>
                </a:solidFill>
                <a:latin typeface="Times New Roman" panose="02020603050405020304" pitchFamily="18" charset="0"/>
                <a:cs typeface="Times New Roman" panose="02020603050405020304" pitchFamily="18" charset="0"/>
              </a:rPr>
              <a:t>puzzle</a:t>
            </a:r>
            <a:endParaRPr lang="en-US"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9535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11B5703F-BF56-47DD-A351-933139F5F2C3}"/>
              </a:ext>
            </a:extLst>
          </p:cNvPr>
          <p:cNvSpPr>
            <a:spLocks noGrp="1"/>
          </p:cNvSpPr>
          <p:nvPr>
            <p:ph type="sldNum" sz="quarter" idx="12"/>
          </p:nvPr>
        </p:nvSpPr>
        <p:spPr>
          <a:xfrm>
            <a:off x="5821279" y="6360888"/>
            <a:ext cx="549442" cy="307777"/>
          </a:xfr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6" name="标题 1">
            <a:extLst>
              <a:ext uri="{FF2B5EF4-FFF2-40B4-BE49-F238E27FC236}">
                <a16:creationId xmlns:a16="http://schemas.microsoft.com/office/drawing/2014/main" id="{F0BE961F-CFE6-3135-CE2E-9CFBB7B7BF82}"/>
              </a:ext>
            </a:extLst>
          </p:cNvPr>
          <p:cNvSpPr>
            <a:spLocks noGrp="1"/>
          </p:cNvSpPr>
          <p:nvPr>
            <p:ph type="title"/>
          </p:nvPr>
        </p:nvSpPr>
        <p:spPr>
          <a:xfrm>
            <a:off x="455645" y="2986874"/>
            <a:ext cx="11280710" cy="1089529"/>
          </a:xfrm>
        </p:spPr>
        <p:txBody>
          <a:bodyPr wrap="square">
            <a:spAutoFit/>
          </a:bodyPr>
          <a:lstStyle/>
          <a:p>
            <a:r>
              <a:rPr lang="en-US" sz="7000" dirty="0">
                <a:solidFill>
                  <a:srgbClr val="000066"/>
                </a:solidFill>
                <a:latin typeface="Agency FB" panose="020B0503020202020204" pitchFamily="34" charset="0"/>
              </a:rPr>
              <a:t>S</a:t>
            </a:r>
            <a:r>
              <a:rPr lang="en-US" dirty="0">
                <a:solidFill>
                  <a:srgbClr val="000066"/>
                </a:solidFill>
                <a:latin typeface="Agency FB" panose="020B0503020202020204" pitchFamily="34" charset="0"/>
              </a:rPr>
              <a:t>UMMARY</a:t>
            </a:r>
            <a:r>
              <a:rPr lang="en-US" sz="6600" dirty="0">
                <a:solidFill>
                  <a:srgbClr val="000066"/>
                </a:solidFill>
                <a:latin typeface="Agency FB" panose="020B0503020202020204" pitchFamily="34" charset="0"/>
              </a:rPr>
              <a:t> and </a:t>
            </a:r>
            <a:r>
              <a:rPr lang="en-US" sz="7000" dirty="0">
                <a:solidFill>
                  <a:srgbClr val="000066"/>
                </a:solidFill>
                <a:latin typeface="Agency FB" panose="020B0503020202020204" pitchFamily="34" charset="0"/>
              </a:rPr>
              <a:t>O</a:t>
            </a:r>
            <a:r>
              <a:rPr lang="en-US" dirty="0">
                <a:solidFill>
                  <a:srgbClr val="000066"/>
                </a:solidFill>
                <a:latin typeface="Agency FB" panose="020B0503020202020204" pitchFamily="34" charset="0"/>
              </a:rPr>
              <a:t>UTLOOK</a:t>
            </a:r>
          </a:p>
        </p:txBody>
      </p:sp>
    </p:spTree>
    <p:extLst>
      <p:ext uri="{BB962C8B-B14F-4D97-AF65-F5344CB8AC3E}">
        <p14:creationId xmlns:p14="http://schemas.microsoft.com/office/powerpoint/2010/main" val="4068643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09861" y="6365392"/>
            <a:ext cx="572278" cy="307777"/>
          </a:xfr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264B0950-4377-40B1-ABC4-D8CCF8BE968C}"/>
                  </a:ext>
                </a:extLst>
              </p:cNvPr>
              <p:cNvSpPr/>
              <p:nvPr/>
            </p:nvSpPr>
            <p:spPr>
              <a:xfrm>
                <a:off x="843507" y="1183904"/>
                <a:ext cx="10851963" cy="939424"/>
              </a:xfrm>
              <a:prstGeom prst="rect">
                <a:avLst/>
              </a:prstGeom>
            </p:spPr>
            <p:txBody>
              <a:bodyPr wrap="square">
                <a:spAutoFit/>
              </a:bodyPr>
              <a:lstStyle/>
              <a:p>
                <a:pPr marL="457200" lvl="0" indent="-457200">
                  <a:lnSpc>
                    <a:spcPct val="130000"/>
                  </a:lnSpc>
                  <a:buFont typeface="+mj-ea"/>
                  <a:buAutoNum type="circleNumDbPlain"/>
                  <a:defRPr/>
                </a:pPr>
                <a:r>
                  <a:rPr lang="en-US" altLang="zh-CN" sz="2200" dirty="0">
                    <a:solidFill>
                      <a:srgbClr val="FF0000"/>
                    </a:solidFill>
                    <a:latin typeface="Book Antiqua"/>
                  </a:rPr>
                  <a:t>Great efforts devoted to resolve the </a:t>
                </a:r>
                <a14:m>
                  <m:oMath xmlns:m="http://schemas.openxmlformats.org/officeDocument/2006/math">
                    <m:r>
                      <a:rPr lang="en-US" altLang="zh-CN" sz="2200" b="0" i="1" smtClean="0">
                        <a:solidFill>
                          <a:srgbClr val="FF0000"/>
                        </a:solidFill>
                        <a:latin typeface="Cambria Math" panose="02040503050406030204" pitchFamily="18" charset="0"/>
                      </a:rPr>
                      <m:t>𝐾</m:t>
                    </m:r>
                    <m:r>
                      <a:rPr lang="zh-CN" altLang="en-US" sz="2200" b="0" i="1" smtClean="0">
                        <a:solidFill>
                          <a:srgbClr val="FF0000"/>
                        </a:solidFill>
                        <a:latin typeface="Cambria Math" panose="02040503050406030204" pitchFamily="18" charset="0"/>
                      </a:rPr>
                      <m:t>𝜋</m:t>
                    </m:r>
                  </m:oMath>
                </a14:m>
                <a:r>
                  <a:rPr lang="en-US" altLang="zh-CN" sz="2200" dirty="0">
                    <a:solidFill>
                      <a:srgbClr val="FF0000"/>
                    </a:solidFill>
                    <a:latin typeface="Book Antiqua"/>
                  </a:rPr>
                  <a:t> puzzle: no evident isospin violation in ratios of BRs, nontrivial resolution to CP puzzle given without including NP;</a:t>
                </a:r>
                <a:r>
                  <a:rPr kumimoji="0" lang="en-US" altLang="zh-CN" sz="2200" b="0" i="0" u="none" strike="noStrike" kern="1200" cap="none" spc="0" normalizeH="0" baseline="0" noProof="0" dirty="0">
                    <a:ln>
                      <a:noFill/>
                    </a:ln>
                    <a:solidFill>
                      <a:srgbClr val="FF0000"/>
                    </a:solidFill>
                    <a:effectLst/>
                    <a:uLnTx/>
                    <a:uFillTx/>
                    <a:latin typeface="Book Antiqua"/>
                  </a:rPr>
                  <a:t>  </a:t>
                </a:r>
                <a:endParaRPr kumimoji="0" lang="zh-CN" altLang="en-US" sz="2200" b="0" i="0" u="none" strike="noStrike" kern="1200" cap="none" spc="0" normalizeH="0" baseline="0" noProof="0" dirty="0">
                  <a:ln>
                    <a:noFill/>
                  </a:ln>
                  <a:solidFill>
                    <a:srgbClr val="FF0000"/>
                  </a:solidFill>
                  <a:effectLst/>
                  <a:uLnTx/>
                  <a:uFillTx/>
                  <a:latin typeface="Book Antiqua"/>
                </a:endParaRPr>
              </a:p>
            </p:txBody>
          </p:sp>
        </mc:Choice>
        <mc:Fallback xmlns="">
          <p:sp>
            <p:nvSpPr>
              <p:cNvPr id="5" name="矩形 4">
                <a:extLst>
                  <a:ext uri="{FF2B5EF4-FFF2-40B4-BE49-F238E27FC236}">
                    <a16:creationId xmlns:a16="http://schemas.microsoft.com/office/drawing/2014/main" id="{264B0950-4377-40B1-ABC4-D8CCF8BE968C}"/>
                  </a:ext>
                </a:extLst>
              </p:cNvPr>
              <p:cNvSpPr>
                <a:spLocks noRot="1" noChangeAspect="1" noMove="1" noResize="1" noEditPoints="1" noAdjustHandles="1" noChangeArrowheads="1" noChangeShapeType="1" noTextEdit="1"/>
              </p:cNvSpPr>
              <p:nvPr/>
            </p:nvSpPr>
            <p:spPr>
              <a:xfrm>
                <a:off x="843507" y="1183904"/>
                <a:ext cx="10851963" cy="939424"/>
              </a:xfrm>
              <a:prstGeom prst="rect">
                <a:avLst/>
              </a:prstGeom>
              <a:blipFill>
                <a:blip r:embed="rId3"/>
                <a:stretch>
                  <a:fillRect l="-449" b="-129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6F793AE8-5FE6-4AA2-88E5-6DE9A6892300}"/>
                  </a:ext>
                </a:extLst>
              </p:cNvPr>
              <p:cNvSpPr/>
              <p:nvPr/>
            </p:nvSpPr>
            <p:spPr>
              <a:xfrm>
                <a:off x="843508" y="2318315"/>
                <a:ext cx="10768388" cy="936538"/>
              </a:xfrm>
              <a:prstGeom prst="rect">
                <a:avLst/>
              </a:prstGeom>
            </p:spPr>
            <p:txBody>
              <a:bodyPr wrap="square">
                <a:spAutoFit/>
              </a:bodyPr>
              <a:lstStyle/>
              <a:p>
                <a:pPr marL="457200" lvl="0" indent="-457200">
                  <a:lnSpc>
                    <a:spcPct val="130000"/>
                  </a:lnSpc>
                  <a:buClr>
                    <a:srgbClr val="0000FF"/>
                  </a:buClr>
                  <a:buFont typeface="+mj-ea"/>
                  <a:buAutoNum type="circleNumDbPlain" startAt="2"/>
                  <a:defRPr/>
                </a:pPr>
                <a:r>
                  <a:rPr lang="en-US" altLang="zh-CN" sz="2200" dirty="0">
                    <a:solidFill>
                      <a:srgbClr val="0000CC"/>
                    </a:solidFill>
                    <a:latin typeface="Book Antiqua"/>
                  </a:rPr>
                  <a:t>Only large complex </a:t>
                </a:r>
                <a14:m>
                  <m:oMath xmlns:m="http://schemas.openxmlformats.org/officeDocument/2006/math">
                    <m:r>
                      <a:rPr lang="en-US" altLang="zh-CN" sz="2200" i="1">
                        <a:solidFill>
                          <a:srgbClr val="0000CC"/>
                        </a:solidFill>
                        <a:latin typeface="Cambria Math" panose="02040503050406030204" pitchFamily="18" charset="0"/>
                      </a:rPr>
                      <m:t>𝐶</m:t>
                    </m:r>
                  </m:oMath>
                </a14:m>
                <a:r>
                  <a:rPr lang="en-US" altLang="zh-CN" sz="2200" dirty="0">
                    <a:solidFill>
                      <a:srgbClr val="0000CC"/>
                    </a:solidFill>
                    <a:latin typeface="Book Antiqua"/>
                  </a:rPr>
                  <a:t> could resolve </a:t>
                </a:r>
                <a14:m>
                  <m:oMath xmlns:m="http://schemas.openxmlformats.org/officeDocument/2006/math">
                    <m:r>
                      <a:rPr lang="en-US" altLang="zh-CN" sz="2200" i="1">
                        <a:solidFill>
                          <a:srgbClr val="0000CC"/>
                        </a:solidFill>
                        <a:latin typeface="Cambria Math" panose="02040503050406030204" pitchFamily="18" charset="0"/>
                      </a:rPr>
                      <m:t>𝐾</m:t>
                    </m:r>
                    <m:r>
                      <a:rPr lang="zh-CN" altLang="en-US" sz="2200" i="1">
                        <a:solidFill>
                          <a:srgbClr val="0000CC"/>
                        </a:solidFill>
                        <a:latin typeface="Cambria Math" panose="02040503050406030204" pitchFamily="18" charset="0"/>
                      </a:rPr>
                      <m:t>𝜋</m:t>
                    </m:r>
                  </m:oMath>
                </a14:m>
                <a:r>
                  <a:rPr lang="en-US" altLang="zh-CN" sz="2200" dirty="0">
                    <a:solidFill>
                      <a:srgbClr val="0000CC"/>
                    </a:solidFill>
                  </a:rPr>
                  <a:t> puzzle, but cannot explain</a:t>
                </a:r>
                <a14:m>
                  <m:oMath xmlns:m="http://schemas.openxmlformats.org/officeDocument/2006/math">
                    <m:r>
                      <a:rPr lang="en-US" altLang="zh-CN" sz="2200" b="0" i="0" smtClean="0">
                        <a:solidFill>
                          <a:srgbClr val="0000CC"/>
                        </a:solidFill>
                        <a:latin typeface="Cambria Math" panose="02040503050406030204" pitchFamily="18" charset="0"/>
                      </a:rPr>
                      <m:t> </m:t>
                    </m:r>
                    <m:r>
                      <a:rPr lang="zh-CN" altLang="en-US" sz="2200" i="1">
                        <a:solidFill>
                          <a:srgbClr val="0000CC"/>
                        </a:solidFill>
                        <a:latin typeface="Cambria Math" panose="02040503050406030204" pitchFamily="18" charset="0"/>
                      </a:rPr>
                      <m:t>𝜋𝜋</m:t>
                    </m:r>
                  </m:oMath>
                </a14:m>
                <a:r>
                  <a:rPr lang="en-US" altLang="zh-CN" sz="2200" dirty="0">
                    <a:solidFill>
                      <a:srgbClr val="0000CC"/>
                    </a:solidFill>
                  </a:rPr>
                  <a:t> puzzle and hardly survive from the constraint of </a:t>
                </a:r>
                <a14:m>
                  <m:oMath xmlns:m="http://schemas.openxmlformats.org/officeDocument/2006/math">
                    <m:sSup>
                      <m:sSupPr>
                        <m:ctrlPr>
                          <a:rPr lang="en-US" altLang="zh-CN" sz="2200" i="1" smtClean="0">
                            <a:solidFill>
                              <a:srgbClr val="0000CC"/>
                            </a:solidFill>
                            <a:latin typeface="Cambria Math" panose="02040503050406030204" pitchFamily="18" charset="0"/>
                          </a:rPr>
                        </m:ctrlPr>
                      </m:sSupPr>
                      <m:e>
                        <m:r>
                          <m:rPr>
                            <m:sty m:val="p"/>
                          </m:rPr>
                          <a:rPr lang="en-US" altLang="zh-CN" sz="2200" b="0" i="0" smtClean="0">
                            <a:solidFill>
                              <a:srgbClr val="0000CC"/>
                            </a:solidFill>
                            <a:latin typeface="Cambria Math" panose="02040503050406030204" pitchFamily="18" charset="0"/>
                          </a:rPr>
                          <m:t>BR</m:t>
                        </m:r>
                        <m:r>
                          <a:rPr lang="en-US" altLang="zh-CN" sz="2200" b="0" i="1" smtClean="0">
                            <a:solidFill>
                              <a:srgbClr val="0000CC"/>
                            </a:solidFill>
                            <a:latin typeface="Cambria Math" panose="02040503050406030204" pitchFamily="18" charset="0"/>
                          </a:rPr>
                          <m:t>(</m:t>
                        </m:r>
                        <m:r>
                          <a:rPr lang="zh-CN" altLang="en-US" sz="2200" i="1" smtClean="0">
                            <a:solidFill>
                              <a:srgbClr val="0000CC"/>
                            </a:solidFill>
                            <a:latin typeface="Cambria Math" panose="02040503050406030204" pitchFamily="18" charset="0"/>
                          </a:rPr>
                          <m:t>𝜌</m:t>
                        </m:r>
                      </m:e>
                      <m:sup>
                        <m:r>
                          <a:rPr lang="en-US" altLang="zh-CN" sz="2200" b="0" i="1" smtClean="0">
                            <a:solidFill>
                              <a:srgbClr val="0000CC"/>
                            </a:solidFill>
                            <a:latin typeface="Cambria Math" panose="02040503050406030204" pitchFamily="18" charset="0"/>
                          </a:rPr>
                          <m:t>0</m:t>
                        </m:r>
                      </m:sup>
                    </m:sSup>
                    <m:sSup>
                      <m:sSupPr>
                        <m:ctrlPr>
                          <a:rPr lang="en-US" altLang="zh-CN" sz="2200" i="1">
                            <a:solidFill>
                              <a:srgbClr val="0000CC"/>
                            </a:solidFill>
                            <a:latin typeface="Cambria Math" panose="02040503050406030204" pitchFamily="18" charset="0"/>
                          </a:rPr>
                        </m:ctrlPr>
                      </m:sSupPr>
                      <m:e>
                        <m:r>
                          <a:rPr lang="zh-CN" altLang="en-US" sz="2200" i="1">
                            <a:solidFill>
                              <a:srgbClr val="0000CC"/>
                            </a:solidFill>
                            <a:latin typeface="Cambria Math" panose="02040503050406030204" pitchFamily="18" charset="0"/>
                          </a:rPr>
                          <m:t>𝜌</m:t>
                        </m:r>
                      </m:e>
                      <m:sup>
                        <m:r>
                          <a:rPr lang="en-US" altLang="zh-CN" sz="2200" i="1">
                            <a:solidFill>
                              <a:srgbClr val="0000CC"/>
                            </a:solidFill>
                            <a:latin typeface="Cambria Math" panose="02040503050406030204" pitchFamily="18" charset="0"/>
                          </a:rPr>
                          <m:t>0</m:t>
                        </m:r>
                      </m:sup>
                    </m:sSup>
                    <m:r>
                      <a:rPr lang="en-US" altLang="zh-CN" sz="2200" b="0" i="1" smtClean="0">
                        <a:solidFill>
                          <a:srgbClr val="0000CC"/>
                        </a:solidFill>
                        <a:latin typeface="Cambria Math" panose="02040503050406030204" pitchFamily="18" charset="0"/>
                      </a:rPr>
                      <m:t>)</m:t>
                    </m:r>
                  </m:oMath>
                </a14:m>
                <a:r>
                  <a:rPr lang="en-US" altLang="zh-CN" sz="2200" dirty="0">
                    <a:solidFill>
                      <a:srgbClr val="0000CC"/>
                    </a:solidFill>
                    <a:latin typeface="Book Antiqua"/>
                  </a:rPr>
                  <a:t> in </a:t>
                </a:r>
                <a:r>
                  <a:rPr lang="en-US" altLang="zh-CN" sz="2200" dirty="0">
                    <a:solidFill>
                      <a:srgbClr val="0000CC"/>
                    </a:solidFill>
                  </a:rPr>
                  <a:t>the factorization frameworks</a:t>
                </a:r>
                <a:r>
                  <a:rPr lang="en-US" altLang="zh-CN" sz="2200" dirty="0">
                    <a:solidFill>
                      <a:srgbClr val="0000CC"/>
                    </a:solidFill>
                    <a:latin typeface="Book Antiqua"/>
                  </a:rPr>
                  <a:t>;</a:t>
                </a:r>
                <a:r>
                  <a:rPr kumimoji="0" lang="en-US" altLang="zh-CN" sz="2200" b="0" i="0" u="none" strike="noStrike" kern="1200" cap="none" spc="0" normalizeH="0" baseline="0" noProof="0" dirty="0">
                    <a:ln>
                      <a:noFill/>
                    </a:ln>
                    <a:solidFill>
                      <a:srgbClr val="0000CC"/>
                    </a:solidFill>
                    <a:effectLst/>
                    <a:uLnTx/>
                    <a:uFillTx/>
                    <a:latin typeface="Book Antiqua"/>
                  </a:rPr>
                  <a:t>  </a:t>
                </a:r>
                <a:endParaRPr kumimoji="0" lang="zh-CN" altLang="en-US" sz="2200" b="0" i="0" u="none" strike="noStrike" kern="1200" cap="none" spc="0" normalizeH="0" baseline="0" noProof="0" dirty="0">
                  <a:ln>
                    <a:noFill/>
                  </a:ln>
                  <a:solidFill>
                    <a:srgbClr val="0000CC"/>
                  </a:solidFill>
                  <a:effectLst/>
                  <a:uLnTx/>
                  <a:uFillTx/>
                  <a:latin typeface="Book Antiqua"/>
                </a:endParaRPr>
              </a:p>
            </p:txBody>
          </p:sp>
        </mc:Choice>
        <mc:Fallback xmlns="">
          <p:sp>
            <p:nvSpPr>
              <p:cNvPr id="6" name="矩形 5">
                <a:extLst>
                  <a:ext uri="{FF2B5EF4-FFF2-40B4-BE49-F238E27FC236}">
                    <a16:creationId xmlns:a16="http://schemas.microsoft.com/office/drawing/2014/main" id="{6F793AE8-5FE6-4AA2-88E5-6DE9A6892300}"/>
                  </a:ext>
                </a:extLst>
              </p:cNvPr>
              <p:cNvSpPr>
                <a:spLocks noRot="1" noChangeAspect="1" noMove="1" noResize="1" noEditPoints="1" noAdjustHandles="1" noChangeArrowheads="1" noChangeShapeType="1" noTextEdit="1"/>
              </p:cNvSpPr>
              <p:nvPr/>
            </p:nvSpPr>
            <p:spPr>
              <a:xfrm>
                <a:off x="843508" y="2318315"/>
                <a:ext cx="10768388" cy="936538"/>
              </a:xfrm>
              <a:prstGeom prst="rect">
                <a:avLst/>
              </a:prstGeom>
              <a:blipFill>
                <a:blip r:embed="rId4"/>
                <a:stretch>
                  <a:fillRect l="-453" r="-226" b="-129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44B65E87-6488-4470-8099-787E9697922E}"/>
                  </a:ext>
                </a:extLst>
              </p:cNvPr>
              <p:cNvSpPr/>
              <p:nvPr/>
            </p:nvSpPr>
            <p:spPr>
              <a:xfrm>
                <a:off x="843507" y="3520094"/>
                <a:ext cx="10920789" cy="938014"/>
              </a:xfrm>
              <a:prstGeom prst="rect">
                <a:avLst/>
              </a:prstGeom>
            </p:spPr>
            <p:txBody>
              <a:bodyPr wrap="square">
                <a:spAutoFit/>
              </a:bodyPr>
              <a:lstStyle/>
              <a:p>
                <a:pPr marL="457200" lvl="0" indent="-457200">
                  <a:lnSpc>
                    <a:spcPct val="130000"/>
                  </a:lnSpc>
                  <a:buClr>
                    <a:srgbClr val="FF00FF"/>
                  </a:buClr>
                  <a:buFont typeface="+mj-ea"/>
                  <a:buAutoNum type="circleNumDbPlain" startAt="3"/>
                  <a:defRPr/>
                </a:pPr>
                <a:r>
                  <a:rPr lang="en-US" altLang="zh-CN" sz="2200" dirty="0">
                    <a:solidFill>
                      <a:srgbClr val="FF00FF"/>
                    </a:solidFill>
                    <a:latin typeface="Book Antiqua"/>
                  </a:rPr>
                  <a:t>New mechanism should differentiate the </a:t>
                </a:r>
                <a14:m>
                  <m:oMath xmlns:m="http://schemas.openxmlformats.org/officeDocument/2006/math">
                    <m:r>
                      <a:rPr lang="zh-CN" altLang="en-US" sz="2200" i="1">
                        <a:solidFill>
                          <a:srgbClr val="FF00FF"/>
                        </a:solidFill>
                        <a:latin typeface="Cambria Math" panose="02040503050406030204" pitchFamily="18" charset="0"/>
                      </a:rPr>
                      <m:t>𝜋</m:t>
                    </m:r>
                  </m:oMath>
                </a14:m>
                <a:r>
                  <a:rPr lang="en-US" altLang="zh-CN" sz="2200" dirty="0">
                    <a:solidFill>
                      <a:srgbClr val="FF00FF"/>
                    </a:solidFill>
                  </a:rPr>
                  <a:t> from other mesons, realized through the convolution of TMD meson WFs with glauber gluons in </a:t>
                </a:r>
                <a14:m>
                  <m:oMath xmlns:m="http://schemas.openxmlformats.org/officeDocument/2006/math">
                    <m:sSub>
                      <m:sSubPr>
                        <m:ctrlPr>
                          <a:rPr lang="en-US" altLang="zh-CN" sz="2200" i="1" smtClean="0">
                            <a:solidFill>
                              <a:srgbClr val="FF00FF"/>
                            </a:solidFill>
                            <a:latin typeface="Cambria Math" panose="02040503050406030204" pitchFamily="18" charset="0"/>
                          </a:rPr>
                        </m:ctrlPr>
                      </m:sSubPr>
                      <m:e>
                        <m:r>
                          <a:rPr lang="en-US" altLang="zh-CN" sz="2200" b="0" i="1" smtClean="0">
                            <a:solidFill>
                              <a:srgbClr val="FF00FF"/>
                            </a:solidFill>
                            <a:latin typeface="Cambria Math" panose="02040503050406030204" pitchFamily="18" charset="0"/>
                          </a:rPr>
                          <m:t>𝑘</m:t>
                        </m:r>
                      </m:e>
                      <m:sub>
                        <m:r>
                          <a:rPr lang="en-US" altLang="zh-CN" sz="2200" b="0" i="1" smtClean="0">
                            <a:solidFill>
                              <a:srgbClr val="FF00FF"/>
                            </a:solidFill>
                            <a:latin typeface="Cambria Math" panose="02040503050406030204" pitchFamily="18" charset="0"/>
                          </a:rPr>
                          <m:t>𝑇</m:t>
                        </m:r>
                      </m:sub>
                    </m:sSub>
                  </m:oMath>
                </a14:m>
                <a:r>
                  <a:rPr lang="en-US" altLang="zh-CN" sz="2200" dirty="0">
                    <a:solidFill>
                      <a:srgbClr val="FF00FF"/>
                    </a:solidFill>
                    <a:latin typeface="Book Antiqua"/>
                  </a:rPr>
                  <a:t> factorization;</a:t>
                </a:r>
                <a:r>
                  <a:rPr kumimoji="0" lang="en-US" altLang="zh-CN" sz="2200" b="0" i="0" u="none" strike="noStrike" kern="1200" cap="none" spc="0" normalizeH="0" baseline="0" noProof="0" dirty="0">
                    <a:ln>
                      <a:noFill/>
                    </a:ln>
                    <a:solidFill>
                      <a:srgbClr val="FF00FF"/>
                    </a:solidFill>
                    <a:effectLst/>
                    <a:uLnTx/>
                    <a:uFillTx/>
                    <a:latin typeface="Book Antiqua"/>
                  </a:rPr>
                  <a:t>  </a:t>
                </a:r>
                <a:endParaRPr kumimoji="0" lang="zh-CN" altLang="en-US" sz="2200" b="0" i="0" u="none" strike="noStrike" kern="1200" cap="none" spc="0" normalizeH="0" baseline="0" noProof="0" dirty="0">
                  <a:ln>
                    <a:noFill/>
                  </a:ln>
                  <a:solidFill>
                    <a:srgbClr val="FF00FF"/>
                  </a:solidFill>
                  <a:effectLst/>
                  <a:uLnTx/>
                  <a:uFillTx/>
                  <a:latin typeface="Book Antiqua"/>
                </a:endParaRPr>
              </a:p>
            </p:txBody>
          </p:sp>
        </mc:Choice>
        <mc:Fallback xmlns="">
          <p:sp>
            <p:nvSpPr>
              <p:cNvPr id="7" name="矩形 6">
                <a:extLst>
                  <a:ext uri="{FF2B5EF4-FFF2-40B4-BE49-F238E27FC236}">
                    <a16:creationId xmlns:a16="http://schemas.microsoft.com/office/drawing/2014/main" id="{44B65E87-6488-4470-8099-787E9697922E}"/>
                  </a:ext>
                </a:extLst>
              </p:cNvPr>
              <p:cNvSpPr>
                <a:spLocks noRot="1" noChangeAspect="1" noMove="1" noResize="1" noEditPoints="1" noAdjustHandles="1" noChangeArrowheads="1" noChangeShapeType="1" noTextEdit="1"/>
              </p:cNvSpPr>
              <p:nvPr/>
            </p:nvSpPr>
            <p:spPr>
              <a:xfrm>
                <a:off x="843507" y="3520094"/>
                <a:ext cx="10920789" cy="938014"/>
              </a:xfrm>
              <a:prstGeom prst="rect">
                <a:avLst/>
              </a:prstGeom>
              <a:blipFill>
                <a:blip r:embed="rId5"/>
                <a:stretch>
                  <a:fillRect l="-446" b="-129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B507759C-8DA8-4A57-B6C6-8C6ED9F722F1}"/>
                  </a:ext>
                </a:extLst>
              </p:cNvPr>
              <p:cNvSpPr/>
              <p:nvPr/>
            </p:nvSpPr>
            <p:spPr>
              <a:xfrm>
                <a:off x="843507" y="4735411"/>
                <a:ext cx="10851962" cy="1379545"/>
              </a:xfrm>
              <a:prstGeom prst="rect">
                <a:avLst/>
              </a:prstGeom>
            </p:spPr>
            <p:txBody>
              <a:bodyPr wrap="square">
                <a:spAutoFit/>
              </a:bodyPr>
              <a:lstStyle/>
              <a:p>
                <a:pPr marL="457200" lvl="0" indent="-457200">
                  <a:lnSpc>
                    <a:spcPct val="130000"/>
                  </a:lnSpc>
                  <a:buClr>
                    <a:srgbClr val="FF0000"/>
                  </a:buClr>
                  <a:buFont typeface="+mj-ea"/>
                  <a:buAutoNum type="circleNumDbPlain" startAt="4"/>
                  <a:defRPr/>
                </a:pPr>
                <a:r>
                  <a:rPr lang="en-US" altLang="zh-CN" sz="2200" dirty="0">
                    <a:solidFill>
                      <a:srgbClr val="FF0000"/>
                    </a:solidFill>
                    <a:latin typeface="Book Antiqua"/>
                  </a:rPr>
                  <a:t>Predictions of BRs for </a:t>
                </a:r>
                <a14:m>
                  <m:oMath xmlns:m="http://schemas.openxmlformats.org/officeDocument/2006/math">
                    <m:r>
                      <a:rPr lang="en-US" altLang="zh-CN" sz="2200">
                        <a:solidFill>
                          <a:srgbClr val="FF0000"/>
                        </a:solidFill>
                        <a:latin typeface="Cambria Math" panose="02040503050406030204" pitchFamily="18" charset="0"/>
                      </a:rPr>
                      <m:t> </m:t>
                    </m:r>
                    <m:r>
                      <a:rPr lang="en-US" altLang="zh-CN" sz="2200" b="0" i="1" smtClean="0">
                        <a:solidFill>
                          <a:srgbClr val="FF0000"/>
                        </a:solidFill>
                        <a:latin typeface="Cambria Math" panose="02040503050406030204" pitchFamily="18" charset="0"/>
                      </a:rPr>
                      <m:t>𝐵</m:t>
                    </m:r>
                    <m:r>
                      <a:rPr lang="en-US" altLang="zh-CN" sz="2200" b="0" i="1" smtClean="0">
                        <a:solidFill>
                          <a:srgbClr val="FF0000"/>
                        </a:solidFill>
                        <a:latin typeface="Cambria Math" panose="02040503050406030204" pitchFamily="18" charset="0"/>
                      </a:rPr>
                      <m:t>→</m:t>
                    </m:r>
                    <m:r>
                      <a:rPr lang="zh-CN" altLang="en-US" sz="2200" i="1">
                        <a:solidFill>
                          <a:srgbClr val="FF0000"/>
                        </a:solidFill>
                        <a:latin typeface="Cambria Math" panose="02040503050406030204" pitchFamily="18" charset="0"/>
                      </a:rPr>
                      <m:t>𝜋𝜋</m:t>
                    </m:r>
                  </m:oMath>
                </a14:m>
                <a:r>
                  <a:rPr lang="en-US" altLang="zh-CN" sz="2200" dirty="0">
                    <a:solidFill>
                      <a:srgbClr val="FF0000"/>
                    </a:solidFill>
                  </a:rPr>
                  <a:t> and of direct CP asymmetries for </a:t>
                </a:r>
                <a14:m>
                  <m:oMath xmlns:m="http://schemas.openxmlformats.org/officeDocument/2006/math">
                    <m:r>
                      <m:rPr>
                        <m:sty m:val="p"/>
                      </m:rPr>
                      <a:rPr lang="en-US" altLang="zh-CN" sz="2200" b="0" i="0" smtClean="0">
                        <a:solidFill>
                          <a:srgbClr val="FF0000"/>
                        </a:solidFill>
                        <a:latin typeface="Cambria Math" panose="02040503050406030204" pitchFamily="18" charset="0"/>
                      </a:rPr>
                      <m:t>B</m:t>
                    </m:r>
                    <m:r>
                      <a:rPr lang="en-US" altLang="zh-CN" sz="2200" b="0" i="0" smtClean="0">
                        <a:solidFill>
                          <a:srgbClr val="FF0000"/>
                        </a:solidFill>
                        <a:latin typeface="Cambria Math" panose="02040503050406030204" pitchFamily="18" charset="0"/>
                      </a:rPr>
                      <m:t>→</m:t>
                    </m:r>
                    <m:r>
                      <a:rPr lang="en-US" altLang="zh-CN" sz="2200" i="1">
                        <a:solidFill>
                          <a:srgbClr val="FF0000"/>
                        </a:solidFill>
                        <a:latin typeface="Cambria Math" panose="02040503050406030204" pitchFamily="18" charset="0"/>
                      </a:rPr>
                      <m:t>𝐾</m:t>
                    </m:r>
                    <m:r>
                      <a:rPr lang="zh-CN" altLang="en-US" sz="2200" i="1">
                        <a:solidFill>
                          <a:srgbClr val="FF0000"/>
                        </a:solidFill>
                        <a:latin typeface="Cambria Math" panose="02040503050406030204" pitchFamily="18" charset="0"/>
                      </a:rPr>
                      <m:t>𝜋</m:t>
                    </m:r>
                  </m:oMath>
                </a14:m>
                <a:r>
                  <a:rPr lang="en-US" altLang="zh-CN" sz="2200" dirty="0">
                    <a:solidFill>
                      <a:srgbClr val="FF0000"/>
                    </a:solidFill>
                  </a:rPr>
                  <a:t> in </a:t>
                </a:r>
                <a:r>
                  <a:rPr lang="en-US" altLang="zh-CN" sz="2200" dirty="0">
                    <a:solidFill>
                      <a:srgbClr val="FF0000"/>
                    </a:solidFill>
                    <a:latin typeface="Book Antiqua"/>
                  </a:rPr>
                  <a:t>NLO PQCD with glauber gluons are well consistent with current data within large  uncertainties under </a:t>
                </a:r>
                <a:r>
                  <a:rPr lang="en-US" altLang="zh-CN" sz="2200" dirty="0">
                    <a:solidFill>
                      <a:srgbClr val="FF0000"/>
                    </a:solidFill>
                  </a:rPr>
                  <a:t>the constraint of </a:t>
                </a:r>
                <a14:m>
                  <m:oMath xmlns:m="http://schemas.openxmlformats.org/officeDocument/2006/math">
                    <m:sSup>
                      <m:sSupPr>
                        <m:ctrlPr>
                          <a:rPr lang="en-US" altLang="zh-CN" sz="2200" i="1" smtClean="0">
                            <a:solidFill>
                              <a:srgbClr val="FF0000"/>
                            </a:solidFill>
                            <a:latin typeface="Cambria Math" panose="02040503050406030204" pitchFamily="18" charset="0"/>
                          </a:rPr>
                        </m:ctrlPr>
                      </m:sSupPr>
                      <m:e>
                        <m:r>
                          <m:rPr>
                            <m:sty m:val="p"/>
                          </m:rPr>
                          <a:rPr lang="en-US" altLang="zh-CN" sz="2200" b="0" i="0" smtClean="0">
                            <a:solidFill>
                              <a:srgbClr val="FF0000"/>
                            </a:solidFill>
                            <a:latin typeface="Cambria Math" panose="02040503050406030204" pitchFamily="18" charset="0"/>
                          </a:rPr>
                          <m:t>BR</m:t>
                        </m:r>
                        <m:r>
                          <a:rPr lang="en-US" altLang="zh-CN" sz="2200" b="0" i="1" smtClean="0">
                            <a:solidFill>
                              <a:srgbClr val="FF0000"/>
                            </a:solidFill>
                            <a:latin typeface="Cambria Math" panose="02040503050406030204" pitchFamily="18" charset="0"/>
                          </a:rPr>
                          <m:t>(</m:t>
                        </m:r>
                        <m:sSup>
                          <m:sSupPr>
                            <m:ctrlPr>
                              <a:rPr lang="en-US" altLang="zh-CN" sz="2200" i="1">
                                <a:solidFill>
                                  <a:srgbClr val="FF0000"/>
                                </a:solidFill>
                                <a:latin typeface="Cambria Math" panose="02040503050406030204" pitchFamily="18" charset="0"/>
                              </a:rPr>
                            </m:ctrlPr>
                          </m:sSupPr>
                          <m:e>
                            <m:r>
                              <a:rPr lang="en-US" altLang="zh-CN" sz="2200" b="0" i="1" smtClean="0">
                                <a:solidFill>
                                  <a:srgbClr val="FF0000"/>
                                </a:solidFill>
                                <a:latin typeface="Cambria Math" panose="02040503050406030204" pitchFamily="18" charset="0"/>
                              </a:rPr>
                              <m:t>𝐵</m:t>
                            </m:r>
                          </m:e>
                          <m:sup>
                            <m:r>
                              <a:rPr lang="en-US" altLang="zh-CN" sz="2200" i="1">
                                <a:solidFill>
                                  <a:srgbClr val="FF0000"/>
                                </a:solidFill>
                                <a:latin typeface="Cambria Math" panose="02040503050406030204" pitchFamily="18" charset="0"/>
                              </a:rPr>
                              <m:t>0</m:t>
                            </m:r>
                          </m:sup>
                        </m:sSup>
                        <m:r>
                          <a:rPr lang="en-US" altLang="zh-CN" sz="2200" b="0" i="1" smtClean="0">
                            <a:solidFill>
                              <a:srgbClr val="FF0000"/>
                            </a:solidFill>
                            <a:latin typeface="Cambria Math" panose="02040503050406030204" pitchFamily="18" charset="0"/>
                          </a:rPr>
                          <m:t>→</m:t>
                        </m:r>
                        <m:r>
                          <a:rPr lang="zh-CN" altLang="en-US" sz="2200" i="1" smtClean="0">
                            <a:solidFill>
                              <a:srgbClr val="FF0000"/>
                            </a:solidFill>
                            <a:latin typeface="Cambria Math" panose="02040503050406030204" pitchFamily="18" charset="0"/>
                          </a:rPr>
                          <m:t>𝜌</m:t>
                        </m:r>
                      </m:e>
                      <m:sup>
                        <m:r>
                          <a:rPr lang="en-US" altLang="zh-CN" sz="2200" b="0" i="1" smtClean="0">
                            <a:solidFill>
                              <a:srgbClr val="FF0000"/>
                            </a:solidFill>
                            <a:latin typeface="Cambria Math" panose="02040503050406030204" pitchFamily="18" charset="0"/>
                          </a:rPr>
                          <m:t>0</m:t>
                        </m:r>
                      </m:sup>
                    </m:sSup>
                    <m:sSup>
                      <m:sSupPr>
                        <m:ctrlPr>
                          <a:rPr lang="en-US" altLang="zh-CN" sz="2200" i="1">
                            <a:solidFill>
                              <a:srgbClr val="FF0000"/>
                            </a:solidFill>
                            <a:latin typeface="Cambria Math" panose="02040503050406030204" pitchFamily="18" charset="0"/>
                          </a:rPr>
                        </m:ctrlPr>
                      </m:sSupPr>
                      <m:e>
                        <m:r>
                          <a:rPr lang="zh-CN" altLang="en-US" sz="2200" i="1">
                            <a:solidFill>
                              <a:srgbClr val="FF0000"/>
                            </a:solidFill>
                            <a:latin typeface="Cambria Math" panose="02040503050406030204" pitchFamily="18" charset="0"/>
                          </a:rPr>
                          <m:t>𝜌</m:t>
                        </m:r>
                      </m:e>
                      <m:sup>
                        <m:r>
                          <a:rPr lang="en-US" altLang="zh-CN" sz="2200" i="1">
                            <a:solidFill>
                              <a:srgbClr val="FF0000"/>
                            </a:solidFill>
                            <a:latin typeface="Cambria Math" panose="02040503050406030204" pitchFamily="18" charset="0"/>
                          </a:rPr>
                          <m:t>0</m:t>
                        </m:r>
                      </m:sup>
                    </m:sSup>
                    <m:r>
                      <a:rPr lang="en-US" altLang="zh-CN" sz="2200" b="0" i="1" smtClean="0">
                        <a:solidFill>
                          <a:srgbClr val="FF0000"/>
                        </a:solidFill>
                        <a:latin typeface="Cambria Math" panose="02040503050406030204" pitchFamily="18" charset="0"/>
                      </a:rPr>
                      <m:t>)</m:t>
                    </m:r>
                    <m:r>
                      <a:rPr lang="en-US" altLang="zh-CN" sz="2200" b="0" i="0" smtClean="0">
                        <a:solidFill>
                          <a:srgbClr val="FF0000"/>
                        </a:solidFill>
                        <a:latin typeface="Cambria Math" panose="02040503050406030204" pitchFamily="18" charset="0"/>
                      </a:rPr>
                      <m:t>.</m:t>
                    </m:r>
                  </m:oMath>
                </a14:m>
                <a:r>
                  <a:rPr kumimoji="0" lang="en-US" altLang="zh-CN" sz="2200" b="0" i="0" u="none" strike="noStrike" kern="1200" cap="none" spc="0" normalizeH="0" baseline="0" noProof="0" dirty="0">
                    <a:ln>
                      <a:noFill/>
                    </a:ln>
                    <a:solidFill>
                      <a:srgbClr val="FF0000"/>
                    </a:solidFill>
                    <a:effectLst/>
                    <a:uLnTx/>
                    <a:uFillTx/>
                    <a:latin typeface="Book Antiqua"/>
                  </a:rPr>
                  <a:t>  </a:t>
                </a:r>
                <a:endParaRPr kumimoji="0" lang="zh-CN" altLang="en-US" sz="2200" b="0" i="0" u="none" strike="noStrike" kern="1200" cap="none" spc="0" normalizeH="0" baseline="0" noProof="0" dirty="0">
                  <a:ln>
                    <a:noFill/>
                  </a:ln>
                  <a:solidFill>
                    <a:srgbClr val="FF0000"/>
                  </a:solidFill>
                  <a:effectLst/>
                  <a:uLnTx/>
                  <a:uFillTx/>
                  <a:latin typeface="Book Antiqua"/>
                </a:endParaRPr>
              </a:p>
            </p:txBody>
          </p:sp>
        </mc:Choice>
        <mc:Fallback xmlns="">
          <p:sp>
            <p:nvSpPr>
              <p:cNvPr id="8" name="矩形 7">
                <a:extLst>
                  <a:ext uri="{FF2B5EF4-FFF2-40B4-BE49-F238E27FC236}">
                    <a16:creationId xmlns:a16="http://schemas.microsoft.com/office/drawing/2014/main" id="{B507759C-8DA8-4A57-B6C6-8C6ED9F722F1}"/>
                  </a:ext>
                </a:extLst>
              </p:cNvPr>
              <p:cNvSpPr>
                <a:spLocks noRot="1" noChangeAspect="1" noMove="1" noResize="1" noEditPoints="1" noAdjustHandles="1" noChangeArrowheads="1" noChangeShapeType="1" noTextEdit="1"/>
              </p:cNvSpPr>
              <p:nvPr/>
            </p:nvSpPr>
            <p:spPr>
              <a:xfrm>
                <a:off x="843507" y="4735411"/>
                <a:ext cx="10851962" cy="1379545"/>
              </a:xfrm>
              <a:prstGeom prst="rect">
                <a:avLst/>
              </a:prstGeom>
              <a:blipFill>
                <a:blip r:embed="rId6"/>
                <a:stretch>
                  <a:fillRect l="-449" b="-8407"/>
                </a:stretch>
              </a:blipFill>
            </p:spPr>
            <p:txBody>
              <a:bodyPr/>
              <a:lstStyle/>
              <a:p>
                <a:r>
                  <a:rPr lang="zh-CN" altLang="en-US">
                    <a:noFill/>
                  </a:rPr>
                  <a:t> </a:t>
                </a:r>
              </a:p>
            </p:txBody>
          </p:sp>
        </mc:Fallback>
      </mc:AlternateContent>
      <p:sp>
        <p:nvSpPr>
          <p:cNvPr id="9" name="文本占位符 4">
            <a:extLst>
              <a:ext uri="{FF2B5EF4-FFF2-40B4-BE49-F238E27FC236}">
                <a16:creationId xmlns:a16="http://schemas.microsoft.com/office/drawing/2014/main" id="{EB262A54-9D36-4801-85C7-DCCDFEF5987F}"/>
              </a:ext>
            </a:extLst>
          </p:cNvPr>
          <p:cNvSpPr txBox="1">
            <a:spLocks/>
          </p:cNvSpPr>
          <p:nvPr/>
        </p:nvSpPr>
        <p:spPr>
          <a:xfrm>
            <a:off x="383458" y="380802"/>
            <a:ext cx="11420168" cy="668645"/>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Clr>
                <a:schemeClr val="bg2"/>
              </a:buClr>
              <a:buFont typeface="Arial" panose="020B0604020202020204" pitchFamily="34" charset="0"/>
              <a:buChar char="•"/>
              <a:defRPr lang="en-US" sz="1600" kern="1200" dirty="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Clr>
                <a:srgbClr val="00CC00"/>
              </a:buClr>
              <a:buNone/>
            </a:pPr>
            <a:r>
              <a:rPr lang="en-US" sz="3200" dirty="0">
                <a:solidFill>
                  <a:srgbClr val="00CC00"/>
                </a:solidFill>
                <a:latin typeface="Times New Roman" panose="02020603050405020304" pitchFamily="18" charset="0"/>
                <a:cs typeface="Times New Roman" panose="02020603050405020304" pitchFamily="18" charset="0"/>
              </a:rPr>
              <a:t> </a:t>
            </a:r>
            <a:r>
              <a:rPr lang="en-US" sz="3200" dirty="0">
                <a:solidFill>
                  <a:srgbClr val="0000CC"/>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3241085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fld id="{D495E168-DA5E-4888-8D8A-92B118324C14}" type="slidenum">
              <a:rPr lang="en-US" sz="1400" b="1" smtClean="0">
                <a:solidFill>
                  <a:schemeClr val="accent4">
                    <a:lumMod val="50000"/>
                  </a:schemeClr>
                </a:solidFill>
              </a:rPr>
              <a:pPr/>
              <a:t>32</a:t>
            </a:fld>
            <a:endParaRPr lang="en-US" sz="1400" b="1" dirty="0">
              <a:solidFill>
                <a:schemeClr val="accent4">
                  <a:lumMod val="50000"/>
                </a:schemeClr>
              </a:solidFill>
            </a:endParaRPr>
          </a:p>
        </p:txBody>
      </p:sp>
      <p:sp>
        <p:nvSpPr>
          <p:cNvPr id="2" name="文本占位符 4">
            <a:extLst>
              <a:ext uri="{FF2B5EF4-FFF2-40B4-BE49-F238E27FC236}">
                <a16:creationId xmlns:a16="http://schemas.microsoft.com/office/drawing/2014/main" id="{726FF02E-6CD8-6FC6-99DE-5922AD0E19FA}"/>
              </a:ext>
            </a:extLst>
          </p:cNvPr>
          <p:cNvSpPr txBox="1">
            <a:spLocks/>
          </p:cNvSpPr>
          <p:nvPr/>
        </p:nvSpPr>
        <p:spPr>
          <a:xfrm>
            <a:off x="383458" y="380802"/>
            <a:ext cx="11420168" cy="668645"/>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Clr>
                <a:schemeClr val="bg2"/>
              </a:buClr>
              <a:buFont typeface="Arial" panose="020B0604020202020204" pitchFamily="34" charset="0"/>
              <a:buChar char="•"/>
              <a:defRPr lang="en-US" sz="1600" kern="1200" dirty="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Clr>
                <a:srgbClr val="00CC00"/>
              </a:buClr>
              <a:buNone/>
            </a:pPr>
            <a:r>
              <a:rPr lang="en-US" sz="3200" dirty="0">
                <a:solidFill>
                  <a:srgbClr val="00CC00"/>
                </a:solidFill>
                <a:latin typeface="Times New Roman" panose="02020603050405020304" pitchFamily="18" charset="0"/>
                <a:cs typeface="Times New Roman" panose="02020603050405020304" pitchFamily="18" charset="0"/>
              </a:rPr>
              <a:t> Outlook</a:t>
            </a:r>
          </a:p>
        </p:txBody>
      </p:sp>
      <p:sp>
        <p:nvSpPr>
          <p:cNvPr id="6" name="矩形 5">
            <a:extLst>
              <a:ext uri="{FF2B5EF4-FFF2-40B4-BE49-F238E27FC236}">
                <a16:creationId xmlns:a16="http://schemas.microsoft.com/office/drawing/2014/main" id="{4BA3A868-9831-2D62-D09E-D4B4A4D5C3D9}"/>
              </a:ext>
            </a:extLst>
          </p:cNvPr>
          <p:cNvSpPr/>
          <p:nvPr/>
        </p:nvSpPr>
        <p:spPr>
          <a:xfrm>
            <a:off x="906754" y="1267905"/>
            <a:ext cx="10867376" cy="499304"/>
          </a:xfrm>
          <a:prstGeom prst="rect">
            <a:avLst/>
          </a:prstGeom>
        </p:spPr>
        <p:txBody>
          <a:bodyPr wrap="square">
            <a:spAutoFit/>
          </a:bodyPr>
          <a:lstStyle/>
          <a:p>
            <a:pPr marL="342900" lvl="0" indent="-342900">
              <a:lnSpc>
                <a:spcPct val="130000"/>
              </a:lnSpc>
              <a:buFont typeface="Wingdings" panose="05000000000000000000" pitchFamily="2" charset="2"/>
              <a:buChar char="Ø"/>
              <a:defRPr/>
            </a:pPr>
            <a:r>
              <a:rPr kumimoji="0" lang="en-US" altLang="zh-CN" sz="2200" b="0" i="0" u="none" strike="noStrike" kern="1200" cap="none" spc="0" normalizeH="0" baseline="0" noProof="0" dirty="0">
                <a:ln>
                  <a:noFill/>
                </a:ln>
                <a:solidFill>
                  <a:srgbClr val="FF3399"/>
                </a:solidFill>
                <a:effectLst/>
                <a:uLnTx/>
                <a:uFillTx/>
                <a:latin typeface="Book Antiqua"/>
                <a:ea typeface="+mn-ea"/>
                <a:cs typeface="+mn-cs"/>
              </a:rPr>
              <a:t>More data with high precision are still demanded; </a:t>
            </a:r>
            <a:endParaRPr kumimoji="0" lang="zh-CN" altLang="en-US" sz="2200" b="0" i="0" u="none" strike="noStrike" kern="1200" cap="none" spc="0" normalizeH="0" baseline="0" noProof="0" dirty="0">
              <a:ln>
                <a:noFill/>
              </a:ln>
              <a:solidFill>
                <a:srgbClr val="FF3399"/>
              </a:solidFill>
              <a:effectLst/>
              <a:uLnTx/>
              <a:uFillTx/>
              <a:latin typeface="Book Antiqua"/>
              <a:ea typeface="+mn-ea"/>
              <a:cs typeface="+mn-cs"/>
            </a:endParaRPr>
          </a:p>
        </p:txBody>
      </p:sp>
      <p:sp>
        <p:nvSpPr>
          <p:cNvPr id="7" name="矩形 6">
            <a:extLst>
              <a:ext uri="{FF2B5EF4-FFF2-40B4-BE49-F238E27FC236}">
                <a16:creationId xmlns:a16="http://schemas.microsoft.com/office/drawing/2014/main" id="{5F7473C6-DD16-44E8-BFC2-39A92F83E4FB}"/>
              </a:ext>
            </a:extLst>
          </p:cNvPr>
          <p:cNvSpPr/>
          <p:nvPr/>
        </p:nvSpPr>
        <p:spPr>
          <a:xfrm>
            <a:off x="906754" y="2031134"/>
            <a:ext cx="10867376" cy="499304"/>
          </a:xfrm>
          <a:prstGeom prst="rect">
            <a:avLst/>
          </a:prstGeom>
        </p:spPr>
        <p:txBody>
          <a:bodyPr wrap="square">
            <a:spAutoFit/>
          </a:bodyPr>
          <a:lstStyle/>
          <a:p>
            <a:pPr marL="342900" lvl="0" indent="-342900">
              <a:lnSpc>
                <a:spcPct val="130000"/>
              </a:lnSpc>
              <a:buFont typeface="Wingdings" panose="05000000000000000000" pitchFamily="2" charset="2"/>
              <a:buChar char="Ø"/>
              <a:defRPr/>
            </a:pPr>
            <a:r>
              <a:rPr lang="en-US" altLang="zh-CN" sz="2200" dirty="0">
                <a:solidFill>
                  <a:srgbClr val="FF0000"/>
                </a:solidFill>
                <a:latin typeface="Book Antiqua"/>
              </a:rPr>
              <a:t>Uncertainties of theoretical inputs need to be urgently reduced;</a:t>
            </a:r>
            <a:r>
              <a:rPr kumimoji="0" lang="en-US" altLang="zh-CN" sz="2200" b="0" i="0" u="none" strike="noStrike" kern="1200" cap="none" spc="0" normalizeH="0" baseline="0" noProof="0" dirty="0">
                <a:ln>
                  <a:noFill/>
                </a:ln>
                <a:solidFill>
                  <a:srgbClr val="FF0000"/>
                </a:solidFill>
                <a:effectLst/>
                <a:uLnTx/>
                <a:uFillTx/>
                <a:latin typeface="Book Antiqua"/>
                <a:ea typeface="+mn-ea"/>
                <a:cs typeface="+mn-cs"/>
              </a:rPr>
              <a:t>  </a:t>
            </a:r>
            <a:endParaRPr kumimoji="0" lang="zh-CN" altLang="en-US" sz="2200" b="0" i="0" u="none" strike="noStrike" kern="1200" cap="none" spc="0" normalizeH="0" baseline="0" noProof="0" dirty="0">
              <a:ln>
                <a:noFill/>
              </a:ln>
              <a:solidFill>
                <a:srgbClr val="FF0000"/>
              </a:solidFill>
              <a:effectLst/>
              <a:uLnTx/>
              <a:uFillTx/>
              <a:latin typeface="Book Antiqua"/>
              <a:ea typeface="+mn-ea"/>
              <a:cs typeface="+mn-cs"/>
            </a:endParaRPr>
          </a:p>
        </p:txBody>
      </p:sp>
      <p:sp>
        <p:nvSpPr>
          <p:cNvPr id="8" name="矩形 7">
            <a:extLst>
              <a:ext uri="{FF2B5EF4-FFF2-40B4-BE49-F238E27FC236}">
                <a16:creationId xmlns:a16="http://schemas.microsoft.com/office/drawing/2014/main" id="{BDDC4468-437E-70BF-FD85-F9B61C788631}"/>
              </a:ext>
            </a:extLst>
          </p:cNvPr>
          <p:cNvSpPr/>
          <p:nvPr/>
        </p:nvSpPr>
        <p:spPr>
          <a:xfrm>
            <a:off x="912963" y="2819237"/>
            <a:ext cx="10861168" cy="499304"/>
          </a:xfrm>
          <a:prstGeom prst="rect">
            <a:avLst/>
          </a:prstGeom>
        </p:spPr>
        <p:txBody>
          <a:bodyPr wrap="square">
            <a:spAutoFit/>
          </a:bodyPr>
          <a:lstStyle/>
          <a:p>
            <a:pPr marL="342900" lvl="0" indent="-342900">
              <a:lnSpc>
                <a:spcPct val="130000"/>
              </a:lnSpc>
              <a:buFont typeface="Wingdings" panose="05000000000000000000" pitchFamily="2" charset="2"/>
              <a:buChar char="Ø"/>
              <a:defRPr/>
            </a:pPr>
            <a:r>
              <a:rPr lang="en-US" altLang="zh-CN" sz="2200" dirty="0">
                <a:solidFill>
                  <a:srgbClr val="7030A0"/>
                </a:solidFill>
                <a:latin typeface="Book Antiqua"/>
              </a:rPr>
              <a:t>More experimental observables?</a:t>
            </a:r>
            <a:r>
              <a:rPr kumimoji="0" lang="en-US" altLang="zh-CN" sz="2200" i="0" u="none" strike="noStrike" kern="1200" cap="none" spc="0" normalizeH="0" baseline="0" noProof="0" dirty="0">
                <a:ln>
                  <a:noFill/>
                </a:ln>
                <a:solidFill>
                  <a:srgbClr val="7030A0"/>
                </a:solidFill>
                <a:effectLst/>
                <a:uLnTx/>
                <a:uFillTx/>
                <a:latin typeface="Book Antiqua"/>
                <a:ea typeface="+mn-ea"/>
                <a:cs typeface="+mn-cs"/>
              </a:rPr>
              <a:t>  </a:t>
            </a:r>
            <a:endParaRPr kumimoji="0" lang="zh-CN" altLang="en-US" sz="2200" i="0" u="none" strike="noStrike" kern="1200" cap="none" spc="0" normalizeH="0" baseline="0" noProof="0" dirty="0">
              <a:ln>
                <a:noFill/>
              </a:ln>
              <a:solidFill>
                <a:srgbClr val="7030A0"/>
              </a:solidFill>
              <a:effectLst/>
              <a:uLnTx/>
              <a:uFillTx/>
              <a:latin typeface="Book Antiqua"/>
              <a:ea typeface="+mn-ea"/>
              <a:cs typeface="+mn-cs"/>
            </a:endParaRPr>
          </a:p>
        </p:txBody>
      </p:sp>
      <p:sp>
        <p:nvSpPr>
          <p:cNvPr id="9" name="矩形 8">
            <a:extLst>
              <a:ext uri="{FF2B5EF4-FFF2-40B4-BE49-F238E27FC236}">
                <a16:creationId xmlns:a16="http://schemas.microsoft.com/office/drawing/2014/main" id="{E39CC839-1E16-7961-F73E-DF669DE13671}"/>
              </a:ext>
            </a:extLst>
          </p:cNvPr>
          <p:cNvSpPr/>
          <p:nvPr/>
        </p:nvSpPr>
        <p:spPr>
          <a:xfrm>
            <a:off x="906759" y="5128837"/>
            <a:ext cx="10861169" cy="499304"/>
          </a:xfrm>
          <a:prstGeom prst="rect">
            <a:avLst/>
          </a:prstGeom>
        </p:spPr>
        <p:txBody>
          <a:bodyPr wrap="square">
            <a:spAutoFit/>
          </a:bodyPr>
          <a:lstStyle/>
          <a:p>
            <a:pPr marL="342900" lvl="0" indent="-342900">
              <a:lnSpc>
                <a:spcPct val="130000"/>
              </a:lnSpc>
              <a:buFont typeface="Wingdings" panose="05000000000000000000" pitchFamily="2" charset="2"/>
              <a:buChar char="Ø"/>
              <a:defRPr/>
            </a:pPr>
            <a:r>
              <a:rPr kumimoji="0" lang="en-US" altLang="zh-CN" sz="2200" b="0" i="0" u="none" strike="noStrike" kern="1200" cap="none" spc="0" normalizeH="0" baseline="0" noProof="0" dirty="0">
                <a:ln>
                  <a:noFill/>
                </a:ln>
                <a:solidFill>
                  <a:srgbClr val="7030A0"/>
                </a:solidFill>
                <a:effectLst/>
                <a:uLnTx/>
                <a:uFillTx/>
                <a:latin typeface="Book Antiqua"/>
              </a:rPr>
              <a:t>Nothing is impossible! Keep moving</a:t>
            </a:r>
            <a:r>
              <a:rPr lang="en-US" altLang="zh-CN" sz="2200" dirty="0">
                <a:solidFill>
                  <a:srgbClr val="7030A0"/>
                </a:solidFill>
                <a:latin typeface="Book Antiqua"/>
              </a:rPr>
              <a:t>…</a:t>
            </a:r>
            <a:endParaRPr kumimoji="0" lang="zh-CN" altLang="en-US" sz="2200" b="0" i="0" u="none" strike="noStrike" kern="1200" cap="none" spc="0" normalizeH="0" baseline="0" noProof="0" dirty="0">
              <a:ln>
                <a:noFill/>
              </a:ln>
              <a:solidFill>
                <a:srgbClr val="7030A0"/>
              </a:solidFill>
              <a:effectLst/>
              <a:uLnTx/>
              <a:uFillTx/>
              <a:latin typeface="Book Antiqua"/>
            </a:endParaRPr>
          </a:p>
        </p:txBody>
      </p:sp>
      <p:sp>
        <p:nvSpPr>
          <p:cNvPr id="10" name="矩形 9">
            <a:extLst>
              <a:ext uri="{FF2B5EF4-FFF2-40B4-BE49-F238E27FC236}">
                <a16:creationId xmlns:a16="http://schemas.microsoft.com/office/drawing/2014/main" id="{63F5B322-DDDE-422E-A8D7-05B7F155C6F4}"/>
              </a:ext>
            </a:extLst>
          </p:cNvPr>
          <p:cNvSpPr/>
          <p:nvPr/>
        </p:nvSpPr>
        <p:spPr>
          <a:xfrm>
            <a:off x="912962" y="3603731"/>
            <a:ext cx="10861168" cy="499304"/>
          </a:xfrm>
          <a:prstGeom prst="rect">
            <a:avLst/>
          </a:prstGeom>
        </p:spPr>
        <p:txBody>
          <a:bodyPr wrap="square">
            <a:spAutoFit/>
          </a:bodyPr>
          <a:lstStyle/>
          <a:p>
            <a:pPr marL="342900" lvl="0" indent="-342900">
              <a:lnSpc>
                <a:spcPct val="130000"/>
              </a:lnSpc>
              <a:buFont typeface="Wingdings" panose="05000000000000000000" pitchFamily="2" charset="2"/>
              <a:buChar char="Ø"/>
              <a:defRPr/>
            </a:pPr>
            <a:r>
              <a:rPr lang="en-US" altLang="zh-CN" sz="2200" dirty="0">
                <a:solidFill>
                  <a:srgbClr val="7030A0"/>
                </a:solidFill>
              </a:rPr>
              <a:t>More new contributions </a:t>
            </a:r>
            <a:r>
              <a:rPr lang="en-US" altLang="zh-CN" sz="2200" dirty="0">
                <a:solidFill>
                  <a:srgbClr val="7030A0"/>
                </a:solidFill>
                <a:latin typeface="Book Antiqua"/>
              </a:rPr>
              <a:t>from NLP or QCD mechanism?</a:t>
            </a:r>
            <a:r>
              <a:rPr kumimoji="0" lang="en-US" altLang="zh-CN" sz="2200" i="0" u="none" strike="noStrike" kern="1200" cap="none" spc="0" normalizeH="0" baseline="0" noProof="0" dirty="0">
                <a:ln>
                  <a:noFill/>
                </a:ln>
                <a:solidFill>
                  <a:srgbClr val="7030A0"/>
                </a:solidFill>
                <a:effectLst/>
                <a:uLnTx/>
                <a:uFillTx/>
                <a:latin typeface="Book Antiqua"/>
                <a:ea typeface="+mn-ea"/>
                <a:cs typeface="+mn-cs"/>
              </a:rPr>
              <a:t>  </a:t>
            </a:r>
            <a:endParaRPr kumimoji="0" lang="zh-CN" altLang="en-US" sz="2200" i="0" u="none" strike="noStrike" kern="1200" cap="none" spc="0" normalizeH="0" baseline="0" noProof="0" dirty="0">
              <a:ln>
                <a:noFill/>
              </a:ln>
              <a:solidFill>
                <a:srgbClr val="7030A0"/>
              </a:solidFill>
              <a:effectLst/>
              <a:uLnTx/>
              <a:uFillTx/>
              <a:latin typeface="Book Antiqua"/>
              <a:ea typeface="+mn-ea"/>
              <a:cs typeface="+mn-cs"/>
            </a:endParaRPr>
          </a:p>
        </p:txBody>
      </p:sp>
      <p:sp>
        <p:nvSpPr>
          <p:cNvPr id="11" name="矩形 10">
            <a:extLst>
              <a:ext uri="{FF2B5EF4-FFF2-40B4-BE49-F238E27FC236}">
                <a16:creationId xmlns:a16="http://schemas.microsoft.com/office/drawing/2014/main" id="{5936F514-C8C9-4A49-A30A-68FB49E18CA4}"/>
              </a:ext>
            </a:extLst>
          </p:cNvPr>
          <p:cNvSpPr/>
          <p:nvPr/>
        </p:nvSpPr>
        <p:spPr>
          <a:xfrm>
            <a:off x="912962" y="4356451"/>
            <a:ext cx="10861168" cy="499304"/>
          </a:xfrm>
          <a:prstGeom prst="rect">
            <a:avLst/>
          </a:prstGeom>
        </p:spPr>
        <p:txBody>
          <a:bodyPr wrap="square">
            <a:spAutoFit/>
          </a:bodyPr>
          <a:lstStyle/>
          <a:p>
            <a:pPr marL="342900" lvl="0" indent="-342900">
              <a:lnSpc>
                <a:spcPct val="130000"/>
              </a:lnSpc>
              <a:buFont typeface="Wingdings" panose="05000000000000000000" pitchFamily="2" charset="2"/>
              <a:buChar char="Ø"/>
              <a:defRPr/>
            </a:pPr>
            <a:r>
              <a:rPr lang="en-US" altLang="zh-CN" sz="2200" dirty="0">
                <a:solidFill>
                  <a:srgbClr val="7030A0"/>
                </a:solidFill>
                <a:latin typeface="Book Antiqua"/>
              </a:rPr>
              <a:t>New physics beyond the standard model?</a:t>
            </a:r>
            <a:r>
              <a:rPr kumimoji="0" lang="en-US" altLang="zh-CN" sz="2200" i="0" u="none" strike="noStrike" kern="1200" cap="none" spc="0" normalizeH="0" baseline="0" noProof="0" dirty="0">
                <a:ln>
                  <a:noFill/>
                </a:ln>
                <a:solidFill>
                  <a:srgbClr val="7030A0"/>
                </a:solidFill>
                <a:effectLst/>
                <a:uLnTx/>
                <a:uFillTx/>
                <a:latin typeface="Book Antiqua"/>
                <a:ea typeface="+mn-ea"/>
                <a:cs typeface="+mn-cs"/>
              </a:rPr>
              <a:t> </a:t>
            </a:r>
            <a:endParaRPr kumimoji="0" lang="zh-CN" altLang="en-US" sz="2200" i="0" u="none" strike="noStrike" kern="1200" cap="none" spc="0" normalizeH="0" baseline="0" noProof="0" dirty="0">
              <a:ln>
                <a:noFill/>
              </a:ln>
              <a:solidFill>
                <a:srgbClr val="7030A0"/>
              </a:solidFill>
              <a:effectLst/>
              <a:uLnTx/>
              <a:uFillTx/>
              <a:latin typeface="Book Antiqua"/>
              <a:ea typeface="+mn-ea"/>
              <a:cs typeface="+mn-cs"/>
            </a:endParaRPr>
          </a:p>
        </p:txBody>
      </p:sp>
    </p:spTree>
    <p:extLst>
      <p:ext uri="{BB962C8B-B14F-4D97-AF65-F5344CB8AC3E}">
        <p14:creationId xmlns:p14="http://schemas.microsoft.com/office/powerpoint/2010/main" val="1622554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7EE6F97-F932-4CE0-81CF-8B3DDFADBF11}"/>
              </a:ext>
            </a:extLst>
          </p:cNvPr>
          <p:cNvSpPr>
            <a:spLocks noGrp="1"/>
          </p:cNvSpPr>
          <p:nvPr>
            <p:ph type="title"/>
          </p:nvPr>
        </p:nvSpPr>
        <p:spPr bwMode="grayWhite">
          <a:xfrm>
            <a:off x="494522" y="986787"/>
            <a:ext cx="11234057" cy="1658146"/>
          </a:xfrm>
        </p:spPr>
        <p:txBody>
          <a:bodyPr wrap="square">
            <a:spAutoFit/>
          </a:bodyPr>
          <a:lstStyle/>
          <a:p>
            <a:r>
              <a:rPr lang="en-US" sz="11000" dirty="0">
                <a:solidFill>
                  <a:schemeClr val="accent4">
                    <a:lumMod val="40000"/>
                    <a:lumOff val="60000"/>
                  </a:schemeClr>
                </a:solidFill>
              </a:rPr>
              <a:t>Thanks for your attention!</a:t>
            </a:r>
            <a:endParaRPr lang="ru-RU" sz="11000" dirty="0">
              <a:solidFill>
                <a:schemeClr val="accent4">
                  <a:lumMod val="40000"/>
                  <a:lumOff val="60000"/>
                </a:schemeClr>
              </a:solidFill>
            </a:endParaRPr>
          </a:p>
        </p:txBody>
      </p:sp>
      <p:sp>
        <p:nvSpPr>
          <p:cNvPr id="7" name="文本占位符 6">
            <a:extLst>
              <a:ext uri="{FF2B5EF4-FFF2-40B4-BE49-F238E27FC236}">
                <a16:creationId xmlns:a16="http://schemas.microsoft.com/office/drawing/2014/main" id="{0601F504-BCBE-4A2D-90EF-D4AA83599947}"/>
              </a:ext>
            </a:extLst>
          </p:cNvPr>
          <p:cNvSpPr>
            <a:spLocks noGrp="1"/>
          </p:cNvSpPr>
          <p:nvPr>
            <p:ph type="body" sz="quarter" idx="23"/>
          </p:nvPr>
        </p:nvSpPr>
        <p:spPr bwMode="grayWhite">
          <a:xfrm>
            <a:off x="503853" y="4524365"/>
            <a:ext cx="11234057" cy="480131"/>
          </a:xfrm>
        </p:spPr>
        <p:txBody>
          <a:bodyPr wrap="square">
            <a:spAutoFit/>
          </a:bodyPr>
          <a:lstStyle/>
          <a:p>
            <a:r>
              <a:rPr lang="en-US" sz="2800" dirty="0">
                <a:solidFill>
                  <a:schemeClr val="accent4">
                    <a:lumMod val="40000"/>
                    <a:lumOff val="60000"/>
                  </a:schemeClr>
                </a:solidFill>
                <a:latin typeface="Times New Roman" panose="02020603050405020304" pitchFamily="18" charset="0"/>
                <a:cs typeface="Times New Roman" panose="02020603050405020304" pitchFamily="18" charset="0"/>
              </a:rPr>
              <a:t>Email</a:t>
            </a:r>
            <a:endParaRPr lang="ru-RU" sz="28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6" name="文本占位符 5">
            <a:extLst>
              <a:ext uri="{FF2B5EF4-FFF2-40B4-BE49-F238E27FC236}">
                <a16:creationId xmlns:a16="http://schemas.microsoft.com/office/drawing/2014/main" id="{0A2CB2D7-DC9E-4339-B25F-40718A18F9FD}"/>
              </a:ext>
            </a:extLst>
          </p:cNvPr>
          <p:cNvSpPr>
            <a:spLocks noGrp="1"/>
          </p:cNvSpPr>
          <p:nvPr>
            <p:ph type="body" sz="quarter" idx="22"/>
          </p:nvPr>
        </p:nvSpPr>
        <p:spPr bwMode="grayWhite">
          <a:xfrm>
            <a:off x="503853" y="5031356"/>
            <a:ext cx="11234057" cy="508794"/>
          </a:xfrm>
        </p:spPr>
        <p:txBody>
          <a:bodyPr wrap="square">
            <a:spAutoFit/>
          </a:bodyPr>
          <a:lstStyle/>
          <a:p>
            <a:r>
              <a:rPr lang="en-US" i="1" dirty="0">
                <a:solidFill>
                  <a:srgbClr val="197DCE"/>
                </a:solidFill>
              </a:rPr>
              <a:t>liuxin@jsnu.edu.cn</a:t>
            </a:r>
            <a:endParaRPr lang="ru-RU" i="1" dirty="0">
              <a:solidFill>
                <a:srgbClr val="197DCE"/>
              </a:solidFill>
            </a:endParaRPr>
          </a:p>
        </p:txBody>
      </p:sp>
      <p:pic>
        <p:nvPicPr>
          <p:cNvPr id="10" name="图片 9">
            <a:extLst>
              <a:ext uri="{FF2B5EF4-FFF2-40B4-BE49-F238E27FC236}">
                <a16:creationId xmlns:a16="http://schemas.microsoft.com/office/drawing/2014/main" id="{B4EC3636-5ECA-4D14-B4C0-5946D88863D6}"/>
              </a:ext>
            </a:extLst>
          </p:cNvPr>
          <p:cNvPicPr>
            <a:picLocks noChangeAspect="1"/>
          </p:cNvPicPr>
          <p:nvPr/>
        </p:nvPicPr>
        <p:blipFill>
          <a:blip r:embed="rId2"/>
          <a:stretch>
            <a:fillRect/>
          </a:stretch>
        </p:blipFill>
        <p:spPr>
          <a:xfrm>
            <a:off x="2005059" y="3249168"/>
            <a:ext cx="8124738" cy="1321624"/>
          </a:xfrm>
          <a:prstGeom prst="rect">
            <a:avLst/>
          </a:prstGeom>
        </p:spPr>
      </p:pic>
    </p:spTree>
    <p:extLst>
      <p:ext uri="{BB962C8B-B14F-4D97-AF65-F5344CB8AC3E}">
        <p14:creationId xmlns:p14="http://schemas.microsoft.com/office/powerpoint/2010/main" val="1563226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11B5703F-BF56-47DD-A351-933139F5F2C3}"/>
              </a:ext>
            </a:extLst>
          </p:cNvPr>
          <p:cNvSpPr>
            <a:spLocks noGrp="1"/>
          </p:cNvSpPr>
          <p:nvPr>
            <p:ph type="sldNum" sz="quarter" idx="12"/>
          </p:nvPr>
        </p:nvSpPr>
        <p:spPr>
          <a:xfrm>
            <a:off x="5821279" y="6360888"/>
            <a:ext cx="549442" cy="307777"/>
          </a:xfr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400" b="1" i="0" u="none" strike="noStrike" kern="1200" cap="none" spc="0" normalizeH="0" baseline="0" noProof="0" dirty="0">
              <a:ln>
                <a:noFill/>
              </a:ln>
              <a:effectLst/>
              <a:uLnTx/>
              <a:uFillTx/>
              <a:latin typeface="Book Antiqua"/>
              <a:ea typeface="+mn-ea"/>
              <a:cs typeface="+mn-cs"/>
            </a:endParaRPr>
          </a:p>
        </p:txBody>
      </p:sp>
      <p:sp>
        <p:nvSpPr>
          <p:cNvPr id="2" name="标题 1">
            <a:extLst>
              <a:ext uri="{FF2B5EF4-FFF2-40B4-BE49-F238E27FC236}">
                <a16:creationId xmlns:a16="http://schemas.microsoft.com/office/drawing/2014/main" id="{0155DA52-6375-411F-E696-351D2AFABC75}"/>
              </a:ext>
            </a:extLst>
          </p:cNvPr>
          <p:cNvSpPr>
            <a:spLocks noGrp="1"/>
          </p:cNvSpPr>
          <p:nvPr>
            <p:ph type="title"/>
          </p:nvPr>
        </p:nvSpPr>
        <p:spPr>
          <a:xfrm>
            <a:off x="429208" y="2921303"/>
            <a:ext cx="11299372" cy="1089529"/>
          </a:xfrm>
        </p:spPr>
        <p:txBody>
          <a:bodyPr wrap="square">
            <a:spAutoFit/>
          </a:bodyPr>
          <a:lstStyle/>
          <a:p>
            <a:r>
              <a:rPr lang="en-US" sz="7200" dirty="0">
                <a:solidFill>
                  <a:srgbClr val="FF0000"/>
                </a:solidFill>
                <a:latin typeface="Times New Roman" panose="02020603050405020304" pitchFamily="18" charset="0"/>
                <a:cs typeface="Times New Roman" panose="02020603050405020304" pitchFamily="18" charset="0"/>
              </a:rPr>
              <a:t>B</a:t>
            </a:r>
            <a:r>
              <a:rPr lang="en-US" dirty="0">
                <a:solidFill>
                  <a:srgbClr val="FF0000"/>
                </a:solidFill>
                <a:latin typeface="Times New Roman" panose="02020603050405020304" pitchFamily="18" charset="0"/>
                <a:cs typeface="Times New Roman" panose="02020603050405020304" pitchFamily="18" charset="0"/>
              </a:rPr>
              <a:t>ACK-UP</a:t>
            </a:r>
            <a:r>
              <a:rPr lang="en-US" sz="6600" dirty="0">
                <a:solidFill>
                  <a:srgbClr val="FF0000"/>
                </a:solidFill>
                <a:latin typeface="Times New Roman" panose="02020603050405020304" pitchFamily="18" charset="0"/>
                <a:cs typeface="Times New Roman" panose="02020603050405020304" pitchFamily="18" charset="0"/>
              </a:rPr>
              <a:t> </a:t>
            </a:r>
            <a:r>
              <a:rPr lang="en-US" sz="7200" dirty="0">
                <a:solidFill>
                  <a:srgbClr val="FF0000"/>
                </a:solidFill>
                <a:latin typeface="Times New Roman" panose="02020603050405020304" pitchFamily="18" charset="0"/>
                <a:cs typeface="Times New Roman" panose="02020603050405020304" pitchFamily="18" charset="0"/>
              </a:rPr>
              <a:t>S</a:t>
            </a:r>
            <a:r>
              <a:rPr lang="en-US" dirty="0">
                <a:solidFill>
                  <a:srgbClr val="FF0000"/>
                </a:solidFill>
                <a:latin typeface="Times New Roman" panose="02020603050405020304" pitchFamily="18" charset="0"/>
                <a:cs typeface="Times New Roman" panose="02020603050405020304" pitchFamily="18" charset="0"/>
              </a:rPr>
              <a:t>LIDES</a:t>
            </a:r>
          </a:p>
        </p:txBody>
      </p:sp>
    </p:spTree>
    <p:extLst>
      <p:ext uri="{BB962C8B-B14F-4D97-AF65-F5344CB8AC3E}">
        <p14:creationId xmlns:p14="http://schemas.microsoft.com/office/powerpoint/2010/main" val="2599079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5105062C-C20B-4060-B658-B921EE8779B8}"/>
              </a:ext>
            </a:extLst>
          </p:cNvPr>
          <p:cNvGrpSpPr/>
          <p:nvPr/>
        </p:nvGrpSpPr>
        <p:grpSpPr>
          <a:xfrm>
            <a:off x="1416756" y="932009"/>
            <a:ext cx="9358487" cy="4871634"/>
            <a:chOff x="1416756" y="932009"/>
            <a:chExt cx="9358487" cy="4871634"/>
          </a:xfrm>
        </p:grpSpPr>
        <p:grpSp>
          <p:nvGrpSpPr>
            <p:cNvPr id="15" name="组合 14">
              <a:extLst>
                <a:ext uri="{FF2B5EF4-FFF2-40B4-BE49-F238E27FC236}">
                  <a16:creationId xmlns:a16="http://schemas.microsoft.com/office/drawing/2014/main" id="{C0034505-81BB-4BAE-A827-6B99A7AA0DFE}"/>
                </a:ext>
              </a:extLst>
            </p:cNvPr>
            <p:cNvGrpSpPr/>
            <p:nvPr/>
          </p:nvGrpSpPr>
          <p:grpSpPr>
            <a:xfrm>
              <a:off x="1416756" y="932009"/>
              <a:ext cx="9358487" cy="4871634"/>
              <a:chOff x="1416756" y="932009"/>
              <a:chExt cx="9358487" cy="4871634"/>
            </a:xfrm>
          </p:grpSpPr>
          <p:pic>
            <p:nvPicPr>
              <p:cNvPr id="2" name="图片 1">
                <a:extLst>
                  <a:ext uri="{FF2B5EF4-FFF2-40B4-BE49-F238E27FC236}">
                    <a16:creationId xmlns:a16="http://schemas.microsoft.com/office/drawing/2014/main" id="{3411F789-E2E1-4B09-9103-46D8426BF898}"/>
                  </a:ext>
                </a:extLst>
              </p:cNvPr>
              <p:cNvPicPr>
                <a:picLocks noChangeAspect="1"/>
              </p:cNvPicPr>
              <p:nvPr/>
            </p:nvPicPr>
            <p:blipFill>
              <a:blip r:embed="rId3"/>
              <a:stretch>
                <a:fillRect/>
              </a:stretch>
            </p:blipFill>
            <p:spPr>
              <a:xfrm>
                <a:off x="1416756" y="932009"/>
                <a:ext cx="9358487" cy="4871634"/>
              </a:xfrm>
              <a:prstGeom prst="rect">
                <a:avLst/>
              </a:prstGeom>
            </p:spPr>
          </p:pic>
          <p:sp>
            <p:nvSpPr>
              <p:cNvPr id="10" name="矩形 9">
                <a:extLst>
                  <a:ext uri="{FF2B5EF4-FFF2-40B4-BE49-F238E27FC236}">
                    <a16:creationId xmlns:a16="http://schemas.microsoft.com/office/drawing/2014/main" id="{DEFC9694-DA75-4793-9BB6-CE8CE30D9C2A}"/>
                  </a:ext>
                </a:extLst>
              </p:cNvPr>
              <p:cNvSpPr/>
              <p:nvPr/>
            </p:nvSpPr>
            <p:spPr>
              <a:xfrm>
                <a:off x="1459684" y="1069596"/>
                <a:ext cx="268448" cy="239087"/>
              </a:xfrm>
              <a:prstGeom prst="rect">
                <a:avLst/>
              </a:prstGeom>
              <a:solidFill>
                <a:schemeClr val="bg1"/>
              </a:solidFill>
              <a:ln w="12700" cap="flat">
                <a:noFill/>
                <a:prstDash val="solid"/>
                <a:miter/>
              </a:ln>
            </p:spPr>
            <p:txBody>
              <a:bodyPr rtlCol="0" anchor="ctr"/>
              <a:lstStyle/>
              <a:p>
                <a:pPr algn="l"/>
                <a:endParaRPr lang="zh-CN" altLang="en-US" dirty="0"/>
              </a:p>
            </p:txBody>
          </p:sp>
          <p:sp>
            <p:nvSpPr>
              <p:cNvPr id="11" name="矩形 10">
                <a:extLst>
                  <a:ext uri="{FF2B5EF4-FFF2-40B4-BE49-F238E27FC236}">
                    <a16:creationId xmlns:a16="http://schemas.microsoft.com/office/drawing/2014/main" id="{9B8EFD2A-67CD-4F6F-B1E1-167AC0829B24}"/>
                  </a:ext>
                </a:extLst>
              </p:cNvPr>
              <p:cNvSpPr/>
              <p:nvPr/>
            </p:nvSpPr>
            <p:spPr>
              <a:xfrm>
                <a:off x="1459684" y="3522884"/>
                <a:ext cx="268448" cy="239087"/>
              </a:xfrm>
              <a:prstGeom prst="rect">
                <a:avLst/>
              </a:prstGeom>
              <a:solidFill>
                <a:schemeClr val="bg1"/>
              </a:solidFill>
              <a:ln w="12700" cap="flat">
                <a:noFill/>
                <a:prstDash val="solid"/>
                <a:miter/>
              </a:ln>
            </p:spPr>
            <p:txBody>
              <a:bodyPr rtlCol="0" anchor="ctr"/>
              <a:lstStyle/>
              <a:p>
                <a:pPr algn="l"/>
                <a:endParaRPr lang="zh-CN" altLang="en-US" dirty="0"/>
              </a:p>
            </p:txBody>
          </p:sp>
          <p:sp>
            <p:nvSpPr>
              <p:cNvPr id="12" name="矩形 11">
                <a:extLst>
                  <a:ext uri="{FF2B5EF4-FFF2-40B4-BE49-F238E27FC236}">
                    <a16:creationId xmlns:a16="http://schemas.microsoft.com/office/drawing/2014/main" id="{195C23C3-471D-4575-A20F-104CD0ED8484}"/>
                  </a:ext>
                </a:extLst>
              </p:cNvPr>
              <p:cNvSpPr/>
              <p:nvPr/>
            </p:nvSpPr>
            <p:spPr>
              <a:xfrm>
                <a:off x="6159341" y="1005977"/>
                <a:ext cx="268448" cy="273344"/>
              </a:xfrm>
              <a:prstGeom prst="rect">
                <a:avLst/>
              </a:prstGeom>
              <a:solidFill>
                <a:schemeClr val="bg1"/>
              </a:solidFill>
              <a:ln w="12700" cap="flat">
                <a:noFill/>
                <a:prstDash val="solid"/>
                <a:miter/>
              </a:ln>
            </p:spPr>
            <p:txBody>
              <a:bodyPr rtlCol="0" anchor="ctr"/>
              <a:lstStyle/>
              <a:p>
                <a:pPr algn="l"/>
                <a:endParaRPr lang="zh-CN" altLang="en-US" dirty="0"/>
              </a:p>
            </p:txBody>
          </p:sp>
          <p:sp>
            <p:nvSpPr>
              <p:cNvPr id="13" name="矩形 12">
                <a:extLst>
                  <a:ext uri="{FF2B5EF4-FFF2-40B4-BE49-F238E27FC236}">
                    <a16:creationId xmlns:a16="http://schemas.microsoft.com/office/drawing/2014/main" id="{3CAD5A09-1B94-498A-80D6-CB2BAA10D710}"/>
                  </a:ext>
                </a:extLst>
              </p:cNvPr>
              <p:cNvSpPr/>
              <p:nvPr/>
            </p:nvSpPr>
            <p:spPr>
              <a:xfrm>
                <a:off x="6196668" y="3402436"/>
                <a:ext cx="268448" cy="321470"/>
              </a:xfrm>
              <a:prstGeom prst="rect">
                <a:avLst/>
              </a:prstGeom>
              <a:solidFill>
                <a:schemeClr val="bg1"/>
              </a:solidFill>
              <a:ln w="12700" cap="flat">
                <a:noFill/>
                <a:prstDash val="solid"/>
                <a:miter/>
              </a:ln>
            </p:spPr>
            <p:txBody>
              <a:bodyPr rtlCol="0" anchor="ctr"/>
              <a:lstStyle/>
              <a:p>
                <a:pPr algn="l"/>
                <a:endParaRPr lang="zh-CN" altLang="en-US" dirty="0"/>
              </a:p>
            </p:txBody>
          </p:sp>
        </p:grpSp>
        <p:cxnSp>
          <p:nvCxnSpPr>
            <p:cNvPr id="17" name="直接连接符 16">
              <a:extLst>
                <a:ext uri="{FF2B5EF4-FFF2-40B4-BE49-F238E27FC236}">
                  <a16:creationId xmlns:a16="http://schemas.microsoft.com/office/drawing/2014/main" id="{A2C91465-32B2-4B83-98C3-C74191FABB46}"/>
                </a:ext>
              </a:extLst>
            </p:cNvPr>
            <p:cNvCxnSpPr>
              <a:stCxn id="2" idx="1"/>
              <a:endCxn id="2" idx="3"/>
            </p:cNvCxnSpPr>
            <p:nvPr/>
          </p:nvCxnSpPr>
          <p:spPr>
            <a:xfrm>
              <a:off x="1416756" y="3367826"/>
              <a:ext cx="9358487"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5638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5" name="矩形 4">
            <a:extLst>
              <a:ext uri="{FF2B5EF4-FFF2-40B4-BE49-F238E27FC236}">
                <a16:creationId xmlns:a16="http://schemas.microsoft.com/office/drawing/2014/main" id="{FEF0F8B1-877A-E7BB-596B-460A5FC6825E}"/>
              </a:ext>
            </a:extLst>
          </p:cNvPr>
          <p:cNvSpPr/>
          <p:nvPr/>
        </p:nvSpPr>
        <p:spPr>
          <a:xfrm>
            <a:off x="1939211" y="5941230"/>
            <a:ext cx="8313575" cy="261610"/>
          </a:xfrm>
          <a:prstGeom prst="rect">
            <a:avLst/>
          </a:prstGeom>
        </p:spPr>
        <p:txBody>
          <a:bodyPr wrap="square">
            <a:spAutoFit/>
          </a:bodyPr>
          <a:lstStyle/>
          <a:p>
            <a:pPr algn="ctr"/>
            <a:r>
              <a:rPr lang="en-US" altLang="zh-CN" sz="1100" i="1" dirty="0">
                <a:solidFill>
                  <a:srgbClr val="000080"/>
                </a:solidFill>
                <a:latin typeface="CMSSI8"/>
              </a:rPr>
              <a:t>SWLin et al (The Belle Collaboration), Difference in direct CP violation between charged and neutral B meson decays, Nature 452, 332 (2008)</a:t>
            </a:r>
            <a:r>
              <a:rPr lang="en-US" altLang="zh-CN" sz="1100" dirty="0"/>
              <a:t> </a:t>
            </a:r>
            <a:endParaRPr lang="zh-CN" altLang="en-US" sz="1100" dirty="0"/>
          </a:p>
        </p:txBody>
      </p:sp>
      <p:grpSp>
        <p:nvGrpSpPr>
          <p:cNvPr id="30" name="组合 29">
            <a:extLst>
              <a:ext uri="{FF2B5EF4-FFF2-40B4-BE49-F238E27FC236}">
                <a16:creationId xmlns:a16="http://schemas.microsoft.com/office/drawing/2014/main" id="{4125FB64-68C3-415D-B096-74B17B24A094}"/>
              </a:ext>
            </a:extLst>
          </p:cNvPr>
          <p:cNvGrpSpPr/>
          <p:nvPr/>
        </p:nvGrpSpPr>
        <p:grpSpPr>
          <a:xfrm>
            <a:off x="1527484" y="1031684"/>
            <a:ext cx="9247759" cy="2259515"/>
            <a:chOff x="1527484" y="1031684"/>
            <a:chExt cx="9247759" cy="2259515"/>
          </a:xfrm>
        </p:grpSpPr>
        <p:sp>
          <p:nvSpPr>
            <p:cNvPr id="6" name="矩形 5">
              <a:extLst>
                <a:ext uri="{FF2B5EF4-FFF2-40B4-BE49-F238E27FC236}">
                  <a16:creationId xmlns:a16="http://schemas.microsoft.com/office/drawing/2014/main" id="{71168F29-92E3-48C1-9F53-233B72519935}"/>
                </a:ext>
              </a:extLst>
            </p:cNvPr>
            <p:cNvSpPr/>
            <p:nvPr/>
          </p:nvSpPr>
          <p:spPr>
            <a:xfrm>
              <a:off x="1728132" y="1069596"/>
              <a:ext cx="372218" cy="553998"/>
            </a:xfrm>
            <a:prstGeom prst="rect">
              <a:avLst/>
            </a:prstGeom>
          </p:spPr>
          <p:txBody>
            <a:bodyPr wrap="none">
              <a:spAutoFit/>
            </a:bodyPr>
            <a:lstStyle/>
            <a:p>
              <a:r>
                <a:rPr lang="en-US" altLang="zh-CN" sz="3000" i="1" dirty="0">
                  <a:solidFill>
                    <a:srgbClr val="FF0000"/>
                  </a:solidFill>
                  <a:latin typeface="CMSSI8"/>
                  <a:ea typeface="+mj-ea"/>
                  <a:cs typeface="+mj-cs"/>
                </a:rPr>
                <a:t>T</a:t>
              </a:r>
              <a:endParaRPr lang="zh-CN" altLang="en-US" sz="3000" dirty="0">
                <a:solidFill>
                  <a:srgbClr val="FF0000"/>
                </a:solidFill>
                <a:latin typeface="CMSSI8"/>
              </a:endParaRPr>
            </a:p>
          </p:txBody>
        </p:sp>
        <p:sp>
          <p:nvSpPr>
            <p:cNvPr id="7" name="矩形 6">
              <a:extLst>
                <a:ext uri="{FF2B5EF4-FFF2-40B4-BE49-F238E27FC236}">
                  <a16:creationId xmlns:a16="http://schemas.microsoft.com/office/drawing/2014/main" id="{5D4B2B44-B315-4488-9DB1-A08E35EDD9F3}"/>
                </a:ext>
              </a:extLst>
            </p:cNvPr>
            <p:cNvSpPr/>
            <p:nvPr/>
          </p:nvSpPr>
          <p:spPr>
            <a:xfrm>
              <a:off x="6459497" y="1031684"/>
              <a:ext cx="383438" cy="553998"/>
            </a:xfrm>
            <a:prstGeom prst="rect">
              <a:avLst/>
            </a:prstGeom>
          </p:spPr>
          <p:txBody>
            <a:bodyPr wrap="none">
              <a:spAutoFit/>
            </a:bodyPr>
            <a:lstStyle/>
            <a:p>
              <a:r>
                <a:rPr lang="en-US" altLang="zh-CN" sz="3000" i="1" dirty="0">
                  <a:solidFill>
                    <a:srgbClr val="FF0000"/>
                  </a:solidFill>
                  <a:latin typeface="CMSSI8"/>
                  <a:ea typeface="+mj-ea"/>
                  <a:cs typeface="+mj-cs"/>
                </a:rPr>
                <a:t>P</a:t>
              </a:r>
              <a:endParaRPr lang="zh-CN" altLang="en-US" sz="3000" dirty="0">
                <a:solidFill>
                  <a:srgbClr val="FF0000"/>
                </a:solidFill>
                <a:latin typeface="CMSSI8"/>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FF7F5847-8723-4843-B047-7C40BE600DE7}"/>
                    </a:ext>
                  </a:extLst>
                </p:cNvPr>
                <p:cNvSpPr/>
                <p:nvPr/>
              </p:nvSpPr>
              <p:spPr>
                <a:xfrm>
                  <a:off x="4659153" y="1691652"/>
                  <a:ext cx="542432" cy="430887"/>
                </a:xfrm>
                <a:prstGeom prst="rect">
                  <a:avLst/>
                </a:prstGeom>
                <a:solidFill>
                  <a:schemeClr val="bg1"/>
                </a:solidFill>
              </p:spPr>
              <p:txBody>
                <a:bodyPr wrap="square">
                  <a:spAutoFit/>
                </a:bodyPr>
                <a:lstStyle/>
                <a:p>
                  <a14:m>
                    <m:oMath xmlns:m="http://schemas.openxmlformats.org/officeDocument/2006/math">
                      <m:acc>
                        <m:accPr>
                          <m:chr m:val="̅"/>
                          <m:ctrlPr>
                            <a:rPr lang="en-US" altLang="zh-CN" sz="2200" i="1" smtClean="0">
                              <a:solidFill>
                                <a:schemeClr val="tx1"/>
                              </a:solidFill>
                              <a:latin typeface="Cambria Math" panose="02040503050406030204" pitchFamily="18" charset="0"/>
                            </a:rPr>
                          </m:ctrlPr>
                        </m:accPr>
                        <m:e>
                          <m:r>
                            <a:rPr lang="en-US" altLang="zh-CN" sz="2200" b="0" i="1" smtClean="0">
                              <a:solidFill>
                                <a:schemeClr val="tx1"/>
                              </a:solidFill>
                              <a:latin typeface="Cambria Math" panose="02040503050406030204" pitchFamily="18" charset="0"/>
                            </a:rPr>
                            <m:t>𝑠</m:t>
                          </m:r>
                        </m:e>
                      </m:acc>
                    </m:oMath>
                  </a14:m>
                  <a:r>
                    <a:rPr lang="en-US" altLang="zh-CN" sz="2200" i="1" dirty="0">
                      <a:solidFill>
                        <a:schemeClr val="tx1"/>
                      </a:solidFill>
                      <a:latin typeface="Arial" panose="020B0604020202020204" pitchFamily="34" charset="0"/>
                      <a:cs typeface="Arial" panose="020B0604020202020204" pitchFamily="34" charset="0"/>
                    </a:rPr>
                    <a:t> </a:t>
                  </a:r>
                  <a:endParaRPr lang="zh-CN" altLang="en-US" sz="2200" dirty="0">
                    <a:solidFill>
                      <a:schemeClr val="tx1"/>
                    </a:solidFill>
                    <a:latin typeface="Arial" panose="020B0604020202020204" pitchFamily="34" charset="0"/>
                    <a:cs typeface="Arial" panose="020B0604020202020204" pitchFamily="34" charset="0"/>
                  </a:endParaRPr>
                </a:p>
              </p:txBody>
            </p:sp>
          </mc:Choice>
          <mc:Fallback xmlns="">
            <p:sp>
              <p:nvSpPr>
                <p:cNvPr id="14" name="矩形 13">
                  <a:extLst>
                    <a:ext uri="{FF2B5EF4-FFF2-40B4-BE49-F238E27FC236}">
                      <a16:creationId xmlns:a16="http://schemas.microsoft.com/office/drawing/2014/main" id="{FF7F5847-8723-4843-B047-7C40BE600DE7}"/>
                    </a:ext>
                  </a:extLst>
                </p:cNvPr>
                <p:cNvSpPr>
                  <a:spLocks noRot="1" noChangeAspect="1" noMove="1" noResize="1" noEditPoints="1" noAdjustHandles="1" noChangeArrowheads="1" noChangeShapeType="1" noTextEdit="1"/>
                </p:cNvSpPr>
                <p:nvPr/>
              </p:nvSpPr>
              <p:spPr>
                <a:xfrm>
                  <a:off x="4659153" y="1691652"/>
                  <a:ext cx="542432" cy="430887"/>
                </a:xfrm>
                <a:prstGeom prst="rect">
                  <a:avLst/>
                </a:prstGeom>
                <a:blipFill>
                  <a:blip r:embed="rId4"/>
                  <a:stretch>
                    <a:fillRect r="-12360"/>
                  </a:stretch>
                </a:blipFill>
              </p:spPr>
              <p:txBody>
                <a:bodyPr/>
                <a:lstStyle/>
                <a:p>
                  <a:r>
                    <a:rPr lang="zh-CN" altLang="en-US">
                      <a:noFill/>
                    </a:rPr>
                    <a:t> </a:t>
                  </a:r>
                </a:p>
              </p:txBody>
            </p:sp>
          </mc:Fallback>
        </mc:AlternateContent>
        <p:sp>
          <p:nvSpPr>
            <p:cNvPr id="16" name="矩形 15">
              <a:extLst>
                <a:ext uri="{FF2B5EF4-FFF2-40B4-BE49-F238E27FC236}">
                  <a16:creationId xmlns:a16="http://schemas.microsoft.com/office/drawing/2014/main" id="{C3F47629-6C01-496A-A2FA-6BC5292E23C2}"/>
                </a:ext>
              </a:extLst>
            </p:cNvPr>
            <p:cNvSpPr/>
            <p:nvPr/>
          </p:nvSpPr>
          <p:spPr>
            <a:xfrm>
              <a:off x="1527484" y="2518046"/>
              <a:ext cx="512685" cy="363003"/>
            </a:xfrm>
            <a:prstGeom prst="rect">
              <a:avLst/>
            </a:prstGeom>
            <a:solidFill>
              <a:schemeClr val="bg1"/>
            </a:solidFill>
            <a:ln w="12700" cap="flat">
              <a:noFill/>
              <a:prstDash val="solid"/>
              <a:miter/>
            </a:ln>
          </p:spPr>
          <p:txBody>
            <a:bodyPr rtlCol="0" anchor="ctr"/>
            <a:lstStyle/>
            <a:p>
              <a:pPr algn="l"/>
              <a:endParaRPr lang="zh-CN" altLang="en-US" dirty="0"/>
            </a:p>
          </p:txBody>
        </p:sp>
        <p:sp>
          <p:nvSpPr>
            <p:cNvPr id="20" name="矩形 19">
              <a:extLst>
                <a:ext uri="{FF2B5EF4-FFF2-40B4-BE49-F238E27FC236}">
                  <a16:creationId xmlns:a16="http://schemas.microsoft.com/office/drawing/2014/main" id="{A1BD894D-96BD-47A8-9241-22D1515DDE4F}"/>
                </a:ext>
              </a:extLst>
            </p:cNvPr>
            <p:cNvSpPr/>
            <p:nvPr/>
          </p:nvSpPr>
          <p:spPr>
            <a:xfrm>
              <a:off x="2040168" y="2908197"/>
              <a:ext cx="246005" cy="363003"/>
            </a:xfrm>
            <a:prstGeom prst="rect">
              <a:avLst/>
            </a:prstGeom>
            <a:solidFill>
              <a:schemeClr val="bg1"/>
            </a:solidFill>
            <a:ln w="12700" cap="flat">
              <a:noFill/>
              <a:prstDash val="solid"/>
              <a:miter/>
            </a:ln>
          </p:spPr>
          <p:txBody>
            <a:bodyPr rtlCol="0" anchor="ctr"/>
            <a:lstStyle/>
            <a:p>
              <a:pPr algn="l"/>
              <a:endParaRPr lang="zh-CN" altLang="en-US" dirty="0"/>
            </a:p>
          </p:txBody>
        </p:sp>
        <p:sp>
          <p:nvSpPr>
            <p:cNvPr id="21" name="矩形 20">
              <a:extLst>
                <a:ext uri="{FF2B5EF4-FFF2-40B4-BE49-F238E27FC236}">
                  <a16:creationId xmlns:a16="http://schemas.microsoft.com/office/drawing/2014/main" id="{F4671FD9-915D-4A1B-96F3-80EAB8CC5CDD}"/>
                </a:ext>
              </a:extLst>
            </p:cNvPr>
            <p:cNvSpPr/>
            <p:nvPr/>
          </p:nvSpPr>
          <p:spPr>
            <a:xfrm>
              <a:off x="6828923" y="2858417"/>
              <a:ext cx="246005" cy="363003"/>
            </a:xfrm>
            <a:prstGeom prst="rect">
              <a:avLst/>
            </a:prstGeom>
            <a:solidFill>
              <a:schemeClr val="bg1"/>
            </a:solidFill>
            <a:ln w="12700" cap="flat">
              <a:noFill/>
              <a:prstDash val="solid"/>
              <a:miter/>
            </a:ln>
          </p:spPr>
          <p:txBody>
            <a:bodyPr rtlCol="0" anchor="ctr"/>
            <a:lstStyle/>
            <a:p>
              <a:pPr algn="l"/>
              <a:endParaRPr lang="zh-CN" altLang="en-US" dirty="0"/>
            </a:p>
          </p:txBody>
        </p:sp>
        <p:sp>
          <p:nvSpPr>
            <p:cNvPr id="22" name="矩形 21">
              <a:extLst>
                <a:ext uri="{FF2B5EF4-FFF2-40B4-BE49-F238E27FC236}">
                  <a16:creationId xmlns:a16="http://schemas.microsoft.com/office/drawing/2014/main" id="{AA4642DA-A62C-4A43-A46B-5C2AE85AA563}"/>
                </a:ext>
              </a:extLst>
            </p:cNvPr>
            <p:cNvSpPr/>
            <p:nvPr/>
          </p:nvSpPr>
          <p:spPr>
            <a:xfrm>
              <a:off x="4617798" y="2813586"/>
              <a:ext cx="542432" cy="430887"/>
            </a:xfrm>
            <a:prstGeom prst="rect">
              <a:avLst/>
            </a:prstGeom>
            <a:solidFill>
              <a:schemeClr val="bg1"/>
            </a:solidFill>
          </p:spPr>
          <p:txBody>
            <a:bodyPr wrap="square">
              <a:spAutoFit/>
            </a:bodyPr>
            <a:lstStyle/>
            <a:p>
              <a:r>
                <a:rPr lang="en-US" altLang="zh-CN" sz="2200" i="1" dirty="0">
                  <a:solidFill>
                    <a:srgbClr val="FF0000"/>
                  </a:solidFill>
                  <a:latin typeface="CMSSI8"/>
                </a:rPr>
                <a:t>d </a:t>
              </a:r>
              <a:endParaRPr lang="zh-CN" altLang="en-US" sz="2200" dirty="0">
                <a:solidFill>
                  <a:srgbClr val="FF0000"/>
                </a:solidFill>
              </a:endParaRPr>
            </a:p>
          </p:txBody>
        </p:sp>
        <p:sp>
          <p:nvSpPr>
            <p:cNvPr id="23" name="矩形 22">
              <a:extLst>
                <a:ext uri="{FF2B5EF4-FFF2-40B4-BE49-F238E27FC236}">
                  <a16:creationId xmlns:a16="http://schemas.microsoft.com/office/drawing/2014/main" id="{FBD98F30-82F5-4C42-9413-66022336A0A1}"/>
                </a:ext>
              </a:extLst>
            </p:cNvPr>
            <p:cNvSpPr/>
            <p:nvPr/>
          </p:nvSpPr>
          <p:spPr>
            <a:xfrm>
              <a:off x="5609501" y="1370004"/>
              <a:ext cx="400726" cy="363003"/>
            </a:xfrm>
            <a:prstGeom prst="rect">
              <a:avLst/>
            </a:prstGeom>
            <a:solidFill>
              <a:schemeClr val="bg1"/>
            </a:solidFill>
            <a:ln w="12700" cap="flat">
              <a:noFill/>
              <a:prstDash val="solid"/>
              <a:miter/>
            </a:ln>
          </p:spPr>
          <p:txBody>
            <a:bodyPr rtlCol="0" anchor="ctr"/>
            <a:lstStyle/>
            <a:p>
              <a:pPr algn="l"/>
              <a:endParaRPr lang="zh-CN" altLang="en-US" dirty="0"/>
            </a:p>
          </p:txBody>
        </p:sp>
        <p:sp>
          <p:nvSpPr>
            <p:cNvPr id="24" name="矩形 23">
              <a:extLst>
                <a:ext uri="{FF2B5EF4-FFF2-40B4-BE49-F238E27FC236}">
                  <a16:creationId xmlns:a16="http://schemas.microsoft.com/office/drawing/2014/main" id="{D14D4970-3D4F-4B0B-91C1-03A73418AA5D}"/>
                </a:ext>
              </a:extLst>
            </p:cNvPr>
            <p:cNvSpPr/>
            <p:nvPr/>
          </p:nvSpPr>
          <p:spPr>
            <a:xfrm>
              <a:off x="5210702" y="2495414"/>
              <a:ext cx="948640" cy="363003"/>
            </a:xfrm>
            <a:prstGeom prst="rect">
              <a:avLst/>
            </a:prstGeom>
            <a:solidFill>
              <a:schemeClr val="bg1"/>
            </a:solidFill>
            <a:ln w="12700" cap="flat">
              <a:noFill/>
              <a:prstDash val="solid"/>
              <a:miter/>
            </a:ln>
          </p:spPr>
          <p:txBody>
            <a:bodyPr rtlCol="0" anchor="ctr"/>
            <a:lstStyle/>
            <a:p>
              <a:pPr algn="l"/>
              <a:r>
                <a:rPr lang="el-GR" altLang="zh-CN" sz="2200"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π</a:t>
              </a:r>
              <a:r>
                <a:rPr lang="en-US" altLang="zh-CN" sz="2200" baseline="30000" dirty="0">
                  <a:solidFill>
                    <a:srgbClr val="FF0000"/>
                  </a:solidFill>
                  <a:latin typeface="Cambria Math" panose="02040503050406030204" pitchFamily="18" charset="0"/>
                  <a:ea typeface="Cambria Math" panose="02040503050406030204" pitchFamily="18" charset="0"/>
                </a:rPr>
                <a:t>-</a:t>
              </a:r>
              <a:endParaRPr lang="zh-CN" altLang="en-US" sz="2200" baseline="30000" dirty="0">
                <a:solidFill>
                  <a:srgbClr val="FF0000"/>
                </a:solidFill>
              </a:endParaRPr>
            </a:p>
          </p:txBody>
        </p:sp>
        <p:sp>
          <p:nvSpPr>
            <p:cNvPr id="25" name="矩形 24">
              <a:extLst>
                <a:ext uri="{FF2B5EF4-FFF2-40B4-BE49-F238E27FC236}">
                  <a16:creationId xmlns:a16="http://schemas.microsoft.com/office/drawing/2014/main" id="{8B96EBE3-C8EA-4BCF-AD59-9A331CAC41AA}"/>
                </a:ext>
              </a:extLst>
            </p:cNvPr>
            <p:cNvSpPr/>
            <p:nvPr/>
          </p:nvSpPr>
          <p:spPr>
            <a:xfrm>
              <a:off x="6261359" y="2251356"/>
              <a:ext cx="512685" cy="363003"/>
            </a:xfrm>
            <a:prstGeom prst="rect">
              <a:avLst/>
            </a:prstGeom>
            <a:solidFill>
              <a:schemeClr val="bg1"/>
            </a:solidFill>
            <a:ln w="12700" cap="flat">
              <a:noFill/>
              <a:prstDash val="solid"/>
              <a:miter/>
            </a:ln>
          </p:spPr>
          <p:txBody>
            <a:bodyPr rtlCol="0" anchor="ctr"/>
            <a:lstStyle/>
            <a:p>
              <a:pPr algn="l"/>
              <a:endParaRPr lang="zh-CN" altLang="en-US" dirty="0"/>
            </a:p>
          </p:txBody>
        </p:sp>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183FB42D-24D6-47FF-BBF2-5345D9AD9B78}"/>
                    </a:ext>
                  </a:extLst>
                </p:cNvPr>
                <p:cNvSpPr/>
                <p:nvPr/>
              </p:nvSpPr>
              <p:spPr>
                <a:xfrm>
                  <a:off x="9342350" y="1670176"/>
                  <a:ext cx="578201" cy="430887"/>
                </a:xfrm>
                <a:prstGeom prst="rect">
                  <a:avLst/>
                </a:prstGeom>
                <a:solidFill>
                  <a:schemeClr val="bg1"/>
                </a:solidFill>
              </p:spPr>
              <p:txBody>
                <a:bodyPr wrap="square">
                  <a:spAutoFit/>
                </a:bodyPr>
                <a:lstStyle/>
                <a:p>
                  <a14:m>
                    <m:oMath xmlns:m="http://schemas.openxmlformats.org/officeDocument/2006/math">
                      <m:acc>
                        <m:accPr>
                          <m:chr m:val="̅"/>
                          <m:ctrlPr>
                            <a:rPr lang="en-US" altLang="zh-CN" sz="2200" i="1" smtClean="0">
                              <a:solidFill>
                                <a:schemeClr val="tx1"/>
                              </a:solidFill>
                              <a:latin typeface="Cambria Math" panose="02040503050406030204" pitchFamily="18" charset="0"/>
                            </a:rPr>
                          </m:ctrlPr>
                        </m:accPr>
                        <m:e>
                          <m:r>
                            <a:rPr lang="en-US" altLang="zh-CN" sz="2200" b="0" i="1" smtClean="0">
                              <a:solidFill>
                                <a:schemeClr val="tx1"/>
                              </a:solidFill>
                              <a:latin typeface="Cambria Math" panose="02040503050406030204" pitchFamily="18" charset="0"/>
                            </a:rPr>
                            <m:t>𝑠</m:t>
                          </m:r>
                        </m:e>
                      </m:acc>
                    </m:oMath>
                  </a14:m>
                  <a:r>
                    <a:rPr lang="en-US" altLang="zh-CN" sz="2200" i="1" dirty="0">
                      <a:solidFill>
                        <a:schemeClr val="tx1"/>
                      </a:solidFill>
                      <a:latin typeface="Arial" panose="020B0604020202020204" pitchFamily="34" charset="0"/>
                      <a:cs typeface="Arial" panose="020B0604020202020204" pitchFamily="34" charset="0"/>
                    </a:rPr>
                    <a:t> </a:t>
                  </a:r>
                  <a:endParaRPr lang="zh-CN" altLang="en-US" sz="2200" dirty="0">
                    <a:solidFill>
                      <a:schemeClr val="tx1"/>
                    </a:solidFill>
                    <a:latin typeface="Arial" panose="020B0604020202020204" pitchFamily="34" charset="0"/>
                    <a:cs typeface="Arial" panose="020B0604020202020204" pitchFamily="34" charset="0"/>
                  </a:endParaRPr>
                </a:p>
              </p:txBody>
            </p:sp>
          </mc:Choice>
          <mc:Fallback xmlns="">
            <p:sp>
              <p:nvSpPr>
                <p:cNvPr id="26" name="矩形 25">
                  <a:extLst>
                    <a:ext uri="{FF2B5EF4-FFF2-40B4-BE49-F238E27FC236}">
                      <a16:creationId xmlns:a16="http://schemas.microsoft.com/office/drawing/2014/main" id="{183FB42D-24D6-47FF-BBF2-5345D9AD9B78}"/>
                    </a:ext>
                  </a:extLst>
                </p:cNvPr>
                <p:cNvSpPr>
                  <a:spLocks noRot="1" noChangeAspect="1" noMove="1" noResize="1" noEditPoints="1" noAdjustHandles="1" noChangeArrowheads="1" noChangeShapeType="1" noTextEdit="1"/>
                </p:cNvSpPr>
                <p:nvPr/>
              </p:nvSpPr>
              <p:spPr>
                <a:xfrm>
                  <a:off x="9342350" y="1670176"/>
                  <a:ext cx="578201" cy="430887"/>
                </a:xfrm>
                <a:prstGeom prst="rect">
                  <a:avLst/>
                </a:prstGeom>
                <a:blipFill>
                  <a:blip r:embed="rId5"/>
                  <a:stretch>
                    <a:fillRect r="-11702"/>
                  </a:stretch>
                </a:blipFill>
              </p:spPr>
              <p:txBody>
                <a:bodyPr/>
                <a:lstStyle/>
                <a:p>
                  <a:r>
                    <a:rPr lang="zh-CN" altLang="en-US">
                      <a:noFill/>
                    </a:rPr>
                    <a:t> </a:t>
                  </a:r>
                </a:p>
              </p:txBody>
            </p:sp>
          </mc:Fallback>
        </mc:AlternateContent>
        <p:sp>
          <p:nvSpPr>
            <p:cNvPr id="27" name="矩形 26">
              <a:extLst>
                <a:ext uri="{FF2B5EF4-FFF2-40B4-BE49-F238E27FC236}">
                  <a16:creationId xmlns:a16="http://schemas.microsoft.com/office/drawing/2014/main" id="{F5DB3F95-FBFA-4436-9735-7879934F4B20}"/>
                </a:ext>
              </a:extLst>
            </p:cNvPr>
            <p:cNvSpPr/>
            <p:nvPr/>
          </p:nvSpPr>
          <p:spPr>
            <a:xfrm>
              <a:off x="9329875" y="2860312"/>
              <a:ext cx="542432" cy="430887"/>
            </a:xfrm>
            <a:prstGeom prst="rect">
              <a:avLst/>
            </a:prstGeom>
            <a:solidFill>
              <a:schemeClr val="bg1"/>
            </a:solidFill>
          </p:spPr>
          <p:txBody>
            <a:bodyPr wrap="square">
              <a:spAutoFit/>
            </a:bodyPr>
            <a:lstStyle/>
            <a:p>
              <a:r>
                <a:rPr lang="en-US" altLang="zh-CN" sz="2200" i="1" dirty="0">
                  <a:solidFill>
                    <a:srgbClr val="FF0000"/>
                  </a:solidFill>
                  <a:latin typeface="CMSSI8"/>
                </a:rPr>
                <a:t>d </a:t>
              </a:r>
              <a:endParaRPr lang="zh-CN" altLang="en-US" sz="2200" dirty="0">
                <a:solidFill>
                  <a:srgbClr val="FF0000"/>
                </a:solidFill>
              </a:endParaRPr>
            </a:p>
          </p:txBody>
        </p:sp>
        <p:sp>
          <p:nvSpPr>
            <p:cNvPr id="28" name="矩形 27">
              <a:extLst>
                <a:ext uri="{FF2B5EF4-FFF2-40B4-BE49-F238E27FC236}">
                  <a16:creationId xmlns:a16="http://schemas.microsoft.com/office/drawing/2014/main" id="{2675E775-08AE-4A12-B90D-91D4F75D4F4E}"/>
                </a:ext>
              </a:extLst>
            </p:cNvPr>
            <p:cNvSpPr/>
            <p:nvPr/>
          </p:nvSpPr>
          <p:spPr>
            <a:xfrm>
              <a:off x="9851839" y="2653391"/>
              <a:ext cx="923404" cy="363003"/>
            </a:xfrm>
            <a:prstGeom prst="rect">
              <a:avLst/>
            </a:prstGeom>
            <a:solidFill>
              <a:schemeClr val="bg1"/>
            </a:solidFill>
            <a:ln w="12700" cap="flat">
              <a:noFill/>
              <a:prstDash val="solid"/>
              <a:miter/>
            </a:ln>
          </p:spPr>
          <p:txBody>
            <a:bodyPr rtlCol="0" anchor="ctr"/>
            <a:lstStyle/>
            <a:p>
              <a:pPr algn="l"/>
              <a:r>
                <a:rPr lang="el-GR" altLang="zh-CN" sz="2200"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π</a:t>
              </a:r>
              <a:r>
                <a:rPr lang="en-US" altLang="zh-CN" sz="2200" baseline="30000" dirty="0">
                  <a:solidFill>
                    <a:srgbClr val="FF0000"/>
                  </a:solidFill>
                  <a:latin typeface="Cambria Math" panose="02040503050406030204" pitchFamily="18" charset="0"/>
                  <a:ea typeface="Cambria Math" panose="02040503050406030204" pitchFamily="18" charset="0"/>
                </a:rPr>
                <a:t>-</a:t>
              </a:r>
              <a:endParaRPr lang="zh-CN" altLang="en-US" sz="2200" baseline="30000" dirty="0">
                <a:solidFill>
                  <a:srgbClr val="FF0000"/>
                </a:solidFill>
              </a:endParaRPr>
            </a:p>
          </p:txBody>
        </p:sp>
        <p:sp>
          <p:nvSpPr>
            <p:cNvPr id="29" name="矩形 28">
              <a:extLst>
                <a:ext uri="{FF2B5EF4-FFF2-40B4-BE49-F238E27FC236}">
                  <a16:creationId xmlns:a16="http://schemas.microsoft.com/office/drawing/2014/main" id="{B77F5B40-4BAF-4E70-A208-624CACA760F3}"/>
                </a:ext>
              </a:extLst>
            </p:cNvPr>
            <p:cNvSpPr/>
            <p:nvPr/>
          </p:nvSpPr>
          <p:spPr>
            <a:xfrm>
              <a:off x="10252786" y="1847209"/>
              <a:ext cx="400726" cy="363003"/>
            </a:xfrm>
            <a:prstGeom prst="rect">
              <a:avLst/>
            </a:prstGeom>
            <a:solidFill>
              <a:schemeClr val="bg1"/>
            </a:solidFill>
            <a:ln w="12700" cap="flat">
              <a:noFill/>
              <a:prstDash val="solid"/>
              <a:miter/>
            </a:ln>
          </p:spPr>
          <p:txBody>
            <a:bodyPr rtlCol="0" anchor="ctr"/>
            <a:lstStyle/>
            <a:p>
              <a:pPr algn="l"/>
              <a:endParaRPr lang="zh-CN" altLang="en-US" dirty="0"/>
            </a:p>
          </p:txBody>
        </p:sp>
      </p:grpSp>
      <p:grpSp>
        <p:nvGrpSpPr>
          <p:cNvPr id="35" name="组合 34">
            <a:extLst>
              <a:ext uri="{FF2B5EF4-FFF2-40B4-BE49-F238E27FC236}">
                <a16:creationId xmlns:a16="http://schemas.microsoft.com/office/drawing/2014/main" id="{8E7DB4E1-602D-4EA7-B237-8EE5124B5F69}"/>
              </a:ext>
            </a:extLst>
          </p:cNvPr>
          <p:cNvGrpSpPr/>
          <p:nvPr/>
        </p:nvGrpSpPr>
        <p:grpSpPr>
          <a:xfrm>
            <a:off x="1771060" y="3367541"/>
            <a:ext cx="9004183" cy="2143573"/>
            <a:chOff x="1771060" y="3367541"/>
            <a:chExt cx="9004183" cy="2143573"/>
          </a:xfrm>
        </p:grpSpPr>
        <p:sp>
          <p:nvSpPr>
            <p:cNvPr id="8" name="矩形 7">
              <a:extLst>
                <a:ext uri="{FF2B5EF4-FFF2-40B4-BE49-F238E27FC236}">
                  <a16:creationId xmlns:a16="http://schemas.microsoft.com/office/drawing/2014/main" id="{4587CD28-3F3F-477D-994D-41B30281FCF1}"/>
                </a:ext>
              </a:extLst>
            </p:cNvPr>
            <p:cNvSpPr/>
            <p:nvPr/>
          </p:nvSpPr>
          <p:spPr>
            <a:xfrm>
              <a:off x="6459497" y="3429000"/>
              <a:ext cx="797099" cy="553998"/>
            </a:xfrm>
            <a:prstGeom prst="rect">
              <a:avLst/>
            </a:prstGeom>
          </p:spPr>
          <p:txBody>
            <a:bodyPr wrap="square">
              <a:spAutoFit/>
            </a:bodyPr>
            <a:lstStyle/>
            <a:p>
              <a:r>
                <a:rPr lang="en-US" altLang="zh-CN" sz="3000" i="1" dirty="0">
                  <a:solidFill>
                    <a:srgbClr val="0070C0"/>
                  </a:solidFill>
                  <a:latin typeface="CMSSI8"/>
                </a:rPr>
                <a:t>P</a:t>
              </a:r>
              <a:r>
                <a:rPr lang="en-US" altLang="zh-CN" sz="3000" baseline="-25000" dirty="0">
                  <a:solidFill>
                    <a:srgbClr val="0070C0"/>
                  </a:solidFill>
                  <a:latin typeface="CMSSI8"/>
                </a:rPr>
                <a:t>ew</a:t>
              </a:r>
              <a:endParaRPr lang="zh-CN" altLang="en-US" sz="3000" dirty="0">
                <a:solidFill>
                  <a:srgbClr val="0070C0"/>
                </a:solidFill>
              </a:endParaRPr>
            </a:p>
          </p:txBody>
        </p:sp>
        <p:sp>
          <p:nvSpPr>
            <p:cNvPr id="9" name="矩形 8">
              <a:extLst>
                <a:ext uri="{FF2B5EF4-FFF2-40B4-BE49-F238E27FC236}">
                  <a16:creationId xmlns:a16="http://schemas.microsoft.com/office/drawing/2014/main" id="{F0D9A3A4-58B0-4658-9671-027F8F6DA937}"/>
                </a:ext>
              </a:extLst>
            </p:cNvPr>
            <p:cNvSpPr/>
            <p:nvPr/>
          </p:nvSpPr>
          <p:spPr>
            <a:xfrm>
              <a:off x="1771060" y="3367541"/>
              <a:ext cx="385042" cy="553998"/>
            </a:xfrm>
            <a:prstGeom prst="rect">
              <a:avLst/>
            </a:prstGeom>
          </p:spPr>
          <p:txBody>
            <a:bodyPr wrap="none">
              <a:spAutoFit/>
            </a:bodyPr>
            <a:lstStyle/>
            <a:p>
              <a:r>
                <a:rPr lang="en-US" altLang="zh-CN" sz="3000" i="1" dirty="0">
                  <a:solidFill>
                    <a:srgbClr val="0070C0"/>
                  </a:solidFill>
                  <a:latin typeface="CMSSI8"/>
                  <a:ea typeface="+mj-ea"/>
                  <a:cs typeface="+mj-cs"/>
                </a:rPr>
                <a:t>C</a:t>
              </a:r>
              <a:endParaRPr lang="zh-CN" altLang="en-US" sz="3000" dirty="0">
                <a:solidFill>
                  <a:srgbClr val="0070C0"/>
                </a:solidFill>
                <a:latin typeface="CMSSI8"/>
              </a:endParaRPr>
            </a:p>
          </p:txBody>
        </p:sp>
        <p:sp>
          <p:nvSpPr>
            <p:cNvPr id="31" name="矩形 30">
              <a:extLst>
                <a:ext uri="{FF2B5EF4-FFF2-40B4-BE49-F238E27FC236}">
                  <a16:creationId xmlns:a16="http://schemas.microsoft.com/office/drawing/2014/main" id="{A86454E6-FB19-449A-8FD9-661A87922598}"/>
                </a:ext>
              </a:extLst>
            </p:cNvPr>
            <p:cNvSpPr/>
            <p:nvPr/>
          </p:nvSpPr>
          <p:spPr>
            <a:xfrm>
              <a:off x="5297179" y="5148111"/>
              <a:ext cx="798821" cy="363003"/>
            </a:xfrm>
            <a:prstGeom prst="rect">
              <a:avLst/>
            </a:prstGeom>
            <a:solidFill>
              <a:schemeClr val="bg1"/>
            </a:solidFill>
            <a:ln w="12700" cap="flat">
              <a:noFill/>
              <a:prstDash val="solid"/>
              <a:miter/>
            </a:ln>
          </p:spPr>
          <p:txBody>
            <a:bodyPr rtlCol="0" anchor="ctr"/>
            <a:lstStyle/>
            <a:p>
              <a:pPr algn="l"/>
              <a:r>
                <a:rPr lang="en-US" altLang="zh-CN" sz="2200" i="1" dirty="0">
                  <a:solidFill>
                    <a:srgbClr val="0070C0"/>
                  </a:solidFill>
                  <a:latin typeface="CMSSI8"/>
                </a:rPr>
                <a:t>K</a:t>
              </a:r>
              <a:r>
                <a:rPr lang="en-US" altLang="zh-CN" sz="2200" baseline="30000" dirty="0">
                  <a:solidFill>
                    <a:srgbClr val="0070C0"/>
                  </a:solidFill>
                  <a:latin typeface="CMSSI8"/>
                </a:rPr>
                <a:t>+</a:t>
              </a:r>
              <a:endParaRPr lang="zh-CN" altLang="en-US" sz="2200" baseline="30000" dirty="0">
                <a:solidFill>
                  <a:srgbClr val="0070C0"/>
                </a:solidFill>
                <a:latin typeface="CMSSI8"/>
              </a:endParaRPr>
            </a:p>
          </p:txBody>
        </p:sp>
        <p:sp>
          <p:nvSpPr>
            <p:cNvPr id="32" name="矩形 31">
              <a:extLst>
                <a:ext uri="{FF2B5EF4-FFF2-40B4-BE49-F238E27FC236}">
                  <a16:creationId xmlns:a16="http://schemas.microsoft.com/office/drawing/2014/main" id="{5038276F-E6E3-4885-8E6E-84922CB0C5CE}"/>
                </a:ext>
              </a:extLst>
            </p:cNvPr>
            <p:cNvSpPr/>
            <p:nvPr/>
          </p:nvSpPr>
          <p:spPr>
            <a:xfrm>
              <a:off x="9989653" y="5057460"/>
              <a:ext cx="785590" cy="363003"/>
            </a:xfrm>
            <a:prstGeom prst="rect">
              <a:avLst/>
            </a:prstGeom>
            <a:solidFill>
              <a:schemeClr val="bg1"/>
            </a:solidFill>
            <a:ln w="12700" cap="flat">
              <a:noFill/>
              <a:prstDash val="solid"/>
              <a:miter/>
            </a:ln>
          </p:spPr>
          <p:txBody>
            <a:bodyPr rtlCol="0" anchor="ctr"/>
            <a:lstStyle/>
            <a:p>
              <a:pPr algn="l"/>
              <a:r>
                <a:rPr lang="en-US" altLang="zh-CN" sz="2200" i="1" dirty="0">
                  <a:solidFill>
                    <a:srgbClr val="0070C0"/>
                  </a:solidFill>
                  <a:latin typeface="CMSSI8"/>
                </a:rPr>
                <a:t>K</a:t>
              </a:r>
              <a:r>
                <a:rPr lang="en-US" altLang="zh-CN" sz="2200" baseline="30000" dirty="0">
                  <a:solidFill>
                    <a:srgbClr val="0070C0"/>
                  </a:solidFill>
                  <a:latin typeface="CMSSI8"/>
                </a:rPr>
                <a:t>+</a:t>
              </a:r>
              <a:endParaRPr lang="zh-CN" altLang="en-US" sz="2200" baseline="30000" dirty="0">
                <a:solidFill>
                  <a:srgbClr val="0070C0"/>
                </a:solidFill>
                <a:latin typeface="CMSSI8"/>
              </a:endParaRPr>
            </a:p>
          </p:txBody>
        </p:sp>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58DBCBC9-D465-43A0-88C3-75FB9DE54741}"/>
                    </a:ext>
                  </a:extLst>
                </p:cNvPr>
                <p:cNvSpPr/>
                <p:nvPr/>
              </p:nvSpPr>
              <p:spPr>
                <a:xfrm>
                  <a:off x="4659153" y="4898725"/>
                  <a:ext cx="542432" cy="430887"/>
                </a:xfrm>
                <a:prstGeom prst="rect">
                  <a:avLst/>
                </a:prstGeom>
                <a:solidFill>
                  <a:schemeClr val="bg1"/>
                </a:solidFill>
              </p:spPr>
              <p:txBody>
                <a:bodyPr wrap="square">
                  <a:spAutoFit/>
                </a:bodyPr>
                <a:lstStyle/>
                <a:p>
                  <a14:m>
                    <m:oMath xmlns:m="http://schemas.openxmlformats.org/officeDocument/2006/math">
                      <m:acc>
                        <m:accPr>
                          <m:chr m:val="̅"/>
                          <m:ctrlPr>
                            <a:rPr lang="en-US" altLang="zh-CN" sz="2200" i="1" smtClean="0">
                              <a:solidFill>
                                <a:srgbClr val="0070C0"/>
                              </a:solidFill>
                              <a:latin typeface="Cambria Math" panose="02040503050406030204" pitchFamily="18" charset="0"/>
                            </a:rPr>
                          </m:ctrlPr>
                        </m:accPr>
                        <m:e>
                          <m:r>
                            <a:rPr lang="en-US" altLang="zh-CN" sz="2200" b="0" i="1" smtClean="0">
                              <a:solidFill>
                                <a:srgbClr val="0070C0"/>
                              </a:solidFill>
                              <a:latin typeface="Cambria Math" panose="02040503050406030204" pitchFamily="18" charset="0"/>
                            </a:rPr>
                            <m:t>𝑠</m:t>
                          </m:r>
                        </m:e>
                      </m:acc>
                    </m:oMath>
                  </a14:m>
                  <a:r>
                    <a:rPr lang="en-US" altLang="zh-CN" sz="2200" i="1" dirty="0">
                      <a:solidFill>
                        <a:srgbClr val="0070C0"/>
                      </a:solidFill>
                      <a:latin typeface="Times New Roman" panose="02020603050405020304" pitchFamily="18" charset="0"/>
                      <a:cs typeface="Times New Roman" panose="02020603050405020304" pitchFamily="18" charset="0"/>
                    </a:rPr>
                    <a:t> </a:t>
                  </a:r>
                  <a:endParaRPr lang="zh-CN" altLang="en-US" sz="2200"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33" name="矩形 32">
                  <a:extLst>
                    <a:ext uri="{FF2B5EF4-FFF2-40B4-BE49-F238E27FC236}">
                      <a16:creationId xmlns:a16="http://schemas.microsoft.com/office/drawing/2014/main" id="{58DBCBC9-D465-43A0-88C3-75FB9DE54741}"/>
                    </a:ext>
                  </a:extLst>
                </p:cNvPr>
                <p:cNvSpPr>
                  <a:spLocks noRot="1" noChangeAspect="1" noMove="1" noResize="1" noEditPoints="1" noAdjustHandles="1" noChangeArrowheads="1" noChangeShapeType="1" noTextEdit="1"/>
                </p:cNvSpPr>
                <p:nvPr/>
              </p:nvSpPr>
              <p:spPr>
                <a:xfrm>
                  <a:off x="4659153" y="4898725"/>
                  <a:ext cx="542432" cy="430887"/>
                </a:xfrm>
                <a:prstGeom prst="rect">
                  <a:avLst/>
                </a:prstGeom>
                <a:blipFill>
                  <a:blip r:embed="rId6"/>
                  <a:stretch>
                    <a:fillRect r="-123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7E30A041-090C-48D0-B5B6-88DFCDBBD08A}"/>
                    </a:ext>
                  </a:extLst>
                </p:cNvPr>
                <p:cNvSpPr/>
                <p:nvPr/>
              </p:nvSpPr>
              <p:spPr>
                <a:xfrm>
                  <a:off x="9391904" y="4527954"/>
                  <a:ext cx="542432" cy="430887"/>
                </a:xfrm>
                <a:prstGeom prst="rect">
                  <a:avLst/>
                </a:prstGeom>
                <a:solidFill>
                  <a:schemeClr val="bg1"/>
                </a:solidFill>
              </p:spPr>
              <p:txBody>
                <a:bodyPr wrap="square">
                  <a:spAutoFit/>
                </a:bodyPr>
                <a:lstStyle/>
                <a:p>
                  <a14:m>
                    <m:oMath xmlns:m="http://schemas.openxmlformats.org/officeDocument/2006/math">
                      <m:acc>
                        <m:accPr>
                          <m:chr m:val="̅"/>
                          <m:ctrlPr>
                            <a:rPr lang="en-US" altLang="zh-CN" sz="2200" i="1" smtClean="0">
                              <a:solidFill>
                                <a:srgbClr val="0070C0"/>
                              </a:solidFill>
                              <a:latin typeface="Cambria Math" panose="02040503050406030204" pitchFamily="18" charset="0"/>
                            </a:rPr>
                          </m:ctrlPr>
                        </m:accPr>
                        <m:e>
                          <m:r>
                            <a:rPr lang="en-US" altLang="zh-CN" sz="2200" b="0" i="1" smtClean="0">
                              <a:solidFill>
                                <a:srgbClr val="0070C0"/>
                              </a:solidFill>
                              <a:latin typeface="Cambria Math" panose="02040503050406030204" pitchFamily="18" charset="0"/>
                            </a:rPr>
                            <m:t>𝑠</m:t>
                          </m:r>
                        </m:e>
                      </m:acc>
                    </m:oMath>
                  </a14:m>
                  <a:r>
                    <a:rPr lang="en-US" altLang="zh-CN" sz="2200" i="1" dirty="0">
                      <a:solidFill>
                        <a:srgbClr val="0070C0"/>
                      </a:solidFill>
                      <a:latin typeface="CMSSI8"/>
                      <a:cs typeface="Arial" panose="020B0604020202020204" pitchFamily="34" charset="0"/>
                    </a:rPr>
                    <a:t> </a:t>
                  </a:r>
                  <a:endParaRPr lang="zh-CN" altLang="en-US" sz="2200" dirty="0">
                    <a:solidFill>
                      <a:srgbClr val="0070C0"/>
                    </a:solidFill>
                    <a:latin typeface="CMSSI8"/>
                    <a:cs typeface="Arial" panose="020B0604020202020204" pitchFamily="34" charset="0"/>
                  </a:endParaRPr>
                </a:p>
              </p:txBody>
            </p:sp>
          </mc:Choice>
          <mc:Fallback xmlns="">
            <p:sp>
              <p:nvSpPr>
                <p:cNvPr id="34" name="矩形 33">
                  <a:extLst>
                    <a:ext uri="{FF2B5EF4-FFF2-40B4-BE49-F238E27FC236}">
                      <a16:creationId xmlns:a16="http://schemas.microsoft.com/office/drawing/2014/main" id="{7E30A041-090C-48D0-B5B6-88DFCDBBD08A}"/>
                    </a:ext>
                  </a:extLst>
                </p:cNvPr>
                <p:cNvSpPr>
                  <a:spLocks noRot="1" noChangeAspect="1" noMove="1" noResize="1" noEditPoints="1" noAdjustHandles="1" noChangeArrowheads="1" noChangeShapeType="1" noTextEdit="1"/>
                </p:cNvSpPr>
                <p:nvPr/>
              </p:nvSpPr>
              <p:spPr>
                <a:xfrm>
                  <a:off x="9391904" y="4527954"/>
                  <a:ext cx="542432" cy="430887"/>
                </a:xfrm>
                <a:prstGeom prst="rect">
                  <a:avLst/>
                </a:prstGeom>
                <a:blipFill>
                  <a:blip r:embed="rId7"/>
                  <a:stretch>
                    <a:fillRect r="-11236"/>
                  </a:stretch>
                </a:blipFill>
              </p:spPr>
              <p:txBody>
                <a:bodyPr/>
                <a:lstStyle/>
                <a:p>
                  <a:r>
                    <a:rPr lang="zh-CN" altLang="en-US">
                      <a:noFill/>
                    </a:rPr>
                    <a:t> </a:t>
                  </a:r>
                </a:p>
              </p:txBody>
            </p:sp>
          </mc:Fallback>
        </mc:AlternateContent>
      </p:grpSp>
      <p:pic>
        <p:nvPicPr>
          <p:cNvPr id="37" name="图片 36">
            <a:extLst>
              <a:ext uri="{FF2B5EF4-FFF2-40B4-BE49-F238E27FC236}">
                <a16:creationId xmlns:a16="http://schemas.microsoft.com/office/drawing/2014/main" id="{E592D23C-3C85-4FB5-BB08-65F1DA16BEAA}"/>
              </a:ext>
            </a:extLst>
          </p:cNvPr>
          <p:cNvPicPr>
            <a:picLocks noChangeAspect="1"/>
          </p:cNvPicPr>
          <p:nvPr/>
        </p:nvPicPr>
        <p:blipFill>
          <a:blip r:embed="rId8"/>
          <a:stretch>
            <a:fillRect/>
          </a:stretch>
        </p:blipFill>
        <p:spPr>
          <a:xfrm>
            <a:off x="4020145" y="512172"/>
            <a:ext cx="3933284" cy="257240"/>
          </a:xfrm>
          <a:prstGeom prst="rect">
            <a:avLst/>
          </a:prstGeom>
        </p:spPr>
      </p:pic>
    </p:spTree>
    <p:extLst>
      <p:ext uri="{BB962C8B-B14F-4D97-AF65-F5344CB8AC3E}">
        <p14:creationId xmlns:p14="http://schemas.microsoft.com/office/powerpoint/2010/main" val="1205825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grpSp>
        <p:nvGrpSpPr>
          <p:cNvPr id="4" name="组合 3">
            <a:extLst>
              <a:ext uri="{FF2B5EF4-FFF2-40B4-BE49-F238E27FC236}">
                <a16:creationId xmlns:a16="http://schemas.microsoft.com/office/drawing/2014/main" id="{E9A0C7B3-40E7-4B68-B7CE-409584A548CB}"/>
              </a:ext>
            </a:extLst>
          </p:cNvPr>
          <p:cNvGrpSpPr/>
          <p:nvPr/>
        </p:nvGrpSpPr>
        <p:grpSpPr>
          <a:xfrm>
            <a:off x="780117" y="1092701"/>
            <a:ext cx="10760474" cy="2754612"/>
            <a:chOff x="1016091" y="3716057"/>
            <a:chExt cx="10760474" cy="2754612"/>
          </a:xfrm>
        </p:grpSpPr>
        <p:pic>
          <p:nvPicPr>
            <p:cNvPr id="5" name="图片 4">
              <a:extLst>
                <a:ext uri="{FF2B5EF4-FFF2-40B4-BE49-F238E27FC236}">
                  <a16:creationId xmlns:a16="http://schemas.microsoft.com/office/drawing/2014/main" id="{D931CDC0-3706-4C20-9CD2-FE4D858CA732}"/>
                </a:ext>
              </a:extLst>
            </p:cNvPr>
            <p:cNvPicPr>
              <a:picLocks noChangeAspect="1"/>
            </p:cNvPicPr>
            <p:nvPr/>
          </p:nvPicPr>
          <p:blipFill>
            <a:blip r:embed="rId3"/>
            <a:stretch>
              <a:fillRect/>
            </a:stretch>
          </p:blipFill>
          <p:spPr>
            <a:xfrm>
              <a:off x="4262285" y="3716057"/>
              <a:ext cx="7514280" cy="2754612"/>
            </a:xfrm>
            <a:prstGeom prst="rect">
              <a:avLst/>
            </a:prstGeom>
          </p:spPr>
        </p:pic>
        <p:sp>
          <p:nvSpPr>
            <p:cNvPr id="6" name="矩形 5">
              <a:extLst>
                <a:ext uri="{FF2B5EF4-FFF2-40B4-BE49-F238E27FC236}">
                  <a16:creationId xmlns:a16="http://schemas.microsoft.com/office/drawing/2014/main" id="{C408C1C7-9C14-4089-A177-13F7C8D24492}"/>
                </a:ext>
              </a:extLst>
            </p:cNvPr>
            <p:cNvSpPr/>
            <p:nvPr/>
          </p:nvSpPr>
          <p:spPr>
            <a:xfrm>
              <a:off x="1016091" y="4782595"/>
              <a:ext cx="3172452" cy="735714"/>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Beneke, Buchalla, Neubert, and Sachrajda, QCD factorization in B-&gt; K</a:t>
              </a:r>
              <a:r>
                <a:rPr kumimoji="0" lang="el-GR" altLang="zh-CN" sz="1100" b="0" i="1" u="none" strike="noStrike" kern="1200" cap="none" spc="0" normalizeH="0" baseline="0" noProof="0" dirty="0">
                  <a:ln>
                    <a:noFill/>
                  </a:ln>
                  <a:solidFill>
                    <a:srgbClr val="000080"/>
                  </a:solidFill>
                  <a:effectLst/>
                  <a:uLnTx/>
                  <a:uFillTx/>
                  <a:latin typeface="CMSSI8"/>
                  <a:ea typeface="+mn-ea"/>
                  <a:cs typeface="+mn-cs"/>
                </a:rPr>
                <a:t>π</a:t>
              </a: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a:t>
              </a:r>
              <a:r>
                <a:rPr kumimoji="0" lang="el-GR" altLang="zh-CN" sz="1100" b="0" i="1" u="none" strike="noStrike" kern="1200" cap="none" spc="0" normalizeH="0" baseline="0" noProof="0" dirty="0">
                  <a:ln>
                    <a:noFill/>
                  </a:ln>
                  <a:solidFill>
                    <a:srgbClr val="000080"/>
                  </a:solidFill>
                  <a:effectLst/>
                  <a:uLnTx/>
                  <a:uFillTx/>
                  <a:latin typeface="CMSSI8"/>
                  <a:ea typeface="+mn-ea"/>
                  <a:cs typeface="+mn-cs"/>
                </a:rPr>
                <a:t>ππ</a:t>
              </a: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decays and extraction of Wolfenstein parameters, hep-ph/0104110</a:t>
              </a:r>
              <a:r>
                <a:rPr kumimoji="0" lang="en-US" altLang="zh-CN" sz="1100" b="0" i="0" u="none" strike="noStrike" kern="1200" cap="none" spc="0" normalizeH="0" baseline="0" noProof="0" dirty="0">
                  <a:ln>
                    <a:noFill/>
                  </a:ln>
                  <a:solidFill>
                    <a:prstClr val="black"/>
                  </a:solidFill>
                  <a:effectLst/>
                  <a:uLnTx/>
                  <a:uFillTx/>
                  <a:latin typeface="Book Antiqua"/>
                  <a:ea typeface="+mn-ea"/>
                  <a:cs typeface="+mn-cs"/>
                </a:rPr>
                <a:t> </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p:grpSp>
      <p:sp>
        <p:nvSpPr>
          <p:cNvPr id="7" name="矩形 6">
            <a:extLst>
              <a:ext uri="{FF2B5EF4-FFF2-40B4-BE49-F238E27FC236}">
                <a16:creationId xmlns:a16="http://schemas.microsoft.com/office/drawing/2014/main" id="{C7FEC12D-C4BE-4D21-A020-3D33A9596713}"/>
              </a:ext>
            </a:extLst>
          </p:cNvPr>
          <p:cNvSpPr/>
          <p:nvPr/>
        </p:nvSpPr>
        <p:spPr>
          <a:xfrm>
            <a:off x="658631" y="592740"/>
            <a:ext cx="2000995"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srgbClr val="C00000"/>
                </a:solidFill>
                <a:effectLst/>
                <a:uLnTx/>
                <a:uFillTx/>
                <a:latin typeface="High Tower Text" panose="02040502050506030303" pitchFamily="18" charset="0"/>
                <a:ea typeface="+mn-ea"/>
                <a:cs typeface="Times New Roman" panose="02020603050405020304" pitchFamily="18" charset="0"/>
              </a:rPr>
              <a:t>QCDF</a:t>
            </a:r>
            <a:endParaRPr kumimoji="0" lang="zh-CN" altLang="en-US" sz="1800" b="0" i="0" u="none" strike="noStrike" kern="1200" cap="none" spc="0" normalizeH="0" baseline="0" noProof="0" dirty="0">
              <a:ln>
                <a:noFill/>
              </a:ln>
              <a:solidFill>
                <a:srgbClr val="C00000"/>
              </a:solidFill>
              <a:effectLst/>
              <a:uLnTx/>
              <a:uFillTx/>
              <a:latin typeface="High Tower Text" panose="02040502050506030303" pitchFamily="18" charset="0"/>
              <a:ea typeface="+mn-ea"/>
              <a:cs typeface="+mn-cs"/>
            </a:endParaRPr>
          </a:p>
        </p:txBody>
      </p:sp>
      <p:grpSp>
        <p:nvGrpSpPr>
          <p:cNvPr id="8" name="组合 7">
            <a:extLst>
              <a:ext uri="{FF2B5EF4-FFF2-40B4-BE49-F238E27FC236}">
                <a16:creationId xmlns:a16="http://schemas.microsoft.com/office/drawing/2014/main" id="{3FF3E95E-EA8D-451E-97A6-70A0D300B5F5}"/>
              </a:ext>
            </a:extLst>
          </p:cNvPr>
          <p:cNvGrpSpPr/>
          <p:nvPr/>
        </p:nvGrpSpPr>
        <p:grpSpPr>
          <a:xfrm>
            <a:off x="780117" y="3992327"/>
            <a:ext cx="10715589" cy="2128778"/>
            <a:chOff x="873524" y="4417224"/>
            <a:chExt cx="10715589" cy="2128778"/>
          </a:xfrm>
        </p:grpSpPr>
        <p:pic>
          <p:nvPicPr>
            <p:cNvPr id="9" name="图片 8">
              <a:extLst>
                <a:ext uri="{FF2B5EF4-FFF2-40B4-BE49-F238E27FC236}">
                  <a16:creationId xmlns:a16="http://schemas.microsoft.com/office/drawing/2014/main" id="{D9455866-6F59-4073-BC04-33AD6D926B59}"/>
                </a:ext>
              </a:extLst>
            </p:cNvPr>
            <p:cNvPicPr>
              <a:picLocks noChangeAspect="1"/>
            </p:cNvPicPr>
            <p:nvPr/>
          </p:nvPicPr>
          <p:blipFill>
            <a:blip r:embed="rId4"/>
            <a:stretch>
              <a:fillRect/>
            </a:stretch>
          </p:blipFill>
          <p:spPr>
            <a:xfrm>
              <a:off x="4119718" y="4417224"/>
              <a:ext cx="7469395" cy="2128778"/>
            </a:xfrm>
            <a:prstGeom prst="rect">
              <a:avLst/>
            </a:prstGeom>
          </p:spPr>
        </p:pic>
        <p:cxnSp>
          <p:nvCxnSpPr>
            <p:cNvPr id="11" name="直接连接符 10">
              <a:extLst>
                <a:ext uri="{FF2B5EF4-FFF2-40B4-BE49-F238E27FC236}">
                  <a16:creationId xmlns:a16="http://schemas.microsoft.com/office/drawing/2014/main" id="{C3F204B3-9360-4B34-9C0C-F354384EFD5D}"/>
                </a:ext>
              </a:extLst>
            </p:cNvPr>
            <p:cNvCxnSpPr>
              <a:cxnSpLocks/>
            </p:cNvCxnSpPr>
            <p:nvPr/>
          </p:nvCxnSpPr>
          <p:spPr>
            <a:xfrm>
              <a:off x="5767527" y="5972997"/>
              <a:ext cx="45366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2D6BC1B4-86F4-4EF3-9BDE-45A81A4341BA}"/>
                </a:ext>
              </a:extLst>
            </p:cNvPr>
            <p:cNvCxnSpPr>
              <a:cxnSpLocks/>
            </p:cNvCxnSpPr>
            <p:nvPr/>
          </p:nvCxnSpPr>
          <p:spPr>
            <a:xfrm flipV="1">
              <a:off x="5757697" y="6261025"/>
              <a:ext cx="466449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C521B7EC-6478-4C8F-960F-A1C48597E985}"/>
                </a:ext>
              </a:extLst>
            </p:cNvPr>
            <p:cNvSpPr/>
            <p:nvPr/>
          </p:nvSpPr>
          <p:spPr>
            <a:xfrm>
              <a:off x="873524" y="5315205"/>
              <a:ext cx="3098712" cy="515654"/>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Beneke and Neubert, QCD factorization for B-&gt;PP and B-&gt;PV decays, hep-ph/0308039</a:t>
              </a:r>
              <a:r>
                <a:rPr kumimoji="0" lang="en-US" altLang="zh-CN" sz="1100" b="0" i="0" u="none" strike="noStrike" kern="1200" cap="none" spc="0" normalizeH="0" baseline="0" noProof="0" dirty="0">
                  <a:ln>
                    <a:noFill/>
                  </a:ln>
                  <a:solidFill>
                    <a:prstClr val="black"/>
                  </a:solidFill>
                  <a:effectLst/>
                  <a:uLnTx/>
                  <a:uFillTx/>
                  <a:latin typeface="Book Antiqua"/>
                  <a:ea typeface="+mn-ea"/>
                  <a:cs typeface="+mn-cs"/>
                </a:rPr>
                <a:t> </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p:grpSp>
      <p:sp>
        <p:nvSpPr>
          <p:cNvPr id="2" name="椭圆 1">
            <a:extLst>
              <a:ext uri="{FF2B5EF4-FFF2-40B4-BE49-F238E27FC236}">
                <a16:creationId xmlns:a16="http://schemas.microsoft.com/office/drawing/2014/main" id="{DB0421C6-9B61-4F8D-AFFB-F90C034469D6}"/>
              </a:ext>
            </a:extLst>
          </p:cNvPr>
          <p:cNvSpPr/>
          <p:nvPr/>
        </p:nvSpPr>
        <p:spPr>
          <a:xfrm>
            <a:off x="10419347" y="5221700"/>
            <a:ext cx="1076359" cy="654512"/>
          </a:xfrm>
          <a:prstGeom prst="ellipse">
            <a:avLst/>
          </a:prstGeom>
          <a:noFill/>
          <a:ln w="28575" cap="flat">
            <a:solidFill>
              <a:srgbClr val="FF3399"/>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Tree>
    <p:extLst>
      <p:ext uri="{BB962C8B-B14F-4D97-AF65-F5344CB8AC3E}">
        <p14:creationId xmlns:p14="http://schemas.microsoft.com/office/powerpoint/2010/main" val="15052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7" name="矩形 6">
            <a:extLst>
              <a:ext uri="{FF2B5EF4-FFF2-40B4-BE49-F238E27FC236}">
                <a16:creationId xmlns:a16="http://schemas.microsoft.com/office/drawing/2014/main" id="{DF3DADC8-72FE-4FCD-854A-E0790537D6D0}"/>
              </a:ext>
            </a:extLst>
          </p:cNvPr>
          <p:cNvSpPr/>
          <p:nvPr/>
        </p:nvSpPr>
        <p:spPr>
          <a:xfrm>
            <a:off x="368347" y="873135"/>
            <a:ext cx="1148132"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srgbClr val="C00000"/>
                </a:solidFill>
                <a:effectLst/>
                <a:uLnTx/>
                <a:uFillTx/>
                <a:latin typeface="High Tower Text" panose="02040502050506030303" pitchFamily="18" charset="0"/>
                <a:ea typeface="+mn-ea"/>
                <a:cs typeface="Times New Roman" panose="02020603050405020304" pitchFamily="18" charset="0"/>
              </a:rPr>
              <a:t>SCET</a:t>
            </a:r>
            <a:endParaRPr kumimoji="0" lang="zh-CN" altLang="en-US" sz="1800" b="0" i="0" u="none" strike="noStrike" kern="1200" cap="none" spc="0" normalizeH="0" baseline="0" noProof="0" dirty="0">
              <a:ln>
                <a:noFill/>
              </a:ln>
              <a:solidFill>
                <a:srgbClr val="C00000"/>
              </a:solidFill>
              <a:effectLst/>
              <a:uLnTx/>
              <a:uFillTx/>
              <a:latin typeface="High Tower Text" panose="02040502050506030303" pitchFamily="18" charset="0"/>
              <a:ea typeface="+mn-ea"/>
              <a:cs typeface="+mn-cs"/>
            </a:endParaRPr>
          </a:p>
        </p:txBody>
      </p:sp>
      <p:grpSp>
        <p:nvGrpSpPr>
          <p:cNvPr id="11" name="组合 10">
            <a:extLst>
              <a:ext uri="{FF2B5EF4-FFF2-40B4-BE49-F238E27FC236}">
                <a16:creationId xmlns:a16="http://schemas.microsoft.com/office/drawing/2014/main" id="{355DCE02-3AD3-4DBC-86D3-C4A9B7DB5916}"/>
              </a:ext>
            </a:extLst>
          </p:cNvPr>
          <p:cNvGrpSpPr/>
          <p:nvPr/>
        </p:nvGrpSpPr>
        <p:grpSpPr>
          <a:xfrm>
            <a:off x="391662" y="396953"/>
            <a:ext cx="5474722" cy="6064093"/>
            <a:chOff x="391662" y="396953"/>
            <a:chExt cx="5474722" cy="6064093"/>
          </a:xfrm>
        </p:grpSpPr>
        <p:pic>
          <p:nvPicPr>
            <p:cNvPr id="2" name="图片 1">
              <a:extLst>
                <a:ext uri="{FF2B5EF4-FFF2-40B4-BE49-F238E27FC236}">
                  <a16:creationId xmlns:a16="http://schemas.microsoft.com/office/drawing/2014/main" id="{C3BDE0F2-B5E5-4EC7-B65D-60AF4D0221C5}"/>
                </a:ext>
              </a:extLst>
            </p:cNvPr>
            <p:cNvPicPr>
              <a:picLocks noChangeAspect="1"/>
            </p:cNvPicPr>
            <p:nvPr/>
          </p:nvPicPr>
          <p:blipFill>
            <a:blip r:embed="rId3"/>
            <a:stretch>
              <a:fillRect/>
            </a:stretch>
          </p:blipFill>
          <p:spPr>
            <a:xfrm>
              <a:off x="2049373" y="396953"/>
              <a:ext cx="3817011" cy="6064093"/>
            </a:xfrm>
            <a:prstGeom prst="rect">
              <a:avLst/>
            </a:prstGeom>
          </p:spPr>
        </p:pic>
        <p:cxnSp>
          <p:nvCxnSpPr>
            <p:cNvPr id="14" name="直接连接符 13">
              <a:extLst>
                <a:ext uri="{FF2B5EF4-FFF2-40B4-BE49-F238E27FC236}">
                  <a16:creationId xmlns:a16="http://schemas.microsoft.com/office/drawing/2014/main" id="{E45FCDC9-D40F-4B6A-898B-7ACE843C1528}"/>
                </a:ext>
              </a:extLst>
            </p:cNvPr>
            <p:cNvCxnSpPr>
              <a:cxnSpLocks/>
            </p:cNvCxnSpPr>
            <p:nvPr/>
          </p:nvCxnSpPr>
          <p:spPr>
            <a:xfrm>
              <a:off x="2118360" y="3492647"/>
              <a:ext cx="36726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451CDA4-1F47-4AFB-9380-93D391A4288A}"/>
                </a:ext>
              </a:extLst>
            </p:cNvPr>
            <p:cNvCxnSpPr>
              <a:cxnSpLocks/>
            </p:cNvCxnSpPr>
            <p:nvPr/>
          </p:nvCxnSpPr>
          <p:spPr>
            <a:xfrm>
              <a:off x="2118360" y="5316640"/>
              <a:ext cx="37044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153F879A-EB99-4A03-B239-94884AA7F851}"/>
                </a:ext>
              </a:extLst>
            </p:cNvPr>
            <p:cNvCxnSpPr>
              <a:cxnSpLocks/>
            </p:cNvCxnSpPr>
            <p:nvPr/>
          </p:nvCxnSpPr>
          <p:spPr>
            <a:xfrm>
              <a:off x="4800191" y="3273998"/>
              <a:ext cx="0" cy="211873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63877375-53E7-4851-BFC5-E2EE29B30DD9}"/>
                </a:ext>
              </a:extLst>
            </p:cNvPr>
            <p:cNvSpPr/>
            <p:nvPr/>
          </p:nvSpPr>
          <p:spPr>
            <a:xfrm>
              <a:off x="391662" y="2686080"/>
              <a:ext cx="1648337" cy="117583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Bauer, Rothstein and Stewart, Soft collinear effective theory analysis of B-&gt; K</a:t>
              </a:r>
              <a:r>
                <a:rPr kumimoji="0" lang="el-GR" altLang="zh-CN" sz="1100" b="0" i="1" u="none" strike="noStrike" kern="1200" cap="none" spc="0" normalizeH="0" baseline="0" noProof="0" dirty="0">
                  <a:ln>
                    <a:noFill/>
                  </a:ln>
                  <a:solidFill>
                    <a:srgbClr val="000080"/>
                  </a:solidFill>
                  <a:effectLst/>
                  <a:uLnTx/>
                  <a:uFillTx/>
                  <a:latin typeface="CMSSI8"/>
                  <a:ea typeface="+mn-ea"/>
                  <a:cs typeface="+mn-cs"/>
                </a:rPr>
                <a:t>π</a:t>
              </a: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KK, and </a:t>
              </a:r>
              <a:r>
                <a:rPr kumimoji="0" lang="el-GR" altLang="zh-CN" sz="1100" b="0" i="1" u="none" strike="noStrike" kern="1200" cap="none" spc="0" normalizeH="0" baseline="0" noProof="0" dirty="0">
                  <a:ln>
                    <a:noFill/>
                  </a:ln>
                  <a:solidFill>
                    <a:srgbClr val="000080"/>
                  </a:solidFill>
                  <a:effectLst/>
                  <a:uLnTx/>
                  <a:uFillTx/>
                  <a:latin typeface="CMSSI8"/>
                  <a:ea typeface="+mn-ea"/>
                  <a:cs typeface="+mn-cs"/>
                </a:rPr>
                <a:t>ππ</a:t>
              </a: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decays, hep-ph/0510241</a:t>
              </a:r>
              <a:r>
                <a:rPr kumimoji="0" lang="en-US" altLang="zh-CN" sz="1100" b="0" i="0" u="none" strike="noStrike" kern="1200" cap="none" spc="0" normalizeH="0" baseline="0" noProof="0" dirty="0">
                  <a:ln>
                    <a:noFill/>
                  </a:ln>
                  <a:solidFill>
                    <a:prstClr val="black"/>
                  </a:solidFill>
                  <a:effectLst/>
                  <a:uLnTx/>
                  <a:uFillTx/>
                  <a:latin typeface="Book Antiqua"/>
                  <a:ea typeface="+mn-ea"/>
                  <a:cs typeface="+mn-cs"/>
                </a:rPr>
                <a:t> </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p:grpSp>
      <p:grpSp>
        <p:nvGrpSpPr>
          <p:cNvPr id="13" name="组合 12">
            <a:extLst>
              <a:ext uri="{FF2B5EF4-FFF2-40B4-BE49-F238E27FC236}">
                <a16:creationId xmlns:a16="http://schemas.microsoft.com/office/drawing/2014/main" id="{9FA1F588-2645-4F56-9C2C-D65704F246E3}"/>
              </a:ext>
            </a:extLst>
          </p:cNvPr>
          <p:cNvGrpSpPr/>
          <p:nvPr/>
        </p:nvGrpSpPr>
        <p:grpSpPr>
          <a:xfrm>
            <a:off x="6312303" y="406448"/>
            <a:ext cx="5441750" cy="6020185"/>
            <a:chOff x="6312303" y="406448"/>
            <a:chExt cx="5441750" cy="6020185"/>
          </a:xfrm>
        </p:grpSpPr>
        <p:pic>
          <p:nvPicPr>
            <p:cNvPr id="6" name="图片 5">
              <a:extLst>
                <a:ext uri="{FF2B5EF4-FFF2-40B4-BE49-F238E27FC236}">
                  <a16:creationId xmlns:a16="http://schemas.microsoft.com/office/drawing/2014/main" id="{0C8DEC77-4BCA-4479-BFD5-11FE435F7919}"/>
                </a:ext>
              </a:extLst>
            </p:cNvPr>
            <p:cNvPicPr>
              <a:picLocks noChangeAspect="1"/>
            </p:cNvPicPr>
            <p:nvPr/>
          </p:nvPicPr>
          <p:blipFill>
            <a:blip r:embed="rId4"/>
            <a:stretch>
              <a:fillRect/>
            </a:stretch>
          </p:blipFill>
          <p:spPr>
            <a:xfrm>
              <a:off x="6312303" y="406448"/>
              <a:ext cx="4213770" cy="6020185"/>
            </a:xfrm>
            <a:prstGeom prst="rect">
              <a:avLst/>
            </a:prstGeom>
          </p:spPr>
        </p:pic>
        <p:sp>
          <p:nvSpPr>
            <p:cNvPr id="8" name="矩形 7">
              <a:extLst>
                <a:ext uri="{FF2B5EF4-FFF2-40B4-BE49-F238E27FC236}">
                  <a16:creationId xmlns:a16="http://schemas.microsoft.com/office/drawing/2014/main" id="{F1F1B21D-CE31-4316-9541-3543D07934E6}"/>
                </a:ext>
              </a:extLst>
            </p:cNvPr>
            <p:cNvSpPr/>
            <p:nvPr/>
          </p:nvSpPr>
          <p:spPr>
            <a:xfrm>
              <a:off x="7289888" y="4422293"/>
              <a:ext cx="1172822" cy="779227"/>
            </a:xfrm>
            <a:prstGeom prst="rect">
              <a:avLst/>
            </a:prstGeom>
            <a:noFill/>
            <a:ln w="28575" cap="flat">
              <a:solidFill>
                <a:srgbClr val="FF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cxnSp>
          <p:nvCxnSpPr>
            <p:cNvPr id="9" name="直接连接符 8">
              <a:extLst>
                <a:ext uri="{FF2B5EF4-FFF2-40B4-BE49-F238E27FC236}">
                  <a16:creationId xmlns:a16="http://schemas.microsoft.com/office/drawing/2014/main" id="{F8B2056E-0780-4AFE-9E9D-70A069671EA9}"/>
                </a:ext>
              </a:extLst>
            </p:cNvPr>
            <p:cNvCxnSpPr>
              <a:cxnSpLocks/>
            </p:cNvCxnSpPr>
            <p:nvPr/>
          </p:nvCxnSpPr>
          <p:spPr>
            <a:xfrm>
              <a:off x="8593906" y="4823838"/>
              <a:ext cx="18725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684CABA0-D1B2-455A-966A-6D143C7377B2}"/>
                </a:ext>
              </a:extLst>
            </p:cNvPr>
            <p:cNvCxnSpPr>
              <a:cxnSpLocks/>
            </p:cNvCxnSpPr>
            <p:nvPr/>
          </p:nvCxnSpPr>
          <p:spPr>
            <a:xfrm>
              <a:off x="8593906" y="5197552"/>
              <a:ext cx="18725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EEF7C948-BFED-4F5F-817F-6E237FACE62E}"/>
                </a:ext>
              </a:extLst>
            </p:cNvPr>
            <p:cNvSpPr/>
            <p:nvPr/>
          </p:nvSpPr>
          <p:spPr>
            <a:xfrm>
              <a:off x="10561241" y="2674039"/>
              <a:ext cx="1192812" cy="183601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Williamson and Zupan, Two body B decays with isosinglet final states in soft collinear effective theory, hep-ph/0601214</a:t>
              </a:r>
              <a:r>
                <a:rPr kumimoji="0" lang="en-US" altLang="zh-CN" sz="1100" b="0" i="0" u="none" strike="noStrike" kern="1200" cap="none" spc="0" normalizeH="0" baseline="0" noProof="0" dirty="0">
                  <a:ln>
                    <a:noFill/>
                  </a:ln>
                  <a:solidFill>
                    <a:prstClr val="black"/>
                  </a:solidFill>
                  <a:effectLst/>
                  <a:uLnTx/>
                  <a:uFillTx/>
                  <a:latin typeface="Book Antiqua"/>
                  <a:ea typeface="+mn-ea"/>
                  <a:cs typeface="+mn-cs"/>
                </a:rPr>
                <a:t> </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p:grpSp>
    </p:spTree>
    <p:extLst>
      <p:ext uri="{BB962C8B-B14F-4D97-AF65-F5344CB8AC3E}">
        <p14:creationId xmlns:p14="http://schemas.microsoft.com/office/powerpoint/2010/main" val="3530195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pic>
        <p:nvPicPr>
          <p:cNvPr id="2" name="图片 1">
            <a:extLst>
              <a:ext uri="{FF2B5EF4-FFF2-40B4-BE49-F238E27FC236}">
                <a16:creationId xmlns:a16="http://schemas.microsoft.com/office/drawing/2014/main" id="{CF8F12F9-4BA1-4772-A00B-EE077069D9B4}"/>
              </a:ext>
            </a:extLst>
          </p:cNvPr>
          <p:cNvPicPr>
            <a:picLocks noChangeAspect="1"/>
          </p:cNvPicPr>
          <p:nvPr/>
        </p:nvPicPr>
        <p:blipFill>
          <a:blip r:embed="rId2"/>
          <a:stretch>
            <a:fillRect/>
          </a:stretch>
        </p:blipFill>
        <p:spPr>
          <a:xfrm>
            <a:off x="675314" y="519722"/>
            <a:ext cx="10884715" cy="2699128"/>
          </a:xfrm>
          <a:prstGeom prst="rect">
            <a:avLst/>
          </a:prstGeom>
        </p:spPr>
      </p:pic>
      <p:pic>
        <p:nvPicPr>
          <p:cNvPr id="4" name="图片 3">
            <a:extLst>
              <a:ext uri="{FF2B5EF4-FFF2-40B4-BE49-F238E27FC236}">
                <a16:creationId xmlns:a16="http://schemas.microsoft.com/office/drawing/2014/main" id="{19F318DE-B3AE-473C-8538-C5F2B092F9CA}"/>
              </a:ext>
            </a:extLst>
          </p:cNvPr>
          <p:cNvPicPr>
            <a:picLocks noChangeAspect="1"/>
          </p:cNvPicPr>
          <p:nvPr/>
        </p:nvPicPr>
        <p:blipFill>
          <a:blip r:embed="rId3"/>
          <a:stretch>
            <a:fillRect/>
          </a:stretch>
        </p:blipFill>
        <p:spPr>
          <a:xfrm>
            <a:off x="1233750" y="3636442"/>
            <a:ext cx="9724500" cy="2620737"/>
          </a:xfrm>
          <a:prstGeom prst="rect">
            <a:avLst/>
          </a:prstGeom>
        </p:spPr>
      </p:pic>
      <p:sp>
        <p:nvSpPr>
          <p:cNvPr id="5" name="矩形 4">
            <a:extLst>
              <a:ext uri="{FF2B5EF4-FFF2-40B4-BE49-F238E27FC236}">
                <a16:creationId xmlns:a16="http://schemas.microsoft.com/office/drawing/2014/main" id="{2BE9292D-383D-4BD6-A998-1753D26AA225}"/>
              </a:ext>
            </a:extLst>
          </p:cNvPr>
          <p:cNvSpPr/>
          <p:nvPr/>
        </p:nvSpPr>
        <p:spPr>
          <a:xfrm>
            <a:off x="3823551" y="3302001"/>
            <a:ext cx="4544896"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zh-CN" sz="1100" b="0" i="1" u="none" strike="noStrike" kern="1200" cap="none" spc="0" normalizeH="0" baseline="0" noProof="0" dirty="0">
                <a:ln>
                  <a:noFill/>
                </a:ln>
                <a:solidFill>
                  <a:srgbClr val="000066"/>
                </a:solidFill>
                <a:effectLst/>
                <a:uLnTx/>
                <a:uFillTx/>
                <a:latin typeface="CMSSI8"/>
                <a:ea typeface="+mn-ea"/>
                <a:cs typeface="+mn-cs"/>
              </a:rPr>
              <a:t>pdgLive  https://pdglive.lbl.gov/ParticleGroup.action?init=0&amp;node=MXXX045</a:t>
            </a:r>
            <a:endParaRPr kumimoji="0" lang="zh-CN" altLang="en-US" sz="1100" b="0" i="1" u="none" strike="noStrike" kern="1200" cap="none" spc="0" normalizeH="0" baseline="0" noProof="0" dirty="0">
              <a:ln>
                <a:noFill/>
              </a:ln>
              <a:solidFill>
                <a:srgbClr val="000066"/>
              </a:solidFill>
              <a:effectLst/>
              <a:uLnTx/>
              <a:uFillTx/>
              <a:latin typeface="CMSSI8"/>
              <a:ea typeface="+mn-ea"/>
              <a:cs typeface="+mn-cs"/>
            </a:endParaRPr>
          </a:p>
        </p:txBody>
      </p:sp>
      <p:sp>
        <p:nvSpPr>
          <p:cNvPr id="6" name="椭圆 5">
            <a:extLst>
              <a:ext uri="{FF2B5EF4-FFF2-40B4-BE49-F238E27FC236}">
                <a16:creationId xmlns:a16="http://schemas.microsoft.com/office/drawing/2014/main" id="{0A1EFAE8-D678-456E-AC31-D7652873E7CD}"/>
              </a:ext>
            </a:extLst>
          </p:cNvPr>
          <p:cNvSpPr/>
          <p:nvPr/>
        </p:nvSpPr>
        <p:spPr>
          <a:xfrm>
            <a:off x="673547" y="1726219"/>
            <a:ext cx="1498713" cy="245319"/>
          </a:xfrm>
          <a:prstGeom prst="ellipse">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cxnSp>
        <p:nvCxnSpPr>
          <p:cNvPr id="9" name="直接连接符 8">
            <a:extLst>
              <a:ext uri="{FF2B5EF4-FFF2-40B4-BE49-F238E27FC236}">
                <a16:creationId xmlns:a16="http://schemas.microsoft.com/office/drawing/2014/main" id="{4A4BC465-6FA2-47A4-8868-0CACCB4EAA90}"/>
              </a:ext>
            </a:extLst>
          </p:cNvPr>
          <p:cNvCxnSpPr/>
          <p:nvPr/>
        </p:nvCxnSpPr>
        <p:spPr>
          <a:xfrm>
            <a:off x="673547" y="2457729"/>
            <a:ext cx="164144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24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3" presetClass="entr" presetSubtype="10" fill="hold"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pic>
        <p:nvPicPr>
          <p:cNvPr id="4" name="图片 3">
            <a:extLst>
              <a:ext uri="{FF2B5EF4-FFF2-40B4-BE49-F238E27FC236}">
                <a16:creationId xmlns:a16="http://schemas.microsoft.com/office/drawing/2014/main" id="{98926ACB-4F1D-483C-9753-DB498F019AE6}"/>
              </a:ext>
            </a:extLst>
          </p:cNvPr>
          <p:cNvPicPr>
            <a:picLocks noChangeAspect="1"/>
          </p:cNvPicPr>
          <p:nvPr/>
        </p:nvPicPr>
        <p:blipFill>
          <a:blip r:embed="rId2"/>
          <a:stretch>
            <a:fillRect/>
          </a:stretch>
        </p:blipFill>
        <p:spPr>
          <a:xfrm>
            <a:off x="689113" y="447558"/>
            <a:ext cx="10813774" cy="5334725"/>
          </a:xfrm>
          <a:prstGeom prst="rect">
            <a:avLst/>
          </a:prstGeom>
        </p:spPr>
      </p:pic>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4CEB5CD-5972-4220-8A00-757571C47D43}"/>
                  </a:ext>
                </a:extLst>
              </p:cNvPr>
              <p:cNvSpPr/>
              <p:nvPr/>
            </p:nvSpPr>
            <p:spPr>
              <a:xfrm>
                <a:off x="3446094" y="5782283"/>
                <a:ext cx="5057825" cy="461665"/>
              </a:xfrm>
              <a:prstGeom prst="rect">
                <a:avLst/>
              </a:prstGeom>
            </p:spPr>
            <p:txBody>
              <a:bodyPr wrap="square">
                <a:spAutoFit/>
              </a:bodyPr>
              <a:lstStyle/>
              <a:p>
                <a14:m>
                  <m:oMath xmlns:m="http://schemas.openxmlformats.org/officeDocument/2006/math">
                    <m:r>
                      <m:rPr>
                        <m:sty m:val="p"/>
                      </m:rPr>
                      <a:rPr lang="en-US" altLang="zh-CN" sz="2400"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Δ</m:t>
                    </m:r>
                  </m:oMath>
                </a14:m>
                <a:r>
                  <a:rPr lang="en-US" altLang="zh-CN" sz="2400" b="1" i="1" dirty="0">
                    <a:solidFill>
                      <a:srgbClr val="FF0000"/>
                    </a:solidFill>
                    <a:latin typeface="Cambria Math" panose="02040503050406030204" pitchFamily="18" charset="0"/>
                    <a:ea typeface="Cambria Math" panose="02040503050406030204" pitchFamily="18" charset="0"/>
                    <a:cs typeface="Times New Roman" pitchFamily="18" charset="0"/>
                  </a:rPr>
                  <a:t>A</a:t>
                </a:r>
                <a:r>
                  <a:rPr lang="en-US" altLang="zh-CN" sz="2400" b="1" baseline="-25000" dirty="0">
                    <a:solidFill>
                      <a:srgbClr val="FF0000"/>
                    </a:solidFill>
                    <a:latin typeface="Cambria Math" panose="02040503050406030204" pitchFamily="18" charset="0"/>
                    <a:ea typeface="Cambria Math" panose="02040503050406030204" pitchFamily="18" charset="0"/>
                    <a:cs typeface="Times New Roman" pitchFamily="18" charset="0"/>
                  </a:rPr>
                  <a:t>K</a:t>
                </a:r>
                <a:r>
                  <a:rPr lang="el-GR" altLang="zh-CN" sz="2400" b="1" baseline="-25000" dirty="0">
                    <a:solidFill>
                      <a:srgbClr val="FF0000"/>
                    </a:solidFill>
                    <a:latin typeface="Cambria Math" panose="02040503050406030204" pitchFamily="18" charset="0"/>
                    <a:ea typeface="Cambria Math" panose="02040503050406030204" pitchFamily="18" charset="0"/>
                    <a:cs typeface="Times New Roman" pitchFamily="18" charset="0"/>
                  </a:rPr>
                  <a:t>π</a:t>
                </a:r>
                <a:r>
                  <a:rPr lang="en-US" altLang="zh-CN" sz="2400" b="1" baseline="-25000" dirty="0">
                    <a:solidFill>
                      <a:srgbClr val="FF0000"/>
                    </a:solidFill>
                    <a:latin typeface="Cambria Math" panose="02040503050406030204" pitchFamily="18" charset="0"/>
                    <a:ea typeface="Cambria Math" panose="02040503050406030204" pitchFamily="18" charset="0"/>
                    <a:cs typeface="Times New Roman" pitchFamily="18" charset="0"/>
                  </a:rPr>
                  <a:t> </a:t>
                </a:r>
                <a:r>
                  <a:rPr lang="en-US" altLang="zh-CN" sz="2400" b="1" dirty="0">
                    <a:solidFill>
                      <a:srgbClr val="FF0000"/>
                    </a:solidFill>
                    <a:latin typeface="Cambria Math" panose="02040503050406030204" pitchFamily="18" charset="0"/>
                    <a:ea typeface="Cambria Math" panose="02040503050406030204" pitchFamily="18" charset="0"/>
                    <a:cs typeface="Times New Roman" pitchFamily="18" charset="0"/>
                  </a:rPr>
                  <a:t>= 0.085 ± 0.034 (Belle-II2024)</a:t>
                </a:r>
                <a:endParaRPr lang="zh-CN" altLang="en-US" sz="2400" b="1" dirty="0">
                  <a:solidFill>
                    <a:srgbClr val="FF0000"/>
                  </a:solidFill>
                  <a:latin typeface="Cambria Math" panose="02040503050406030204" pitchFamily="18" charset="0"/>
                  <a:ea typeface="华文中宋"/>
                  <a:cs typeface="Times New Roman" pitchFamily="18" charset="0"/>
                </a:endParaRPr>
              </a:p>
            </p:txBody>
          </p:sp>
        </mc:Choice>
        <mc:Fallback xmlns="">
          <p:sp>
            <p:nvSpPr>
              <p:cNvPr id="5" name="矩形 4">
                <a:extLst>
                  <a:ext uri="{FF2B5EF4-FFF2-40B4-BE49-F238E27FC236}">
                    <a16:creationId xmlns:a16="http://schemas.microsoft.com/office/drawing/2014/main" id="{34CEB5CD-5972-4220-8A00-757571C47D43}"/>
                  </a:ext>
                </a:extLst>
              </p:cNvPr>
              <p:cNvSpPr>
                <a:spLocks noRot="1" noChangeAspect="1" noMove="1" noResize="1" noEditPoints="1" noAdjustHandles="1" noChangeArrowheads="1" noChangeShapeType="1" noTextEdit="1"/>
              </p:cNvSpPr>
              <p:nvPr/>
            </p:nvSpPr>
            <p:spPr>
              <a:xfrm>
                <a:off x="3446094" y="5782283"/>
                <a:ext cx="5057825" cy="461665"/>
              </a:xfrm>
              <a:prstGeom prst="rect">
                <a:avLst/>
              </a:prstGeom>
              <a:blipFill>
                <a:blip r:embed="rId3"/>
                <a:stretch>
                  <a:fillRect l="-241" t="-10667" b="-30667"/>
                </a:stretch>
              </a:blipFill>
            </p:spPr>
            <p:txBody>
              <a:bodyPr/>
              <a:lstStyle/>
              <a:p>
                <a:r>
                  <a:rPr lang="zh-CN" altLang="en-US">
                    <a:noFill/>
                  </a:rPr>
                  <a:t> </a:t>
                </a:r>
              </a:p>
            </p:txBody>
          </p:sp>
        </mc:Fallback>
      </mc:AlternateContent>
      <p:sp>
        <p:nvSpPr>
          <p:cNvPr id="2" name="矩形 1">
            <a:extLst>
              <a:ext uri="{FF2B5EF4-FFF2-40B4-BE49-F238E27FC236}">
                <a16:creationId xmlns:a16="http://schemas.microsoft.com/office/drawing/2014/main" id="{26C912AF-FE7C-497E-86CC-933672C4F344}"/>
              </a:ext>
            </a:extLst>
          </p:cNvPr>
          <p:cNvSpPr/>
          <p:nvPr/>
        </p:nvSpPr>
        <p:spPr>
          <a:xfrm>
            <a:off x="9448800" y="3200400"/>
            <a:ext cx="2054087" cy="776748"/>
          </a:xfrm>
          <a:prstGeom prst="rect">
            <a:avLst/>
          </a:prstGeom>
          <a:noFill/>
          <a:ln w="19050" cap="flat">
            <a:solidFill>
              <a:srgbClr val="FF00FF"/>
            </a:solidFill>
            <a:prstDash val="solid"/>
            <a:miter/>
          </a:ln>
        </p:spPr>
        <p:txBody>
          <a:bodyPr rtlCol="0" anchor="ctr"/>
          <a:lstStyle/>
          <a:p>
            <a:pPr algn="l"/>
            <a:endParaRPr lang="zh-CN" altLang="en-US" dirty="0"/>
          </a:p>
        </p:txBody>
      </p:sp>
      <p:cxnSp>
        <p:nvCxnSpPr>
          <p:cNvPr id="7" name="直接连接符 6">
            <a:extLst>
              <a:ext uri="{FF2B5EF4-FFF2-40B4-BE49-F238E27FC236}">
                <a16:creationId xmlns:a16="http://schemas.microsoft.com/office/drawing/2014/main" id="{3DD4834F-BC7F-438B-B455-F7E3CCA9155B}"/>
              </a:ext>
            </a:extLst>
          </p:cNvPr>
          <p:cNvCxnSpPr/>
          <p:nvPr/>
        </p:nvCxnSpPr>
        <p:spPr>
          <a:xfrm>
            <a:off x="7698658" y="3721510"/>
            <a:ext cx="16223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5D8FD181-1204-42A3-A9F7-4D6E8F652CDA}"/>
              </a:ext>
            </a:extLst>
          </p:cNvPr>
          <p:cNvCxnSpPr/>
          <p:nvPr/>
        </p:nvCxnSpPr>
        <p:spPr>
          <a:xfrm>
            <a:off x="7698658" y="4213123"/>
            <a:ext cx="16223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D5FFBACE-555F-4974-AE99-24190C5A5D38}"/>
              </a:ext>
            </a:extLst>
          </p:cNvPr>
          <p:cNvPicPr>
            <a:picLocks noChangeAspect="1"/>
          </p:cNvPicPr>
          <p:nvPr/>
        </p:nvPicPr>
        <p:blipFill>
          <a:blip r:embed="rId4"/>
          <a:stretch>
            <a:fillRect/>
          </a:stretch>
        </p:blipFill>
        <p:spPr>
          <a:xfrm>
            <a:off x="2258781" y="835748"/>
            <a:ext cx="7674438" cy="2301266"/>
          </a:xfrm>
          <a:prstGeom prst="rect">
            <a:avLst/>
          </a:prstGeom>
        </p:spPr>
      </p:pic>
    </p:spTree>
    <p:extLst>
      <p:ext uri="{BB962C8B-B14F-4D97-AF65-F5344CB8AC3E}">
        <p14:creationId xmlns:p14="http://schemas.microsoft.com/office/powerpoint/2010/main" val="309207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fld id="{D495E168-DA5E-4888-8D8A-92B118324C14}" type="slidenum">
              <a:rPr lang="en-US" sz="1400" b="1" smtClean="0">
                <a:solidFill>
                  <a:schemeClr val="accent4">
                    <a:lumMod val="50000"/>
                  </a:schemeClr>
                </a:solidFill>
              </a:rPr>
              <a:pPr/>
              <a:t>4</a:t>
            </a:fld>
            <a:endParaRPr lang="en-US" sz="1400" b="1" dirty="0">
              <a:solidFill>
                <a:schemeClr val="accent4">
                  <a:lumMod val="50000"/>
                </a:schemeClr>
              </a:solidFill>
            </a:endParaRPr>
          </a:p>
        </p:txBody>
      </p:sp>
      <p:sp>
        <p:nvSpPr>
          <p:cNvPr id="13" name="矩形 12">
            <a:extLst>
              <a:ext uri="{FF2B5EF4-FFF2-40B4-BE49-F238E27FC236}">
                <a16:creationId xmlns:a16="http://schemas.microsoft.com/office/drawing/2014/main" id="{E4CE9232-E1E7-4BBC-BEBF-DF46B1696715}"/>
              </a:ext>
            </a:extLst>
          </p:cNvPr>
          <p:cNvSpPr/>
          <p:nvPr/>
        </p:nvSpPr>
        <p:spPr>
          <a:xfrm>
            <a:off x="406857" y="438966"/>
            <a:ext cx="11297463" cy="523220"/>
          </a:xfrm>
          <a:prstGeom prst="rect">
            <a:avLst/>
          </a:prstGeom>
        </p:spPr>
        <p:txBody>
          <a:bodyPr wrap="square">
            <a:spAutoFit/>
          </a:bodyPr>
          <a:lstStyle/>
          <a:p>
            <a:pPr marL="457200" indent="-457200">
              <a:buFont typeface="Wingdings" panose="05000000000000000000" pitchFamily="2" charset="2"/>
              <a:buChar char="u"/>
            </a:pPr>
            <a:r>
              <a:rPr lang="en-US" altLang="zh-CN" sz="2800" dirty="0">
                <a:solidFill>
                  <a:srgbClr val="000066"/>
                </a:solidFill>
                <a:latin typeface="Times New Roman" panose="02020603050405020304" pitchFamily="18" charset="0"/>
                <a:cs typeface="Times New Roman" panose="02020603050405020304" pitchFamily="18" charset="0"/>
              </a:rPr>
              <a:t>B-meson Physics</a:t>
            </a:r>
            <a:endParaRPr lang="zh-CN" altLang="en-US" sz="2800" dirty="0"/>
          </a:p>
        </p:txBody>
      </p:sp>
      <p:sp>
        <p:nvSpPr>
          <p:cNvPr id="14" name="文本占位符 4">
            <a:extLst>
              <a:ext uri="{FF2B5EF4-FFF2-40B4-BE49-F238E27FC236}">
                <a16:creationId xmlns:a16="http://schemas.microsoft.com/office/drawing/2014/main" id="{AB2CF65A-52CC-4DB4-A93D-8C3692A06EB4}"/>
              </a:ext>
            </a:extLst>
          </p:cNvPr>
          <p:cNvSpPr txBox="1">
            <a:spLocks/>
          </p:cNvSpPr>
          <p:nvPr/>
        </p:nvSpPr>
        <p:spPr>
          <a:xfrm>
            <a:off x="881028" y="1066784"/>
            <a:ext cx="10258741" cy="48859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buClr>
                <a:srgbClr val="FF0000"/>
              </a:buClr>
              <a:buFont typeface="Wingdings" panose="05000000000000000000" pitchFamily="2" charset="2"/>
              <a:buChar char="þ"/>
            </a:pPr>
            <a:r>
              <a:rPr lang="en-US" sz="2200" dirty="0">
                <a:solidFill>
                  <a:srgbClr val="0070C0"/>
                </a:solidFill>
                <a:latin typeface="Times New Roman" panose="02020603050405020304" pitchFamily="18" charset="0"/>
                <a:cs typeface="Times New Roman" panose="02020603050405020304" pitchFamily="18" charset="0"/>
              </a:rPr>
              <a:t> </a:t>
            </a:r>
            <a:r>
              <a:rPr lang="en-US" sz="2200" dirty="0">
                <a:solidFill>
                  <a:srgbClr val="FF0000"/>
                </a:solidFill>
                <a:latin typeface="Times New Roman" panose="02020603050405020304" pitchFamily="18" charset="0"/>
                <a:cs typeface="Times New Roman" panose="02020603050405020304" pitchFamily="18" charset="0"/>
              </a:rPr>
              <a:t>Three main physical objectives: </a:t>
            </a: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09A57EE9-CBB8-46F7-84C9-4602146847D4}"/>
              </a:ext>
            </a:extLst>
          </p:cNvPr>
          <p:cNvSpPr/>
          <p:nvPr/>
        </p:nvSpPr>
        <p:spPr>
          <a:xfrm>
            <a:off x="1105347" y="1694004"/>
            <a:ext cx="10708500" cy="480773"/>
          </a:xfrm>
          <a:prstGeom prst="rect">
            <a:avLst/>
          </a:prstGeom>
        </p:spPr>
        <p:txBody>
          <a:bodyPr wrap="square">
            <a:spAutoFit/>
          </a:bodyPr>
          <a:lstStyle/>
          <a:p>
            <a:pPr marL="342900" lvl="0" indent="-342900">
              <a:lnSpc>
                <a:spcPct val="130000"/>
              </a:lnSpc>
              <a:buFont typeface="Wingdings" panose="05000000000000000000" pitchFamily="2" charset="2"/>
              <a:buChar char="Ø"/>
            </a:pPr>
            <a:r>
              <a:rPr lang="en-US" altLang="zh-CN" sz="2100" dirty="0">
                <a:solidFill>
                  <a:srgbClr val="00B050"/>
                </a:solidFill>
              </a:rPr>
              <a:t>Testing the standard model physics related to flavor; </a:t>
            </a:r>
            <a:endParaRPr lang="zh-CN" altLang="en-US" sz="2100" dirty="0">
              <a:solidFill>
                <a:srgbClr val="00B050"/>
              </a:solidFill>
            </a:endParaRPr>
          </a:p>
        </p:txBody>
      </p:sp>
      <p:sp>
        <p:nvSpPr>
          <p:cNvPr id="16" name="矩形 15">
            <a:extLst>
              <a:ext uri="{FF2B5EF4-FFF2-40B4-BE49-F238E27FC236}">
                <a16:creationId xmlns:a16="http://schemas.microsoft.com/office/drawing/2014/main" id="{14017869-5667-45C4-8B23-903949458E95}"/>
              </a:ext>
            </a:extLst>
          </p:cNvPr>
          <p:cNvSpPr/>
          <p:nvPr/>
        </p:nvSpPr>
        <p:spPr>
          <a:xfrm>
            <a:off x="1105347" y="2285131"/>
            <a:ext cx="10708502" cy="480773"/>
          </a:xfrm>
          <a:prstGeom prst="rect">
            <a:avLst/>
          </a:prstGeom>
        </p:spPr>
        <p:txBody>
          <a:bodyPr wrap="square">
            <a:spAutoFit/>
          </a:bodyPr>
          <a:lstStyle/>
          <a:p>
            <a:pPr marL="342900" lvl="0" indent="-342900">
              <a:lnSpc>
                <a:spcPct val="130000"/>
              </a:lnSpc>
              <a:buFont typeface="Wingdings" panose="05000000000000000000" pitchFamily="2" charset="2"/>
              <a:buChar char="Ø"/>
            </a:pPr>
            <a:r>
              <a:rPr lang="en-US" altLang="zh-CN" sz="2100" dirty="0">
                <a:solidFill>
                  <a:srgbClr val="00B050"/>
                </a:solidFill>
              </a:rPr>
              <a:t>Exploring the CPV in the B-meson system;</a:t>
            </a:r>
            <a:endParaRPr lang="zh-CN" altLang="en-US" sz="2100" dirty="0">
              <a:solidFill>
                <a:srgbClr val="00B050"/>
              </a:solidFill>
            </a:endParaRPr>
          </a:p>
        </p:txBody>
      </p:sp>
      <p:sp>
        <p:nvSpPr>
          <p:cNvPr id="17" name="矩形 16">
            <a:extLst>
              <a:ext uri="{FF2B5EF4-FFF2-40B4-BE49-F238E27FC236}">
                <a16:creationId xmlns:a16="http://schemas.microsoft.com/office/drawing/2014/main" id="{E436AFDA-4F68-46F4-81F9-22FCA941387F}"/>
              </a:ext>
            </a:extLst>
          </p:cNvPr>
          <p:cNvSpPr/>
          <p:nvPr/>
        </p:nvSpPr>
        <p:spPr>
          <a:xfrm>
            <a:off x="1114620" y="2894728"/>
            <a:ext cx="10708502" cy="480773"/>
          </a:xfrm>
          <a:prstGeom prst="rect">
            <a:avLst/>
          </a:prstGeom>
        </p:spPr>
        <p:txBody>
          <a:bodyPr wrap="square">
            <a:spAutoFit/>
          </a:bodyPr>
          <a:lstStyle/>
          <a:p>
            <a:pPr marL="342900" lvl="0" indent="-342900">
              <a:lnSpc>
                <a:spcPct val="130000"/>
              </a:lnSpc>
              <a:buFont typeface="Wingdings" panose="05000000000000000000" pitchFamily="2" charset="2"/>
              <a:buChar char="Ø"/>
            </a:pPr>
            <a:r>
              <a:rPr lang="en-US" altLang="zh-CN" sz="2100" dirty="0">
                <a:solidFill>
                  <a:srgbClr val="00B050"/>
                </a:solidFill>
              </a:rPr>
              <a:t>Probing the possible new physics beyond the standard model.</a:t>
            </a:r>
            <a:endParaRPr lang="zh-CN" altLang="en-US" sz="2100" dirty="0">
              <a:solidFill>
                <a:srgbClr val="00B050"/>
              </a:solidFill>
            </a:endParaRPr>
          </a:p>
        </p:txBody>
      </p:sp>
      <p:sp>
        <p:nvSpPr>
          <p:cNvPr id="18" name="文本占位符 4">
            <a:extLst>
              <a:ext uri="{FF2B5EF4-FFF2-40B4-BE49-F238E27FC236}">
                <a16:creationId xmlns:a16="http://schemas.microsoft.com/office/drawing/2014/main" id="{3FB43F9E-063F-4ABA-AD38-0965988B183D}"/>
              </a:ext>
            </a:extLst>
          </p:cNvPr>
          <p:cNvSpPr txBox="1">
            <a:spLocks/>
          </p:cNvSpPr>
          <p:nvPr/>
        </p:nvSpPr>
        <p:spPr>
          <a:xfrm>
            <a:off x="878372" y="3548940"/>
            <a:ext cx="10258741" cy="48859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buClr>
                <a:srgbClr val="FF0000"/>
              </a:buClr>
              <a:buFont typeface="Wingdings" panose="05000000000000000000" pitchFamily="2" charset="2"/>
              <a:buChar char="þ"/>
            </a:pPr>
            <a:r>
              <a:rPr lang="en-US" sz="2200" dirty="0">
                <a:solidFill>
                  <a:srgbClr val="0070C0"/>
                </a:solidFill>
                <a:latin typeface="Times New Roman" panose="02020603050405020304" pitchFamily="18" charset="0"/>
                <a:cs typeface="Times New Roman" panose="02020603050405020304" pitchFamily="18" charset="0"/>
              </a:rPr>
              <a:t> </a:t>
            </a:r>
            <a:r>
              <a:rPr lang="en-US" sz="2200" dirty="0">
                <a:solidFill>
                  <a:srgbClr val="FF0000"/>
                </a:solidFill>
                <a:latin typeface="Times New Roman" panose="02020603050405020304" pitchFamily="18" charset="0"/>
                <a:cs typeface="Times New Roman" panose="02020603050405020304" pitchFamily="18" charset="0"/>
              </a:rPr>
              <a:t>Dedicated B-physics experiments: </a:t>
            </a: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67770EF2-CEEB-4322-A1C3-372EB96C98CF}"/>
              </a:ext>
            </a:extLst>
          </p:cNvPr>
          <p:cNvSpPr/>
          <p:nvPr/>
        </p:nvSpPr>
        <p:spPr>
          <a:xfrm>
            <a:off x="1102696" y="4215917"/>
            <a:ext cx="10258741" cy="482183"/>
          </a:xfrm>
          <a:prstGeom prst="rect">
            <a:avLst/>
          </a:prstGeom>
        </p:spPr>
        <p:txBody>
          <a:bodyPr wrap="square">
            <a:spAutoFit/>
          </a:bodyPr>
          <a:lstStyle/>
          <a:p>
            <a:pPr marL="342900" lvl="0" indent="-342900">
              <a:lnSpc>
                <a:spcPct val="130000"/>
              </a:lnSpc>
              <a:buFont typeface="Wingdings" panose="05000000000000000000" pitchFamily="2" charset="2"/>
              <a:buChar char="Ø"/>
            </a:pPr>
            <a:r>
              <a:rPr lang="en-US" altLang="zh-CN" sz="2100" dirty="0">
                <a:solidFill>
                  <a:srgbClr val="00B050"/>
                </a:solidFill>
              </a:rPr>
              <a:t>Two B factories——</a:t>
            </a:r>
            <a:r>
              <a:rPr lang="en-US" altLang="zh-CN" sz="2100" i="1" dirty="0">
                <a:solidFill>
                  <a:srgbClr val="00B050"/>
                </a:solidFill>
              </a:rPr>
              <a:t>BABAR</a:t>
            </a:r>
            <a:r>
              <a:rPr lang="en-US" altLang="zh-CN" sz="2100" dirty="0">
                <a:solidFill>
                  <a:srgbClr val="00B050"/>
                </a:solidFill>
              </a:rPr>
              <a:t>@SLAC and Belle@KEK </a:t>
            </a:r>
            <a:r>
              <a:rPr lang="en-US" altLang="zh-CN" dirty="0">
                <a:solidFill>
                  <a:srgbClr val="0000CC"/>
                </a:solidFill>
              </a:rPr>
              <a:t>with many key measurements </a:t>
            </a:r>
            <a:endParaRPr lang="zh-CN" altLang="en-US" dirty="0">
              <a:solidFill>
                <a:srgbClr val="0000CC"/>
              </a:solidFill>
            </a:endParaRPr>
          </a:p>
        </p:txBody>
      </p:sp>
      <p:sp>
        <p:nvSpPr>
          <p:cNvPr id="21" name="矩形 20">
            <a:extLst>
              <a:ext uri="{FF2B5EF4-FFF2-40B4-BE49-F238E27FC236}">
                <a16:creationId xmlns:a16="http://schemas.microsoft.com/office/drawing/2014/main" id="{B62777C8-E52D-4898-8F8E-8C67436400A4}"/>
              </a:ext>
            </a:extLst>
          </p:cNvPr>
          <p:cNvSpPr/>
          <p:nvPr/>
        </p:nvSpPr>
        <p:spPr>
          <a:xfrm>
            <a:off x="1100039" y="4956719"/>
            <a:ext cx="10604281" cy="480773"/>
          </a:xfrm>
          <a:prstGeom prst="rect">
            <a:avLst/>
          </a:prstGeom>
        </p:spPr>
        <p:txBody>
          <a:bodyPr wrap="square">
            <a:spAutoFit/>
          </a:bodyPr>
          <a:lstStyle/>
          <a:p>
            <a:pPr marL="342900" lvl="0" indent="-342900">
              <a:lnSpc>
                <a:spcPct val="130000"/>
              </a:lnSpc>
              <a:buFont typeface="Wingdings" panose="05000000000000000000" pitchFamily="2" charset="2"/>
              <a:buChar char="Ø"/>
            </a:pPr>
            <a:r>
              <a:rPr lang="en-US" altLang="zh-CN" sz="2100" dirty="0">
                <a:solidFill>
                  <a:srgbClr val="00B050"/>
                </a:solidFill>
              </a:rPr>
              <a:t>LHCb(ATLAS and CMS)@LHC and Belle-II@SuperKEKB </a:t>
            </a:r>
            <a:r>
              <a:rPr lang="en-US" altLang="zh-CN" dirty="0">
                <a:solidFill>
                  <a:srgbClr val="0000CC"/>
                </a:solidFill>
              </a:rPr>
              <a:t>with many exciting results </a:t>
            </a:r>
            <a:endParaRPr lang="zh-CN" altLang="en-US" dirty="0">
              <a:solidFill>
                <a:srgbClr val="0000CC"/>
              </a:solidFill>
            </a:endParaRPr>
          </a:p>
        </p:txBody>
      </p:sp>
      <p:sp>
        <p:nvSpPr>
          <p:cNvPr id="25" name="矩形 24">
            <a:extLst>
              <a:ext uri="{FF2B5EF4-FFF2-40B4-BE49-F238E27FC236}">
                <a16:creationId xmlns:a16="http://schemas.microsoft.com/office/drawing/2014/main" id="{429F8774-84B9-4285-8A2C-CB8D9225D984}"/>
              </a:ext>
            </a:extLst>
          </p:cNvPr>
          <p:cNvSpPr/>
          <p:nvPr/>
        </p:nvSpPr>
        <p:spPr>
          <a:xfrm>
            <a:off x="1418262" y="5830034"/>
            <a:ext cx="6167526" cy="338554"/>
          </a:xfrm>
          <a:prstGeom prst="rect">
            <a:avLst/>
          </a:prstGeom>
        </p:spPr>
        <p:txBody>
          <a:bodyPr wrap="square">
            <a:spAutoFit/>
          </a:bodyPr>
          <a:lstStyle/>
          <a:p>
            <a:r>
              <a:rPr lang="en-US" altLang="zh-CN" sz="1600" i="1" dirty="0">
                <a:solidFill>
                  <a:srgbClr val="FF3399"/>
                </a:solidFill>
                <a:latin typeface="CMSSI8"/>
              </a:rPr>
              <a:t>Also see, e.g., Chengping’s and Shanzhen’s talks in this workshop</a:t>
            </a:r>
            <a:endParaRPr lang="zh-CN" altLang="en-US" sz="1600" dirty="0">
              <a:solidFill>
                <a:srgbClr val="FF3399"/>
              </a:solidFill>
            </a:endParaRPr>
          </a:p>
        </p:txBody>
      </p:sp>
      <p:sp>
        <p:nvSpPr>
          <p:cNvPr id="23" name="矩形 22">
            <a:extLst>
              <a:ext uri="{FF2B5EF4-FFF2-40B4-BE49-F238E27FC236}">
                <a16:creationId xmlns:a16="http://schemas.microsoft.com/office/drawing/2014/main" id="{B88B8B77-B013-4519-8E40-B057CB678F8C}"/>
              </a:ext>
            </a:extLst>
          </p:cNvPr>
          <p:cNvSpPr/>
          <p:nvPr/>
        </p:nvSpPr>
        <p:spPr>
          <a:xfrm>
            <a:off x="7988440" y="4715842"/>
            <a:ext cx="3582066" cy="261610"/>
          </a:xfrm>
          <a:prstGeom prst="rect">
            <a:avLst/>
          </a:prstGeom>
        </p:spPr>
        <p:txBody>
          <a:bodyPr wrap="square">
            <a:spAutoFit/>
          </a:bodyPr>
          <a:lstStyle/>
          <a:p>
            <a:r>
              <a:rPr lang="en-US" altLang="zh-CN" sz="1100" i="1" dirty="0">
                <a:solidFill>
                  <a:srgbClr val="000080"/>
                </a:solidFill>
                <a:latin typeface="CMSSI8"/>
              </a:rPr>
              <a:t>Bevan et al., The Physics of the B Factories, arXiv:1406.6311</a:t>
            </a:r>
            <a:r>
              <a:rPr lang="en-US" altLang="zh-CN" sz="1100" dirty="0"/>
              <a:t> </a:t>
            </a:r>
            <a:endParaRPr lang="zh-CN" altLang="en-US" sz="1100" dirty="0"/>
          </a:p>
        </p:txBody>
      </p:sp>
      <p:sp>
        <p:nvSpPr>
          <p:cNvPr id="26" name="矩形 25">
            <a:extLst>
              <a:ext uri="{FF2B5EF4-FFF2-40B4-BE49-F238E27FC236}">
                <a16:creationId xmlns:a16="http://schemas.microsoft.com/office/drawing/2014/main" id="{ABADA71D-0C8A-49A2-BAC6-6A07249AADCA}"/>
              </a:ext>
            </a:extLst>
          </p:cNvPr>
          <p:cNvSpPr/>
          <p:nvPr/>
        </p:nvSpPr>
        <p:spPr>
          <a:xfrm>
            <a:off x="3873639" y="5465896"/>
            <a:ext cx="7696867" cy="261610"/>
          </a:xfrm>
          <a:prstGeom prst="rect">
            <a:avLst/>
          </a:prstGeom>
        </p:spPr>
        <p:txBody>
          <a:bodyPr wrap="square">
            <a:spAutoFit/>
          </a:bodyPr>
          <a:lstStyle/>
          <a:p>
            <a:r>
              <a:rPr lang="en-US" altLang="zh-CN" sz="1100" i="1" dirty="0">
                <a:solidFill>
                  <a:srgbClr val="000080"/>
                </a:solidFill>
                <a:latin typeface="CMSSI8"/>
              </a:rPr>
              <a:t>Bediaga et al., Physics case for an LHCb Upgrade II – Opportunities in flavor physics, and beyond, in the HL-LHC era, arXiv:1808.08865</a:t>
            </a:r>
            <a:r>
              <a:rPr lang="en-US" altLang="zh-CN" sz="1100" dirty="0"/>
              <a:t> </a:t>
            </a:r>
            <a:endParaRPr lang="zh-CN" altLang="en-US" sz="1100" dirty="0"/>
          </a:p>
        </p:txBody>
      </p:sp>
      <p:sp>
        <p:nvSpPr>
          <p:cNvPr id="27" name="矩形 26">
            <a:extLst>
              <a:ext uri="{FF2B5EF4-FFF2-40B4-BE49-F238E27FC236}">
                <a16:creationId xmlns:a16="http://schemas.microsoft.com/office/drawing/2014/main" id="{6267D637-2935-4B69-B052-3B814D63E9DF}"/>
              </a:ext>
            </a:extLst>
          </p:cNvPr>
          <p:cNvSpPr/>
          <p:nvPr/>
        </p:nvSpPr>
        <p:spPr>
          <a:xfrm>
            <a:off x="8340132" y="5803406"/>
            <a:ext cx="3230373" cy="261610"/>
          </a:xfrm>
          <a:prstGeom prst="rect">
            <a:avLst/>
          </a:prstGeom>
        </p:spPr>
        <p:txBody>
          <a:bodyPr wrap="square">
            <a:spAutoFit/>
          </a:bodyPr>
          <a:lstStyle/>
          <a:p>
            <a:r>
              <a:rPr lang="en-US" altLang="zh-CN" sz="1100" i="1" dirty="0">
                <a:solidFill>
                  <a:srgbClr val="000080"/>
                </a:solidFill>
                <a:latin typeface="CMSSI8"/>
              </a:rPr>
              <a:t>Kou et al., The Belle II Physics Book, arXiv:1808.10567</a:t>
            </a:r>
            <a:r>
              <a:rPr lang="en-US" altLang="zh-CN" sz="1100" dirty="0"/>
              <a:t> </a:t>
            </a:r>
            <a:endParaRPr lang="zh-CN" altLang="en-US" sz="1100" dirty="0"/>
          </a:p>
        </p:txBody>
      </p:sp>
    </p:spTree>
    <p:extLst>
      <p:ext uri="{BB962C8B-B14F-4D97-AF65-F5344CB8AC3E}">
        <p14:creationId xmlns:p14="http://schemas.microsoft.com/office/powerpoint/2010/main" val="1219900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56382"/>
            <a:ext cx="549442" cy="307777"/>
          </a:xfrm>
        </p:spPr>
        <p:txBody>
          <a:bodyPr>
            <a:spAutoFit/>
          </a:bodyPr>
          <a:lstStyle/>
          <a:p>
            <a:fld id="{D495E168-DA5E-4888-8D8A-92B118324C14}" type="slidenum">
              <a:rPr lang="en-US" sz="1400" b="1" smtClean="0">
                <a:solidFill>
                  <a:schemeClr val="accent4">
                    <a:lumMod val="50000"/>
                  </a:schemeClr>
                </a:solidFill>
              </a:rPr>
              <a:pPr/>
              <a:t>40</a:t>
            </a:fld>
            <a:endParaRPr lang="en-US" sz="1400" b="1" dirty="0">
              <a:solidFill>
                <a:schemeClr val="accent4">
                  <a:lumMod val="50000"/>
                </a:schemeClr>
              </a:solidFill>
            </a:endParaRPr>
          </a:p>
        </p:txBody>
      </p:sp>
      <p:pic>
        <p:nvPicPr>
          <p:cNvPr id="4" name="Picture 2">
            <a:extLst>
              <a:ext uri="{FF2B5EF4-FFF2-40B4-BE49-F238E27FC236}">
                <a16:creationId xmlns:a16="http://schemas.microsoft.com/office/drawing/2014/main" id="{A07553C7-BC72-4098-BFAF-674E5056B9A4}"/>
              </a:ext>
            </a:extLst>
          </p:cNvPr>
          <p:cNvPicPr>
            <a:picLocks noChangeAspect="1" noChangeArrowheads="1"/>
          </p:cNvPicPr>
          <p:nvPr/>
        </p:nvPicPr>
        <p:blipFill>
          <a:blip r:embed="rId2" cstate="print"/>
          <a:srcRect/>
          <a:stretch>
            <a:fillRect/>
          </a:stretch>
        </p:blipFill>
        <p:spPr bwMode="auto">
          <a:xfrm>
            <a:off x="2939844" y="388285"/>
            <a:ext cx="6223413" cy="4309657"/>
          </a:xfrm>
          <a:prstGeom prst="rect">
            <a:avLst/>
          </a:prstGeom>
          <a:noFill/>
          <a:ln w="9525">
            <a:noFill/>
            <a:miter lim="800000"/>
            <a:headEnd/>
            <a:tailEnd/>
          </a:ln>
        </p:spPr>
      </p:pic>
      <p:sp>
        <p:nvSpPr>
          <p:cNvPr id="5" name="矩形 4">
            <a:extLst>
              <a:ext uri="{FF2B5EF4-FFF2-40B4-BE49-F238E27FC236}">
                <a16:creationId xmlns:a16="http://schemas.microsoft.com/office/drawing/2014/main" id="{2DBFC477-214E-49EA-954B-FC679DF93238}"/>
              </a:ext>
            </a:extLst>
          </p:cNvPr>
          <p:cNvSpPr/>
          <p:nvPr/>
        </p:nvSpPr>
        <p:spPr>
          <a:xfrm>
            <a:off x="1406262" y="5114790"/>
            <a:ext cx="3071834" cy="830997"/>
          </a:xfrm>
          <a:prstGeom prst="rect">
            <a:avLst/>
          </a:prstGeom>
        </p:spPr>
        <p:txBody>
          <a:bodyPr wrap="square">
            <a:spAutoFit/>
          </a:bodyPr>
          <a:lstStyle/>
          <a:p>
            <a:r>
              <a:rPr lang="en-US" altLang="zh-CN" sz="2400" dirty="0">
                <a:solidFill>
                  <a:srgbClr val="003300"/>
                </a:solidFill>
                <a:latin typeface="Yu Mincho Demibold"/>
                <a:ea typeface="华文中宋"/>
                <a:cs typeface="Times New Roman" pitchFamily="18" charset="0"/>
              </a:rPr>
              <a:t>Leading IR regions</a:t>
            </a:r>
          </a:p>
          <a:p>
            <a:r>
              <a:rPr lang="en-US" altLang="zh-CN" sz="2400" dirty="0">
                <a:solidFill>
                  <a:srgbClr val="003300"/>
                </a:solidFill>
                <a:latin typeface="Yu Mincho Demibold"/>
                <a:ea typeface="华文中宋"/>
                <a:cs typeface="Times New Roman" pitchFamily="18" charset="0"/>
              </a:rPr>
              <a:t>       </a:t>
            </a:r>
            <a:r>
              <a:rPr lang="en-US" altLang="zh-CN" sz="2400" i="1" dirty="0">
                <a:solidFill>
                  <a:srgbClr val="003300"/>
                </a:solidFill>
                <a:latin typeface="Times New Roman" pitchFamily="18" charset="0"/>
                <a:ea typeface="华文中宋"/>
                <a:cs typeface="Times New Roman" pitchFamily="18" charset="0"/>
              </a:rPr>
              <a:t>l</a:t>
            </a:r>
            <a:r>
              <a:rPr lang="en-US" altLang="zh-CN" sz="2400" dirty="0">
                <a:solidFill>
                  <a:srgbClr val="003300"/>
                </a:solidFill>
                <a:latin typeface="Times New Roman" pitchFamily="18" charset="0"/>
                <a:ea typeface="华文中宋"/>
                <a:cs typeface="Times New Roman" pitchFamily="18" charset="0"/>
              </a:rPr>
              <a:t>~(</a:t>
            </a:r>
            <a:r>
              <a:rPr lang="en-US" altLang="zh-CN" sz="2400" i="1" dirty="0">
                <a:solidFill>
                  <a:srgbClr val="003300"/>
                </a:solidFill>
                <a:latin typeface="Times New Roman" pitchFamily="18" charset="0"/>
                <a:ea typeface="华文中宋"/>
                <a:cs typeface="Times New Roman" pitchFamily="18" charset="0"/>
              </a:rPr>
              <a:t>l</a:t>
            </a:r>
            <a:r>
              <a:rPr lang="en-US" altLang="zh-CN" sz="2400" baseline="30000" dirty="0">
                <a:solidFill>
                  <a:srgbClr val="003300"/>
                </a:solidFill>
                <a:latin typeface="Times New Roman" pitchFamily="18" charset="0"/>
                <a:ea typeface="华文中宋"/>
                <a:cs typeface="Times New Roman" pitchFamily="18" charset="0"/>
              </a:rPr>
              <a:t>+</a:t>
            </a:r>
            <a:r>
              <a:rPr lang="en-US" altLang="zh-CN" sz="2400" dirty="0">
                <a:solidFill>
                  <a:srgbClr val="003300"/>
                </a:solidFill>
                <a:latin typeface="Times New Roman" pitchFamily="18" charset="0"/>
                <a:ea typeface="华文中宋"/>
                <a:cs typeface="Times New Roman" pitchFamily="18" charset="0"/>
              </a:rPr>
              <a:t>, </a:t>
            </a:r>
            <a:r>
              <a:rPr lang="en-US" altLang="zh-CN" sz="2400" i="1" dirty="0">
                <a:solidFill>
                  <a:srgbClr val="003300"/>
                </a:solidFill>
                <a:latin typeface="Times New Roman" pitchFamily="18" charset="0"/>
                <a:ea typeface="华文中宋"/>
                <a:cs typeface="Times New Roman" pitchFamily="18" charset="0"/>
              </a:rPr>
              <a:t>l</a:t>
            </a:r>
            <a:r>
              <a:rPr lang="en-US" altLang="zh-CN" sz="2400" baseline="30000" dirty="0">
                <a:solidFill>
                  <a:srgbClr val="003300"/>
                </a:solidFill>
                <a:latin typeface="Times New Roman" pitchFamily="18" charset="0"/>
                <a:ea typeface="华文中宋"/>
                <a:cs typeface="Times New Roman" pitchFamily="18" charset="0"/>
              </a:rPr>
              <a:t>-</a:t>
            </a:r>
            <a:r>
              <a:rPr lang="en-US" altLang="zh-CN" sz="2400" dirty="0">
                <a:solidFill>
                  <a:srgbClr val="003300"/>
                </a:solidFill>
                <a:latin typeface="Times New Roman" pitchFamily="18" charset="0"/>
                <a:ea typeface="华文中宋"/>
                <a:cs typeface="Times New Roman" pitchFamily="18" charset="0"/>
              </a:rPr>
              <a:t>, </a:t>
            </a:r>
            <a:r>
              <a:rPr lang="en-US" altLang="zh-CN" sz="2400" i="1" dirty="0">
                <a:solidFill>
                  <a:srgbClr val="003300"/>
                </a:solidFill>
                <a:latin typeface="Times New Roman" pitchFamily="18" charset="0"/>
                <a:ea typeface="华文中宋"/>
                <a:cs typeface="Times New Roman" pitchFamily="18" charset="0"/>
              </a:rPr>
              <a:t>l</a:t>
            </a:r>
            <a:r>
              <a:rPr lang="en-US" altLang="zh-CN" sz="2400" baseline="-25000" dirty="0">
                <a:solidFill>
                  <a:srgbClr val="003300"/>
                </a:solidFill>
                <a:latin typeface="Times New Roman" pitchFamily="18" charset="0"/>
                <a:ea typeface="华文中宋"/>
                <a:cs typeface="Times New Roman" pitchFamily="18" charset="0"/>
              </a:rPr>
              <a:t>T</a:t>
            </a:r>
            <a:r>
              <a:rPr lang="en-US" altLang="zh-CN" sz="2400" dirty="0">
                <a:solidFill>
                  <a:srgbClr val="003300"/>
                </a:solidFill>
                <a:latin typeface="Times New Roman" pitchFamily="18" charset="0"/>
                <a:ea typeface="华文中宋"/>
                <a:cs typeface="Times New Roman" pitchFamily="18" charset="0"/>
              </a:rPr>
              <a:t>)  </a:t>
            </a:r>
            <a:endParaRPr lang="zh-CN" altLang="en-US" sz="2400" dirty="0">
              <a:solidFill>
                <a:srgbClr val="003300"/>
              </a:solidFill>
              <a:latin typeface="Times New Roman" pitchFamily="18" charset="0"/>
              <a:ea typeface="华文中宋"/>
              <a:cs typeface="Times New Roman" pitchFamily="18" charset="0"/>
            </a:endParaRPr>
          </a:p>
        </p:txBody>
      </p:sp>
      <p:graphicFrame>
        <p:nvGraphicFramePr>
          <p:cNvPr id="6" name="对象 5">
            <a:extLst>
              <a:ext uri="{FF2B5EF4-FFF2-40B4-BE49-F238E27FC236}">
                <a16:creationId xmlns:a16="http://schemas.microsoft.com/office/drawing/2014/main" id="{3811D551-1D5B-482F-8263-222F5B3540F5}"/>
              </a:ext>
            </a:extLst>
          </p:cNvPr>
          <p:cNvGraphicFramePr>
            <a:graphicFrameLocks noChangeAspect="1"/>
          </p:cNvGraphicFramePr>
          <p:nvPr>
            <p:extLst>
              <p:ext uri="{D42A27DB-BD31-4B8C-83A1-F6EECF244321}">
                <p14:modId xmlns:p14="http://schemas.microsoft.com/office/powerpoint/2010/main" val="3699379"/>
              </p:ext>
            </p:extLst>
          </p:nvPr>
        </p:nvGraphicFramePr>
        <p:xfrm>
          <a:off x="4132263" y="4757738"/>
          <a:ext cx="4986337" cy="1560512"/>
        </p:xfrm>
        <a:graphic>
          <a:graphicData uri="http://schemas.openxmlformats.org/presentationml/2006/ole">
            <mc:AlternateContent xmlns:mc="http://schemas.openxmlformats.org/markup-compatibility/2006">
              <mc:Choice xmlns:v="urn:schemas-microsoft-com:vml" Requires="v">
                <p:oleObj name="Equation" r:id="rId3" imgW="2590560" imgH="736560" progId="Equation.DSMT4">
                  <p:embed/>
                </p:oleObj>
              </mc:Choice>
              <mc:Fallback>
                <p:oleObj name="Equation" r:id="rId3" imgW="2590560" imgH="736560" progId="Equation.DSMT4">
                  <p:embed/>
                  <p:pic>
                    <p:nvPicPr>
                      <p:cNvPr id="5" name="对象 4">
                        <a:extLst>
                          <a:ext uri="{FF2B5EF4-FFF2-40B4-BE49-F238E27FC236}">
                            <a16:creationId xmlns:a16="http://schemas.microsoft.com/office/drawing/2014/main" id="{4980C236-09F2-4B0E-9B57-C595E9C800A3}"/>
                          </a:ext>
                        </a:extLst>
                      </p:cNvPr>
                      <p:cNvPicPr>
                        <a:picLocks noChangeAspect="1" noChangeArrowheads="1"/>
                      </p:cNvPicPr>
                      <p:nvPr/>
                    </p:nvPicPr>
                    <p:blipFill>
                      <a:blip r:embed="rId4"/>
                      <a:srcRect/>
                      <a:stretch>
                        <a:fillRect/>
                      </a:stretch>
                    </p:blipFill>
                    <p:spPr bwMode="auto">
                      <a:xfrm>
                        <a:off x="4132263" y="4757738"/>
                        <a:ext cx="4986337" cy="1560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矩形 6">
            <a:extLst>
              <a:ext uri="{FF2B5EF4-FFF2-40B4-BE49-F238E27FC236}">
                <a16:creationId xmlns:a16="http://schemas.microsoft.com/office/drawing/2014/main" id="{E2045506-B123-46FC-A60F-1BCADC67430C}"/>
              </a:ext>
            </a:extLst>
          </p:cNvPr>
          <p:cNvSpPr/>
          <p:nvPr/>
        </p:nvSpPr>
        <p:spPr>
          <a:xfrm>
            <a:off x="9276268" y="4826779"/>
            <a:ext cx="1381406" cy="430887"/>
          </a:xfrm>
          <a:prstGeom prst="rect">
            <a:avLst/>
          </a:prstGeom>
        </p:spPr>
        <p:txBody>
          <a:bodyPr wrap="square">
            <a:spAutoFit/>
          </a:bodyPr>
          <a:lstStyle/>
          <a:p>
            <a:r>
              <a:rPr lang="en-US" altLang="zh-CN" sz="2200" dirty="0">
                <a:solidFill>
                  <a:srgbClr val="0000FF"/>
                </a:solidFill>
                <a:latin typeface="Yu Mincho Demibold"/>
                <a:ea typeface="华文中宋"/>
                <a:cs typeface="Times New Roman" pitchFamily="18" charset="0"/>
              </a:rPr>
              <a:t>Collinear</a:t>
            </a:r>
            <a:endParaRPr lang="zh-CN" altLang="en-US" sz="2200" dirty="0">
              <a:solidFill>
                <a:srgbClr val="0000FF"/>
              </a:solidFill>
              <a:latin typeface="Yu Mincho Demibold"/>
              <a:ea typeface="华文中宋"/>
            </a:endParaRPr>
          </a:p>
        </p:txBody>
      </p:sp>
      <p:sp>
        <p:nvSpPr>
          <p:cNvPr id="8" name="矩形 7">
            <a:extLst>
              <a:ext uri="{FF2B5EF4-FFF2-40B4-BE49-F238E27FC236}">
                <a16:creationId xmlns:a16="http://schemas.microsoft.com/office/drawing/2014/main" id="{04A46D83-02B4-4AE6-A6A6-6E6AA017001E}"/>
              </a:ext>
            </a:extLst>
          </p:cNvPr>
          <p:cNvSpPr/>
          <p:nvPr/>
        </p:nvSpPr>
        <p:spPr>
          <a:xfrm>
            <a:off x="9649562" y="5329104"/>
            <a:ext cx="864096" cy="430887"/>
          </a:xfrm>
          <a:prstGeom prst="rect">
            <a:avLst/>
          </a:prstGeom>
        </p:spPr>
        <p:txBody>
          <a:bodyPr wrap="square">
            <a:spAutoFit/>
          </a:bodyPr>
          <a:lstStyle/>
          <a:p>
            <a:r>
              <a:rPr lang="en-US" altLang="zh-CN" sz="2200" dirty="0">
                <a:solidFill>
                  <a:srgbClr val="FF00FF"/>
                </a:solidFill>
                <a:latin typeface="Yu Mincho Demibold"/>
                <a:ea typeface="华文中宋"/>
                <a:cs typeface="Times New Roman" pitchFamily="18" charset="0"/>
              </a:rPr>
              <a:t>Soft</a:t>
            </a:r>
            <a:endParaRPr lang="zh-CN" altLang="en-US" sz="2200" dirty="0">
              <a:solidFill>
                <a:srgbClr val="FF00FF"/>
              </a:solidFill>
              <a:latin typeface="Yu Mincho Demibold"/>
              <a:ea typeface="华文中宋"/>
            </a:endParaRPr>
          </a:p>
        </p:txBody>
      </p:sp>
      <p:sp>
        <p:nvSpPr>
          <p:cNvPr id="9" name="矩形 8">
            <a:extLst>
              <a:ext uri="{FF2B5EF4-FFF2-40B4-BE49-F238E27FC236}">
                <a16:creationId xmlns:a16="http://schemas.microsoft.com/office/drawing/2014/main" id="{1DD0BB2A-39BC-4191-A6B4-C57241BFC960}"/>
              </a:ext>
            </a:extLst>
          </p:cNvPr>
          <p:cNvSpPr/>
          <p:nvPr/>
        </p:nvSpPr>
        <p:spPr>
          <a:xfrm>
            <a:off x="9433538" y="5829170"/>
            <a:ext cx="1224136" cy="430887"/>
          </a:xfrm>
          <a:prstGeom prst="rect">
            <a:avLst/>
          </a:prstGeom>
        </p:spPr>
        <p:txBody>
          <a:bodyPr wrap="square">
            <a:spAutoFit/>
          </a:bodyPr>
          <a:lstStyle/>
          <a:p>
            <a:r>
              <a:rPr lang="en-US" altLang="zh-CN" sz="2200" dirty="0">
                <a:solidFill>
                  <a:srgbClr val="FF0000"/>
                </a:solidFill>
                <a:latin typeface="Yu Mincho Demibold"/>
                <a:ea typeface="华文中宋"/>
                <a:cs typeface="Times New Roman" pitchFamily="18" charset="0"/>
              </a:rPr>
              <a:t>Glauber</a:t>
            </a:r>
            <a:endParaRPr lang="zh-CN" altLang="en-US" sz="2200" dirty="0">
              <a:solidFill>
                <a:srgbClr val="FF0000"/>
              </a:solidFill>
              <a:latin typeface="Yu Mincho Demibold"/>
              <a:ea typeface="华文中宋"/>
            </a:endParaRPr>
          </a:p>
        </p:txBody>
      </p:sp>
    </p:spTree>
    <p:extLst>
      <p:ext uri="{BB962C8B-B14F-4D97-AF65-F5344CB8AC3E}">
        <p14:creationId xmlns:p14="http://schemas.microsoft.com/office/powerpoint/2010/main" val="1963572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grpSp>
        <p:nvGrpSpPr>
          <p:cNvPr id="19" name="组合 18">
            <a:extLst>
              <a:ext uri="{FF2B5EF4-FFF2-40B4-BE49-F238E27FC236}">
                <a16:creationId xmlns:a16="http://schemas.microsoft.com/office/drawing/2014/main" id="{59CECB73-EFF3-4916-B249-9002DF202CAB}"/>
              </a:ext>
            </a:extLst>
          </p:cNvPr>
          <p:cNvGrpSpPr/>
          <p:nvPr/>
        </p:nvGrpSpPr>
        <p:grpSpPr>
          <a:xfrm>
            <a:off x="799581" y="791498"/>
            <a:ext cx="8535938" cy="5570822"/>
            <a:chOff x="1979486" y="552667"/>
            <a:chExt cx="8535938" cy="5570822"/>
          </a:xfrm>
        </p:grpSpPr>
        <p:pic>
          <p:nvPicPr>
            <p:cNvPr id="6" name="图片 5">
              <a:extLst>
                <a:ext uri="{FF2B5EF4-FFF2-40B4-BE49-F238E27FC236}">
                  <a16:creationId xmlns:a16="http://schemas.microsoft.com/office/drawing/2014/main" id="{FAAF79DC-CB2C-4A0A-8D17-0134E718E6F6}"/>
                </a:ext>
              </a:extLst>
            </p:cNvPr>
            <p:cNvPicPr>
              <a:picLocks noChangeAspect="1"/>
            </p:cNvPicPr>
            <p:nvPr/>
          </p:nvPicPr>
          <p:blipFill>
            <a:blip r:embed="rId3"/>
            <a:stretch>
              <a:fillRect/>
            </a:stretch>
          </p:blipFill>
          <p:spPr>
            <a:xfrm>
              <a:off x="1979487" y="552667"/>
              <a:ext cx="8535937" cy="5570822"/>
            </a:xfrm>
            <a:prstGeom prst="rect">
              <a:avLst/>
            </a:prstGeom>
          </p:spPr>
        </p:pic>
        <p:sp>
          <p:nvSpPr>
            <p:cNvPr id="17" name="矩形 16">
              <a:extLst>
                <a:ext uri="{FF2B5EF4-FFF2-40B4-BE49-F238E27FC236}">
                  <a16:creationId xmlns:a16="http://schemas.microsoft.com/office/drawing/2014/main" id="{9D41406B-60E6-41B0-A8B5-0E03DD601E20}"/>
                </a:ext>
              </a:extLst>
            </p:cNvPr>
            <p:cNvSpPr/>
            <p:nvPr/>
          </p:nvSpPr>
          <p:spPr>
            <a:xfrm>
              <a:off x="1979486" y="4072855"/>
              <a:ext cx="8519335" cy="490754"/>
            </a:xfrm>
            <a:prstGeom prst="rect">
              <a:avLst/>
            </a:prstGeom>
            <a:noFill/>
            <a:ln w="19050" cap="flat">
              <a:solidFill>
                <a:srgbClr val="00B05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8" name="矩形 17">
              <a:extLst>
                <a:ext uri="{FF2B5EF4-FFF2-40B4-BE49-F238E27FC236}">
                  <a16:creationId xmlns:a16="http://schemas.microsoft.com/office/drawing/2014/main" id="{182A4A7D-D23D-4213-9FAA-63A1C20EE3B1}"/>
                </a:ext>
              </a:extLst>
            </p:cNvPr>
            <p:cNvSpPr/>
            <p:nvPr/>
          </p:nvSpPr>
          <p:spPr>
            <a:xfrm>
              <a:off x="1979486" y="5046551"/>
              <a:ext cx="8519336" cy="490754"/>
            </a:xfrm>
            <a:prstGeom prst="rect">
              <a:avLst/>
            </a:prstGeom>
            <a:noFill/>
            <a:ln w="19050" cap="flat">
              <a:solidFill>
                <a:srgbClr val="00B05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grpSp>
      <p:sp>
        <p:nvSpPr>
          <p:cNvPr id="20" name="矩形 19">
            <a:extLst>
              <a:ext uri="{FF2B5EF4-FFF2-40B4-BE49-F238E27FC236}">
                <a16:creationId xmlns:a16="http://schemas.microsoft.com/office/drawing/2014/main" id="{3EDBAA3F-90DE-4CC5-B396-663385D99705}"/>
              </a:ext>
            </a:extLst>
          </p:cNvPr>
          <p:cNvSpPr/>
          <p:nvPr/>
        </p:nvSpPr>
        <p:spPr>
          <a:xfrm>
            <a:off x="458871" y="405900"/>
            <a:ext cx="4432677" cy="36933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800" b="0" i="1" u="none" strike="noStrike" kern="1200" cap="none" spc="0" normalizeH="0" baseline="0" noProof="0" dirty="0">
                <a:ln>
                  <a:noFill/>
                </a:ln>
                <a:solidFill>
                  <a:srgbClr val="FF0000"/>
                </a:solidFill>
                <a:effectLst/>
                <a:uLnTx/>
                <a:uFillTx/>
                <a:latin typeface="CMSSI8"/>
                <a:ea typeface="+mn-ea"/>
                <a:cs typeface="+mn-cs"/>
              </a:rPr>
              <a:t>SHZhou et al:</a:t>
            </a:r>
            <a:endParaRPr kumimoji="0" lang="zh-CN" altLang="en-US" sz="1800" b="0" i="1" u="none" strike="noStrike" kern="1200" cap="none" spc="0" normalizeH="0" baseline="0" noProof="0" dirty="0">
              <a:ln>
                <a:noFill/>
              </a:ln>
              <a:solidFill>
                <a:srgbClr val="FF0000"/>
              </a:solidFill>
              <a:effectLst/>
              <a:uLnTx/>
              <a:uFillTx/>
              <a:latin typeface="CMSSI8"/>
              <a:ea typeface="+mn-ea"/>
              <a:cs typeface="+mn-cs"/>
            </a:endParaRPr>
          </a:p>
        </p:txBody>
      </p:sp>
      <p:grpSp>
        <p:nvGrpSpPr>
          <p:cNvPr id="16" name="组合 15">
            <a:extLst>
              <a:ext uri="{FF2B5EF4-FFF2-40B4-BE49-F238E27FC236}">
                <a16:creationId xmlns:a16="http://schemas.microsoft.com/office/drawing/2014/main" id="{394B0CC8-B226-43B3-BC1E-CF396E3F9E42}"/>
              </a:ext>
            </a:extLst>
          </p:cNvPr>
          <p:cNvGrpSpPr/>
          <p:nvPr/>
        </p:nvGrpSpPr>
        <p:grpSpPr>
          <a:xfrm>
            <a:off x="799581" y="797510"/>
            <a:ext cx="8675140" cy="5547744"/>
            <a:chOff x="2070455" y="742147"/>
            <a:chExt cx="8675140" cy="5547744"/>
          </a:xfrm>
        </p:grpSpPr>
        <p:pic>
          <p:nvPicPr>
            <p:cNvPr id="7" name="图片 6">
              <a:extLst>
                <a:ext uri="{FF2B5EF4-FFF2-40B4-BE49-F238E27FC236}">
                  <a16:creationId xmlns:a16="http://schemas.microsoft.com/office/drawing/2014/main" id="{BC2C73A1-8EFB-49ED-A992-C3BA095B3124}"/>
                </a:ext>
              </a:extLst>
            </p:cNvPr>
            <p:cNvPicPr>
              <a:picLocks noChangeAspect="1"/>
            </p:cNvPicPr>
            <p:nvPr/>
          </p:nvPicPr>
          <p:blipFill>
            <a:blip r:embed="rId4"/>
            <a:stretch>
              <a:fillRect/>
            </a:stretch>
          </p:blipFill>
          <p:spPr>
            <a:xfrm>
              <a:off x="2074604" y="742147"/>
              <a:ext cx="8670991" cy="5547744"/>
            </a:xfrm>
            <a:prstGeom prst="rect">
              <a:avLst/>
            </a:prstGeom>
          </p:spPr>
        </p:pic>
        <p:cxnSp>
          <p:nvCxnSpPr>
            <p:cNvPr id="11" name="直接连接符 10">
              <a:extLst>
                <a:ext uri="{FF2B5EF4-FFF2-40B4-BE49-F238E27FC236}">
                  <a16:creationId xmlns:a16="http://schemas.microsoft.com/office/drawing/2014/main" id="{20E069A6-9CE7-4B18-986F-01A14863710C}"/>
                </a:ext>
              </a:extLst>
            </p:cNvPr>
            <p:cNvCxnSpPr>
              <a:cxnSpLocks/>
            </p:cNvCxnSpPr>
            <p:nvPr/>
          </p:nvCxnSpPr>
          <p:spPr>
            <a:xfrm>
              <a:off x="2072618" y="6203659"/>
              <a:ext cx="4770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4B79EB7-D49C-4847-8979-FE0BB94D4AA6}"/>
                </a:ext>
              </a:extLst>
            </p:cNvPr>
            <p:cNvCxnSpPr>
              <a:cxnSpLocks/>
            </p:cNvCxnSpPr>
            <p:nvPr/>
          </p:nvCxnSpPr>
          <p:spPr>
            <a:xfrm>
              <a:off x="2070455" y="5289662"/>
              <a:ext cx="47727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矩形 13">
            <a:extLst>
              <a:ext uri="{FF2B5EF4-FFF2-40B4-BE49-F238E27FC236}">
                <a16:creationId xmlns:a16="http://schemas.microsoft.com/office/drawing/2014/main" id="{EF6D09B7-C098-448A-B6BC-828176E31FF7}"/>
              </a:ext>
            </a:extLst>
          </p:cNvPr>
          <p:cNvSpPr/>
          <p:nvPr/>
        </p:nvSpPr>
        <p:spPr>
          <a:xfrm>
            <a:off x="9537789" y="2731052"/>
            <a:ext cx="2118118" cy="139589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SHZhou, QAZhang, WRLyu, and CDLu, Analysis of charmless two-body B decays in factorization-assisted topological amplitude approach, arXiv: 1608.02819[hep-ph]</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p:spTree>
    <p:extLst>
      <p:ext uri="{BB962C8B-B14F-4D97-AF65-F5344CB8AC3E}">
        <p14:creationId xmlns:p14="http://schemas.microsoft.com/office/powerpoint/2010/main" val="65301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19"/>
                                        </p:tgtEl>
                                      </p:cBhvr>
                                    </p:animEffect>
                                    <p:anim calcmode="lin" valueType="num">
                                      <p:cBhvr>
                                        <p:cTn id="15" dur="1000"/>
                                        <p:tgtEl>
                                          <p:spTgt spid="19"/>
                                        </p:tgtEl>
                                        <p:attrNameLst>
                                          <p:attrName>ppt_x</p:attrName>
                                        </p:attrNameLst>
                                      </p:cBhvr>
                                      <p:tavLst>
                                        <p:tav tm="0">
                                          <p:val>
                                            <p:strVal val="ppt_x"/>
                                          </p:val>
                                        </p:tav>
                                        <p:tav tm="100000">
                                          <p:val>
                                            <p:strVal val="ppt_x"/>
                                          </p:val>
                                        </p:tav>
                                      </p:tavLst>
                                    </p:anim>
                                    <p:anim calcmode="lin" valueType="num">
                                      <p:cBhvr>
                                        <p:cTn id="16" dur="1000"/>
                                        <p:tgtEl>
                                          <p:spTgt spid="19"/>
                                        </p:tgtEl>
                                        <p:attrNameLst>
                                          <p:attrName>ppt_y</p:attrName>
                                        </p:attrNameLst>
                                      </p:cBhvr>
                                      <p:tavLst>
                                        <p:tav tm="0">
                                          <p:val>
                                            <p:strVal val="ppt_y"/>
                                          </p:val>
                                        </p:tav>
                                        <p:tav tm="100000">
                                          <p:val>
                                            <p:strVal val="ppt_y+.1"/>
                                          </p:val>
                                        </p:tav>
                                      </p:tavLst>
                                    </p:anim>
                                    <p:set>
                                      <p:cBhvr>
                                        <p:cTn id="17" dur="1" fill="hold">
                                          <p:stCondLst>
                                            <p:cond delay="999"/>
                                          </p:stCondLst>
                                        </p:cTn>
                                        <p:tgtEl>
                                          <p:spTgt spid="19"/>
                                        </p:tgtEl>
                                        <p:attrNameLst>
                                          <p:attrName>style.visibility</p:attrName>
                                        </p:attrNameLst>
                                      </p:cBhvr>
                                      <p:to>
                                        <p:strVal val="hidden"/>
                                      </p:to>
                                    </p:set>
                                  </p:childTnLst>
                                </p:cTn>
                              </p:par>
                            </p:childTnLst>
                          </p:cTn>
                        </p:par>
                        <p:par>
                          <p:cTn id="18" fill="hold">
                            <p:stCondLst>
                              <p:cond delay="1000"/>
                            </p:stCondLst>
                            <p:childTnLst>
                              <p:par>
                                <p:cTn id="19" presetID="3" presetClass="entr" presetSubtype="10" fill="hold" nodeType="afterEffect">
                                  <p:stCondLst>
                                    <p:cond delay="25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09861" y="6365392"/>
            <a:ext cx="572278" cy="307777"/>
          </a:xfr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pic>
        <p:nvPicPr>
          <p:cNvPr id="2" name="图片 1">
            <a:extLst>
              <a:ext uri="{FF2B5EF4-FFF2-40B4-BE49-F238E27FC236}">
                <a16:creationId xmlns:a16="http://schemas.microsoft.com/office/drawing/2014/main" id="{915A7737-9B66-48BF-AC22-10BE47275303}"/>
              </a:ext>
            </a:extLst>
          </p:cNvPr>
          <p:cNvPicPr>
            <a:picLocks noChangeAspect="1"/>
          </p:cNvPicPr>
          <p:nvPr/>
        </p:nvPicPr>
        <p:blipFill>
          <a:blip r:embed="rId2"/>
          <a:stretch>
            <a:fillRect/>
          </a:stretch>
        </p:blipFill>
        <p:spPr>
          <a:xfrm>
            <a:off x="528508" y="512241"/>
            <a:ext cx="7520727" cy="5008182"/>
          </a:xfrm>
          <a:prstGeom prst="rect">
            <a:avLst/>
          </a:prstGeom>
        </p:spPr>
      </p:pic>
      <p:pic>
        <p:nvPicPr>
          <p:cNvPr id="4" name="图片 3">
            <a:extLst>
              <a:ext uri="{FF2B5EF4-FFF2-40B4-BE49-F238E27FC236}">
                <a16:creationId xmlns:a16="http://schemas.microsoft.com/office/drawing/2014/main" id="{23E79479-BCE7-411F-B153-7AF9593924DA}"/>
              </a:ext>
            </a:extLst>
          </p:cNvPr>
          <p:cNvPicPr>
            <a:picLocks noChangeAspect="1"/>
          </p:cNvPicPr>
          <p:nvPr/>
        </p:nvPicPr>
        <p:blipFill>
          <a:blip r:embed="rId3"/>
          <a:stretch>
            <a:fillRect/>
          </a:stretch>
        </p:blipFill>
        <p:spPr>
          <a:xfrm>
            <a:off x="841340" y="1392572"/>
            <a:ext cx="10897653" cy="4823671"/>
          </a:xfrm>
          <a:prstGeom prst="rect">
            <a:avLst/>
          </a:prstGeom>
        </p:spPr>
      </p:pic>
    </p:spTree>
    <p:extLst>
      <p:ext uri="{BB962C8B-B14F-4D97-AF65-F5344CB8AC3E}">
        <p14:creationId xmlns:p14="http://schemas.microsoft.com/office/powerpoint/2010/main" val="3961780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918059-0769-4A3E-8B59-1F53A36B82C3}"/>
              </a:ext>
            </a:extLst>
          </p:cNvPr>
          <p:cNvPicPr>
            <a:picLocks noChangeAspect="1"/>
          </p:cNvPicPr>
          <p:nvPr/>
        </p:nvPicPr>
        <p:blipFill>
          <a:blip r:embed="rId2"/>
          <a:stretch>
            <a:fillRect/>
          </a:stretch>
        </p:blipFill>
        <p:spPr>
          <a:xfrm>
            <a:off x="2697808" y="761999"/>
            <a:ext cx="6849712" cy="5528279"/>
          </a:xfrm>
          <a:prstGeom prst="rect">
            <a:avLst/>
          </a:prstGeom>
        </p:spPr>
      </p:pic>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4" name="矩形 3">
            <a:extLst>
              <a:ext uri="{FF2B5EF4-FFF2-40B4-BE49-F238E27FC236}">
                <a16:creationId xmlns:a16="http://schemas.microsoft.com/office/drawing/2014/main" id="{1A8CD21D-30D9-45B9-9757-8F6EBEB11CDD}"/>
              </a:ext>
            </a:extLst>
          </p:cNvPr>
          <p:cNvSpPr/>
          <p:nvPr/>
        </p:nvSpPr>
        <p:spPr>
          <a:xfrm>
            <a:off x="418700" y="423633"/>
            <a:ext cx="4199583"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800" b="0" i="1" u="none" strike="noStrike" kern="1200" cap="none" spc="0" normalizeH="0" baseline="0" noProof="0" dirty="0">
                <a:ln>
                  <a:noFill/>
                </a:ln>
                <a:solidFill>
                  <a:srgbClr val="FF0000"/>
                </a:solidFill>
                <a:effectLst/>
                <a:uLnTx/>
                <a:uFillTx/>
                <a:latin typeface="CMSSI8"/>
                <a:ea typeface="+mn-ea"/>
                <a:cs typeface="+mn-cs"/>
              </a:rPr>
              <a:t>Chai, SCheng, Ju, Yan, CDLu and ZJXiao</a:t>
            </a:r>
            <a:endParaRPr kumimoji="0" lang="zh-CN" altLang="en-US" sz="1800" b="0" i="1" u="none" strike="noStrike" kern="1200" cap="none" spc="0" normalizeH="0" baseline="0" noProof="0" dirty="0">
              <a:ln>
                <a:noFill/>
              </a:ln>
              <a:solidFill>
                <a:srgbClr val="FF0000"/>
              </a:solidFill>
              <a:effectLst/>
              <a:uLnTx/>
              <a:uFillTx/>
              <a:latin typeface="CMSSI8"/>
              <a:ea typeface="+mn-ea"/>
              <a:cs typeface="+mn-cs"/>
            </a:endParaRPr>
          </a:p>
        </p:txBody>
      </p:sp>
      <p:grpSp>
        <p:nvGrpSpPr>
          <p:cNvPr id="9" name="组合 8">
            <a:extLst>
              <a:ext uri="{FF2B5EF4-FFF2-40B4-BE49-F238E27FC236}">
                <a16:creationId xmlns:a16="http://schemas.microsoft.com/office/drawing/2014/main" id="{B547DD99-06A6-4CA7-80C0-EA14652B0B2E}"/>
              </a:ext>
            </a:extLst>
          </p:cNvPr>
          <p:cNvGrpSpPr/>
          <p:nvPr/>
        </p:nvGrpSpPr>
        <p:grpSpPr>
          <a:xfrm>
            <a:off x="1076097" y="1354307"/>
            <a:ext cx="10039804" cy="4396179"/>
            <a:chOff x="1076098" y="1480657"/>
            <a:chExt cx="10039804" cy="4396179"/>
          </a:xfrm>
        </p:grpSpPr>
        <p:pic>
          <p:nvPicPr>
            <p:cNvPr id="8" name="图片 7">
              <a:extLst>
                <a:ext uri="{FF2B5EF4-FFF2-40B4-BE49-F238E27FC236}">
                  <a16:creationId xmlns:a16="http://schemas.microsoft.com/office/drawing/2014/main" id="{99EAFBD4-09C0-4451-ABA2-92E2967E1D08}"/>
                </a:ext>
              </a:extLst>
            </p:cNvPr>
            <p:cNvPicPr>
              <a:picLocks noChangeAspect="1"/>
            </p:cNvPicPr>
            <p:nvPr/>
          </p:nvPicPr>
          <p:blipFill>
            <a:blip r:embed="rId3"/>
            <a:stretch>
              <a:fillRect/>
            </a:stretch>
          </p:blipFill>
          <p:spPr>
            <a:xfrm>
              <a:off x="1076098" y="1480657"/>
              <a:ext cx="10039804" cy="4396179"/>
            </a:xfrm>
            <a:prstGeom prst="rect">
              <a:avLst/>
            </a:prstGeom>
          </p:spPr>
        </p:pic>
        <p:sp>
          <p:nvSpPr>
            <p:cNvPr id="2" name="矩形 1">
              <a:extLst>
                <a:ext uri="{FF2B5EF4-FFF2-40B4-BE49-F238E27FC236}">
                  <a16:creationId xmlns:a16="http://schemas.microsoft.com/office/drawing/2014/main" id="{303E1878-C35B-40AF-AF93-979A9DD84458}"/>
                </a:ext>
              </a:extLst>
            </p:cNvPr>
            <p:cNvSpPr/>
            <p:nvPr/>
          </p:nvSpPr>
          <p:spPr>
            <a:xfrm>
              <a:off x="2025445" y="3342968"/>
              <a:ext cx="8467459" cy="2045109"/>
            </a:xfrm>
            <a:prstGeom prst="rect">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grpSp>
      <p:grpSp>
        <p:nvGrpSpPr>
          <p:cNvPr id="10" name="组合 9">
            <a:extLst>
              <a:ext uri="{FF2B5EF4-FFF2-40B4-BE49-F238E27FC236}">
                <a16:creationId xmlns:a16="http://schemas.microsoft.com/office/drawing/2014/main" id="{D82B2495-E1D9-4690-9933-1ED5BD080753}"/>
              </a:ext>
            </a:extLst>
          </p:cNvPr>
          <p:cNvGrpSpPr/>
          <p:nvPr/>
        </p:nvGrpSpPr>
        <p:grpSpPr>
          <a:xfrm>
            <a:off x="1862270" y="1293845"/>
            <a:ext cx="8467459" cy="4725160"/>
            <a:chOff x="389204" y="1244682"/>
            <a:chExt cx="8467459" cy="4725160"/>
          </a:xfrm>
        </p:grpSpPr>
        <p:pic>
          <p:nvPicPr>
            <p:cNvPr id="6" name="图片 5">
              <a:extLst>
                <a:ext uri="{FF2B5EF4-FFF2-40B4-BE49-F238E27FC236}">
                  <a16:creationId xmlns:a16="http://schemas.microsoft.com/office/drawing/2014/main" id="{F28B278E-A6BF-4231-B47B-FE799D1B691F}"/>
                </a:ext>
              </a:extLst>
            </p:cNvPr>
            <p:cNvPicPr>
              <a:picLocks noChangeAspect="1"/>
            </p:cNvPicPr>
            <p:nvPr/>
          </p:nvPicPr>
          <p:blipFill>
            <a:blip r:embed="rId4"/>
            <a:stretch>
              <a:fillRect/>
            </a:stretch>
          </p:blipFill>
          <p:spPr>
            <a:xfrm>
              <a:off x="389204" y="1244682"/>
              <a:ext cx="8467459" cy="4725160"/>
            </a:xfrm>
            <a:prstGeom prst="rect">
              <a:avLst/>
            </a:prstGeom>
          </p:spPr>
        </p:pic>
        <p:sp>
          <p:nvSpPr>
            <p:cNvPr id="7" name="矩形 6">
              <a:extLst>
                <a:ext uri="{FF2B5EF4-FFF2-40B4-BE49-F238E27FC236}">
                  <a16:creationId xmlns:a16="http://schemas.microsoft.com/office/drawing/2014/main" id="{B1593ADE-0D76-4CFB-A1D8-FDBDE0457517}"/>
                </a:ext>
              </a:extLst>
            </p:cNvPr>
            <p:cNvSpPr/>
            <p:nvPr/>
          </p:nvSpPr>
          <p:spPr>
            <a:xfrm>
              <a:off x="624980" y="4228051"/>
              <a:ext cx="8049237" cy="985707"/>
            </a:xfrm>
            <a:prstGeom prst="rect">
              <a:avLst/>
            </a:prstGeom>
            <a:noFill/>
            <a:ln w="28575" cap="flat">
              <a:solidFill>
                <a:srgbClr val="FF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grpSp>
    </p:spTree>
    <p:extLst>
      <p:ext uri="{BB962C8B-B14F-4D97-AF65-F5344CB8AC3E}">
        <p14:creationId xmlns:p14="http://schemas.microsoft.com/office/powerpoint/2010/main" val="340997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childTnLst>
                          </p:cTn>
                        </p:par>
                        <p:par>
                          <p:cTn id="15" fill="hold">
                            <p:stCondLst>
                              <p:cond delay="1000"/>
                            </p:stCondLst>
                            <p:childTnLst>
                              <p:par>
                                <p:cTn id="16" presetID="3" presetClass="entr" presetSubtype="1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9"/>
                                        </p:tgtEl>
                                      </p:cBhvr>
                                    </p:animEffect>
                                    <p:anim calcmode="lin" valueType="num">
                                      <p:cBhvr>
                                        <p:cTn id="23" dur="1000"/>
                                        <p:tgtEl>
                                          <p:spTgt spid="9"/>
                                        </p:tgtEl>
                                        <p:attrNameLst>
                                          <p:attrName>ppt_x</p:attrName>
                                        </p:attrNameLst>
                                      </p:cBhvr>
                                      <p:tavLst>
                                        <p:tav tm="0">
                                          <p:val>
                                            <p:strVal val="ppt_x"/>
                                          </p:val>
                                        </p:tav>
                                        <p:tav tm="100000">
                                          <p:val>
                                            <p:strVal val="ppt_x"/>
                                          </p:val>
                                        </p:tav>
                                      </p:tavLst>
                                    </p:anim>
                                    <p:anim calcmode="lin" valueType="num">
                                      <p:cBhvr>
                                        <p:cTn id="24" dur="1000"/>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par>
                          <p:cTn id="26" fill="hold">
                            <p:stCondLst>
                              <p:cond delay="1000"/>
                            </p:stCondLst>
                            <p:childTnLst>
                              <p:par>
                                <p:cTn id="27" presetID="3" presetClass="entr" presetSubtype="1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4" name="矩形 3">
            <a:extLst>
              <a:ext uri="{FF2B5EF4-FFF2-40B4-BE49-F238E27FC236}">
                <a16:creationId xmlns:a16="http://schemas.microsoft.com/office/drawing/2014/main" id="{86656B7C-FD97-4FCF-9A70-5D62D295707B}"/>
              </a:ext>
            </a:extLst>
          </p:cNvPr>
          <p:cNvSpPr/>
          <p:nvPr/>
        </p:nvSpPr>
        <p:spPr>
          <a:xfrm>
            <a:off x="612413" y="461703"/>
            <a:ext cx="899288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3300"/>
              </a:buClr>
              <a:buSzTx/>
              <a:buFont typeface="Yu Mincho Demibold" pitchFamily="18" charset="-128"/>
              <a:buChar char="☞"/>
              <a:tabLst/>
              <a:defRPr/>
            </a:pPr>
            <a:r>
              <a:rPr kumimoji="0" lang="en-US" altLang="zh-CN" sz="2400" b="0" i="1" u="none" strike="noStrike" kern="1200" cap="none" spc="0" normalizeH="0" baseline="0" noProof="0" dirty="0">
                <a:ln>
                  <a:noFill/>
                </a:ln>
                <a:solidFill>
                  <a:srgbClr val="003300"/>
                </a:solidFill>
                <a:effectLst/>
                <a:uLnTx/>
                <a:uFillTx/>
                <a:latin typeface="CMSSI8"/>
                <a:ea typeface="华文中宋"/>
                <a:cs typeface="Times New Roman" pitchFamily="18" charset="0"/>
              </a:rPr>
              <a:t> Two important elements: </a:t>
            </a:r>
            <a:endParaRPr kumimoji="0" lang="zh-CN" altLang="en-US" sz="2400" b="0" i="1" u="none" strike="noStrike" kern="1200" cap="none" spc="0" normalizeH="0" baseline="0" noProof="0" dirty="0">
              <a:ln>
                <a:noFill/>
              </a:ln>
              <a:solidFill>
                <a:srgbClr val="003300"/>
              </a:solidFill>
              <a:effectLst/>
              <a:uLnTx/>
              <a:uFillTx/>
              <a:latin typeface="CMSSI8"/>
              <a:ea typeface="华文中宋"/>
              <a:cs typeface="+mn-cs"/>
            </a:endParaRPr>
          </a:p>
        </p:txBody>
      </p:sp>
      <p:sp>
        <p:nvSpPr>
          <p:cNvPr id="5" name="矩形 4">
            <a:extLst>
              <a:ext uri="{FF2B5EF4-FFF2-40B4-BE49-F238E27FC236}">
                <a16:creationId xmlns:a16="http://schemas.microsoft.com/office/drawing/2014/main" id="{63F6E8DD-0320-4459-9A00-8FF44E2E5FD6}"/>
              </a:ext>
            </a:extLst>
          </p:cNvPr>
          <p:cNvSpPr/>
          <p:nvPr/>
        </p:nvSpPr>
        <p:spPr>
          <a:xfrm>
            <a:off x="2108544" y="1095081"/>
            <a:ext cx="7812205" cy="46166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FF0000"/>
              </a:buClr>
              <a:buSzTx/>
              <a:buFont typeface="+mj-ea"/>
              <a:buAutoNum type="circleNumDbPlain"/>
              <a:tabLst/>
              <a:defRPr/>
            </a:pPr>
            <a:r>
              <a:rPr kumimoji="0" lang="en-US" altLang="zh-CN" sz="2400" b="0" i="0" u="none" strike="noStrike" kern="1200" cap="none" spc="0" normalizeH="0" baseline="0" noProof="0" dirty="0">
                <a:ln>
                  <a:noFill/>
                </a:ln>
                <a:solidFill>
                  <a:srgbClr val="FF00FF"/>
                </a:solidFill>
                <a:effectLst/>
                <a:uLnTx/>
                <a:uFillTx/>
                <a:latin typeface="CMSSI8"/>
                <a:ea typeface="华文中宋"/>
                <a:cs typeface="Times New Roman" pitchFamily="18" charset="0"/>
              </a:rPr>
              <a:t> </a:t>
            </a:r>
            <a:r>
              <a:rPr kumimoji="0" lang="en-US" altLang="zh-CN" sz="2400" b="0" i="1" u="none" strike="noStrike" kern="1200" cap="none" spc="0" normalizeH="0" baseline="0" noProof="0" dirty="0">
                <a:ln>
                  <a:noFill/>
                </a:ln>
                <a:solidFill>
                  <a:srgbClr val="FF0000"/>
                </a:solidFill>
                <a:effectLst/>
                <a:uLnTx/>
                <a:uFillTx/>
                <a:latin typeface="CMSSI8"/>
                <a:ea typeface="华文中宋"/>
                <a:cs typeface="Times New Roman" pitchFamily="18" charset="0"/>
              </a:rPr>
              <a:t>TMD meson wave function </a:t>
            </a:r>
            <a:r>
              <a:rPr kumimoji="0" lang="en-US" altLang="zh-CN" sz="2400" b="0" i="0" u="none" strike="noStrike" kern="1200" cap="none" spc="0" normalizeH="0" baseline="0" noProof="0" dirty="0">
                <a:ln>
                  <a:noFill/>
                </a:ln>
                <a:solidFill>
                  <a:srgbClr val="FF0000"/>
                </a:solidFill>
                <a:effectLst/>
                <a:uLnTx/>
                <a:uFillTx/>
                <a:latin typeface="CMSSI8"/>
                <a:ea typeface="华文中宋"/>
                <a:cs typeface="Times New Roman" pitchFamily="18" charset="0"/>
              </a:rPr>
              <a:t>(</a:t>
            </a:r>
            <a:r>
              <a:rPr kumimoji="0" lang="en-US" altLang="zh-CN" sz="2400" b="0" i="1" u="none" strike="noStrike" kern="1200" cap="none" spc="0" normalizeH="0" baseline="0" noProof="0" dirty="0">
                <a:ln>
                  <a:noFill/>
                </a:ln>
                <a:solidFill>
                  <a:srgbClr val="FF0000"/>
                </a:solidFill>
                <a:effectLst/>
                <a:uLnTx/>
                <a:uFillTx/>
                <a:latin typeface="CMSSI8"/>
                <a:ea typeface="华文中宋"/>
                <a:cs typeface="Times New Roman" pitchFamily="18" charset="0"/>
              </a:rPr>
              <a:t>different intrinsic k</a:t>
            </a:r>
            <a:r>
              <a:rPr kumimoji="0" lang="en-US" altLang="zh-CN" sz="2400" b="0" i="1" u="none" strike="noStrike" kern="1200" cap="none" spc="0" normalizeH="0" baseline="-25000" noProof="0" dirty="0">
                <a:ln>
                  <a:noFill/>
                </a:ln>
                <a:solidFill>
                  <a:srgbClr val="FF0000"/>
                </a:solidFill>
                <a:effectLst/>
                <a:uLnTx/>
                <a:uFillTx/>
                <a:latin typeface="CMSSI8"/>
                <a:ea typeface="华文中宋"/>
                <a:cs typeface="Times New Roman" pitchFamily="18" charset="0"/>
              </a:rPr>
              <a:t>T</a:t>
            </a:r>
            <a:r>
              <a:rPr kumimoji="0" lang="en-US" altLang="zh-CN" sz="2400" b="0" i="0" u="none" strike="noStrike" kern="1200" cap="none" spc="0" normalizeH="0" baseline="0" noProof="0" dirty="0">
                <a:ln>
                  <a:noFill/>
                </a:ln>
                <a:solidFill>
                  <a:srgbClr val="FF0000"/>
                </a:solidFill>
                <a:effectLst/>
                <a:uLnTx/>
                <a:uFillTx/>
                <a:latin typeface="CMSSI8"/>
                <a:ea typeface="华文中宋"/>
                <a:cs typeface="Times New Roman" pitchFamily="18" charset="0"/>
              </a:rPr>
              <a:t>)</a:t>
            </a:r>
            <a:endParaRPr kumimoji="0" lang="zh-CN" altLang="en-US" sz="2400" b="0" i="0" u="none" strike="noStrike" kern="1200" cap="none" spc="0" normalizeH="0" baseline="0" noProof="0" dirty="0">
              <a:ln>
                <a:noFill/>
              </a:ln>
              <a:solidFill>
                <a:srgbClr val="FF0000"/>
              </a:solidFill>
              <a:effectLst/>
              <a:uLnTx/>
              <a:uFillTx/>
              <a:latin typeface="CMSSI8"/>
              <a:ea typeface="华文中宋"/>
              <a:cs typeface="+mn-cs"/>
            </a:endParaRPr>
          </a:p>
        </p:txBody>
      </p:sp>
      <p:sp>
        <p:nvSpPr>
          <p:cNvPr id="6" name="矩形 5">
            <a:extLst>
              <a:ext uri="{FF2B5EF4-FFF2-40B4-BE49-F238E27FC236}">
                <a16:creationId xmlns:a16="http://schemas.microsoft.com/office/drawing/2014/main" id="{16F1C2E0-2EDD-417B-A444-829F92A6AFE2}"/>
              </a:ext>
            </a:extLst>
          </p:cNvPr>
          <p:cNvSpPr/>
          <p:nvPr/>
        </p:nvSpPr>
        <p:spPr>
          <a:xfrm>
            <a:off x="2108543" y="1599136"/>
            <a:ext cx="7812205" cy="46166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FF0000"/>
              </a:buClr>
              <a:buSzTx/>
              <a:buFont typeface="+mj-ea"/>
              <a:buAutoNum type="circleNumDbPlain" startAt="2"/>
              <a:tabLst/>
              <a:defRPr/>
            </a:pPr>
            <a:r>
              <a:rPr kumimoji="0" lang="en-US" altLang="zh-CN" sz="2400" b="0" i="0" u="none" strike="noStrike" kern="1200" cap="none" spc="0" normalizeH="0" baseline="0" noProof="0" dirty="0">
                <a:ln>
                  <a:noFill/>
                </a:ln>
                <a:solidFill>
                  <a:srgbClr val="FF0000"/>
                </a:solidFill>
                <a:effectLst/>
                <a:uLnTx/>
                <a:uFillTx/>
                <a:latin typeface="Yu Mincho Demibold"/>
                <a:ea typeface="华文中宋"/>
                <a:cs typeface="Times New Roman" pitchFamily="18" charset="0"/>
              </a:rPr>
              <a:t> </a:t>
            </a:r>
            <a:r>
              <a:rPr kumimoji="0" lang="en-US" altLang="zh-CN" sz="2400" b="0" i="1" u="none" strike="noStrike" kern="1200" cap="none" spc="0" normalizeH="0" baseline="0" noProof="0" dirty="0">
                <a:ln>
                  <a:noFill/>
                </a:ln>
                <a:solidFill>
                  <a:srgbClr val="FF0000"/>
                </a:solidFill>
                <a:effectLst/>
                <a:uLnTx/>
                <a:uFillTx/>
                <a:latin typeface="CMSSI8"/>
                <a:ea typeface="华文中宋"/>
                <a:cs typeface="Times New Roman" pitchFamily="18" charset="0"/>
              </a:rPr>
              <a:t>parameterization of glauber phase factor</a:t>
            </a:r>
            <a:endParaRPr kumimoji="0" lang="zh-CN" altLang="en-US" sz="2400" b="0" i="1" u="none" strike="noStrike" kern="1200" cap="none" spc="0" normalizeH="0" baseline="0" noProof="0" dirty="0">
              <a:ln>
                <a:noFill/>
              </a:ln>
              <a:solidFill>
                <a:srgbClr val="FF0000"/>
              </a:solidFill>
              <a:effectLst/>
              <a:uLnTx/>
              <a:uFillTx/>
              <a:latin typeface="CMSSI8"/>
              <a:ea typeface="华文中宋"/>
              <a:cs typeface="+mn-cs"/>
            </a:endParaRPr>
          </a:p>
        </p:txBody>
      </p:sp>
      <p:sp>
        <p:nvSpPr>
          <p:cNvPr id="7" name="矩形 6">
            <a:extLst>
              <a:ext uri="{FF2B5EF4-FFF2-40B4-BE49-F238E27FC236}">
                <a16:creationId xmlns:a16="http://schemas.microsoft.com/office/drawing/2014/main" id="{97D2A49B-379C-4D90-A62A-2761C92501AF}"/>
              </a:ext>
            </a:extLst>
          </p:cNvPr>
          <p:cNvSpPr/>
          <p:nvPr/>
        </p:nvSpPr>
        <p:spPr>
          <a:xfrm>
            <a:off x="612413" y="2175201"/>
            <a:ext cx="1097697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altLang="zh-CN" sz="2400" b="0" i="1" u="none" strike="noStrike" kern="1200" cap="none" spc="0" normalizeH="0" baseline="0" noProof="0" dirty="0">
                <a:ln>
                  <a:noFill/>
                </a:ln>
                <a:solidFill>
                  <a:srgbClr val="003300"/>
                </a:solidFill>
                <a:effectLst/>
                <a:uLnTx/>
                <a:uFillTx/>
                <a:latin typeface="CMSSI8"/>
                <a:ea typeface="华文中宋"/>
                <a:cs typeface="Times New Roman" pitchFamily="18" charset="0"/>
              </a:rPr>
              <a:t> TMD meson wave function with the intrinsic k</a:t>
            </a:r>
            <a:r>
              <a:rPr kumimoji="0" lang="en-US" altLang="zh-CN" sz="2400" b="0" i="1" u="none" strike="noStrike" kern="1200" cap="none" spc="0" normalizeH="0" baseline="-25000" noProof="0" dirty="0">
                <a:ln>
                  <a:noFill/>
                </a:ln>
                <a:solidFill>
                  <a:srgbClr val="003300"/>
                </a:solidFill>
                <a:effectLst/>
                <a:uLnTx/>
                <a:uFillTx/>
                <a:latin typeface="CMSSI8"/>
                <a:ea typeface="华文中宋"/>
                <a:cs typeface="Times New Roman" pitchFamily="18" charset="0"/>
              </a:rPr>
              <a:t>T</a:t>
            </a:r>
            <a:r>
              <a:rPr kumimoji="0" lang="en-US" altLang="zh-CN" sz="2400" b="0" i="1" u="none" strike="noStrike" kern="1200" cap="none" spc="0" normalizeH="0" baseline="0" noProof="0" dirty="0">
                <a:ln>
                  <a:noFill/>
                </a:ln>
                <a:solidFill>
                  <a:srgbClr val="003300"/>
                </a:solidFill>
                <a:effectLst/>
                <a:uLnTx/>
                <a:uFillTx/>
                <a:latin typeface="CMSSI8"/>
                <a:ea typeface="华文中宋"/>
                <a:cs typeface="Times New Roman" pitchFamily="18" charset="0"/>
              </a:rPr>
              <a:t> part in the Gaussian form</a:t>
            </a:r>
            <a:endParaRPr kumimoji="0" lang="zh-CN" altLang="en-US" sz="2400" b="0" i="1" u="none" strike="noStrike" kern="1200" cap="none" spc="0" normalizeH="0" baseline="0" noProof="0" dirty="0">
              <a:ln>
                <a:noFill/>
              </a:ln>
              <a:solidFill>
                <a:srgbClr val="003300"/>
              </a:solidFill>
              <a:effectLst/>
              <a:uLnTx/>
              <a:uFillTx/>
              <a:latin typeface="CMSSI8"/>
              <a:ea typeface="华文中宋"/>
              <a:cs typeface="+mn-cs"/>
            </a:endParaRPr>
          </a:p>
        </p:txBody>
      </p:sp>
      <p:sp>
        <p:nvSpPr>
          <p:cNvPr id="13" name="矩形 12">
            <a:extLst>
              <a:ext uri="{FF2B5EF4-FFF2-40B4-BE49-F238E27FC236}">
                <a16:creationId xmlns:a16="http://schemas.microsoft.com/office/drawing/2014/main" id="{CD278575-09C3-4FCE-9CF8-7F6A2C0CD5BC}"/>
              </a:ext>
            </a:extLst>
          </p:cNvPr>
          <p:cNvSpPr/>
          <p:nvPr/>
        </p:nvSpPr>
        <p:spPr>
          <a:xfrm>
            <a:off x="3495735" y="4027045"/>
            <a:ext cx="15989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a:ln>
                  <a:noFill/>
                </a:ln>
                <a:solidFill>
                  <a:srgbClr val="0000FF"/>
                </a:solidFill>
                <a:effectLst/>
                <a:uLnTx/>
                <a:uFillTx/>
                <a:latin typeface="CMSSI8"/>
                <a:ea typeface="华文中宋"/>
                <a:cs typeface="Times New Roman" pitchFamily="18" charset="0"/>
              </a:rPr>
              <a:t> For pion:</a:t>
            </a:r>
            <a:endParaRPr kumimoji="0" lang="zh-CN" altLang="en-US" sz="2400" b="0" i="1" u="none" strike="noStrike" kern="1200" cap="none" spc="0" normalizeH="0" baseline="0" noProof="0" dirty="0">
              <a:ln>
                <a:noFill/>
              </a:ln>
              <a:solidFill>
                <a:srgbClr val="0000FF"/>
              </a:solidFill>
              <a:effectLst/>
              <a:uLnTx/>
              <a:uFillTx/>
              <a:latin typeface="CMSSI8"/>
              <a:ea typeface="华文中宋"/>
              <a:cs typeface="+mn-cs"/>
            </a:endParaRPr>
          </a:p>
        </p:txBody>
      </p:sp>
      <p:sp>
        <p:nvSpPr>
          <p:cNvPr id="14" name="矩形 13">
            <a:extLst>
              <a:ext uri="{FF2B5EF4-FFF2-40B4-BE49-F238E27FC236}">
                <a16:creationId xmlns:a16="http://schemas.microsoft.com/office/drawing/2014/main" id="{5E872BDA-96CE-4499-9618-AD3D1A0B4C3C}"/>
              </a:ext>
            </a:extLst>
          </p:cNvPr>
          <p:cNvSpPr/>
          <p:nvPr/>
        </p:nvSpPr>
        <p:spPr>
          <a:xfrm>
            <a:off x="3495735" y="4981780"/>
            <a:ext cx="16610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a:ln>
                  <a:noFill/>
                </a:ln>
                <a:solidFill>
                  <a:srgbClr val="C00000"/>
                </a:solidFill>
                <a:effectLst/>
                <a:uLnTx/>
                <a:uFillTx/>
                <a:latin typeface="CMSSI8"/>
                <a:ea typeface="华文中宋"/>
                <a:cs typeface="Times New Roman" pitchFamily="18" charset="0"/>
              </a:rPr>
              <a:t> For kaon: </a:t>
            </a:r>
            <a:endParaRPr kumimoji="0" lang="zh-CN" altLang="en-US" sz="2400" b="0" i="1" u="none" strike="noStrike" kern="1200" cap="none" spc="0" normalizeH="0" baseline="0" noProof="0" dirty="0">
              <a:ln>
                <a:noFill/>
              </a:ln>
              <a:solidFill>
                <a:srgbClr val="C00000"/>
              </a:solidFill>
              <a:effectLst/>
              <a:uLnTx/>
              <a:uFillTx/>
              <a:latin typeface="CMSSI8"/>
              <a:ea typeface="华文中宋"/>
              <a:cs typeface="+mn-cs"/>
            </a:endParaRPr>
          </a:p>
        </p:txBody>
      </p:sp>
      <p:sp>
        <p:nvSpPr>
          <p:cNvPr id="15" name="矩形 14">
            <a:extLst>
              <a:ext uri="{FF2B5EF4-FFF2-40B4-BE49-F238E27FC236}">
                <a16:creationId xmlns:a16="http://schemas.microsoft.com/office/drawing/2014/main" id="{67DFDAFB-D76B-47DA-8C60-C0046121C4B1}"/>
              </a:ext>
            </a:extLst>
          </p:cNvPr>
          <p:cNvSpPr/>
          <p:nvPr/>
        </p:nvSpPr>
        <p:spPr>
          <a:xfrm>
            <a:off x="4358612" y="6072275"/>
            <a:ext cx="6869824"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JHYu, BWXiao and BQMa, Space- and time-like pion-rho transition form factors in the light-cone formalism, 0706.2018</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C3E7491B-B1AC-4C72-B2ED-F07D348CD560}"/>
                  </a:ext>
                </a:extLst>
              </p:cNvPr>
              <p:cNvSpPr/>
              <p:nvPr/>
            </p:nvSpPr>
            <p:spPr>
              <a:xfrm>
                <a:off x="3093888" y="2728417"/>
                <a:ext cx="6004224" cy="9296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e>
                        <m:sub>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ub>
                      </m:sSub>
                      <m:d>
                        <m:d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altLang="zh-TW"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𝐤</m:t>
                              </m:r>
                            </m:e>
                            <m:sub>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sub>
                          </m:sSub>
                        </m:e>
                      </m:d>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zh-TW"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num>
                        <m:den>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SubSup>
                            <m:sSubSup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zh-TW"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𝛽</m:t>
                              </m:r>
                            </m:e>
                            <m:sub>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ub>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bSup>
                        </m:den>
                      </m:f>
                      <m:r>
                        <m:rPr>
                          <m:sty m:val="p"/>
                        </m:rPr>
                        <a:rPr kumimoji="0" lang="en-US" altLang="zh-TW"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exp</m:t>
                      </m:r>
                      <m:d>
                        <m:d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nor/>
                                    </m:rPr>
                                    <a:rPr kumimoji="0" lang="en-US" altLang="zh-TW" sz="2400" b="0" i="0" u="none" strike="noStrike" kern="1200" cap="none" spc="0" normalizeH="0" baseline="0" noProof="0" dirty="0">
                                      <a:ln>
                                        <a:noFill/>
                                      </a:ln>
                                      <a:solidFill>
                                        <a:prstClr val="black"/>
                                      </a:solidFill>
                                      <a:effectLst/>
                                      <a:uLnTx/>
                                      <a:uFillTx/>
                                      <a:latin typeface="Monotype Corsiva" panose="03010101010201010101" pitchFamily="66" charset="0"/>
                                      <a:ea typeface="+mn-ea"/>
                                      <a:cs typeface="+mn-cs"/>
                                    </a:rPr>
                                    <m:t>M</m:t>
                                  </m:r>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num>
                            <m:den>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sSubSup>
                                <m:sSubSup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zh-TW" alt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𝛽</m:t>
                                  </m:r>
                                </m:e>
                                <m:sub>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sub>
                                <m:sup>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den>
                          </m:f>
                        </m:e>
                      </m:d>
                      <m:f>
                        <m:f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e>
                            <m:sub>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sub>
                          </m:sSub>
                          <m:d>
                            <m:d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num>
                        <m:den>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en>
                      </m:f>
                    </m:oMath>
                  </m:oMathPara>
                </a14:m>
                <a:endParaRPr kumimoji="0" lang="zh-CN" altLang="en-US" sz="24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2" name="矩形 1">
                <a:extLst>
                  <a:ext uri="{FF2B5EF4-FFF2-40B4-BE49-F238E27FC236}">
                    <a16:creationId xmlns:a16="http://schemas.microsoft.com/office/drawing/2014/main" id="{C3E7491B-B1AC-4C72-B2ED-F07D348CD560}"/>
                  </a:ext>
                </a:extLst>
              </p:cNvPr>
              <p:cNvSpPr>
                <a:spLocks noRot="1" noChangeAspect="1" noMove="1" noResize="1" noEditPoints="1" noAdjustHandles="1" noChangeArrowheads="1" noChangeShapeType="1" noTextEdit="1"/>
              </p:cNvSpPr>
              <p:nvPr/>
            </p:nvSpPr>
            <p:spPr>
              <a:xfrm>
                <a:off x="3093888" y="2728417"/>
                <a:ext cx="6004224" cy="929678"/>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D1439F26-28A8-43EE-B151-5B61E58F3AEF}"/>
                  </a:ext>
                </a:extLst>
              </p:cNvPr>
              <p:cNvSpPr/>
              <p:nvPr/>
            </p:nvSpPr>
            <p:spPr>
              <a:xfrm>
                <a:off x="5094684" y="3822086"/>
                <a:ext cx="3208660" cy="8715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altLang="zh-TW" sz="26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sSupPr>
                        <m:e>
                          <m:r>
                            <m:rPr>
                              <m:nor/>
                            </m:rPr>
                            <a:rPr kumimoji="0" lang="en-US" altLang="zh-TW" sz="2600" b="0" i="0" u="none" strike="noStrike" kern="1200" cap="none" spc="0" normalizeH="0" baseline="0" noProof="0" dirty="0">
                              <a:ln>
                                <a:noFill/>
                              </a:ln>
                              <a:solidFill>
                                <a:srgbClr val="0000FF"/>
                              </a:solidFill>
                              <a:effectLst/>
                              <a:uLnTx/>
                              <a:uFillTx/>
                              <a:latin typeface="Monotype Corsiva" panose="03010101010201010101" pitchFamily="66" charset="0"/>
                              <a:ea typeface="+mn-ea"/>
                              <a:cs typeface="+mn-cs"/>
                            </a:rPr>
                            <m:t>M</m:t>
                          </m:r>
                        </m:e>
                        <m:sup>
                          <m:r>
                            <a:rPr kumimoji="0" lang="en-US" altLang="zh-TW" sz="26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2</m:t>
                          </m:r>
                        </m:sup>
                      </m:sSup>
                      <m:r>
                        <a:rPr kumimoji="0" lang="en-US" altLang="zh-TW" sz="26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m:t>
                      </m:r>
                      <m:f>
                        <m:fPr>
                          <m:ctrlPr>
                            <a:rPr kumimoji="0" lang="en-US" altLang="zh-TW" sz="18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fPr>
                        <m:num>
                          <m:sSubSup>
                            <m:sSubSupPr>
                              <m:ctrlPr>
                                <a:rPr kumimoji="0" lang="en-US" altLang="zh-TW" sz="18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sSubSupPr>
                            <m:e>
                              <m:r>
                                <a:rPr kumimoji="0" lang="en-US" altLang="zh-TW" sz="18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𝑘</m:t>
                              </m:r>
                            </m:e>
                            <m:sub>
                              <m:r>
                                <a:rPr kumimoji="0" lang="en-US" altLang="zh-TW" sz="18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𝑇</m:t>
                              </m:r>
                            </m:sub>
                            <m:sup>
                              <m:r>
                                <a:rPr kumimoji="0" lang="en-US" altLang="zh-TW" sz="18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2</m:t>
                              </m:r>
                            </m:sup>
                          </m:sSubSup>
                          <m:r>
                            <a:rPr kumimoji="0" lang="en-US" altLang="zh-TW" sz="18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m:t>
                          </m:r>
                          <m:sSubSup>
                            <m:sSubSupPr>
                              <m:ctrlP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ctrlPr>
                            </m:sSubSupPr>
                            <m:e>
                              <m: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𝑚</m:t>
                              </m:r>
                            </m:e>
                            <m:sub>
                              <m: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𝑞</m:t>
                              </m:r>
                            </m:sub>
                            <m:sup>
                              <m: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2</m:t>
                              </m:r>
                            </m:sup>
                          </m:sSubSup>
                        </m:num>
                        <m:den>
                          <m: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𝑥</m:t>
                          </m:r>
                        </m:den>
                      </m:f>
                      <m:r>
                        <a:rPr kumimoji="0" lang="en-US" altLang="zh-TW" sz="18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m:t>
                      </m:r>
                      <m:f>
                        <m:fPr>
                          <m:ctrlP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ctrlPr>
                        </m:fPr>
                        <m:num>
                          <m:sSubSup>
                            <m:sSubSupPr>
                              <m:ctrlP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ctrlPr>
                            </m:sSubSupPr>
                            <m:e>
                              <m: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𝑘</m:t>
                              </m:r>
                            </m:e>
                            <m:sub>
                              <m: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𝑇</m:t>
                              </m:r>
                            </m:sub>
                            <m:sup>
                              <m: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2</m:t>
                              </m:r>
                            </m:sup>
                          </m:sSubSup>
                          <m: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m:t>
                          </m:r>
                          <m:sSubSup>
                            <m:sSubSupPr>
                              <m:ctrlP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ctrlPr>
                            </m:sSubSupPr>
                            <m:e>
                              <m: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𝑚</m:t>
                              </m:r>
                            </m:e>
                            <m:sub>
                              <m: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𝑞</m:t>
                              </m:r>
                            </m:sub>
                            <m:sup>
                              <m:r>
                                <a:rPr kumimoji="0" lang="en-US" altLang="zh-TW" sz="1800" b="0" i="1" u="none" strike="noStrike" kern="1200" cap="none" spc="0" normalizeH="0" baseline="0" noProof="0">
                                  <a:ln>
                                    <a:noFill/>
                                  </a:ln>
                                  <a:solidFill>
                                    <a:srgbClr val="0000FF"/>
                                  </a:solidFill>
                                  <a:effectLst/>
                                  <a:uLnTx/>
                                  <a:uFillTx/>
                                  <a:latin typeface="Cambria Math" panose="02040503050406030204" pitchFamily="18" charset="0"/>
                                  <a:ea typeface="+mn-ea"/>
                                  <a:cs typeface="+mn-cs"/>
                                </a:rPr>
                                <m:t>2</m:t>
                              </m:r>
                            </m:sup>
                          </m:sSubSup>
                        </m:num>
                        <m:den>
                          <m:r>
                            <a:rPr kumimoji="0" lang="en-US" altLang="zh-TW" sz="18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1−</m:t>
                          </m:r>
                          <m:r>
                            <a:rPr kumimoji="0" lang="en-US" altLang="zh-TW" sz="18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𝑥</m:t>
                          </m:r>
                        </m:den>
                      </m:f>
                    </m:oMath>
                  </m:oMathPara>
                </a14:m>
                <a:endParaRPr kumimoji="0" lang="zh-CN" altLang="en-US" sz="1800" b="0" i="0" u="none" strike="noStrike" kern="1200" cap="none" spc="0" normalizeH="0" baseline="0" noProof="0" dirty="0">
                  <a:ln>
                    <a:noFill/>
                  </a:ln>
                  <a:solidFill>
                    <a:srgbClr val="0000FF"/>
                  </a:solidFill>
                  <a:effectLst/>
                  <a:uLnTx/>
                  <a:uFillTx/>
                  <a:latin typeface="Book Antiqua"/>
                  <a:ea typeface="+mn-ea"/>
                  <a:cs typeface="+mn-cs"/>
                </a:endParaRPr>
              </a:p>
            </p:txBody>
          </p:sp>
        </mc:Choice>
        <mc:Fallback xmlns="">
          <p:sp>
            <p:nvSpPr>
              <p:cNvPr id="11" name="矩形 10">
                <a:extLst>
                  <a:ext uri="{FF2B5EF4-FFF2-40B4-BE49-F238E27FC236}">
                    <a16:creationId xmlns:a16="http://schemas.microsoft.com/office/drawing/2014/main" id="{D1439F26-28A8-43EE-B151-5B61E58F3AEF}"/>
                  </a:ext>
                </a:extLst>
              </p:cNvPr>
              <p:cNvSpPr>
                <a:spLocks noRot="1" noChangeAspect="1" noMove="1" noResize="1" noEditPoints="1" noAdjustHandles="1" noChangeArrowheads="1" noChangeShapeType="1" noTextEdit="1"/>
              </p:cNvSpPr>
              <p:nvPr/>
            </p:nvSpPr>
            <p:spPr>
              <a:xfrm>
                <a:off x="5094684" y="3822086"/>
                <a:ext cx="3208660" cy="87158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BDCE952D-4AB4-4739-B747-B65707584918}"/>
                  </a:ext>
                </a:extLst>
              </p:cNvPr>
              <p:cNvSpPr/>
              <p:nvPr/>
            </p:nvSpPr>
            <p:spPr>
              <a:xfrm>
                <a:off x="5094683" y="4776821"/>
                <a:ext cx="3208660" cy="8715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altLang="zh-TW" sz="26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pPr>
                        <m:e>
                          <m:r>
                            <m:rPr>
                              <m:nor/>
                            </m:rPr>
                            <a:rPr kumimoji="0" lang="en-US" altLang="zh-TW" sz="2600" b="0" i="0" u="none" strike="noStrike" kern="1200" cap="none" spc="0" normalizeH="0" baseline="0" noProof="0" dirty="0">
                              <a:ln>
                                <a:noFill/>
                              </a:ln>
                              <a:solidFill>
                                <a:srgbClr val="C00000"/>
                              </a:solidFill>
                              <a:effectLst/>
                              <a:uLnTx/>
                              <a:uFillTx/>
                              <a:latin typeface="Monotype Corsiva" panose="03010101010201010101" pitchFamily="66" charset="0"/>
                              <a:ea typeface="+mn-ea"/>
                              <a:cs typeface="+mn-cs"/>
                            </a:rPr>
                            <m:t>M</m:t>
                          </m:r>
                        </m:e>
                        <m:sup>
                          <m:r>
                            <a:rPr kumimoji="0" lang="en-US" altLang="zh-TW" sz="26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2</m:t>
                          </m:r>
                        </m:sup>
                      </m:sSup>
                      <m:r>
                        <a:rPr kumimoji="0" lang="en-US" altLang="zh-TW" sz="26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f>
                        <m:fPr>
                          <m:ctrlP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fPr>
                        <m:num>
                          <m:sSubSup>
                            <m:sSubSupPr>
                              <m:ctrlP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SupPr>
                            <m:e>
                              <m: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𝑘</m:t>
                              </m:r>
                            </m:e>
                            <m:sub>
                              <m: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𝑇</m:t>
                              </m:r>
                            </m:sub>
                            <m:sup>
                              <m: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2</m:t>
                              </m:r>
                            </m:sup>
                          </m:sSubSup>
                          <m: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sSubSup>
                            <m:sSubSupPr>
                              <m:ctrlPr>
                                <a:rPr kumimoji="0" lang="en-US" altLang="zh-TW"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SupPr>
                            <m:e>
                              <m: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𝑚</m:t>
                              </m:r>
                            </m:e>
                            <m:sub>
                              <m: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𝑞</m:t>
                              </m:r>
                            </m:sub>
                            <m:sup>
                              <m:r>
                                <a:rPr kumimoji="0" lang="en-US" altLang="zh-TW"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2</m:t>
                              </m:r>
                            </m:sup>
                          </m:sSubSup>
                        </m:num>
                        <m:den>
                          <m:r>
                            <a:rPr kumimoji="0" lang="en-US" altLang="zh-TW"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𝑥</m:t>
                          </m:r>
                        </m:den>
                      </m:f>
                      <m: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f>
                        <m:fPr>
                          <m:ctrlPr>
                            <a:rPr kumimoji="0" lang="en-US" altLang="zh-TW"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fPr>
                        <m:num>
                          <m:sSubSup>
                            <m:sSubSupPr>
                              <m:ctrlPr>
                                <a:rPr kumimoji="0" lang="en-US" altLang="zh-TW"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SupPr>
                            <m:e>
                              <m:r>
                                <a:rPr kumimoji="0" lang="en-US" altLang="zh-TW"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𝑘</m:t>
                              </m:r>
                            </m:e>
                            <m:sub>
                              <m:r>
                                <a:rPr kumimoji="0" lang="en-US" altLang="zh-TW"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𝑇</m:t>
                              </m:r>
                            </m:sub>
                            <m:sup>
                              <m:r>
                                <a:rPr kumimoji="0" lang="en-US" altLang="zh-TW"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2</m:t>
                              </m:r>
                            </m:sup>
                          </m:sSubSup>
                          <m:r>
                            <a:rPr kumimoji="0" lang="en-US" altLang="zh-TW"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m:t>
                          </m:r>
                          <m:sSubSup>
                            <m:sSubSupPr>
                              <m:ctrlPr>
                                <a:rPr kumimoji="0" lang="en-US" altLang="zh-TW"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SupPr>
                            <m:e>
                              <m: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𝑚</m:t>
                              </m:r>
                            </m:e>
                            <m:sub>
                              <m: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𝑠</m:t>
                              </m:r>
                            </m:sub>
                            <m:sup>
                              <m:r>
                                <a:rPr kumimoji="0" lang="en-US" altLang="zh-TW"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2</m:t>
                              </m:r>
                            </m:sup>
                          </m:sSubSup>
                        </m:num>
                        <m:den>
                          <m: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1−</m:t>
                          </m:r>
                          <m:r>
                            <a:rPr kumimoji="0" lang="en-US" altLang="zh-TW"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𝑥</m:t>
                          </m:r>
                        </m:den>
                      </m:f>
                    </m:oMath>
                  </m:oMathPara>
                </a14:m>
                <a:endParaRPr kumimoji="0" lang="zh-CN" altLang="en-US" sz="1800" b="0" i="0" u="none" strike="noStrike" kern="1200" cap="none" spc="0" normalizeH="0" baseline="0" noProof="0" dirty="0">
                  <a:ln>
                    <a:noFill/>
                  </a:ln>
                  <a:solidFill>
                    <a:srgbClr val="C00000"/>
                  </a:solidFill>
                  <a:effectLst/>
                  <a:uLnTx/>
                  <a:uFillTx/>
                  <a:latin typeface="Book Antiqua"/>
                  <a:ea typeface="+mn-ea"/>
                  <a:cs typeface="+mn-cs"/>
                </a:endParaRPr>
              </a:p>
            </p:txBody>
          </p:sp>
        </mc:Choice>
        <mc:Fallback xmlns="">
          <p:sp>
            <p:nvSpPr>
              <p:cNvPr id="16" name="矩形 15">
                <a:extLst>
                  <a:ext uri="{FF2B5EF4-FFF2-40B4-BE49-F238E27FC236}">
                    <a16:creationId xmlns:a16="http://schemas.microsoft.com/office/drawing/2014/main" id="{BDCE952D-4AB4-4739-B747-B65707584918}"/>
                  </a:ext>
                </a:extLst>
              </p:cNvPr>
              <p:cNvSpPr>
                <a:spLocks noRot="1" noChangeAspect="1" noMove="1" noResize="1" noEditPoints="1" noAdjustHandles="1" noChangeArrowheads="1" noChangeShapeType="1" noTextEdit="1"/>
              </p:cNvSpPr>
              <p:nvPr/>
            </p:nvSpPr>
            <p:spPr>
              <a:xfrm>
                <a:off x="5094683" y="4776821"/>
                <a:ext cx="3208660" cy="871585"/>
              </a:xfrm>
              <a:prstGeom prst="rect">
                <a:avLst/>
              </a:prstGeom>
              <a:blipFill>
                <a:blip r:embed="rId5"/>
                <a:stretch>
                  <a:fillRect/>
                </a:stretch>
              </a:blipFill>
            </p:spPr>
            <p:txBody>
              <a:bodyPr/>
              <a:lstStyle/>
              <a:p>
                <a:r>
                  <a:rPr lang="zh-CN" altLang="en-US">
                    <a:noFill/>
                  </a:rPr>
                  <a:t> </a:t>
                </a:r>
              </a:p>
            </p:txBody>
          </p:sp>
        </mc:Fallback>
      </mc:AlternateContent>
      <p:sp>
        <p:nvSpPr>
          <p:cNvPr id="17" name="矩形 16">
            <a:extLst>
              <a:ext uri="{FF2B5EF4-FFF2-40B4-BE49-F238E27FC236}">
                <a16:creationId xmlns:a16="http://schemas.microsoft.com/office/drawing/2014/main" id="{D56A8FD7-DD10-4BFD-BDD3-05E3B15394C4}"/>
              </a:ext>
            </a:extLst>
          </p:cNvPr>
          <p:cNvSpPr/>
          <p:nvPr/>
        </p:nvSpPr>
        <p:spPr>
          <a:xfrm>
            <a:off x="6169741" y="5879866"/>
            <a:ext cx="5058693"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THuang, Hadron wavefunctions and structure functions in QCD, AIP Conf.Proc.68.1000</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8" name="矩形 17">
            <a:extLst>
              <a:ext uri="{FF2B5EF4-FFF2-40B4-BE49-F238E27FC236}">
                <a16:creationId xmlns:a16="http://schemas.microsoft.com/office/drawing/2014/main" id="{7CB58F60-56D8-4F61-A7B2-D8A574F0AB1E}"/>
              </a:ext>
            </a:extLst>
          </p:cNvPr>
          <p:cNvSpPr/>
          <p:nvPr/>
        </p:nvSpPr>
        <p:spPr>
          <a:xfrm>
            <a:off x="5094683" y="5668473"/>
            <a:ext cx="6133751"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Brodsky, THuang and Lepage, The hadronic wave function in Quantum Chromodynamics, SLAC-pub-2540</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p:spTree>
    <p:extLst>
      <p:ext uri="{BB962C8B-B14F-4D97-AF65-F5344CB8AC3E}">
        <p14:creationId xmlns:p14="http://schemas.microsoft.com/office/powerpoint/2010/main" val="1888073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5638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pic>
        <p:nvPicPr>
          <p:cNvPr id="19" name="图片 18">
            <a:extLst>
              <a:ext uri="{FF2B5EF4-FFF2-40B4-BE49-F238E27FC236}">
                <a16:creationId xmlns:a16="http://schemas.microsoft.com/office/drawing/2014/main" id="{531856C2-3767-4C9A-8250-FC80CB741619}"/>
              </a:ext>
            </a:extLst>
          </p:cNvPr>
          <p:cNvPicPr>
            <a:picLocks noChangeAspect="1"/>
          </p:cNvPicPr>
          <p:nvPr/>
        </p:nvPicPr>
        <p:blipFill>
          <a:blip r:embed="rId3"/>
          <a:stretch>
            <a:fillRect/>
          </a:stretch>
        </p:blipFill>
        <p:spPr>
          <a:xfrm>
            <a:off x="393585" y="1282643"/>
            <a:ext cx="5625114" cy="1965890"/>
          </a:xfrm>
          <a:prstGeom prst="rect">
            <a:avLst/>
          </a:prstGeom>
        </p:spPr>
      </p:pic>
      <p:pic>
        <p:nvPicPr>
          <p:cNvPr id="20" name="图片 19">
            <a:extLst>
              <a:ext uri="{FF2B5EF4-FFF2-40B4-BE49-F238E27FC236}">
                <a16:creationId xmlns:a16="http://schemas.microsoft.com/office/drawing/2014/main" id="{413E9E2F-2F6E-4E60-8340-B8FF4AEC4DDB}"/>
              </a:ext>
            </a:extLst>
          </p:cNvPr>
          <p:cNvPicPr>
            <a:picLocks noChangeAspect="1"/>
          </p:cNvPicPr>
          <p:nvPr/>
        </p:nvPicPr>
        <p:blipFill>
          <a:blip r:embed="rId4"/>
          <a:stretch>
            <a:fillRect/>
          </a:stretch>
        </p:blipFill>
        <p:spPr>
          <a:xfrm>
            <a:off x="401544" y="3923972"/>
            <a:ext cx="5633060" cy="1952716"/>
          </a:xfrm>
          <a:prstGeom prst="rect">
            <a:avLst/>
          </a:prstGeom>
        </p:spPr>
      </p:pic>
      <p:pic>
        <p:nvPicPr>
          <p:cNvPr id="21" name="图片 20">
            <a:extLst>
              <a:ext uri="{FF2B5EF4-FFF2-40B4-BE49-F238E27FC236}">
                <a16:creationId xmlns:a16="http://schemas.microsoft.com/office/drawing/2014/main" id="{99A1BE12-9B6D-42A0-9D53-6FEBF02C63A0}"/>
              </a:ext>
            </a:extLst>
          </p:cNvPr>
          <p:cNvPicPr>
            <a:picLocks noChangeAspect="1"/>
          </p:cNvPicPr>
          <p:nvPr/>
        </p:nvPicPr>
        <p:blipFill>
          <a:blip r:embed="rId5"/>
          <a:stretch>
            <a:fillRect/>
          </a:stretch>
        </p:blipFill>
        <p:spPr>
          <a:xfrm>
            <a:off x="6138401" y="412888"/>
            <a:ext cx="5657359" cy="1964972"/>
          </a:xfrm>
          <a:prstGeom prst="rect">
            <a:avLst/>
          </a:prstGeom>
        </p:spPr>
      </p:pic>
      <p:pic>
        <p:nvPicPr>
          <p:cNvPr id="22" name="图片 21">
            <a:extLst>
              <a:ext uri="{FF2B5EF4-FFF2-40B4-BE49-F238E27FC236}">
                <a16:creationId xmlns:a16="http://schemas.microsoft.com/office/drawing/2014/main" id="{9BF3AABD-644F-4E6F-A2A7-CA4075B86251}"/>
              </a:ext>
            </a:extLst>
          </p:cNvPr>
          <p:cNvPicPr>
            <a:picLocks noChangeAspect="1"/>
          </p:cNvPicPr>
          <p:nvPr/>
        </p:nvPicPr>
        <p:blipFill>
          <a:blip r:embed="rId6"/>
          <a:stretch>
            <a:fillRect/>
          </a:stretch>
        </p:blipFill>
        <p:spPr>
          <a:xfrm>
            <a:off x="6190088" y="4019390"/>
            <a:ext cx="5584464" cy="1948745"/>
          </a:xfrm>
          <a:prstGeom prst="rect">
            <a:avLst/>
          </a:prstGeom>
        </p:spPr>
      </p:pic>
      <p:pic>
        <p:nvPicPr>
          <p:cNvPr id="23" name="图片 22">
            <a:extLst>
              <a:ext uri="{FF2B5EF4-FFF2-40B4-BE49-F238E27FC236}">
                <a16:creationId xmlns:a16="http://schemas.microsoft.com/office/drawing/2014/main" id="{812B9CF0-0107-4B99-B457-0CF470D5DAB3}"/>
              </a:ext>
            </a:extLst>
          </p:cNvPr>
          <p:cNvPicPr>
            <a:picLocks noChangeAspect="1"/>
          </p:cNvPicPr>
          <p:nvPr/>
        </p:nvPicPr>
        <p:blipFill>
          <a:blip r:embed="rId7"/>
          <a:stretch>
            <a:fillRect/>
          </a:stretch>
        </p:blipFill>
        <p:spPr>
          <a:xfrm>
            <a:off x="8400553" y="4257803"/>
            <a:ext cx="2226369" cy="1471918"/>
          </a:xfrm>
          <a:prstGeom prst="rect">
            <a:avLst/>
          </a:prstGeom>
        </p:spPr>
      </p:pic>
      <p:pic>
        <p:nvPicPr>
          <p:cNvPr id="24" name="图片 23">
            <a:extLst>
              <a:ext uri="{FF2B5EF4-FFF2-40B4-BE49-F238E27FC236}">
                <a16:creationId xmlns:a16="http://schemas.microsoft.com/office/drawing/2014/main" id="{8D7B2A99-A960-4DA2-89A9-13716433B50D}"/>
              </a:ext>
            </a:extLst>
          </p:cNvPr>
          <p:cNvPicPr>
            <a:picLocks noChangeAspect="1"/>
          </p:cNvPicPr>
          <p:nvPr/>
        </p:nvPicPr>
        <p:blipFill>
          <a:blip r:embed="rId8"/>
          <a:stretch>
            <a:fillRect/>
          </a:stretch>
        </p:blipFill>
        <p:spPr>
          <a:xfrm>
            <a:off x="1178806" y="2086976"/>
            <a:ext cx="2658609" cy="1587734"/>
          </a:xfrm>
          <a:prstGeom prst="rect">
            <a:avLst/>
          </a:prstGeom>
        </p:spPr>
      </p:pic>
      <p:pic>
        <p:nvPicPr>
          <p:cNvPr id="25" name="图片 24">
            <a:extLst>
              <a:ext uri="{FF2B5EF4-FFF2-40B4-BE49-F238E27FC236}">
                <a16:creationId xmlns:a16="http://schemas.microsoft.com/office/drawing/2014/main" id="{5276963B-FEA9-43B2-9556-F75C0D3680F5}"/>
              </a:ext>
            </a:extLst>
          </p:cNvPr>
          <p:cNvPicPr>
            <a:picLocks noChangeAspect="1"/>
          </p:cNvPicPr>
          <p:nvPr/>
        </p:nvPicPr>
        <p:blipFill>
          <a:blip r:embed="rId9"/>
          <a:stretch>
            <a:fillRect/>
          </a:stretch>
        </p:blipFill>
        <p:spPr>
          <a:xfrm>
            <a:off x="464831" y="4590492"/>
            <a:ext cx="2173471" cy="1471884"/>
          </a:xfrm>
          <a:prstGeom prst="rect">
            <a:avLst/>
          </a:prstGeom>
        </p:spPr>
      </p:pic>
      <p:pic>
        <p:nvPicPr>
          <p:cNvPr id="26" name="图片 25">
            <a:extLst>
              <a:ext uri="{FF2B5EF4-FFF2-40B4-BE49-F238E27FC236}">
                <a16:creationId xmlns:a16="http://schemas.microsoft.com/office/drawing/2014/main" id="{5F538721-906B-423B-B4F3-2774ACC1074D}"/>
              </a:ext>
            </a:extLst>
          </p:cNvPr>
          <p:cNvPicPr>
            <a:picLocks noChangeAspect="1"/>
          </p:cNvPicPr>
          <p:nvPr/>
        </p:nvPicPr>
        <p:blipFill>
          <a:blip r:embed="rId10"/>
          <a:stretch>
            <a:fillRect/>
          </a:stretch>
        </p:blipFill>
        <p:spPr>
          <a:xfrm>
            <a:off x="6970642" y="658691"/>
            <a:ext cx="2658609" cy="3361663"/>
          </a:xfrm>
          <a:prstGeom prst="rect">
            <a:avLst/>
          </a:prstGeom>
        </p:spPr>
      </p:pic>
      <p:sp>
        <p:nvSpPr>
          <p:cNvPr id="27" name="矩形 26">
            <a:extLst>
              <a:ext uri="{FF2B5EF4-FFF2-40B4-BE49-F238E27FC236}">
                <a16:creationId xmlns:a16="http://schemas.microsoft.com/office/drawing/2014/main" id="{0A4A8949-1203-4189-962E-D1F963F63F38}"/>
              </a:ext>
            </a:extLst>
          </p:cNvPr>
          <p:cNvSpPr/>
          <p:nvPr/>
        </p:nvSpPr>
        <p:spPr>
          <a:xfrm>
            <a:off x="547313" y="376418"/>
            <a:ext cx="6471035" cy="70525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0" i="1" u="none" strike="noStrike" kern="1200" cap="none" spc="0" normalizeH="0" baseline="0" noProof="0" dirty="0">
                <a:ln>
                  <a:noFill/>
                </a:ln>
                <a:solidFill>
                  <a:prstClr val="black">
                    <a:lumMod val="65000"/>
                    <a:lumOff val="35000"/>
                  </a:prstClr>
                </a:solidFill>
                <a:effectLst/>
                <a:uLnTx/>
                <a:uFillTx/>
                <a:latin typeface="Constantia" panose="02030602050306030303" pitchFamily="18" charset="0"/>
                <a:ea typeface="+mn-ea"/>
                <a:cs typeface="+mn-cs"/>
              </a:rPr>
              <a:t>Input values that appear in </a:t>
            </a:r>
            <a:r>
              <a:rPr kumimoji="0" lang="en-US" altLang="zh-CN" sz="1400" b="0" i="1"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red</a:t>
            </a:r>
            <a:r>
              <a:rPr kumimoji="0" lang="en-US" altLang="zh-CN" sz="1400" b="0" i="1" u="none" strike="noStrike" kern="1200" cap="none" spc="0" normalizeH="0" baseline="0" noProof="0" dirty="0">
                <a:ln>
                  <a:noFill/>
                </a:ln>
                <a:solidFill>
                  <a:prstClr val="black">
                    <a:lumMod val="65000"/>
                    <a:lumOff val="35000"/>
                  </a:prstClr>
                </a:solidFill>
                <a:effectLst/>
                <a:uLnTx/>
                <a:uFillTx/>
                <a:latin typeface="Constantia" panose="02030602050306030303" pitchFamily="18" charset="0"/>
                <a:ea typeface="+mn-ea"/>
                <a:cs typeface="+mn-cs"/>
              </a:rPr>
              <a:t> are not included in the PDG average.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0" i="1" u="none" strike="noStrike" kern="1200" cap="none" spc="0" normalizeH="0" baseline="0" noProof="0" dirty="0">
                <a:ln>
                  <a:noFill/>
                </a:ln>
                <a:solidFill>
                  <a:prstClr val="black">
                    <a:lumMod val="65000"/>
                    <a:lumOff val="35000"/>
                  </a:prstClr>
                </a:solidFill>
                <a:effectLst/>
                <a:uLnTx/>
                <a:uFillTx/>
                <a:latin typeface="Constantia" panose="02030602050306030303" pitchFamily="18" charset="0"/>
                <a:ea typeface="+mn-ea"/>
                <a:cs typeface="+mn-cs"/>
              </a:rPr>
              <a:t>Input values in </a:t>
            </a:r>
            <a:r>
              <a:rPr kumimoji="0" lang="en-US" altLang="zh-CN" sz="1400" b="0" i="1" u="none" strike="noStrike" kern="1200" cap="none" spc="0" normalizeH="0" baseline="0" noProof="0" dirty="0">
                <a:ln>
                  <a:noFill/>
                </a:ln>
                <a:solidFill>
                  <a:srgbClr val="0000CC"/>
                </a:solidFill>
                <a:effectLst/>
                <a:uLnTx/>
                <a:uFillTx/>
                <a:latin typeface="Constantia" panose="02030602050306030303" pitchFamily="18" charset="0"/>
                <a:ea typeface="+mn-ea"/>
                <a:cs typeface="+mn-cs"/>
              </a:rPr>
              <a:t>blue</a:t>
            </a:r>
            <a:r>
              <a:rPr kumimoji="0" lang="en-US" altLang="zh-CN" sz="1400" b="0" i="1" u="none" strike="noStrike" kern="1200" cap="none" spc="0" normalizeH="0" baseline="0" noProof="0" dirty="0">
                <a:ln>
                  <a:noFill/>
                </a:ln>
                <a:solidFill>
                  <a:prstClr val="black">
                    <a:lumMod val="65000"/>
                    <a:lumOff val="35000"/>
                  </a:prstClr>
                </a:solidFill>
                <a:effectLst/>
                <a:uLnTx/>
                <a:uFillTx/>
                <a:latin typeface="Constantia" panose="02030602050306030303" pitchFamily="18" charset="0"/>
                <a:ea typeface="+mn-ea"/>
                <a:cs typeface="+mn-cs"/>
              </a:rPr>
              <a:t> correspond to yet unpublished results.</a:t>
            </a:r>
            <a:endParaRPr kumimoji="0" lang="zh-CN" altLang="en-US" sz="1400" b="0" i="1" u="none" strike="noStrike" kern="1200" cap="none" spc="0" normalizeH="0" baseline="0" noProof="0" dirty="0">
              <a:ln>
                <a:noFill/>
              </a:ln>
              <a:solidFill>
                <a:prstClr val="black">
                  <a:lumMod val="65000"/>
                  <a:lumOff val="35000"/>
                </a:prstClr>
              </a:solidFill>
              <a:effectLst/>
              <a:uLnTx/>
              <a:uFillTx/>
              <a:latin typeface="Constantia" panose="02030602050306030303" pitchFamily="18" charset="0"/>
              <a:ea typeface="+mn-ea"/>
              <a:cs typeface="+mn-cs"/>
            </a:endParaRPr>
          </a:p>
        </p:txBody>
      </p:sp>
      <p:sp>
        <p:nvSpPr>
          <p:cNvPr id="2" name="矩形 1">
            <a:extLst>
              <a:ext uri="{FF2B5EF4-FFF2-40B4-BE49-F238E27FC236}">
                <a16:creationId xmlns:a16="http://schemas.microsoft.com/office/drawing/2014/main" id="{A6781052-D2A8-4FFC-A08F-998D6162EAF6}"/>
              </a:ext>
            </a:extLst>
          </p:cNvPr>
          <p:cNvSpPr/>
          <p:nvPr/>
        </p:nvSpPr>
        <p:spPr>
          <a:xfrm>
            <a:off x="2982044" y="6044833"/>
            <a:ext cx="622791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66"/>
                </a:solidFill>
                <a:effectLst/>
                <a:uLnTx/>
                <a:uFillTx/>
                <a:latin typeface="CMSSI8"/>
                <a:ea typeface="+mn-ea"/>
                <a:cs typeface="+mn-cs"/>
              </a:rPr>
              <a:t>Rare B decays | Heavy Flavor Averaging Group  https://hflav.web.cern.ch/content/rare-b-decays#averages</a:t>
            </a:r>
            <a:endParaRPr kumimoji="0" lang="zh-CN" altLang="en-US" sz="1100" b="0" i="1" u="none" strike="noStrike" kern="1200" cap="none" spc="0" normalizeH="0" baseline="0" noProof="0" dirty="0">
              <a:ln>
                <a:noFill/>
              </a:ln>
              <a:solidFill>
                <a:srgbClr val="000066"/>
              </a:solidFill>
              <a:effectLst/>
              <a:uLnTx/>
              <a:uFillTx/>
              <a:latin typeface="CMSSI8"/>
              <a:ea typeface="+mn-ea"/>
              <a:cs typeface="+mn-cs"/>
            </a:endParaRPr>
          </a:p>
        </p:txBody>
      </p:sp>
      <p:sp>
        <p:nvSpPr>
          <p:cNvPr id="4" name="椭圆 3">
            <a:extLst>
              <a:ext uri="{FF2B5EF4-FFF2-40B4-BE49-F238E27FC236}">
                <a16:creationId xmlns:a16="http://schemas.microsoft.com/office/drawing/2014/main" id="{D7D2ABEA-C0BE-47DE-8445-E433A795071A}"/>
              </a:ext>
            </a:extLst>
          </p:cNvPr>
          <p:cNvSpPr/>
          <p:nvPr/>
        </p:nvSpPr>
        <p:spPr>
          <a:xfrm>
            <a:off x="1645920" y="2306072"/>
            <a:ext cx="1431817" cy="165038"/>
          </a:xfrm>
          <a:prstGeom prst="ellipse">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4" name="椭圆 13">
            <a:extLst>
              <a:ext uri="{FF2B5EF4-FFF2-40B4-BE49-F238E27FC236}">
                <a16:creationId xmlns:a16="http://schemas.microsoft.com/office/drawing/2014/main" id="{1AFCA50F-5738-4BEE-9F88-4F1D7CBE5C89}"/>
              </a:ext>
            </a:extLst>
          </p:cNvPr>
          <p:cNvSpPr/>
          <p:nvPr/>
        </p:nvSpPr>
        <p:spPr>
          <a:xfrm>
            <a:off x="7382856" y="834865"/>
            <a:ext cx="1431817" cy="165038"/>
          </a:xfrm>
          <a:prstGeom prst="ellipse">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5" name="椭圆 14">
            <a:extLst>
              <a:ext uri="{FF2B5EF4-FFF2-40B4-BE49-F238E27FC236}">
                <a16:creationId xmlns:a16="http://schemas.microsoft.com/office/drawing/2014/main" id="{7017E49D-AD95-4D96-B690-6294D31893DE}"/>
              </a:ext>
            </a:extLst>
          </p:cNvPr>
          <p:cNvSpPr/>
          <p:nvPr/>
        </p:nvSpPr>
        <p:spPr>
          <a:xfrm>
            <a:off x="1026667" y="4831443"/>
            <a:ext cx="1431817" cy="165038"/>
          </a:xfrm>
          <a:prstGeom prst="ellipse">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6" name="椭圆 15">
            <a:extLst>
              <a:ext uri="{FF2B5EF4-FFF2-40B4-BE49-F238E27FC236}">
                <a16:creationId xmlns:a16="http://schemas.microsoft.com/office/drawing/2014/main" id="{1265FFEA-D55A-4E2E-92D5-F6B23854608F}"/>
              </a:ext>
            </a:extLst>
          </p:cNvPr>
          <p:cNvSpPr/>
          <p:nvPr/>
        </p:nvSpPr>
        <p:spPr>
          <a:xfrm>
            <a:off x="8952950" y="4505827"/>
            <a:ext cx="1431817" cy="165038"/>
          </a:xfrm>
          <a:prstGeom prst="ellipse">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Tree>
    <p:extLst>
      <p:ext uri="{BB962C8B-B14F-4D97-AF65-F5344CB8AC3E}">
        <p14:creationId xmlns:p14="http://schemas.microsoft.com/office/powerpoint/2010/main" val="2876090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7" name="矩形 6">
            <a:extLst>
              <a:ext uri="{FF2B5EF4-FFF2-40B4-BE49-F238E27FC236}">
                <a16:creationId xmlns:a16="http://schemas.microsoft.com/office/drawing/2014/main" id="{EFC9FDB3-56E9-4584-8B61-06E36864CDF8}"/>
              </a:ext>
            </a:extLst>
          </p:cNvPr>
          <p:cNvSpPr/>
          <p:nvPr/>
        </p:nvSpPr>
        <p:spPr>
          <a:xfrm>
            <a:off x="2348251" y="591340"/>
            <a:ext cx="749549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srgbClr val="000066"/>
                </a:solidFill>
                <a:effectLst/>
                <a:uLnTx/>
                <a:uFillTx/>
                <a:latin typeface="CMSSI8"/>
                <a:ea typeface="+mn-ea"/>
                <a:cs typeface="+mn-cs"/>
              </a:rPr>
              <a:t>Navas et al. (Particle Data Group), the</a:t>
            </a:r>
            <a:r>
              <a:rPr kumimoji="0" lang="zh-CN" altLang="en-US" sz="1200" b="0" i="1" u="none" strike="noStrike" kern="1200" cap="none" spc="0" normalizeH="0" baseline="0" noProof="0" dirty="0">
                <a:ln>
                  <a:noFill/>
                </a:ln>
                <a:solidFill>
                  <a:srgbClr val="000066"/>
                </a:solidFill>
                <a:effectLst/>
                <a:uLnTx/>
                <a:uFillTx/>
                <a:latin typeface="CMSSI8"/>
                <a:ea typeface="+mn-ea"/>
                <a:cs typeface="+mn-cs"/>
              </a:rPr>
              <a:t> </a:t>
            </a:r>
            <a:r>
              <a:rPr kumimoji="0" lang="en-US" altLang="zh-CN" sz="1200" b="0" i="1" u="none" strike="noStrike" kern="1200" cap="none" spc="0" normalizeH="0" baseline="0" noProof="0" dirty="0">
                <a:ln>
                  <a:noFill/>
                </a:ln>
                <a:solidFill>
                  <a:srgbClr val="000066"/>
                </a:solidFill>
                <a:effectLst/>
                <a:uLnTx/>
                <a:uFillTx/>
                <a:latin typeface="CMSSI8"/>
                <a:ea typeface="+mn-ea"/>
                <a:cs typeface="+mn-cs"/>
              </a:rPr>
              <a:t>review</a:t>
            </a:r>
            <a:r>
              <a:rPr kumimoji="0" lang="zh-CN" altLang="en-US" sz="1200" b="0" i="1" u="none" strike="noStrike" kern="1200" cap="none" spc="0" normalizeH="0" baseline="0" noProof="0" dirty="0">
                <a:ln>
                  <a:noFill/>
                </a:ln>
                <a:solidFill>
                  <a:srgbClr val="000066"/>
                </a:solidFill>
                <a:effectLst/>
                <a:uLnTx/>
                <a:uFillTx/>
                <a:latin typeface="CMSSI8"/>
                <a:ea typeface="+mn-ea"/>
                <a:cs typeface="+mn-cs"/>
              </a:rPr>
              <a:t> </a:t>
            </a:r>
            <a:r>
              <a:rPr kumimoji="0" lang="en-US" altLang="zh-CN" sz="1200" b="0" i="1" u="none" strike="noStrike" kern="1200" cap="none" spc="0" normalizeH="0" baseline="0" noProof="0" dirty="0">
                <a:ln>
                  <a:noFill/>
                </a:ln>
                <a:solidFill>
                  <a:srgbClr val="000066"/>
                </a:solidFill>
                <a:effectLst/>
                <a:uLnTx/>
                <a:uFillTx/>
                <a:latin typeface="CMSSI8"/>
                <a:ea typeface="+mn-ea"/>
                <a:cs typeface="+mn-cs"/>
              </a:rPr>
              <a:t>of</a:t>
            </a:r>
            <a:r>
              <a:rPr kumimoji="0" lang="zh-CN" altLang="en-US" sz="1200" b="0" i="1" u="none" strike="noStrike" kern="1200" cap="none" spc="0" normalizeH="0" baseline="0" noProof="0" dirty="0">
                <a:ln>
                  <a:noFill/>
                </a:ln>
                <a:solidFill>
                  <a:srgbClr val="000066"/>
                </a:solidFill>
                <a:effectLst/>
                <a:uLnTx/>
                <a:uFillTx/>
                <a:latin typeface="CMSSI8"/>
                <a:ea typeface="+mn-ea"/>
                <a:cs typeface="+mn-cs"/>
              </a:rPr>
              <a:t> </a:t>
            </a:r>
            <a:r>
              <a:rPr kumimoji="0" lang="en-US" altLang="zh-CN" sz="1200" b="0" i="1" u="none" strike="noStrike" kern="1200" cap="none" spc="0" normalizeH="0" baseline="0" noProof="0" dirty="0">
                <a:ln>
                  <a:noFill/>
                </a:ln>
                <a:solidFill>
                  <a:srgbClr val="000066"/>
                </a:solidFill>
                <a:effectLst/>
                <a:uLnTx/>
                <a:uFillTx/>
                <a:latin typeface="CMSSI8"/>
                <a:ea typeface="+mn-ea"/>
                <a:cs typeface="+mn-cs"/>
              </a:rPr>
              <a:t>particle</a:t>
            </a:r>
            <a:r>
              <a:rPr kumimoji="0" lang="zh-CN" altLang="en-US" sz="1200" b="0" i="1" u="none" strike="noStrike" kern="1200" cap="none" spc="0" normalizeH="0" baseline="0" noProof="0" dirty="0">
                <a:ln>
                  <a:noFill/>
                </a:ln>
                <a:solidFill>
                  <a:srgbClr val="000066"/>
                </a:solidFill>
                <a:effectLst/>
                <a:uLnTx/>
                <a:uFillTx/>
                <a:latin typeface="CMSSI8"/>
                <a:ea typeface="+mn-ea"/>
                <a:cs typeface="+mn-cs"/>
              </a:rPr>
              <a:t> </a:t>
            </a:r>
            <a:r>
              <a:rPr kumimoji="0" lang="en-US" altLang="zh-CN" sz="1200" b="0" i="1" u="none" strike="noStrike" kern="1200" cap="none" spc="0" normalizeH="0" baseline="0" noProof="0" dirty="0">
                <a:ln>
                  <a:noFill/>
                </a:ln>
                <a:solidFill>
                  <a:srgbClr val="000066"/>
                </a:solidFill>
                <a:effectLst/>
                <a:uLnTx/>
                <a:uFillTx/>
                <a:latin typeface="CMSSI8"/>
                <a:ea typeface="+mn-ea"/>
                <a:cs typeface="+mn-cs"/>
              </a:rPr>
              <a:t>physics, to be published in Phys. Rev. D 110, 030001 (2024)</a:t>
            </a:r>
            <a:endParaRPr kumimoji="0" lang="zh-CN" altLang="en-US" sz="1200" b="0" i="1" u="none" strike="noStrike" kern="1200" cap="none" spc="0" normalizeH="0" baseline="0" noProof="0" dirty="0">
              <a:ln>
                <a:noFill/>
              </a:ln>
              <a:solidFill>
                <a:srgbClr val="000066"/>
              </a:solidFill>
              <a:effectLst/>
              <a:uLnTx/>
              <a:uFillTx/>
              <a:latin typeface="CMSSI8"/>
              <a:ea typeface="+mn-ea"/>
              <a:cs typeface="+mn-cs"/>
            </a:endParaRPr>
          </a:p>
        </p:txBody>
      </p:sp>
      <p:sp>
        <p:nvSpPr>
          <p:cNvPr id="8" name="矩形 7">
            <a:extLst>
              <a:ext uri="{FF2B5EF4-FFF2-40B4-BE49-F238E27FC236}">
                <a16:creationId xmlns:a16="http://schemas.microsoft.com/office/drawing/2014/main" id="{3B9C63EC-C5B9-42E6-9497-2FB8FAFADB62}"/>
              </a:ext>
            </a:extLst>
          </p:cNvPr>
          <p:cNvSpPr/>
          <p:nvPr/>
        </p:nvSpPr>
        <p:spPr>
          <a:xfrm>
            <a:off x="3823551" y="5915846"/>
            <a:ext cx="4544896"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zh-CN" sz="1100" b="0" i="1" u="none" strike="noStrike" kern="1200" cap="none" spc="0" normalizeH="0" baseline="0" noProof="0" dirty="0">
                <a:ln>
                  <a:noFill/>
                </a:ln>
                <a:solidFill>
                  <a:srgbClr val="000066"/>
                </a:solidFill>
                <a:effectLst/>
                <a:uLnTx/>
                <a:uFillTx/>
                <a:latin typeface="CMSSI8"/>
                <a:ea typeface="+mn-ea"/>
                <a:cs typeface="+mn-cs"/>
              </a:rPr>
              <a:t>pdgLive  https://pdglive.lbl.gov/ParticleGroup.action?init=0&amp;node=MXXX045</a:t>
            </a:r>
            <a:endParaRPr kumimoji="0" lang="zh-CN" altLang="en-US" sz="1100" b="0" i="1" u="none" strike="noStrike" kern="1200" cap="none" spc="0" normalizeH="0" baseline="0" noProof="0" dirty="0">
              <a:ln>
                <a:noFill/>
              </a:ln>
              <a:solidFill>
                <a:srgbClr val="000066"/>
              </a:solidFill>
              <a:effectLst/>
              <a:uLnTx/>
              <a:uFillTx/>
              <a:latin typeface="CMSSI8"/>
              <a:ea typeface="+mn-ea"/>
              <a:cs typeface="+mn-cs"/>
            </a:endParaRPr>
          </a:p>
        </p:txBody>
      </p:sp>
      <p:grpSp>
        <p:nvGrpSpPr>
          <p:cNvPr id="13" name="组合 12">
            <a:extLst>
              <a:ext uri="{FF2B5EF4-FFF2-40B4-BE49-F238E27FC236}">
                <a16:creationId xmlns:a16="http://schemas.microsoft.com/office/drawing/2014/main" id="{FB75C09C-FCE4-4382-8B0A-25D7B4B3B229}"/>
              </a:ext>
            </a:extLst>
          </p:cNvPr>
          <p:cNvGrpSpPr/>
          <p:nvPr/>
        </p:nvGrpSpPr>
        <p:grpSpPr>
          <a:xfrm>
            <a:off x="182893" y="1107439"/>
            <a:ext cx="6775521" cy="2250858"/>
            <a:chOff x="182893" y="1107439"/>
            <a:chExt cx="6775521" cy="2250858"/>
          </a:xfrm>
        </p:grpSpPr>
        <p:pic>
          <p:nvPicPr>
            <p:cNvPr id="4" name="图片 3">
              <a:extLst>
                <a:ext uri="{FF2B5EF4-FFF2-40B4-BE49-F238E27FC236}">
                  <a16:creationId xmlns:a16="http://schemas.microsoft.com/office/drawing/2014/main" id="{481AE616-F516-400C-AF94-CE59ACE47E26}"/>
                </a:ext>
              </a:extLst>
            </p:cNvPr>
            <p:cNvPicPr>
              <a:picLocks noChangeAspect="1"/>
            </p:cNvPicPr>
            <p:nvPr/>
          </p:nvPicPr>
          <p:blipFill>
            <a:blip r:embed="rId3"/>
            <a:stretch>
              <a:fillRect/>
            </a:stretch>
          </p:blipFill>
          <p:spPr>
            <a:xfrm>
              <a:off x="397565" y="1107439"/>
              <a:ext cx="6560849" cy="2250858"/>
            </a:xfrm>
            <a:prstGeom prst="rect">
              <a:avLst/>
            </a:prstGeom>
          </p:spPr>
        </p:pic>
        <p:sp>
          <p:nvSpPr>
            <p:cNvPr id="9" name="椭圆 8">
              <a:extLst>
                <a:ext uri="{FF2B5EF4-FFF2-40B4-BE49-F238E27FC236}">
                  <a16:creationId xmlns:a16="http://schemas.microsoft.com/office/drawing/2014/main" id="{99092D0D-1BFA-4E25-BADD-5D6D4A7CF329}"/>
                </a:ext>
              </a:extLst>
            </p:cNvPr>
            <p:cNvSpPr/>
            <p:nvPr/>
          </p:nvSpPr>
          <p:spPr>
            <a:xfrm>
              <a:off x="182893" y="1960060"/>
              <a:ext cx="1431817" cy="165038"/>
            </a:xfrm>
            <a:prstGeom prst="ellipse">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grpSp>
      <p:grpSp>
        <p:nvGrpSpPr>
          <p:cNvPr id="14" name="组合 13">
            <a:extLst>
              <a:ext uri="{FF2B5EF4-FFF2-40B4-BE49-F238E27FC236}">
                <a16:creationId xmlns:a16="http://schemas.microsoft.com/office/drawing/2014/main" id="{F3CB5979-0500-45CD-B1A8-CB167707C4BE}"/>
              </a:ext>
            </a:extLst>
          </p:cNvPr>
          <p:cNvGrpSpPr/>
          <p:nvPr/>
        </p:nvGrpSpPr>
        <p:grpSpPr>
          <a:xfrm>
            <a:off x="4968981" y="1107439"/>
            <a:ext cx="6785698" cy="2250858"/>
            <a:chOff x="4968981" y="1107439"/>
            <a:chExt cx="6785698" cy="2250858"/>
          </a:xfrm>
        </p:grpSpPr>
        <p:pic>
          <p:nvPicPr>
            <p:cNvPr id="5" name="图片 4">
              <a:extLst>
                <a:ext uri="{FF2B5EF4-FFF2-40B4-BE49-F238E27FC236}">
                  <a16:creationId xmlns:a16="http://schemas.microsoft.com/office/drawing/2014/main" id="{D0465BFF-5253-4EC4-9BF3-03BA16143E9E}"/>
                </a:ext>
              </a:extLst>
            </p:cNvPr>
            <p:cNvPicPr>
              <a:picLocks noChangeAspect="1"/>
            </p:cNvPicPr>
            <p:nvPr/>
          </p:nvPicPr>
          <p:blipFill>
            <a:blip r:embed="rId4"/>
            <a:stretch>
              <a:fillRect/>
            </a:stretch>
          </p:blipFill>
          <p:spPr>
            <a:xfrm>
              <a:off x="5204990" y="1107439"/>
              <a:ext cx="6549689" cy="2250858"/>
            </a:xfrm>
            <a:prstGeom prst="rect">
              <a:avLst/>
            </a:prstGeom>
          </p:spPr>
        </p:pic>
        <p:sp>
          <p:nvSpPr>
            <p:cNvPr id="10" name="椭圆 9">
              <a:extLst>
                <a:ext uri="{FF2B5EF4-FFF2-40B4-BE49-F238E27FC236}">
                  <a16:creationId xmlns:a16="http://schemas.microsoft.com/office/drawing/2014/main" id="{1A6A7867-B1F4-4484-A311-EA49870FBD12}"/>
                </a:ext>
              </a:extLst>
            </p:cNvPr>
            <p:cNvSpPr/>
            <p:nvPr/>
          </p:nvSpPr>
          <p:spPr>
            <a:xfrm>
              <a:off x="4968981" y="1964520"/>
              <a:ext cx="1431817" cy="165038"/>
            </a:xfrm>
            <a:prstGeom prst="ellipse">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grpSp>
      <p:grpSp>
        <p:nvGrpSpPr>
          <p:cNvPr id="15" name="组合 14">
            <a:extLst>
              <a:ext uri="{FF2B5EF4-FFF2-40B4-BE49-F238E27FC236}">
                <a16:creationId xmlns:a16="http://schemas.microsoft.com/office/drawing/2014/main" id="{027E313B-17C0-4CBA-B108-C0CE8F4B54C8}"/>
              </a:ext>
            </a:extLst>
          </p:cNvPr>
          <p:cNvGrpSpPr/>
          <p:nvPr/>
        </p:nvGrpSpPr>
        <p:grpSpPr>
          <a:xfrm>
            <a:off x="138289" y="3584443"/>
            <a:ext cx="6719711" cy="1975911"/>
            <a:chOff x="138289" y="3584443"/>
            <a:chExt cx="6719711" cy="1975911"/>
          </a:xfrm>
        </p:grpSpPr>
        <p:pic>
          <p:nvPicPr>
            <p:cNvPr id="2" name="图片 1">
              <a:extLst>
                <a:ext uri="{FF2B5EF4-FFF2-40B4-BE49-F238E27FC236}">
                  <a16:creationId xmlns:a16="http://schemas.microsoft.com/office/drawing/2014/main" id="{2D7BC6B6-2AF2-4A16-A412-0446976E2C14}"/>
                </a:ext>
              </a:extLst>
            </p:cNvPr>
            <p:cNvPicPr>
              <a:picLocks noChangeAspect="1"/>
            </p:cNvPicPr>
            <p:nvPr/>
          </p:nvPicPr>
          <p:blipFill>
            <a:blip r:embed="rId5"/>
            <a:stretch>
              <a:fillRect/>
            </a:stretch>
          </p:blipFill>
          <p:spPr>
            <a:xfrm>
              <a:off x="397565" y="3584443"/>
              <a:ext cx="6460435" cy="1975911"/>
            </a:xfrm>
            <a:prstGeom prst="rect">
              <a:avLst/>
            </a:prstGeom>
          </p:spPr>
        </p:pic>
        <p:sp>
          <p:nvSpPr>
            <p:cNvPr id="11" name="椭圆 10">
              <a:extLst>
                <a:ext uri="{FF2B5EF4-FFF2-40B4-BE49-F238E27FC236}">
                  <a16:creationId xmlns:a16="http://schemas.microsoft.com/office/drawing/2014/main" id="{94722A14-F506-4A85-8FCC-6D2316B00AF3}"/>
                </a:ext>
              </a:extLst>
            </p:cNvPr>
            <p:cNvSpPr/>
            <p:nvPr/>
          </p:nvSpPr>
          <p:spPr>
            <a:xfrm>
              <a:off x="138289" y="4433727"/>
              <a:ext cx="1431817" cy="165038"/>
            </a:xfrm>
            <a:prstGeom prst="ellipse">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grpSp>
      <p:grpSp>
        <p:nvGrpSpPr>
          <p:cNvPr id="16" name="组合 15">
            <a:extLst>
              <a:ext uri="{FF2B5EF4-FFF2-40B4-BE49-F238E27FC236}">
                <a16:creationId xmlns:a16="http://schemas.microsoft.com/office/drawing/2014/main" id="{D2937976-8C65-4963-8B37-E582F984DBFF}"/>
              </a:ext>
            </a:extLst>
          </p:cNvPr>
          <p:cNvGrpSpPr/>
          <p:nvPr/>
        </p:nvGrpSpPr>
        <p:grpSpPr>
          <a:xfrm>
            <a:off x="4919906" y="3584443"/>
            <a:ext cx="6834774" cy="2003209"/>
            <a:chOff x="4919906" y="3584443"/>
            <a:chExt cx="6834774" cy="2003209"/>
          </a:xfrm>
        </p:grpSpPr>
        <p:pic>
          <p:nvPicPr>
            <p:cNvPr id="6" name="图片 5">
              <a:extLst>
                <a:ext uri="{FF2B5EF4-FFF2-40B4-BE49-F238E27FC236}">
                  <a16:creationId xmlns:a16="http://schemas.microsoft.com/office/drawing/2014/main" id="{3009C144-6C74-4777-9296-91C0A441400B}"/>
                </a:ext>
              </a:extLst>
            </p:cNvPr>
            <p:cNvPicPr>
              <a:picLocks noChangeAspect="1"/>
            </p:cNvPicPr>
            <p:nvPr/>
          </p:nvPicPr>
          <p:blipFill>
            <a:blip r:embed="rId6"/>
            <a:stretch>
              <a:fillRect/>
            </a:stretch>
          </p:blipFill>
          <p:spPr>
            <a:xfrm>
              <a:off x="5139073" y="3584443"/>
              <a:ext cx="6615607" cy="2003209"/>
            </a:xfrm>
            <a:prstGeom prst="rect">
              <a:avLst/>
            </a:prstGeom>
          </p:spPr>
        </p:pic>
        <p:sp>
          <p:nvSpPr>
            <p:cNvPr id="12" name="椭圆 11">
              <a:extLst>
                <a:ext uri="{FF2B5EF4-FFF2-40B4-BE49-F238E27FC236}">
                  <a16:creationId xmlns:a16="http://schemas.microsoft.com/office/drawing/2014/main" id="{E5236980-D260-4CBE-B153-D756714FE5BB}"/>
                </a:ext>
              </a:extLst>
            </p:cNvPr>
            <p:cNvSpPr/>
            <p:nvPr/>
          </p:nvSpPr>
          <p:spPr>
            <a:xfrm>
              <a:off x="4919906" y="4424794"/>
              <a:ext cx="1431817" cy="165038"/>
            </a:xfrm>
            <a:prstGeom prst="ellipse">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grpSp>
    </p:spTree>
    <p:extLst>
      <p:ext uri="{BB962C8B-B14F-4D97-AF65-F5344CB8AC3E}">
        <p14:creationId xmlns:p14="http://schemas.microsoft.com/office/powerpoint/2010/main" val="3802133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pic>
        <p:nvPicPr>
          <p:cNvPr id="4" name="图片 3">
            <a:extLst>
              <a:ext uri="{FF2B5EF4-FFF2-40B4-BE49-F238E27FC236}">
                <a16:creationId xmlns:a16="http://schemas.microsoft.com/office/drawing/2014/main" id="{CE348F8F-97DD-4A40-A577-6BD690FC2BB2}"/>
              </a:ext>
            </a:extLst>
          </p:cNvPr>
          <p:cNvPicPr>
            <a:picLocks noChangeAspect="1"/>
          </p:cNvPicPr>
          <p:nvPr/>
        </p:nvPicPr>
        <p:blipFill>
          <a:blip r:embed="rId2"/>
          <a:stretch>
            <a:fillRect/>
          </a:stretch>
        </p:blipFill>
        <p:spPr>
          <a:xfrm>
            <a:off x="438441" y="494143"/>
            <a:ext cx="7975159" cy="3205010"/>
          </a:xfrm>
          <a:prstGeom prst="rect">
            <a:avLst/>
          </a:prstGeom>
        </p:spPr>
      </p:pic>
      <p:pic>
        <p:nvPicPr>
          <p:cNvPr id="5" name="图片 4">
            <a:extLst>
              <a:ext uri="{FF2B5EF4-FFF2-40B4-BE49-F238E27FC236}">
                <a16:creationId xmlns:a16="http://schemas.microsoft.com/office/drawing/2014/main" id="{0434F4FB-F70E-412E-A392-C63EEF9CD2F1}"/>
              </a:ext>
            </a:extLst>
          </p:cNvPr>
          <p:cNvPicPr>
            <a:picLocks noChangeAspect="1"/>
          </p:cNvPicPr>
          <p:nvPr/>
        </p:nvPicPr>
        <p:blipFill>
          <a:blip r:embed="rId3"/>
          <a:stretch>
            <a:fillRect/>
          </a:stretch>
        </p:blipFill>
        <p:spPr>
          <a:xfrm>
            <a:off x="438441" y="4059403"/>
            <a:ext cx="7940086" cy="1609533"/>
          </a:xfrm>
          <a:prstGeom prst="rect">
            <a:avLst/>
          </a:prstGeom>
        </p:spPr>
      </p:pic>
      <p:pic>
        <p:nvPicPr>
          <p:cNvPr id="6" name="图片 5">
            <a:extLst>
              <a:ext uri="{FF2B5EF4-FFF2-40B4-BE49-F238E27FC236}">
                <a16:creationId xmlns:a16="http://schemas.microsoft.com/office/drawing/2014/main" id="{6D5D3059-9D13-4CD0-AC28-04F70542CAD7}"/>
              </a:ext>
            </a:extLst>
          </p:cNvPr>
          <p:cNvPicPr>
            <a:picLocks noChangeAspect="1"/>
          </p:cNvPicPr>
          <p:nvPr/>
        </p:nvPicPr>
        <p:blipFill>
          <a:blip r:embed="rId4"/>
          <a:stretch>
            <a:fillRect/>
          </a:stretch>
        </p:blipFill>
        <p:spPr>
          <a:xfrm>
            <a:off x="2565013" y="854393"/>
            <a:ext cx="4777811" cy="1662781"/>
          </a:xfrm>
          <a:prstGeom prst="rect">
            <a:avLst/>
          </a:prstGeom>
        </p:spPr>
      </p:pic>
      <p:pic>
        <p:nvPicPr>
          <p:cNvPr id="7" name="图片 6">
            <a:extLst>
              <a:ext uri="{FF2B5EF4-FFF2-40B4-BE49-F238E27FC236}">
                <a16:creationId xmlns:a16="http://schemas.microsoft.com/office/drawing/2014/main" id="{95962A66-B9E8-4380-A3E7-8BA49800EDCC}"/>
              </a:ext>
            </a:extLst>
          </p:cNvPr>
          <p:cNvPicPr>
            <a:picLocks noChangeAspect="1"/>
          </p:cNvPicPr>
          <p:nvPr/>
        </p:nvPicPr>
        <p:blipFill>
          <a:blip r:embed="rId5"/>
          <a:stretch>
            <a:fillRect/>
          </a:stretch>
        </p:blipFill>
        <p:spPr>
          <a:xfrm>
            <a:off x="5036946" y="5671427"/>
            <a:ext cx="3542306" cy="719464"/>
          </a:xfrm>
          <a:prstGeom prst="rect">
            <a:avLst/>
          </a:prstGeom>
        </p:spPr>
      </p:pic>
      <p:sp>
        <p:nvSpPr>
          <p:cNvPr id="8" name="矩形 7">
            <a:extLst>
              <a:ext uri="{FF2B5EF4-FFF2-40B4-BE49-F238E27FC236}">
                <a16:creationId xmlns:a16="http://schemas.microsoft.com/office/drawing/2014/main" id="{902D0978-0BB0-4E77-A7AA-F33D29A3BE11}"/>
              </a:ext>
            </a:extLst>
          </p:cNvPr>
          <p:cNvSpPr/>
          <p:nvPr/>
        </p:nvSpPr>
        <p:spPr>
          <a:xfrm>
            <a:off x="1312064" y="3748473"/>
            <a:ext cx="622791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66"/>
                </a:solidFill>
                <a:effectLst/>
                <a:uLnTx/>
                <a:uFillTx/>
                <a:latin typeface="CMSSI8"/>
                <a:ea typeface="+mn-ea"/>
                <a:cs typeface="+mn-cs"/>
              </a:rPr>
              <a:t>Rare B decays | Heavy Flavor Averaging Group  https://hflav.web.cern.ch/content/rare-b-decays#averages</a:t>
            </a:r>
            <a:endParaRPr kumimoji="0" lang="zh-CN" altLang="en-US" sz="1100" b="0" i="1" u="none" strike="noStrike" kern="1200" cap="none" spc="0" normalizeH="0" baseline="0" noProof="0" dirty="0">
              <a:ln>
                <a:noFill/>
              </a:ln>
              <a:solidFill>
                <a:srgbClr val="000066"/>
              </a:solidFill>
              <a:effectLst/>
              <a:uLnTx/>
              <a:uFillTx/>
              <a:latin typeface="CMSSI8"/>
              <a:ea typeface="+mn-ea"/>
              <a:cs typeface="+mn-cs"/>
            </a:endParaRPr>
          </a:p>
        </p:txBody>
      </p:sp>
      <p:sp>
        <p:nvSpPr>
          <p:cNvPr id="9" name="椭圆 8">
            <a:extLst>
              <a:ext uri="{FF2B5EF4-FFF2-40B4-BE49-F238E27FC236}">
                <a16:creationId xmlns:a16="http://schemas.microsoft.com/office/drawing/2014/main" id="{A27738F3-4B9D-4495-B81D-7C412D64C0BE}"/>
              </a:ext>
            </a:extLst>
          </p:cNvPr>
          <p:cNvSpPr/>
          <p:nvPr/>
        </p:nvSpPr>
        <p:spPr>
          <a:xfrm>
            <a:off x="3187496" y="1155267"/>
            <a:ext cx="1431817" cy="165038"/>
          </a:xfrm>
          <a:prstGeom prst="ellipse">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0" name="椭圆 9">
            <a:extLst>
              <a:ext uri="{FF2B5EF4-FFF2-40B4-BE49-F238E27FC236}">
                <a16:creationId xmlns:a16="http://schemas.microsoft.com/office/drawing/2014/main" id="{49DA7A40-90C3-4175-A144-227A9357E657}"/>
              </a:ext>
            </a:extLst>
          </p:cNvPr>
          <p:cNvSpPr/>
          <p:nvPr/>
        </p:nvSpPr>
        <p:spPr>
          <a:xfrm>
            <a:off x="5613990" y="5963671"/>
            <a:ext cx="1431817" cy="165038"/>
          </a:xfrm>
          <a:prstGeom prst="ellipse">
            <a:avLst/>
          </a:prstGeom>
          <a:noFill/>
          <a:ln w="1905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pic>
        <p:nvPicPr>
          <p:cNvPr id="11" name="图片 10">
            <a:extLst>
              <a:ext uri="{FF2B5EF4-FFF2-40B4-BE49-F238E27FC236}">
                <a16:creationId xmlns:a16="http://schemas.microsoft.com/office/drawing/2014/main" id="{DD884E6B-49EA-4A46-814C-F7DF4E29A8C1}"/>
              </a:ext>
            </a:extLst>
          </p:cNvPr>
          <p:cNvPicPr>
            <a:picLocks noChangeAspect="1"/>
          </p:cNvPicPr>
          <p:nvPr/>
        </p:nvPicPr>
        <p:blipFill>
          <a:blip r:embed="rId6"/>
          <a:stretch>
            <a:fillRect/>
          </a:stretch>
        </p:blipFill>
        <p:spPr>
          <a:xfrm>
            <a:off x="5748346" y="808471"/>
            <a:ext cx="6072392" cy="1927952"/>
          </a:xfrm>
          <a:prstGeom prst="rect">
            <a:avLst/>
          </a:prstGeom>
        </p:spPr>
      </p:pic>
      <p:pic>
        <p:nvPicPr>
          <p:cNvPr id="12" name="图片 11">
            <a:extLst>
              <a:ext uri="{FF2B5EF4-FFF2-40B4-BE49-F238E27FC236}">
                <a16:creationId xmlns:a16="http://schemas.microsoft.com/office/drawing/2014/main" id="{9BDDD5C1-8B21-44C9-82FE-C662E8A01A48}"/>
              </a:ext>
            </a:extLst>
          </p:cNvPr>
          <p:cNvPicPr>
            <a:picLocks noChangeAspect="1"/>
          </p:cNvPicPr>
          <p:nvPr/>
        </p:nvPicPr>
        <p:blipFill>
          <a:blip r:embed="rId7"/>
          <a:stretch>
            <a:fillRect/>
          </a:stretch>
        </p:blipFill>
        <p:spPr>
          <a:xfrm>
            <a:off x="5273049" y="3762387"/>
            <a:ext cx="6547689" cy="1621030"/>
          </a:xfrm>
          <a:prstGeom prst="rect">
            <a:avLst/>
          </a:prstGeom>
        </p:spPr>
      </p:pic>
      <p:sp>
        <p:nvSpPr>
          <p:cNvPr id="13" name="椭圆 12">
            <a:extLst>
              <a:ext uri="{FF2B5EF4-FFF2-40B4-BE49-F238E27FC236}">
                <a16:creationId xmlns:a16="http://schemas.microsoft.com/office/drawing/2014/main" id="{B0C8B17A-F6A2-449F-868C-AF9CEACC1CE2}"/>
              </a:ext>
            </a:extLst>
          </p:cNvPr>
          <p:cNvSpPr/>
          <p:nvPr/>
        </p:nvSpPr>
        <p:spPr>
          <a:xfrm>
            <a:off x="5660697" y="1472860"/>
            <a:ext cx="1431817" cy="165038"/>
          </a:xfrm>
          <a:prstGeom prst="ellipse">
            <a:avLst/>
          </a:prstGeom>
          <a:noFill/>
          <a:ln w="19050" cap="flat">
            <a:solidFill>
              <a:srgbClr val="C00000"/>
            </a:solidFill>
            <a:prstDash val="solid"/>
            <a:miter/>
          </a:ln>
        </p:spPr>
        <p:txBody>
          <a:bodyPr rtlCol="0" anchor="ctr"/>
          <a:lstStyle/>
          <a:p>
            <a:pPr algn="l"/>
            <a:endParaRPr lang="zh-CN" altLang="en-US" dirty="0"/>
          </a:p>
        </p:txBody>
      </p:sp>
      <p:sp>
        <p:nvSpPr>
          <p:cNvPr id="14" name="椭圆 13">
            <a:extLst>
              <a:ext uri="{FF2B5EF4-FFF2-40B4-BE49-F238E27FC236}">
                <a16:creationId xmlns:a16="http://schemas.microsoft.com/office/drawing/2014/main" id="{ADD8884D-36D9-434F-8D10-93615D884A0B}"/>
              </a:ext>
            </a:extLst>
          </p:cNvPr>
          <p:cNvSpPr/>
          <p:nvPr/>
        </p:nvSpPr>
        <p:spPr>
          <a:xfrm>
            <a:off x="5104470" y="4484985"/>
            <a:ext cx="1431817" cy="165038"/>
          </a:xfrm>
          <a:prstGeom prst="ellipse">
            <a:avLst/>
          </a:prstGeom>
          <a:noFill/>
          <a:ln w="19050" cap="flat">
            <a:solidFill>
              <a:srgbClr val="C00000"/>
            </a:solidFill>
            <a:prstDash val="solid"/>
            <a:miter/>
          </a:ln>
        </p:spPr>
        <p:txBody>
          <a:bodyPr rtlCol="0" anchor="ctr"/>
          <a:lstStyle/>
          <a:p>
            <a:pPr algn="l"/>
            <a:endParaRPr lang="zh-CN" altLang="en-US" dirty="0"/>
          </a:p>
        </p:txBody>
      </p:sp>
    </p:spTree>
    <p:extLst>
      <p:ext uri="{BB962C8B-B14F-4D97-AF65-F5344CB8AC3E}">
        <p14:creationId xmlns:p14="http://schemas.microsoft.com/office/powerpoint/2010/main" val="871622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6" name="矩形 5">
            <a:extLst>
              <a:ext uri="{FF2B5EF4-FFF2-40B4-BE49-F238E27FC236}">
                <a16:creationId xmlns:a16="http://schemas.microsoft.com/office/drawing/2014/main" id="{7AD70C61-38EF-4FFA-B1F7-0CD4323B856C}"/>
              </a:ext>
            </a:extLst>
          </p:cNvPr>
          <p:cNvSpPr/>
          <p:nvPr/>
        </p:nvSpPr>
        <p:spPr>
          <a:xfrm>
            <a:off x="460673" y="481779"/>
            <a:ext cx="3339496"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altLang="zh-CN" sz="1800" b="0" i="1" u="none" strike="noStrike" kern="1200" cap="none" spc="0" normalizeH="0" baseline="0" noProof="0" dirty="0">
                <a:ln>
                  <a:noFill/>
                </a:ln>
                <a:solidFill>
                  <a:srgbClr val="FF0000"/>
                </a:solidFill>
                <a:effectLst/>
                <a:uLnTx/>
                <a:uFillTx/>
                <a:latin typeface="CMSSI8"/>
                <a:ea typeface="+mn-ea"/>
                <a:cs typeface="+mn-cs"/>
              </a:rPr>
              <a:t>HnLi and Mishima:</a:t>
            </a:r>
            <a:endParaRPr kumimoji="0" lang="zh-CN" altLang="en-US" sz="1800" b="0" i="1" u="none" strike="noStrike" kern="1200" cap="none" spc="0" normalizeH="0" baseline="0" noProof="0" dirty="0">
              <a:ln>
                <a:noFill/>
              </a:ln>
              <a:solidFill>
                <a:srgbClr val="FF0000"/>
              </a:solidFill>
              <a:effectLst/>
              <a:uLnTx/>
              <a:uFillTx/>
              <a:latin typeface="CMSSI8"/>
              <a:ea typeface="+mn-ea"/>
              <a:cs typeface="+mn-cs"/>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0E124D2E-AF5D-4E2A-9924-F95EA3A13F41}"/>
                  </a:ext>
                </a:extLst>
              </p:cNvPr>
              <p:cNvSpPr/>
              <p:nvPr/>
            </p:nvSpPr>
            <p:spPr>
              <a:xfrm>
                <a:off x="3472250" y="791023"/>
                <a:ext cx="5247499"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HnLi and Mishima, Possible resolution of the B-&gt;</a:t>
                </a:r>
                <a14:m>
                  <m:oMath xmlns:m="http://schemas.openxmlformats.org/officeDocument/2006/math">
                    <m:r>
                      <a:rPr kumimoji="0" lang="zh-CN" altLang="en-US"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𝜋𝜋</m:t>
                    </m:r>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m:t>
                    </m:r>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𝐾</m:t>
                    </m:r>
                    <m:r>
                      <a:rPr kumimoji="0" lang="zh-CN" altLang="en-US"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𝜋</m:t>
                    </m:r>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puzzles, arXiv: 0901.1272[hep-ph]</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5" name="矩形 4">
                <a:extLst>
                  <a:ext uri="{FF2B5EF4-FFF2-40B4-BE49-F238E27FC236}">
                    <a16:creationId xmlns:a16="http://schemas.microsoft.com/office/drawing/2014/main" id="{0E124D2E-AF5D-4E2A-9924-F95EA3A13F41}"/>
                  </a:ext>
                </a:extLst>
              </p:cNvPr>
              <p:cNvSpPr>
                <a:spLocks noRot="1" noChangeAspect="1" noMove="1" noResize="1" noEditPoints="1" noAdjustHandles="1" noChangeArrowheads="1" noChangeShapeType="1" noTextEdit="1"/>
              </p:cNvSpPr>
              <p:nvPr/>
            </p:nvSpPr>
            <p:spPr>
              <a:xfrm>
                <a:off x="3472250" y="791023"/>
                <a:ext cx="5247499" cy="261610"/>
              </a:xfrm>
              <a:prstGeom prst="rect">
                <a:avLst/>
              </a:prstGeom>
              <a:blipFill>
                <a:blip r:embed="rId3"/>
                <a:stretch>
                  <a:fillRect l="-349" t="-2326" r="-349" b="-1395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D3E1FC71-AC98-4F0C-975B-1E5321FCCD41}"/>
                  </a:ext>
                </a:extLst>
              </p:cNvPr>
              <p:cNvSpPr/>
              <p:nvPr/>
            </p:nvSpPr>
            <p:spPr>
              <a:xfrm>
                <a:off x="733731" y="1216562"/>
                <a:ext cx="10927327" cy="1269578"/>
              </a:xfrm>
              <a:prstGeom prst="rect">
                <a:avLst/>
              </a:prstGeom>
            </p:spPr>
            <p:txBody>
              <a:bodyPr wrap="square">
                <a:spAutoFit/>
              </a:bodyPr>
              <a:lstStyle/>
              <a:p>
                <a:pPr marL="342900" marR="0" lvl="0" indent="-34290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en-US" altLang="zh-CN" sz="2000" b="0" i="1" u="none" strike="noStrike" kern="1200" cap="none" spc="0" normalizeH="0" baseline="0" noProof="0" dirty="0">
                    <a:ln>
                      <a:noFill/>
                    </a:ln>
                    <a:solidFill>
                      <a:srgbClr val="FF33CC"/>
                    </a:solidFill>
                    <a:effectLst/>
                    <a:uLnTx/>
                    <a:uFillTx/>
                    <a:latin typeface="CMSSI8"/>
                    <a:ea typeface="+mn-ea"/>
                    <a:cs typeface="+mn-cs"/>
                  </a:rPr>
                  <a:t>In 2007</a:t>
                </a:r>
                <a:r>
                  <a:rPr kumimoji="0" lang="zh-CN" altLang="en-US" sz="2000" b="0" i="1" u="none" strike="noStrike" kern="1200" cap="none" spc="0" normalizeH="0" baseline="0" noProof="0" dirty="0">
                    <a:ln>
                      <a:noFill/>
                    </a:ln>
                    <a:solidFill>
                      <a:srgbClr val="FF33CC"/>
                    </a:solidFill>
                    <a:effectLst/>
                    <a:uLnTx/>
                    <a:uFillTx/>
                    <a:latin typeface="CMSSI8"/>
                    <a:ea typeface="+mn-ea"/>
                    <a:cs typeface="+mn-cs"/>
                  </a:rPr>
                  <a:t>，</a:t>
                </a:r>
                <a:r>
                  <a:rPr kumimoji="0" lang="en-US" altLang="zh-CN" sz="2000" b="0" i="1" u="none" strike="noStrike" kern="1200" cap="none" spc="0" normalizeH="0" baseline="0" noProof="0" dirty="0">
                    <a:ln>
                      <a:noFill/>
                    </a:ln>
                    <a:solidFill>
                      <a:srgbClr val="FF33CC"/>
                    </a:solidFill>
                    <a:effectLst/>
                    <a:uLnTx/>
                    <a:uFillTx/>
                    <a:latin typeface="CMSSI8"/>
                    <a:ea typeface="+mn-ea"/>
                    <a:cs typeface="+mn-cs"/>
                  </a:rPr>
                  <a:t>Collins and Qiu pointed out that the </a:t>
                </a:r>
                <a14:m>
                  <m:oMath xmlns:m="http://schemas.openxmlformats.org/officeDocument/2006/math">
                    <m:sSub>
                      <m:sSubPr>
                        <m:ctrlPr>
                          <a:rPr kumimoji="0" lang="en-US" altLang="zh-CN" sz="2000" b="0" i="1" u="none" strike="noStrike" kern="1200" cap="none" spc="0" normalizeH="0" baseline="0" noProof="0">
                            <a:ln>
                              <a:noFill/>
                            </a:ln>
                            <a:solidFill>
                              <a:srgbClr val="FF33CC"/>
                            </a:solidFill>
                            <a:effectLst/>
                            <a:uLnTx/>
                            <a:uFillTx/>
                            <a:latin typeface="Cambria Math" panose="02040503050406030204" pitchFamily="18" charset="0"/>
                            <a:ea typeface="+mn-ea"/>
                            <a:cs typeface="+mn-cs"/>
                          </a:rPr>
                        </m:ctrlPr>
                      </m:sSubPr>
                      <m:e>
                        <m:r>
                          <m:rPr>
                            <m:nor/>
                          </m:rPr>
                          <a:rPr kumimoji="0" lang="en-US" altLang="zh-CN" sz="2000" b="0" i="1" u="none" strike="noStrike" kern="1200" cap="none" spc="0" normalizeH="0" baseline="0" noProof="0" dirty="0">
                            <a:ln>
                              <a:noFill/>
                            </a:ln>
                            <a:solidFill>
                              <a:srgbClr val="FF33CC"/>
                            </a:solidFill>
                            <a:effectLst/>
                            <a:uLnTx/>
                            <a:uFillTx/>
                            <a:latin typeface="CMSSI8"/>
                            <a:ea typeface="+mn-ea"/>
                            <a:cs typeface="+mn-cs"/>
                          </a:rPr>
                          <m:t>k</m:t>
                        </m:r>
                      </m:e>
                      <m:sub>
                        <m:r>
                          <m:rPr>
                            <m:nor/>
                          </m:rPr>
                          <a:rPr kumimoji="0" lang="en-US" altLang="zh-CN" sz="2000" b="0" i="1" u="none" strike="noStrike" kern="1200" cap="none" spc="0" normalizeH="0" baseline="0" noProof="0" dirty="0">
                            <a:ln>
                              <a:noFill/>
                            </a:ln>
                            <a:solidFill>
                              <a:srgbClr val="FF33CC"/>
                            </a:solidFill>
                            <a:effectLst/>
                            <a:uLnTx/>
                            <a:uFillTx/>
                            <a:latin typeface="CMSSI8"/>
                            <a:ea typeface="+mn-ea"/>
                            <a:cs typeface="+mn-cs"/>
                          </a:rPr>
                          <m:t>T</m:t>
                        </m:r>
                      </m:sub>
                    </m:sSub>
                  </m:oMath>
                </a14:m>
                <a:r>
                  <a:rPr kumimoji="0" lang="en-US" altLang="zh-CN" sz="2000" b="0" i="1" u="none" strike="noStrike" kern="1200" cap="none" spc="0" normalizeH="0" baseline="0" noProof="0" dirty="0">
                    <a:ln>
                      <a:noFill/>
                    </a:ln>
                    <a:solidFill>
                      <a:srgbClr val="FF33CC"/>
                    </a:solidFill>
                    <a:effectLst/>
                    <a:uLnTx/>
                    <a:uFillTx/>
                    <a:latin typeface="CMSSI8"/>
                    <a:ea typeface="+mn-ea"/>
                    <a:cs typeface="+mn-cs"/>
                  </a:rPr>
                  <a:t> factorization breaks down in complicated QCD processes like high-</a:t>
                </a:r>
                <a14:m>
                  <m:oMath xmlns:m="http://schemas.openxmlformats.org/officeDocument/2006/math">
                    <m:sSub>
                      <m:sSubPr>
                        <m:ctrlPr>
                          <a:rPr kumimoji="0" lang="en-US" altLang="zh-CN" sz="2000" b="0" i="1" u="none" strike="noStrike" kern="1200" cap="none" spc="0" normalizeH="0" baseline="0" noProof="0">
                            <a:ln>
                              <a:noFill/>
                            </a:ln>
                            <a:solidFill>
                              <a:srgbClr val="FF33CC"/>
                            </a:solidFill>
                            <a:effectLst/>
                            <a:uLnTx/>
                            <a:uFillTx/>
                            <a:latin typeface="Cambria Math" panose="02040503050406030204" pitchFamily="18" charset="0"/>
                            <a:ea typeface="+mn-ea"/>
                            <a:cs typeface="+mn-cs"/>
                          </a:rPr>
                        </m:ctrlPr>
                      </m:sSubPr>
                      <m:e>
                        <m:r>
                          <a:rPr kumimoji="0" lang="en-US" altLang="zh-CN" sz="2000" b="0" i="1" u="none" strike="noStrike" kern="1200" cap="none" spc="0" normalizeH="0" baseline="0" noProof="0" smtClean="0">
                            <a:ln>
                              <a:noFill/>
                            </a:ln>
                            <a:solidFill>
                              <a:srgbClr val="FF33CC"/>
                            </a:solidFill>
                            <a:effectLst/>
                            <a:uLnTx/>
                            <a:uFillTx/>
                            <a:latin typeface="Cambria Math" panose="02040503050406030204" pitchFamily="18" charset="0"/>
                            <a:ea typeface="+mn-ea"/>
                            <a:cs typeface="+mn-cs"/>
                          </a:rPr>
                          <m:t>𝑝</m:t>
                        </m:r>
                      </m:e>
                      <m:sub>
                        <m:r>
                          <m:rPr>
                            <m:nor/>
                          </m:rPr>
                          <a:rPr kumimoji="0" lang="en-US" altLang="zh-CN" sz="2000" b="0" i="1" u="none" strike="noStrike" kern="1200" cap="none" spc="0" normalizeH="0" baseline="0" noProof="0" dirty="0">
                            <a:ln>
                              <a:noFill/>
                            </a:ln>
                            <a:solidFill>
                              <a:srgbClr val="FF33CC"/>
                            </a:solidFill>
                            <a:effectLst/>
                            <a:uLnTx/>
                            <a:uFillTx/>
                            <a:latin typeface="CMSSI8"/>
                            <a:ea typeface="+mn-ea"/>
                            <a:cs typeface="+mn-cs"/>
                          </a:rPr>
                          <m:t>T</m:t>
                        </m:r>
                      </m:sub>
                    </m:sSub>
                  </m:oMath>
                </a14:m>
                <a:r>
                  <a:rPr kumimoji="0" lang="en-US" altLang="zh-CN" sz="2000" b="0" i="1" u="none" strike="noStrike" kern="1200" cap="none" spc="0" normalizeH="0" baseline="0" noProof="0" dirty="0">
                    <a:ln>
                      <a:noFill/>
                    </a:ln>
                    <a:solidFill>
                      <a:srgbClr val="FF33CC"/>
                    </a:solidFill>
                    <a:effectLst/>
                    <a:uLnTx/>
                    <a:uFillTx/>
                    <a:latin typeface="CMSSI8"/>
                    <a:ea typeface="+mn-ea"/>
                    <a:cs typeface="+mn-cs"/>
                  </a:rPr>
                  <a:t> hadron hadroproduction because of the existence of soft gluons in the glauber region. </a:t>
                </a:r>
                <a:endParaRPr kumimoji="0" lang="zh-CN" altLang="en-US" sz="2000" b="0" i="1" u="none" strike="noStrike" kern="1200" cap="none" spc="0" normalizeH="0" baseline="0" noProof="0" dirty="0">
                  <a:ln>
                    <a:noFill/>
                  </a:ln>
                  <a:solidFill>
                    <a:srgbClr val="FF33CC"/>
                  </a:solidFill>
                  <a:effectLst/>
                  <a:uLnTx/>
                  <a:uFillTx/>
                  <a:latin typeface="CMSSI8"/>
                  <a:ea typeface="+mn-ea"/>
                  <a:cs typeface="+mn-cs"/>
                </a:endParaRPr>
              </a:p>
            </p:txBody>
          </p:sp>
        </mc:Choice>
        <mc:Fallback xmlns="">
          <p:sp>
            <p:nvSpPr>
              <p:cNvPr id="4" name="矩形 3">
                <a:extLst>
                  <a:ext uri="{FF2B5EF4-FFF2-40B4-BE49-F238E27FC236}">
                    <a16:creationId xmlns:a16="http://schemas.microsoft.com/office/drawing/2014/main" id="{D3E1FC71-AC98-4F0C-975B-1E5321FCCD41}"/>
                  </a:ext>
                </a:extLst>
              </p:cNvPr>
              <p:cNvSpPr>
                <a:spLocks noRot="1" noChangeAspect="1" noMove="1" noResize="1" noEditPoints="1" noAdjustHandles="1" noChangeArrowheads="1" noChangeShapeType="1" noTextEdit="1"/>
              </p:cNvSpPr>
              <p:nvPr/>
            </p:nvSpPr>
            <p:spPr>
              <a:xfrm>
                <a:off x="733731" y="1216562"/>
                <a:ext cx="10927327" cy="1269578"/>
              </a:xfrm>
              <a:prstGeom prst="rect">
                <a:avLst/>
              </a:prstGeom>
              <a:blipFill>
                <a:blip r:embed="rId4"/>
                <a:stretch>
                  <a:fillRect l="-502" r="-279" b="-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8BBBDB3-9D0E-4296-9C43-80025A41EE7B}"/>
                  </a:ext>
                </a:extLst>
              </p:cNvPr>
              <p:cNvSpPr/>
              <p:nvPr/>
            </p:nvSpPr>
            <p:spPr>
              <a:xfrm>
                <a:off x="2566220" y="2363002"/>
                <a:ext cx="9094838"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Collins and JWQiu,</a:t>
                </a:r>
                <a:r>
                  <a:rPr kumimoji="0" lang="en-US" altLang="zh-CN" sz="1100" b="0" i="0" u="none" strike="noStrike" kern="1200" cap="none" spc="0" normalizeH="0" baseline="0" noProof="0" dirty="0">
                    <a:ln>
                      <a:noFill/>
                    </a:ln>
                    <a:solidFill>
                      <a:srgbClr val="000080"/>
                    </a:solidFill>
                    <a:effectLst/>
                    <a:uLnTx/>
                    <a:uFillTx/>
                    <a:latin typeface="Book Antiqua"/>
                    <a:ea typeface="+mn-ea"/>
                    <a:cs typeface="+mn-cs"/>
                  </a:rPr>
                  <a:t> </a:t>
                </a:r>
                <a14:m>
                  <m:oMath xmlns:m="http://schemas.openxmlformats.org/officeDocument/2006/math">
                    <m:sSub>
                      <m:sSubPr>
                        <m:ctrlPr>
                          <a:rPr kumimoji="0" lang="en-US" altLang="zh-CN" sz="1100" b="0" i="1" u="none" strike="noStrike" kern="1200" cap="none" spc="0" normalizeH="0" baseline="0" noProof="0">
                            <a:ln>
                              <a:noFill/>
                            </a:ln>
                            <a:solidFill>
                              <a:srgbClr val="000080"/>
                            </a:solidFill>
                            <a:effectLst/>
                            <a:uLnTx/>
                            <a:uFillTx/>
                            <a:latin typeface="Cambria Math" panose="02040503050406030204" pitchFamily="18" charset="0"/>
                            <a:ea typeface="+mn-ea"/>
                            <a:cs typeface="+mn-cs"/>
                          </a:rPr>
                        </m:ctrlPr>
                      </m:sSubPr>
                      <m:e>
                        <m:r>
                          <a:rPr kumimoji="0" lang="en-US" altLang="zh-CN" sz="1100" b="0" i="1" u="none" strike="noStrike" kern="1200" cap="none" spc="0" normalizeH="0" baseline="0" noProof="0">
                            <a:ln>
                              <a:noFill/>
                            </a:ln>
                            <a:solidFill>
                              <a:srgbClr val="000080"/>
                            </a:solidFill>
                            <a:effectLst/>
                            <a:uLnTx/>
                            <a:uFillTx/>
                            <a:latin typeface="Cambria Math" panose="02040503050406030204" pitchFamily="18" charset="0"/>
                            <a:ea typeface="+mn-ea"/>
                            <a:cs typeface="+mn-cs"/>
                          </a:rPr>
                          <m:t>𝑘</m:t>
                        </m:r>
                      </m:e>
                      <m:sub>
                        <m:r>
                          <a:rPr kumimoji="0" lang="en-US" altLang="zh-CN" sz="1100" b="0" i="1" u="none" strike="noStrike" kern="1200" cap="none" spc="0" normalizeH="0" baseline="0" noProof="0">
                            <a:ln>
                              <a:noFill/>
                            </a:ln>
                            <a:solidFill>
                              <a:srgbClr val="000080"/>
                            </a:solidFill>
                            <a:effectLst/>
                            <a:uLnTx/>
                            <a:uFillTx/>
                            <a:latin typeface="Cambria Math" panose="02040503050406030204" pitchFamily="18" charset="0"/>
                            <a:ea typeface="+mn-ea"/>
                            <a:cs typeface="+mn-cs"/>
                          </a:rPr>
                          <m:t>𝑇</m:t>
                        </m:r>
                      </m:sub>
                    </m:sSub>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factorization is violated in production of high-transverse-momentum particles in hadron-hadron collisions, arXiv: 0901.1272[hep-ph]</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8" name="矩形 7">
                <a:extLst>
                  <a:ext uri="{FF2B5EF4-FFF2-40B4-BE49-F238E27FC236}">
                    <a16:creationId xmlns:a16="http://schemas.microsoft.com/office/drawing/2014/main" id="{88BBBDB3-9D0E-4296-9C43-80025A41EE7B}"/>
                  </a:ext>
                </a:extLst>
              </p:cNvPr>
              <p:cNvSpPr>
                <a:spLocks noRot="1" noChangeAspect="1" noMove="1" noResize="1" noEditPoints="1" noAdjustHandles="1" noChangeArrowheads="1" noChangeShapeType="1" noTextEdit="1"/>
              </p:cNvSpPr>
              <p:nvPr/>
            </p:nvSpPr>
            <p:spPr>
              <a:xfrm>
                <a:off x="2566220" y="2363002"/>
                <a:ext cx="9094838" cy="261610"/>
              </a:xfrm>
              <a:prstGeom prst="rect">
                <a:avLst/>
              </a:prstGeom>
              <a:blipFill>
                <a:blip r:embed="rId5"/>
                <a:stretch>
                  <a:fillRect t="-2326" b="-13953"/>
                </a:stretch>
              </a:blipFill>
            </p:spPr>
            <p:txBody>
              <a:bodyPr/>
              <a:lstStyle/>
              <a:p>
                <a:r>
                  <a:rPr lang="zh-CN" altLang="en-US">
                    <a:noFill/>
                  </a:rPr>
                  <a:t> </a:t>
                </a:r>
              </a:p>
            </p:txBody>
          </p:sp>
        </mc:Fallback>
      </mc:AlternateContent>
      <p:sp>
        <p:nvSpPr>
          <p:cNvPr id="9" name="矩形 8">
            <a:extLst>
              <a:ext uri="{FF2B5EF4-FFF2-40B4-BE49-F238E27FC236}">
                <a16:creationId xmlns:a16="http://schemas.microsoft.com/office/drawing/2014/main" id="{E3C30509-A6AA-4875-B5CB-4C7F53E75460}"/>
              </a:ext>
            </a:extLst>
          </p:cNvPr>
          <p:cNvSpPr/>
          <p:nvPr/>
        </p:nvSpPr>
        <p:spPr>
          <a:xfrm>
            <a:off x="733731" y="2809388"/>
            <a:ext cx="10927327" cy="860235"/>
          </a:xfrm>
          <a:prstGeom prst="rect">
            <a:avLst/>
          </a:prstGeom>
        </p:spPr>
        <p:txBody>
          <a:bodyPr wrap="square">
            <a:spAutoFit/>
          </a:bodyPr>
          <a:lstStyle/>
          <a:p>
            <a:pPr marL="342900" marR="0" lvl="0" indent="-34290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en-US" altLang="zh-CN" sz="2000" b="0" i="1" u="none" strike="noStrike" kern="1200" cap="none" spc="0" normalizeH="0" baseline="0" noProof="0" dirty="0">
                <a:ln>
                  <a:noFill/>
                </a:ln>
                <a:solidFill>
                  <a:srgbClr val="00CC00"/>
                </a:solidFill>
                <a:effectLst/>
                <a:uLnTx/>
                <a:uFillTx/>
                <a:latin typeface="CMSSI8"/>
                <a:ea typeface="+mn-ea"/>
                <a:cs typeface="+mn-cs"/>
              </a:rPr>
              <a:t>A nonfactorizable amplitude of</a:t>
            </a:r>
            <a:r>
              <a:rPr kumimoji="0" lang="zh-CN" altLang="en-US" sz="2000" b="0" i="1" u="none" strike="noStrike" kern="1200" cap="none" spc="0" normalizeH="0" baseline="0" noProof="0" dirty="0">
                <a:ln>
                  <a:noFill/>
                </a:ln>
                <a:solidFill>
                  <a:srgbClr val="00CC00"/>
                </a:solidFill>
                <a:effectLst/>
                <a:uLnTx/>
                <a:uFillTx/>
                <a:latin typeface="CMSSI8"/>
                <a:ea typeface="+mn-ea"/>
                <a:cs typeface="+mn-cs"/>
              </a:rPr>
              <a:t> </a:t>
            </a:r>
            <a:r>
              <a:rPr kumimoji="0" lang="en-US" altLang="zh-CN" sz="2000" b="0" i="1" u="none" strike="noStrike" kern="1200" cap="none" spc="0" normalizeH="0" baseline="0" noProof="0" dirty="0">
                <a:ln>
                  <a:noFill/>
                </a:ln>
                <a:solidFill>
                  <a:srgbClr val="00CC00"/>
                </a:solidFill>
                <a:effectLst/>
                <a:uLnTx/>
                <a:uFillTx/>
                <a:latin typeface="CMSSI8"/>
                <a:ea typeface="+mn-ea"/>
                <a:cs typeface="+mn-cs"/>
              </a:rPr>
              <a:t>B-meson</a:t>
            </a:r>
            <a:r>
              <a:rPr kumimoji="0" lang="zh-CN" altLang="en-US" sz="2000" b="0" i="1" u="none" strike="noStrike" kern="1200" cap="none" spc="0" normalizeH="0" baseline="0" noProof="0" dirty="0">
                <a:ln>
                  <a:noFill/>
                </a:ln>
                <a:solidFill>
                  <a:srgbClr val="00CC00"/>
                </a:solidFill>
                <a:effectLst/>
                <a:uLnTx/>
                <a:uFillTx/>
                <a:latin typeface="CMSSI8"/>
                <a:ea typeface="+mn-ea"/>
                <a:cs typeface="+mn-cs"/>
              </a:rPr>
              <a:t> </a:t>
            </a:r>
            <a:r>
              <a:rPr kumimoji="0" lang="en-US" altLang="zh-CN" sz="2000" b="0" i="1" u="none" strike="noStrike" kern="1200" cap="none" spc="0" normalizeH="0" baseline="0" noProof="0" dirty="0">
                <a:ln>
                  <a:noFill/>
                </a:ln>
                <a:solidFill>
                  <a:srgbClr val="00CC00"/>
                </a:solidFill>
                <a:effectLst/>
                <a:uLnTx/>
                <a:uFillTx/>
                <a:latin typeface="CMSSI8"/>
                <a:ea typeface="+mn-ea"/>
                <a:cs typeface="+mn-cs"/>
              </a:rPr>
              <a:t>decay, involving dynamics of three hadrons, mimics the complicated hadron hadroproduction, hinted from the observations.</a:t>
            </a:r>
            <a:endParaRPr kumimoji="0" lang="zh-CN" altLang="en-US" sz="2000" b="0" i="1" u="none" strike="noStrike" kern="1200" cap="none" spc="0" normalizeH="0" baseline="0" noProof="0" dirty="0">
              <a:ln>
                <a:noFill/>
              </a:ln>
              <a:solidFill>
                <a:srgbClr val="00CC00"/>
              </a:solidFill>
              <a:effectLst/>
              <a:uLnTx/>
              <a:uFillTx/>
              <a:latin typeface="CMSSI8"/>
              <a:ea typeface="+mn-ea"/>
              <a:cs typeface="+mn-cs"/>
            </a:endParaRP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694113FB-4B33-406B-935E-4865ADE598A6}"/>
                  </a:ext>
                </a:extLst>
              </p:cNvPr>
              <p:cNvSpPr/>
              <p:nvPr/>
            </p:nvSpPr>
            <p:spPr>
              <a:xfrm>
                <a:off x="733729" y="3868267"/>
                <a:ext cx="10927327" cy="1269578"/>
              </a:xfrm>
              <a:prstGeom prst="rect">
                <a:avLst/>
              </a:prstGeom>
            </p:spPr>
            <p:txBody>
              <a:bodyPr wrap="square">
                <a:spAutoFit/>
              </a:bodyPr>
              <a:lstStyle/>
              <a:p>
                <a:pPr marL="342900" marR="0" lvl="0" indent="-342900" algn="l" defTabSz="914400" rtl="0" eaLnBrk="1" fontAlgn="auto" latinLnBrk="0" hangingPunct="1">
                  <a:lnSpc>
                    <a:spcPct val="130000"/>
                  </a:lnSpc>
                  <a:spcBef>
                    <a:spcPts val="0"/>
                  </a:spcBef>
                  <a:spcAft>
                    <a:spcPts val="0"/>
                  </a:spcAft>
                  <a:buClrTx/>
                  <a:buSzTx/>
                  <a:buFont typeface="Wingdings" panose="05000000000000000000" pitchFamily="2" charset="2"/>
                  <a:buChar char="u"/>
                  <a:tabLst/>
                  <a:defRPr/>
                </a:pPr>
                <a:r>
                  <a:rPr kumimoji="0" lang="en-US" altLang="zh-CN" sz="2000" b="0" i="1" u="none" strike="noStrike" kern="1200" cap="none" spc="0" normalizeH="0" baseline="0" noProof="0" dirty="0">
                    <a:ln>
                      <a:noFill/>
                    </a:ln>
                    <a:solidFill>
                      <a:srgbClr val="FF0000"/>
                    </a:solidFill>
                    <a:effectLst/>
                    <a:uLnTx/>
                    <a:uFillTx/>
                    <a:latin typeface="CMSSI8"/>
                    <a:ea typeface="+mn-ea"/>
                    <a:cs typeface="+mn-cs"/>
                  </a:rPr>
                  <a:t>Contrary to high-</a:t>
                </a:r>
                <a14:m>
                  <m:oMath xmlns:m="http://schemas.openxmlformats.org/officeDocument/2006/math">
                    <m:sSub>
                      <m:sSubPr>
                        <m:ctrlPr>
                          <a:rPr kumimoji="0" lang="en-US" altLang="zh-CN"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altLang="zh-CN"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𝑝</m:t>
                        </m:r>
                      </m:e>
                      <m:sub>
                        <m:r>
                          <m:rPr>
                            <m:nor/>
                          </m:rPr>
                          <a:rPr kumimoji="0" lang="en-US" altLang="zh-CN" sz="2000" b="0" i="1" u="none" strike="noStrike" kern="1200" cap="none" spc="0" normalizeH="0" baseline="0" noProof="0" dirty="0">
                            <a:ln>
                              <a:noFill/>
                            </a:ln>
                            <a:solidFill>
                              <a:srgbClr val="FF0000"/>
                            </a:solidFill>
                            <a:effectLst/>
                            <a:uLnTx/>
                            <a:uFillTx/>
                            <a:latin typeface="CMSSI8"/>
                            <a:ea typeface="+mn-ea"/>
                            <a:cs typeface="+mn-cs"/>
                          </a:rPr>
                          <m:t>T</m:t>
                        </m:r>
                      </m:sub>
                    </m:sSub>
                  </m:oMath>
                </a14:m>
                <a:r>
                  <a:rPr kumimoji="0" lang="en-US" altLang="zh-CN" sz="2000" b="0" i="1" u="none" strike="noStrike" kern="1200" cap="none" spc="0" normalizeH="0" baseline="0" noProof="0" dirty="0">
                    <a:ln>
                      <a:noFill/>
                    </a:ln>
                    <a:solidFill>
                      <a:srgbClr val="FF0000"/>
                    </a:solidFill>
                    <a:effectLst/>
                    <a:uLnTx/>
                    <a:uFillTx/>
                    <a:latin typeface="CMSSI8"/>
                    <a:ea typeface="+mn-ea"/>
                    <a:cs typeface="+mn-cs"/>
                  </a:rPr>
                  <a:t> hadron hadroproduction, the residual infrared divergence can be factorized into a soft factor in two-body nonleptonic B meson decays, such that the universality of a </a:t>
                </a:r>
                <a14:m>
                  <m:oMath xmlns:m="http://schemas.openxmlformats.org/officeDocument/2006/math">
                    <m:sSub>
                      <m:sSubPr>
                        <m:ctrlPr>
                          <a:rPr kumimoji="0" lang="en-US" altLang="zh-CN"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m:rPr>
                            <m:nor/>
                          </m:rPr>
                          <a:rPr kumimoji="0" lang="en-US" altLang="zh-CN" sz="2000" b="0" i="1" u="none" strike="noStrike" kern="1200" cap="none" spc="0" normalizeH="0" baseline="0" noProof="0" dirty="0">
                            <a:ln>
                              <a:noFill/>
                            </a:ln>
                            <a:solidFill>
                              <a:srgbClr val="FF0000"/>
                            </a:solidFill>
                            <a:effectLst/>
                            <a:uLnTx/>
                            <a:uFillTx/>
                            <a:latin typeface="CMSSI8"/>
                            <a:ea typeface="+mn-ea"/>
                            <a:cs typeface="+mn-cs"/>
                          </a:rPr>
                          <m:t>k</m:t>
                        </m:r>
                      </m:e>
                      <m:sub>
                        <m:r>
                          <m:rPr>
                            <m:nor/>
                          </m:rPr>
                          <a:rPr kumimoji="0" lang="en-US" altLang="zh-CN" sz="2000" b="0" i="1" u="none" strike="noStrike" kern="1200" cap="none" spc="0" normalizeH="0" baseline="0" noProof="0" dirty="0">
                            <a:ln>
                              <a:noFill/>
                            </a:ln>
                            <a:solidFill>
                              <a:srgbClr val="FF0000"/>
                            </a:solidFill>
                            <a:effectLst/>
                            <a:uLnTx/>
                            <a:uFillTx/>
                            <a:latin typeface="CMSSI8"/>
                            <a:ea typeface="+mn-ea"/>
                            <a:cs typeface="+mn-cs"/>
                          </a:rPr>
                          <m:t>T</m:t>
                        </m:r>
                      </m:sub>
                    </m:sSub>
                    <m:r>
                      <a:rPr kumimoji="0" lang="en-US" altLang="zh-CN" sz="2000" b="0" i="1" u="none" strike="noStrike" kern="1200" cap="none" spc="0" normalizeH="0" baseline="0" noProof="0" dirty="0">
                        <a:ln>
                          <a:noFill/>
                        </a:ln>
                        <a:solidFill>
                          <a:srgbClr val="FF0000"/>
                        </a:solidFill>
                        <a:effectLst/>
                        <a:uLnTx/>
                        <a:uFillTx/>
                        <a:latin typeface="Cambria Math" panose="02040503050406030204" pitchFamily="18" charset="0"/>
                        <a:ea typeface="+mn-ea"/>
                        <a:cs typeface="+mn-cs"/>
                      </a:rPr>
                      <m:t> </m:t>
                    </m:r>
                  </m:oMath>
                </a14:m>
                <a:r>
                  <a:rPr kumimoji="0" lang="en-US" altLang="zh-CN" sz="2000" b="0" i="1" u="none" strike="noStrike" kern="1200" cap="none" spc="0" normalizeH="0" baseline="0" noProof="0" dirty="0">
                    <a:ln>
                      <a:noFill/>
                    </a:ln>
                    <a:solidFill>
                      <a:srgbClr val="FF0000"/>
                    </a:solidFill>
                    <a:effectLst/>
                    <a:uLnTx/>
                    <a:uFillTx/>
                    <a:latin typeface="CMSSI8"/>
                    <a:ea typeface="+mn-ea"/>
                    <a:cs typeface="+mn-cs"/>
                  </a:rPr>
                  <a:t>-dependent</a:t>
                </a:r>
                <a:r>
                  <a:rPr kumimoji="0" lang="zh-CN" altLang="en-US" sz="2000" b="0" i="0" u="none" strike="noStrike" kern="1200" cap="none" spc="0" normalizeH="0" baseline="0" noProof="0" dirty="0">
                    <a:ln>
                      <a:noFill/>
                    </a:ln>
                    <a:solidFill>
                      <a:srgbClr val="FF0000"/>
                    </a:solidFill>
                    <a:effectLst/>
                    <a:uLnTx/>
                    <a:uFillTx/>
                    <a:latin typeface="CMSSI8"/>
                    <a:ea typeface="+mn-ea"/>
                    <a:cs typeface="+mn-cs"/>
                  </a:rPr>
                  <a:t>（</a:t>
                </a:r>
                <a:r>
                  <a:rPr kumimoji="0" lang="en-US" altLang="zh-CN" sz="2000" b="0" i="1" u="none" strike="noStrike" kern="1200" cap="none" spc="0" normalizeH="0" baseline="0" noProof="0" dirty="0">
                    <a:ln>
                      <a:noFill/>
                    </a:ln>
                    <a:solidFill>
                      <a:srgbClr val="FF0000"/>
                    </a:solidFill>
                    <a:effectLst/>
                    <a:uLnTx/>
                    <a:uFillTx/>
                    <a:latin typeface="CMSSI8"/>
                    <a:ea typeface="+mn-ea"/>
                    <a:cs typeface="+mn-cs"/>
                  </a:rPr>
                  <a:t>TMD</a:t>
                </a:r>
                <a:r>
                  <a:rPr kumimoji="0" lang="zh-CN" altLang="en-US" sz="2000" b="0" i="0" u="none" strike="noStrike" kern="1200" cap="none" spc="0" normalizeH="0" baseline="0" noProof="0" dirty="0">
                    <a:ln>
                      <a:noFill/>
                    </a:ln>
                    <a:solidFill>
                      <a:srgbClr val="FF0000"/>
                    </a:solidFill>
                    <a:effectLst/>
                    <a:uLnTx/>
                    <a:uFillTx/>
                    <a:latin typeface="CMSSI8"/>
                    <a:ea typeface="+mn-ea"/>
                    <a:cs typeface="+mn-cs"/>
                  </a:rPr>
                  <a:t>）</a:t>
                </a:r>
                <a:r>
                  <a:rPr kumimoji="0" lang="en-US" altLang="zh-CN" sz="2000" b="0" i="1" u="none" strike="noStrike" kern="1200" cap="none" spc="0" normalizeH="0" baseline="0" noProof="0" dirty="0">
                    <a:ln>
                      <a:noFill/>
                    </a:ln>
                    <a:solidFill>
                      <a:srgbClr val="FF0000"/>
                    </a:solidFill>
                    <a:effectLst/>
                    <a:uLnTx/>
                    <a:uFillTx/>
                    <a:latin typeface="CMSSI8"/>
                    <a:ea typeface="+mn-ea"/>
                    <a:cs typeface="+mn-cs"/>
                  </a:rPr>
                  <a:t>meson wave function is restored. </a:t>
                </a:r>
                <a:endParaRPr kumimoji="0" lang="zh-CN" altLang="en-US" sz="2000" b="0" i="1" u="none" strike="noStrike" kern="1200" cap="none" spc="0" normalizeH="0" baseline="0" noProof="0" dirty="0">
                  <a:ln>
                    <a:noFill/>
                  </a:ln>
                  <a:solidFill>
                    <a:srgbClr val="FF0000"/>
                  </a:solidFill>
                  <a:effectLst/>
                  <a:uLnTx/>
                  <a:uFillTx/>
                  <a:latin typeface="CMSSI8"/>
                  <a:ea typeface="+mn-ea"/>
                  <a:cs typeface="+mn-cs"/>
                </a:endParaRPr>
              </a:p>
            </p:txBody>
          </p:sp>
        </mc:Choice>
        <mc:Fallback xmlns="">
          <p:sp>
            <p:nvSpPr>
              <p:cNvPr id="10" name="矩形 9">
                <a:extLst>
                  <a:ext uri="{FF2B5EF4-FFF2-40B4-BE49-F238E27FC236}">
                    <a16:creationId xmlns:a16="http://schemas.microsoft.com/office/drawing/2014/main" id="{694113FB-4B33-406B-935E-4865ADE598A6}"/>
                  </a:ext>
                </a:extLst>
              </p:cNvPr>
              <p:cNvSpPr>
                <a:spLocks noRot="1" noChangeAspect="1" noMove="1" noResize="1" noEditPoints="1" noAdjustHandles="1" noChangeArrowheads="1" noChangeShapeType="1" noTextEdit="1"/>
              </p:cNvSpPr>
              <p:nvPr/>
            </p:nvSpPr>
            <p:spPr>
              <a:xfrm>
                <a:off x="733729" y="3868267"/>
                <a:ext cx="10927327" cy="1269578"/>
              </a:xfrm>
              <a:prstGeom prst="rect">
                <a:avLst/>
              </a:prstGeom>
              <a:blipFill>
                <a:blip r:embed="rId6"/>
                <a:stretch>
                  <a:fillRect l="-502" b="-7692"/>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419C9165-3420-485E-BECC-69CE3E741EAA}"/>
              </a:ext>
            </a:extLst>
          </p:cNvPr>
          <p:cNvSpPr/>
          <p:nvPr/>
        </p:nvSpPr>
        <p:spPr>
          <a:xfrm>
            <a:off x="730659" y="5342178"/>
            <a:ext cx="10927327" cy="860235"/>
          </a:xfrm>
          <a:prstGeom prst="rect">
            <a:avLst/>
          </a:prstGeom>
        </p:spPr>
        <p:txBody>
          <a:bodyPr wrap="square">
            <a:spAutoFit/>
          </a:bodyPr>
          <a:lstStyle/>
          <a:p>
            <a:pPr marL="342900" marR="0" lvl="0" indent="-342900" algn="l" defTabSz="914400" rtl="0" eaLnBrk="1" fontAlgn="auto" latinLnBrk="0" hangingPunct="1">
              <a:lnSpc>
                <a:spcPct val="130000"/>
              </a:lnSpc>
              <a:spcBef>
                <a:spcPts val="0"/>
              </a:spcBef>
              <a:spcAft>
                <a:spcPts val="0"/>
              </a:spcAft>
              <a:buClrTx/>
              <a:buSzTx/>
              <a:buFont typeface="Wingdings" panose="05000000000000000000" pitchFamily="2" charset="2"/>
              <a:buChar char="u"/>
              <a:tabLst/>
              <a:defRPr/>
            </a:pPr>
            <a:r>
              <a:rPr kumimoji="0" lang="en-US" altLang="zh-CN" sz="2000" b="0" i="1" u="none" strike="noStrike" kern="1200" cap="none" spc="0" normalizeH="0" baseline="0" noProof="0" dirty="0">
                <a:ln>
                  <a:noFill/>
                </a:ln>
                <a:solidFill>
                  <a:srgbClr val="0000FF"/>
                </a:solidFill>
                <a:effectLst/>
                <a:uLnTx/>
                <a:uFillTx/>
                <a:latin typeface="CMSSI8"/>
                <a:ea typeface="+mn-ea"/>
                <a:cs typeface="+mn-cs"/>
              </a:rPr>
              <a:t>A nonfactorizable amplitude then remains calculable in the PQCD approach after parametrizing the soft factor. </a:t>
            </a:r>
            <a:endParaRPr kumimoji="0" lang="zh-CN" altLang="en-US" sz="2000" b="0" i="1" u="none" strike="noStrike" kern="1200" cap="none" spc="0" normalizeH="0" baseline="0" noProof="0" dirty="0">
              <a:ln>
                <a:noFill/>
              </a:ln>
              <a:solidFill>
                <a:srgbClr val="0000FF"/>
              </a:solidFill>
              <a:effectLst/>
              <a:uLnTx/>
              <a:uFillTx/>
              <a:latin typeface="CMSSI8"/>
              <a:ea typeface="+mn-ea"/>
              <a:cs typeface="+mn-cs"/>
            </a:endParaRPr>
          </a:p>
        </p:txBody>
      </p:sp>
    </p:spTree>
    <p:extLst>
      <p:ext uri="{BB962C8B-B14F-4D97-AF65-F5344CB8AC3E}">
        <p14:creationId xmlns:p14="http://schemas.microsoft.com/office/powerpoint/2010/main" val="27414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ppt_x</p:attrName>
                                        </p:attrNameLst>
                                      </p:cBhvr>
                                      <p:tavLst>
                                        <p:tav tm="0">
                                          <p:val>
                                            <p:strVal val="#ppt_x+#ppt_w*1.125000"/>
                                          </p:val>
                                        </p:tav>
                                        <p:tav tm="100000">
                                          <p:val>
                                            <p:strVal val="#ppt_x"/>
                                          </p:val>
                                        </p:tav>
                                      </p:tavLst>
                                    </p:anim>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391D281-4DE0-4D9D-BAA9-A6565CAC27F2}"/>
                  </a:ext>
                </a:extLst>
              </p:cNvPr>
              <p:cNvSpPr/>
              <p:nvPr/>
            </p:nvSpPr>
            <p:spPr>
              <a:xfrm>
                <a:off x="730659" y="493510"/>
                <a:ext cx="10976487" cy="859466"/>
              </a:xfrm>
              <a:prstGeom prst="rect">
                <a:avLst/>
              </a:prstGeom>
            </p:spPr>
            <p:txBody>
              <a:bodyPr wrap="square">
                <a:spAutoFit/>
              </a:bodyPr>
              <a:lstStyle/>
              <a:p>
                <a:pPr marL="342900" marR="0" lvl="0" indent="-342900" algn="l" defTabSz="914400" rtl="0" eaLnBrk="1" fontAlgn="auto" latinLnBrk="0" hangingPunct="1">
                  <a:lnSpc>
                    <a:spcPct val="130000"/>
                  </a:lnSpc>
                  <a:spcBef>
                    <a:spcPts val="0"/>
                  </a:spcBef>
                  <a:spcAft>
                    <a:spcPts val="0"/>
                  </a:spcAft>
                  <a:buClrTx/>
                  <a:buSzTx/>
                  <a:buFont typeface="Wingdings" panose="05000000000000000000" pitchFamily="2" charset="2"/>
                  <a:buChar char="u"/>
                  <a:tabLst/>
                  <a:defRPr/>
                </a:pPr>
                <a:r>
                  <a:rPr kumimoji="0" lang="en-US" altLang="zh-CN" sz="2000" b="0" i="1" u="none" strike="noStrike" kern="1200" cap="none" spc="0" normalizeH="0" baseline="0" noProof="0" dirty="0">
                    <a:ln>
                      <a:noFill/>
                    </a:ln>
                    <a:solidFill>
                      <a:srgbClr val="FF0000"/>
                    </a:solidFill>
                    <a:effectLst/>
                    <a:uLnTx/>
                    <a:uFillTx/>
                    <a:latin typeface="CMSSI8"/>
                    <a:ea typeface="+mn-ea"/>
                    <a:cs typeface="+mn-cs"/>
                  </a:rPr>
                  <a:t>The color-suppressed tree amplitude </a:t>
                </a:r>
                <a14:m>
                  <m:oMath xmlns:m="http://schemas.openxmlformats.org/officeDocument/2006/math">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𝐶</m:t>
                    </m:r>
                  </m:oMath>
                </a14:m>
                <a:r>
                  <a:rPr kumimoji="0" lang="en-US" altLang="zh-CN" sz="2000" b="0" i="1" u="none" strike="noStrike" kern="1200" cap="none" spc="0" normalizeH="0" baseline="0" noProof="0" dirty="0">
                    <a:ln>
                      <a:noFill/>
                    </a:ln>
                    <a:solidFill>
                      <a:srgbClr val="FF0000"/>
                    </a:solidFill>
                    <a:effectLst/>
                    <a:uLnTx/>
                    <a:uFillTx/>
                    <a:latin typeface="CMSSI8"/>
                    <a:ea typeface="+mn-ea"/>
                    <a:cs typeface="+mn-cs"/>
                  </a:rPr>
                  <a:t> receives a small factorizable contribution, so the soft effect on a nonfactorizable amplitude could be significant for </a:t>
                </a:r>
                <a14:m>
                  <m:oMath xmlns:m="http://schemas.openxmlformats.org/officeDocument/2006/math">
                    <m:r>
                      <a:rPr kumimoji="0" lang="en-US" altLang="zh-CN"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𝐶</m:t>
                    </m:r>
                  </m:oMath>
                </a14:m>
                <a:r>
                  <a:rPr kumimoji="0" lang="en-US" altLang="zh-CN" sz="2000" b="0" i="1" u="none" strike="noStrike" kern="0" cap="none" spc="0" normalizeH="0" baseline="0" noProof="0" dirty="0">
                    <a:ln>
                      <a:noFill/>
                    </a:ln>
                    <a:solidFill>
                      <a:srgbClr val="FF0000"/>
                    </a:solidFill>
                    <a:effectLst/>
                    <a:uLnTx/>
                    <a:uFillTx/>
                    <a:latin typeface="CMSSI8"/>
                    <a:ea typeface="华文中宋"/>
                    <a:cs typeface="Times New Roman" pitchFamily="18" charset="0"/>
                  </a:rPr>
                  <a:t> </a:t>
                </a:r>
                <a:r>
                  <a:rPr kumimoji="0" lang="en-US" altLang="zh-CN" sz="2000" b="0" i="1" u="none" strike="noStrike" kern="1200" cap="none" spc="0" normalizeH="0" baseline="0" noProof="0" dirty="0">
                    <a:ln>
                      <a:noFill/>
                    </a:ln>
                    <a:solidFill>
                      <a:srgbClr val="FF0000"/>
                    </a:solidFill>
                    <a:effectLst/>
                    <a:uLnTx/>
                    <a:uFillTx/>
                    <a:latin typeface="CMSSI8"/>
                    <a:ea typeface="+mn-ea"/>
                    <a:cs typeface="+mn-cs"/>
                  </a:rPr>
                  <a:t>.</a:t>
                </a:r>
                <a:endParaRPr kumimoji="0" lang="zh-CN" altLang="en-US" sz="2000" b="0" i="1" u="none" strike="noStrike" kern="1200" cap="none" spc="0" normalizeH="0" baseline="0" noProof="0" dirty="0">
                  <a:ln>
                    <a:noFill/>
                  </a:ln>
                  <a:solidFill>
                    <a:srgbClr val="FF0000"/>
                  </a:solidFill>
                  <a:effectLst/>
                  <a:uLnTx/>
                  <a:uFillTx/>
                  <a:latin typeface="CMSSI8"/>
                  <a:ea typeface="+mn-ea"/>
                  <a:cs typeface="+mn-cs"/>
                </a:endParaRPr>
              </a:p>
            </p:txBody>
          </p:sp>
        </mc:Choice>
        <mc:Fallback xmlns="">
          <p:sp>
            <p:nvSpPr>
              <p:cNvPr id="5" name="矩形 4">
                <a:extLst>
                  <a:ext uri="{FF2B5EF4-FFF2-40B4-BE49-F238E27FC236}">
                    <a16:creationId xmlns:a16="http://schemas.microsoft.com/office/drawing/2014/main" id="{3391D281-4DE0-4D9D-BAA9-A6565CAC27F2}"/>
                  </a:ext>
                </a:extLst>
              </p:cNvPr>
              <p:cNvSpPr>
                <a:spLocks noRot="1" noChangeAspect="1" noMove="1" noResize="1" noEditPoints="1" noAdjustHandles="1" noChangeArrowheads="1" noChangeShapeType="1" noTextEdit="1"/>
              </p:cNvSpPr>
              <p:nvPr/>
            </p:nvSpPr>
            <p:spPr>
              <a:xfrm>
                <a:off x="730659" y="493510"/>
                <a:ext cx="10976487" cy="859466"/>
              </a:xfrm>
              <a:prstGeom prst="rect">
                <a:avLst/>
              </a:prstGeom>
              <a:blipFill>
                <a:blip r:embed="rId3"/>
                <a:stretch>
                  <a:fillRect l="-500" r="-333" b="-12057"/>
                </a:stretch>
              </a:blipFill>
            </p:spPr>
            <p:txBody>
              <a:bodyPr/>
              <a:lstStyle/>
              <a:p>
                <a:r>
                  <a:rPr lang="zh-CN" altLang="en-US">
                    <a:noFill/>
                  </a:rPr>
                  <a:t> </a:t>
                </a:r>
              </a:p>
            </p:txBody>
          </p:sp>
        </mc:Fallback>
      </mc:AlternateContent>
      <p:pic>
        <p:nvPicPr>
          <p:cNvPr id="6" name="Picture 1">
            <a:extLst>
              <a:ext uri="{FF2B5EF4-FFF2-40B4-BE49-F238E27FC236}">
                <a16:creationId xmlns:a16="http://schemas.microsoft.com/office/drawing/2014/main" id="{DEB4CFF6-4724-4BBF-925C-2124D8C97CFD}"/>
              </a:ext>
            </a:extLst>
          </p:cNvPr>
          <p:cNvPicPr>
            <a:picLocks noChangeAspect="1" noChangeArrowheads="1"/>
          </p:cNvPicPr>
          <p:nvPr/>
        </p:nvPicPr>
        <p:blipFill>
          <a:blip r:embed="rId4" cstate="print"/>
          <a:srcRect/>
          <a:stretch>
            <a:fillRect/>
          </a:stretch>
        </p:blipFill>
        <p:spPr bwMode="auto">
          <a:xfrm>
            <a:off x="1107467" y="1650650"/>
            <a:ext cx="6736891" cy="2248652"/>
          </a:xfrm>
          <a:prstGeom prst="rect">
            <a:avLst/>
          </a:prstGeom>
          <a:noFill/>
          <a:ln w="9525">
            <a:noFill/>
            <a:miter lim="800000"/>
            <a:headEnd/>
            <a:tailEnd/>
          </a:ln>
          <a:effectLst/>
        </p:spPr>
      </p:pic>
      <p:sp>
        <p:nvSpPr>
          <p:cNvPr id="7" name="矩形 6">
            <a:extLst>
              <a:ext uri="{FF2B5EF4-FFF2-40B4-BE49-F238E27FC236}">
                <a16:creationId xmlns:a16="http://schemas.microsoft.com/office/drawing/2014/main" id="{F7F21EA3-A2B2-4861-9B84-3683DFEEA153}"/>
              </a:ext>
            </a:extLst>
          </p:cNvPr>
          <p:cNvSpPr/>
          <p:nvPr/>
        </p:nvSpPr>
        <p:spPr>
          <a:xfrm>
            <a:off x="730659" y="4147173"/>
            <a:ext cx="842317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altLang="zh-CN" sz="2200" b="0" i="1" u="none" strike="noStrike" kern="1200" cap="none" spc="0" normalizeH="0" baseline="0" noProof="0" dirty="0">
                <a:ln>
                  <a:noFill/>
                </a:ln>
                <a:solidFill>
                  <a:prstClr val="black"/>
                </a:solidFill>
                <a:effectLst/>
                <a:uLnTx/>
                <a:uFillTx/>
                <a:latin typeface="CMSSI8"/>
                <a:ea typeface="华文中宋"/>
                <a:cs typeface="Times New Roman" pitchFamily="18" charset="0"/>
              </a:rPr>
              <a:t> C</a:t>
            </a:r>
            <a:r>
              <a:rPr kumimoji="0" lang="en-US" altLang="zh-CN" sz="2200" b="0" i="1" u="none" strike="noStrike" kern="1200" cap="none" spc="0" normalizeH="0" baseline="0" noProof="0" dirty="0" err="1">
                <a:ln>
                  <a:noFill/>
                </a:ln>
                <a:solidFill>
                  <a:prstClr val="black"/>
                </a:solidFill>
                <a:effectLst/>
                <a:uLnTx/>
                <a:uFillTx/>
                <a:latin typeface="CMSSI8"/>
                <a:ea typeface="华文中宋"/>
                <a:cs typeface="Times New Roman" pitchFamily="18" charset="0"/>
              </a:rPr>
              <a:t>hecked</a:t>
            </a:r>
            <a:r>
              <a:rPr kumimoji="0" lang="en-US" altLang="zh-CN" sz="2200" b="0" i="1" u="none" strike="noStrike" kern="1200" cap="none" spc="0" normalizeH="0" baseline="0" noProof="0" dirty="0">
                <a:ln>
                  <a:noFill/>
                </a:ln>
                <a:solidFill>
                  <a:prstClr val="black"/>
                </a:solidFill>
                <a:effectLst/>
                <a:uLnTx/>
                <a:uFillTx/>
                <a:latin typeface="CMSSI8"/>
                <a:ea typeface="华文中宋"/>
                <a:cs typeface="Times New Roman" pitchFamily="18" charset="0"/>
              </a:rPr>
              <a:t> the k</a:t>
            </a:r>
            <a:r>
              <a:rPr kumimoji="0" lang="en-US" altLang="zh-CN" sz="2200" b="0" i="1" u="none" strike="noStrike" kern="1200" cap="none" spc="0" normalizeH="0" baseline="-25000" noProof="0" dirty="0">
                <a:ln>
                  <a:noFill/>
                </a:ln>
                <a:solidFill>
                  <a:prstClr val="black"/>
                </a:solidFill>
                <a:effectLst/>
                <a:uLnTx/>
                <a:uFillTx/>
                <a:latin typeface="CMSSI8"/>
                <a:ea typeface="华文中宋"/>
                <a:cs typeface="Times New Roman" pitchFamily="18" charset="0"/>
              </a:rPr>
              <a:t>T</a:t>
            </a:r>
            <a:r>
              <a:rPr kumimoji="0" lang="en-US" altLang="zh-CN" sz="2200" b="0" i="1" u="none" strike="noStrike" kern="1200" cap="none" spc="0" normalizeH="0" baseline="0" noProof="0" dirty="0">
                <a:ln>
                  <a:noFill/>
                </a:ln>
                <a:solidFill>
                  <a:prstClr val="black"/>
                </a:solidFill>
                <a:effectLst/>
                <a:uLnTx/>
                <a:uFillTx/>
                <a:latin typeface="CMSSI8"/>
                <a:ea typeface="华文中宋"/>
                <a:cs typeface="Times New Roman" pitchFamily="18" charset="0"/>
              </a:rPr>
              <a:t> factorization of nonfactorizable spectator diagrams</a:t>
            </a:r>
            <a:endParaRPr kumimoji="0" lang="zh-CN" altLang="en-US" sz="2200" b="0" i="1" u="none" strike="noStrike" kern="1200" cap="none" spc="0" normalizeH="0" baseline="0" noProof="0" dirty="0">
              <a:ln>
                <a:noFill/>
              </a:ln>
              <a:solidFill>
                <a:prstClr val="black"/>
              </a:solidFill>
              <a:effectLst/>
              <a:uLnTx/>
              <a:uFillTx/>
              <a:latin typeface="CMSSI8"/>
              <a:ea typeface="华文中宋"/>
              <a:cs typeface="+mn-cs"/>
            </a:endParaRPr>
          </a:p>
        </p:txBody>
      </p:sp>
      <p:sp>
        <p:nvSpPr>
          <p:cNvPr id="8" name="矩形 7">
            <a:extLst>
              <a:ext uri="{FF2B5EF4-FFF2-40B4-BE49-F238E27FC236}">
                <a16:creationId xmlns:a16="http://schemas.microsoft.com/office/drawing/2014/main" id="{0FEA5EFE-F329-4DCA-A322-6102E0D86B2F}"/>
              </a:ext>
            </a:extLst>
          </p:cNvPr>
          <p:cNvSpPr/>
          <p:nvPr/>
        </p:nvSpPr>
        <p:spPr>
          <a:xfrm>
            <a:off x="1713259" y="4650848"/>
            <a:ext cx="727280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u"/>
              <a:tabLst/>
              <a:defRPr/>
            </a:pPr>
            <a:r>
              <a:rPr kumimoji="0" lang="en-US" altLang="zh-CN" sz="2000" b="0" i="1" u="none" strike="noStrike" kern="1200" cap="none" spc="0" normalizeH="0" baseline="0" noProof="0" dirty="0">
                <a:ln>
                  <a:noFill/>
                </a:ln>
                <a:solidFill>
                  <a:srgbClr val="0000FF"/>
                </a:solidFill>
                <a:effectLst/>
                <a:uLnTx/>
                <a:uFillTx/>
                <a:latin typeface="CMSSI8"/>
                <a:ea typeface="华文中宋"/>
                <a:cs typeface="Times New Roman" pitchFamily="18" charset="0"/>
              </a:rPr>
              <a:t> Considered the factorization of meson wave function</a:t>
            </a:r>
            <a:endParaRPr kumimoji="0" lang="zh-CN" altLang="en-US" sz="2000" b="0" i="1" u="none" strike="noStrike" kern="1200" cap="none" spc="0" normalizeH="0" baseline="0" noProof="0" dirty="0">
              <a:ln>
                <a:noFill/>
              </a:ln>
              <a:solidFill>
                <a:srgbClr val="0000FF"/>
              </a:solidFill>
              <a:effectLst/>
              <a:uLnTx/>
              <a:uFillTx/>
              <a:latin typeface="CMSSI8"/>
              <a:ea typeface="华文中宋"/>
              <a:cs typeface="+mn-cs"/>
            </a:endParaRPr>
          </a:p>
        </p:txBody>
      </p:sp>
      <p:sp>
        <p:nvSpPr>
          <p:cNvPr id="9" name="矩形 8">
            <a:extLst>
              <a:ext uri="{FF2B5EF4-FFF2-40B4-BE49-F238E27FC236}">
                <a16:creationId xmlns:a16="http://schemas.microsoft.com/office/drawing/2014/main" id="{29DC6206-2BC8-43BD-BC9D-9DCC85D7A724}"/>
              </a:ext>
            </a:extLst>
          </p:cNvPr>
          <p:cNvSpPr/>
          <p:nvPr/>
        </p:nvSpPr>
        <p:spPr>
          <a:xfrm>
            <a:off x="1713259" y="5154904"/>
            <a:ext cx="705678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u"/>
              <a:tabLst/>
              <a:defRPr/>
            </a:pPr>
            <a:r>
              <a:rPr kumimoji="0" lang="en-US" altLang="zh-CN" sz="2000" b="0" i="1" u="none" strike="noStrike" kern="1200" cap="none" spc="0" normalizeH="0" baseline="0" noProof="0" dirty="0">
                <a:ln>
                  <a:noFill/>
                </a:ln>
                <a:solidFill>
                  <a:srgbClr val="0000FF"/>
                </a:solidFill>
                <a:effectLst/>
                <a:uLnTx/>
                <a:uFillTx/>
                <a:latin typeface="CMSSI8"/>
                <a:ea typeface="华文中宋"/>
                <a:cs typeface="Times New Roman" pitchFamily="18" charset="0"/>
              </a:rPr>
              <a:t> Observed the existence of glauber gluon divergences</a:t>
            </a:r>
            <a:endParaRPr kumimoji="0" lang="zh-CN" altLang="en-US" sz="2000" b="0" i="1" u="none" strike="noStrike" kern="1200" cap="none" spc="0" normalizeH="0" baseline="0" noProof="0" dirty="0">
              <a:ln>
                <a:noFill/>
              </a:ln>
              <a:solidFill>
                <a:srgbClr val="0000FF"/>
              </a:solidFill>
              <a:effectLst/>
              <a:uLnTx/>
              <a:uFillTx/>
              <a:latin typeface="CMSSI8"/>
              <a:ea typeface="华文中宋"/>
              <a:cs typeface="+mn-cs"/>
            </a:endParaRPr>
          </a:p>
        </p:txBody>
      </p:sp>
      <p:sp>
        <p:nvSpPr>
          <p:cNvPr id="11" name="TextBox 14">
            <a:extLst>
              <a:ext uri="{FF2B5EF4-FFF2-40B4-BE49-F238E27FC236}">
                <a16:creationId xmlns:a16="http://schemas.microsoft.com/office/drawing/2014/main" id="{FC6806C5-FA8B-4A77-9900-9BAE8C22E1C2}"/>
              </a:ext>
            </a:extLst>
          </p:cNvPr>
          <p:cNvSpPr txBox="1"/>
          <p:nvPr/>
        </p:nvSpPr>
        <p:spPr>
          <a:xfrm>
            <a:off x="8244348" y="1774844"/>
            <a:ext cx="3433301" cy="2064540"/>
          </a:xfrm>
          <a:prstGeom prst="rect">
            <a:avLst/>
          </a:prstGeom>
          <a:solidFill>
            <a:sysClr val="window" lastClr="FFFFFF">
              <a:tint val="100000"/>
              <a:shade val="100000"/>
              <a:hueMod val="100000"/>
              <a:satMod val="100000"/>
            </a:sysClr>
          </a:solidFill>
          <a:ln w="25400" cap="flat" cmpd="sng" algn="ctr">
            <a:solidFill>
              <a:srgbClr val="AFB591"/>
            </a:solidFill>
            <a:prstDash val="solid"/>
          </a:ln>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rgbClr val="00B0F0"/>
                </a:solidFill>
                <a:effectLst/>
                <a:uLnTx/>
                <a:uFillTx/>
                <a:latin typeface="CMSSI8"/>
                <a:ea typeface="华文中宋"/>
                <a:cs typeface="Times New Roman" pitchFamily="18" charset="0"/>
              </a:rPr>
              <a:t>NLO spectator diagrams contain the glauber divergences associated with the M</a:t>
            </a:r>
            <a:r>
              <a:rPr kumimoji="0" lang="en-US" altLang="zh-CN" sz="1800" b="0" i="1" u="none" strike="noStrike" kern="0" cap="none" spc="0" normalizeH="0" baseline="-25000" noProof="0" dirty="0">
                <a:ln>
                  <a:noFill/>
                </a:ln>
                <a:solidFill>
                  <a:srgbClr val="00B0F0"/>
                </a:solidFill>
                <a:effectLst/>
                <a:uLnTx/>
                <a:uFillTx/>
                <a:latin typeface="CMSSI8"/>
                <a:ea typeface="华文中宋"/>
                <a:cs typeface="Times New Roman" pitchFamily="18" charset="0"/>
              </a:rPr>
              <a:t>2</a:t>
            </a:r>
            <a:r>
              <a:rPr kumimoji="0" lang="en-US" altLang="zh-CN" sz="1800" b="0" i="1" u="none" strike="noStrike" kern="0" cap="none" spc="0" normalizeH="0" baseline="0" noProof="0" dirty="0">
                <a:ln>
                  <a:noFill/>
                </a:ln>
                <a:solidFill>
                  <a:srgbClr val="00B0F0"/>
                </a:solidFill>
                <a:effectLst/>
                <a:uLnTx/>
                <a:uFillTx/>
                <a:latin typeface="CMSSI8"/>
                <a:ea typeface="华文中宋"/>
                <a:cs typeface="Times New Roman" pitchFamily="18" charset="0"/>
              </a:rPr>
              <a:t> meson for B-&gt;M</a:t>
            </a:r>
            <a:r>
              <a:rPr kumimoji="0" lang="en-US" altLang="zh-CN" sz="1800" b="0" i="1" u="none" strike="noStrike" kern="0" cap="none" spc="0" normalizeH="0" baseline="-25000" noProof="0" dirty="0">
                <a:ln>
                  <a:noFill/>
                </a:ln>
                <a:solidFill>
                  <a:srgbClr val="00B0F0"/>
                </a:solidFill>
                <a:effectLst/>
                <a:uLnTx/>
                <a:uFillTx/>
                <a:latin typeface="CMSSI8"/>
                <a:ea typeface="华文中宋"/>
                <a:cs typeface="Times New Roman" pitchFamily="18" charset="0"/>
              </a:rPr>
              <a:t>1</a:t>
            </a:r>
            <a:r>
              <a:rPr kumimoji="0" lang="en-US" altLang="zh-CN" sz="1800" b="0" i="1" u="none" strike="noStrike" kern="0" cap="none" spc="0" normalizeH="0" baseline="0" noProof="0" dirty="0">
                <a:ln>
                  <a:noFill/>
                </a:ln>
                <a:solidFill>
                  <a:srgbClr val="00B0F0"/>
                </a:solidFill>
                <a:effectLst/>
                <a:uLnTx/>
                <a:uFillTx/>
                <a:latin typeface="CMSSI8"/>
                <a:ea typeface="华文中宋"/>
                <a:cs typeface="Times New Roman" pitchFamily="18" charset="0"/>
              </a:rPr>
              <a:t>M</a:t>
            </a:r>
            <a:r>
              <a:rPr kumimoji="0" lang="en-US" altLang="zh-CN" sz="1800" b="0" i="1" u="none" strike="noStrike" kern="0" cap="none" spc="0" normalizeH="0" baseline="-25000" noProof="0" dirty="0">
                <a:ln>
                  <a:noFill/>
                </a:ln>
                <a:solidFill>
                  <a:srgbClr val="00B0F0"/>
                </a:solidFill>
                <a:effectLst/>
                <a:uLnTx/>
                <a:uFillTx/>
                <a:latin typeface="CMSSI8"/>
                <a:ea typeface="华文中宋"/>
                <a:cs typeface="Times New Roman" pitchFamily="18" charset="0"/>
              </a:rPr>
              <a:t>2 </a:t>
            </a:r>
            <a:r>
              <a:rPr kumimoji="0" lang="en-US" altLang="zh-CN" sz="1800" b="0" i="1" u="none" strike="noStrike" kern="0" cap="none" spc="0" normalizeH="0" baseline="0" noProof="0" dirty="0">
                <a:ln>
                  <a:noFill/>
                </a:ln>
                <a:solidFill>
                  <a:srgbClr val="00B0F0"/>
                </a:solidFill>
                <a:effectLst/>
                <a:uLnTx/>
                <a:uFillTx/>
                <a:latin typeface="CMSSI8"/>
                <a:ea typeface="华文中宋"/>
                <a:cs typeface="Times New Roman" pitchFamily="18" charset="0"/>
              </a:rPr>
              <a:t>decay. Other NLO diagrams with the glauber divergences are referred to PhysRevD.83.034023.</a:t>
            </a:r>
            <a:endParaRPr kumimoji="0" lang="zh-CN" altLang="en-US" sz="1800" b="0" i="1" u="none" strike="noStrike" kern="0" cap="none" spc="0" normalizeH="0" baseline="0" noProof="0" dirty="0">
              <a:ln>
                <a:noFill/>
              </a:ln>
              <a:solidFill>
                <a:srgbClr val="00B0F0"/>
              </a:solidFill>
              <a:effectLst/>
              <a:uLnTx/>
              <a:uFillTx/>
              <a:latin typeface="CMSSI8"/>
              <a:ea typeface="华文中宋"/>
              <a:cs typeface="Times New Roman" pitchFamily="18" charset="0"/>
            </a:endParaRP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BB4D2B37-9DEF-45E0-8E5B-77B48B3B037E}"/>
                  </a:ext>
                </a:extLst>
              </p:cNvPr>
              <p:cNvSpPr/>
              <p:nvPr/>
            </p:nvSpPr>
            <p:spPr>
              <a:xfrm>
                <a:off x="730659" y="5730833"/>
                <a:ext cx="10905818" cy="430887"/>
              </a:xfrm>
              <a:prstGeom prst="rect">
                <a:avLst/>
              </a:prstGeom>
              <a:solidFill>
                <a:schemeClr val="accent4">
                  <a:lumMod val="20000"/>
                  <a:lumOff val="80000"/>
                </a:schemeClr>
              </a:solidFill>
              <a:effectLst>
                <a:outerShdw blurRad="76200" dist="12700" dir="2700000" sy="-23000" kx="-800400" algn="bl" rotWithShape="0">
                  <a:prstClr val="black">
                    <a:alpha val="20000"/>
                  </a:prstClr>
                </a:outerShdw>
              </a:effectLst>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200" b="0" i="1" u="none" strike="noStrike" kern="1200" cap="none" spc="0" normalizeH="0" baseline="0" noProof="0" dirty="0">
                    <a:ln>
                      <a:noFill/>
                    </a:ln>
                    <a:solidFill>
                      <a:srgbClr val="00B050"/>
                    </a:solidFill>
                    <a:effectLst/>
                    <a:uLnTx/>
                    <a:uFillTx/>
                    <a:latin typeface="CMSSI8"/>
                    <a:ea typeface="华文中宋"/>
                    <a:cs typeface="Times New Roman" pitchFamily="18" charset="0"/>
                  </a:rPr>
                  <a:t>G</a:t>
                </a:r>
                <a:r>
                  <a:rPr kumimoji="0" lang="en-US" altLang="zh-CN" sz="2200" b="0" i="1" u="none" strike="noStrike" kern="1200" cap="none" spc="0" normalizeH="0" baseline="0" noProof="0" dirty="0" err="1">
                    <a:ln>
                      <a:noFill/>
                    </a:ln>
                    <a:solidFill>
                      <a:srgbClr val="00B050"/>
                    </a:solidFill>
                    <a:effectLst/>
                    <a:uLnTx/>
                    <a:uFillTx/>
                    <a:latin typeface="CMSSI8"/>
                    <a:ea typeface="华文中宋"/>
                    <a:cs typeface="Times New Roman" pitchFamily="18" charset="0"/>
                  </a:rPr>
                  <a:t>ot</a:t>
                </a:r>
                <a:r>
                  <a:rPr kumimoji="0" lang="en-US" altLang="zh-CN" sz="2200" b="0" i="1" u="none" strike="noStrike" kern="1200" cap="none" spc="0" normalizeH="0" baseline="0" noProof="0" dirty="0">
                    <a:ln>
                      <a:noFill/>
                    </a:ln>
                    <a:solidFill>
                      <a:srgbClr val="00B050"/>
                    </a:solidFill>
                    <a:effectLst/>
                    <a:uLnTx/>
                    <a:uFillTx/>
                    <a:latin typeface="CMSSI8"/>
                    <a:ea typeface="华文中宋"/>
                    <a:cs typeface="Times New Roman" pitchFamily="18" charset="0"/>
                  </a:rPr>
                  <a:t> universal phase factors </a:t>
                </a:r>
                <a14:m>
                  <m:oMath xmlns:m="http://schemas.openxmlformats.org/officeDocument/2006/math">
                    <m:sSub>
                      <m:sSubPr>
                        <m:ctrlPr>
                          <a:rPr kumimoji="0" lang="en-US" altLang="zh-TW" sz="22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r>
                          <a:rPr kumimoji="0" lang="en-US" altLang="zh-TW" sz="22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𝑆</m:t>
                        </m:r>
                      </m:e>
                      <m:sub>
                        <m:r>
                          <a:rPr kumimoji="0" lang="en-US" altLang="zh-TW" sz="22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𝑒</m:t>
                        </m:r>
                      </m:sub>
                    </m:sSub>
                  </m:oMath>
                </a14:m>
                <a:r>
                  <a:rPr kumimoji="0" lang="en-US" altLang="zh-CN" sz="2200" b="0" i="1" u="none" strike="noStrike" kern="1200" cap="none" spc="0" normalizeH="0" baseline="0" noProof="0" dirty="0">
                    <a:ln>
                      <a:noFill/>
                    </a:ln>
                    <a:solidFill>
                      <a:srgbClr val="00B050"/>
                    </a:solidFill>
                    <a:effectLst/>
                    <a:uLnTx/>
                    <a:uFillTx/>
                    <a:latin typeface="CMSSI8"/>
                    <a:ea typeface="华文中宋"/>
                    <a:cs typeface="Times New Roman" pitchFamily="18" charset="0"/>
                  </a:rPr>
                  <a:t> by all-order summation of the glauber divergences </a:t>
                </a:r>
                <a:endParaRPr kumimoji="0" lang="zh-CN" altLang="en-US" sz="2200" b="0" i="1" u="none" strike="noStrike" kern="1200" cap="none" spc="0" normalizeH="0" baseline="0" noProof="0" dirty="0">
                  <a:ln>
                    <a:noFill/>
                  </a:ln>
                  <a:solidFill>
                    <a:srgbClr val="00B050"/>
                  </a:solidFill>
                  <a:effectLst/>
                  <a:uLnTx/>
                  <a:uFillTx/>
                  <a:latin typeface="CMSSI8"/>
                  <a:ea typeface="华文中宋"/>
                  <a:cs typeface="+mn-cs"/>
                </a:endParaRPr>
              </a:p>
            </p:txBody>
          </p:sp>
        </mc:Choice>
        <mc:Fallback xmlns="">
          <p:sp>
            <p:nvSpPr>
              <p:cNvPr id="12" name="矩形 11">
                <a:extLst>
                  <a:ext uri="{FF2B5EF4-FFF2-40B4-BE49-F238E27FC236}">
                    <a16:creationId xmlns:a16="http://schemas.microsoft.com/office/drawing/2014/main" id="{BB4D2B37-9DEF-45E0-8E5B-77B48B3B037E}"/>
                  </a:ext>
                </a:extLst>
              </p:cNvPr>
              <p:cNvSpPr>
                <a:spLocks noRot="1" noChangeAspect="1" noMove="1" noResize="1" noEditPoints="1" noAdjustHandles="1" noChangeArrowheads="1" noChangeShapeType="1" noTextEdit="1"/>
              </p:cNvSpPr>
              <p:nvPr/>
            </p:nvSpPr>
            <p:spPr>
              <a:xfrm>
                <a:off x="730659" y="5730833"/>
                <a:ext cx="10905818" cy="430887"/>
              </a:xfrm>
              <a:prstGeom prst="rect">
                <a:avLst/>
              </a:prstGeom>
              <a:blipFill>
                <a:blip r:embed="rId6"/>
                <a:stretch>
                  <a:fillRect t="-6863"/>
                </a:stretch>
              </a:blipFill>
              <a:effectLst>
                <a:outerShdw blurRad="76200" dist="12700" dir="2700000" sy="-23000" kx="-800400" algn="bl" rotWithShape="0">
                  <a:prstClr val="black">
                    <a:alpha val="20000"/>
                  </a:prstClr>
                </a:outerShdw>
              </a:effectLst>
            </p:spPr>
            <p:txBody>
              <a:bodyPr/>
              <a:lstStyle/>
              <a:p>
                <a:r>
                  <a:rPr lang="zh-CN" altLang="en-US">
                    <a:noFill/>
                  </a:rPr>
                  <a:t> </a:t>
                </a:r>
              </a:p>
            </p:txBody>
          </p:sp>
        </mc:Fallback>
      </mc:AlternateContent>
    </p:spTree>
    <p:extLst>
      <p:ext uri="{BB962C8B-B14F-4D97-AF65-F5344CB8AC3E}">
        <p14:creationId xmlns:p14="http://schemas.microsoft.com/office/powerpoint/2010/main" val="385530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par>
                                <p:cTn id="15" presetID="3"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par>
                          <p:cTn id="27" fill="hold">
                            <p:stCondLst>
                              <p:cond delay="1000"/>
                            </p:stCondLst>
                            <p:childTnLst>
                              <p:par>
                                <p:cTn id="28" presetID="3"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fld id="{D495E168-DA5E-4888-8D8A-92B118324C14}" type="slidenum">
              <a:rPr lang="en-US" sz="1400" b="1" smtClean="0">
                <a:solidFill>
                  <a:schemeClr val="accent4">
                    <a:lumMod val="50000"/>
                  </a:schemeClr>
                </a:solidFill>
              </a:rPr>
              <a:pPr/>
              <a:t>5</a:t>
            </a:fld>
            <a:endParaRPr lang="en-US" sz="1400" b="1" dirty="0">
              <a:solidFill>
                <a:schemeClr val="accent4">
                  <a:lumMod val="50000"/>
                </a:schemeClr>
              </a:solidFill>
            </a:endParaRPr>
          </a:p>
        </p:txBody>
      </p:sp>
      <p:sp>
        <p:nvSpPr>
          <p:cNvPr id="9" name="文本占位符 4">
            <a:extLst>
              <a:ext uri="{FF2B5EF4-FFF2-40B4-BE49-F238E27FC236}">
                <a16:creationId xmlns:a16="http://schemas.microsoft.com/office/drawing/2014/main" id="{55D3542B-581D-497F-A9FE-BB467DF51EF6}"/>
              </a:ext>
            </a:extLst>
          </p:cNvPr>
          <p:cNvSpPr txBox="1">
            <a:spLocks/>
          </p:cNvSpPr>
          <p:nvPr/>
        </p:nvSpPr>
        <p:spPr>
          <a:xfrm>
            <a:off x="448576" y="461918"/>
            <a:ext cx="6975482" cy="48859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buClr>
                <a:srgbClr val="FF0000"/>
              </a:buClr>
              <a:buFont typeface="Wingdings" panose="05000000000000000000" pitchFamily="2" charset="2"/>
              <a:buChar char="þ"/>
            </a:pPr>
            <a:r>
              <a:rPr lang="en-US" sz="2200" dirty="0">
                <a:solidFill>
                  <a:srgbClr val="0070C0"/>
                </a:solidFill>
                <a:latin typeface="Times New Roman" panose="02020603050405020304" pitchFamily="18" charset="0"/>
                <a:cs typeface="Times New Roman" panose="02020603050405020304" pitchFamily="18" charset="0"/>
              </a:rPr>
              <a:t> </a:t>
            </a:r>
            <a:r>
              <a:rPr lang="en-US" sz="2200" dirty="0">
                <a:solidFill>
                  <a:srgbClr val="FF0000"/>
                </a:solidFill>
                <a:latin typeface="Times New Roman" panose="02020603050405020304" pitchFamily="18" charset="0"/>
                <a:cs typeface="Times New Roman" panose="02020603050405020304" pitchFamily="18" charset="0"/>
              </a:rPr>
              <a:t>Theoretical efforts in nonleptonic </a:t>
            </a:r>
            <a:r>
              <a:rPr lang="en-US" sz="2200" i="1" dirty="0">
                <a:solidFill>
                  <a:srgbClr val="FF0000"/>
                </a:solidFill>
                <a:latin typeface="Times New Roman" panose="02020603050405020304" pitchFamily="18" charset="0"/>
                <a:cs typeface="Times New Roman" panose="02020603050405020304" pitchFamily="18" charset="0"/>
              </a:rPr>
              <a:t>B</a:t>
            </a:r>
            <a:r>
              <a:rPr lang="en-US" sz="2200" dirty="0">
                <a:solidFill>
                  <a:srgbClr val="FF0000"/>
                </a:solidFill>
                <a:latin typeface="Times New Roman" panose="02020603050405020304" pitchFamily="18" charset="0"/>
                <a:cs typeface="Times New Roman" panose="02020603050405020304" pitchFamily="18" charset="0"/>
              </a:rPr>
              <a:t>-meson decays: </a:t>
            </a: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4BECDD80-E15C-4324-B37E-B4D0A40F11C9}"/>
              </a:ext>
            </a:extLst>
          </p:cNvPr>
          <p:cNvSpPr/>
          <p:nvPr/>
        </p:nvSpPr>
        <p:spPr>
          <a:xfrm>
            <a:off x="820211" y="2308361"/>
            <a:ext cx="10708500" cy="480773"/>
          </a:xfrm>
          <a:prstGeom prst="rect">
            <a:avLst/>
          </a:prstGeom>
        </p:spPr>
        <p:txBody>
          <a:bodyPr wrap="square">
            <a:spAutoFit/>
          </a:bodyPr>
          <a:lstStyle/>
          <a:p>
            <a:pPr marL="342900" lvl="0" indent="-342900">
              <a:lnSpc>
                <a:spcPct val="130000"/>
              </a:lnSpc>
              <a:buFont typeface="Wingdings" panose="05000000000000000000" pitchFamily="2" charset="2"/>
              <a:buChar char="Ø"/>
            </a:pPr>
            <a:r>
              <a:rPr lang="en-US" altLang="zh-CN" sz="2100" dirty="0">
                <a:solidFill>
                  <a:srgbClr val="00B050"/>
                </a:solidFill>
              </a:rPr>
              <a:t>Developing many dynamical frameworks such as QCDF, SCET, PQCD … </a:t>
            </a:r>
            <a:endParaRPr lang="zh-CN" altLang="en-US" sz="2100" dirty="0">
              <a:solidFill>
                <a:srgbClr val="00B050"/>
              </a:solidFill>
            </a:endParaRPr>
          </a:p>
        </p:txBody>
      </p:sp>
      <p:sp>
        <p:nvSpPr>
          <p:cNvPr id="12" name="矩形 11">
            <a:extLst>
              <a:ext uri="{FF2B5EF4-FFF2-40B4-BE49-F238E27FC236}">
                <a16:creationId xmlns:a16="http://schemas.microsoft.com/office/drawing/2014/main" id="{6D17F5CE-A004-4250-A74C-8A01D1D9998E}"/>
              </a:ext>
            </a:extLst>
          </p:cNvPr>
          <p:cNvSpPr/>
          <p:nvPr/>
        </p:nvSpPr>
        <p:spPr>
          <a:xfrm>
            <a:off x="820211" y="4593604"/>
            <a:ext cx="10994957" cy="480773"/>
          </a:xfrm>
          <a:prstGeom prst="rect">
            <a:avLst/>
          </a:prstGeom>
        </p:spPr>
        <p:txBody>
          <a:bodyPr wrap="square">
            <a:spAutoFit/>
          </a:bodyPr>
          <a:lstStyle/>
          <a:p>
            <a:pPr marL="342900" lvl="0" indent="-342900">
              <a:lnSpc>
                <a:spcPct val="130000"/>
              </a:lnSpc>
              <a:buFont typeface="Wingdings" panose="05000000000000000000" pitchFamily="2" charset="2"/>
              <a:buChar char="Ø"/>
            </a:pPr>
            <a:r>
              <a:rPr lang="en-US" altLang="zh-CN" sz="2100" dirty="0">
                <a:solidFill>
                  <a:srgbClr val="00B050"/>
                </a:solidFill>
              </a:rPr>
              <a:t>Improving theoretical predictions to match the more and more precise data</a:t>
            </a:r>
            <a:endParaRPr lang="zh-CN" altLang="en-US" sz="2100" dirty="0">
              <a:solidFill>
                <a:srgbClr val="00B050"/>
              </a:solidFill>
            </a:endParaRPr>
          </a:p>
        </p:txBody>
      </p:sp>
      <p:sp>
        <p:nvSpPr>
          <p:cNvPr id="7" name="矩形 6">
            <a:extLst>
              <a:ext uri="{FF2B5EF4-FFF2-40B4-BE49-F238E27FC236}">
                <a16:creationId xmlns:a16="http://schemas.microsoft.com/office/drawing/2014/main" id="{7BAC7DB6-E7C6-46C0-A14F-41FCBF539460}"/>
              </a:ext>
            </a:extLst>
          </p:cNvPr>
          <p:cNvSpPr/>
          <p:nvPr/>
        </p:nvSpPr>
        <p:spPr>
          <a:xfrm>
            <a:off x="1177109" y="2971764"/>
            <a:ext cx="10351601" cy="425309"/>
          </a:xfrm>
          <a:prstGeom prst="rect">
            <a:avLst/>
          </a:prstGeom>
        </p:spPr>
        <p:txBody>
          <a:bodyPr wrap="square">
            <a:spAutoFit/>
          </a:bodyPr>
          <a:lstStyle/>
          <a:p>
            <a:pPr marL="285750" indent="-285750">
              <a:lnSpc>
                <a:spcPct val="130000"/>
              </a:lnSpc>
              <a:buFont typeface="Wingdings" panose="05000000000000000000" pitchFamily="2" charset="2"/>
              <a:buChar char="l"/>
            </a:pPr>
            <a:r>
              <a:rPr lang="en-US" altLang="zh-CN" dirty="0">
                <a:solidFill>
                  <a:srgbClr val="0000CC"/>
                </a:solidFill>
              </a:rPr>
              <a:t>factorization theorem to separate the perturbative from nonperturbative strong interaction effects</a:t>
            </a:r>
            <a:endParaRPr lang="zh-CN" altLang="en-US" dirty="0"/>
          </a:p>
        </p:txBody>
      </p:sp>
      <p:sp>
        <p:nvSpPr>
          <p:cNvPr id="13" name="矩形 12">
            <a:extLst>
              <a:ext uri="{FF2B5EF4-FFF2-40B4-BE49-F238E27FC236}">
                <a16:creationId xmlns:a16="http://schemas.microsoft.com/office/drawing/2014/main" id="{C744C2E5-26D0-447E-B821-3497C9A043D4}"/>
              </a:ext>
            </a:extLst>
          </p:cNvPr>
          <p:cNvSpPr/>
          <p:nvPr/>
        </p:nvSpPr>
        <p:spPr>
          <a:xfrm>
            <a:off x="1177109" y="5188689"/>
            <a:ext cx="8455896" cy="369332"/>
          </a:xfrm>
          <a:prstGeom prst="rect">
            <a:avLst/>
          </a:prstGeom>
        </p:spPr>
        <p:txBody>
          <a:bodyPr wrap="square">
            <a:spAutoFit/>
          </a:bodyPr>
          <a:lstStyle/>
          <a:p>
            <a:r>
              <a:rPr lang="en-US" altLang="zh-CN" dirty="0">
                <a:solidFill>
                  <a:srgbClr val="0000CC"/>
                </a:solidFill>
              </a:rPr>
              <a:t>General agreement between theory and experiment but several puzzles</a:t>
            </a:r>
            <a:endParaRPr lang="zh-CN" altLang="en-US" dirty="0"/>
          </a:p>
        </p:txBody>
      </p:sp>
      <p:sp>
        <p:nvSpPr>
          <p:cNvPr id="14" name="矩形 13">
            <a:extLst>
              <a:ext uri="{FF2B5EF4-FFF2-40B4-BE49-F238E27FC236}">
                <a16:creationId xmlns:a16="http://schemas.microsoft.com/office/drawing/2014/main" id="{8EF29B48-D21E-400D-B3E6-342A48C61627}"/>
              </a:ext>
            </a:extLst>
          </p:cNvPr>
          <p:cNvSpPr/>
          <p:nvPr/>
        </p:nvSpPr>
        <p:spPr>
          <a:xfrm>
            <a:off x="1177109" y="3529258"/>
            <a:ext cx="8061230" cy="369332"/>
          </a:xfrm>
          <a:prstGeom prst="rect">
            <a:avLst/>
          </a:prstGeom>
        </p:spPr>
        <p:txBody>
          <a:bodyPr wrap="square">
            <a:spAutoFit/>
          </a:bodyPr>
          <a:lstStyle/>
          <a:p>
            <a:pPr marL="285750" indent="-285750">
              <a:buFont typeface="Wingdings" panose="05000000000000000000" pitchFamily="2" charset="2"/>
              <a:buChar char="l"/>
            </a:pPr>
            <a:r>
              <a:rPr lang="en-US" altLang="zh-CN" dirty="0">
                <a:solidFill>
                  <a:srgbClr val="0000CC"/>
                </a:solidFill>
              </a:rPr>
              <a:t>QCD dynamics to calculate hadronic matrix elements with precision</a:t>
            </a:r>
            <a:endParaRPr lang="zh-CN" altLang="en-US" dirty="0"/>
          </a:p>
        </p:txBody>
      </p:sp>
      <p:sp>
        <p:nvSpPr>
          <p:cNvPr id="15" name="矩形 14">
            <a:extLst>
              <a:ext uri="{FF2B5EF4-FFF2-40B4-BE49-F238E27FC236}">
                <a16:creationId xmlns:a16="http://schemas.microsoft.com/office/drawing/2014/main" id="{FAA04A67-772B-4983-AD28-2DF85E6B4264}"/>
              </a:ext>
            </a:extLst>
          </p:cNvPr>
          <p:cNvSpPr/>
          <p:nvPr/>
        </p:nvSpPr>
        <p:spPr>
          <a:xfrm>
            <a:off x="1177110" y="4063736"/>
            <a:ext cx="8168024" cy="369332"/>
          </a:xfrm>
          <a:prstGeom prst="rect">
            <a:avLst/>
          </a:prstGeom>
        </p:spPr>
        <p:txBody>
          <a:bodyPr wrap="square">
            <a:spAutoFit/>
          </a:bodyPr>
          <a:lstStyle/>
          <a:p>
            <a:pPr marL="285750" indent="-285750">
              <a:buFont typeface="Wingdings" panose="05000000000000000000" pitchFamily="2" charset="2"/>
              <a:buChar char="l"/>
            </a:pPr>
            <a:r>
              <a:rPr lang="en-US" altLang="zh-CN" dirty="0">
                <a:solidFill>
                  <a:srgbClr val="0000CC"/>
                </a:solidFill>
              </a:rPr>
              <a:t>nonperturbative inputs from experiments and QCDSR/LQCD</a:t>
            </a:r>
            <a:endParaRPr lang="zh-CN" altLang="en-US" dirty="0"/>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A8CCE941-7933-4A08-A5F7-FE18D6563105}"/>
                  </a:ext>
                </a:extLst>
              </p:cNvPr>
              <p:cNvSpPr/>
              <p:nvPr/>
            </p:nvSpPr>
            <p:spPr>
              <a:xfrm>
                <a:off x="820211" y="5684273"/>
                <a:ext cx="10996280" cy="480773"/>
              </a:xfrm>
              <a:prstGeom prst="rect">
                <a:avLst/>
              </a:prstGeom>
            </p:spPr>
            <p:txBody>
              <a:bodyPr wrap="square">
                <a:spAutoFit/>
              </a:bodyPr>
              <a:lstStyle/>
              <a:p>
                <a:pPr marL="342900" lvl="0" indent="-342900">
                  <a:lnSpc>
                    <a:spcPct val="130000"/>
                  </a:lnSpc>
                  <a:buFont typeface="Wingdings" panose="05000000000000000000" pitchFamily="2" charset="2"/>
                  <a:buChar char="Ø"/>
                </a:pPr>
                <a:r>
                  <a:rPr lang="en-US" altLang="zh-CN" sz="2100" dirty="0">
                    <a:solidFill>
                      <a:srgbClr val="00B050"/>
                    </a:solidFill>
                  </a:rPr>
                  <a:t>Focusing on long-standing </a:t>
                </a:r>
                <a14:m>
                  <m:oMath xmlns:m="http://schemas.openxmlformats.org/officeDocument/2006/math">
                    <m:r>
                      <a:rPr lang="en-US" altLang="zh-CN" sz="2100" b="0" i="1" smtClean="0">
                        <a:solidFill>
                          <a:srgbClr val="00B050"/>
                        </a:solidFill>
                        <a:latin typeface="Cambria Math" panose="02040503050406030204" pitchFamily="18" charset="0"/>
                      </a:rPr>
                      <m:t>𝐵</m:t>
                    </m:r>
                    <m:r>
                      <a:rPr lang="en-US" altLang="zh-CN" sz="2100" b="0" i="1" smtClean="0">
                        <a:solidFill>
                          <a:srgbClr val="00B050"/>
                        </a:solidFill>
                        <a:latin typeface="Cambria Math" panose="02040503050406030204" pitchFamily="18" charset="0"/>
                      </a:rPr>
                      <m:t>→</m:t>
                    </m:r>
                    <m:r>
                      <a:rPr lang="en-US" altLang="zh-CN" sz="2100" b="0" i="1" smtClean="0">
                        <a:solidFill>
                          <a:srgbClr val="00B050"/>
                        </a:solidFill>
                        <a:latin typeface="Cambria Math" panose="02040503050406030204" pitchFamily="18" charset="0"/>
                      </a:rPr>
                      <m:t>𝐾</m:t>
                    </m:r>
                    <m:r>
                      <a:rPr lang="zh-CN" altLang="en-US" sz="2100" b="0" i="1" smtClean="0">
                        <a:solidFill>
                          <a:srgbClr val="00B050"/>
                        </a:solidFill>
                        <a:latin typeface="Cambria Math" panose="02040503050406030204" pitchFamily="18" charset="0"/>
                      </a:rPr>
                      <m:t>𝜋</m:t>
                    </m:r>
                  </m:oMath>
                </a14:m>
                <a:r>
                  <a:rPr lang="en-US" altLang="zh-CN" sz="2100" i="1" dirty="0">
                    <a:solidFill>
                      <a:srgbClr val="00B050"/>
                    </a:solidFill>
                    <a:latin typeface="Times New Roman" panose="02020603050405020304" pitchFamily="18" charset="0"/>
                    <a:cs typeface="Times New Roman" panose="02020603050405020304" pitchFamily="18" charset="0"/>
                  </a:rPr>
                  <a:t> </a:t>
                </a:r>
                <a:r>
                  <a:rPr lang="en-US" altLang="zh-CN" sz="2100" dirty="0">
                    <a:solidFill>
                      <a:srgbClr val="00B050"/>
                    </a:solidFill>
                    <a:latin typeface="Times New Roman" panose="02020603050405020304" pitchFamily="18" charset="0"/>
                    <a:cs typeface="Times New Roman" panose="02020603050405020304" pitchFamily="18" charset="0"/>
                  </a:rPr>
                  <a:t>puzzle</a:t>
                </a:r>
                <a:endParaRPr lang="zh-CN" altLang="en-US" sz="2100"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16" name="矩形 15">
                <a:extLst>
                  <a:ext uri="{FF2B5EF4-FFF2-40B4-BE49-F238E27FC236}">
                    <a16:creationId xmlns:a16="http://schemas.microsoft.com/office/drawing/2014/main" id="{A8CCE941-7933-4A08-A5F7-FE18D6563105}"/>
                  </a:ext>
                </a:extLst>
              </p:cNvPr>
              <p:cNvSpPr>
                <a:spLocks noRot="1" noChangeAspect="1" noMove="1" noResize="1" noEditPoints="1" noAdjustHandles="1" noChangeArrowheads="1" noChangeShapeType="1" noTextEdit="1"/>
              </p:cNvSpPr>
              <p:nvPr/>
            </p:nvSpPr>
            <p:spPr>
              <a:xfrm>
                <a:off x="820211" y="5684273"/>
                <a:ext cx="10996280" cy="480773"/>
              </a:xfrm>
              <a:prstGeom prst="rect">
                <a:avLst/>
              </a:prstGeom>
              <a:blipFill>
                <a:blip r:embed="rId3"/>
                <a:stretch>
                  <a:fillRect l="-555" b="-24051"/>
                </a:stretch>
              </a:blipFill>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6F165592-DE00-4A23-B95D-9679FF6CE84D}"/>
              </a:ext>
            </a:extLst>
          </p:cNvPr>
          <p:cNvPicPr>
            <a:picLocks noChangeAspect="1"/>
          </p:cNvPicPr>
          <p:nvPr/>
        </p:nvPicPr>
        <p:blipFill>
          <a:blip r:embed="rId4"/>
          <a:stretch>
            <a:fillRect/>
          </a:stretch>
        </p:blipFill>
        <p:spPr>
          <a:xfrm>
            <a:off x="1167874" y="1097196"/>
            <a:ext cx="6038727" cy="1045713"/>
          </a:xfrm>
          <a:prstGeom prst="rect">
            <a:avLst/>
          </a:prstGeom>
        </p:spPr>
      </p:pic>
      <p:sp>
        <p:nvSpPr>
          <p:cNvPr id="19" name="矩形 18">
            <a:extLst>
              <a:ext uri="{FF2B5EF4-FFF2-40B4-BE49-F238E27FC236}">
                <a16:creationId xmlns:a16="http://schemas.microsoft.com/office/drawing/2014/main" id="{14430076-CF9A-47F4-8EA7-A269DCC333CA}"/>
              </a:ext>
            </a:extLst>
          </p:cNvPr>
          <p:cNvSpPr/>
          <p:nvPr/>
        </p:nvSpPr>
        <p:spPr>
          <a:xfrm>
            <a:off x="7296115" y="1278486"/>
            <a:ext cx="4066169" cy="584775"/>
          </a:xfrm>
          <a:prstGeom prst="rect">
            <a:avLst/>
          </a:prstGeom>
        </p:spPr>
        <p:txBody>
          <a:bodyPr wrap="square">
            <a:spAutoFit/>
          </a:bodyPr>
          <a:lstStyle/>
          <a:p>
            <a:r>
              <a:rPr lang="en-US" altLang="zh-CN" sz="1600" i="1" dirty="0">
                <a:solidFill>
                  <a:srgbClr val="FF3399"/>
                </a:solidFill>
                <a:latin typeface="CMSSI8"/>
              </a:rPr>
              <a:t>From Beneke’s talk @ “Status and Prospects of Nonleptonic B Decays” on 31</a:t>
            </a:r>
            <a:r>
              <a:rPr lang="en-US" altLang="zh-CN" sz="1600" i="1" baseline="30000" dirty="0">
                <a:solidFill>
                  <a:srgbClr val="FF3399"/>
                </a:solidFill>
                <a:latin typeface="CMSSI8"/>
              </a:rPr>
              <a:t>st</a:t>
            </a:r>
            <a:r>
              <a:rPr lang="en-US" altLang="zh-CN" sz="1600" i="1" dirty="0">
                <a:solidFill>
                  <a:srgbClr val="FF3399"/>
                </a:solidFill>
                <a:latin typeface="CMSSI8"/>
              </a:rPr>
              <a:t> May, 2022</a:t>
            </a:r>
            <a:endParaRPr lang="zh-CN" altLang="en-US" sz="1600" dirty="0">
              <a:solidFill>
                <a:srgbClr val="FF3399"/>
              </a:solidFill>
            </a:endParaRPr>
          </a:p>
        </p:txBody>
      </p:sp>
    </p:spTree>
    <p:extLst>
      <p:ext uri="{BB962C8B-B14F-4D97-AF65-F5344CB8AC3E}">
        <p14:creationId xmlns:p14="http://schemas.microsoft.com/office/powerpoint/2010/main" val="866985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12" name="TextBox 5">
            <a:extLst>
              <a:ext uri="{FF2B5EF4-FFF2-40B4-BE49-F238E27FC236}">
                <a16:creationId xmlns:a16="http://schemas.microsoft.com/office/drawing/2014/main" id="{DC7F48A6-B75C-4C2B-B31B-BADEAE89746C}"/>
              </a:ext>
            </a:extLst>
          </p:cNvPr>
          <p:cNvSpPr txBox="1"/>
          <p:nvPr/>
        </p:nvSpPr>
        <p:spPr>
          <a:xfrm>
            <a:off x="1329470" y="2136670"/>
            <a:ext cx="9533060" cy="646331"/>
          </a:xfrm>
          <a:prstGeom prst="rect">
            <a:avLst/>
          </a:prstGeom>
          <a:solidFill>
            <a:sysClr val="window" lastClr="FFFFFF">
              <a:tint val="100000"/>
              <a:shade val="100000"/>
              <a:hueMod val="100000"/>
              <a:satMod val="100000"/>
            </a:sysClr>
          </a:solidFill>
          <a:ln w="25400" cap="flat" cmpd="sng" algn="ctr">
            <a:solidFill>
              <a:srgbClr val="AFB591"/>
            </a:solidFill>
            <a:prstDash val="solid"/>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rgbClr val="00B0F0"/>
                </a:solidFill>
                <a:effectLst/>
                <a:uLnTx/>
                <a:uFillTx/>
                <a:latin typeface="CMSSI8"/>
                <a:ea typeface="华文中宋"/>
                <a:cs typeface="+mn-cs"/>
              </a:rPr>
              <a:t>NLO spectator diagrams contain the glauber divergences associated with the M</a:t>
            </a:r>
            <a:r>
              <a:rPr kumimoji="0" lang="en-US" altLang="zh-CN" sz="1800" b="0" i="1" u="none" strike="noStrike" kern="0" cap="none" spc="0" normalizeH="0" baseline="-25000" noProof="0" dirty="0">
                <a:ln>
                  <a:noFill/>
                </a:ln>
                <a:solidFill>
                  <a:srgbClr val="00B0F0"/>
                </a:solidFill>
                <a:effectLst/>
                <a:uLnTx/>
                <a:uFillTx/>
                <a:latin typeface="CMSSI8"/>
                <a:ea typeface="华文中宋"/>
                <a:cs typeface="+mn-cs"/>
              </a:rPr>
              <a:t>1 </a:t>
            </a:r>
            <a:r>
              <a:rPr kumimoji="0" lang="en-US" altLang="zh-CN" sz="1800" b="0" i="1" u="none" strike="noStrike" kern="0" cap="none" spc="0" normalizeH="0" baseline="0" noProof="0" dirty="0">
                <a:ln>
                  <a:noFill/>
                </a:ln>
                <a:solidFill>
                  <a:srgbClr val="00B0F0"/>
                </a:solidFill>
                <a:effectLst/>
                <a:uLnTx/>
                <a:uFillTx/>
                <a:latin typeface="CMSSI8"/>
                <a:ea typeface="华文中宋"/>
                <a:cs typeface="+mn-cs"/>
              </a:rPr>
              <a:t>meson for </a:t>
            </a:r>
            <a:r>
              <a:rPr kumimoji="0" lang="en-US" altLang="zh-CN" sz="1800" b="0" i="1" u="none" strike="noStrike" kern="0" cap="none" spc="0" normalizeH="0" baseline="0" noProof="0" dirty="0">
                <a:ln>
                  <a:noFill/>
                </a:ln>
                <a:solidFill>
                  <a:srgbClr val="00B0F0"/>
                </a:solidFill>
                <a:effectLst/>
                <a:uLnTx/>
                <a:uFillTx/>
                <a:latin typeface="CMSSI8"/>
                <a:ea typeface="华文中宋"/>
                <a:cs typeface="Times New Roman" pitchFamily="18" charset="0"/>
              </a:rPr>
              <a:t>B-&gt; M</a:t>
            </a:r>
            <a:r>
              <a:rPr kumimoji="0" lang="en-US" altLang="zh-CN" sz="1800" b="0" i="1" u="none" strike="noStrike" kern="0" cap="none" spc="0" normalizeH="0" baseline="-25000" noProof="0" dirty="0">
                <a:ln>
                  <a:noFill/>
                </a:ln>
                <a:solidFill>
                  <a:srgbClr val="00B0F0"/>
                </a:solidFill>
                <a:effectLst/>
                <a:uLnTx/>
                <a:uFillTx/>
                <a:latin typeface="CMSSI8"/>
                <a:ea typeface="华文中宋"/>
                <a:cs typeface="Times New Roman" pitchFamily="18" charset="0"/>
              </a:rPr>
              <a:t>1</a:t>
            </a:r>
            <a:r>
              <a:rPr kumimoji="0" lang="en-US" altLang="zh-CN" sz="1800" b="0" i="1" u="none" strike="noStrike" kern="0" cap="none" spc="0" normalizeH="0" baseline="0" noProof="0" dirty="0">
                <a:ln>
                  <a:noFill/>
                </a:ln>
                <a:solidFill>
                  <a:srgbClr val="00B0F0"/>
                </a:solidFill>
                <a:effectLst/>
                <a:uLnTx/>
                <a:uFillTx/>
                <a:latin typeface="CMSSI8"/>
                <a:ea typeface="华文中宋"/>
                <a:cs typeface="Times New Roman" pitchFamily="18" charset="0"/>
              </a:rPr>
              <a:t>M</a:t>
            </a:r>
            <a:r>
              <a:rPr kumimoji="0" lang="en-US" altLang="zh-CN" sz="1800" b="0" i="1" u="none" strike="noStrike" kern="0" cap="none" spc="0" normalizeH="0" baseline="-25000" noProof="0" dirty="0">
                <a:ln>
                  <a:noFill/>
                </a:ln>
                <a:solidFill>
                  <a:srgbClr val="00B0F0"/>
                </a:solidFill>
                <a:effectLst/>
                <a:uLnTx/>
                <a:uFillTx/>
                <a:latin typeface="CMSSI8"/>
                <a:ea typeface="华文中宋"/>
                <a:cs typeface="Times New Roman" pitchFamily="18" charset="0"/>
              </a:rPr>
              <a:t>2 </a:t>
            </a:r>
            <a:r>
              <a:rPr kumimoji="0" lang="en-US" altLang="zh-CN" sz="1800" b="0" i="1" u="none" strike="noStrike" kern="0" cap="none" spc="0" normalizeH="0" baseline="0" noProof="0" dirty="0">
                <a:ln>
                  <a:noFill/>
                </a:ln>
                <a:solidFill>
                  <a:srgbClr val="00B0F0"/>
                </a:solidFill>
                <a:effectLst/>
                <a:uLnTx/>
                <a:uFillTx/>
                <a:latin typeface="CMSSI8"/>
                <a:ea typeface="华文中宋"/>
                <a:cs typeface="+mn-cs"/>
              </a:rPr>
              <a:t>decay. Other NLO diagrams with the glauber divergences are referred to </a:t>
            </a:r>
            <a:r>
              <a:rPr kumimoji="0" lang="en-US" altLang="zh-CN" sz="1800" b="0" i="1" u="none" strike="noStrike" kern="0" cap="none" spc="0" normalizeH="0" baseline="0" noProof="0" dirty="0">
                <a:ln>
                  <a:noFill/>
                </a:ln>
                <a:solidFill>
                  <a:srgbClr val="00B0F0"/>
                </a:solidFill>
                <a:effectLst/>
                <a:uLnTx/>
                <a:uFillTx/>
                <a:latin typeface="CMSSI8"/>
                <a:ea typeface="华文中宋"/>
                <a:cs typeface="Times New Roman" pitchFamily="18" charset="0"/>
              </a:rPr>
              <a:t>PhysRevD.90.074018.</a:t>
            </a:r>
            <a:endParaRPr kumimoji="0" lang="zh-CN" altLang="en-US" sz="1800" b="0" i="1" u="none" strike="noStrike" kern="0" cap="none" spc="0" normalizeH="0" baseline="0" noProof="0" dirty="0">
              <a:ln>
                <a:noFill/>
              </a:ln>
              <a:solidFill>
                <a:srgbClr val="00B0F0"/>
              </a:solidFill>
              <a:effectLst/>
              <a:uLnTx/>
              <a:uFillTx/>
              <a:latin typeface="CMSSI8"/>
              <a:ea typeface="华文中宋"/>
              <a:cs typeface="Times New Roman" pitchFamily="18" charset="0"/>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2FA863A0-47EB-44BB-A0E2-1E16B64CB074}"/>
                  </a:ext>
                </a:extLst>
              </p:cNvPr>
              <p:cNvSpPr/>
              <p:nvPr/>
            </p:nvSpPr>
            <p:spPr>
              <a:xfrm>
                <a:off x="1410930" y="460967"/>
                <a:ext cx="4410350" cy="5783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600" b="0" i="1" smtClean="0">
                          <a:solidFill>
                            <a:srgbClr val="FF0000"/>
                          </a:solidFill>
                          <a:latin typeface="Cambria Math" panose="02040503050406030204" pitchFamily="18" charset="0"/>
                        </a:rPr>
                        <m:t>𝐼</m:t>
                      </m:r>
                      <m:r>
                        <a:rPr lang="en-US" altLang="zh-TW" sz="2600" b="0" i="1" baseline="-25000" smtClean="0">
                          <a:solidFill>
                            <a:srgbClr val="FF0000"/>
                          </a:solidFill>
                          <a:latin typeface="Cambria Math" panose="02040503050406030204" pitchFamily="18" charset="0"/>
                        </a:rPr>
                        <m:t>𝑎</m:t>
                      </m:r>
                      <m:r>
                        <a:rPr lang="en-US" altLang="zh-TW" sz="2600" b="0" i="1" smtClean="0">
                          <a:solidFill>
                            <a:srgbClr val="FF0000"/>
                          </a:solidFill>
                          <a:latin typeface="Cambria Math" panose="02040503050406030204" pitchFamily="18" charset="0"/>
                        </a:rPr>
                        <m:t>≈</m:t>
                      </m:r>
                      <m:r>
                        <m:rPr>
                          <m:sty m:val="p"/>
                        </m:rPr>
                        <a:rPr lang="en-US" altLang="zh-TW" sz="2600" b="0" i="0" smtClean="0">
                          <a:solidFill>
                            <a:srgbClr val="FF0000"/>
                          </a:solidFill>
                          <a:latin typeface="Cambria Math" panose="02040503050406030204" pitchFamily="18" charset="0"/>
                        </a:rPr>
                        <m:t>exp</m:t>
                      </m:r>
                      <m:r>
                        <a:rPr lang="en-US" altLang="zh-TW" sz="2600" b="0" i="1" smtClean="0">
                          <a:solidFill>
                            <a:srgbClr val="FF0000"/>
                          </a:solidFill>
                          <a:latin typeface="Cambria Math" panose="02040503050406030204" pitchFamily="18" charset="0"/>
                        </a:rPr>
                        <m:t>⁡(</m:t>
                      </m:r>
                      <m:r>
                        <a:rPr lang="en-US" altLang="zh-TW" sz="2600" b="0" i="1" smtClean="0">
                          <a:solidFill>
                            <a:srgbClr val="FF0000"/>
                          </a:solidFill>
                          <a:latin typeface="Cambria Math" panose="02040503050406030204" pitchFamily="18" charset="0"/>
                        </a:rPr>
                        <m:t>𝑖</m:t>
                      </m:r>
                      <m:sSub>
                        <m:sSubPr>
                          <m:ctrlPr>
                            <a:rPr lang="en-US" altLang="zh-TW" sz="2600" i="1" smtClean="0">
                              <a:solidFill>
                                <a:srgbClr val="FF0000"/>
                              </a:solidFill>
                              <a:latin typeface="Cambria Math" panose="02040503050406030204" pitchFamily="18" charset="0"/>
                            </a:rPr>
                          </m:ctrlPr>
                        </m:sSubPr>
                        <m:e>
                          <m:r>
                            <a:rPr lang="en-US" altLang="zh-TW" sz="2600" b="0" i="1" smtClean="0">
                              <a:solidFill>
                                <a:srgbClr val="FF0000"/>
                              </a:solidFill>
                              <a:latin typeface="Cambria Math" panose="02040503050406030204" pitchFamily="18" charset="0"/>
                            </a:rPr>
                            <m:t>𝑆</m:t>
                          </m:r>
                        </m:e>
                        <m:sub>
                          <m:r>
                            <a:rPr lang="en-US" altLang="zh-TW" sz="2600" b="0" i="1" smtClean="0">
                              <a:solidFill>
                                <a:srgbClr val="FF0000"/>
                              </a:solidFill>
                              <a:latin typeface="Cambria Math" panose="02040503050406030204" pitchFamily="18" charset="0"/>
                            </a:rPr>
                            <m:t>𝑒</m:t>
                          </m:r>
                          <m:r>
                            <a:rPr lang="en-US" altLang="zh-TW" sz="2600" b="0" i="1" smtClean="0">
                              <a:solidFill>
                                <a:srgbClr val="FF0000"/>
                              </a:solidFill>
                              <a:latin typeface="Cambria Math" panose="02040503050406030204" pitchFamily="18" charset="0"/>
                            </a:rPr>
                            <m:t>2</m:t>
                          </m:r>
                        </m:sub>
                      </m:sSub>
                      <m:r>
                        <a:rPr lang="en-US" altLang="zh-TW" sz="2600" b="0" i="1" smtClean="0">
                          <a:solidFill>
                            <a:srgbClr val="FF0000"/>
                          </a:solidFill>
                          <a:latin typeface="Cambria Math" panose="02040503050406030204" pitchFamily="18" charset="0"/>
                        </a:rPr>
                        <m:t>)</m:t>
                      </m:r>
                      <m:sSubSup>
                        <m:sSubSupPr>
                          <m:ctrlPr>
                            <a:rPr lang="en-US" altLang="zh-TW" sz="2600" i="1" smtClean="0">
                              <a:solidFill>
                                <a:srgbClr val="FF0000"/>
                              </a:solidFill>
                              <a:latin typeface="Cambria Math" panose="02040503050406030204" pitchFamily="18" charset="0"/>
                            </a:rPr>
                          </m:ctrlPr>
                        </m:sSubSupPr>
                        <m:e>
                          <m:r>
                            <m:rPr>
                              <m:nor/>
                            </m:rPr>
                            <a:rPr lang="en-US" altLang="zh-TW" sz="2600" dirty="0">
                              <a:solidFill>
                                <a:srgbClr val="FF0000"/>
                              </a:solidFill>
                              <a:latin typeface="Monotype Corsiva" panose="03010101010201010101" pitchFamily="66" charset="0"/>
                            </a:rPr>
                            <m:t>M</m:t>
                          </m:r>
                        </m:e>
                        <m:sub>
                          <m:r>
                            <a:rPr lang="en-US" altLang="zh-TW" sz="2600" b="0" i="1" smtClean="0">
                              <a:solidFill>
                                <a:srgbClr val="FF0000"/>
                              </a:solidFill>
                              <a:latin typeface="Cambria Math" panose="02040503050406030204" pitchFamily="18" charset="0"/>
                            </a:rPr>
                            <m:t>𝑎</m:t>
                          </m:r>
                        </m:sub>
                        <m:sup>
                          <m:r>
                            <a:rPr lang="en-US" altLang="zh-TW" sz="2600" b="0" i="1" smtClean="0">
                              <a:solidFill>
                                <a:srgbClr val="FF0000"/>
                              </a:solidFill>
                              <a:latin typeface="Cambria Math" panose="02040503050406030204" pitchFamily="18" charset="0"/>
                            </a:rPr>
                            <m:t>(</m:t>
                          </m:r>
                          <m:r>
                            <a:rPr lang="en-US" altLang="zh-TW" sz="2600" i="1">
                              <a:solidFill>
                                <a:srgbClr val="FF0000"/>
                              </a:solidFill>
                              <a:latin typeface="Cambria Math" panose="02040503050406030204" pitchFamily="18" charset="0"/>
                            </a:rPr>
                            <m:t>0</m:t>
                          </m:r>
                          <m:r>
                            <a:rPr lang="en-US" altLang="zh-TW" sz="2600" b="0" i="1" smtClean="0">
                              <a:solidFill>
                                <a:srgbClr val="FF0000"/>
                              </a:solidFill>
                              <a:latin typeface="Cambria Math" panose="02040503050406030204" pitchFamily="18" charset="0"/>
                            </a:rPr>
                            <m:t>)</m:t>
                          </m:r>
                        </m:sup>
                      </m:sSubSup>
                    </m:oMath>
                  </m:oMathPara>
                </a14:m>
                <a:endParaRPr lang="zh-CN" altLang="en-US" sz="2600" dirty="0">
                  <a:solidFill>
                    <a:srgbClr val="FF0000"/>
                  </a:solidFill>
                </a:endParaRPr>
              </a:p>
            </p:txBody>
          </p:sp>
        </mc:Choice>
        <mc:Fallback xmlns="">
          <p:sp>
            <p:nvSpPr>
              <p:cNvPr id="5" name="矩形 4">
                <a:extLst>
                  <a:ext uri="{FF2B5EF4-FFF2-40B4-BE49-F238E27FC236}">
                    <a16:creationId xmlns:a16="http://schemas.microsoft.com/office/drawing/2014/main" id="{2FA863A0-47EB-44BB-A0E2-1E16B64CB074}"/>
                  </a:ext>
                </a:extLst>
              </p:cNvPr>
              <p:cNvSpPr>
                <a:spLocks noRot="1" noChangeAspect="1" noMove="1" noResize="1" noEditPoints="1" noAdjustHandles="1" noChangeArrowheads="1" noChangeShapeType="1" noTextEdit="1"/>
              </p:cNvSpPr>
              <p:nvPr/>
            </p:nvSpPr>
            <p:spPr>
              <a:xfrm>
                <a:off x="1410930" y="460967"/>
                <a:ext cx="4410350" cy="578300"/>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0E57898C-0203-41E8-BF6E-1E266937D4D2}"/>
                  </a:ext>
                </a:extLst>
              </p:cNvPr>
              <p:cNvSpPr/>
              <p:nvPr/>
            </p:nvSpPr>
            <p:spPr>
              <a:xfrm>
                <a:off x="6370721" y="449969"/>
                <a:ext cx="4223537" cy="5986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600" b="0" i="1" smtClean="0">
                          <a:solidFill>
                            <a:srgbClr val="FF0000"/>
                          </a:solidFill>
                          <a:latin typeface="Cambria Math" panose="02040503050406030204" pitchFamily="18" charset="0"/>
                        </a:rPr>
                        <m:t>𝐼</m:t>
                      </m:r>
                      <m:r>
                        <a:rPr lang="en-US" altLang="zh-TW" sz="2600" b="0" i="1" baseline="-25000" smtClean="0">
                          <a:solidFill>
                            <a:srgbClr val="FF0000"/>
                          </a:solidFill>
                          <a:latin typeface="Cambria Math" panose="02040503050406030204" pitchFamily="18" charset="0"/>
                        </a:rPr>
                        <m:t>𝑏</m:t>
                      </m:r>
                      <m:r>
                        <a:rPr lang="en-US" altLang="zh-TW" sz="2600" b="0" i="1" smtClean="0">
                          <a:solidFill>
                            <a:srgbClr val="FF0000"/>
                          </a:solidFill>
                          <a:latin typeface="Cambria Math" panose="02040503050406030204" pitchFamily="18" charset="0"/>
                        </a:rPr>
                        <m:t>≈</m:t>
                      </m:r>
                      <m:r>
                        <m:rPr>
                          <m:sty m:val="p"/>
                        </m:rPr>
                        <a:rPr lang="en-US" altLang="zh-TW" sz="2600" b="0" i="0" smtClean="0">
                          <a:solidFill>
                            <a:srgbClr val="FF0000"/>
                          </a:solidFill>
                          <a:latin typeface="Cambria Math" panose="02040503050406030204" pitchFamily="18" charset="0"/>
                        </a:rPr>
                        <m:t>exp</m:t>
                      </m:r>
                      <m:r>
                        <a:rPr lang="en-US" altLang="zh-TW" sz="2600" b="0" i="1" smtClean="0">
                          <a:solidFill>
                            <a:srgbClr val="FF0000"/>
                          </a:solidFill>
                          <a:latin typeface="Cambria Math" panose="02040503050406030204" pitchFamily="18" charset="0"/>
                        </a:rPr>
                        <m:t>⁡(−</m:t>
                      </m:r>
                      <m:r>
                        <a:rPr lang="en-US" altLang="zh-TW" sz="2600" b="0" i="1" smtClean="0">
                          <a:solidFill>
                            <a:srgbClr val="FF0000"/>
                          </a:solidFill>
                          <a:latin typeface="Cambria Math" panose="02040503050406030204" pitchFamily="18" charset="0"/>
                        </a:rPr>
                        <m:t>𝑖</m:t>
                      </m:r>
                      <m:sSub>
                        <m:sSubPr>
                          <m:ctrlPr>
                            <a:rPr lang="en-US" altLang="zh-TW" sz="2600" i="1">
                              <a:solidFill>
                                <a:srgbClr val="FF0000"/>
                              </a:solidFill>
                              <a:latin typeface="Cambria Math" panose="02040503050406030204" pitchFamily="18" charset="0"/>
                            </a:rPr>
                          </m:ctrlPr>
                        </m:sSubPr>
                        <m:e>
                          <m:r>
                            <a:rPr lang="en-US" altLang="zh-TW" sz="2600" i="1">
                              <a:solidFill>
                                <a:srgbClr val="FF0000"/>
                              </a:solidFill>
                              <a:latin typeface="Cambria Math" panose="02040503050406030204" pitchFamily="18" charset="0"/>
                            </a:rPr>
                            <m:t>𝑆</m:t>
                          </m:r>
                        </m:e>
                        <m:sub>
                          <m:r>
                            <a:rPr lang="en-US" altLang="zh-TW" sz="2600" i="1">
                              <a:solidFill>
                                <a:srgbClr val="FF0000"/>
                              </a:solidFill>
                              <a:latin typeface="Cambria Math" panose="02040503050406030204" pitchFamily="18" charset="0"/>
                            </a:rPr>
                            <m:t>𝑒</m:t>
                          </m:r>
                          <m:r>
                            <a:rPr lang="en-US" altLang="zh-TW" sz="2600" b="0" i="1" smtClean="0">
                              <a:solidFill>
                                <a:srgbClr val="FF0000"/>
                              </a:solidFill>
                              <a:latin typeface="Cambria Math" panose="02040503050406030204" pitchFamily="18" charset="0"/>
                            </a:rPr>
                            <m:t>2</m:t>
                          </m:r>
                        </m:sub>
                      </m:sSub>
                      <m:r>
                        <a:rPr lang="en-US" altLang="zh-TW" sz="2600" b="0" i="1" smtClean="0">
                          <a:solidFill>
                            <a:srgbClr val="FF0000"/>
                          </a:solidFill>
                          <a:latin typeface="Cambria Math" panose="02040503050406030204" pitchFamily="18" charset="0"/>
                        </a:rPr>
                        <m:t>)</m:t>
                      </m:r>
                      <m:sSubSup>
                        <m:sSubSupPr>
                          <m:ctrlPr>
                            <a:rPr lang="en-US" altLang="zh-TW" sz="2600" i="1" smtClean="0">
                              <a:solidFill>
                                <a:srgbClr val="FF0000"/>
                              </a:solidFill>
                              <a:latin typeface="Cambria Math" panose="02040503050406030204" pitchFamily="18" charset="0"/>
                            </a:rPr>
                          </m:ctrlPr>
                        </m:sSubSupPr>
                        <m:e>
                          <m:r>
                            <m:rPr>
                              <m:nor/>
                            </m:rPr>
                            <a:rPr lang="en-US" altLang="zh-TW" sz="2600" dirty="0">
                              <a:solidFill>
                                <a:srgbClr val="FF0000"/>
                              </a:solidFill>
                              <a:latin typeface="Monotype Corsiva" panose="03010101010201010101" pitchFamily="66" charset="0"/>
                            </a:rPr>
                            <m:t>M</m:t>
                          </m:r>
                        </m:e>
                        <m:sub>
                          <m:r>
                            <a:rPr lang="en-US" altLang="zh-TW" sz="2600" b="0" i="1" smtClean="0">
                              <a:solidFill>
                                <a:srgbClr val="FF0000"/>
                              </a:solidFill>
                              <a:latin typeface="Cambria Math" panose="02040503050406030204" pitchFamily="18" charset="0"/>
                            </a:rPr>
                            <m:t>𝑏</m:t>
                          </m:r>
                        </m:sub>
                        <m:sup>
                          <m:r>
                            <a:rPr lang="en-US" altLang="zh-TW" sz="2600" b="0" i="1" smtClean="0">
                              <a:solidFill>
                                <a:srgbClr val="FF0000"/>
                              </a:solidFill>
                              <a:latin typeface="Cambria Math" panose="02040503050406030204" pitchFamily="18" charset="0"/>
                            </a:rPr>
                            <m:t>(</m:t>
                          </m:r>
                          <m:r>
                            <a:rPr lang="en-US" altLang="zh-TW" sz="2600" i="1">
                              <a:solidFill>
                                <a:srgbClr val="FF0000"/>
                              </a:solidFill>
                              <a:latin typeface="Cambria Math" panose="02040503050406030204" pitchFamily="18" charset="0"/>
                            </a:rPr>
                            <m:t>0</m:t>
                          </m:r>
                          <m:r>
                            <a:rPr lang="en-US" altLang="zh-TW" sz="2600" b="0" i="1" smtClean="0">
                              <a:solidFill>
                                <a:srgbClr val="FF0000"/>
                              </a:solidFill>
                              <a:latin typeface="Cambria Math" panose="02040503050406030204" pitchFamily="18" charset="0"/>
                            </a:rPr>
                            <m:t>)</m:t>
                          </m:r>
                        </m:sup>
                      </m:sSubSup>
                    </m:oMath>
                  </m:oMathPara>
                </a14:m>
                <a:endParaRPr lang="zh-CN" altLang="en-US" sz="2600" dirty="0">
                  <a:solidFill>
                    <a:srgbClr val="FF0000"/>
                  </a:solidFill>
                </a:endParaRPr>
              </a:p>
            </p:txBody>
          </p:sp>
        </mc:Choice>
        <mc:Fallback xmlns="">
          <p:sp>
            <p:nvSpPr>
              <p:cNvPr id="6" name="矩形 5">
                <a:extLst>
                  <a:ext uri="{FF2B5EF4-FFF2-40B4-BE49-F238E27FC236}">
                    <a16:creationId xmlns:a16="http://schemas.microsoft.com/office/drawing/2014/main" id="{0E57898C-0203-41E8-BF6E-1E266937D4D2}"/>
                  </a:ext>
                </a:extLst>
              </p:cNvPr>
              <p:cNvSpPr>
                <a:spLocks noRot="1" noChangeAspect="1" noMove="1" noResize="1" noEditPoints="1" noAdjustHandles="1" noChangeArrowheads="1" noChangeShapeType="1" noTextEdit="1"/>
              </p:cNvSpPr>
              <p:nvPr/>
            </p:nvSpPr>
            <p:spPr>
              <a:xfrm>
                <a:off x="6370721" y="449969"/>
                <a:ext cx="4223537" cy="59869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510410E2-5D9F-4C35-B7CC-67F889D4AFF5}"/>
                  </a:ext>
                </a:extLst>
              </p:cNvPr>
              <p:cNvSpPr/>
              <p:nvPr/>
            </p:nvSpPr>
            <p:spPr>
              <a:xfrm>
                <a:off x="1777055" y="1202830"/>
                <a:ext cx="8637890" cy="523220"/>
              </a:xfrm>
              <a:prstGeom prst="rect">
                <a:avLst/>
              </a:prstGeom>
              <a:solidFill>
                <a:schemeClr val="accent4">
                  <a:lumMod val="20000"/>
                  <a:lumOff val="80000"/>
                </a:schemeClr>
              </a:solidFill>
              <a:ln w="28575">
                <a:solidFill>
                  <a:srgbClr val="00B050"/>
                </a:solidFill>
              </a:ln>
              <a:effectLst>
                <a:outerShdw blurRad="63500" sx="102000" sy="102000" algn="ctr" rotWithShape="0">
                  <a:prstClr val="black">
                    <a:alpha val="40000"/>
                  </a:prstClr>
                </a:outerShdw>
              </a:effectLst>
            </p:spPr>
            <p:txBody>
              <a:bodyPr wrap="square">
                <a:spAutoFit/>
              </a:bodyPr>
              <a:lstStyle/>
              <a:p>
                <a:r>
                  <a:rPr lang="en-US" altLang="zh-TW" sz="2400" b="0" i="1" dirty="0">
                    <a:solidFill>
                      <a:srgbClr val="FF0000"/>
                    </a:solidFill>
                    <a:latin typeface="CMSSI8"/>
                    <a:ea typeface="Cambria Math" panose="02040503050406030204" pitchFamily="18" charset="0"/>
                  </a:rPr>
                  <a:t>Like</a:t>
                </a:r>
                <a:r>
                  <a:rPr lang="en-US" altLang="zh-TW" sz="2800" b="0" dirty="0">
                    <a:solidFill>
                      <a:srgbClr val="FF0000"/>
                    </a:solidFill>
                    <a:latin typeface="Cambria Math" panose="02040503050406030204" pitchFamily="18" charset="0"/>
                    <a:ea typeface="Cambria Math" panose="02040503050406030204" pitchFamily="18" charset="0"/>
                  </a:rPr>
                  <a:t> 1-1 ⇒ </a:t>
                </a:r>
                <a14:m>
                  <m:oMath xmlns:m="http://schemas.openxmlformats.org/officeDocument/2006/math">
                    <m:func>
                      <m:funcPr>
                        <m:ctrlPr>
                          <a:rPr lang="en-US" altLang="zh-TW" sz="2800" b="0" i="1" smtClean="0">
                            <a:solidFill>
                              <a:srgbClr val="FF0000"/>
                            </a:solidFill>
                            <a:latin typeface="Cambria Math" panose="02040503050406030204" pitchFamily="18" charset="0"/>
                          </a:rPr>
                        </m:ctrlPr>
                      </m:funcPr>
                      <m:fName>
                        <m:r>
                          <m:rPr>
                            <m:sty m:val="p"/>
                          </m:rPr>
                          <a:rPr lang="en-US" altLang="zh-TW" sz="2800" b="0" i="0" smtClean="0">
                            <a:solidFill>
                              <a:srgbClr val="FF0000"/>
                            </a:solidFill>
                            <a:latin typeface="Cambria Math" panose="02040503050406030204" pitchFamily="18" charset="0"/>
                          </a:rPr>
                          <m:t>exp</m:t>
                        </m:r>
                      </m:fName>
                      <m:e>
                        <m:d>
                          <m:dPr>
                            <m:ctrlPr>
                              <a:rPr lang="en-US" altLang="zh-TW" sz="2800" b="0" i="1" smtClean="0">
                                <a:solidFill>
                                  <a:srgbClr val="FF0000"/>
                                </a:solidFill>
                                <a:latin typeface="Cambria Math" panose="02040503050406030204" pitchFamily="18" charset="0"/>
                              </a:rPr>
                            </m:ctrlPr>
                          </m:dPr>
                          <m:e>
                            <m:r>
                              <a:rPr lang="en-US" altLang="zh-TW" sz="2800" b="0" i="1" smtClean="0">
                                <a:solidFill>
                                  <a:srgbClr val="FF0000"/>
                                </a:solidFill>
                                <a:latin typeface="Cambria Math" panose="02040503050406030204" pitchFamily="18" charset="0"/>
                              </a:rPr>
                              <m:t>𝑖</m:t>
                            </m:r>
                            <m:sSub>
                              <m:sSubPr>
                                <m:ctrlPr>
                                  <a:rPr lang="en-US" altLang="zh-TW" sz="2800" i="1">
                                    <a:solidFill>
                                      <a:srgbClr val="FF0000"/>
                                    </a:solidFill>
                                    <a:latin typeface="Cambria Math" panose="02040503050406030204" pitchFamily="18" charset="0"/>
                                  </a:rPr>
                                </m:ctrlPr>
                              </m:sSubPr>
                              <m:e>
                                <m:r>
                                  <a:rPr lang="en-US" altLang="zh-TW" sz="2800" i="1">
                                    <a:solidFill>
                                      <a:srgbClr val="FF0000"/>
                                    </a:solidFill>
                                    <a:latin typeface="Cambria Math" panose="02040503050406030204" pitchFamily="18" charset="0"/>
                                  </a:rPr>
                                  <m:t>𝑆</m:t>
                                </m:r>
                              </m:e>
                              <m:sub>
                                <m:r>
                                  <a:rPr lang="en-US" altLang="zh-TW" sz="2800" i="1">
                                    <a:solidFill>
                                      <a:srgbClr val="FF0000"/>
                                    </a:solidFill>
                                    <a:latin typeface="Cambria Math" panose="02040503050406030204" pitchFamily="18" charset="0"/>
                                  </a:rPr>
                                  <m:t>𝑒</m:t>
                                </m:r>
                                <m:r>
                                  <a:rPr lang="en-US" altLang="zh-TW" sz="2800" b="0" i="1" smtClean="0">
                                    <a:solidFill>
                                      <a:srgbClr val="FF0000"/>
                                    </a:solidFill>
                                    <a:latin typeface="Cambria Math" panose="02040503050406030204" pitchFamily="18" charset="0"/>
                                  </a:rPr>
                                  <m:t>2</m:t>
                                </m:r>
                              </m:sub>
                            </m:sSub>
                          </m:e>
                        </m:d>
                      </m:e>
                    </m:func>
                    <m:r>
                      <a:rPr lang="en-US" altLang="zh-TW" sz="2800" b="0" i="1" smtClean="0">
                        <a:solidFill>
                          <a:srgbClr val="FF0000"/>
                        </a:solidFill>
                        <a:latin typeface="Cambria Math" panose="02040503050406030204" pitchFamily="18" charset="0"/>
                      </a:rPr>
                      <m:t>−</m:t>
                    </m:r>
                    <m:func>
                      <m:funcPr>
                        <m:ctrlPr>
                          <a:rPr lang="en-US" altLang="zh-TW" sz="2800" i="1">
                            <a:solidFill>
                              <a:srgbClr val="FF0000"/>
                            </a:solidFill>
                            <a:latin typeface="Cambria Math" panose="02040503050406030204" pitchFamily="18" charset="0"/>
                          </a:rPr>
                        </m:ctrlPr>
                      </m:funcPr>
                      <m:fName>
                        <m:r>
                          <m:rPr>
                            <m:sty m:val="p"/>
                          </m:rPr>
                          <a:rPr lang="en-US" altLang="zh-TW" sz="2800">
                            <a:solidFill>
                              <a:srgbClr val="FF0000"/>
                            </a:solidFill>
                            <a:latin typeface="Cambria Math" panose="02040503050406030204" pitchFamily="18" charset="0"/>
                          </a:rPr>
                          <m:t>exp</m:t>
                        </m:r>
                      </m:fName>
                      <m:e>
                        <m:d>
                          <m:dPr>
                            <m:ctrlPr>
                              <a:rPr lang="en-US" altLang="zh-TW" sz="2800" i="1">
                                <a:solidFill>
                                  <a:srgbClr val="FF0000"/>
                                </a:solidFill>
                                <a:latin typeface="Cambria Math" panose="02040503050406030204" pitchFamily="18" charset="0"/>
                              </a:rPr>
                            </m:ctrlPr>
                          </m:dPr>
                          <m:e>
                            <m:r>
                              <a:rPr lang="en-US" altLang="zh-TW" sz="2800" b="0" i="1" smtClean="0">
                                <a:solidFill>
                                  <a:srgbClr val="FF0000"/>
                                </a:solidFill>
                                <a:latin typeface="Cambria Math" panose="02040503050406030204" pitchFamily="18" charset="0"/>
                              </a:rPr>
                              <m:t>−</m:t>
                            </m:r>
                            <m:r>
                              <a:rPr lang="en-US" altLang="zh-TW" sz="2800" i="1">
                                <a:solidFill>
                                  <a:srgbClr val="FF0000"/>
                                </a:solidFill>
                                <a:latin typeface="Cambria Math" panose="02040503050406030204" pitchFamily="18" charset="0"/>
                              </a:rPr>
                              <m:t>𝑖</m:t>
                            </m:r>
                            <m:sSub>
                              <m:sSubPr>
                                <m:ctrlPr>
                                  <a:rPr lang="en-US" altLang="zh-TW" sz="2800" i="1">
                                    <a:solidFill>
                                      <a:srgbClr val="FF0000"/>
                                    </a:solidFill>
                                    <a:latin typeface="Cambria Math" panose="02040503050406030204" pitchFamily="18" charset="0"/>
                                  </a:rPr>
                                </m:ctrlPr>
                              </m:sSubPr>
                              <m:e>
                                <m:r>
                                  <a:rPr lang="en-US" altLang="zh-TW" sz="2800" i="1">
                                    <a:solidFill>
                                      <a:srgbClr val="FF0000"/>
                                    </a:solidFill>
                                    <a:latin typeface="Cambria Math" panose="02040503050406030204" pitchFamily="18" charset="0"/>
                                  </a:rPr>
                                  <m:t>𝑆</m:t>
                                </m:r>
                              </m:e>
                              <m:sub>
                                <m:r>
                                  <a:rPr lang="en-US" altLang="zh-TW" sz="2800" i="1">
                                    <a:solidFill>
                                      <a:srgbClr val="FF0000"/>
                                    </a:solidFill>
                                    <a:latin typeface="Cambria Math" panose="02040503050406030204" pitchFamily="18" charset="0"/>
                                  </a:rPr>
                                  <m:t>𝑒</m:t>
                                </m:r>
                                <m:r>
                                  <a:rPr lang="en-US" altLang="zh-TW" sz="2800" b="0" i="1" smtClean="0">
                                    <a:solidFill>
                                      <a:srgbClr val="FF0000"/>
                                    </a:solidFill>
                                    <a:latin typeface="Cambria Math" panose="02040503050406030204" pitchFamily="18" charset="0"/>
                                  </a:rPr>
                                  <m:t>2</m:t>
                                </m:r>
                              </m:sub>
                            </m:sSub>
                          </m:e>
                        </m:d>
                      </m:e>
                    </m:func>
                    <m:r>
                      <a:rPr lang="en-US" altLang="zh-TW" sz="2800" b="0" i="1" baseline="-25000" smtClean="0">
                        <a:solidFill>
                          <a:srgbClr val="FF0000"/>
                        </a:solidFill>
                        <a:latin typeface="Cambria Math" panose="02040503050406030204" pitchFamily="18" charset="0"/>
                      </a:rPr>
                      <m:t> </m:t>
                    </m:r>
                  </m:oMath>
                </a14:m>
                <a:r>
                  <a:rPr lang="en-US" altLang="zh-CN" sz="2800" dirty="0">
                    <a:solidFill>
                      <a:srgbClr val="FF0000"/>
                    </a:solidFill>
                  </a:rPr>
                  <a:t> </a:t>
                </a:r>
                <a:r>
                  <a:rPr lang="en-US" altLang="zh-CN" sz="2800" dirty="0">
                    <a:solidFill>
                      <a:srgbClr val="FF0000"/>
                    </a:solidFill>
                    <a:latin typeface="Cambria Math" panose="02040503050406030204" pitchFamily="18" charset="0"/>
                    <a:ea typeface="Cambria Math" panose="02040503050406030204" pitchFamily="18" charset="0"/>
                  </a:rPr>
                  <a:t>⇒ </a:t>
                </a:r>
                <a:r>
                  <a:rPr lang="en-US" altLang="zh-CN" sz="2400" i="1" dirty="0">
                    <a:solidFill>
                      <a:srgbClr val="FF0000"/>
                    </a:solidFill>
                    <a:latin typeface="CMSSI8"/>
                    <a:ea typeface="Cambria Math" panose="02040503050406030204" pitchFamily="18" charset="0"/>
                  </a:rPr>
                  <a:t>large imaginary </a:t>
                </a:r>
                <a14:m>
                  <m:oMath xmlns:m="http://schemas.openxmlformats.org/officeDocument/2006/math">
                    <m:r>
                      <a:rPr lang="en-US" altLang="zh-CN" sz="2800" b="0" i="1" smtClean="0">
                        <a:solidFill>
                          <a:srgbClr val="FF0000"/>
                        </a:solidFill>
                        <a:latin typeface="Cambria Math" panose="02040503050406030204" pitchFamily="18" charset="0"/>
                      </a:rPr>
                      <m:t>𝐶</m:t>
                    </m:r>
                  </m:oMath>
                </a14:m>
                <a:r>
                  <a:rPr lang="en-US" altLang="zh-CN" sz="2800"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a:t>
                </a:r>
                <a:r>
                  <a:rPr lang="en-US" altLang="zh-CN" sz="2800" dirty="0">
                    <a:solidFill>
                      <a:srgbClr val="FF0000"/>
                    </a:solidFill>
                  </a:rPr>
                  <a:t> </a:t>
                </a:r>
                <a:endParaRPr lang="zh-CN" altLang="en-US" sz="2800" dirty="0">
                  <a:solidFill>
                    <a:srgbClr val="FF0000"/>
                  </a:solidFill>
                </a:endParaRPr>
              </a:p>
            </p:txBody>
          </p:sp>
        </mc:Choice>
        <mc:Fallback xmlns="">
          <p:sp>
            <p:nvSpPr>
              <p:cNvPr id="7" name="矩形 6">
                <a:extLst>
                  <a:ext uri="{FF2B5EF4-FFF2-40B4-BE49-F238E27FC236}">
                    <a16:creationId xmlns:a16="http://schemas.microsoft.com/office/drawing/2014/main" id="{510410E2-5D9F-4C35-B7CC-67F889D4AFF5}"/>
                  </a:ext>
                </a:extLst>
              </p:cNvPr>
              <p:cNvSpPr>
                <a:spLocks noRot="1" noChangeAspect="1" noMove="1" noResize="1" noEditPoints="1" noAdjustHandles="1" noChangeArrowheads="1" noChangeShapeType="1" noTextEdit="1"/>
              </p:cNvSpPr>
              <p:nvPr/>
            </p:nvSpPr>
            <p:spPr>
              <a:xfrm>
                <a:off x="1777055" y="1202830"/>
                <a:ext cx="8637890" cy="523220"/>
              </a:xfrm>
              <a:prstGeom prst="rect">
                <a:avLst/>
              </a:prstGeom>
              <a:blipFill>
                <a:blip r:embed="rId5"/>
                <a:stretch>
                  <a:fillRect b="-9565"/>
                </a:stretch>
              </a:blipFill>
              <a:ln w="28575">
                <a:solidFill>
                  <a:srgbClr val="00B050"/>
                </a:solidFill>
              </a:ln>
              <a:effectLst>
                <a:outerShdw blurRad="63500" sx="102000" sy="102000" algn="ctr"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BC935EE3-5358-4521-9244-544AF788DFF5}"/>
                  </a:ext>
                </a:extLst>
              </p:cNvPr>
              <p:cNvSpPr/>
              <p:nvPr/>
            </p:nvSpPr>
            <p:spPr>
              <a:xfrm>
                <a:off x="874640" y="4679411"/>
                <a:ext cx="10674169" cy="1669111"/>
              </a:xfrm>
              <a:prstGeom prst="rect">
                <a:avLst/>
              </a:prstGeom>
            </p:spPr>
            <p:txBody>
              <a:bodyPr wrap="square">
                <a:spAutoFit/>
              </a:bodyPr>
              <a:lstStyle/>
              <a:p>
                <a:pPr>
                  <a:lnSpc>
                    <a:spcPct val="120000"/>
                  </a:lnSpc>
                </a:pPr>
                <a14:m>
                  <m:oMath xmlns:m="http://schemas.openxmlformats.org/officeDocument/2006/math">
                    <m:sSub>
                      <m:sSubPr>
                        <m:ctrlPr>
                          <a:rPr lang="en-US" altLang="zh-TW" sz="2600" i="1" smtClean="0">
                            <a:solidFill>
                              <a:schemeClr val="tx1"/>
                            </a:solidFill>
                            <a:latin typeface="Cambria Math" panose="02040503050406030204" pitchFamily="18" charset="0"/>
                          </a:rPr>
                        </m:ctrlPr>
                      </m:sSubPr>
                      <m:e>
                        <m:acc>
                          <m:accPr>
                            <m:chr m:val="̅"/>
                            <m:ctrlPr>
                              <a:rPr lang="en-US" altLang="zh-TW" sz="2600" i="1">
                                <a:solidFill>
                                  <a:schemeClr val="tx1"/>
                                </a:solidFill>
                                <a:latin typeface="Cambria Math" panose="02040503050406030204" pitchFamily="18" charset="0"/>
                              </a:rPr>
                            </m:ctrlPr>
                          </m:accPr>
                          <m:e>
                            <m:r>
                              <a:rPr lang="en-US" altLang="zh-TW" sz="2600" i="1">
                                <a:solidFill>
                                  <a:schemeClr val="tx1"/>
                                </a:solidFill>
                                <a:latin typeface="Cambria Math" panose="02040503050406030204" pitchFamily="18" charset="0"/>
                              </a:rPr>
                              <m:t>𝜙</m:t>
                            </m:r>
                          </m:e>
                        </m:acc>
                      </m:e>
                      <m:sub>
                        <m:r>
                          <a:rPr lang="en-US" altLang="zh-TW" sz="2600" b="0" i="1" smtClean="0">
                            <a:solidFill>
                              <a:schemeClr val="tx1"/>
                            </a:solidFill>
                            <a:latin typeface="Cambria Math" panose="02040503050406030204" pitchFamily="18" charset="0"/>
                          </a:rPr>
                          <m:t>𝐾</m:t>
                        </m:r>
                      </m:sub>
                    </m:sSub>
                    <m:d>
                      <m:dPr>
                        <m:ctrlPr>
                          <a:rPr lang="en-US" altLang="zh-TW" sz="2600" b="0" i="1">
                            <a:solidFill>
                              <a:schemeClr val="tx1"/>
                            </a:solidFill>
                            <a:latin typeface="Cambria Math" panose="02040503050406030204" pitchFamily="18" charset="0"/>
                          </a:rPr>
                        </m:ctrlPr>
                      </m:dPr>
                      <m:e>
                        <m:r>
                          <a:rPr lang="en-US" altLang="zh-TW" sz="2600" b="0" i="1" smtClean="0">
                            <a:solidFill>
                              <a:schemeClr val="tx1"/>
                            </a:solidFill>
                            <a:latin typeface="Cambria Math" panose="02040503050406030204" pitchFamily="18" charset="0"/>
                          </a:rPr>
                          <m:t>𝑥</m:t>
                        </m:r>
                        <m:r>
                          <a:rPr lang="en-US" altLang="zh-TW" sz="2600" b="0" i="1" smtClean="0">
                            <a:solidFill>
                              <a:schemeClr val="tx1"/>
                            </a:solidFill>
                            <a:latin typeface="Cambria Math" panose="02040503050406030204" pitchFamily="18" charset="0"/>
                          </a:rPr>
                          <m:t>,</m:t>
                        </m:r>
                        <m:sSup>
                          <m:sSupPr>
                            <m:ctrlPr>
                              <a:rPr lang="en-US" altLang="zh-TW" sz="2600" b="0" i="1" smtClean="0">
                                <a:solidFill>
                                  <a:schemeClr val="tx1"/>
                                </a:solidFill>
                                <a:latin typeface="Cambria Math" panose="02040503050406030204" pitchFamily="18" charset="0"/>
                              </a:rPr>
                            </m:ctrlPr>
                          </m:sSupPr>
                          <m:e>
                            <m:r>
                              <a:rPr lang="en-US" altLang="zh-TW" sz="2600" b="1" i="0" smtClean="0">
                                <a:solidFill>
                                  <a:schemeClr val="tx1"/>
                                </a:solidFill>
                                <a:latin typeface="Cambria Math" panose="02040503050406030204" pitchFamily="18" charset="0"/>
                              </a:rPr>
                              <m:t>𝐛</m:t>
                            </m:r>
                          </m:e>
                          <m:sup>
                            <m:r>
                              <a:rPr lang="en-US" altLang="zh-TW" sz="2600" b="0" i="1" smtClean="0">
                                <a:solidFill>
                                  <a:schemeClr val="tx1"/>
                                </a:solidFill>
                                <a:latin typeface="Cambria Math" panose="02040503050406030204" pitchFamily="18" charset="0"/>
                              </a:rPr>
                              <m:t>′</m:t>
                            </m:r>
                          </m:sup>
                        </m:sSup>
                        <m:r>
                          <a:rPr lang="en-US" altLang="zh-TW" sz="2600" b="1" i="1">
                            <a:solidFill>
                              <a:schemeClr val="tx1"/>
                            </a:solidFill>
                            <a:latin typeface="Cambria Math" panose="02040503050406030204" pitchFamily="18" charset="0"/>
                          </a:rPr>
                          <m:t>,</m:t>
                        </m:r>
                        <m:r>
                          <a:rPr lang="en-US" altLang="zh-TW" sz="2600" b="1" i="0" smtClean="0">
                            <a:solidFill>
                              <a:schemeClr val="tx1"/>
                            </a:solidFill>
                            <a:latin typeface="Cambria Math" panose="02040503050406030204" pitchFamily="18" charset="0"/>
                          </a:rPr>
                          <m:t>𝐛</m:t>
                        </m:r>
                      </m:e>
                    </m:d>
                    <m:r>
                      <a:rPr lang="en-US" altLang="zh-TW" sz="2600" i="1">
                        <a:solidFill>
                          <a:schemeClr val="tx1"/>
                        </a:solidFill>
                        <a:latin typeface="Cambria Math" panose="02040503050406030204" pitchFamily="18" charset="0"/>
                        <a:ea typeface="Cambria Math" panose="02040503050406030204" pitchFamily="18" charset="0"/>
                      </a:rPr>
                      <m:t>≡</m:t>
                    </m:r>
                    <m:sSub>
                      <m:sSubPr>
                        <m:ctrlPr>
                          <a:rPr lang="en-US" altLang="zh-TW" sz="2600" i="1">
                            <a:solidFill>
                              <a:schemeClr val="tx1"/>
                            </a:solidFill>
                            <a:latin typeface="Cambria Math" panose="02040503050406030204" pitchFamily="18" charset="0"/>
                          </a:rPr>
                        </m:ctrlPr>
                      </m:sSubPr>
                      <m:e>
                        <m:sSub>
                          <m:sSubPr>
                            <m:ctrlPr>
                              <a:rPr lang="en-US" altLang="zh-TW" sz="2600" i="1">
                                <a:solidFill>
                                  <a:schemeClr val="tx1"/>
                                </a:solidFill>
                                <a:latin typeface="Cambria Math" panose="02040503050406030204" pitchFamily="18" charset="0"/>
                              </a:rPr>
                            </m:ctrlPr>
                          </m:sSubPr>
                          <m:e>
                            <m:acc>
                              <m:accPr>
                                <m:chr m:val="̅"/>
                                <m:ctrlPr>
                                  <a:rPr lang="en-US" altLang="zh-TW" sz="2600" i="1">
                                    <a:solidFill>
                                      <a:schemeClr val="tx1"/>
                                    </a:solidFill>
                                    <a:latin typeface="Cambria Math" panose="02040503050406030204" pitchFamily="18" charset="0"/>
                                  </a:rPr>
                                </m:ctrlPr>
                              </m:accPr>
                              <m:e>
                                <m:r>
                                  <a:rPr lang="en-US" altLang="zh-TW" sz="2600" i="1">
                                    <a:solidFill>
                                      <a:schemeClr val="tx1"/>
                                    </a:solidFill>
                                    <a:latin typeface="Cambria Math" panose="02040503050406030204" pitchFamily="18" charset="0"/>
                                  </a:rPr>
                                  <m:t>𝜙</m:t>
                                </m:r>
                              </m:e>
                            </m:acc>
                          </m:e>
                          <m:sub>
                            <m:r>
                              <a:rPr lang="en-US" altLang="zh-TW" sz="2600" b="0" i="1" smtClean="0">
                                <a:solidFill>
                                  <a:schemeClr val="tx1"/>
                                </a:solidFill>
                                <a:latin typeface="Cambria Math" panose="02040503050406030204" pitchFamily="18" charset="0"/>
                              </a:rPr>
                              <m:t>𝐾</m:t>
                            </m:r>
                          </m:sub>
                        </m:sSub>
                        <m:d>
                          <m:dPr>
                            <m:ctrlPr>
                              <a:rPr lang="en-US" altLang="zh-TW" sz="2600" i="1">
                                <a:solidFill>
                                  <a:schemeClr val="tx1"/>
                                </a:solidFill>
                                <a:latin typeface="Cambria Math" panose="02040503050406030204" pitchFamily="18" charset="0"/>
                              </a:rPr>
                            </m:ctrlPr>
                          </m:dPr>
                          <m:e>
                            <m:sSup>
                              <m:sSupPr>
                                <m:ctrlPr>
                                  <a:rPr lang="en-US" altLang="zh-TW" sz="2600" i="1">
                                    <a:solidFill>
                                      <a:schemeClr val="tx1"/>
                                    </a:solidFill>
                                    <a:latin typeface="Cambria Math" panose="02040503050406030204" pitchFamily="18" charset="0"/>
                                  </a:rPr>
                                </m:ctrlPr>
                              </m:sSupPr>
                              <m:e>
                                <m:r>
                                  <a:rPr lang="en-US" altLang="zh-TW" sz="2600" b="1">
                                    <a:solidFill>
                                      <a:schemeClr val="tx1"/>
                                    </a:solidFill>
                                    <a:latin typeface="Cambria Math" panose="02040503050406030204" pitchFamily="18" charset="0"/>
                                  </a:rPr>
                                  <m:t>𝐛</m:t>
                                </m:r>
                              </m:e>
                              <m:sup>
                                <m:r>
                                  <a:rPr lang="en-US" altLang="zh-TW" sz="2600" i="1">
                                    <a:solidFill>
                                      <a:schemeClr val="tx1"/>
                                    </a:solidFill>
                                    <a:latin typeface="Cambria Math" panose="02040503050406030204" pitchFamily="18" charset="0"/>
                                  </a:rPr>
                                  <m:t>′</m:t>
                                </m:r>
                              </m:sup>
                            </m:sSup>
                            <m:r>
                              <a:rPr lang="en-US" altLang="zh-TW" sz="2600" b="1" i="1">
                                <a:solidFill>
                                  <a:schemeClr val="tx1"/>
                                </a:solidFill>
                                <a:latin typeface="Cambria Math" panose="02040503050406030204" pitchFamily="18" charset="0"/>
                              </a:rPr>
                              <m:t>,</m:t>
                            </m:r>
                            <m:r>
                              <a:rPr lang="en-US" altLang="zh-TW" sz="2600" b="1">
                                <a:solidFill>
                                  <a:schemeClr val="tx1"/>
                                </a:solidFill>
                                <a:latin typeface="Cambria Math" panose="02040503050406030204" pitchFamily="18" charset="0"/>
                              </a:rPr>
                              <m:t>𝐛</m:t>
                            </m:r>
                          </m:e>
                        </m:d>
                        <m:r>
                          <a:rPr lang="en-US" altLang="zh-TW" sz="2600" i="1">
                            <a:solidFill>
                              <a:schemeClr val="tx1"/>
                            </a:solidFill>
                            <a:latin typeface="Cambria Math" panose="02040503050406030204" pitchFamily="18" charset="0"/>
                          </a:rPr>
                          <m:t>𝜙</m:t>
                        </m:r>
                      </m:e>
                      <m:sub>
                        <m:r>
                          <a:rPr lang="en-US" altLang="zh-TW" sz="2600" b="0" i="1" smtClean="0">
                            <a:solidFill>
                              <a:schemeClr val="tx1"/>
                            </a:solidFill>
                            <a:latin typeface="Cambria Math" panose="02040503050406030204" pitchFamily="18" charset="0"/>
                          </a:rPr>
                          <m:t>𝐾</m:t>
                        </m:r>
                      </m:sub>
                    </m:sSub>
                    <m:d>
                      <m:dPr>
                        <m:ctrlPr>
                          <a:rPr lang="en-US" altLang="zh-TW" sz="2600" i="1">
                            <a:solidFill>
                              <a:schemeClr val="tx1"/>
                            </a:solidFill>
                            <a:latin typeface="Cambria Math" panose="02040503050406030204" pitchFamily="18" charset="0"/>
                          </a:rPr>
                        </m:ctrlPr>
                      </m:dPr>
                      <m:e>
                        <m:r>
                          <a:rPr lang="en-US" altLang="zh-TW" sz="2600" i="1">
                            <a:solidFill>
                              <a:schemeClr val="tx1"/>
                            </a:solidFill>
                            <a:latin typeface="Cambria Math" panose="02040503050406030204" pitchFamily="18" charset="0"/>
                          </a:rPr>
                          <m:t>𝑥</m:t>
                        </m:r>
                      </m:e>
                    </m:d>
                  </m:oMath>
                </a14:m>
                <a:r>
                  <a:rPr lang="en-US" altLang="zh-TW" sz="2600" b="0" dirty="0">
                    <a:solidFill>
                      <a:schemeClr val="tx1"/>
                    </a:solidFill>
                  </a:rPr>
                  <a:t> </a:t>
                </a:r>
                <a14:m>
                  <m:oMath xmlns:m="http://schemas.openxmlformats.org/officeDocument/2006/math">
                    <m:r>
                      <a:rPr lang="en-US" altLang="zh-TW" sz="2600" b="0" i="1" smtClean="0">
                        <a:solidFill>
                          <a:schemeClr val="tx1"/>
                        </a:solidFill>
                        <a:latin typeface="Cambria Math" panose="02040503050406030204" pitchFamily="18" charset="0"/>
                      </a:rPr>
                      <m:t>=</m:t>
                    </m:r>
                    <m:f>
                      <m:fPr>
                        <m:ctrlPr>
                          <a:rPr lang="en-US" altLang="zh-TW" sz="2600" b="0" i="1" smtClean="0">
                            <a:solidFill>
                              <a:schemeClr val="tx1"/>
                            </a:solidFill>
                            <a:latin typeface="Cambria Math" panose="02040503050406030204" pitchFamily="18" charset="0"/>
                          </a:rPr>
                        </m:ctrlPr>
                      </m:fPr>
                      <m:num>
                        <m:r>
                          <a:rPr lang="en-US" altLang="zh-TW" sz="2600" b="0" i="1" smtClean="0">
                            <a:solidFill>
                              <a:schemeClr val="tx1"/>
                            </a:solidFill>
                            <a:latin typeface="Cambria Math" panose="02040503050406030204" pitchFamily="18" charset="0"/>
                          </a:rPr>
                          <m:t>2</m:t>
                        </m:r>
                        <m:sSubSup>
                          <m:sSubSupPr>
                            <m:ctrlPr>
                              <a:rPr lang="en-US" altLang="zh-TW" sz="2600" b="0" i="1" smtClean="0">
                                <a:solidFill>
                                  <a:schemeClr val="tx1"/>
                                </a:solidFill>
                                <a:latin typeface="Cambria Math" panose="02040503050406030204" pitchFamily="18" charset="0"/>
                              </a:rPr>
                            </m:ctrlPr>
                          </m:sSubSupPr>
                          <m:e>
                            <m:r>
                              <a:rPr lang="zh-TW" altLang="en-US" sz="2600" b="0" i="1" smtClean="0">
                                <a:solidFill>
                                  <a:schemeClr val="tx1"/>
                                </a:solidFill>
                                <a:latin typeface="Cambria Math" panose="02040503050406030204" pitchFamily="18" charset="0"/>
                              </a:rPr>
                              <m:t>𝛽</m:t>
                            </m:r>
                          </m:e>
                          <m:sub>
                            <m:r>
                              <a:rPr lang="en-US" altLang="zh-TW" sz="2600" b="0" i="1" smtClean="0">
                                <a:solidFill>
                                  <a:schemeClr val="tx1"/>
                                </a:solidFill>
                                <a:latin typeface="Cambria Math" panose="02040503050406030204" pitchFamily="18" charset="0"/>
                              </a:rPr>
                              <m:t>𝐾</m:t>
                            </m:r>
                          </m:sub>
                          <m:sup>
                            <m:r>
                              <a:rPr lang="en-US" altLang="zh-TW" sz="2600" b="0" i="1" smtClean="0">
                                <a:solidFill>
                                  <a:schemeClr val="tx1"/>
                                </a:solidFill>
                                <a:latin typeface="Cambria Math" panose="02040503050406030204" pitchFamily="18" charset="0"/>
                              </a:rPr>
                              <m:t>2</m:t>
                            </m:r>
                          </m:sup>
                        </m:sSubSup>
                      </m:num>
                      <m:den>
                        <m:r>
                          <a:rPr lang="zh-TW" altLang="en-US" sz="2600" b="0" i="1" smtClean="0">
                            <a:solidFill>
                              <a:schemeClr val="tx1"/>
                            </a:solidFill>
                            <a:latin typeface="Cambria Math" panose="02040503050406030204" pitchFamily="18" charset="0"/>
                          </a:rPr>
                          <m:t>𝜋</m:t>
                        </m:r>
                      </m:den>
                    </m:f>
                    <m:r>
                      <m:rPr>
                        <m:sty m:val="p"/>
                      </m:rPr>
                      <a:rPr lang="en-US" altLang="zh-TW" sz="2600" b="0" i="0" smtClean="0">
                        <a:solidFill>
                          <a:schemeClr val="tx1"/>
                        </a:solidFill>
                        <a:latin typeface="Cambria Math" panose="02040503050406030204" pitchFamily="18" charset="0"/>
                      </a:rPr>
                      <m:t>exp</m:t>
                    </m:r>
                    <m:d>
                      <m:dPr>
                        <m:begChr m:val="["/>
                        <m:endChr m:val="]"/>
                        <m:ctrlPr>
                          <a:rPr lang="en-US" altLang="zh-TW" sz="2600" b="0" i="1" smtClean="0">
                            <a:solidFill>
                              <a:schemeClr val="tx1"/>
                            </a:solidFill>
                            <a:latin typeface="Cambria Math" panose="02040503050406030204" pitchFamily="18" charset="0"/>
                          </a:rPr>
                        </m:ctrlPr>
                      </m:dPr>
                      <m:e>
                        <m:r>
                          <a:rPr lang="en-US" altLang="zh-TW" sz="2600" b="0" i="1" smtClean="0">
                            <a:solidFill>
                              <a:schemeClr val="tx1"/>
                            </a:solidFill>
                            <a:latin typeface="Cambria Math" panose="02040503050406030204" pitchFamily="18" charset="0"/>
                          </a:rPr>
                          <m:t>−</m:t>
                        </m:r>
                        <m:f>
                          <m:fPr>
                            <m:ctrlPr>
                              <a:rPr lang="en-US" altLang="zh-TW" sz="2600" b="0" i="1" smtClean="0">
                                <a:solidFill>
                                  <a:schemeClr val="tx1"/>
                                </a:solidFill>
                                <a:latin typeface="Cambria Math" panose="02040503050406030204" pitchFamily="18" charset="0"/>
                              </a:rPr>
                            </m:ctrlPr>
                          </m:fPr>
                          <m:num>
                            <m:r>
                              <a:rPr lang="en-US" altLang="zh-TW" sz="2600" b="0" i="1" smtClean="0">
                                <a:solidFill>
                                  <a:schemeClr val="tx1"/>
                                </a:solidFill>
                                <a:latin typeface="Cambria Math" panose="02040503050406030204" pitchFamily="18" charset="0"/>
                              </a:rPr>
                              <m:t>1</m:t>
                            </m:r>
                          </m:num>
                          <m:den>
                            <m:r>
                              <a:rPr lang="en-US" altLang="zh-TW" sz="2600" b="0" i="1" smtClean="0">
                                <a:solidFill>
                                  <a:schemeClr val="tx1"/>
                                </a:solidFill>
                                <a:latin typeface="Cambria Math" panose="02040503050406030204" pitchFamily="18" charset="0"/>
                              </a:rPr>
                              <m:t>8</m:t>
                            </m:r>
                            <m:sSubSup>
                              <m:sSubSupPr>
                                <m:ctrlPr>
                                  <a:rPr lang="en-US" altLang="zh-TW" sz="2600" b="0" i="1" smtClean="0">
                                    <a:solidFill>
                                      <a:schemeClr val="tx1"/>
                                    </a:solidFill>
                                    <a:latin typeface="Cambria Math" panose="02040503050406030204" pitchFamily="18" charset="0"/>
                                  </a:rPr>
                                </m:ctrlPr>
                              </m:sSubSupPr>
                              <m:e>
                                <m:r>
                                  <a:rPr lang="zh-TW" altLang="en-US" sz="2600" b="0" i="1" smtClean="0">
                                    <a:solidFill>
                                      <a:schemeClr val="tx1"/>
                                    </a:solidFill>
                                    <a:latin typeface="Cambria Math" panose="02040503050406030204" pitchFamily="18" charset="0"/>
                                  </a:rPr>
                                  <m:t>𝛽</m:t>
                                </m:r>
                              </m:e>
                              <m:sub>
                                <m:r>
                                  <a:rPr lang="en-US" altLang="zh-TW" sz="2600" b="0" i="1" smtClean="0">
                                    <a:solidFill>
                                      <a:schemeClr val="tx1"/>
                                    </a:solidFill>
                                    <a:latin typeface="Cambria Math" panose="02040503050406030204" pitchFamily="18" charset="0"/>
                                  </a:rPr>
                                  <m:t>𝐾</m:t>
                                </m:r>
                              </m:sub>
                              <m:sup>
                                <m:r>
                                  <a:rPr lang="en-US" altLang="zh-TW" sz="2600" b="0" i="1" smtClean="0">
                                    <a:solidFill>
                                      <a:schemeClr val="tx1"/>
                                    </a:solidFill>
                                    <a:latin typeface="Cambria Math" panose="02040503050406030204" pitchFamily="18" charset="0"/>
                                  </a:rPr>
                                  <m:t>2</m:t>
                                </m:r>
                              </m:sup>
                            </m:sSubSup>
                          </m:den>
                        </m:f>
                        <m:d>
                          <m:dPr>
                            <m:ctrlPr>
                              <a:rPr lang="en-US" altLang="zh-TW" sz="2600" b="0" i="1" smtClean="0">
                                <a:solidFill>
                                  <a:schemeClr val="tx1"/>
                                </a:solidFill>
                                <a:latin typeface="Cambria Math" panose="02040503050406030204" pitchFamily="18" charset="0"/>
                              </a:rPr>
                            </m:ctrlPr>
                          </m:dPr>
                          <m:e>
                            <m:f>
                              <m:fPr>
                                <m:ctrlPr>
                                  <a:rPr lang="en-US" altLang="zh-TW" sz="2600" b="0" i="1" smtClean="0">
                                    <a:solidFill>
                                      <a:schemeClr val="tx1"/>
                                    </a:solidFill>
                                    <a:latin typeface="Cambria Math" panose="02040503050406030204" pitchFamily="18" charset="0"/>
                                  </a:rPr>
                                </m:ctrlPr>
                              </m:fPr>
                              <m:num>
                                <m:sSubSup>
                                  <m:sSubSupPr>
                                    <m:ctrlPr>
                                      <a:rPr lang="en-US" altLang="zh-TW" sz="2600" b="0" i="1" smtClean="0">
                                        <a:solidFill>
                                          <a:schemeClr val="tx1"/>
                                        </a:solidFill>
                                        <a:latin typeface="Cambria Math" panose="02040503050406030204" pitchFamily="18" charset="0"/>
                                      </a:rPr>
                                    </m:ctrlPr>
                                  </m:sSubSupPr>
                                  <m:e>
                                    <m:r>
                                      <a:rPr lang="en-US" altLang="zh-TW" sz="2600" b="0" i="1" smtClean="0">
                                        <a:solidFill>
                                          <a:schemeClr val="tx1"/>
                                        </a:solidFill>
                                        <a:latin typeface="Cambria Math" panose="02040503050406030204" pitchFamily="18" charset="0"/>
                                      </a:rPr>
                                      <m:t>𝑚</m:t>
                                    </m:r>
                                  </m:e>
                                  <m:sub>
                                    <m:r>
                                      <a:rPr lang="en-US" altLang="zh-TW" sz="2600" b="0" i="1" smtClean="0">
                                        <a:solidFill>
                                          <a:schemeClr val="tx1"/>
                                        </a:solidFill>
                                        <a:latin typeface="Cambria Math" panose="02040503050406030204" pitchFamily="18" charset="0"/>
                                      </a:rPr>
                                      <m:t>𝑞</m:t>
                                    </m:r>
                                  </m:sub>
                                  <m:sup>
                                    <m:r>
                                      <a:rPr lang="en-US" altLang="zh-TW" sz="2600" b="0" i="1" smtClean="0">
                                        <a:solidFill>
                                          <a:schemeClr val="tx1"/>
                                        </a:solidFill>
                                        <a:latin typeface="Cambria Math" panose="02040503050406030204" pitchFamily="18" charset="0"/>
                                      </a:rPr>
                                      <m:t>2</m:t>
                                    </m:r>
                                  </m:sup>
                                </m:sSubSup>
                              </m:num>
                              <m:den>
                                <m:r>
                                  <a:rPr lang="en-US" altLang="zh-TW" sz="2600" b="0" i="1" smtClean="0">
                                    <a:solidFill>
                                      <a:schemeClr val="tx1"/>
                                    </a:solidFill>
                                    <a:latin typeface="Cambria Math" panose="02040503050406030204" pitchFamily="18" charset="0"/>
                                  </a:rPr>
                                  <m:t>𝑥</m:t>
                                </m:r>
                              </m:den>
                            </m:f>
                            <m:r>
                              <a:rPr lang="en-US" altLang="zh-TW" sz="2600" b="0" i="1" smtClean="0">
                                <a:solidFill>
                                  <a:schemeClr val="tx1"/>
                                </a:solidFill>
                                <a:latin typeface="Cambria Math" panose="02040503050406030204" pitchFamily="18" charset="0"/>
                              </a:rPr>
                              <m:t>+</m:t>
                            </m:r>
                            <m:f>
                              <m:fPr>
                                <m:ctrlPr>
                                  <a:rPr lang="en-US" altLang="zh-TW" sz="2600" b="0" i="1" smtClean="0">
                                    <a:solidFill>
                                      <a:schemeClr val="tx1"/>
                                    </a:solidFill>
                                    <a:latin typeface="Cambria Math" panose="02040503050406030204" pitchFamily="18" charset="0"/>
                                  </a:rPr>
                                </m:ctrlPr>
                              </m:fPr>
                              <m:num>
                                <m:sSubSup>
                                  <m:sSubSupPr>
                                    <m:ctrlPr>
                                      <a:rPr lang="en-US" altLang="zh-TW" sz="2600" b="0" i="1" smtClean="0">
                                        <a:solidFill>
                                          <a:schemeClr val="tx1"/>
                                        </a:solidFill>
                                        <a:latin typeface="Cambria Math" panose="02040503050406030204" pitchFamily="18" charset="0"/>
                                      </a:rPr>
                                    </m:ctrlPr>
                                  </m:sSubSupPr>
                                  <m:e>
                                    <m:r>
                                      <a:rPr lang="en-US" altLang="zh-TW" sz="2600" b="0" i="1" smtClean="0">
                                        <a:solidFill>
                                          <a:schemeClr val="tx1"/>
                                        </a:solidFill>
                                        <a:latin typeface="Cambria Math" panose="02040503050406030204" pitchFamily="18" charset="0"/>
                                      </a:rPr>
                                      <m:t>𝑚</m:t>
                                    </m:r>
                                  </m:e>
                                  <m:sub>
                                    <m:r>
                                      <a:rPr lang="en-US" altLang="zh-TW" sz="2600" b="0" i="1" smtClean="0">
                                        <a:solidFill>
                                          <a:schemeClr val="tx1"/>
                                        </a:solidFill>
                                        <a:latin typeface="Cambria Math" panose="02040503050406030204" pitchFamily="18" charset="0"/>
                                      </a:rPr>
                                      <m:t>𝑠</m:t>
                                    </m:r>
                                  </m:sub>
                                  <m:sup>
                                    <m:r>
                                      <a:rPr lang="en-US" altLang="zh-TW" sz="2600" b="0" i="1" smtClean="0">
                                        <a:solidFill>
                                          <a:schemeClr val="tx1"/>
                                        </a:solidFill>
                                        <a:latin typeface="Cambria Math" panose="02040503050406030204" pitchFamily="18" charset="0"/>
                                      </a:rPr>
                                      <m:t>2</m:t>
                                    </m:r>
                                  </m:sup>
                                </m:sSubSup>
                              </m:num>
                              <m:den>
                                <m:r>
                                  <a:rPr lang="en-US" altLang="zh-TW" sz="2600" b="0" i="1" smtClean="0">
                                    <a:solidFill>
                                      <a:schemeClr val="tx1"/>
                                    </a:solidFill>
                                    <a:latin typeface="Cambria Math" panose="02040503050406030204" pitchFamily="18" charset="0"/>
                                  </a:rPr>
                                  <m:t>1−</m:t>
                                </m:r>
                                <m:r>
                                  <a:rPr lang="en-US" altLang="zh-TW" sz="2600" b="0" i="1" smtClean="0">
                                    <a:solidFill>
                                      <a:schemeClr val="tx1"/>
                                    </a:solidFill>
                                    <a:latin typeface="Cambria Math" panose="02040503050406030204" pitchFamily="18" charset="0"/>
                                  </a:rPr>
                                  <m:t>𝑥</m:t>
                                </m:r>
                              </m:den>
                            </m:f>
                          </m:e>
                        </m:d>
                      </m:e>
                    </m:d>
                  </m:oMath>
                </a14:m>
                <a:endParaRPr lang="en-US" altLang="zh-TW" sz="2600" b="0" i="0" dirty="0">
                  <a:solidFill>
                    <a:schemeClr val="tx1"/>
                  </a:solidFill>
                  <a:latin typeface="Cambria Math" panose="02040503050406030204" pitchFamily="18" charset="0"/>
                </a:endParaRPr>
              </a:p>
              <a:p>
                <a:pPr>
                  <a:lnSpc>
                    <a:spcPct val="120000"/>
                  </a:lnSpc>
                </a:pPr>
                <a14:m>
                  <m:oMathPara xmlns:m="http://schemas.openxmlformats.org/officeDocument/2006/math">
                    <m:oMathParaPr>
                      <m:jc m:val="left"/>
                    </m:oMathParaPr>
                    <m:oMath xmlns:m="http://schemas.openxmlformats.org/officeDocument/2006/math">
                      <m:r>
                        <a:rPr lang="en-US" altLang="zh-TW" sz="2600" b="0" i="0" smtClean="0">
                          <a:solidFill>
                            <a:schemeClr val="tx1"/>
                          </a:solidFill>
                          <a:latin typeface="Cambria Math" panose="02040503050406030204" pitchFamily="18" charset="0"/>
                        </a:rPr>
                        <m:t>                            </m:t>
                      </m:r>
                      <m:r>
                        <a:rPr lang="en-US" altLang="zh-TW" sz="2600" b="0" i="1" smtClean="0">
                          <a:solidFill>
                            <a:schemeClr val="tx1"/>
                          </a:solidFill>
                          <a:latin typeface="Cambria Math" panose="02040503050406030204" pitchFamily="18" charset="0"/>
                        </a:rPr>
                        <m:t>                                    </m:t>
                      </m:r>
                      <m:r>
                        <a:rPr lang="en-US" altLang="zh-TW" sz="2600" b="0" i="1" smtClean="0">
                          <a:solidFill>
                            <a:schemeClr val="tx1"/>
                          </a:solidFill>
                          <a:latin typeface="Cambria Math" panose="02040503050406030204" pitchFamily="18" charset="0"/>
                          <a:ea typeface="Cambria Math" panose="02040503050406030204" pitchFamily="18" charset="0"/>
                        </a:rPr>
                        <m:t>×</m:t>
                      </m:r>
                      <m:r>
                        <m:rPr>
                          <m:sty m:val="p"/>
                        </m:rPr>
                        <a:rPr lang="en-US" altLang="zh-TW" sz="2600" b="0" i="0" smtClean="0">
                          <a:solidFill>
                            <a:schemeClr val="tx1"/>
                          </a:solidFill>
                          <a:latin typeface="Cambria Math" panose="02040503050406030204" pitchFamily="18" charset="0"/>
                        </a:rPr>
                        <m:t>exp</m:t>
                      </m:r>
                      <m:d>
                        <m:dPr>
                          <m:begChr m:val="["/>
                          <m:endChr m:val="]"/>
                          <m:ctrlPr>
                            <a:rPr lang="en-US" altLang="zh-TW" sz="2600" b="0" i="1" smtClean="0">
                              <a:solidFill>
                                <a:schemeClr val="tx1"/>
                              </a:solidFill>
                              <a:latin typeface="Cambria Math" panose="02040503050406030204" pitchFamily="18" charset="0"/>
                            </a:rPr>
                          </m:ctrlPr>
                        </m:dPr>
                        <m:e>
                          <m:r>
                            <a:rPr lang="en-US" altLang="zh-TW" sz="2600" b="0" i="1" smtClean="0">
                              <a:solidFill>
                                <a:schemeClr val="tx1"/>
                              </a:solidFill>
                              <a:latin typeface="Cambria Math" panose="02040503050406030204" pitchFamily="18" charset="0"/>
                            </a:rPr>
                            <m:t>−2</m:t>
                          </m:r>
                          <m:sSubSup>
                            <m:sSubSupPr>
                              <m:ctrlPr>
                                <a:rPr lang="en-US" altLang="zh-TW" sz="2600" i="1">
                                  <a:solidFill>
                                    <a:schemeClr val="tx1"/>
                                  </a:solidFill>
                                  <a:latin typeface="Cambria Math" panose="02040503050406030204" pitchFamily="18" charset="0"/>
                                </a:rPr>
                              </m:ctrlPr>
                            </m:sSubSupPr>
                            <m:e>
                              <m:r>
                                <a:rPr lang="zh-TW" altLang="en-US" sz="2600" i="1">
                                  <a:solidFill>
                                    <a:schemeClr val="tx1"/>
                                  </a:solidFill>
                                  <a:latin typeface="Cambria Math" panose="02040503050406030204" pitchFamily="18" charset="0"/>
                                </a:rPr>
                                <m:t>𝛽</m:t>
                              </m:r>
                            </m:e>
                            <m:sub>
                              <m:r>
                                <a:rPr lang="en-US" altLang="zh-TW" sz="2600" b="0" i="1" smtClean="0">
                                  <a:solidFill>
                                    <a:schemeClr val="tx1"/>
                                  </a:solidFill>
                                  <a:latin typeface="Cambria Math" panose="02040503050406030204" pitchFamily="18" charset="0"/>
                                </a:rPr>
                                <m:t>𝐾</m:t>
                              </m:r>
                            </m:sub>
                            <m:sup>
                              <m:r>
                                <a:rPr lang="en-US" altLang="zh-TW" sz="2600" i="1">
                                  <a:solidFill>
                                    <a:schemeClr val="tx1"/>
                                  </a:solidFill>
                                  <a:latin typeface="Cambria Math" panose="02040503050406030204" pitchFamily="18" charset="0"/>
                                </a:rPr>
                                <m:t>2</m:t>
                              </m:r>
                            </m:sup>
                          </m:sSubSup>
                          <m:r>
                            <a:rPr lang="en-US" altLang="zh-TW" sz="2600" b="0" i="1" smtClean="0">
                              <a:solidFill>
                                <a:schemeClr val="tx1"/>
                              </a:solidFill>
                              <a:latin typeface="Cambria Math" panose="02040503050406030204" pitchFamily="18" charset="0"/>
                            </a:rPr>
                            <m:t>𝑥</m:t>
                          </m:r>
                          <m:sSup>
                            <m:sSupPr>
                              <m:ctrlPr>
                                <a:rPr lang="en-US" altLang="zh-TW" sz="2600" b="0" i="1" smtClean="0">
                                  <a:solidFill>
                                    <a:schemeClr val="tx1"/>
                                  </a:solidFill>
                                  <a:latin typeface="Cambria Math" panose="02040503050406030204" pitchFamily="18" charset="0"/>
                                </a:rPr>
                              </m:ctrlPr>
                            </m:sSupPr>
                            <m:e>
                              <m:sSup>
                                <m:sSupPr>
                                  <m:ctrlPr>
                                    <a:rPr lang="en-US" altLang="zh-TW" sz="2600" b="0" i="1" smtClean="0">
                                      <a:solidFill>
                                        <a:schemeClr val="tx1"/>
                                      </a:solidFill>
                                      <a:latin typeface="Cambria Math" panose="02040503050406030204" pitchFamily="18" charset="0"/>
                                    </a:rPr>
                                  </m:ctrlPr>
                                </m:sSupPr>
                                <m:e>
                                  <m:r>
                                    <a:rPr lang="en-US" altLang="zh-TW" sz="2600" b="0" i="1" smtClean="0">
                                      <a:solidFill>
                                        <a:schemeClr val="tx1"/>
                                      </a:solidFill>
                                      <a:latin typeface="Cambria Math" panose="02040503050406030204" pitchFamily="18" charset="0"/>
                                    </a:rPr>
                                    <m:t>𝑏</m:t>
                                  </m:r>
                                </m:e>
                                <m:sup>
                                  <m:r>
                                    <a:rPr lang="en-US" altLang="zh-TW" sz="2600" b="0" i="1" smtClean="0">
                                      <a:solidFill>
                                        <a:schemeClr val="tx1"/>
                                      </a:solidFill>
                                      <a:latin typeface="Cambria Math" panose="02040503050406030204" pitchFamily="18" charset="0"/>
                                    </a:rPr>
                                    <m:t>′</m:t>
                                  </m:r>
                                </m:sup>
                              </m:sSup>
                            </m:e>
                            <m:sup>
                              <m:r>
                                <a:rPr lang="en-US" altLang="zh-TW" sz="2600" b="0" i="1" smtClean="0">
                                  <a:solidFill>
                                    <a:schemeClr val="tx1"/>
                                  </a:solidFill>
                                  <a:latin typeface="Cambria Math" panose="02040503050406030204" pitchFamily="18" charset="0"/>
                                </a:rPr>
                                <m:t>2</m:t>
                              </m:r>
                            </m:sup>
                          </m:sSup>
                          <m:r>
                            <a:rPr lang="en-US" altLang="zh-TW" sz="2600" i="1">
                              <a:solidFill>
                                <a:schemeClr val="tx1"/>
                              </a:solidFill>
                              <a:latin typeface="Cambria Math" panose="02040503050406030204" pitchFamily="18" charset="0"/>
                            </a:rPr>
                            <m:t>−2</m:t>
                          </m:r>
                          <m:sSubSup>
                            <m:sSubSupPr>
                              <m:ctrlPr>
                                <a:rPr lang="en-US" altLang="zh-TW" sz="2600" i="1">
                                  <a:solidFill>
                                    <a:schemeClr val="tx1"/>
                                  </a:solidFill>
                                  <a:latin typeface="Cambria Math" panose="02040503050406030204" pitchFamily="18" charset="0"/>
                                </a:rPr>
                              </m:ctrlPr>
                            </m:sSubSupPr>
                            <m:e>
                              <m:r>
                                <a:rPr lang="zh-TW" altLang="en-US" sz="2600" i="1">
                                  <a:solidFill>
                                    <a:schemeClr val="tx1"/>
                                  </a:solidFill>
                                  <a:latin typeface="Cambria Math" panose="02040503050406030204" pitchFamily="18" charset="0"/>
                                </a:rPr>
                                <m:t>𝛽</m:t>
                              </m:r>
                            </m:e>
                            <m:sub>
                              <m:r>
                                <a:rPr lang="en-US" altLang="zh-TW" sz="2600" b="0" i="1" smtClean="0">
                                  <a:solidFill>
                                    <a:schemeClr val="tx1"/>
                                  </a:solidFill>
                                  <a:latin typeface="Cambria Math" panose="02040503050406030204" pitchFamily="18" charset="0"/>
                                </a:rPr>
                                <m:t>𝐾</m:t>
                              </m:r>
                            </m:sub>
                            <m:sup>
                              <m:r>
                                <a:rPr lang="en-US" altLang="zh-TW" sz="2600" i="1">
                                  <a:solidFill>
                                    <a:schemeClr val="tx1"/>
                                  </a:solidFill>
                                  <a:latin typeface="Cambria Math" panose="02040503050406030204" pitchFamily="18" charset="0"/>
                                </a:rPr>
                                <m:t>2</m:t>
                              </m:r>
                            </m:sup>
                          </m:sSubSup>
                          <m:r>
                            <a:rPr lang="en-US" altLang="zh-TW" sz="2600" b="0" i="1" smtClean="0">
                              <a:solidFill>
                                <a:schemeClr val="tx1"/>
                              </a:solidFill>
                              <a:latin typeface="Cambria Math" panose="02040503050406030204" pitchFamily="18" charset="0"/>
                            </a:rPr>
                            <m:t>(1−</m:t>
                          </m:r>
                          <m:r>
                            <a:rPr lang="en-US" altLang="zh-TW" sz="2600" i="1">
                              <a:solidFill>
                                <a:schemeClr val="tx1"/>
                              </a:solidFill>
                              <a:latin typeface="Cambria Math" panose="02040503050406030204" pitchFamily="18" charset="0"/>
                            </a:rPr>
                            <m:t>𝑥</m:t>
                          </m:r>
                          <m:r>
                            <a:rPr lang="en-US" altLang="zh-TW" sz="2600" b="0" i="1" smtClean="0">
                              <a:solidFill>
                                <a:schemeClr val="tx1"/>
                              </a:solidFill>
                              <a:latin typeface="Cambria Math" panose="02040503050406030204" pitchFamily="18" charset="0"/>
                            </a:rPr>
                            <m:t>)</m:t>
                          </m:r>
                          <m:sSup>
                            <m:sSupPr>
                              <m:ctrlPr>
                                <a:rPr lang="en-US" altLang="zh-TW" sz="2600" i="1">
                                  <a:solidFill>
                                    <a:schemeClr val="tx1"/>
                                  </a:solidFill>
                                  <a:latin typeface="Cambria Math" panose="02040503050406030204" pitchFamily="18" charset="0"/>
                                </a:rPr>
                              </m:ctrlPr>
                            </m:sSupPr>
                            <m:e>
                              <m:r>
                                <a:rPr lang="en-US" altLang="zh-TW" sz="2600" b="0" i="1" smtClean="0">
                                  <a:solidFill>
                                    <a:schemeClr val="tx1"/>
                                  </a:solidFill>
                                  <a:latin typeface="Cambria Math" panose="02040503050406030204" pitchFamily="18" charset="0"/>
                                </a:rPr>
                                <m:t>𝑏</m:t>
                              </m:r>
                            </m:e>
                            <m:sup>
                              <m:r>
                                <a:rPr lang="en-US" altLang="zh-TW" sz="2600" i="1">
                                  <a:solidFill>
                                    <a:schemeClr val="tx1"/>
                                  </a:solidFill>
                                  <a:latin typeface="Cambria Math" panose="02040503050406030204" pitchFamily="18" charset="0"/>
                                </a:rPr>
                                <m:t>2</m:t>
                              </m:r>
                            </m:sup>
                          </m:sSup>
                        </m:e>
                      </m:d>
                      <m:sSub>
                        <m:sSubPr>
                          <m:ctrlPr>
                            <a:rPr lang="en-US" altLang="zh-TW" sz="2600" b="0" i="1" smtClean="0">
                              <a:solidFill>
                                <a:schemeClr val="tx1"/>
                              </a:solidFill>
                              <a:latin typeface="Cambria Math" panose="02040503050406030204" pitchFamily="18" charset="0"/>
                            </a:rPr>
                          </m:ctrlPr>
                        </m:sSubPr>
                        <m:e>
                          <m:r>
                            <a:rPr lang="en-US" altLang="zh-TW" sz="2600" b="0" i="1">
                              <a:solidFill>
                                <a:schemeClr val="tx1"/>
                              </a:solidFill>
                              <a:latin typeface="Cambria Math" panose="02040503050406030204" pitchFamily="18" charset="0"/>
                            </a:rPr>
                            <m:t>𝜙</m:t>
                          </m:r>
                        </m:e>
                        <m:sub>
                          <m:r>
                            <a:rPr lang="en-US" altLang="zh-TW" sz="2600" b="0" i="1" smtClean="0">
                              <a:solidFill>
                                <a:schemeClr val="tx1"/>
                              </a:solidFill>
                              <a:latin typeface="Cambria Math" panose="02040503050406030204" pitchFamily="18" charset="0"/>
                            </a:rPr>
                            <m:t>𝐾</m:t>
                          </m:r>
                        </m:sub>
                      </m:sSub>
                      <m:r>
                        <a:rPr lang="en-US" altLang="zh-TW" sz="2600" b="0" i="1" smtClean="0">
                          <a:solidFill>
                            <a:schemeClr val="tx1"/>
                          </a:solidFill>
                          <a:latin typeface="Cambria Math" panose="02040503050406030204" pitchFamily="18" charset="0"/>
                        </a:rPr>
                        <m:t>(</m:t>
                      </m:r>
                      <m:r>
                        <a:rPr lang="en-US" altLang="zh-TW" sz="2600" b="0" i="1" smtClean="0">
                          <a:solidFill>
                            <a:schemeClr val="tx1"/>
                          </a:solidFill>
                          <a:latin typeface="Cambria Math" panose="02040503050406030204" pitchFamily="18" charset="0"/>
                        </a:rPr>
                        <m:t>𝑥</m:t>
                      </m:r>
                      <m:r>
                        <a:rPr lang="en-US" altLang="zh-TW" sz="2600" b="0" i="1" smtClean="0">
                          <a:solidFill>
                            <a:schemeClr val="tx1"/>
                          </a:solidFill>
                          <a:latin typeface="Cambria Math" panose="02040503050406030204" pitchFamily="18" charset="0"/>
                        </a:rPr>
                        <m:t>)</m:t>
                      </m:r>
                    </m:oMath>
                  </m:oMathPara>
                </a14:m>
                <a:endParaRPr lang="zh-CN" altLang="en-US" sz="2600" dirty="0">
                  <a:solidFill>
                    <a:schemeClr val="tx1"/>
                  </a:solidFill>
                </a:endParaRPr>
              </a:p>
            </p:txBody>
          </p:sp>
        </mc:Choice>
        <mc:Fallback xmlns="">
          <p:sp>
            <p:nvSpPr>
              <p:cNvPr id="8" name="矩形 7">
                <a:extLst>
                  <a:ext uri="{FF2B5EF4-FFF2-40B4-BE49-F238E27FC236}">
                    <a16:creationId xmlns:a16="http://schemas.microsoft.com/office/drawing/2014/main" id="{BC935EE3-5358-4521-9244-544AF788DFF5}"/>
                  </a:ext>
                </a:extLst>
              </p:cNvPr>
              <p:cNvSpPr>
                <a:spLocks noRot="1" noChangeAspect="1" noMove="1" noResize="1" noEditPoints="1" noAdjustHandles="1" noChangeArrowheads="1" noChangeShapeType="1" noTextEdit="1"/>
              </p:cNvSpPr>
              <p:nvPr/>
            </p:nvSpPr>
            <p:spPr>
              <a:xfrm>
                <a:off x="874640" y="4679411"/>
                <a:ext cx="10674169" cy="1669111"/>
              </a:xfrm>
              <a:prstGeom prst="rect">
                <a:avLst/>
              </a:prstGeom>
              <a:blipFill>
                <a:blip r:embed="rId6"/>
                <a:stretch>
                  <a:fillRect/>
                </a:stretch>
              </a:blipFill>
            </p:spPr>
            <p:txBody>
              <a:bodyPr/>
              <a:lstStyle/>
              <a:p>
                <a:r>
                  <a:rPr lang="zh-CN" altLang="en-US">
                    <a:noFill/>
                  </a:rPr>
                  <a:t> </a:t>
                </a:r>
              </a:p>
            </p:txBody>
          </p:sp>
        </mc:Fallback>
      </mc:AlternateContent>
      <p:sp>
        <p:nvSpPr>
          <p:cNvPr id="9" name="矩形 8">
            <a:extLst>
              <a:ext uri="{FF2B5EF4-FFF2-40B4-BE49-F238E27FC236}">
                <a16:creationId xmlns:a16="http://schemas.microsoft.com/office/drawing/2014/main" id="{BEF13C26-E7CF-4874-97BA-48DF7C1DFF81}"/>
              </a:ext>
            </a:extLst>
          </p:cNvPr>
          <p:cNvSpPr/>
          <p:nvPr/>
        </p:nvSpPr>
        <p:spPr>
          <a:xfrm>
            <a:off x="531687" y="3284471"/>
            <a:ext cx="10699483" cy="461665"/>
          </a:xfrm>
          <a:prstGeom prst="rect">
            <a:avLst/>
          </a:prstGeom>
        </p:spPr>
        <p:txBody>
          <a:bodyPr wrap="square">
            <a:spAutoFit/>
          </a:bodyPr>
          <a:lstStyle/>
          <a:p>
            <a:pPr>
              <a:buClr>
                <a:srgbClr val="003300"/>
              </a:buClr>
              <a:buFont typeface="Yu Mincho Demibold" pitchFamily="18" charset="-128"/>
              <a:buChar char="☞"/>
            </a:pPr>
            <a:r>
              <a:rPr lang="en-US" altLang="zh-CN" sz="2400" i="1" dirty="0">
                <a:solidFill>
                  <a:srgbClr val="003300"/>
                </a:solidFill>
                <a:latin typeface="CMSSI8"/>
                <a:ea typeface="华文中宋"/>
                <a:cs typeface="Times New Roman" pitchFamily="18" charset="0"/>
              </a:rPr>
              <a:t> The modified TMD wave function for</a:t>
            </a:r>
            <a:r>
              <a:rPr lang="zh-CN" altLang="en-US" sz="2400" i="1" dirty="0">
                <a:solidFill>
                  <a:srgbClr val="003300"/>
                </a:solidFill>
                <a:latin typeface="CMSSI8"/>
                <a:ea typeface="华文中宋"/>
                <a:cs typeface="Times New Roman" pitchFamily="18" charset="0"/>
              </a:rPr>
              <a:t> </a:t>
            </a:r>
            <a:r>
              <a:rPr lang="en-US" altLang="zh-CN" sz="2400" i="1" dirty="0">
                <a:solidFill>
                  <a:srgbClr val="003300"/>
                </a:solidFill>
                <a:latin typeface="CMSSI8"/>
                <a:ea typeface="华文中宋"/>
                <a:cs typeface="Times New Roman" pitchFamily="18" charset="0"/>
              </a:rPr>
              <a:t>kaon is expressed as,  </a:t>
            </a:r>
            <a:endParaRPr lang="zh-CN" altLang="en-US" sz="2400" i="1" dirty="0">
              <a:solidFill>
                <a:srgbClr val="003300"/>
              </a:solidFill>
              <a:latin typeface="CMSSI8"/>
              <a:ea typeface="华文中宋"/>
            </a:endParaRPr>
          </a:p>
        </p:txBody>
      </p:sp>
      <p:sp>
        <p:nvSpPr>
          <p:cNvPr id="10" name="矩形 9">
            <a:extLst>
              <a:ext uri="{FF2B5EF4-FFF2-40B4-BE49-F238E27FC236}">
                <a16:creationId xmlns:a16="http://schemas.microsoft.com/office/drawing/2014/main" id="{1EA2E86E-9842-43EB-AA3F-2819B9392DAA}"/>
              </a:ext>
            </a:extLst>
          </p:cNvPr>
          <p:cNvSpPr/>
          <p:nvPr/>
        </p:nvSpPr>
        <p:spPr>
          <a:xfrm>
            <a:off x="6126693" y="4861115"/>
            <a:ext cx="3219438" cy="784107"/>
          </a:xfrm>
          <a:prstGeom prst="rect">
            <a:avLst/>
          </a:prstGeom>
          <a:noFill/>
          <a:ln w="38100"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13" name="矩形 12">
            <a:extLst>
              <a:ext uri="{FF2B5EF4-FFF2-40B4-BE49-F238E27FC236}">
                <a16:creationId xmlns:a16="http://schemas.microsoft.com/office/drawing/2014/main" id="{41949C32-6FDF-4734-BA72-0EF66A557619}"/>
              </a:ext>
            </a:extLst>
          </p:cNvPr>
          <p:cNvSpPr/>
          <p:nvPr/>
        </p:nvSpPr>
        <p:spPr>
          <a:xfrm>
            <a:off x="4828183" y="4341125"/>
            <a:ext cx="6869824"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JHYu, BWXiao and BQMa, Space- and time-like pion-rho transition form factors in the light-cone formalism, 0706.2018</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4" name="矩形 13">
            <a:extLst>
              <a:ext uri="{FF2B5EF4-FFF2-40B4-BE49-F238E27FC236}">
                <a16:creationId xmlns:a16="http://schemas.microsoft.com/office/drawing/2014/main" id="{D8A24DE8-66AB-4F69-B4A2-B152984759A7}"/>
              </a:ext>
            </a:extLst>
          </p:cNvPr>
          <p:cNvSpPr/>
          <p:nvPr/>
        </p:nvSpPr>
        <p:spPr>
          <a:xfrm>
            <a:off x="6639312" y="4100586"/>
            <a:ext cx="5058693"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THuang, Hadron wavefunctions and structure functions in QCD, AIP Conf.Proc.68.1000</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5" name="矩形 14">
            <a:extLst>
              <a:ext uri="{FF2B5EF4-FFF2-40B4-BE49-F238E27FC236}">
                <a16:creationId xmlns:a16="http://schemas.microsoft.com/office/drawing/2014/main" id="{AE7F99CF-5524-43A5-A17D-A1349BE1C171}"/>
              </a:ext>
            </a:extLst>
          </p:cNvPr>
          <p:cNvSpPr/>
          <p:nvPr/>
        </p:nvSpPr>
        <p:spPr>
          <a:xfrm>
            <a:off x="5564254" y="3855502"/>
            <a:ext cx="6133751"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Brodsky, THuang and Lepage, The hadronic wave function in Quantum Chromodynamics, SLAC-pub-2540</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p:spTree>
    <p:extLst>
      <p:ext uri="{BB962C8B-B14F-4D97-AF65-F5344CB8AC3E}">
        <p14:creationId xmlns:p14="http://schemas.microsoft.com/office/powerpoint/2010/main" val="49628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6" grpId="0"/>
      <p:bldP spid="7" grpId="0" animBg="1"/>
      <p:bldP spid="8" grpId="0"/>
      <p:bldP spid="9" grpId="0"/>
      <p:bldP spid="10" grpId="0" animBg="1"/>
      <p:bldP spid="13" grpId="0"/>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14" name="矩形 13">
            <a:extLst>
              <a:ext uri="{FF2B5EF4-FFF2-40B4-BE49-F238E27FC236}">
                <a16:creationId xmlns:a16="http://schemas.microsoft.com/office/drawing/2014/main" id="{5EF031CE-1BA0-4D2B-BB91-73B6BD94E84B}"/>
              </a:ext>
            </a:extLst>
          </p:cNvPr>
          <p:cNvSpPr/>
          <p:nvPr/>
        </p:nvSpPr>
        <p:spPr>
          <a:xfrm>
            <a:off x="683393" y="644534"/>
            <a:ext cx="10547777" cy="533672"/>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
                <a:srgbClr val="0000FF"/>
              </a:buClr>
              <a:buSzTx/>
              <a:buFont typeface="Yu Mincho Demibold" pitchFamily="18" charset="-128"/>
              <a:buChar char="☞"/>
              <a:tabLst/>
              <a:defRPr/>
            </a:pPr>
            <a:r>
              <a:rPr kumimoji="0" lang="en-US" altLang="zh-CN" sz="2400" b="0" i="1" u="none" strike="noStrike" kern="1200" cap="none" spc="0" normalizeH="0" baseline="0" noProof="0" dirty="0">
                <a:ln>
                  <a:noFill/>
                </a:ln>
                <a:solidFill>
                  <a:srgbClr val="0000FF"/>
                </a:solidFill>
                <a:effectLst/>
                <a:uLnTx/>
                <a:uFillTx/>
                <a:latin typeface="CMSSI8"/>
                <a:ea typeface="华文中宋"/>
                <a:cs typeface="Times New Roman" pitchFamily="18" charset="0"/>
              </a:rPr>
              <a:t> Determination of the shape parameters for pion, kaon and </a:t>
            </a:r>
            <a:r>
              <a:rPr kumimoji="0" lang="el-GR" altLang="zh-CN" sz="2400" b="0" i="1" u="none" strike="noStrike" kern="1200" cap="none" spc="0" normalizeH="0" baseline="0" noProof="0" dirty="0">
                <a:ln>
                  <a:noFill/>
                </a:ln>
                <a:solidFill>
                  <a:srgbClr val="0000FF"/>
                </a:solidFill>
                <a:effectLst/>
                <a:uLnTx/>
                <a:uFillTx/>
                <a:latin typeface="CMSSI8"/>
                <a:ea typeface="华文中宋"/>
                <a:cs typeface="Times New Roman" pitchFamily="18" charset="0"/>
              </a:rPr>
              <a:t>ρ</a:t>
            </a:r>
            <a:r>
              <a:rPr kumimoji="0" lang="en-US" altLang="zh-CN" sz="2400" b="0" i="1" u="none" strike="noStrike" kern="1200" cap="none" spc="0" normalizeH="0" baseline="0" noProof="0" dirty="0">
                <a:ln>
                  <a:noFill/>
                </a:ln>
                <a:solidFill>
                  <a:srgbClr val="0000FF"/>
                </a:solidFill>
                <a:effectLst/>
                <a:uLnTx/>
                <a:uFillTx/>
                <a:latin typeface="CMSSI8"/>
                <a:ea typeface="华文中宋"/>
                <a:cs typeface="Times New Roman" pitchFamily="18" charset="0"/>
              </a:rPr>
              <a:t> meson.  </a:t>
            </a:r>
            <a:endParaRPr kumimoji="0" lang="zh-CN" altLang="en-US" sz="2400" b="0" i="1" u="none" strike="noStrike" kern="1200" cap="none" spc="0" normalizeH="0" baseline="0" noProof="0" dirty="0">
              <a:ln>
                <a:noFill/>
              </a:ln>
              <a:solidFill>
                <a:srgbClr val="0000FF"/>
              </a:solidFill>
              <a:effectLst/>
              <a:uLnTx/>
              <a:uFillTx/>
              <a:latin typeface="CMSSI8"/>
              <a:ea typeface="华文中宋"/>
              <a:cs typeface="+mn-cs"/>
            </a:endParaRPr>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CFDC707C-E4D2-4ED8-9A78-708CE1A0ECCC}"/>
                  </a:ext>
                </a:extLst>
              </p:cNvPr>
              <p:cNvSpPr/>
              <p:nvPr/>
            </p:nvSpPr>
            <p:spPr>
              <a:xfrm>
                <a:off x="3089863" y="1278105"/>
                <a:ext cx="18706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altLang="zh-CN"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ctrlPr>
                        </m:sSubPr>
                        <m:e>
                          <m:r>
                            <a:rPr kumimoji="0" lang="zh-CN" altLang="el-GR"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𝛽</m:t>
                          </m:r>
                        </m:e>
                        <m:sub>
                          <m:r>
                            <a:rPr kumimoji="0" lang="zh-CN" altLang="el-GR"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𝜋</m:t>
                          </m:r>
                        </m:sub>
                      </m:sSub>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~0.4 </m:t>
                      </m:r>
                      <m:r>
                        <m:rPr>
                          <m:sty m:val="p"/>
                        </m:rPr>
                        <a:rPr kumimoji="0" lang="en-US" altLang="zh-CN" sz="2400" b="0" i="0"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GeV</m:t>
                      </m:r>
                      <m:r>
                        <a:rPr kumimoji="0" lang="en-US" altLang="zh-CN" sz="2400" b="0" i="1" u="none" strike="noStrike" kern="0" cap="none" spc="0" normalizeH="0" baseline="0" noProof="0">
                          <a:ln>
                            <a:noFill/>
                          </a:ln>
                          <a:solidFill>
                            <a:srgbClr val="0000CC"/>
                          </a:solidFill>
                          <a:effectLst/>
                          <a:uLnTx/>
                          <a:uFillTx/>
                          <a:latin typeface="Cambria Math" panose="02040503050406030204" pitchFamily="18" charset="0"/>
                          <a:ea typeface="华文中宋"/>
                          <a:cs typeface="Times New Roman" pitchFamily="18" charset="0"/>
                        </a:rPr>
                        <m:t>,</m:t>
                      </m:r>
                    </m:oMath>
                  </m:oMathPara>
                </a14:m>
                <a:endParaRPr kumimoji="0" lang="zh-CN" altLang="en-US" sz="1800" b="0" i="1"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18" name="矩形 17">
                <a:extLst>
                  <a:ext uri="{FF2B5EF4-FFF2-40B4-BE49-F238E27FC236}">
                    <a16:creationId xmlns:a16="http://schemas.microsoft.com/office/drawing/2014/main" id="{CFDC707C-E4D2-4ED8-9A78-708CE1A0ECCC}"/>
                  </a:ext>
                </a:extLst>
              </p:cNvPr>
              <p:cNvSpPr>
                <a:spLocks noRot="1" noChangeAspect="1" noMove="1" noResize="1" noEditPoints="1" noAdjustHandles="1" noChangeArrowheads="1" noChangeShapeType="1" noTextEdit="1"/>
              </p:cNvSpPr>
              <p:nvPr/>
            </p:nvSpPr>
            <p:spPr>
              <a:xfrm>
                <a:off x="3089863" y="1278105"/>
                <a:ext cx="1870640" cy="461665"/>
              </a:xfrm>
              <a:prstGeom prst="rect">
                <a:avLst/>
              </a:prstGeom>
              <a:blipFill>
                <a:blip r:embed="rId3"/>
                <a:stretch>
                  <a:fillRect l="-326" b="-17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40CA30DB-F619-428F-A1AB-2FBCB31DBCFC}"/>
                  </a:ext>
                </a:extLst>
              </p:cNvPr>
              <p:cNvSpPr/>
              <p:nvPr/>
            </p:nvSpPr>
            <p:spPr>
              <a:xfrm>
                <a:off x="5296948" y="1205683"/>
                <a:ext cx="1554208" cy="61574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0000CC"/>
                    </a:solidFill>
                    <a:effectLst/>
                    <a:uLnTx/>
                    <a:uFillTx/>
                    <a:latin typeface="Yu Mincho Demibold"/>
                    <a:ea typeface="华文中宋"/>
                    <a:cs typeface="Times New Roman" pitchFamily="18" charset="0"/>
                  </a:rPr>
                  <a:t> </a:t>
                </a:r>
                <a14:m>
                  <m:oMath xmlns:m="http://schemas.openxmlformats.org/officeDocument/2006/math">
                    <m:sSub>
                      <m:sSubPr>
                        <m:ctrlPr>
                          <a:rPr kumimoji="0" lang="el-GR" altLang="zh-CN"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ctrlPr>
                      </m:sSubPr>
                      <m:e>
                        <m:r>
                          <a:rPr kumimoji="0" lang="zh-CN" altLang="el-GR" sz="2400" b="0" i="1" u="none" strike="noStrike" kern="0" cap="none" spc="0" normalizeH="0" baseline="0" noProof="0">
                            <a:ln>
                              <a:noFill/>
                            </a:ln>
                            <a:solidFill>
                              <a:srgbClr val="0000CC"/>
                            </a:solidFill>
                            <a:effectLst/>
                            <a:uLnTx/>
                            <a:uFillTx/>
                            <a:latin typeface="Cambria Math" panose="02040503050406030204" pitchFamily="18" charset="0"/>
                            <a:ea typeface="华文中宋"/>
                            <a:cs typeface="Times New Roman" pitchFamily="18" charset="0"/>
                          </a:rPr>
                          <m:t>𝛽</m:t>
                        </m:r>
                      </m:e>
                      <m:sub>
                        <m:r>
                          <a:rPr kumimoji="0" lang="zh-CN" altLang="en-US"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𝜌</m:t>
                        </m:r>
                      </m:sub>
                    </m:sSub>
                    <m:r>
                      <a:rPr kumimoji="0" lang="en-US" altLang="zh-CN" sz="2400" b="0" i="1" u="none" strike="noStrike" kern="0" cap="none" spc="0" normalizeH="0" baseline="0" noProof="0">
                        <a:ln>
                          <a:noFill/>
                        </a:ln>
                        <a:solidFill>
                          <a:srgbClr val="0000CC"/>
                        </a:solidFill>
                        <a:effectLst/>
                        <a:uLnTx/>
                        <a:uFillTx/>
                        <a:latin typeface="Cambria Math" panose="02040503050406030204" pitchFamily="18" charset="0"/>
                        <a:ea typeface="华文中宋"/>
                        <a:cs typeface="Times New Roman" pitchFamily="18" charset="0"/>
                      </a:rPr>
                      <m:t>~</m:t>
                    </m:r>
                    <m:f>
                      <m:fPr>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ctrlPr>
                      </m:fPr>
                      <m:num>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1</m:t>
                        </m:r>
                      </m:num>
                      <m:den>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3</m:t>
                        </m:r>
                      </m:den>
                    </m:f>
                    <m:sSub>
                      <m:sSubPr>
                        <m:ctrlPr>
                          <a:rPr kumimoji="0" lang="el-GR" altLang="zh-CN" sz="2400" b="0" i="1" u="none" strike="noStrike" kern="0" cap="none" spc="0" normalizeH="0" baseline="0" noProof="0">
                            <a:ln>
                              <a:noFill/>
                            </a:ln>
                            <a:solidFill>
                              <a:srgbClr val="0000CC"/>
                            </a:solidFill>
                            <a:effectLst/>
                            <a:uLnTx/>
                            <a:uFillTx/>
                            <a:latin typeface="Cambria Math" panose="02040503050406030204" pitchFamily="18" charset="0"/>
                            <a:ea typeface="华文中宋"/>
                            <a:cs typeface="Times New Roman" pitchFamily="18" charset="0"/>
                          </a:rPr>
                        </m:ctrlPr>
                      </m:sSubPr>
                      <m:e>
                        <m:r>
                          <a:rPr kumimoji="0" lang="zh-CN" altLang="el-GR" sz="2400" b="0" i="1" u="none" strike="noStrike" kern="0" cap="none" spc="0" normalizeH="0" baseline="0" noProof="0">
                            <a:ln>
                              <a:noFill/>
                            </a:ln>
                            <a:solidFill>
                              <a:srgbClr val="0000CC"/>
                            </a:solidFill>
                            <a:effectLst/>
                            <a:uLnTx/>
                            <a:uFillTx/>
                            <a:latin typeface="Cambria Math" panose="02040503050406030204" pitchFamily="18" charset="0"/>
                            <a:ea typeface="华文中宋"/>
                            <a:cs typeface="Times New Roman" pitchFamily="18" charset="0"/>
                          </a:rPr>
                          <m:t>𝛽</m:t>
                        </m:r>
                      </m:e>
                      <m:sub>
                        <m:r>
                          <a:rPr kumimoji="0" lang="zh-CN" altLang="el-GR" sz="2400" b="0" i="1" u="none" strike="noStrike" kern="0" cap="none" spc="0" normalizeH="0" baseline="0" noProof="0">
                            <a:ln>
                              <a:noFill/>
                            </a:ln>
                            <a:solidFill>
                              <a:srgbClr val="0000CC"/>
                            </a:solidFill>
                            <a:effectLst/>
                            <a:uLnTx/>
                            <a:uFillTx/>
                            <a:latin typeface="Cambria Math" panose="02040503050406030204" pitchFamily="18" charset="0"/>
                            <a:ea typeface="华文中宋"/>
                            <a:cs typeface="Times New Roman" pitchFamily="18" charset="0"/>
                          </a:rPr>
                          <m:t>𝜋</m:t>
                        </m:r>
                      </m:sub>
                    </m:sSub>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m:t>
                    </m:r>
                  </m:oMath>
                </a14:m>
                <a:r>
                  <a:rPr kumimoji="0" lang="en-US" altLang="zh-CN" sz="2400" b="0" i="0" u="none" strike="noStrike" kern="0" cap="none" spc="0" normalizeH="0" baseline="0" noProof="0" dirty="0">
                    <a:ln>
                      <a:noFill/>
                    </a:ln>
                    <a:solidFill>
                      <a:srgbClr val="0000CC"/>
                    </a:solidFill>
                    <a:effectLst/>
                    <a:uLnTx/>
                    <a:uFillTx/>
                    <a:latin typeface="Yu Mincho Demibold"/>
                    <a:ea typeface="华文中宋"/>
                    <a:cs typeface="Times New Roman" pitchFamily="18" charset="0"/>
                  </a:rPr>
                  <a:t> </a:t>
                </a: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19" name="矩形 18">
                <a:extLst>
                  <a:ext uri="{FF2B5EF4-FFF2-40B4-BE49-F238E27FC236}">
                    <a16:creationId xmlns:a16="http://schemas.microsoft.com/office/drawing/2014/main" id="{40CA30DB-F619-428F-A1AB-2FBCB31DBCFC}"/>
                  </a:ext>
                </a:extLst>
              </p:cNvPr>
              <p:cNvSpPr>
                <a:spLocks noRot="1" noChangeAspect="1" noMove="1" noResize="1" noEditPoints="1" noAdjustHandles="1" noChangeArrowheads="1" noChangeShapeType="1" noTextEdit="1"/>
              </p:cNvSpPr>
              <p:nvPr/>
            </p:nvSpPr>
            <p:spPr>
              <a:xfrm>
                <a:off x="5296948" y="1205683"/>
                <a:ext cx="1554208" cy="615746"/>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FA36431E-9417-476A-B768-B192B1729300}"/>
                  </a:ext>
                </a:extLst>
              </p:cNvPr>
              <p:cNvSpPr/>
              <p:nvPr/>
            </p:nvSpPr>
            <p:spPr>
              <a:xfrm>
                <a:off x="7252178" y="1282157"/>
                <a:ext cx="20185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altLang="zh-CN"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ctrlPr>
                        </m:sSubPr>
                        <m:e>
                          <m:r>
                            <a:rPr kumimoji="0" lang="zh-CN" altLang="el-GR"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𝛽</m:t>
                          </m:r>
                        </m:e>
                        <m:sub>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𝐾</m:t>
                          </m:r>
                        </m:sub>
                      </m:sSub>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~0.25 </m:t>
                      </m:r>
                      <m:r>
                        <m:rPr>
                          <m:sty m:val="p"/>
                        </m:rPr>
                        <a:rPr kumimoji="0" lang="en-US" altLang="zh-CN" sz="2400" b="0" i="0" u="none" strike="noStrike" kern="0" cap="none" spc="0" normalizeH="0" baseline="0" noProof="0" smtClean="0">
                          <a:ln>
                            <a:noFill/>
                          </a:ln>
                          <a:solidFill>
                            <a:srgbClr val="0000CC"/>
                          </a:solidFill>
                          <a:effectLst/>
                          <a:uLnTx/>
                          <a:uFillTx/>
                          <a:latin typeface="Cambria Math" panose="02040503050406030204" pitchFamily="18" charset="0"/>
                          <a:ea typeface="华文中宋"/>
                          <a:cs typeface="Times New Roman" pitchFamily="18" charset="0"/>
                        </a:rPr>
                        <m:t>GeV</m:t>
                      </m:r>
                    </m:oMath>
                  </m:oMathPara>
                </a14:m>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20" name="矩形 19">
                <a:extLst>
                  <a:ext uri="{FF2B5EF4-FFF2-40B4-BE49-F238E27FC236}">
                    <a16:creationId xmlns:a16="http://schemas.microsoft.com/office/drawing/2014/main" id="{FA36431E-9417-476A-B768-B192B1729300}"/>
                  </a:ext>
                </a:extLst>
              </p:cNvPr>
              <p:cNvSpPr>
                <a:spLocks noRot="1" noChangeAspect="1" noMove="1" noResize="1" noEditPoints="1" noAdjustHandles="1" noChangeArrowheads="1" noChangeShapeType="1" noTextEdit="1"/>
              </p:cNvSpPr>
              <p:nvPr/>
            </p:nvSpPr>
            <p:spPr>
              <a:xfrm>
                <a:off x="7252178" y="1282157"/>
                <a:ext cx="2018501" cy="461665"/>
              </a:xfrm>
              <a:prstGeom prst="rect">
                <a:avLst/>
              </a:prstGeom>
              <a:blipFill>
                <a:blip r:embed="rId5"/>
                <a:stretch>
                  <a:fillRect b="-17105"/>
                </a:stretch>
              </a:blipFill>
            </p:spPr>
            <p:txBody>
              <a:bodyPr/>
              <a:lstStyle/>
              <a:p>
                <a:r>
                  <a:rPr lang="zh-CN" altLang="en-US">
                    <a:noFill/>
                  </a:rPr>
                  <a:t> </a:t>
                </a:r>
              </a:p>
            </p:txBody>
          </p:sp>
        </mc:Fallback>
      </mc:AlternateContent>
      <p:sp>
        <p:nvSpPr>
          <p:cNvPr id="24" name="矩形 23">
            <a:extLst>
              <a:ext uri="{FF2B5EF4-FFF2-40B4-BE49-F238E27FC236}">
                <a16:creationId xmlns:a16="http://schemas.microsoft.com/office/drawing/2014/main" id="{D908BB84-BED1-4854-9F9A-6AB0759DA88E}"/>
              </a:ext>
            </a:extLst>
          </p:cNvPr>
          <p:cNvSpPr/>
          <p:nvPr/>
        </p:nvSpPr>
        <p:spPr>
          <a:xfrm>
            <a:off x="683393" y="1939891"/>
            <a:ext cx="51109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0000"/>
              </a:buClr>
              <a:buSzTx/>
              <a:buFont typeface="Yu Mincho Demibold" pitchFamily="18" charset="-128"/>
              <a:buChar char="☞"/>
              <a:tabLst/>
              <a:defRPr/>
            </a:pPr>
            <a:r>
              <a:rPr kumimoji="0" lang="en-US" altLang="zh-CN" sz="2400" b="0" i="1" u="none" strike="noStrike" kern="1200" cap="none" spc="0" normalizeH="0" baseline="0" noProof="0" dirty="0">
                <a:ln>
                  <a:noFill/>
                </a:ln>
                <a:solidFill>
                  <a:srgbClr val="FF0000"/>
                </a:solidFill>
                <a:effectLst/>
                <a:uLnTx/>
                <a:uFillTx/>
                <a:latin typeface="CMSSI8"/>
                <a:ea typeface="华文中宋"/>
                <a:cs typeface="Times New Roman" pitchFamily="18" charset="0"/>
              </a:rPr>
              <a:t> Important implications:</a:t>
            </a:r>
            <a:endParaRPr kumimoji="0" lang="zh-CN" altLang="en-US" sz="2400" b="0" i="1" u="none" strike="noStrike" kern="1200" cap="none" spc="0" normalizeH="0" baseline="0" noProof="0" dirty="0">
              <a:ln>
                <a:noFill/>
              </a:ln>
              <a:solidFill>
                <a:srgbClr val="FF0000"/>
              </a:solidFill>
              <a:effectLst/>
              <a:uLnTx/>
              <a:uFillTx/>
              <a:latin typeface="CMSSI8"/>
              <a:ea typeface="华文中宋"/>
              <a:cs typeface="+mn-cs"/>
            </a:endParaRPr>
          </a:p>
        </p:txBody>
      </p:sp>
      <p:sp>
        <p:nvSpPr>
          <p:cNvPr id="23" name="矩形 22">
            <a:extLst>
              <a:ext uri="{FF2B5EF4-FFF2-40B4-BE49-F238E27FC236}">
                <a16:creationId xmlns:a16="http://schemas.microsoft.com/office/drawing/2014/main" id="{A2BA4680-D225-417A-8C9F-9DDA342FC097}"/>
              </a:ext>
            </a:extLst>
          </p:cNvPr>
          <p:cNvSpPr/>
          <p:nvPr/>
        </p:nvSpPr>
        <p:spPr>
          <a:xfrm>
            <a:off x="683393" y="2484952"/>
            <a:ext cx="1087984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3300"/>
              </a:buClr>
              <a:buSzTx/>
              <a:buFont typeface="Yu Mincho Demibold" pitchFamily="18" charset="-128"/>
              <a:buChar char="☞"/>
              <a:tabLst/>
              <a:defRPr/>
            </a:pPr>
            <a:r>
              <a:rPr kumimoji="0" lang="en-US" altLang="zh-CN" sz="2400" b="0" i="1" u="none" strike="noStrike" kern="1200" cap="none" spc="0" normalizeH="0" baseline="0" noProof="0" dirty="0">
                <a:ln>
                  <a:noFill/>
                </a:ln>
                <a:solidFill>
                  <a:srgbClr val="003300"/>
                </a:solidFill>
                <a:effectLst/>
                <a:uLnTx/>
                <a:uFillTx/>
                <a:latin typeface="CMSSI8"/>
                <a:ea typeface="华文中宋"/>
                <a:cs typeface="Times New Roman" pitchFamily="18" charset="0"/>
              </a:rPr>
              <a:t> Simply parameterize the glauber phase S</a:t>
            </a:r>
            <a:r>
              <a:rPr kumimoji="0" lang="en-US" altLang="zh-CN" sz="2400" b="0" i="0" u="none" strike="noStrike" kern="120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2400" b="1" i="0" u="none" strike="noStrike" kern="1200" cap="none" spc="0" normalizeH="0" baseline="0" noProof="0" dirty="0">
                <a:ln>
                  <a:noFill/>
                </a:ln>
                <a:solidFill>
                  <a:srgbClr val="003300"/>
                </a:solidFill>
                <a:effectLst/>
                <a:uLnTx/>
                <a:uFillTx/>
                <a:latin typeface="CMSSI8"/>
                <a:ea typeface="华文中宋"/>
                <a:cs typeface="Times New Roman" pitchFamily="18" charset="0"/>
              </a:rPr>
              <a:t>b</a:t>
            </a:r>
            <a:r>
              <a:rPr kumimoji="0" lang="en-US" altLang="zh-CN" sz="2400" b="0" i="0" u="none" strike="noStrike" kern="120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2400" b="0" i="1" u="none" strike="noStrike" kern="1200" cap="none" spc="0" normalizeH="0" baseline="0" noProof="0" dirty="0">
                <a:ln>
                  <a:noFill/>
                </a:ln>
                <a:solidFill>
                  <a:srgbClr val="003300"/>
                </a:solidFill>
                <a:effectLst/>
                <a:uLnTx/>
                <a:uFillTx/>
                <a:latin typeface="CMSSI8"/>
                <a:ea typeface="华文中宋"/>
                <a:cs typeface="Times New Roman" pitchFamily="18" charset="0"/>
              </a:rPr>
              <a:t> by a sinusoidal function,  </a:t>
            </a:r>
            <a:endParaRPr kumimoji="0" lang="zh-CN" altLang="en-US" sz="2400" b="0" i="1" u="none" strike="noStrike" kern="1200" cap="none" spc="0" normalizeH="0" baseline="0" noProof="0" dirty="0">
              <a:ln>
                <a:noFill/>
              </a:ln>
              <a:solidFill>
                <a:srgbClr val="003300"/>
              </a:solidFill>
              <a:effectLst/>
              <a:uLnTx/>
              <a:uFillTx/>
              <a:latin typeface="CMSSI8"/>
              <a:ea typeface="华文中宋"/>
              <a:cs typeface="+mn-cs"/>
            </a:endParaRPr>
          </a:p>
        </p:txBody>
      </p:sp>
      <p:sp>
        <p:nvSpPr>
          <p:cNvPr id="29" name="TextBox 21">
            <a:extLst>
              <a:ext uri="{FF2B5EF4-FFF2-40B4-BE49-F238E27FC236}">
                <a16:creationId xmlns:a16="http://schemas.microsoft.com/office/drawing/2014/main" id="{FF8CCC15-4A68-426C-B4A8-7D89073B83E4}"/>
              </a:ext>
            </a:extLst>
          </p:cNvPr>
          <p:cNvSpPr txBox="1"/>
          <p:nvPr/>
        </p:nvSpPr>
        <p:spPr>
          <a:xfrm>
            <a:off x="362241" y="2938039"/>
            <a:ext cx="11464412" cy="584775"/>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S</a:t>
            </a:r>
            <a:r>
              <a:rPr kumimoji="0" lang="en-US" altLang="zh-CN" sz="3200" b="0" i="0" u="none" strike="noStrike" kern="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3200" b="1" i="0" u="none" strike="noStrike" kern="0" cap="none" spc="0" normalizeH="0" baseline="0" noProof="0" dirty="0">
                <a:ln>
                  <a:noFill/>
                </a:ln>
                <a:solidFill>
                  <a:srgbClr val="003300"/>
                </a:solidFill>
                <a:effectLst/>
                <a:uLnTx/>
                <a:uFillTx/>
                <a:latin typeface="CMSSI8"/>
                <a:ea typeface="华文中宋"/>
                <a:cs typeface="Times New Roman" pitchFamily="18" charset="0"/>
              </a:rPr>
              <a:t>b</a:t>
            </a:r>
            <a:r>
              <a:rPr kumimoji="0" lang="en-US" altLang="zh-CN" sz="3200" b="0" i="0" u="none" strike="noStrike" kern="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 = r</a:t>
            </a:r>
            <a:r>
              <a:rPr kumimoji="0" lang="el-GR"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π</a:t>
            </a:r>
            <a:r>
              <a:rPr kumimoji="0" lang="en-US"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 </a:t>
            </a:r>
            <a:r>
              <a:rPr kumimoji="0" lang="en-US" altLang="zh-CN" sz="3200" b="0" i="0" u="none" strike="noStrike" kern="0" cap="none" spc="0" normalizeH="0" baseline="0" noProof="0" dirty="0">
                <a:ln>
                  <a:noFill/>
                </a:ln>
                <a:solidFill>
                  <a:srgbClr val="003300"/>
                </a:solidFill>
                <a:effectLst/>
                <a:uLnTx/>
                <a:uFillTx/>
                <a:latin typeface="Times New Roman" panose="02020603050405020304" pitchFamily="18" charset="0"/>
                <a:ea typeface="华文中宋"/>
                <a:cs typeface="Times New Roman" panose="02020603050405020304" pitchFamily="18" charset="0"/>
              </a:rPr>
              <a:t>sin</a:t>
            </a:r>
            <a:r>
              <a:rPr kumimoji="0" lang="en-US" altLang="zh-CN" sz="3200" b="0" i="0" u="none" strike="noStrike" kern="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p</a:t>
            </a:r>
            <a:r>
              <a:rPr kumimoji="0" lang="en-US" altLang="zh-CN" sz="3200" b="1" i="0" u="none" strike="noStrike" kern="0" cap="none" spc="0" normalizeH="0" baseline="0" noProof="0" dirty="0">
                <a:ln>
                  <a:noFill/>
                </a:ln>
                <a:solidFill>
                  <a:srgbClr val="003300"/>
                </a:solidFill>
                <a:effectLst/>
                <a:uLnTx/>
                <a:uFillTx/>
                <a:latin typeface="CMSSI8"/>
                <a:ea typeface="华文中宋"/>
                <a:cs typeface="Times New Roman" pitchFamily="18" charset="0"/>
              </a:rPr>
              <a:t>b</a:t>
            </a:r>
            <a:r>
              <a:rPr kumimoji="0" lang="en-US" altLang="zh-CN" sz="3200" b="0" i="0" u="none" strike="noStrike" kern="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 </a:t>
            </a:r>
            <a:endParaRPr kumimoji="0" lang="zh-CN" altLang="en-US" sz="3200" b="0" i="1" u="none" strike="noStrike" kern="0" cap="none" spc="0" normalizeH="0" baseline="0" noProof="0" dirty="0">
              <a:ln>
                <a:noFill/>
              </a:ln>
              <a:solidFill>
                <a:srgbClr val="003300"/>
              </a:solidFill>
              <a:effectLst/>
              <a:uLnTx/>
              <a:uFillTx/>
              <a:latin typeface="CMSSI8"/>
              <a:ea typeface="华文中宋"/>
              <a:cs typeface="Times New Roman" pitchFamily="18" charset="0"/>
            </a:endParaRP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048C3EB0-B6AA-4C33-AA57-81E983CA0DBA}"/>
                  </a:ext>
                </a:extLst>
              </p:cNvPr>
              <p:cNvSpPr/>
              <p:nvPr/>
            </p:nvSpPr>
            <p:spPr>
              <a:xfrm>
                <a:off x="687710" y="3727418"/>
                <a:ext cx="11138943" cy="1013804"/>
              </a:xfrm>
              <a:prstGeom prst="rect">
                <a:avLst/>
              </a:prstGeom>
            </p:spPr>
            <p:txBody>
              <a:bodyPr wrap="square">
                <a:spAutoFit/>
              </a:bodyPr>
              <a:lstStyle/>
              <a:p>
                <a:pPr marL="342900" indent="-342900">
                  <a:lnSpc>
                    <a:spcPct val="130000"/>
                  </a:lnSpc>
                  <a:buClr>
                    <a:srgbClr val="00B050"/>
                  </a:buClr>
                  <a:buFontTx/>
                  <a:buChar char="☞"/>
                </a:pPr>
                <a:r>
                  <a:rPr lang="en-US" altLang="zh-CN" sz="2400" i="1" dirty="0">
                    <a:solidFill>
                      <a:srgbClr val="00B050"/>
                    </a:solidFill>
                    <a:latin typeface="CMSSI8"/>
                  </a:rPr>
                  <a:t>The soft factor </a:t>
                </a:r>
                <a14:m>
                  <m:oMath xmlns:m="http://schemas.openxmlformats.org/officeDocument/2006/math">
                    <m:sSub>
                      <m:sSubPr>
                        <m:ctrlPr>
                          <a:rPr lang="en-US" altLang="zh-TW" sz="2200" i="1" smtClean="0">
                            <a:solidFill>
                              <a:srgbClr val="00B050"/>
                            </a:solidFill>
                            <a:latin typeface="Cambria Math" panose="02040503050406030204" pitchFamily="18" charset="0"/>
                          </a:rPr>
                        </m:ctrlPr>
                      </m:sSubPr>
                      <m:e>
                        <m:r>
                          <a:rPr lang="en-US" altLang="zh-TW" sz="2200" i="1">
                            <a:solidFill>
                              <a:srgbClr val="00B050"/>
                            </a:solidFill>
                            <a:latin typeface="Cambria Math" panose="02040503050406030204" pitchFamily="18" charset="0"/>
                          </a:rPr>
                          <m:t>𝑆</m:t>
                        </m:r>
                      </m:e>
                      <m:sub>
                        <m:r>
                          <a:rPr lang="en-US" altLang="zh-TW" sz="2200" i="1">
                            <a:solidFill>
                              <a:srgbClr val="00B050"/>
                            </a:solidFill>
                            <a:latin typeface="Cambria Math" panose="02040503050406030204" pitchFamily="18" charset="0"/>
                          </a:rPr>
                          <m:t>𝑒</m:t>
                        </m:r>
                      </m:sub>
                    </m:sSub>
                  </m:oMath>
                </a14:m>
                <a:r>
                  <a:rPr lang="en-US" altLang="zh-CN" sz="2200" i="1" dirty="0">
                    <a:solidFill>
                      <a:srgbClr val="00B050"/>
                    </a:solidFill>
                    <a:latin typeface="CMSSI8"/>
                  </a:rPr>
                  <a:t> </a:t>
                </a:r>
                <a:r>
                  <a:rPr lang="en-US" altLang="zh-CN" sz="2400" i="1" dirty="0">
                    <a:solidFill>
                      <a:srgbClr val="00B050"/>
                    </a:solidFill>
                    <a:latin typeface="CMSSI8"/>
                  </a:rPr>
                  <a:t>has a dynamical origin similar to that of a meson wave function: the former (latter) absorbs the glauber (collinear) gluons. </a:t>
                </a:r>
                <a:endParaRPr lang="zh-CN" altLang="en-US" sz="2400" i="1" dirty="0">
                  <a:solidFill>
                    <a:srgbClr val="00B050"/>
                  </a:solidFill>
                  <a:latin typeface="CMSSI8"/>
                </a:endParaRPr>
              </a:p>
            </p:txBody>
          </p:sp>
        </mc:Choice>
        <mc:Fallback xmlns="">
          <p:sp>
            <p:nvSpPr>
              <p:cNvPr id="10" name="矩形 9">
                <a:extLst>
                  <a:ext uri="{FF2B5EF4-FFF2-40B4-BE49-F238E27FC236}">
                    <a16:creationId xmlns:a16="http://schemas.microsoft.com/office/drawing/2014/main" id="{048C3EB0-B6AA-4C33-AA57-81E983CA0DBA}"/>
                  </a:ext>
                </a:extLst>
              </p:cNvPr>
              <p:cNvSpPr>
                <a:spLocks noRot="1" noChangeAspect="1" noMove="1" noResize="1" noEditPoints="1" noAdjustHandles="1" noChangeArrowheads="1" noChangeShapeType="1" noTextEdit="1"/>
              </p:cNvSpPr>
              <p:nvPr/>
            </p:nvSpPr>
            <p:spPr>
              <a:xfrm>
                <a:off x="687710" y="3727418"/>
                <a:ext cx="11138943" cy="1013804"/>
              </a:xfrm>
              <a:prstGeom prst="rect">
                <a:avLst/>
              </a:prstGeom>
              <a:blipFill>
                <a:blip r:embed="rId6"/>
                <a:stretch>
                  <a:fillRect l="-1040" t="-2395" r="-1149" b="-125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575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750"/>
                                        <p:tgtEl>
                                          <p:spTgt spid="23"/>
                                        </p:tgtEl>
                                      </p:cBhvr>
                                    </p:animEffect>
                                    <p:anim calcmode="lin" valueType="num">
                                      <p:cBhvr>
                                        <p:cTn id="14" dur="750" fill="hold"/>
                                        <p:tgtEl>
                                          <p:spTgt spid="23"/>
                                        </p:tgtEl>
                                        <p:attrNameLst>
                                          <p:attrName>ppt_x</p:attrName>
                                        </p:attrNameLst>
                                      </p:cBhvr>
                                      <p:tavLst>
                                        <p:tav tm="0">
                                          <p:val>
                                            <p:strVal val="#ppt_x"/>
                                          </p:val>
                                        </p:tav>
                                        <p:tav tm="100000">
                                          <p:val>
                                            <p:strVal val="#ppt_x"/>
                                          </p:val>
                                        </p:tav>
                                      </p:tavLst>
                                    </p:anim>
                                    <p:anim calcmode="lin" valueType="num">
                                      <p:cBhvr>
                                        <p:cTn id="15" dur="750" fill="hold"/>
                                        <p:tgtEl>
                                          <p:spTgt spid="2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750"/>
                                        <p:tgtEl>
                                          <p:spTgt spid="29"/>
                                        </p:tgtEl>
                                      </p:cBhvr>
                                    </p:animEffect>
                                    <p:anim calcmode="lin" valueType="num">
                                      <p:cBhvr>
                                        <p:cTn id="19" dur="750" fill="hold"/>
                                        <p:tgtEl>
                                          <p:spTgt spid="29"/>
                                        </p:tgtEl>
                                        <p:attrNameLst>
                                          <p:attrName>ppt_x</p:attrName>
                                        </p:attrNameLst>
                                      </p:cBhvr>
                                      <p:tavLst>
                                        <p:tav tm="0">
                                          <p:val>
                                            <p:strVal val="#ppt_x"/>
                                          </p:val>
                                        </p:tav>
                                        <p:tav tm="100000">
                                          <p:val>
                                            <p:strVal val="#ppt_x"/>
                                          </p:val>
                                        </p:tav>
                                      </p:tavLst>
                                    </p:anim>
                                    <p:anim calcmode="lin" valueType="num">
                                      <p:cBhvr>
                                        <p:cTn id="20" dur="7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p:bldP spid="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8" name="矩形 7">
            <a:extLst>
              <a:ext uri="{FF2B5EF4-FFF2-40B4-BE49-F238E27FC236}">
                <a16:creationId xmlns:a16="http://schemas.microsoft.com/office/drawing/2014/main" id="{2801CD10-D868-4134-A410-6F9A03FC4407}"/>
              </a:ext>
            </a:extLst>
          </p:cNvPr>
          <p:cNvSpPr/>
          <p:nvPr/>
        </p:nvSpPr>
        <p:spPr>
          <a:xfrm>
            <a:off x="589444" y="421999"/>
            <a:ext cx="11018623" cy="937051"/>
          </a:xfrm>
          <a:prstGeom prst="rect">
            <a:avLst/>
          </a:prstGeom>
          <a:solidFill>
            <a:schemeClr val="accent4">
              <a:lumMod val="20000"/>
              <a:lumOff val="80000"/>
            </a:schemeClr>
          </a:solidFill>
          <a:ln w="19050">
            <a:solidFill>
              <a:srgbClr val="FFFF00"/>
            </a:solidFill>
          </a:ln>
          <a:effectLst>
            <a:outerShdw blurRad="76200" dist="12700" dir="8100000" sy="-23000" kx="800400" algn="br" rotWithShape="0">
              <a:prstClr val="black">
                <a:alpha val="20000"/>
              </a:prstClr>
            </a:outerShdw>
          </a:effectLst>
        </p:spPr>
        <p:txBody>
          <a:bodyPr wrap="square">
            <a:spAutoFit/>
          </a:bodyPr>
          <a:lstStyle/>
          <a:p>
            <a:pPr marL="342900" marR="0" lvl="0" indent="-34290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en-US" altLang="zh-CN" sz="2200" b="0" i="1" u="none" strike="noStrike" kern="1200" cap="none" spc="0" normalizeH="0" baseline="0" noProof="0" dirty="0">
                <a:ln>
                  <a:noFill/>
                </a:ln>
                <a:solidFill>
                  <a:srgbClr val="C00000"/>
                </a:solidFill>
                <a:effectLst/>
                <a:uLnTx/>
                <a:uFillTx/>
                <a:latin typeface="CMSSI8"/>
                <a:ea typeface="+mn-ea"/>
                <a:cs typeface="Times New Roman" panose="02020603050405020304" pitchFamily="18" charset="0"/>
              </a:rPr>
              <a:t>A simplified formalism neglecting the convolution between the glauber factors and the PQCD factorization formulas elaborated, generally consistent predictions given.</a:t>
            </a:r>
            <a:endParaRPr kumimoji="0" lang="zh-CN" altLang="en-US" sz="2200" b="0" i="1" u="none" strike="noStrike" kern="1200" cap="none" spc="0" normalizeH="0" baseline="0" noProof="0" dirty="0">
              <a:ln>
                <a:noFill/>
              </a:ln>
              <a:solidFill>
                <a:srgbClr val="C00000"/>
              </a:solidFill>
              <a:effectLst/>
              <a:uLnTx/>
              <a:uFillTx/>
              <a:latin typeface="CMSSI8"/>
              <a:ea typeface="+mn-ea"/>
              <a:cs typeface="+mn-cs"/>
            </a:endParaRPr>
          </a:p>
        </p:txBody>
      </p:sp>
      <p:pic>
        <p:nvPicPr>
          <p:cNvPr id="10" name="图片 9">
            <a:extLst>
              <a:ext uri="{FF2B5EF4-FFF2-40B4-BE49-F238E27FC236}">
                <a16:creationId xmlns:a16="http://schemas.microsoft.com/office/drawing/2014/main" id="{5A10C15A-E5BB-4768-A18B-C22E1C2B40E4}"/>
              </a:ext>
            </a:extLst>
          </p:cNvPr>
          <p:cNvPicPr>
            <a:picLocks noChangeAspect="1"/>
          </p:cNvPicPr>
          <p:nvPr/>
        </p:nvPicPr>
        <p:blipFill>
          <a:blip r:embed="rId3"/>
          <a:stretch>
            <a:fillRect/>
          </a:stretch>
        </p:blipFill>
        <p:spPr>
          <a:xfrm>
            <a:off x="1043075" y="1514850"/>
            <a:ext cx="10105850" cy="4647296"/>
          </a:xfrm>
          <a:prstGeom prst="rect">
            <a:avLst/>
          </a:prstGeom>
          <a:effectLst>
            <a:outerShdw blurRad="50800" dist="38100" dir="5400000" algn="t" rotWithShape="0">
              <a:prstClr val="black">
                <a:alpha val="40000"/>
              </a:prstClr>
            </a:outerShdw>
          </a:effectLst>
        </p:spPr>
      </p:pic>
      <p:sp>
        <p:nvSpPr>
          <p:cNvPr id="11" name="矩形 10">
            <a:extLst>
              <a:ext uri="{FF2B5EF4-FFF2-40B4-BE49-F238E27FC236}">
                <a16:creationId xmlns:a16="http://schemas.microsoft.com/office/drawing/2014/main" id="{504723D0-E3E4-4825-AFF3-70878D47D8ED}"/>
              </a:ext>
            </a:extLst>
          </p:cNvPr>
          <p:cNvSpPr/>
          <p:nvPr/>
        </p:nvSpPr>
        <p:spPr>
          <a:xfrm>
            <a:off x="1082839" y="5014761"/>
            <a:ext cx="9991026" cy="1085947"/>
          </a:xfrm>
          <a:prstGeom prst="rect">
            <a:avLst/>
          </a:prstGeom>
          <a:noFill/>
          <a:ln w="28575" cap="flat">
            <a:solidFill>
              <a:srgbClr val="FF0000"/>
            </a:solidFill>
            <a:prstDash val="lgDashDot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7A6F3471-F78B-4096-A7CB-87719F57DF01}"/>
                  </a:ext>
                </a:extLst>
              </p:cNvPr>
              <p:cNvSpPr/>
              <p:nvPr/>
            </p:nvSpPr>
            <p:spPr>
              <a:xfrm>
                <a:off x="6155357" y="6211194"/>
                <a:ext cx="5746281"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1" u="none" strike="noStrike" kern="1200" cap="none" spc="0" normalizeH="0" baseline="0" noProof="0" dirty="0">
                    <a:ln>
                      <a:noFill/>
                    </a:ln>
                    <a:solidFill>
                      <a:srgbClr val="000080"/>
                    </a:solidFill>
                    <a:effectLst/>
                    <a:uLnTx/>
                    <a:uFillTx/>
                    <a:latin typeface="CMSSI8"/>
                    <a:ea typeface="+mn-ea"/>
                    <a:cs typeface="+mn-cs"/>
                  </a:rPr>
                  <a:t>HnLi and Mishima, Glauber gluons in spectator amplitudes for B-&gt;</a:t>
                </a:r>
                <a14:m>
                  <m:oMath xmlns:m="http://schemas.openxmlformats.org/officeDocument/2006/math">
                    <m:r>
                      <a:rPr kumimoji="0" lang="zh-CN" altLang="en-US" sz="105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𝜋</m:t>
                    </m:r>
                    <m:r>
                      <a:rPr kumimoji="0" lang="en-US" altLang="zh-CN" sz="105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𝑀</m:t>
                    </m:r>
                  </m:oMath>
                </a14:m>
                <a:r>
                  <a:rPr kumimoji="0" lang="en-US" altLang="zh-CN" sz="1050" b="0" i="1" u="none" strike="noStrike" kern="1200" cap="none" spc="0" normalizeH="0" baseline="0" noProof="0" dirty="0">
                    <a:ln>
                      <a:noFill/>
                    </a:ln>
                    <a:solidFill>
                      <a:srgbClr val="000080"/>
                    </a:solidFill>
                    <a:effectLst/>
                    <a:uLnTx/>
                    <a:uFillTx/>
                    <a:latin typeface="CMSSI8"/>
                    <a:ea typeface="+mn-ea"/>
                    <a:cs typeface="+mn-cs"/>
                  </a:rPr>
                  <a:t> decays, arXiv: 1407.7647[hep-ph]</a:t>
                </a:r>
                <a:endParaRPr kumimoji="0" lang="zh-CN" altLang="en-US" sz="105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12" name="矩形 11">
                <a:extLst>
                  <a:ext uri="{FF2B5EF4-FFF2-40B4-BE49-F238E27FC236}">
                    <a16:creationId xmlns:a16="http://schemas.microsoft.com/office/drawing/2014/main" id="{7A6F3471-F78B-4096-A7CB-87719F57DF01}"/>
                  </a:ext>
                </a:extLst>
              </p:cNvPr>
              <p:cNvSpPr>
                <a:spLocks noRot="1" noChangeAspect="1" noMove="1" noResize="1" noEditPoints="1" noAdjustHandles="1" noChangeArrowheads="1" noChangeShapeType="1" noTextEdit="1"/>
              </p:cNvSpPr>
              <p:nvPr/>
            </p:nvSpPr>
            <p:spPr>
              <a:xfrm>
                <a:off x="6155357" y="6211194"/>
                <a:ext cx="5746281" cy="253916"/>
              </a:xfrm>
              <a:prstGeom prst="rect">
                <a:avLst/>
              </a:prstGeom>
              <a:blipFill>
                <a:blip r:embed="rId4"/>
                <a:stretch>
                  <a:fillRect l="-212" r="-318" b="-119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00753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CFF25487-A47A-4667-BB9C-94E7B6516D59}"/>
                  </a:ext>
                </a:extLst>
              </p:cNvPr>
              <p:cNvSpPr/>
              <p:nvPr/>
            </p:nvSpPr>
            <p:spPr>
              <a:xfrm>
                <a:off x="727061" y="3929309"/>
                <a:ext cx="10791430" cy="1541961"/>
              </a:xfrm>
              <a:prstGeom prst="rect">
                <a:avLst/>
              </a:prstGeom>
              <a:solidFill>
                <a:schemeClr val="accent4">
                  <a:lumMod val="20000"/>
                  <a:lumOff val="80000"/>
                </a:schemeClr>
              </a:solidFill>
              <a:effectLst>
                <a:outerShdw blurRad="63500" sx="102000" sy="102000" algn="ctr"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nor/>
                            </m:rPr>
                            <a:rPr kumimoji="0" lang="en-US" altLang="zh-TW" sz="2600" b="1" i="0" u="none" strike="noStrike" kern="1200" cap="none" spc="0" normalizeH="0" baseline="0" noProof="0" dirty="0">
                              <a:ln>
                                <a:noFill/>
                              </a:ln>
                              <a:solidFill>
                                <a:prstClr val="black"/>
                              </a:solidFill>
                              <a:effectLst/>
                              <a:uLnTx/>
                              <a:uFillTx/>
                              <a:latin typeface="Monotype Corsiva" panose="03010101010201010101" pitchFamily="66" charset="0"/>
                              <a:ea typeface="+mn-ea"/>
                              <a:cs typeface="+mn-cs"/>
                            </a:rPr>
                            <m:t>A</m:t>
                          </m:r>
                        </m:e>
                        <m: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𝒃</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ary>
                        <m:naryPr>
                          <m:limLoc m:val="undOvr"/>
                          <m:subHide m:val="on"/>
                          <m:supHide m:val="on"/>
                          <m:ctrlP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sup/>
                        <m:e>
                          <m:sSup>
                            <m:sSup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sup>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sSub>
                            <m:sSub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altLang="zh-TW" sz="26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sSup>
                            <m:sSup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sup>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nary>
                            <m:naryPr>
                              <m:limLoc m:val="undOvr"/>
                              <m:subHide m:val="on"/>
                              <m:supHide m:val="on"/>
                              <m:ctrlP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sup/>
                            <m:e>
                              <m:sSup>
                                <m:sSup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sup>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Sup>
                                <m:sSup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sup>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sSub>
                                <m:sSub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e>
                                  </m:acc>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e>
                                  </m:acc>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e>
                                  </m:acc>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nary>
                        </m:e>
                      </m:nary>
                    </m:oMath>
                  </m:oMathPara>
                </a14:m>
                <a:endParaRPr kumimoji="0" lang="en-US" altLang="zh-CN" sz="2600" b="1"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Book Antiqua"/>
                    <a:ea typeface="+mn-ea"/>
                    <a:cs typeface="+mn-cs"/>
                  </a:rPr>
                  <a:t>          </a:t>
                </a:r>
                <a14:m>
                  <m:oMath xmlns:m="http://schemas.openxmlformats.org/officeDocument/2006/math">
                    <m:r>
                      <a:rPr kumimoji="0" lang="en-US" altLang="zh-CN" sz="2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altLang="zh-CN" sz="2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exp</m:t>
                    </m:r>
                    <m:d>
                      <m:dPr>
                        <m:begChr m:val="["/>
                        <m:endChr m:val="]"/>
                        <m:ctrlP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𝑖𝑆</m:t>
                        </m:r>
                        <m:d>
                          <m:dPr>
                            <m:ctrlP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e>
                        </m:d>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𝑖𝑆</m:t>
                        </m:r>
                        <m:d>
                          <m:dPr>
                            <m:ctrlP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e>
                        </m:d>
                      </m:e>
                    </m:d>
                    <m:sSub>
                      <m:sSubPr>
                        <m:ctrlP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𝐻</m:t>
                        </m:r>
                      </m:e>
                      <m:sub>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𝑏</m:t>
                        </m:r>
                      </m:sub>
                    </m:sSub>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zh-CN" altLang="en-US" sz="26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26" name="矩形 25">
                <a:extLst>
                  <a:ext uri="{FF2B5EF4-FFF2-40B4-BE49-F238E27FC236}">
                    <a16:creationId xmlns:a16="http://schemas.microsoft.com/office/drawing/2014/main" id="{CFF25487-A47A-4667-BB9C-94E7B6516D59}"/>
                  </a:ext>
                </a:extLst>
              </p:cNvPr>
              <p:cNvSpPr>
                <a:spLocks noRot="1" noChangeAspect="1" noMove="1" noResize="1" noEditPoints="1" noAdjustHandles="1" noChangeArrowheads="1" noChangeShapeType="1" noTextEdit="1"/>
              </p:cNvSpPr>
              <p:nvPr/>
            </p:nvSpPr>
            <p:spPr>
              <a:xfrm>
                <a:off x="727061" y="3929309"/>
                <a:ext cx="10791430" cy="1541961"/>
              </a:xfrm>
              <a:prstGeom prst="rect">
                <a:avLst/>
              </a:prstGeom>
              <a:blipFill>
                <a:blip r:embed="rId3"/>
                <a:stretch>
                  <a:fillRect/>
                </a:stretch>
              </a:blipFill>
              <a:effectLst>
                <a:outerShdw blurRad="63500" sx="102000" sy="102000" algn="ctr"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7826C259-9DFB-4932-B04C-3A205F62D675}"/>
                  </a:ext>
                </a:extLst>
              </p:cNvPr>
              <p:cNvSpPr/>
              <p:nvPr/>
            </p:nvSpPr>
            <p:spPr>
              <a:xfrm>
                <a:off x="727060" y="1912846"/>
                <a:ext cx="10791430" cy="1541961"/>
              </a:xfrm>
              <a:prstGeom prst="rect">
                <a:avLst/>
              </a:prstGeom>
              <a:solidFill>
                <a:schemeClr val="accent4">
                  <a:lumMod val="20000"/>
                  <a:lumOff val="80000"/>
                </a:schemeClr>
              </a:solidFill>
              <a:effectLst>
                <a:outerShdw blurRad="63500" sx="102000" sy="102000" algn="ctr"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nor/>
                            </m:rPr>
                            <a:rPr kumimoji="0" lang="en-US" altLang="zh-TW" sz="2600" b="1" i="0" u="none" strike="noStrike" kern="1200" cap="none" spc="0" normalizeH="0" baseline="0" noProof="0" dirty="0">
                              <a:ln>
                                <a:noFill/>
                              </a:ln>
                              <a:solidFill>
                                <a:prstClr val="black"/>
                              </a:solidFill>
                              <a:effectLst/>
                              <a:uLnTx/>
                              <a:uFillTx/>
                              <a:latin typeface="Monotype Corsiva" panose="03010101010201010101" pitchFamily="66" charset="0"/>
                              <a:ea typeface="+mn-ea"/>
                              <a:cs typeface="+mn-cs"/>
                            </a:rPr>
                            <m:t>A</m:t>
                          </m:r>
                        </m:e>
                        <m:sub>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𝒂</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ary>
                        <m:naryPr>
                          <m:limLoc m:val="undOvr"/>
                          <m:subHide m:val="on"/>
                          <m:supHide m:val="on"/>
                          <m:ctrlP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sup/>
                        <m:e>
                          <m:sSup>
                            <m:sSup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sup>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sSub>
                            <m:sSub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altLang="zh-TW" sz="26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sSup>
                            <m:sSup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sup>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nary>
                            <m:naryPr>
                              <m:limLoc m:val="undOvr"/>
                              <m:subHide m:val="on"/>
                              <m:supHide m:val="on"/>
                              <m:ctrlP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sup/>
                            <m:e>
                              <m:sSup>
                                <m:sSup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sup>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Sup>
                                <m:sSup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sup>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sSub>
                                <m:sSub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e>
                                  </m:acc>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e>
                                  </m:acc>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e>
                                  </m:acc>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nary>
                        </m:e>
                      </m:nary>
                    </m:oMath>
                  </m:oMathPara>
                </a14:m>
                <a:endParaRPr kumimoji="0" lang="en-US" altLang="zh-CN" sz="2600" b="1"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Book Antiqua"/>
                    <a:ea typeface="+mn-ea"/>
                    <a:cs typeface="+mn-cs"/>
                  </a:rPr>
                  <a:t>          </a:t>
                </a:r>
                <a14:m>
                  <m:oMath xmlns:m="http://schemas.openxmlformats.org/officeDocument/2006/math">
                    <m:r>
                      <a:rPr kumimoji="0" lang="en-US" altLang="zh-CN" sz="2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altLang="zh-CN" sz="2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exp</m:t>
                    </m:r>
                    <m:d>
                      <m:dPr>
                        <m:begChr m:val="["/>
                        <m:endChr m:val="]"/>
                        <m:ctrlP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𝑖𝑆</m:t>
                        </m:r>
                        <m:d>
                          <m:dPr>
                            <m:ctrlP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e>
                        </m:d>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𝑖𝑆</m:t>
                        </m:r>
                        <m:d>
                          <m:dPr>
                            <m:ctrlP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e>
                        </m:d>
                      </m:e>
                    </m:d>
                    <m:sSub>
                      <m:sSubPr>
                        <m:ctrlP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𝐻</m:t>
                        </m:r>
                      </m:e>
                      <m:sub>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sub>
                    </m:sSub>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altLang="zh-TW"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zh-TW" sz="2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𝐛</m:t>
                        </m:r>
                      </m:e>
                      <m:sub>
                        <m:r>
                          <a:rPr kumimoji="0" lang="en-US" altLang="zh-TW"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altLang="zh-CN"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zh-CN" altLang="en-US" sz="26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25" name="矩形 24">
                <a:extLst>
                  <a:ext uri="{FF2B5EF4-FFF2-40B4-BE49-F238E27FC236}">
                    <a16:creationId xmlns:a16="http://schemas.microsoft.com/office/drawing/2014/main" id="{7826C259-9DFB-4932-B04C-3A205F62D675}"/>
                  </a:ext>
                </a:extLst>
              </p:cNvPr>
              <p:cNvSpPr>
                <a:spLocks noRot="1" noChangeAspect="1" noMove="1" noResize="1" noEditPoints="1" noAdjustHandles="1" noChangeArrowheads="1" noChangeShapeType="1" noTextEdit="1"/>
              </p:cNvSpPr>
              <p:nvPr/>
            </p:nvSpPr>
            <p:spPr>
              <a:xfrm>
                <a:off x="727060" y="1912846"/>
                <a:ext cx="10791430" cy="1541961"/>
              </a:xfrm>
              <a:prstGeom prst="rect">
                <a:avLst/>
              </a:prstGeom>
              <a:blipFill>
                <a:blip r:embed="rId4"/>
                <a:stretch>
                  <a:fillRect/>
                </a:stretch>
              </a:blipFill>
              <a:effectLst>
                <a:outerShdw blurRad="63500" sx="102000" sy="102000" algn="ctr" rotWithShape="0">
                  <a:prstClr val="black">
                    <a:alpha val="40000"/>
                  </a:prstClr>
                </a:outerShdw>
              </a:effectLst>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7" name="矩形 6">
            <a:extLst>
              <a:ext uri="{FF2B5EF4-FFF2-40B4-BE49-F238E27FC236}">
                <a16:creationId xmlns:a16="http://schemas.microsoft.com/office/drawing/2014/main" id="{3A5C90F7-F0C0-4E4A-B91A-472C645C1A32}"/>
              </a:ext>
            </a:extLst>
          </p:cNvPr>
          <p:cNvSpPr/>
          <p:nvPr/>
        </p:nvSpPr>
        <p:spPr>
          <a:xfrm>
            <a:off x="6383460" y="2216155"/>
            <a:ext cx="2445906" cy="455359"/>
          </a:xfrm>
          <a:prstGeom prst="rect">
            <a:avLst/>
          </a:prstGeom>
          <a:noFill/>
          <a:ln w="381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8" name="矩形 7">
            <a:extLst>
              <a:ext uri="{FF2B5EF4-FFF2-40B4-BE49-F238E27FC236}">
                <a16:creationId xmlns:a16="http://schemas.microsoft.com/office/drawing/2014/main" id="{D83CCDFA-8308-43B9-ABFB-0F7439A1FCEA}"/>
              </a:ext>
            </a:extLst>
          </p:cNvPr>
          <p:cNvSpPr/>
          <p:nvPr/>
        </p:nvSpPr>
        <p:spPr>
          <a:xfrm>
            <a:off x="8837692" y="2216155"/>
            <a:ext cx="2484149" cy="445815"/>
          </a:xfrm>
          <a:prstGeom prst="rect">
            <a:avLst/>
          </a:prstGeom>
          <a:noFill/>
          <a:ln w="381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9" name="矩形 8">
            <a:extLst>
              <a:ext uri="{FF2B5EF4-FFF2-40B4-BE49-F238E27FC236}">
                <a16:creationId xmlns:a16="http://schemas.microsoft.com/office/drawing/2014/main" id="{CD18F086-12DA-4084-B11E-CA438ACADD6C}"/>
              </a:ext>
            </a:extLst>
          </p:cNvPr>
          <p:cNvSpPr/>
          <p:nvPr/>
        </p:nvSpPr>
        <p:spPr>
          <a:xfrm>
            <a:off x="6378544" y="4245054"/>
            <a:ext cx="2470483" cy="432048"/>
          </a:xfrm>
          <a:prstGeom prst="rect">
            <a:avLst/>
          </a:prstGeom>
          <a:noFill/>
          <a:ln w="381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10" name="矩形 9">
            <a:extLst>
              <a:ext uri="{FF2B5EF4-FFF2-40B4-BE49-F238E27FC236}">
                <a16:creationId xmlns:a16="http://schemas.microsoft.com/office/drawing/2014/main" id="{DE887E4E-479A-4221-AFEE-875097E3FCC7}"/>
              </a:ext>
            </a:extLst>
          </p:cNvPr>
          <p:cNvSpPr/>
          <p:nvPr/>
        </p:nvSpPr>
        <p:spPr>
          <a:xfrm>
            <a:off x="8849027" y="4243848"/>
            <a:ext cx="2470483" cy="432048"/>
          </a:xfrm>
          <a:prstGeom prst="rect">
            <a:avLst/>
          </a:prstGeom>
          <a:noFill/>
          <a:ln w="381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11" name="矩形 10">
            <a:extLst>
              <a:ext uri="{FF2B5EF4-FFF2-40B4-BE49-F238E27FC236}">
                <a16:creationId xmlns:a16="http://schemas.microsoft.com/office/drawing/2014/main" id="{00EA3604-D4A5-40A8-A6D3-BAF0EA037A7C}"/>
              </a:ext>
            </a:extLst>
          </p:cNvPr>
          <p:cNvSpPr/>
          <p:nvPr/>
        </p:nvSpPr>
        <p:spPr>
          <a:xfrm>
            <a:off x="2547425" y="3019807"/>
            <a:ext cx="2034407" cy="388556"/>
          </a:xfrm>
          <a:prstGeom prst="rect">
            <a:avLst/>
          </a:prstGeom>
          <a:noFill/>
          <a:ln w="3810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12" name="矩形 11">
            <a:extLst>
              <a:ext uri="{FF2B5EF4-FFF2-40B4-BE49-F238E27FC236}">
                <a16:creationId xmlns:a16="http://schemas.microsoft.com/office/drawing/2014/main" id="{A4A07455-8F3C-4708-B6FB-B897F93B936D}"/>
              </a:ext>
            </a:extLst>
          </p:cNvPr>
          <p:cNvSpPr/>
          <p:nvPr/>
        </p:nvSpPr>
        <p:spPr>
          <a:xfrm>
            <a:off x="2547420" y="5052091"/>
            <a:ext cx="2034412" cy="360040"/>
          </a:xfrm>
          <a:prstGeom prst="rect">
            <a:avLst/>
          </a:prstGeom>
          <a:noFill/>
          <a:ln w="3810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13" name="矩形 12">
            <a:extLst>
              <a:ext uri="{FF2B5EF4-FFF2-40B4-BE49-F238E27FC236}">
                <a16:creationId xmlns:a16="http://schemas.microsoft.com/office/drawing/2014/main" id="{4E2414F1-6B29-4690-A122-4E3D50016ECC}"/>
              </a:ext>
            </a:extLst>
          </p:cNvPr>
          <p:cNvSpPr/>
          <p:nvPr/>
        </p:nvSpPr>
        <p:spPr>
          <a:xfrm>
            <a:off x="4652377" y="3034065"/>
            <a:ext cx="2107300" cy="360040"/>
          </a:xfrm>
          <a:prstGeom prst="rect">
            <a:avLst/>
          </a:prstGeom>
          <a:noFill/>
          <a:ln w="38100" cap="flat" cmpd="sng" algn="ctr">
            <a:solidFill>
              <a:srgbClr val="0099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14" name="矩形 13">
            <a:extLst>
              <a:ext uri="{FF2B5EF4-FFF2-40B4-BE49-F238E27FC236}">
                <a16:creationId xmlns:a16="http://schemas.microsoft.com/office/drawing/2014/main" id="{0EDE2555-0EA5-4478-BA41-E9588F550947}"/>
              </a:ext>
            </a:extLst>
          </p:cNvPr>
          <p:cNvSpPr/>
          <p:nvPr/>
        </p:nvSpPr>
        <p:spPr>
          <a:xfrm>
            <a:off x="4652377" y="5046938"/>
            <a:ext cx="2107300" cy="360040"/>
          </a:xfrm>
          <a:prstGeom prst="rect">
            <a:avLst/>
          </a:prstGeom>
          <a:noFill/>
          <a:ln w="38100" cap="flat" cmpd="sng" algn="ctr">
            <a:solidFill>
              <a:srgbClr val="0099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p:sp>
        <p:nvSpPr>
          <p:cNvPr id="28" name="矩形 27">
            <a:extLst>
              <a:ext uri="{FF2B5EF4-FFF2-40B4-BE49-F238E27FC236}">
                <a16:creationId xmlns:a16="http://schemas.microsoft.com/office/drawing/2014/main" id="{A67A4967-2518-44B5-856D-9316B2656D28}"/>
              </a:ext>
            </a:extLst>
          </p:cNvPr>
          <p:cNvSpPr/>
          <p:nvPr/>
        </p:nvSpPr>
        <p:spPr>
          <a:xfrm>
            <a:off x="437534" y="661998"/>
            <a:ext cx="4556952" cy="482431"/>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0" i="1" u="none" strike="noStrike" kern="0" cap="none" spc="0" normalizeH="0" baseline="0" noProof="0" dirty="0">
                <a:ln>
                  <a:noFill/>
                </a:ln>
                <a:solidFill>
                  <a:srgbClr val="0000FF"/>
                </a:solidFill>
                <a:effectLst/>
                <a:uLnTx/>
                <a:uFillTx/>
                <a:latin typeface="CMSSI8"/>
                <a:ea typeface="Yu Mincho Demibold" panose="02020600000000000000" pitchFamily="18" charset="-128"/>
                <a:cs typeface="Times New Roman" pitchFamily="18" charset="0"/>
              </a:rPr>
              <a:t>Modified factorization formulas:</a:t>
            </a:r>
            <a:endParaRPr kumimoji="0" lang="zh-CN" altLang="en-US" sz="2600" b="0" i="1" u="none" strike="noStrike" kern="0" cap="none" spc="0" normalizeH="0" baseline="0" noProof="0" dirty="0">
              <a:ln>
                <a:noFill/>
              </a:ln>
              <a:solidFill>
                <a:srgbClr val="0000FF"/>
              </a:solidFill>
              <a:effectLst/>
              <a:uLnTx/>
              <a:uFillTx/>
              <a:latin typeface="CMSSI8"/>
              <a:ea typeface="Yu Mincho Demibold" panose="02020600000000000000" pitchFamily="18" charset="-128"/>
              <a:cs typeface="Times New Roman" pitchFamily="18" charset="0"/>
            </a:endParaRPr>
          </a:p>
        </p:txBody>
      </p:sp>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D6A241DA-3C87-4E53-A031-9FD1CA663633}"/>
                  </a:ext>
                </a:extLst>
              </p:cNvPr>
              <p:cNvSpPr/>
              <p:nvPr/>
            </p:nvSpPr>
            <p:spPr>
              <a:xfrm>
                <a:off x="3279057" y="1319401"/>
                <a:ext cx="8293509"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XLiu, HnLi and ZJXiao,  Transverse-momentum-dependent wave functions with glauber gluons in B-&gt;</a:t>
                </a:r>
                <a14:m>
                  <m:oMath xmlns:m="http://schemas.openxmlformats.org/officeDocument/2006/math">
                    <m:r>
                      <a:rPr kumimoji="0" lang="zh-CN" altLang="en-US"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𝜋𝜋</m:t>
                    </m:r>
                    <m:r>
                      <a:rPr kumimoji="0" lang="en-US" altLang="zh-CN" sz="1100" b="0" i="1" u="none" strike="noStrike" kern="1200" cap="none" spc="0" normalizeH="0" baseline="0" noProof="0" smtClean="0">
                        <a:ln>
                          <a:noFill/>
                        </a:ln>
                        <a:solidFill>
                          <a:srgbClr val="000080"/>
                        </a:solidFill>
                        <a:effectLst/>
                        <a:uLnTx/>
                        <a:uFillTx/>
                        <a:latin typeface="Cambria Math" panose="02040503050406030204" pitchFamily="18" charset="0"/>
                        <a:ea typeface="+mn-ea"/>
                        <a:cs typeface="+mn-cs"/>
                      </a:rPr>
                      <m:t>,</m:t>
                    </m:r>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a:t>
                </a:r>
                <a14:m>
                  <m:oMath xmlns:m="http://schemas.openxmlformats.org/officeDocument/2006/math">
                    <m:r>
                      <a:rPr kumimoji="0" lang="zh-CN" altLang="en-US" sz="1100" b="0" i="1" u="none" strike="noStrike" kern="1200" cap="none" spc="0" normalizeH="0" baseline="0" noProof="0" dirty="0" smtClean="0">
                        <a:ln>
                          <a:noFill/>
                        </a:ln>
                        <a:solidFill>
                          <a:srgbClr val="000080"/>
                        </a:solidFill>
                        <a:effectLst/>
                        <a:uLnTx/>
                        <a:uFillTx/>
                        <a:latin typeface="Cambria Math" panose="02040503050406030204" pitchFamily="18" charset="0"/>
                        <a:ea typeface="+mn-ea"/>
                        <a:cs typeface="+mn-cs"/>
                      </a:rPr>
                      <m:t>𝜌𝜌</m:t>
                    </m:r>
                  </m:oMath>
                </a14:m>
                <a:r>
                  <a:rPr kumimoji="0" lang="en-US" altLang="zh-CN" sz="1100" b="0" i="1" u="none" strike="noStrike" kern="1200" cap="none" spc="0" normalizeH="0" baseline="0" noProof="0" dirty="0">
                    <a:ln>
                      <a:noFill/>
                    </a:ln>
                    <a:solidFill>
                      <a:srgbClr val="000080"/>
                    </a:solidFill>
                    <a:effectLst/>
                    <a:uLnTx/>
                    <a:uFillTx/>
                    <a:latin typeface="CMSSI8"/>
                    <a:ea typeface="+mn-ea"/>
                    <a:cs typeface="+mn-cs"/>
                  </a:rPr>
                  <a:t> decays, arXiv: 1502.04162[hep-ph]</a:t>
                </a:r>
                <a:endParaRPr kumimoji="0" lang="zh-CN" altLang="en-US" sz="1100" b="0" i="0" u="none" strike="noStrike" kern="1200" cap="none" spc="0" normalizeH="0" baseline="0" noProof="0" dirty="0">
                  <a:ln>
                    <a:noFill/>
                  </a:ln>
                  <a:solidFill>
                    <a:prstClr val="black"/>
                  </a:solidFill>
                  <a:effectLst/>
                  <a:uLnTx/>
                  <a:uFillTx/>
                  <a:latin typeface="Book Antiqua"/>
                  <a:ea typeface="+mn-ea"/>
                  <a:cs typeface="+mn-cs"/>
                </a:endParaRPr>
              </a:p>
            </p:txBody>
          </p:sp>
        </mc:Choice>
        <mc:Fallback xmlns="">
          <p:sp>
            <p:nvSpPr>
              <p:cNvPr id="29" name="矩形 28">
                <a:extLst>
                  <a:ext uri="{FF2B5EF4-FFF2-40B4-BE49-F238E27FC236}">
                    <a16:creationId xmlns:a16="http://schemas.microsoft.com/office/drawing/2014/main" id="{D6A241DA-3C87-4E53-A031-9FD1CA663633}"/>
                  </a:ext>
                </a:extLst>
              </p:cNvPr>
              <p:cNvSpPr>
                <a:spLocks noRot="1" noChangeAspect="1" noMove="1" noResize="1" noEditPoints="1" noAdjustHandles="1" noChangeArrowheads="1" noChangeShapeType="1" noTextEdit="1"/>
              </p:cNvSpPr>
              <p:nvPr/>
            </p:nvSpPr>
            <p:spPr>
              <a:xfrm>
                <a:off x="3279057" y="1319401"/>
                <a:ext cx="8293509" cy="261610"/>
              </a:xfrm>
              <a:prstGeom prst="rect">
                <a:avLst/>
              </a:prstGeom>
              <a:blipFill>
                <a:blip r:embed="rId5"/>
                <a:stretch>
                  <a:fillRect t="-2326" b="-1395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8438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linds(horizontal)">
                                      <p:cBhvr>
                                        <p:cTn id="15" dur="500"/>
                                        <p:tgtEl>
                                          <p:spTgt spid="25"/>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par>
                          <p:cTn id="25" fill="hold">
                            <p:stCondLst>
                              <p:cond delay="500"/>
                            </p:stCondLst>
                            <p:childTnLst>
                              <p:par>
                                <p:cTn id="26" presetID="3"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par>
                          <p:cTn id="29" fill="hold">
                            <p:stCondLst>
                              <p:cond delay="1000"/>
                            </p:stCondLst>
                            <p:childTnLst>
                              <p:par>
                                <p:cTn id="30" presetID="3" presetClass="entr" presetSubtype="1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par>
                          <p:cTn id="33" fill="hold">
                            <p:stCondLst>
                              <p:cond delay="1500"/>
                            </p:stCondLst>
                            <p:childTnLst>
                              <p:par>
                                <p:cTn id="34" presetID="3" presetClass="entr" presetSubtype="1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childTnLst>
                          </p:cTn>
                        </p:par>
                        <p:par>
                          <p:cTn id="42" fill="hold">
                            <p:stCondLst>
                              <p:cond delay="500"/>
                            </p:stCondLst>
                            <p:childTnLst>
                              <p:par>
                                <p:cTn id="43" presetID="3" presetClass="entr" presetSubtype="1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linds(horizontal)">
                                      <p:cBhvr>
                                        <p:cTn id="50" dur="500"/>
                                        <p:tgtEl>
                                          <p:spTgt spid="13"/>
                                        </p:tgtEl>
                                      </p:cBhvr>
                                    </p:animEffect>
                                  </p:childTnLst>
                                </p:cTn>
                              </p:par>
                            </p:childTnLst>
                          </p:cTn>
                        </p:par>
                        <p:par>
                          <p:cTn id="51" fill="hold">
                            <p:stCondLst>
                              <p:cond delay="500"/>
                            </p:stCondLst>
                            <p:childTnLst>
                              <p:par>
                                <p:cTn id="52" presetID="3" presetClass="entr" presetSubtype="1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linds(horizontal)">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7" grpId="0" animBg="1"/>
      <p:bldP spid="8" grpId="0" animBg="1"/>
      <p:bldP spid="9" grpId="0" animBg="1"/>
      <p:bldP spid="10" grpId="0" animBg="1"/>
      <p:bldP spid="11" grpId="0" animBg="1"/>
      <p:bldP spid="12" grpId="0" animBg="1"/>
      <p:bldP spid="13" grpId="0" animBg="1"/>
      <p:bldP spid="14" grpId="0" animBg="1"/>
      <p:bldP spid="28" grpId="0"/>
      <p:bldP spid="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25" name="TextBox 3">
            <a:extLst>
              <a:ext uri="{FF2B5EF4-FFF2-40B4-BE49-F238E27FC236}">
                <a16:creationId xmlns:a16="http://schemas.microsoft.com/office/drawing/2014/main" id="{FB63C733-8E35-484B-8393-0FBC45A1834D}"/>
              </a:ext>
            </a:extLst>
          </p:cNvPr>
          <p:cNvSpPr txBox="1"/>
          <p:nvPr/>
        </p:nvSpPr>
        <p:spPr>
          <a:xfrm>
            <a:off x="2053613" y="3005870"/>
            <a:ext cx="39955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Blip>
                <a:blip r:embed="rId3"/>
              </a:buBlip>
              <a:tabLst/>
              <a:defRPr/>
            </a:pPr>
            <a:r>
              <a:rPr kumimoji="0" lang="en-US" altLang="zh-CN" sz="2400" b="0" i="1" u="none" strike="noStrike" kern="1200" cap="none" spc="0" normalizeH="0" baseline="0" noProof="0" dirty="0">
                <a:ln>
                  <a:noFill/>
                </a:ln>
                <a:solidFill>
                  <a:srgbClr val="2F2F2F"/>
                </a:solidFill>
                <a:effectLst/>
                <a:uLnTx/>
                <a:uFillTx/>
                <a:latin typeface="Yu Mincho Demibold"/>
                <a:ea typeface="华文中宋"/>
                <a:cs typeface="+mn-cs"/>
              </a:rPr>
              <a:t>  </a:t>
            </a:r>
            <a:r>
              <a:rPr kumimoji="0" lang="en-US" altLang="zh-CN" sz="2400" b="0" i="1" u="none" strike="noStrike" kern="1200" cap="none" spc="0" normalizeH="0" baseline="0" noProof="0" dirty="0">
                <a:ln>
                  <a:noFill/>
                </a:ln>
                <a:solidFill>
                  <a:srgbClr val="2F2F2F"/>
                </a:solidFill>
                <a:effectLst/>
                <a:uLnTx/>
                <a:uFillTx/>
                <a:latin typeface="Times New Roman" pitchFamily="18" charset="0"/>
                <a:ea typeface="华文中宋"/>
                <a:cs typeface="Times New Roman" pitchFamily="18" charset="0"/>
              </a:rPr>
              <a:t>r</a:t>
            </a:r>
            <a:r>
              <a:rPr kumimoji="0" lang="en-US" altLang="zh-CN" sz="2400" b="0" i="0" u="none" strike="noStrike" kern="1200" cap="none" spc="0" normalizeH="0" baseline="0" noProof="0" dirty="0">
                <a:ln>
                  <a:noFill/>
                </a:ln>
                <a:solidFill>
                  <a:srgbClr val="2F2F2F"/>
                </a:solidFill>
                <a:effectLst/>
                <a:uLnTx/>
                <a:uFillTx/>
                <a:latin typeface="Times New Roman" pitchFamily="18" charset="0"/>
                <a:ea typeface="华文中宋"/>
                <a:cs typeface="Times New Roman" pitchFamily="18" charset="0"/>
              </a:rPr>
              <a:t> ~ 0.47, </a:t>
            </a:r>
            <a:r>
              <a:rPr kumimoji="0" lang="en-US" altLang="zh-CN" sz="2400" b="0" i="1" u="none" strike="noStrike" kern="1200" cap="none" spc="0" normalizeH="0" baseline="0" noProof="0" dirty="0">
                <a:ln>
                  <a:noFill/>
                </a:ln>
                <a:solidFill>
                  <a:srgbClr val="2F2F2F"/>
                </a:solidFill>
                <a:effectLst/>
                <a:uLnTx/>
                <a:uFillTx/>
                <a:latin typeface="Times New Roman" pitchFamily="18" charset="0"/>
                <a:ea typeface="华文中宋"/>
                <a:cs typeface="Times New Roman" pitchFamily="18" charset="0"/>
              </a:rPr>
              <a:t>p</a:t>
            </a:r>
            <a:r>
              <a:rPr kumimoji="0" lang="en-US" altLang="zh-CN" sz="2400" b="0" i="0" u="none" strike="noStrike" kern="1200" cap="none" spc="0" normalizeH="0" baseline="0" noProof="0" dirty="0">
                <a:ln>
                  <a:noFill/>
                </a:ln>
                <a:solidFill>
                  <a:srgbClr val="2F2F2F"/>
                </a:solidFill>
                <a:effectLst/>
                <a:uLnTx/>
                <a:uFillTx/>
                <a:latin typeface="Times New Roman" pitchFamily="18" charset="0"/>
                <a:ea typeface="华文中宋"/>
                <a:cs typeface="Times New Roman" pitchFamily="18" charset="0"/>
              </a:rPr>
              <a:t> ~ </a:t>
            </a:r>
            <a:r>
              <a:rPr kumimoji="0" lang="zh-CN" altLang="en-US" sz="2400" b="0" i="0" u="none" strike="noStrike" kern="1200" cap="none" spc="0" normalizeH="0" baseline="0" noProof="0" dirty="0">
                <a:ln>
                  <a:noFill/>
                </a:ln>
                <a:solidFill>
                  <a:srgbClr val="2F2F2F"/>
                </a:solidFill>
                <a:effectLst/>
                <a:uLnTx/>
                <a:uFillTx/>
                <a:latin typeface="Times New Roman" pitchFamily="18" charset="0"/>
                <a:ea typeface="华文中宋"/>
                <a:cs typeface="Times New Roman" pitchFamily="18" charset="0"/>
              </a:rPr>
              <a:t>－</a:t>
            </a:r>
            <a:r>
              <a:rPr kumimoji="0" lang="en-US" altLang="zh-CN" sz="2400" b="0" i="0" u="none" strike="noStrike" kern="1200" cap="none" spc="0" normalizeH="0" baseline="0" noProof="0" dirty="0">
                <a:ln>
                  <a:noFill/>
                </a:ln>
                <a:solidFill>
                  <a:srgbClr val="2F2F2F"/>
                </a:solidFill>
                <a:effectLst/>
                <a:uLnTx/>
                <a:uFillTx/>
                <a:latin typeface="Times New Roman" pitchFamily="18" charset="0"/>
                <a:ea typeface="华文中宋"/>
                <a:cs typeface="Times New Roman" pitchFamily="18" charset="0"/>
              </a:rPr>
              <a:t>0.632 GeV  </a:t>
            </a:r>
            <a:endParaRPr kumimoji="0" lang="zh-CN" altLang="en-US" sz="2400" b="0" i="0" u="none" strike="noStrike" kern="1200" cap="none" spc="0" normalizeH="0" baseline="0" noProof="0" dirty="0">
              <a:ln>
                <a:noFill/>
              </a:ln>
              <a:solidFill>
                <a:srgbClr val="2F2F2F"/>
              </a:solidFill>
              <a:effectLst/>
              <a:uLnTx/>
              <a:uFillTx/>
              <a:latin typeface="Times New Roman" pitchFamily="18" charset="0"/>
              <a:ea typeface="华文中宋"/>
              <a:cs typeface="Times New Roman" pitchFamily="18" charset="0"/>
            </a:endParaRPr>
          </a:p>
        </p:txBody>
      </p:sp>
      <p:sp>
        <p:nvSpPr>
          <p:cNvPr id="26" name="TextBox 4">
            <a:extLst>
              <a:ext uri="{FF2B5EF4-FFF2-40B4-BE49-F238E27FC236}">
                <a16:creationId xmlns:a16="http://schemas.microsoft.com/office/drawing/2014/main" id="{500D6457-794C-484E-93E4-2A513E5B6718}"/>
              </a:ext>
            </a:extLst>
          </p:cNvPr>
          <p:cNvSpPr txBox="1"/>
          <p:nvPr/>
        </p:nvSpPr>
        <p:spPr>
          <a:xfrm>
            <a:off x="6298948" y="3005870"/>
            <a:ext cx="3706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  </a:t>
            </a:r>
            <a:r>
              <a:rPr kumimoji="0" lang="en-US"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r</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 ~ 0.60, </a:t>
            </a:r>
            <a:r>
              <a:rPr kumimoji="0" lang="en-US"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p</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 ~  0.544 GeV  </a:t>
            </a:r>
            <a:endParaRPr kumimoji="0" lang="zh-CN" altLang="en-US"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endParaRPr>
          </a:p>
        </p:txBody>
      </p:sp>
      <p:sp>
        <p:nvSpPr>
          <p:cNvPr id="27" name="TextBox 5">
            <a:extLst>
              <a:ext uri="{FF2B5EF4-FFF2-40B4-BE49-F238E27FC236}">
                <a16:creationId xmlns:a16="http://schemas.microsoft.com/office/drawing/2014/main" id="{AAC628E1-6E99-4984-AF54-299FC97272CF}"/>
              </a:ext>
            </a:extLst>
          </p:cNvPr>
          <p:cNvSpPr txBox="1"/>
          <p:nvPr/>
        </p:nvSpPr>
        <p:spPr>
          <a:xfrm>
            <a:off x="2109022" y="4139844"/>
            <a:ext cx="37952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BR</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a:t>
            </a:r>
            <a:r>
              <a:rPr kumimoji="0" lang="en-US"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B</a:t>
            </a:r>
            <a:r>
              <a:rPr kumimoji="0" lang="en-US" altLang="zh-CN" sz="2800" b="1"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π</a:t>
            </a:r>
            <a:r>
              <a:rPr kumimoji="0" lang="en-US" altLang="zh-CN" sz="28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π</a:t>
            </a:r>
            <a:r>
              <a:rPr kumimoji="0" lang="en-US" altLang="zh-CN" sz="28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a:t>
            </a:r>
            <a:r>
              <a:rPr kumimoji="0" lang="en-US" altLang="zh-CN" sz="2400" b="0" i="0" u="none" strike="noStrike" kern="1200" cap="none" spc="0" normalizeH="0" baseline="0" noProof="0" dirty="0">
                <a:ln>
                  <a:noFill/>
                </a:ln>
                <a:solidFill>
                  <a:prstClr val="black"/>
                </a:solidFill>
                <a:effectLst/>
                <a:uLnTx/>
                <a:uFillTx/>
                <a:latin typeface="Yu Mincho Demibold"/>
                <a:ea typeface="华文中宋"/>
                <a:cs typeface="+mn-cs"/>
              </a:rPr>
              <a:t> = </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3.88×10</a:t>
            </a:r>
            <a:r>
              <a:rPr kumimoji="0" lang="en-US" altLang="zh-CN" sz="24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-6</a:t>
            </a:r>
            <a:r>
              <a:rPr kumimoji="0" lang="en-US" altLang="zh-CN" sz="2400" b="0" i="0" u="none" strike="noStrike" kern="1200" cap="none" spc="0" normalizeH="0" baseline="0" noProof="0" dirty="0">
                <a:ln>
                  <a:noFill/>
                </a:ln>
                <a:solidFill>
                  <a:prstClr val="black"/>
                </a:solidFill>
                <a:effectLst/>
                <a:uLnTx/>
                <a:uFillTx/>
                <a:latin typeface="Yu Mincho Demibold"/>
                <a:ea typeface="华文中宋"/>
                <a:cs typeface="+mn-cs"/>
              </a:rPr>
              <a:t> </a:t>
            </a:r>
            <a:endParaRPr kumimoji="0" lang="zh-CN" altLang="en-US" sz="2400" b="0" i="0" u="none" strike="noStrike" kern="1200" cap="none" spc="0" normalizeH="0" baseline="0" noProof="0" dirty="0">
              <a:ln>
                <a:noFill/>
              </a:ln>
              <a:solidFill>
                <a:prstClr val="black"/>
              </a:solidFill>
              <a:effectLst/>
              <a:uLnTx/>
              <a:uFillTx/>
              <a:latin typeface="Yu Mincho Demibold"/>
              <a:ea typeface="华文中宋"/>
              <a:cs typeface="+mn-cs"/>
            </a:endParaRPr>
          </a:p>
        </p:txBody>
      </p:sp>
      <p:sp>
        <p:nvSpPr>
          <p:cNvPr id="28" name="TextBox 6">
            <a:extLst>
              <a:ext uri="{FF2B5EF4-FFF2-40B4-BE49-F238E27FC236}">
                <a16:creationId xmlns:a16="http://schemas.microsoft.com/office/drawing/2014/main" id="{52B2DD13-19DB-4E2B-BE17-B6E2128BC35A}"/>
              </a:ext>
            </a:extLst>
          </p:cNvPr>
          <p:cNvSpPr txBox="1"/>
          <p:nvPr/>
        </p:nvSpPr>
        <p:spPr>
          <a:xfrm>
            <a:off x="2015615" y="3657441"/>
            <a:ext cx="38886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BR</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a:t>
            </a:r>
            <a:r>
              <a:rPr kumimoji="0" lang="en-US"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B</a:t>
            </a:r>
            <a:r>
              <a:rPr kumimoji="0" lang="en-US" altLang="zh-CN" sz="28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π</a:t>
            </a:r>
            <a:r>
              <a:rPr kumimoji="0" lang="en-US" altLang="zh-CN" sz="28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π</a:t>
            </a:r>
            <a:r>
              <a:rPr kumimoji="0" lang="zh-CN" altLang="el-GR" sz="28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a:t>
            </a:r>
            <a:r>
              <a:rPr kumimoji="0" lang="en-US" altLang="zh-CN" sz="2400" b="0" i="0" u="none" strike="noStrike" kern="1200" cap="none" spc="0" normalizeH="0" baseline="0" noProof="0" dirty="0">
                <a:ln>
                  <a:noFill/>
                </a:ln>
                <a:solidFill>
                  <a:prstClr val="black"/>
                </a:solidFill>
                <a:effectLst/>
                <a:uLnTx/>
                <a:uFillTx/>
                <a:latin typeface="Yu Mincho Demibold"/>
                <a:ea typeface="华文中宋"/>
                <a:cs typeface="+mn-cs"/>
              </a:rPr>
              <a:t> = </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5.90×10</a:t>
            </a:r>
            <a:r>
              <a:rPr kumimoji="0" lang="en-US" altLang="zh-CN" sz="24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-6</a:t>
            </a:r>
            <a:r>
              <a:rPr kumimoji="0" lang="en-US" altLang="zh-CN" sz="2400" b="0" i="0" u="none" strike="noStrike" kern="1200" cap="none" spc="0" normalizeH="0" baseline="0" noProof="0" dirty="0">
                <a:ln>
                  <a:noFill/>
                </a:ln>
                <a:solidFill>
                  <a:prstClr val="black"/>
                </a:solidFill>
                <a:effectLst/>
                <a:uLnTx/>
                <a:uFillTx/>
                <a:latin typeface="Yu Mincho Demibold"/>
                <a:ea typeface="华文中宋"/>
                <a:cs typeface="+mn-cs"/>
              </a:rPr>
              <a:t> </a:t>
            </a:r>
            <a:endParaRPr kumimoji="0" lang="zh-CN" altLang="en-US" sz="2400" b="0" i="0" u="none" strike="noStrike" kern="1200" cap="none" spc="0" normalizeH="0" baseline="0" noProof="0" dirty="0">
              <a:ln>
                <a:noFill/>
              </a:ln>
              <a:solidFill>
                <a:prstClr val="black"/>
              </a:solidFill>
              <a:effectLst/>
              <a:uLnTx/>
              <a:uFillTx/>
              <a:latin typeface="Yu Mincho Demibold"/>
              <a:ea typeface="华文中宋"/>
              <a:cs typeface="+mn-cs"/>
            </a:endParaRPr>
          </a:p>
        </p:txBody>
      </p:sp>
      <p:sp>
        <p:nvSpPr>
          <p:cNvPr id="29" name="TextBox 7">
            <a:extLst>
              <a:ext uri="{FF2B5EF4-FFF2-40B4-BE49-F238E27FC236}">
                <a16:creationId xmlns:a16="http://schemas.microsoft.com/office/drawing/2014/main" id="{745A266C-F3B6-480F-ABD9-DDEDA9C21380}"/>
              </a:ext>
            </a:extLst>
          </p:cNvPr>
          <p:cNvSpPr txBox="1"/>
          <p:nvPr/>
        </p:nvSpPr>
        <p:spPr>
          <a:xfrm>
            <a:off x="2153267" y="4636255"/>
            <a:ext cx="37510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BR</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a:t>
            </a:r>
            <a:r>
              <a:rPr kumimoji="0" lang="en-US"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B</a:t>
            </a:r>
            <a:r>
              <a:rPr kumimoji="0" lang="en-US" altLang="zh-CN" sz="28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π</a:t>
            </a:r>
            <a:r>
              <a:rPr kumimoji="0" lang="en-US" altLang="zh-CN" sz="28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0</a:t>
            </a:r>
            <a:r>
              <a:rPr kumimoji="0" lang="el-GR"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π</a:t>
            </a:r>
            <a:r>
              <a:rPr kumimoji="0" lang="en-US" altLang="zh-CN" sz="28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a:t>
            </a:r>
            <a:r>
              <a:rPr kumimoji="0" lang="en-US" altLang="zh-CN" sz="2400" b="0" i="0" u="none" strike="noStrike" kern="1200" cap="none" spc="0" normalizeH="0" baseline="0" noProof="0" dirty="0">
                <a:ln>
                  <a:noFill/>
                </a:ln>
                <a:solidFill>
                  <a:prstClr val="black"/>
                </a:solidFill>
                <a:effectLst/>
                <a:uLnTx/>
                <a:uFillTx/>
                <a:latin typeface="Yu Mincho Demibold"/>
                <a:ea typeface="华文中宋"/>
                <a:cs typeface="+mn-cs"/>
              </a:rPr>
              <a:t> = </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0.62×10</a:t>
            </a:r>
            <a:r>
              <a:rPr kumimoji="0" lang="en-US" altLang="zh-CN" sz="24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-6</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 </a:t>
            </a:r>
            <a:endParaRPr kumimoji="0" lang="zh-CN" altLang="en-US"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endParaRPr>
          </a:p>
        </p:txBody>
      </p:sp>
      <p:sp>
        <p:nvSpPr>
          <p:cNvPr id="30" name="TextBox 8">
            <a:extLst>
              <a:ext uri="{FF2B5EF4-FFF2-40B4-BE49-F238E27FC236}">
                <a16:creationId xmlns:a16="http://schemas.microsoft.com/office/drawing/2014/main" id="{D83CAA42-20B5-4291-A1C4-DBE0AAA9D816}"/>
              </a:ext>
            </a:extLst>
          </p:cNvPr>
          <p:cNvSpPr txBox="1"/>
          <p:nvPr/>
        </p:nvSpPr>
        <p:spPr>
          <a:xfrm>
            <a:off x="2187677" y="5140270"/>
            <a:ext cx="3716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BR</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a:t>
            </a:r>
            <a:r>
              <a:rPr kumimoji="0" lang="en-US"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B</a:t>
            </a:r>
            <a:r>
              <a:rPr kumimoji="0" lang="en-US" altLang="zh-CN" sz="28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ρ</a:t>
            </a:r>
            <a:r>
              <a:rPr kumimoji="0" lang="en-US" altLang="zh-CN" sz="28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0</a:t>
            </a:r>
            <a:r>
              <a:rPr kumimoji="0" lang="el-GR" altLang="zh-CN" sz="2400" b="0" i="1"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ρ</a:t>
            </a:r>
            <a:r>
              <a:rPr kumimoji="0" lang="en-US" altLang="zh-CN" sz="28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 </a:t>
            </a:r>
            <a:r>
              <a:rPr kumimoji="0" lang="en-US" altLang="zh-CN" sz="2400" b="0" i="0" u="none" strike="noStrike" kern="1200" cap="none" spc="0" normalizeH="0" baseline="0" noProof="0" dirty="0">
                <a:ln>
                  <a:noFill/>
                </a:ln>
                <a:solidFill>
                  <a:prstClr val="black"/>
                </a:solidFill>
                <a:effectLst/>
                <a:uLnTx/>
                <a:uFillTx/>
                <a:latin typeface="Yu Mincho Demibold"/>
                <a:ea typeface="华文中宋"/>
                <a:cs typeface="+mn-cs"/>
              </a:rPr>
              <a:t>= </a:t>
            </a:r>
            <a:r>
              <a:rPr kumimoji="0" lang="en-US" altLang="zh-CN" sz="2400" b="0" i="0" u="none" strike="noStrike" kern="1200" cap="none" spc="0" normalizeH="0" baseline="0" noProof="0" dirty="0">
                <a:ln>
                  <a:noFill/>
                </a:ln>
                <a:solidFill>
                  <a:prstClr val="black"/>
                </a:solidFill>
                <a:effectLst/>
                <a:uLnTx/>
                <a:uFillTx/>
                <a:latin typeface="Times New Roman" pitchFamily="18" charset="0"/>
                <a:ea typeface="华文中宋"/>
                <a:cs typeface="Times New Roman" pitchFamily="18" charset="0"/>
              </a:rPr>
              <a:t>1.07×10</a:t>
            </a:r>
            <a:r>
              <a:rPr kumimoji="0" lang="en-US" altLang="zh-CN" sz="2400" b="0" i="0" u="none" strike="noStrike" kern="1200" cap="none" spc="0" normalizeH="0" baseline="30000" noProof="0" dirty="0">
                <a:ln>
                  <a:noFill/>
                </a:ln>
                <a:solidFill>
                  <a:prstClr val="black"/>
                </a:solidFill>
                <a:effectLst/>
                <a:uLnTx/>
                <a:uFillTx/>
                <a:latin typeface="Times New Roman" pitchFamily="18" charset="0"/>
                <a:ea typeface="华文中宋"/>
                <a:cs typeface="Times New Roman" pitchFamily="18" charset="0"/>
              </a:rPr>
              <a:t>-6</a:t>
            </a:r>
            <a:r>
              <a:rPr kumimoji="0" lang="en-US" altLang="zh-CN" sz="2400" b="0" i="0" u="none" strike="noStrike" kern="1200" cap="none" spc="0" normalizeH="0" baseline="0" noProof="0" dirty="0">
                <a:ln>
                  <a:noFill/>
                </a:ln>
                <a:solidFill>
                  <a:prstClr val="black"/>
                </a:solidFill>
                <a:effectLst/>
                <a:uLnTx/>
                <a:uFillTx/>
                <a:latin typeface="Yu Mincho Demibold"/>
                <a:ea typeface="华文中宋"/>
                <a:cs typeface="+mn-cs"/>
              </a:rPr>
              <a:t> </a:t>
            </a:r>
            <a:endParaRPr kumimoji="0" lang="zh-CN" altLang="en-US" sz="2400" b="0" i="0" u="none" strike="noStrike" kern="1200" cap="none" spc="0" normalizeH="0" baseline="0" noProof="0" dirty="0">
              <a:ln>
                <a:noFill/>
              </a:ln>
              <a:solidFill>
                <a:prstClr val="black"/>
              </a:solidFill>
              <a:effectLst/>
              <a:uLnTx/>
              <a:uFillTx/>
              <a:latin typeface="Yu Mincho Demibold"/>
              <a:ea typeface="华文中宋"/>
              <a:cs typeface="+mn-cs"/>
            </a:endParaRPr>
          </a:p>
        </p:txBody>
      </p:sp>
      <p:sp>
        <p:nvSpPr>
          <p:cNvPr id="31" name="TextBox 9">
            <a:extLst>
              <a:ext uri="{FF2B5EF4-FFF2-40B4-BE49-F238E27FC236}">
                <a16:creationId xmlns:a16="http://schemas.microsoft.com/office/drawing/2014/main" id="{37B1CA55-7FD7-49AD-B777-1DB38F446FB3}"/>
              </a:ext>
            </a:extLst>
          </p:cNvPr>
          <p:cNvSpPr txBox="1"/>
          <p:nvPr/>
        </p:nvSpPr>
        <p:spPr>
          <a:xfrm>
            <a:off x="6361472" y="4140220"/>
            <a:ext cx="38588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BR</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a:t>
            </a:r>
            <a:r>
              <a:rPr kumimoji="0" lang="en-US"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B</a:t>
            </a:r>
            <a:r>
              <a:rPr kumimoji="0" lang="en-US" altLang="zh-CN" sz="2800" b="1"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π</a:t>
            </a:r>
            <a:r>
              <a:rPr kumimoji="0" lang="en-US" altLang="zh-CN" sz="28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π</a:t>
            </a:r>
            <a:r>
              <a:rPr kumimoji="0" lang="en-US" altLang="zh-CN" sz="28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a:t>
            </a:r>
            <a:r>
              <a:rPr kumimoji="0" lang="en-US" altLang="zh-CN" sz="2400" b="0" i="0" u="none" strike="noStrike" kern="1200" cap="none" spc="0" normalizeH="0" baseline="0" noProof="0" dirty="0">
                <a:ln>
                  <a:noFill/>
                </a:ln>
                <a:solidFill>
                  <a:srgbClr val="FF0000"/>
                </a:solidFill>
                <a:effectLst/>
                <a:uLnTx/>
                <a:uFillTx/>
                <a:latin typeface="Yu Mincho Demibold"/>
                <a:ea typeface="华文中宋"/>
                <a:cs typeface="+mn-cs"/>
              </a:rPr>
              <a:t> = </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4.45×10</a:t>
            </a:r>
            <a:r>
              <a:rPr kumimoji="0" lang="en-US" altLang="zh-CN" sz="24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-6</a:t>
            </a:r>
            <a:r>
              <a:rPr kumimoji="0" lang="en-US" altLang="zh-CN" sz="2400" b="0" i="0" u="none" strike="noStrike" kern="1200" cap="none" spc="0" normalizeH="0" baseline="0" noProof="0" dirty="0">
                <a:ln>
                  <a:noFill/>
                </a:ln>
                <a:solidFill>
                  <a:srgbClr val="FF0000"/>
                </a:solidFill>
                <a:effectLst/>
                <a:uLnTx/>
                <a:uFillTx/>
                <a:latin typeface="Yu Mincho Demibold"/>
                <a:ea typeface="华文中宋"/>
                <a:cs typeface="+mn-cs"/>
              </a:rPr>
              <a:t> </a:t>
            </a:r>
            <a:endParaRPr kumimoji="0" lang="zh-CN" altLang="en-US" sz="2400" b="0" i="0" u="none" strike="noStrike" kern="1200" cap="none" spc="0" normalizeH="0" baseline="0" noProof="0" dirty="0">
              <a:ln>
                <a:noFill/>
              </a:ln>
              <a:solidFill>
                <a:srgbClr val="FF0000"/>
              </a:solidFill>
              <a:effectLst/>
              <a:uLnTx/>
              <a:uFillTx/>
              <a:latin typeface="Yu Mincho Demibold"/>
              <a:ea typeface="华文中宋"/>
              <a:cs typeface="+mn-cs"/>
            </a:endParaRPr>
          </a:p>
        </p:txBody>
      </p:sp>
      <p:sp>
        <p:nvSpPr>
          <p:cNvPr id="32" name="TextBox 10">
            <a:extLst>
              <a:ext uri="{FF2B5EF4-FFF2-40B4-BE49-F238E27FC236}">
                <a16:creationId xmlns:a16="http://schemas.microsoft.com/office/drawing/2014/main" id="{0D616E99-8539-4483-AE93-4A0E07D2913C}"/>
              </a:ext>
            </a:extLst>
          </p:cNvPr>
          <p:cNvSpPr txBox="1"/>
          <p:nvPr/>
        </p:nvSpPr>
        <p:spPr>
          <a:xfrm>
            <a:off x="6298948" y="3657441"/>
            <a:ext cx="39211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BR</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a:t>
            </a:r>
            <a:r>
              <a:rPr kumimoji="0" lang="en-US"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B</a:t>
            </a:r>
            <a:r>
              <a:rPr kumimoji="0" lang="en-US" altLang="zh-CN" sz="28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π</a:t>
            </a:r>
            <a:r>
              <a:rPr kumimoji="0" lang="en-US" altLang="zh-CN" sz="28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π</a:t>
            </a:r>
            <a:r>
              <a:rPr kumimoji="0" lang="zh-CN" altLang="el-GR" sz="28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 </a:t>
            </a:r>
            <a:r>
              <a:rPr kumimoji="0" lang="en-US" altLang="zh-CN" sz="2400" b="0" i="0" u="none" strike="noStrike" kern="1200" cap="none" spc="0" normalizeH="0" baseline="0" noProof="0" dirty="0">
                <a:ln>
                  <a:noFill/>
                </a:ln>
                <a:solidFill>
                  <a:srgbClr val="FF0000"/>
                </a:solidFill>
                <a:effectLst/>
                <a:uLnTx/>
                <a:uFillTx/>
                <a:latin typeface="Yu Mincho Demibold"/>
                <a:ea typeface="华文中宋"/>
                <a:cs typeface="+mn-cs"/>
              </a:rPr>
              <a:t>= </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5.39×10</a:t>
            </a:r>
            <a:r>
              <a:rPr kumimoji="0" lang="en-US" altLang="zh-CN" sz="24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-6</a:t>
            </a:r>
            <a:r>
              <a:rPr kumimoji="0" lang="en-US" altLang="zh-CN" sz="2400" b="0" i="0" u="none" strike="noStrike" kern="1200" cap="none" spc="0" normalizeH="0" baseline="0" noProof="0" dirty="0">
                <a:ln>
                  <a:noFill/>
                </a:ln>
                <a:solidFill>
                  <a:srgbClr val="FF0000"/>
                </a:solidFill>
                <a:effectLst/>
                <a:uLnTx/>
                <a:uFillTx/>
                <a:latin typeface="Yu Mincho Demibold"/>
                <a:ea typeface="华文中宋"/>
                <a:cs typeface="+mn-cs"/>
              </a:rPr>
              <a:t> </a:t>
            </a:r>
            <a:endParaRPr kumimoji="0" lang="zh-CN" altLang="en-US" sz="2400" b="0" i="0" u="none" strike="noStrike" kern="1200" cap="none" spc="0" normalizeH="0" baseline="0" noProof="0" dirty="0">
              <a:ln>
                <a:noFill/>
              </a:ln>
              <a:solidFill>
                <a:srgbClr val="FF0000"/>
              </a:solidFill>
              <a:effectLst/>
              <a:uLnTx/>
              <a:uFillTx/>
              <a:latin typeface="Yu Mincho Demibold"/>
              <a:ea typeface="华文中宋"/>
              <a:cs typeface="+mn-cs"/>
            </a:endParaRPr>
          </a:p>
        </p:txBody>
      </p:sp>
      <p:sp>
        <p:nvSpPr>
          <p:cNvPr id="33" name="TextBox 11">
            <a:extLst>
              <a:ext uri="{FF2B5EF4-FFF2-40B4-BE49-F238E27FC236}">
                <a16:creationId xmlns:a16="http://schemas.microsoft.com/office/drawing/2014/main" id="{CD249F47-D8D0-48A9-9D22-E01DE75D6C2F}"/>
              </a:ext>
            </a:extLst>
          </p:cNvPr>
          <p:cNvSpPr txBox="1"/>
          <p:nvPr/>
        </p:nvSpPr>
        <p:spPr>
          <a:xfrm>
            <a:off x="6395887" y="4636255"/>
            <a:ext cx="38242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BR</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a:t>
            </a:r>
            <a:r>
              <a:rPr kumimoji="0" lang="en-US"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B</a:t>
            </a:r>
            <a:r>
              <a:rPr kumimoji="0" lang="en-US" altLang="zh-CN" sz="28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π</a:t>
            </a:r>
            <a:r>
              <a:rPr kumimoji="0" lang="en-US" altLang="zh-CN" sz="28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0</a:t>
            </a:r>
            <a:r>
              <a:rPr kumimoji="0" lang="el-GR"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π</a:t>
            </a:r>
            <a:r>
              <a:rPr kumimoji="0" lang="en-US" altLang="zh-CN" sz="28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a:t>
            </a:r>
            <a:r>
              <a:rPr kumimoji="0" lang="en-US" altLang="zh-CN" sz="2400" b="0" i="0" u="none" strike="noStrike" kern="1200" cap="none" spc="0" normalizeH="0" baseline="0" noProof="0" dirty="0">
                <a:ln>
                  <a:noFill/>
                </a:ln>
                <a:solidFill>
                  <a:srgbClr val="FF0000"/>
                </a:solidFill>
                <a:effectLst/>
                <a:uLnTx/>
                <a:uFillTx/>
                <a:latin typeface="Yu Mincho Demibold"/>
                <a:ea typeface="华文中宋"/>
                <a:cs typeface="+mn-cs"/>
              </a:rPr>
              <a:t> = </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0.61×10</a:t>
            </a:r>
            <a:r>
              <a:rPr kumimoji="0" lang="en-US" altLang="zh-CN" sz="24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-6</a:t>
            </a:r>
            <a:r>
              <a:rPr kumimoji="0" lang="en-US" altLang="zh-CN" sz="2400" b="0" i="0" u="none" strike="noStrike" kern="1200" cap="none" spc="0" normalizeH="0" baseline="0" noProof="0" dirty="0">
                <a:ln>
                  <a:noFill/>
                </a:ln>
                <a:solidFill>
                  <a:srgbClr val="FF0000"/>
                </a:solidFill>
                <a:effectLst/>
                <a:uLnTx/>
                <a:uFillTx/>
                <a:latin typeface="Yu Mincho Demibold"/>
                <a:ea typeface="华文中宋"/>
                <a:cs typeface="+mn-cs"/>
              </a:rPr>
              <a:t> </a:t>
            </a:r>
            <a:endParaRPr kumimoji="0" lang="zh-CN" altLang="en-US" sz="2400" b="0" i="0" u="none" strike="noStrike" kern="1200" cap="none" spc="0" normalizeH="0" baseline="0" noProof="0" dirty="0">
              <a:ln>
                <a:noFill/>
              </a:ln>
              <a:solidFill>
                <a:srgbClr val="FF0000"/>
              </a:solidFill>
              <a:effectLst/>
              <a:uLnTx/>
              <a:uFillTx/>
              <a:latin typeface="Yu Mincho Demibold"/>
              <a:ea typeface="华文中宋"/>
              <a:cs typeface="+mn-cs"/>
            </a:endParaRPr>
          </a:p>
        </p:txBody>
      </p:sp>
      <p:sp>
        <p:nvSpPr>
          <p:cNvPr id="34" name="TextBox 12">
            <a:extLst>
              <a:ext uri="{FF2B5EF4-FFF2-40B4-BE49-F238E27FC236}">
                <a16:creationId xmlns:a16="http://schemas.microsoft.com/office/drawing/2014/main" id="{338EA957-EC0B-4486-968C-0D8513D6EA6C}"/>
              </a:ext>
            </a:extLst>
          </p:cNvPr>
          <p:cNvSpPr txBox="1"/>
          <p:nvPr/>
        </p:nvSpPr>
        <p:spPr>
          <a:xfrm>
            <a:off x="6395698" y="5143789"/>
            <a:ext cx="38244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BR</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a:t>
            </a:r>
            <a:r>
              <a:rPr kumimoji="0" lang="en-US"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B</a:t>
            </a:r>
            <a:r>
              <a:rPr kumimoji="0" lang="en-US" altLang="zh-CN" sz="28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a:t>
            </a:r>
            <a:r>
              <a:rPr kumimoji="0" lang="el-GR"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ρ</a:t>
            </a:r>
            <a:r>
              <a:rPr kumimoji="0" lang="en-US" altLang="zh-CN" sz="28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0</a:t>
            </a:r>
            <a:r>
              <a:rPr kumimoji="0" lang="el-GR" altLang="zh-CN" sz="2400" b="0" i="1"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ρ</a:t>
            </a:r>
            <a:r>
              <a:rPr kumimoji="0" lang="en-US" altLang="zh-CN" sz="28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0</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a:t>
            </a:r>
            <a:r>
              <a:rPr kumimoji="0" lang="en-US" altLang="zh-CN" sz="2400" b="0" i="0" u="none" strike="noStrike" kern="1200" cap="none" spc="0" normalizeH="0" baseline="0" noProof="0" dirty="0">
                <a:ln>
                  <a:noFill/>
                </a:ln>
                <a:solidFill>
                  <a:srgbClr val="FF0000"/>
                </a:solidFill>
                <a:effectLst/>
                <a:uLnTx/>
                <a:uFillTx/>
                <a:latin typeface="Yu Mincho Demibold"/>
                <a:ea typeface="华文中宋"/>
                <a:cs typeface="+mn-cs"/>
              </a:rPr>
              <a:t> = </a:t>
            </a:r>
            <a:r>
              <a:rPr kumimoji="0" lang="en-US" altLang="zh-CN" sz="2400" b="0" i="0" u="none" strike="noStrike" kern="1200" cap="none" spc="0" normalizeH="0" baseline="0" noProof="0" dirty="0">
                <a:ln>
                  <a:noFill/>
                </a:ln>
                <a:solidFill>
                  <a:srgbClr val="FF0000"/>
                </a:solidFill>
                <a:effectLst/>
                <a:uLnTx/>
                <a:uFillTx/>
                <a:latin typeface="Times New Roman" pitchFamily="18" charset="0"/>
                <a:ea typeface="华文中宋"/>
                <a:cs typeface="Times New Roman" pitchFamily="18" charset="0"/>
              </a:rPr>
              <a:t>0.89×10</a:t>
            </a:r>
            <a:r>
              <a:rPr kumimoji="0" lang="en-US" altLang="zh-CN" sz="2400" b="0" i="0" u="none" strike="noStrike" kern="1200" cap="none" spc="0" normalizeH="0" baseline="30000" noProof="0" dirty="0">
                <a:ln>
                  <a:noFill/>
                </a:ln>
                <a:solidFill>
                  <a:srgbClr val="FF0000"/>
                </a:solidFill>
                <a:effectLst/>
                <a:uLnTx/>
                <a:uFillTx/>
                <a:latin typeface="Times New Roman" pitchFamily="18" charset="0"/>
                <a:ea typeface="华文中宋"/>
                <a:cs typeface="Times New Roman" pitchFamily="18" charset="0"/>
              </a:rPr>
              <a:t>-6</a:t>
            </a:r>
            <a:r>
              <a:rPr kumimoji="0" lang="en-US" altLang="zh-CN" sz="2400" b="0" i="0" u="none" strike="noStrike" kern="1200" cap="none" spc="0" normalizeH="0" baseline="0" noProof="0" dirty="0">
                <a:ln>
                  <a:noFill/>
                </a:ln>
                <a:solidFill>
                  <a:srgbClr val="FF0000"/>
                </a:solidFill>
                <a:effectLst/>
                <a:uLnTx/>
                <a:uFillTx/>
                <a:latin typeface="Yu Mincho Demibold"/>
                <a:ea typeface="华文中宋"/>
                <a:cs typeface="+mn-cs"/>
              </a:rPr>
              <a:t> </a:t>
            </a:r>
            <a:endParaRPr kumimoji="0" lang="zh-CN" altLang="en-US" sz="2400" b="0" i="0" u="none" strike="noStrike" kern="1200" cap="none" spc="0" normalizeH="0" baseline="0" noProof="0" dirty="0">
              <a:ln>
                <a:noFill/>
              </a:ln>
              <a:solidFill>
                <a:srgbClr val="FF0000"/>
              </a:solidFill>
              <a:effectLst/>
              <a:uLnTx/>
              <a:uFillTx/>
              <a:latin typeface="Yu Mincho Demibold"/>
              <a:ea typeface="华文中宋"/>
              <a:cs typeface="+mn-cs"/>
            </a:endParaRPr>
          </a:p>
        </p:txBody>
      </p:sp>
      <p:cxnSp>
        <p:nvCxnSpPr>
          <p:cNvPr id="35" name="直接连接符 34">
            <a:extLst>
              <a:ext uri="{FF2B5EF4-FFF2-40B4-BE49-F238E27FC236}">
                <a16:creationId xmlns:a16="http://schemas.microsoft.com/office/drawing/2014/main" id="{3337D67D-6AF6-4F44-B63C-182976DC6E90}"/>
              </a:ext>
            </a:extLst>
          </p:cNvPr>
          <p:cNvCxnSpPr>
            <a:cxnSpLocks/>
          </p:cNvCxnSpPr>
          <p:nvPr/>
        </p:nvCxnSpPr>
        <p:spPr>
          <a:xfrm flipV="1">
            <a:off x="6096296" y="2963472"/>
            <a:ext cx="0" cy="2700018"/>
          </a:xfrm>
          <a:prstGeom prst="line">
            <a:avLst/>
          </a:prstGeom>
          <a:noFill/>
          <a:ln w="38100" cap="flat" cmpd="sng" algn="ctr">
            <a:solidFill>
              <a:srgbClr val="006600"/>
            </a:solidFill>
            <a:prstDash val="solid"/>
          </a:ln>
          <a:effectLst/>
        </p:spPr>
      </p:cxnSp>
      <p:cxnSp>
        <p:nvCxnSpPr>
          <p:cNvPr id="36" name="直接连接符 35">
            <a:extLst>
              <a:ext uri="{FF2B5EF4-FFF2-40B4-BE49-F238E27FC236}">
                <a16:creationId xmlns:a16="http://schemas.microsoft.com/office/drawing/2014/main" id="{F25E01AF-BF69-4233-AF46-52269F2A22FD}"/>
              </a:ext>
            </a:extLst>
          </p:cNvPr>
          <p:cNvCxnSpPr/>
          <p:nvPr/>
        </p:nvCxnSpPr>
        <p:spPr>
          <a:xfrm>
            <a:off x="1820497" y="3611544"/>
            <a:ext cx="8477880" cy="0"/>
          </a:xfrm>
          <a:prstGeom prst="line">
            <a:avLst/>
          </a:prstGeom>
          <a:noFill/>
          <a:ln w="38100" cap="flat" cmpd="dbl" algn="ctr">
            <a:solidFill>
              <a:srgbClr val="006600"/>
            </a:solidFill>
            <a:prstDash val="solid"/>
          </a:ln>
          <a:effectLst/>
        </p:spPr>
      </p:cxnSp>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6682BD39-B982-46C3-A4DB-828C46FA6BD3}"/>
                  </a:ext>
                </a:extLst>
              </p:cNvPr>
              <p:cNvSpPr/>
              <p:nvPr/>
            </p:nvSpPr>
            <p:spPr>
              <a:xfrm>
                <a:off x="516194" y="2262204"/>
                <a:ext cx="11056373" cy="438582"/>
              </a:xfrm>
              <a:prstGeom prst="rect">
                <a:avLst/>
              </a:prstGeom>
              <a:noFill/>
              <a:effectLst>
                <a:outerShdw blurRad="76200" dist="12700" dir="2700000" sy="-23000" kx="-800400" algn="bl" rotWithShape="0">
                  <a:prstClr val="black">
                    <a:alpha val="20000"/>
                  </a:prstClr>
                </a:outerShdw>
              </a:effectLst>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3300"/>
                  </a:buClr>
                  <a:buSzTx/>
                  <a:buFont typeface="Wingdings" panose="05000000000000000000" pitchFamily="2" charset="2"/>
                  <a:buChar char="Ø"/>
                  <a:tabLst/>
                  <a:defRPr/>
                </a:pPr>
                <a:r>
                  <a:rPr kumimoji="0" lang="en-US" altLang="zh-CN" sz="2200" b="0" i="1" u="none" strike="noStrike" kern="1200" cap="none" spc="0" normalizeH="0" baseline="0" noProof="0" dirty="0">
                    <a:ln>
                      <a:noFill/>
                    </a:ln>
                    <a:solidFill>
                      <a:srgbClr val="003300"/>
                    </a:solidFill>
                    <a:effectLst/>
                    <a:uLnTx/>
                    <a:uFillTx/>
                    <a:latin typeface="CMSSI8"/>
                    <a:ea typeface="华文中宋"/>
                    <a:cs typeface="Times New Roman" pitchFamily="18" charset="0"/>
                  </a:rPr>
                  <a:t>Two sets of parameters r and p</a:t>
                </a:r>
                <a:r>
                  <a:rPr kumimoji="0" lang="en-US" altLang="zh-CN" sz="2200" b="1" i="1" u="none" strike="noStrike" kern="1200" cap="none" spc="0" normalizeH="0" baseline="0" noProof="0" dirty="0">
                    <a:ln>
                      <a:noFill/>
                    </a:ln>
                    <a:solidFill>
                      <a:srgbClr val="003300"/>
                    </a:solidFill>
                    <a:effectLst/>
                    <a:uLnTx/>
                    <a:uFillTx/>
                    <a:latin typeface="CMSSI8"/>
                    <a:ea typeface="华文中宋"/>
                    <a:cs typeface="Times New Roman" pitchFamily="18" charset="0"/>
                  </a:rPr>
                  <a:t> </a:t>
                </a:r>
                <a:r>
                  <a:rPr kumimoji="0" lang="en-US" altLang="zh-CN" sz="2200" b="0" i="1" u="none" strike="noStrike" kern="1200" cap="none" spc="0" normalizeH="0" baseline="0" noProof="0" dirty="0">
                    <a:ln>
                      <a:noFill/>
                    </a:ln>
                    <a:solidFill>
                      <a:srgbClr val="003300"/>
                    </a:solidFill>
                    <a:effectLst/>
                    <a:uLnTx/>
                    <a:uFillTx/>
                    <a:latin typeface="CMSSI8"/>
                    <a:ea typeface="华文中宋"/>
                    <a:cs typeface="Times New Roman" pitchFamily="18" charset="0"/>
                  </a:rPr>
                  <a:t>corresponding to largest branching ratio of </a:t>
                </a:r>
                <a14:m>
                  <m:oMath xmlns:m="http://schemas.openxmlformats.org/officeDocument/2006/math">
                    <m:sSup>
                      <m:sSupPr>
                        <m:ctrlPr>
                          <a:rPr kumimoji="0" lang="en-US" altLang="zh-CN" sz="2200" b="0" i="1" u="none" strike="noStrike" kern="1200" cap="none" spc="0" normalizeH="0" baseline="0" noProof="0" smtClean="0">
                            <a:ln>
                              <a:noFill/>
                            </a:ln>
                            <a:solidFill>
                              <a:srgbClr val="003300"/>
                            </a:solidFill>
                            <a:effectLst/>
                            <a:uLnTx/>
                            <a:uFillTx/>
                            <a:latin typeface="Cambria Math" panose="02040503050406030204" pitchFamily="18" charset="0"/>
                            <a:ea typeface="华文中宋"/>
                            <a:cs typeface="Times New Roman" pitchFamily="18" charset="0"/>
                          </a:rPr>
                        </m:ctrlPr>
                      </m:sSupPr>
                      <m:e>
                        <m:r>
                          <a:rPr kumimoji="0" lang="en-US" altLang="zh-CN" sz="2200" b="0" i="1" u="none" strike="noStrike" kern="1200" cap="none" spc="0" normalizeH="0" baseline="0" noProof="0" smtClean="0">
                            <a:ln>
                              <a:noFill/>
                            </a:ln>
                            <a:solidFill>
                              <a:srgbClr val="003300"/>
                            </a:solidFill>
                            <a:effectLst/>
                            <a:uLnTx/>
                            <a:uFillTx/>
                            <a:latin typeface="Cambria Math" panose="02040503050406030204" pitchFamily="18" charset="0"/>
                            <a:ea typeface="华文中宋"/>
                            <a:cs typeface="Times New Roman" pitchFamily="18" charset="0"/>
                          </a:rPr>
                          <m:t>𝐵</m:t>
                        </m:r>
                      </m:e>
                      <m:sup>
                        <m:r>
                          <a:rPr kumimoji="0" lang="en-US" altLang="zh-CN" sz="2200" b="0" i="1" u="none" strike="noStrike" kern="1200" cap="none" spc="0" normalizeH="0" baseline="0" noProof="0" smtClean="0">
                            <a:ln>
                              <a:noFill/>
                            </a:ln>
                            <a:solidFill>
                              <a:srgbClr val="003300"/>
                            </a:solidFill>
                            <a:effectLst/>
                            <a:uLnTx/>
                            <a:uFillTx/>
                            <a:latin typeface="Cambria Math" panose="02040503050406030204" pitchFamily="18" charset="0"/>
                            <a:ea typeface="华文中宋"/>
                            <a:cs typeface="Times New Roman" pitchFamily="18" charset="0"/>
                          </a:rPr>
                          <m:t>0</m:t>
                        </m:r>
                      </m:sup>
                    </m:sSup>
                    <m:r>
                      <a:rPr kumimoji="0" lang="en-US" altLang="zh-CN" sz="2200" b="0" i="1" u="none" strike="noStrike" kern="1200" cap="none" spc="0" normalizeH="0" baseline="0" noProof="0" smtClean="0">
                        <a:ln>
                          <a:noFill/>
                        </a:ln>
                        <a:solidFill>
                          <a:srgbClr val="003300"/>
                        </a:solidFill>
                        <a:effectLst/>
                        <a:uLnTx/>
                        <a:uFillTx/>
                        <a:latin typeface="Cambria Math" panose="02040503050406030204" pitchFamily="18" charset="0"/>
                        <a:ea typeface="华文中宋"/>
                        <a:cs typeface="Times New Roman" pitchFamily="18" charset="0"/>
                      </a:rPr>
                      <m:t>→</m:t>
                    </m:r>
                    <m:sSup>
                      <m:sSupPr>
                        <m:ctrlPr>
                          <a:rPr kumimoji="0" lang="en-US" altLang="zh-CN" sz="2200" b="0" i="1" u="none" strike="noStrike" kern="1200" cap="none" spc="0" normalizeH="0" baseline="0" noProof="0" smtClean="0">
                            <a:ln>
                              <a:noFill/>
                            </a:ln>
                            <a:solidFill>
                              <a:srgbClr val="003300"/>
                            </a:solidFill>
                            <a:effectLst/>
                            <a:uLnTx/>
                            <a:uFillTx/>
                            <a:latin typeface="Cambria Math" panose="02040503050406030204" pitchFamily="18" charset="0"/>
                            <a:ea typeface="华文中宋"/>
                            <a:cs typeface="Times New Roman" pitchFamily="18" charset="0"/>
                          </a:rPr>
                        </m:ctrlPr>
                      </m:sSupPr>
                      <m:e>
                        <m:r>
                          <a:rPr kumimoji="0" lang="zh-CN" altLang="en-US" sz="2200" b="0" i="1" u="none" strike="noStrike" kern="1200" cap="none" spc="0" normalizeH="0" baseline="0" noProof="0" smtClean="0">
                            <a:ln>
                              <a:noFill/>
                            </a:ln>
                            <a:solidFill>
                              <a:srgbClr val="003300"/>
                            </a:solidFill>
                            <a:effectLst/>
                            <a:uLnTx/>
                            <a:uFillTx/>
                            <a:latin typeface="Cambria Math" panose="02040503050406030204" pitchFamily="18" charset="0"/>
                            <a:ea typeface="华文中宋"/>
                            <a:cs typeface="Times New Roman" pitchFamily="18" charset="0"/>
                          </a:rPr>
                          <m:t>𝜋</m:t>
                        </m:r>
                      </m:e>
                      <m:sup>
                        <m:r>
                          <a:rPr kumimoji="0" lang="en-US" altLang="zh-CN" sz="2200" b="0" i="1" u="none" strike="noStrike" kern="1200" cap="none" spc="0" normalizeH="0" baseline="0" noProof="0" smtClean="0">
                            <a:ln>
                              <a:noFill/>
                            </a:ln>
                            <a:solidFill>
                              <a:srgbClr val="003300"/>
                            </a:solidFill>
                            <a:effectLst/>
                            <a:uLnTx/>
                            <a:uFillTx/>
                            <a:latin typeface="Cambria Math" panose="02040503050406030204" pitchFamily="18" charset="0"/>
                            <a:ea typeface="华文中宋"/>
                            <a:cs typeface="Times New Roman" pitchFamily="18" charset="0"/>
                          </a:rPr>
                          <m:t>0</m:t>
                        </m:r>
                      </m:sup>
                    </m:sSup>
                    <m:sSup>
                      <m:sSupPr>
                        <m:ctrlPr>
                          <a:rPr kumimoji="0" lang="en-US" altLang="zh-CN" sz="2200" b="0" i="1" u="none" strike="noStrike" kern="1200" cap="none" spc="0" normalizeH="0" baseline="0" noProof="0">
                            <a:ln>
                              <a:noFill/>
                            </a:ln>
                            <a:solidFill>
                              <a:srgbClr val="003300"/>
                            </a:solidFill>
                            <a:effectLst/>
                            <a:uLnTx/>
                            <a:uFillTx/>
                            <a:latin typeface="Cambria Math" panose="02040503050406030204" pitchFamily="18" charset="0"/>
                            <a:ea typeface="华文中宋"/>
                            <a:cs typeface="Times New Roman" pitchFamily="18" charset="0"/>
                          </a:rPr>
                        </m:ctrlPr>
                      </m:sSupPr>
                      <m:e>
                        <m:r>
                          <a:rPr kumimoji="0" lang="zh-CN" altLang="en-US" sz="2200" b="0" i="1" u="none" strike="noStrike" kern="1200" cap="none" spc="0" normalizeH="0" baseline="0" noProof="0">
                            <a:ln>
                              <a:noFill/>
                            </a:ln>
                            <a:solidFill>
                              <a:srgbClr val="003300"/>
                            </a:solidFill>
                            <a:effectLst/>
                            <a:uLnTx/>
                            <a:uFillTx/>
                            <a:latin typeface="Cambria Math" panose="02040503050406030204" pitchFamily="18" charset="0"/>
                            <a:ea typeface="华文中宋"/>
                            <a:cs typeface="Times New Roman" pitchFamily="18" charset="0"/>
                          </a:rPr>
                          <m:t>𝜋</m:t>
                        </m:r>
                      </m:e>
                      <m:sup>
                        <m:r>
                          <a:rPr kumimoji="0" lang="en-US" altLang="zh-CN" sz="2200" b="0" i="1" u="none" strike="noStrike" kern="1200" cap="none" spc="0" normalizeH="0" baseline="0" noProof="0">
                            <a:ln>
                              <a:noFill/>
                            </a:ln>
                            <a:solidFill>
                              <a:srgbClr val="003300"/>
                            </a:solidFill>
                            <a:effectLst/>
                            <a:uLnTx/>
                            <a:uFillTx/>
                            <a:latin typeface="Cambria Math" panose="02040503050406030204" pitchFamily="18" charset="0"/>
                            <a:ea typeface="华文中宋"/>
                            <a:cs typeface="Times New Roman" pitchFamily="18" charset="0"/>
                          </a:rPr>
                          <m:t>0</m:t>
                        </m:r>
                      </m:sup>
                    </m:sSup>
                  </m:oMath>
                </a14:m>
                <a:r>
                  <a:rPr kumimoji="0" lang="en-US" altLang="zh-CN" sz="2200" b="0" i="1" u="none" strike="noStrike" kern="1200" cap="none" spc="0" normalizeH="0" baseline="0" noProof="0" dirty="0">
                    <a:ln>
                      <a:noFill/>
                    </a:ln>
                    <a:solidFill>
                      <a:srgbClr val="003300"/>
                    </a:solidFill>
                    <a:effectLst/>
                    <a:uLnTx/>
                    <a:uFillTx/>
                    <a:latin typeface="CMSSI8"/>
                    <a:ea typeface="华文中宋"/>
                    <a:cs typeface="Times New Roman" pitchFamily="18" charset="0"/>
                  </a:rPr>
                  <a:t> decay</a:t>
                </a:r>
                <a:endParaRPr kumimoji="0" lang="zh-CN" altLang="en-US" sz="2200" b="0" i="1" u="none" strike="noStrike" kern="1200" cap="none" spc="0" normalizeH="0" baseline="0" noProof="0" dirty="0">
                  <a:ln>
                    <a:noFill/>
                  </a:ln>
                  <a:solidFill>
                    <a:srgbClr val="003300"/>
                  </a:solidFill>
                  <a:effectLst/>
                  <a:uLnTx/>
                  <a:uFillTx/>
                  <a:latin typeface="CMSSI8"/>
                  <a:ea typeface="华文中宋"/>
                  <a:cs typeface="+mn-cs"/>
                </a:endParaRPr>
              </a:p>
            </p:txBody>
          </p:sp>
        </mc:Choice>
        <mc:Fallback xmlns="">
          <p:sp>
            <p:nvSpPr>
              <p:cNvPr id="37" name="矩形 36">
                <a:extLst>
                  <a:ext uri="{FF2B5EF4-FFF2-40B4-BE49-F238E27FC236}">
                    <a16:creationId xmlns:a16="http://schemas.microsoft.com/office/drawing/2014/main" id="{6682BD39-B982-46C3-A4DB-828C46FA6BD3}"/>
                  </a:ext>
                </a:extLst>
              </p:cNvPr>
              <p:cNvSpPr>
                <a:spLocks noRot="1" noChangeAspect="1" noMove="1" noResize="1" noEditPoints="1" noAdjustHandles="1" noChangeArrowheads="1" noChangeShapeType="1" noTextEdit="1"/>
              </p:cNvSpPr>
              <p:nvPr/>
            </p:nvSpPr>
            <p:spPr>
              <a:xfrm>
                <a:off x="516194" y="2262204"/>
                <a:ext cx="11056373" cy="438582"/>
              </a:xfrm>
              <a:prstGeom prst="rect">
                <a:avLst/>
              </a:prstGeom>
              <a:blipFill>
                <a:blip r:embed="rId4"/>
                <a:stretch>
                  <a:fillRect t="-6796"/>
                </a:stretch>
              </a:blipFill>
              <a:effectLst>
                <a:outerShdw blurRad="76200" dist="12700" dir="2700000" sy="-23000" kx="-800400" algn="bl" rotWithShape="0">
                  <a:prstClr val="black">
                    <a:alpha val="20000"/>
                  </a:prstClr>
                </a:outerShdw>
              </a:effectLst>
            </p:spPr>
            <p:txBody>
              <a:bodyPr/>
              <a:lstStyle/>
              <a:p>
                <a:r>
                  <a:rPr lang="zh-CN" altLang="en-US">
                    <a:noFill/>
                  </a:rPr>
                  <a:t> </a:t>
                </a:r>
              </a:p>
            </p:txBody>
          </p:sp>
        </mc:Fallback>
      </mc:AlternateContent>
      <p:sp>
        <p:nvSpPr>
          <p:cNvPr id="38" name="矩形 37">
            <a:extLst>
              <a:ext uri="{FF2B5EF4-FFF2-40B4-BE49-F238E27FC236}">
                <a16:creationId xmlns:a16="http://schemas.microsoft.com/office/drawing/2014/main" id="{818B6FDA-731E-43E8-B0CD-85955F0B2BCC}"/>
              </a:ext>
            </a:extLst>
          </p:cNvPr>
          <p:cNvSpPr/>
          <p:nvPr/>
        </p:nvSpPr>
        <p:spPr>
          <a:xfrm>
            <a:off x="516194" y="971180"/>
            <a:ext cx="1098930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3300"/>
              </a:buClr>
              <a:buSzTx/>
              <a:buFont typeface="Yu Mincho Demibold" pitchFamily="18" charset="-128"/>
              <a:buChar char="☞"/>
              <a:tabLst/>
              <a:defRPr/>
            </a:pPr>
            <a:r>
              <a:rPr kumimoji="0" lang="en-US" altLang="zh-CN" sz="2400" b="0" i="1" u="none" strike="noStrike" kern="1200" cap="none" spc="0" normalizeH="0" baseline="0" noProof="0" dirty="0">
                <a:ln>
                  <a:noFill/>
                </a:ln>
                <a:solidFill>
                  <a:srgbClr val="003300"/>
                </a:solidFill>
                <a:effectLst/>
                <a:uLnTx/>
                <a:uFillTx/>
                <a:latin typeface="CMSSI8"/>
                <a:ea typeface="华文中宋"/>
                <a:cs typeface="Times New Roman" pitchFamily="18" charset="0"/>
              </a:rPr>
              <a:t> Simply parameterize the glauber phase S</a:t>
            </a:r>
            <a:r>
              <a:rPr kumimoji="0" lang="en-US" altLang="zh-CN" sz="2400" b="0" i="0" u="none" strike="noStrike" kern="120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2400" b="1" i="0" u="none" strike="noStrike" kern="1200" cap="none" spc="0" normalizeH="0" baseline="0" noProof="0" dirty="0">
                <a:ln>
                  <a:noFill/>
                </a:ln>
                <a:solidFill>
                  <a:srgbClr val="003300"/>
                </a:solidFill>
                <a:effectLst/>
                <a:uLnTx/>
                <a:uFillTx/>
                <a:latin typeface="CMSSI8"/>
                <a:ea typeface="华文中宋"/>
                <a:cs typeface="Times New Roman" pitchFamily="18" charset="0"/>
              </a:rPr>
              <a:t>b</a:t>
            </a:r>
            <a:r>
              <a:rPr kumimoji="0" lang="en-US" altLang="zh-CN" sz="2400" b="0" i="0" u="none" strike="noStrike" kern="120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2400" b="0" i="1" u="none" strike="noStrike" kern="1200" cap="none" spc="0" normalizeH="0" baseline="0" noProof="0" dirty="0">
                <a:ln>
                  <a:noFill/>
                </a:ln>
                <a:solidFill>
                  <a:srgbClr val="003300"/>
                </a:solidFill>
                <a:effectLst/>
                <a:uLnTx/>
                <a:uFillTx/>
                <a:latin typeface="CMSSI8"/>
                <a:ea typeface="华文中宋"/>
                <a:cs typeface="Times New Roman" pitchFamily="18" charset="0"/>
              </a:rPr>
              <a:t> by a sinusoidal function,  </a:t>
            </a:r>
            <a:endParaRPr kumimoji="0" lang="zh-CN" altLang="en-US" sz="2400" b="0" i="1" u="none" strike="noStrike" kern="1200" cap="none" spc="0" normalizeH="0" baseline="0" noProof="0" dirty="0">
              <a:ln>
                <a:noFill/>
              </a:ln>
              <a:solidFill>
                <a:srgbClr val="003300"/>
              </a:solidFill>
              <a:effectLst/>
              <a:uLnTx/>
              <a:uFillTx/>
              <a:latin typeface="CMSSI8"/>
              <a:ea typeface="华文中宋"/>
              <a:cs typeface="+mn-cs"/>
            </a:endParaRPr>
          </a:p>
        </p:txBody>
      </p:sp>
      <p:sp>
        <p:nvSpPr>
          <p:cNvPr id="39" name="TextBox 21">
            <a:extLst>
              <a:ext uri="{FF2B5EF4-FFF2-40B4-BE49-F238E27FC236}">
                <a16:creationId xmlns:a16="http://schemas.microsoft.com/office/drawing/2014/main" id="{69F2CC1E-EF64-4DF1-A57E-5984B05CB8B6}"/>
              </a:ext>
            </a:extLst>
          </p:cNvPr>
          <p:cNvSpPr txBox="1"/>
          <p:nvPr/>
        </p:nvSpPr>
        <p:spPr>
          <a:xfrm>
            <a:off x="363794" y="1479845"/>
            <a:ext cx="11464412" cy="584775"/>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S</a:t>
            </a:r>
            <a:r>
              <a:rPr kumimoji="0" lang="en-US" altLang="zh-CN" sz="3200" b="0" i="0" u="none" strike="noStrike" kern="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3200" b="1" i="0" u="none" strike="noStrike" kern="0" cap="none" spc="0" normalizeH="0" baseline="0" noProof="0" dirty="0">
                <a:ln>
                  <a:noFill/>
                </a:ln>
                <a:solidFill>
                  <a:srgbClr val="003300"/>
                </a:solidFill>
                <a:effectLst/>
                <a:uLnTx/>
                <a:uFillTx/>
                <a:latin typeface="CMSSI8"/>
                <a:ea typeface="华文中宋"/>
                <a:cs typeface="Times New Roman" pitchFamily="18" charset="0"/>
              </a:rPr>
              <a:t>b</a:t>
            </a:r>
            <a:r>
              <a:rPr kumimoji="0" lang="en-US" altLang="zh-CN" sz="3200" b="0" i="0" u="none" strike="noStrike" kern="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 = r</a:t>
            </a:r>
            <a:r>
              <a:rPr kumimoji="0" lang="el-GR"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π</a:t>
            </a:r>
            <a:r>
              <a:rPr kumimoji="0" lang="en-US"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 </a:t>
            </a:r>
            <a:r>
              <a:rPr kumimoji="0" lang="en-US" altLang="zh-CN" sz="3200" b="0" i="0" u="none" strike="noStrike" kern="0" cap="none" spc="0" normalizeH="0" baseline="0" noProof="0" dirty="0">
                <a:ln>
                  <a:noFill/>
                </a:ln>
                <a:solidFill>
                  <a:srgbClr val="003300"/>
                </a:solidFill>
                <a:effectLst/>
                <a:uLnTx/>
                <a:uFillTx/>
                <a:latin typeface="Times New Roman" panose="02020603050405020304" pitchFamily="18" charset="0"/>
                <a:ea typeface="华文中宋"/>
                <a:cs typeface="Times New Roman" panose="02020603050405020304" pitchFamily="18" charset="0"/>
              </a:rPr>
              <a:t>sin</a:t>
            </a:r>
            <a:r>
              <a:rPr kumimoji="0" lang="en-US" altLang="zh-CN" sz="3200" b="0" i="0" u="none" strike="noStrike" kern="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p</a:t>
            </a:r>
            <a:r>
              <a:rPr kumimoji="0" lang="en-US" altLang="zh-CN" sz="3200" b="1" i="0" u="none" strike="noStrike" kern="0" cap="none" spc="0" normalizeH="0" baseline="0" noProof="0" dirty="0">
                <a:ln>
                  <a:noFill/>
                </a:ln>
                <a:solidFill>
                  <a:srgbClr val="003300"/>
                </a:solidFill>
                <a:effectLst/>
                <a:uLnTx/>
                <a:uFillTx/>
                <a:latin typeface="CMSSI8"/>
                <a:ea typeface="华文中宋"/>
                <a:cs typeface="Times New Roman" pitchFamily="18" charset="0"/>
              </a:rPr>
              <a:t>b</a:t>
            </a:r>
            <a:r>
              <a:rPr kumimoji="0" lang="en-US" altLang="zh-CN" sz="3200" b="0" i="0" u="none" strike="noStrike" kern="0" cap="none" spc="0" normalizeH="0" baseline="0" noProof="0" dirty="0">
                <a:ln>
                  <a:noFill/>
                </a:ln>
                <a:solidFill>
                  <a:srgbClr val="003300"/>
                </a:solidFill>
                <a:effectLst/>
                <a:uLnTx/>
                <a:uFillTx/>
                <a:latin typeface="CMSSI8"/>
                <a:ea typeface="华文中宋"/>
                <a:cs typeface="Times New Roman" pitchFamily="18" charset="0"/>
              </a:rPr>
              <a:t>)</a:t>
            </a:r>
            <a:r>
              <a:rPr kumimoji="0" lang="en-US" altLang="zh-CN" sz="3200" b="0" i="1" u="none" strike="noStrike" kern="0" cap="none" spc="0" normalizeH="0" baseline="0" noProof="0" dirty="0">
                <a:ln>
                  <a:noFill/>
                </a:ln>
                <a:solidFill>
                  <a:srgbClr val="003300"/>
                </a:solidFill>
                <a:effectLst/>
                <a:uLnTx/>
                <a:uFillTx/>
                <a:latin typeface="CMSSI8"/>
                <a:ea typeface="华文中宋"/>
                <a:cs typeface="Times New Roman" pitchFamily="18" charset="0"/>
              </a:rPr>
              <a:t> </a:t>
            </a:r>
            <a:endParaRPr kumimoji="0" lang="zh-CN" altLang="en-US" sz="3200" b="0" i="1" u="none" strike="noStrike" kern="0" cap="none" spc="0" normalizeH="0" baseline="0" noProof="0" dirty="0">
              <a:ln>
                <a:noFill/>
              </a:ln>
              <a:solidFill>
                <a:srgbClr val="003300"/>
              </a:solidFill>
              <a:effectLst/>
              <a:uLnTx/>
              <a:uFillTx/>
              <a:latin typeface="CMSSI8"/>
              <a:ea typeface="华文中宋"/>
              <a:cs typeface="Times New Roman" pitchFamily="18" charset="0"/>
            </a:endParaRPr>
          </a:p>
        </p:txBody>
      </p:sp>
    </p:spTree>
    <p:extLst>
      <p:ext uri="{BB962C8B-B14F-4D97-AF65-F5344CB8AC3E}">
        <p14:creationId xmlns:p14="http://schemas.microsoft.com/office/powerpoint/2010/main" val="240765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pic>
        <p:nvPicPr>
          <p:cNvPr id="2" name="图片 1">
            <a:extLst>
              <a:ext uri="{FF2B5EF4-FFF2-40B4-BE49-F238E27FC236}">
                <a16:creationId xmlns:a16="http://schemas.microsoft.com/office/drawing/2014/main" id="{B302B696-A2E6-4EAE-99D5-04E3B070F6DE}"/>
              </a:ext>
            </a:extLst>
          </p:cNvPr>
          <p:cNvPicPr>
            <a:picLocks noChangeAspect="1"/>
          </p:cNvPicPr>
          <p:nvPr/>
        </p:nvPicPr>
        <p:blipFill>
          <a:blip r:embed="rId2"/>
          <a:stretch>
            <a:fillRect/>
          </a:stretch>
        </p:blipFill>
        <p:spPr>
          <a:xfrm>
            <a:off x="2207812" y="2601871"/>
            <a:ext cx="7776375" cy="1264859"/>
          </a:xfrm>
          <a:prstGeom prst="rect">
            <a:avLst/>
          </a:prstGeom>
        </p:spPr>
      </p:pic>
      <p:pic>
        <p:nvPicPr>
          <p:cNvPr id="4" name="图片 3">
            <a:extLst>
              <a:ext uri="{FF2B5EF4-FFF2-40B4-BE49-F238E27FC236}">
                <a16:creationId xmlns:a16="http://schemas.microsoft.com/office/drawing/2014/main" id="{82A191B5-A788-4C13-86F3-51D59C61C649}"/>
              </a:ext>
            </a:extLst>
          </p:cNvPr>
          <p:cNvPicPr>
            <a:picLocks noChangeAspect="1"/>
          </p:cNvPicPr>
          <p:nvPr/>
        </p:nvPicPr>
        <p:blipFill>
          <a:blip r:embed="rId3"/>
          <a:stretch>
            <a:fillRect/>
          </a:stretch>
        </p:blipFill>
        <p:spPr>
          <a:xfrm>
            <a:off x="2207812" y="4532029"/>
            <a:ext cx="7776375" cy="1267194"/>
          </a:xfrm>
          <a:prstGeom prst="rect">
            <a:avLst/>
          </a:prstGeom>
        </p:spPr>
      </p:pic>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ADD19CD5-32DE-4E53-A442-2CAEC5D6215B}"/>
                  </a:ext>
                </a:extLst>
              </p:cNvPr>
              <p:cNvSpPr/>
              <p:nvPr/>
            </p:nvSpPr>
            <p:spPr>
              <a:xfrm>
                <a:off x="6300780" y="3968676"/>
                <a:ext cx="2582666" cy="404350"/>
              </a:xfrm>
              <a:prstGeom prst="rect">
                <a:avLst/>
              </a:prstGeom>
              <a:solidFill>
                <a:schemeClr val="accent4">
                  <a:lumMod val="20000"/>
                  <a:lumOff val="80000"/>
                </a:schemeClr>
              </a:solidFill>
              <a:ln w="12700" cap="flat">
                <a:solidFill>
                  <a:srgbClr val="FFFF00"/>
                </a:solidFill>
                <a:prstDash val="solid"/>
                <a:miter/>
              </a:ln>
            </p:spPr>
            <p:txBody>
              <a:bodyPr rtlCol="0" anchor="ctr"/>
              <a:lstStyle/>
              <a:p>
                <a:pPr marL="0" marR="0" lvl="0" indent="0" algn="l" defTabSz="914400" rtl="0" eaLnBrk="1" fontAlgn="auto" latinLnBrk="0" hangingPunct="1">
                  <a:lnSpc>
                    <a:spcPct val="105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altLang="zh-CN" sz="2400" b="0" i="0"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NLOG</m:t>
                      </m:r>
                      <m:r>
                        <a:rPr kumimoji="0" lang="en-US" altLang="zh-CN" sz="2400" b="0" i="0"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:0.58</m:t>
                      </m:r>
                      <m:r>
                        <a:rPr kumimoji="0" lang="en-US" altLang="zh-CN" sz="2400" b="0" i="1" u="none" strike="noStrike" kern="0" cap="none" spc="0" normalizeH="0" baseline="0" noProof="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0.00</m:t>
                      </m:r>
                    </m:oMath>
                  </m:oMathPara>
                </a14:m>
                <a:endParaRPr kumimoji="0" lang="en-US" altLang="zh-CN" sz="2400" b="0" i="0" u="none" strike="noStrike" kern="0" cap="none" spc="0" normalizeH="0" baseline="0" noProof="0" dirty="0">
                  <a:ln>
                    <a:noFill/>
                  </a:ln>
                  <a:solidFill>
                    <a:srgbClr val="FF0000"/>
                  </a:solidFill>
                  <a:effectLst/>
                  <a:uLnTx/>
                  <a:uFillTx/>
                  <a:latin typeface="Book Antiqua"/>
                  <a:ea typeface="Tahoma" panose="020B0604030504040204" pitchFamily="34" charset="0"/>
                  <a:cs typeface="Tahoma" panose="020B0604030504040204" pitchFamily="34" charset="0"/>
                </a:endParaRPr>
              </a:p>
            </p:txBody>
          </p:sp>
        </mc:Choice>
        <mc:Fallback xmlns="">
          <p:sp>
            <p:nvSpPr>
              <p:cNvPr id="5" name="矩形 4">
                <a:extLst>
                  <a:ext uri="{FF2B5EF4-FFF2-40B4-BE49-F238E27FC236}">
                    <a16:creationId xmlns:a16="http://schemas.microsoft.com/office/drawing/2014/main" id="{ADD19CD5-32DE-4E53-A442-2CAEC5D6215B}"/>
                  </a:ext>
                </a:extLst>
              </p:cNvPr>
              <p:cNvSpPr>
                <a:spLocks noRot="1" noChangeAspect="1" noMove="1" noResize="1" noEditPoints="1" noAdjustHandles="1" noChangeArrowheads="1" noChangeShapeType="1" noTextEdit="1"/>
              </p:cNvSpPr>
              <p:nvPr/>
            </p:nvSpPr>
            <p:spPr>
              <a:xfrm>
                <a:off x="6300780" y="3968676"/>
                <a:ext cx="2582666" cy="404350"/>
              </a:xfrm>
              <a:prstGeom prst="rect">
                <a:avLst/>
              </a:prstGeom>
              <a:blipFill>
                <a:blip r:embed="rId4"/>
                <a:stretch>
                  <a:fillRect l="-235" r="-235" b="-7353"/>
                </a:stretch>
              </a:blipFill>
              <a:ln w="12700" cap="flat">
                <a:solidFill>
                  <a:srgbClr val="FFFF00"/>
                </a:solidFill>
                <a:prstDash val="solid"/>
                <a:miter/>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47084AB1-8157-4BF3-8CD6-8869CEF37078}"/>
                  </a:ext>
                </a:extLst>
              </p:cNvPr>
              <p:cNvSpPr/>
              <p:nvPr/>
            </p:nvSpPr>
            <p:spPr>
              <a:xfrm>
                <a:off x="6300780" y="5892863"/>
                <a:ext cx="2335163" cy="404350"/>
              </a:xfrm>
              <a:prstGeom prst="rect">
                <a:avLst/>
              </a:prstGeom>
              <a:solidFill>
                <a:schemeClr val="accent4">
                  <a:lumMod val="20000"/>
                  <a:lumOff val="80000"/>
                </a:schemeClr>
              </a:solidFill>
              <a:ln w="12700" cap="flat">
                <a:solidFill>
                  <a:srgbClr val="FFFF00"/>
                </a:solidFill>
                <a:prstDash val="solid"/>
                <a:miter/>
              </a:ln>
            </p:spPr>
            <p:txBody>
              <a:bodyPr rtlCol="0" anchor="ctr"/>
              <a:lstStyle/>
              <a:p>
                <a:pPr marL="0" marR="0" lvl="0" indent="0" algn="l" defTabSz="914400" rtl="0" eaLnBrk="1" fontAlgn="auto" latinLnBrk="0" hangingPunct="1">
                  <a:lnSpc>
                    <a:spcPct val="105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altLang="zh-CN" sz="2400" b="0" i="0"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NLOG</m:t>
                      </m:r>
                      <m:r>
                        <a:rPr kumimoji="0" lang="en-US" altLang="zh-CN" sz="2400" b="0" i="0"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m:t>
                      </m:r>
                      <m:sSubSup>
                        <m:sSubSupPr>
                          <m:ctrlP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SupPr>
                        <m:e>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2.33</m:t>
                          </m:r>
                        </m:e>
                        <m:sub>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−0.0</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3</m:t>
                          </m:r>
                        </m:sub>
                        <m:sup>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+0.0</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5</m:t>
                          </m:r>
                        </m:sup>
                      </m:sSubSup>
                    </m:oMath>
                  </m:oMathPara>
                </a14:m>
                <a:endParaRPr kumimoji="0" lang="en-US" altLang="zh-CN" sz="2400" b="0" i="0" u="none" strike="noStrike" kern="0" cap="none" spc="0" normalizeH="0" baseline="-25000" noProof="0" dirty="0">
                  <a:ln>
                    <a:noFill/>
                  </a:ln>
                  <a:solidFill>
                    <a:srgbClr val="FF0000"/>
                  </a:solidFill>
                  <a:effectLst/>
                  <a:uLnTx/>
                  <a:uFillTx/>
                  <a:latin typeface="Book Antiqua"/>
                  <a:ea typeface="Tahoma" panose="020B0604030504040204" pitchFamily="34" charset="0"/>
                  <a:cs typeface="Tahoma" panose="020B0604030504040204" pitchFamily="34" charset="0"/>
                </a:endParaRPr>
              </a:p>
            </p:txBody>
          </p:sp>
        </mc:Choice>
        <mc:Fallback xmlns="">
          <p:sp>
            <p:nvSpPr>
              <p:cNvPr id="6" name="矩形 5">
                <a:extLst>
                  <a:ext uri="{FF2B5EF4-FFF2-40B4-BE49-F238E27FC236}">
                    <a16:creationId xmlns:a16="http://schemas.microsoft.com/office/drawing/2014/main" id="{47084AB1-8157-4BF3-8CD6-8869CEF37078}"/>
                  </a:ext>
                </a:extLst>
              </p:cNvPr>
              <p:cNvSpPr>
                <a:spLocks noRot="1" noChangeAspect="1" noMove="1" noResize="1" noEditPoints="1" noAdjustHandles="1" noChangeArrowheads="1" noChangeShapeType="1" noTextEdit="1"/>
              </p:cNvSpPr>
              <p:nvPr/>
            </p:nvSpPr>
            <p:spPr>
              <a:xfrm>
                <a:off x="6300780" y="5892863"/>
                <a:ext cx="2335163" cy="404350"/>
              </a:xfrm>
              <a:prstGeom prst="rect">
                <a:avLst/>
              </a:prstGeom>
              <a:blipFill>
                <a:blip r:embed="rId5"/>
                <a:stretch>
                  <a:fillRect/>
                </a:stretch>
              </a:blipFill>
              <a:ln w="12700" cap="flat">
                <a:solidFill>
                  <a:srgbClr val="FFFF00"/>
                </a:solidFill>
                <a:prstDash val="solid"/>
                <a:miter/>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271708CB-6345-4AC6-96BB-CD1669D8D8E9}"/>
                  </a:ext>
                </a:extLst>
              </p:cNvPr>
              <p:cNvSpPr/>
              <p:nvPr/>
            </p:nvSpPr>
            <p:spPr>
              <a:xfrm>
                <a:off x="3416709" y="3963233"/>
                <a:ext cx="2404569" cy="404350"/>
              </a:xfrm>
              <a:prstGeom prst="rect">
                <a:avLst/>
              </a:prstGeom>
              <a:solidFill>
                <a:schemeClr val="accent4">
                  <a:lumMod val="20000"/>
                  <a:lumOff val="80000"/>
                </a:schemeClr>
              </a:solidFill>
              <a:ln w="12700" cap="flat">
                <a:solidFill>
                  <a:srgbClr val="FFFF00"/>
                </a:solidFill>
                <a:prstDash val="solid"/>
                <a:miter/>
              </a:ln>
            </p:spPr>
            <p:txBody>
              <a:bodyPr rtlCol="0" anchor="ctr"/>
              <a:lstStyle/>
              <a:p>
                <a:pPr marL="0" marR="0" lvl="0" indent="0" algn="l" defTabSz="914400" rtl="0" eaLnBrk="1" fontAlgn="auto" latinLnBrk="0" hangingPunct="1">
                  <a:lnSpc>
                    <a:spcPct val="105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altLang="zh-CN" sz="2400" b="0" i="0"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PDG</m:t>
                      </m:r>
                      <m:r>
                        <a:rPr kumimoji="0" lang="en-US" altLang="zh-CN" sz="2400" b="0" i="0"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:0.5</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4</m:t>
                      </m:r>
                      <m:r>
                        <a:rPr kumimoji="0" lang="en-US" altLang="zh-CN" sz="2400" b="0" i="1" u="none" strike="noStrike" kern="0" cap="none" spc="0" normalizeH="0" baseline="0" noProof="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0.05</m:t>
                      </m:r>
                    </m:oMath>
                  </m:oMathPara>
                </a14:m>
                <a:endParaRPr kumimoji="0" lang="en-US" altLang="zh-CN" sz="2400" b="0" i="0" u="none" strike="noStrike" kern="0" cap="none" spc="0" normalizeH="0" baseline="0" noProof="0" dirty="0">
                  <a:ln>
                    <a:noFill/>
                  </a:ln>
                  <a:solidFill>
                    <a:srgbClr val="FF0000"/>
                  </a:solidFill>
                  <a:effectLst/>
                  <a:uLnTx/>
                  <a:uFillTx/>
                  <a:latin typeface="Book Antiqua"/>
                  <a:ea typeface="Tahoma" panose="020B0604030504040204" pitchFamily="34" charset="0"/>
                  <a:cs typeface="Tahoma" panose="020B0604030504040204" pitchFamily="34" charset="0"/>
                </a:endParaRPr>
              </a:p>
            </p:txBody>
          </p:sp>
        </mc:Choice>
        <mc:Fallback xmlns="">
          <p:sp>
            <p:nvSpPr>
              <p:cNvPr id="7" name="矩形 6">
                <a:extLst>
                  <a:ext uri="{FF2B5EF4-FFF2-40B4-BE49-F238E27FC236}">
                    <a16:creationId xmlns:a16="http://schemas.microsoft.com/office/drawing/2014/main" id="{271708CB-6345-4AC6-96BB-CD1669D8D8E9}"/>
                  </a:ext>
                </a:extLst>
              </p:cNvPr>
              <p:cNvSpPr>
                <a:spLocks noRot="1" noChangeAspect="1" noMove="1" noResize="1" noEditPoints="1" noAdjustHandles="1" noChangeArrowheads="1" noChangeShapeType="1" noTextEdit="1"/>
              </p:cNvSpPr>
              <p:nvPr/>
            </p:nvSpPr>
            <p:spPr>
              <a:xfrm>
                <a:off x="3416709" y="3963233"/>
                <a:ext cx="2404569" cy="404350"/>
              </a:xfrm>
              <a:prstGeom prst="rect">
                <a:avLst/>
              </a:prstGeom>
              <a:blipFill>
                <a:blip r:embed="rId6"/>
                <a:stretch>
                  <a:fillRect r="-252" b="-7353"/>
                </a:stretch>
              </a:blipFill>
              <a:ln w="12700" cap="flat">
                <a:solidFill>
                  <a:srgbClr val="FFFF00"/>
                </a:solidFill>
                <a:prstDash val="solid"/>
                <a:miter/>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9277A88E-C82D-4F09-88A8-3678699BA921}"/>
                  </a:ext>
                </a:extLst>
              </p:cNvPr>
              <p:cNvSpPr/>
              <p:nvPr/>
            </p:nvSpPr>
            <p:spPr>
              <a:xfrm>
                <a:off x="3416708" y="5892583"/>
                <a:ext cx="2404569" cy="404350"/>
              </a:xfrm>
              <a:prstGeom prst="rect">
                <a:avLst/>
              </a:prstGeom>
              <a:solidFill>
                <a:schemeClr val="accent4">
                  <a:lumMod val="20000"/>
                  <a:lumOff val="80000"/>
                </a:schemeClr>
              </a:solidFill>
              <a:ln w="12700" cap="flat">
                <a:solidFill>
                  <a:srgbClr val="FFFF00"/>
                </a:solidFill>
                <a:prstDash val="solid"/>
                <a:miter/>
              </a:ln>
            </p:spPr>
            <p:txBody>
              <a:bodyPr rtlCol="0" anchor="ctr"/>
              <a:lstStyle/>
              <a:p>
                <a:pPr marL="0" marR="0" lvl="0" indent="0" algn="l" defTabSz="914400" rtl="0" eaLnBrk="1" fontAlgn="auto" latinLnBrk="0" hangingPunct="1">
                  <a:lnSpc>
                    <a:spcPct val="105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altLang="zh-CN" sz="2400" b="0" i="0"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PDG</m:t>
                      </m:r>
                      <m:r>
                        <a:rPr kumimoji="0" lang="en-US" altLang="zh-CN" sz="2400" b="0" i="0"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:2.16</m:t>
                      </m:r>
                      <m:r>
                        <a:rPr kumimoji="0" lang="en-US" altLang="zh-CN" sz="2400" b="0" i="1" u="none" strike="noStrike" kern="0" cap="none" spc="0" normalizeH="0" baseline="0" noProof="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0.23</m:t>
                      </m:r>
                    </m:oMath>
                  </m:oMathPara>
                </a14:m>
                <a:endParaRPr kumimoji="0" lang="en-US" altLang="zh-CN" sz="2400" b="0" i="0" u="none" strike="noStrike" kern="0" cap="none" spc="0" normalizeH="0" baseline="0" noProof="0" dirty="0">
                  <a:ln>
                    <a:noFill/>
                  </a:ln>
                  <a:solidFill>
                    <a:srgbClr val="FF0000"/>
                  </a:solidFill>
                  <a:effectLst/>
                  <a:uLnTx/>
                  <a:uFillTx/>
                  <a:latin typeface="Book Antiqua"/>
                  <a:ea typeface="Tahoma" panose="020B0604030504040204" pitchFamily="34" charset="0"/>
                  <a:cs typeface="Tahoma" panose="020B0604030504040204" pitchFamily="34" charset="0"/>
                </a:endParaRPr>
              </a:p>
            </p:txBody>
          </p:sp>
        </mc:Choice>
        <mc:Fallback xmlns="">
          <p:sp>
            <p:nvSpPr>
              <p:cNvPr id="8" name="矩形 7">
                <a:extLst>
                  <a:ext uri="{FF2B5EF4-FFF2-40B4-BE49-F238E27FC236}">
                    <a16:creationId xmlns:a16="http://schemas.microsoft.com/office/drawing/2014/main" id="{9277A88E-C82D-4F09-88A8-3678699BA921}"/>
                  </a:ext>
                </a:extLst>
              </p:cNvPr>
              <p:cNvSpPr>
                <a:spLocks noRot="1" noChangeAspect="1" noMove="1" noResize="1" noEditPoints="1" noAdjustHandles="1" noChangeArrowheads="1" noChangeShapeType="1" noTextEdit="1"/>
              </p:cNvSpPr>
              <p:nvPr/>
            </p:nvSpPr>
            <p:spPr>
              <a:xfrm>
                <a:off x="3416708" y="5892583"/>
                <a:ext cx="2404569" cy="404350"/>
              </a:xfrm>
              <a:prstGeom prst="rect">
                <a:avLst/>
              </a:prstGeom>
              <a:blipFill>
                <a:blip r:embed="rId7"/>
                <a:stretch>
                  <a:fillRect b="-5882"/>
                </a:stretch>
              </a:blipFill>
              <a:ln w="12700" cap="flat">
                <a:solidFill>
                  <a:srgbClr val="FFFF00"/>
                </a:solidFill>
                <a:prstDash val="solid"/>
                <a:miter/>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62B19B7C-0E15-4A25-925F-9E12FAEF6CE9}"/>
                  </a:ext>
                </a:extLst>
              </p:cNvPr>
              <p:cNvSpPr/>
              <p:nvPr/>
            </p:nvSpPr>
            <p:spPr>
              <a:xfrm>
                <a:off x="6254847" y="501491"/>
                <a:ext cx="2976766" cy="4712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NLOG: </a:t>
                </a:r>
                <a:r>
                  <a:rPr kumimoji="0" lang="en-US" altLang="zh-CN" sz="2400" b="0" i="1" u="none" strike="noStrike" kern="1200" cap="none" spc="0" normalizeH="0" baseline="0" noProof="0" dirty="0">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R</a:t>
                </a:r>
                <a:r>
                  <a:rPr kumimoji="0" lang="en-US" altLang="zh-CN" sz="2400" b="0" i="0" u="none" strike="noStrike" kern="1200" cap="none" spc="0" normalizeH="0" baseline="-2500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c</a:t>
                </a:r>
                <a:r>
                  <a:rPr kumimoji="0" lang="en-US" altLang="zh-CN" sz="24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sSubSup>
                      <m:sSubSupPr>
                        <m:ctrlP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16</m:t>
                        </m:r>
                      </m:e>
                      <m:sub>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00</m:t>
                        </m:r>
                      </m:sub>
                      <m:sup>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01</m:t>
                        </m:r>
                      </m:sup>
                    </m:sSubSup>
                  </m:oMath>
                </a14:m>
                <a:endParaRPr kumimoji="0" lang="zh-CN" altLang="en-US" sz="2400" b="0" i="0" u="none" strike="noStrike" kern="1200" cap="none" spc="0" normalizeH="0" baseline="-30000" noProof="0" dirty="0">
                  <a:ln>
                    <a:noFill/>
                  </a:ln>
                  <a:solidFill>
                    <a:srgbClr val="FF0000"/>
                  </a:solidFill>
                  <a:effectLst/>
                  <a:uLnTx/>
                  <a:uFillTx/>
                  <a:latin typeface="Book Antiqua"/>
                  <a:ea typeface="+mn-ea"/>
                  <a:cs typeface="+mn-cs"/>
                </a:endParaRPr>
              </a:p>
            </p:txBody>
          </p:sp>
        </mc:Choice>
        <mc:Fallback xmlns="">
          <p:sp>
            <p:nvSpPr>
              <p:cNvPr id="9" name="矩形 8">
                <a:extLst>
                  <a:ext uri="{FF2B5EF4-FFF2-40B4-BE49-F238E27FC236}">
                    <a16:creationId xmlns:a16="http://schemas.microsoft.com/office/drawing/2014/main" id="{62B19B7C-0E15-4A25-925F-9E12FAEF6CE9}"/>
                  </a:ext>
                </a:extLst>
              </p:cNvPr>
              <p:cNvSpPr>
                <a:spLocks noRot="1" noChangeAspect="1" noMove="1" noResize="1" noEditPoints="1" noAdjustHandles="1" noChangeArrowheads="1" noChangeShapeType="1" noTextEdit="1"/>
              </p:cNvSpPr>
              <p:nvPr/>
            </p:nvSpPr>
            <p:spPr>
              <a:xfrm>
                <a:off x="6254847" y="501491"/>
                <a:ext cx="2976766" cy="471283"/>
              </a:xfrm>
              <a:prstGeom prst="rect">
                <a:avLst/>
              </a:prstGeom>
              <a:blipFill>
                <a:blip r:embed="rId8"/>
                <a:stretch>
                  <a:fillRect l="-3074" t="-8974" b="-282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0037E327-1728-4533-979B-4502D888B7BC}"/>
                  </a:ext>
                </a:extLst>
              </p:cNvPr>
              <p:cNvSpPr/>
              <p:nvPr/>
            </p:nvSpPr>
            <p:spPr>
              <a:xfrm>
                <a:off x="6254847" y="1166050"/>
                <a:ext cx="3105463" cy="4712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NLOG: </a:t>
                </a:r>
                <a:r>
                  <a:rPr kumimoji="0" lang="en-US" altLang="zh-CN" sz="2400" b="0" i="1" u="none" strike="noStrike" kern="1200" cap="none" spc="0" normalizeH="0" baseline="0" noProof="0" dirty="0">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R</a:t>
                </a:r>
                <a:r>
                  <a:rPr kumimoji="0" lang="en-US" altLang="zh-CN" sz="2400" b="0" i="0" u="none" strike="noStrike" kern="1200" cap="none" spc="0" normalizeH="0" baseline="-2500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n</a:t>
                </a:r>
                <a:r>
                  <a:rPr kumimoji="0" lang="en-US" altLang="zh-CN" sz="24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sSubSup>
                      <m:sSubSupPr>
                        <m:ctrlP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1.1</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7</m:t>
                        </m:r>
                      </m:e>
                      <m:sub>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−0.0</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sub>
                      <m:sup>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+0.01</m:t>
                        </m:r>
                      </m:sup>
                    </m:sSubSup>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oMath>
                </a14:m>
                <a:endParaRPr kumimoji="0" lang="zh-CN" altLang="en-US" sz="1800" b="0" i="0" u="none" strike="noStrike" kern="1200" cap="none" spc="0" normalizeH="0" baseline="-30000" noProof="0" dirty="0">
                  <a:ln>
                    <a:noFill/>
                  </a:ln>
                  <a:solidFill>
                    <a:prstClr val="black"/>
                  </a:solidFill>
                  <a:effectLst/>
                  <a:uLnTx/>
                  <a:uFillTx/>
                  <a:latin typeface="Book Antiqua"/>
                  <a:ea typeface="+mn-ea"/>
                  <a:cs typeface="+mn-cs"/>
                </a:endParaRPr>
              </a:p>
            </p:txBody>
          </p:sp>
        </mc:Choice>
        <mc:Fallback xmlns="">
          <p:sp>
            <p:nvSpPr>
              <p:cNvPr id="10" name="矩形 9">
                <a:extLst>
                  <a:ext uri="{FF2B5EF4-FFF2-40B4-BE49-F238E27FC236}">
                    <a16:creationId xmlns:a16="http://schemas.microsoft.com/office/drawing/2014/main" id="{0037E327-1728-4533-979B-4502D888B7BC}"/>
                  </a:ext>
                </a:extLst>
              </p:cNvPr>
              <p:cNvSpPr>
                <a:spLocks noRot="1" noChangeAspect="1" noMove="1" noResize="1" noEditPoints="1" noAdjustHandles="1" noChangeArrowheads="1" noChangeShapeType="1" noTextEdit="1"/>
              </p:cNvSpPr>
              <p:nvPr/>
            </p:nvSpPr>
            <p:spPr>
              <a:xfrm>
                <a:off x="6254847" y="1166050"/>
                <a:ext cx="3105463" cy="471283"/>
              </a:xfrm>
              <a:prstGeom prst="rect">
                <a:avLst/>
              </a:prstGeom>
              <a:blipFill>
                <a:blip r:embed="rId9"/>
                <a:stretch>
                  <a:fillRect l="-2947" t="-8974" b="-282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2E81140C-5D0A-4956-97A8-3C6D0544B3F8}"/>
                  </a:ext>
                </a:extLst>
              </p:cNvPr>
              <p:cNvSpPr/>
              <p:nvPr/>
            </p:nvSpPr>
            <p:spPr>
              <a:xfrm>
                <a:off x="6254847" y="1888769"/>
                <a:ext cx="368065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NLOG:  </a:t>
                </a:r>
                <a:r>
                  <a:rPr kumimoji="0" lang="en-US" altLang="zh-CN" sz="2400" b="0" i="1" u="none" strike="noStrike" kern="1200" cap="none" spc="0" normalizeH="0" baseline="0" noProof="0" dirty="0" err="1">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I</a:t>
                </a:r>
                <a:r>
                  <a:rPr kumimoji="0" lang="en-US" altLang="zh-CN" sz="2400" b="0" i="0" u="none" strike="noStrike" kern="1200" cap="none" spc="0" normalizeH="0" baseline="-25000" noProof="0" dirty="0" err="1">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k</a:t>
                </a:r>
                <a:r>
                  <a:rPr kumimoji="0" lang="el-GR" altLang="zh-CN" sz="2400" b="0" i="0" u="none" strike="noStrike" kern="1200" cap="none" spc="0" normalizeH="0" baseline="-2500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π</a:t>
                </a:r>
                <a:r>
                  <a:rPr kumimoji="0" lang="en-US" altLang="zh-CN" sz="24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r>
                      <a:rPr kumimoji="0" lang="en-US" altLang="zh-CN" sz="2400" b="0" i="0"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−0.03</m:t>
                    </m:r>
                    <m:r>
                      <a:rPr kumimoji="0" lang="en-US" altLang="zh-CN" sz="2400" b="0" i="1" u="none" strike="noStrike" kern="0" cap="none" spc="0" normalizeH="0" baseline="0" noProof="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0.01</m:t>
                    </m:r>
                  </m:oMath>
                </a14:m>
                <a:r>
                  <a:rPr kumimoji="0" lang="en-US" altLang="zh-CN" sz="24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 </a:t>
                </a:r>
                <a:endParaRPr kumimoji="0" lang="zh-CN" altLang="en-US" sz="1800" b="0" i="0" u="none" strike="noStrike" kern="1200" cap="none" spc="0" normalizeH="0" baseline="-25000" noProof="0" dirty="0">
                  <a:ln>
                    <a:noFill/>
                  </a:ln>
                  <a:solidFill>
                    <a:prstClr val="black"/>
                  </a:solidFill>
                  <a:effectLst/>
                  <a:uLnTx/>
                  <a:uFillTx/>
                  <a:latin typeface="Book Antiqua"/>
                  <a:ea typeface="+mn-ea"/>
                  <a:cs typeface="+mn-cs"/>
                </a:endParaRPr>
              </a:p>
            </p:txBody>
          </p:sp>
        </mc:Choice>
        <mc:Fallback xmlns="">
          <p:sp>
            <p:nvSpPr>
              <p:cNvPr id="11" name="矩形 10">
                <a:extLst>
                  <a:ext uri="{FF2B5EF4-FFF2-40B4-BE49-F238E27FC236}">
                    <a16:creationId xmlns:a16="http://schemas.microsoft.com/office/drawing/2014/main" id="{2E81140C-5D0A-4956-97A8-3C6D0544B3F8}"/>
                  </a:ext>
                </a:extLst>
              </p:cNvPr>
              <p:cNvSpPr>
                <a:spLocks noRot="1" noChangeAspect="1" noMove="1" noResize="1" noEditPoints="1" noAdjustHandles="1" noChangeArrowheads="1" noChangeShapeType="1" noTextEdit="1"/>
              </p:cNvSpPr>
              <p:nvPr/>
            </p:nvSpPr>
            <p:spPr>
              <a:xfrm>
                <a:off x="6254847" y="1888769"/>
                <a:ext cx="3680650" cy="461665"/>
              </a:xfrm>
              <a:prstGeom prst="rect">
                <a:avLst/>
              </a:prstGeom>
              <a:blipFill>
                <a:blip r:embed="rId10"/>
                <a:stretch>
                  <a:fillRect l="-2483" t="-11842" b="-28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7376568C-B9DD-4B11-A6D2-B70CD474A5ED}"/>
                  </a:ext>
                </a:extLst>
              </p:cNvPr>
              <p:cNvSpPr/>
              <p:nvPr/>
            </p:nvSpPr>
            <p:spPr>
              <a:xfrm>
                <a:off x="2474367" y="501495"/>
                <a:ext cx="2976766" cy="4712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PDG: </a:t>
                </a:r>
                <a:r>
                  <a:rPr kumimoji="0" lang="en-US" altLang="zh-CN" sz="2400" b="0" i="1" u="none" strike="noStrike" kern="1200" cap="none" spc="0" normalizeH="0" baseline="0" noProof="0" dirty="0">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R</a:t>
                </a:r>
                <a:r>
                  <a:rPr kumimoji="0" lang="en-US" altLang="zh-CN" sz="2400" b="0" i="0" u="none" strike="noStrike" kern="1200" cap="none" spc="0" normalizeH="0" baseline="-2500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c</a:t>
                </a:r>
                <a:r>
                  <a:rPr kumimoji="0" lang="en-US" altLang="zh-CN" sz="24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sSubSup>
                      <m:sSubSupPr>
                        <m:ctrlP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10</m:t>
                        </m:r>
                      </m:e>
                      <m:sub>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01</m:t>
                        </m:r>
                      </m:sub>
                      <m:sup>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01</m:t>
                        </m:r>
                      </m:sup>
                    </m:sSubSup>
                  </m:oMath>
                </a14:m>
                <a:endParaRPr kumimoji="0" lang="zh-CN" altLang="en-US" sz="2400" b="0" i="0" u="none" strike="noStrike" kern="1200" cap="none" spc="0" normalizeH="0" baseline="-30000" noProof="0" dirty="0">
                  <a:ln>
                    <a:noFill/>
                  </a:ln>
                  <a:solidFill>
                    <a:srgbClr val="FF0000"/>
                  </a:solidFill>
                  <a:effectLst/>
                  <a:uLnTx/>
                  <a:uFillTx/>
                  <a:latin typeface="Book Antiqua"/>
                  <a:ea typeface="+mn-ea"/>
                  <a:cs typeface="+mn-cs"/>
                </a:endParaRPr>
              </a:p>
            </p:txBody>
          </p:sp>
        </mc:Choice>
        <mc:Fallback xmlns="">
          <p:sp>
            <p:nvSpPr>
              <p:cNvPr id="12" name="矩形 11">
                <a:extLst>
                  <a:ext uri="{FF2B5EF4-FFF2-40B4-BE49-F238E27FC236}">
                    <a16:creationId xmlns:a16="http://schemas.microsoft.com/office/drawing/2014/main" id="{7376568C-B9DD-4B11-A6D2-B70CD474A5ED}"/>
                  </a:ext>
                </a:extLst>
              </p:cNvPr>
              <p:cNvSpPr>
                <a:spLocks noRot="1" noChangeAspect="1" noMove="1" noResize="1" noEditPoints="1" noAdjustHandles="1" noChangeArrowheads="1" noChangeShapeType="1" noTextEdit="1"/>
              </p:cNvSpPr>
              <p:nvPr/>
            </p:nvSpPr>
            <p:spPr>
              <a:xfrm>
                <a:off x="2474367" y="501495"/>
                <a:ext cx="2976766" cy="471283"/>
              </a:xfrm>
              <a:prstGeom prst="rect">
                <a:avLst/>
              </a:prstGeom>
              <a:blipFill>
                <a:blip r:embed="rId11"/>
                <a:stretch>
                  <a:fillRect l="-3279" t="-8974" b="-282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843BCB02-4AFB-46B9-8A10-B0D75E063392}"/>
                  </a:ext>
                </a:extLst>
              </p:cNvPr>
              <p:cNvSpPr/>
              <p:nvPr/>
            </p:nvSpPr>
            <p:spPr>
              <a:xfrm>
                <a:off x="2464533" y="1166054"/>
                <a:ext cx="3105463" cy="4712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PDG: </a:t>
                </a:r>
                <a:r>
                  <a:rPr kumimoji="0" lang="en-US" altLang="zh-CN" sz="2400" b="0" i="1" u="none" strike="noStrike" kern="1200" cap="none" spc="0" normalizeH="0" baseline="0" noProof="0" dirty="0">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R</a:t>
                </a:r>
                <a:r>
                  <a:rPr kumimoji="0" lang="en-US" altLang="zh-CN" sz="2400" b="0" i="0" u="none" strike="noStrike" kern="1200" cap="none" spc="0" normalizeH="0" baseline="-2500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n</a:t>
                </a:r>
                <a:r>
                  <a:rPr kumimoji="0" lang="en-US" altLang="zh-CN" sz="24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sSubSup>
                      <m:sSubSupPr>
                        <m:ctrlP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m:t>
                        </m:r>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99</m:t>
                        </m:r>
                      </m:e>
                      <m:sub>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−0.0</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sub>
                      <m:sup>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+0.0</m:t>
                        </m:r>
                        <m:r>
                          <a:rPr kumimoji="0" lang="en-US" altLang="zh-TW"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sup>
                    </m:sSubSup>
                    <m:r>
                      <a:rPr kumimoji="0" lang="en-US" altLang="zh-TW"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oMath>
                </a14:m>
                <a:endParaRPr kumimoji="0" lang="zh-CN" altLang="en-US" sz="1800" b="0" i="0" u="none" strike="noStrike" kern="1200" cap="none" spc="0" normalizeH="0" baseline="-30000" noProof="0" dirty="0">
                  <a:ln>
                    <a:noFill/>
                  </a:ln>
                  <a:solidFill>
                    <a:prstClr val="black"/>
                  </a:solidFill>
                  <a:effectLst/>
                  <a:uLnTx/>
                  <a:uFillTx/>
                  <a:latin typeface="Book Antiqua"/>
                  <a:ea typeface="+mn-ea"/>
                  <a:cs typeface="+mn-cs"/>
                </a:endParaRPr>
              </a:p>
            </p:txBody>
          </p:sp>
        </mc:Choice>
        <mc:Fallback xmlns="">
          <p:sp>
            <p:nvSpPr>
              <p:cNvPr id="13" name="矩形 12">
                <a:extLst>
                  <a:ext uri="{FF2B5EF4-FFF2-40B4-BE49-F238E27FC236}">
                    <a16:creationId xmlns:a16="http://schemas.microsoft.com/office/drawing/2014/main" id="{843BCB02-4AFB-46B9-8A10-B0D75E063392}"/>
                  </a:ext>
                </a:extLst>
              </p:cNvPr>
              <p:cNvSpPr>
                <a:spLocks noRot="1" noChangeAspect="1" noMove="1" noResize="1" noEditPoints="1" noAdjustHandles="1" noChangeArrowheads="1" noChangeShapeType="1" noTextEdit="1"/>
              </p:cNvSpPr>
              <p:nvPr/>
            </p:nvSpPr>
            <p:spPr>
              <a:xfrm>
                <a:off x="2464533" y="1166054"/>
                <a:ext cx="3105463" cy="471283"/>
              </a:xfrm>
              <a:prstGeom prst="rect">
                <a:avLst/>
              </a:prstGeom>
              <a:blipFill>
                <a:blip r:embed="rId12"/>
                <a:stretch>
                  <a:fillRect l="-2941" t="-8974" b="-282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28A3251F-9F80-44E3-B38D-690E7C9C7866}"/>
                  </a:ext>
                </a:extLst>
              </p:cNvPr>
              <p:cNvSpPr/>
              <p:nvPr/>
            </p:nvSpPr>
            <p:spPr>
              <a:xfrm>
                <a:off x="2036827" y="1888773"/>
                <a:ext cx="378444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Belle-II:  </a:t>
                </a:r>
                <a:r>
                  <a:rPr kumimoji="0" lang="en-US" altLang="zh-CN" sz="2400" b="0" i="1" u="none" strike="noStrike" kern="1200" cap="none" spc="0" normalizeH="0" baseline="0" noProof="0" dirty="0" err="1">
                    <a:ln>
                      <a:noFill/>
                    </a:ln>
                    <a:solidFill>
                      <a:srgbClr val="FF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I</a:t>
                </a:r>
                <a:r>
                  <a:rPr kumimoji="0" lang="en-US" altLang="zh-CN" sz="2400" b="0" i="0" u="none" strike="noStrike" kern="1200" cap="none" spc="0" normalizeH="0" baseline="-25000" noProof="0" dirty="0" err="1">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k</a:t>
                </a:r>
                <a:r>
                  <a:rPr kumimoji="0" lang="el-GR" altLang="zh-CN" sz="2400" b="0" i="0" u="none" strike="noStrike" kern="1200" cap="none" spc="0" normalizeH="0" baseline="-2500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π</a:t>
                </a:r>
                <a:r>
                  <a:rPr kumimoji="0" lang="en-US" altLang="zh-CN" sz="24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r>
                      <a:rPr kumimoji="0" lang="en-US" altLang="zh-CN" sz="2400" b="0" i="0"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−0.03</m:t>
                    </m:r>
                    <m:r>
                      <a:rPr kumimoji="0" lang="en-US" altLang="zh-CN" sz="2400" b="0" i="1" u="none" strike="noStrike" kern="0" cap="none" spc="0" normalizeH="0" baseline="0" noProof="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t>0.14</m:t>
                    </m:r>
                  </m:oMath>
                </a14:m>
                <a:r>
                  <a:rPr kumimoji="0" lang="en-US" altLang="zh-CN" sz="24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Times New Roman" pitchFamily="18" charset="0"/>
                  </a:rPr>
                  <a:t> </a:t>
                </a:r>
                <a:endParaRPr kumimoji="0" lang="zh-CN" altLang="en-US" sz="1800" b="0" i="0" u="none" strike="noStrike" kern="1200" cap="none" spc="0" normalizeH="0" baseline="-25000" noProof="0" dirty="0">
                  <a:ln>
                    <a:noFill/>
                  </a:ln>
                  <a:solidFill>
                    <a:prstClr val="black"/>
                  </a:solidFill>
                  <a:effectLst/>
                  <a:uLnTx/>
                  <a:uFillTx/>
                  <a:latin typeface="Book Antiqua"/>
                  <a:ea typeface="+mn-ea"/>
                  <a:cs typeface="+mn-cs"/>
                </a:endParaRPr>
              </a:p>
            </p:txBody>
          </p:sp>
        </mc:Choice>
        <mc:Fallback xmlns="">
          <p:sp>
            <p:nvSpPr>
              <p:cNvPr id="14" name="矩形 13">
                <a:extLst>
                  <a:ext uri="{FF2B5EF4-FFF2-40B4-BE49-F238E27FC236}">
                    <a16:creationId xmlns:a16="http://schemas.microsoft.com/office/drawing/2014/main" id="{28A3251F-9F80-44E3-B38D-690E7C9C7866}"/>
                  </a:ext>
                </a:extLst>
              </p:cNvPr>
              <p:cNvSpPr>
                <a:spLocks noRot="1" noChangeAspect="1" noMove="1" noResize="1" noEditPoints="1" noAdjustHandles="1" noChangeArrowheads="1" noChangeShapeType="1" noTextEdit="1"/>
              </p:cNvSpPr>
              <p:nvPr/>
            </p:nvSpPr>
            <p:spPr>
              <a:xfrm>
                <a:off x="2036827" y="1888773"/>
                <a:ext cx="3784449" cy="461665"/>
              </a:xfrm>
              <a:prstGeom prst="rect">
                <a:avLst/>
              </a:prstGeom>
              <a:blipFill>
                <a:blip r:embed="rId13"/>
                <a:stretch>
                  <a:fillRect l="-2415" t="-11842" b="-28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15098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8F1F7EB4-CA20-4050-8E29-4D0949D2EA1C}"/>
              </a:ext>
            </a:extLst>
          </p:cNvPr>
          <p:cNvPicPr>
            <a:picLocks noChangeAspect="1"/>
          </p:cNvPicPr>
          <p:nvPr/>
        </p:nvPicPr>
        <p:blipFill>
          <a:blip r:embed="rId3"/>
          <a:stretch>
            <a:fillRect/>
          </a:stretch>
        </p:blipFill>
        <p:spPr>
          <a:xfrm>
            <a:off x="406857" y="1017751"/>
            <a:ext cx="4952337" cy="2300837"/>
          </a:xfrm>
          <a:prstGeom prst="rect">
            <a:avLst/>
          </a:prstGeom>
        </p:spPr>
      </p:pic>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0886"/>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56601C45-D246-4AA2-A58A-115AA13E0F76}"/>
                  </a:ext>
                </a:extLst>
              </p:cNvPr>
              <p:cNvSpPr/>
              <p:nvPr/>
            </p:nvSpPr>
            <p:spPr>
              <a:xfrm>
                <a:off x="406858" y="438966"/>
                <a:ext cx="3678582" cy="523220"/>
              </a:xfrm>
              <a:prstGeom prst="rect">
                <a:avLst/>
              </a:prstGeom>
            </p:spPr>
            <p:txBody>
              <a:bodyPr wrap="square">
                <a:spAutoFit/>
              </a:bodyPr>
              <a:lstStyle/>
              <a:p>
                <a:pPr marL="457200" indent="-457200">
                  <a:buFont typeface="Wingdings" panose="05000000000000000000" pitchFamily="2" charset="2"/>
                  <a:buChar char="u"/>
                </a:pPr>
                <a14:m>
                  <m:oMath xmlns:m="http://schemas.openxmlformats.org/officeDocument/2006/math">
                    <m:r>
                      <a:rPr lang="en-US" altLang="zh-CN" sz="2800" b="0" i="1" smtClean="0">
                        <a:solidFill>
                          <a:srgbClr val="000066"/>
                        </a:solidFill>
                        <a:latin typeface="Cambria Math" panose="02040503050406030204" pitchFamily="18" charset="0"/>
                        <a:cs typeface="Times New Roman" panose="02020603050405020304" pitchFamily="18" charset="0"/>
                      </a:rPr>
                      <m:t>𝐵</m:t>
                    </m:r>
                    <m:r>
                      <a:rPr lang="en-US" altLang="zh-CN" sz="2800" b="0" i="1" smtClean="0">
                        <a:solidFill>
                          <a:srgbClr val="000066"/>
                        </a:solidFill>
                        <a:latin typeface="Cambria Math" panose="02040503050406030204" pitchFamily="18" charset="0"/>
                        <a:cs typeface="Times New Roman" panose="02020603050405020304" pitchFamily="18" charset="0"/>
                      </a:rPr>
                      <m:t>→</m:t>
                    </m:r>
                    <m:r>
                      <a:rPr lang="en-US" altLang="zh-CN" sz="2800" b="0" i="1" smtClean="0">
                        <a:solidFill>
                          <a:srgbClr val="000066"/>
                        </a:solidFill>
                        <a:latin typeface="Cambria Math" panose="02040503050406030204" pitchFamily="18" charset="0"/>
                        <a:cs typeface="Times New Roman" panose="02020603050405020304" pitchFamily="18" charset="0"/>
                      </a:rPr>
                      <m:t>𝐾</m:t>
                    </m:r>
                    <m:r>
                      <a:rPr lang="zh-CN" altLang="en-US" sz="2800" b="0" i="1" smtClean="0">
                        <a:solidFill>
                          <a:srgbClr val="000066"/>
                        </a:solidFill>
                        <a:latin typeface="Cambria Math" panose="02040503050406030204" pitchFamily="18" charset="0"/>
                        <a:cs typeface="Times New Roman" panose="02020603050405020304" pitchFamily="18" charset="0"/>
                      </a:rPr>
                      <m:t>𝜋</m:t>
                    </m:r>
                  </m:oMath>
                </a14:m>
                <a:r>
                  <a:rPr lang="en-US" altLang="zh-CN" sz="2800" dirty="0">
                    <a:solidFill>
                      <a:srgbClr val="000066"/>
                    </a:solidFill>
                    <a:latin typeface="Times New Roman" panose="02020603050405020304" pitchFamily="18" charset="0"/>
                    <a:cs typeface="Times New Roman" panose="02020603050405020304" pitchFamily="18" charset="0"/>
                  </a:rPr>
                  <a:t> puzzle</a:t>
                </a:r>
                <a:endParaRPr lang="zh-CN" altLang="en-US" sz="2800" dirty="0"/>
              </a:p>
            </p:txBody>
          </p:sp>
        </mc:Choice>
        <mc:Fallback xmlns="">
          <p:sp>
            <p:nvSpPr>
              <p:cNvPr id="24" name="矩形 23">
                <a:extLst>
                  <a:ext uri="{FF2B5EF4-FFF2-40B4-BE49-F238E27FC236}">
                    <a16:creationId xmlns:a16="http://schemas.microsoft.com/office/drawing/2014/main" id="{56601C45-D246-4AA2-A58A-115AA13E0F76}"/>
                  </a:ext>
                </a:extLst>
              </p:cNvPr>
              <p:cNvSpPr>
                <a:spLocks noRot="1" noChangeAspect="1" noMove="1" noResize="1" noEditPoints="1" noAdjustHandles="1" noChangeArrowheads="1" noChangeShapeType="1" noTextEdit="1"/>
              </p:cNvSpPr>
              <p:nvPr/>
            </p:nvSpPr>
            <p:spPr>
              <a:xfrm>
                <a:off x="406858" y="438966"/>
                <a:ext cx="3678582" cy="523220"/>
              </a:xfrm>
              <a:prstGeom prst="rect">
                <a:avLst/>
              </a:prstGeom>
              <a:blipFill>
                <a:blip r:embed="rId4"/>
                <a:stretch>
                  <a:fillRect t="-12791" b="-30233"/>
                </a:stretch>
              </a:blipFill>
            </p:spPr>
            <p:txBody>
              <a:bodyPr/>
              <a:lstStyle/>
              <a:p>
                <a:r>
                  <a:rPr lang="zh-CN" altLang="en-US">
                    <a:noFill/>
                  </a:rPr>
                  <a:t> </a:t>
                </a:r>
              </a:p>
            </p:txBody>
          </p:sp>
        </mc:Fallback>
      </mc:AlternateContent>
      <p:sp>
        <p:nvSpPr>
          <p:cNvPr id="30" name="矩形 29">
            <a:extLst>
              <a:ext uri="{FF2B5EF4-FFF2-40B4-BE49-F238E27FC236}">
                <a16:creationId xmlns:a16="http://schemas.microsoft.com/office/drawing/2014/main" id="{BD2B10B2-0426-4238-B225-E168249BF658}"/>
              </a:ext>
            </a:extLst>
          </p:cNvPr>
          <p:cNvSpPr/>
          <p:nvPr/>
        </p:nvSpPr>
        <p:spPr>
          <a:xfrm>
            <a:off x="6483688" y="414635"/>
            <a:ext cx="3621804" cy="480773"/>
          </a:xfrm>
          <a:prstGeom prst="rect">
            <a:avLst/>
          </a:prstGeom>
        </p:spPr>
        <p:txBody>
          <a:bodyPr wrap="square">
            <a:spAutoFit/>
          </a:bodyPr>
          <a:lstStyle/>
          <a:p>
            <a:pPr lvl="0">
              <a:lnSpc>
                <a:spcPct val="130000"/>
              </a:lnSpc>
            </a:pPr>
            <a:r>
              <a:rPr lang="en-US" altLang="zh-CN" sz="2100" dirty="0">
                <a:solidFill>
                  <a:srgbClr val="FF0000"/>
                </a:solidFill>
                <a:latin typeface="Times New Roman" panose="02020603050405020304" pitchFamily="18" charset="0"/>
                <a:cs typeface="Times New Roman" panose="02020603050405020304" pitchFamily="18" charset="0"/>
              </a:rPr>
              <a:t>Two sources ( 20 years ago )</a:t>
            </a:r>
            <a:endParaRPr lang="zh-CN" altLang="en-US" sz="2100" dirty="0">
              <a:solidFill>
                <a:srgbClr val="FF0000"/>
              </a:solidFill>
              <a:latin typeface="Times New Roman" panose="02020603050405020304" pitchFamily="18" charset="0"/>
              <a:cs typeface="Times New Roman" panose="02020603050405020304" pitchFamily="18" charset="0"/>
            </a:endParaRPr>
          </a:p>
        </p:txBody>
      </p:sp>
      <p:sp>
        <p:nvSpPr>
          <p:cNvPr id="32" name="矩形 31">
            <a:extLst>
              <a:ext uri="{FF2B5EF4-FFF2-40B4-BE49-F238E27FC236}">
                <a16:creationId xmlns:a16="http://schemas.microsoft.com/office/drawing/2014/main" id="{7973D16B-B5F0-4D31-BF44-5D24F1E485B1}"/>
              </a:ext>
            </a:extLst>
          </p:cNvPr>
          <p:cNvSpPr/>
          <p:nvPr/>
        </p:nvSpPr>
        <p:spPr>
          <a:xfrm>
            <a:off x="5598372" y="924654"/>
            <a:ext cx="6088767" cy="400110"/>
          </a:xfrm>
          <a:prstGeom prst="rect">
            <a:avLst/>
          </a:prstGeom>
        </p:spPr>
        <p:txBody>
          <a:bodyPr wrap="square">
            <a:spAutoFit/>
          </a:bodyPr>
          <a:lstStyle/>
          <a:p>
            <a:pPr marL="285750" indent="-285750">
              <a:buFont typeface="Wingdings" panose="05000000000000000000" pitchFamily="2" charset="2"/>
              <a:buChar char="l"/>
            </a:pPr>
            <a:r>
              <a:rPr lang="en-US" altLang="zh-CN" sz="2000" dirty="0">
                <a:solidFill>
                  <a:srgbClr val="0000CC"/>
                </a:solidFill>
              </a:rPr>
              <a:t>Ratios of branching ratios seem to violate isospin </a:t>
            </a:r>
            <a:endParaRPr lang="zh-CN" altLang="en-US" sz="2000" dirty="0"/>
          </a:p>
        </p:txBody>
      </p:sp>
      <p:sp>
        <p:nvSpPr>
          <p:cNvPr id="44" name="椭圆 43">
            <a:extLst>
              <a:ext uri="{FF2B5EF4-FFF2-40B4-BE49-F238E27FC236}">
                <a16:creationId xmlns:a16="http://schemas.microsoft.com/office/drawing/2014/main" id="{44BB9F9F-896F-4FB0-A598-EE9CB8497E34}"/>
              </a:ext>
            </a:extLst>
          </p:cNvPr>
          <p:cNvSpPr/>
          <p:nvPr/>
        </p:nvSpPr>
        <p:spPr>
          <a:xfrm>
            <a:off x="9680043" y="5790644"/>
            <a:ext cx="1736608" cy="415498"/>
          </a:xfrm>
          <a:prstGeom prst="ellipse">
            <a:avLst/>
          </a:prstGeom>
          <a:solidFill>
            <a:srgbClr val="FFFF00"/>
          </a:solidFill>
          <a:ln w="12700" cap="flat">
            <a:noFill/>
            <a:prstDash val="solid"/>
            <a:miter/>
          </a:ln>
        </p:spPr>
        <p:txBody>
          <a:bodyPr rtlCol="0" anchor="ctr"/>
          <a:lstStyle/>
          <a:p>
            <a:pPr algn="l"/>
            <a:r>
              <a:rPr lang="en-US" altLang="zh-CN" b="1" dirty="0">
                <a:solidFill>
                  <a:srgbClr val="FF0000"/>
                </a:solidFill>
              </a:rPr>
              <a:t>Puzzling!</a:t>
            </a:r>
            <a:endParaRPr lang="zh-CN" altLang="en-US" b="1" dirty="0">
              <a:solidFill>
                <a:srgbClr val="FF0000"/>
              </a:solidFill>
            </a:endParaRPr>
          </a:p>
        </p:txBody>
      </p:sp>
      <p:pic>
        <p:nvPicPr>
          <p:cNvPr id="4" name="图片 3">
            <a:extLst>
              <a:ext uri="{FF2B5EF4-FFF2-40B4-BE49-F238E27FC236}">
                <a16:creationId xmlns:a16="http://schemas.microsoft.com/office/drawing/2014/main" id="{3CAA68E2-0330-4627-8BD5-0A2B507D12B9}"/>
              </a:ext>
            </a:extLst>
          </p:cNvPr>
          <p:cNvPicPr>
            <a:picLocks noChangeAspect="1"/>
          </p:cNvPicPr>
          <p:nvPr/>
        </p:nvPicPr>
        <p:blipFill>
          <a:blip r:embed="rId5"/>
          <a:stretch>
            <a:fillRect/>
          </a:stretch>
        </p:blipFill>
        <p:spPr>
          <a:xfrm rot="18931206">
            <a:off x="289657" y="2372095"/>
            <a:ext cx="5753384" cy="2531825"/>
          </a:xfrm>
          <a:prstGeom prst="rect">
            <a:avLst/>
          </a:prstGeom>
        </p:spPr>
      </p:pic>
      <p:sp>
        <p:nvSpPr>
          <p:cNvPr id="2" name="矩形 1">
            <a:extLst>
              <a:ext uri="{FF2B5EF4-FFF2-40B4-BE49-F238E27FC236}">
                <a16:creationId xmlns:a16="http://schemas.microsoft.com/office/drawing/2014/main" id="{9302D68F-1A0F-41BA-979E-64B688938E5A}"/>
              </a:ext>
            </a:extLst>
          </p:cNvPr>
          <p:cNvSpPr/>
          <p:nvPr/>
        </p:nvSpPr>
        <p:spPr>
          <a:xfrm>
            <a:off x="5465634" y="5764975"/>
            <a:ext cx="4086183" cy="461665"/>
          </a:xfrm>
          <a:prstGeom prst="rect">
            <a:avLst/>
          </a:prstGeom>
        </p:spPr>
        <p:txBody>
          <a:bodyPr wrap="none">
            <a:spAutoFit/>
          </a:bodyPr>
          <a:lstStyle/>
          <a:p>
            <a:r>
              <a:rPr lang="en-US" altLang="zh-CN" sz="2400" b="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HFAG2003: </a:t>
            </a:r>
            <a:r>
              <a:rPr lang="en-US" altLang="zh-CN" sz="2400" b="1"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R</a:t>
            </a:r>
            <a:r>
              <a:rPr lang="en-US" altLang="zh-CN" sz="2400" b="1" baseline="-25000" dirty="0">
                <a:solidFill>
                  <a:srgbClr val="FF0000"/>
                </a:solidFill>
                <a:latin typeface="Cambria Math" panose="02040503050406030204" pitchFamily="18" charset="0"/>
                <a:ea typeface="Cambria Math" panose="02040503050406030204" pitchFamily="18" charset="0"/>
                <a:cs typeface="Times New Roman" pitchFamily="18" charset="0"/>
              </a:rPr>
              <a:t>c</a:t>
            </a:r>
            <a:r>
              <a:rPr lang="en-US" altLang="zh-CN" sz="2400" b="1" dirty="0">
                <a:solidFill>
                  <a:srgbClr val="FF0000"/>
                </a:solidFill>
                <a:latin typeface="Cambria Math" panose="02040503050406030204" pitchFamily="18" charset="0"/>
                <a:ea typeface="Cambria Math" panose="02040503050406030204" pitchFamily="18" charset="0"/>
                <a:cs typeface="Times New Roman" pitchFamily="18" charset="0"/>
              </a:rPr>
              <a:t>&gt;1 while </a:t>
            </a:r>
            <a:r>
              <a:rPr lang="en-US" altLang="zh-CN" sz="2400" b="1"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R</a:t>
            </a:r>
            <a:r>
              <a:rPr lang="en-US" altLang="zh-CN" sz="2400" b="1" baseline="-25000" dirty="0">
                <a:solidFill>
                  <a:srgbClr val="FF0000"/>
                </a:solidFill>
                <a:latin typeface="Cambria Math" panose="02040503050406030204" pitchFamily="18" charset="0"/>
                <a:ea typeface="Cambria Math" panose="02040503050406030204" pitchFamily="18" charset="0"/>
                <a:cs typeface="Times New Roman" pitchFamily="18" charset="0"/>
              </a:rPr>
              <a:t>n</a:t>
            </a:r>
            <a:r>
              <a:rPr lang="en-US" altLang="zh-CN" sz="2400" b="1" dirty="0">
                <a:solidFill>
                  <a:srgbClr val="FF0000"/>
                </a:solidFill>
                <a:latin typeface="Cambria Math" panose="02040503050406030204" pitchFamily="18" charset="0"/>
                <a:ea typeface="Cambria Math" panose="02040503050406030204" pitchFamily="18" charset="0"/>
                <a:cs typeface="Times New Roman" pitchFamily="18" charset="0"/>
              </a:rPr>
              <a:t>&lt;1</a:t>
            </a:r>
            <a:endParaRPr lang="zh-CN" altLang="en-US" sz="2400" b="1" dirty="0">
              <a:solidFill>
                <a:srgbClr val="FF0000"/>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7" name="椭圆 6">
                <a:extLst>
                  <a:ext uri="{FF2B5EF4-FFF2-40B4-BE49-F238E27FC236}">
                    <a16:creationId xmlns:a16="http://schemas.microsoft.com/office/drawing/2014/main" id="{37054044-CF12-4079-B3A2-8AAAFD44BCF6}"/>
                  </a:ext>
                </a:extLst>
              </p:cNvPr>
              <p:cNvSpPr/>
              <p:nvPr/>
            </p:nvSpPr>
            <p:spPr>
              <a:xfrm rot="1768847">
                <a:off x="8469513" y="1597927"/>
                <a:ext cx="3278459" cy="1139047"/>
              </a:xfrm>
              <a:prstGeom prst="ellipse">
                <a:avLst/>
              </a:prstGeom>
              <a:noFill/>
              <a:ln w="28575" cap="flat">
                <a:solidFill>
                  <a:schemeClr val="accent5">
                    <a:lumMod val="50000"/>
                    <a:lumOff val="50000"/>
                  </a:schemeClr>
                </a:solidFill>
                <a:prstDash val="solid"/>
                <a:miter/>
              </a:ln>
            </p:spPr>
            <p:txBody>
              <a:bodyPr rtlCol="0" anchor="ctr"/>
              <a:lstStyle/>
              <a:p>
                <a:pPr algn="ctr">
                  <a:lnSpc>
                    <a:spcPct val="150000"/>
                  </a:lnSpc>
                </a:pPr>
                <a:r>
                  <a:rPr lang="en-US" altLang="zh-CN" b="1" dirty="0">
                    <a:solidFill>
                      <a:srgbClr val="FF0000"/>
                    </a:solidFill>
                    <a:latin typeface="Times New Roman" panose="02020603050405020304" pitchFamily="18" charset="0"/>
                    <a:cs typeface="Times New Roman" panose="02020603050405020304" pitchFamily="18" charset="0"/>
                  </a:rPr>
                  <a:t>theoretically expected </a:t>
                </a:r>
                <a:r>
                  <a:rPr lang="en-US" altLang="zh-CN" b="1"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R</a:t>
                </a:r>
                <a:r>
                  <a:rPr lang="en-US" altLang="zh-CN" b="1" baseline="-25000" dirty="0">
                    <a:solidFill>
                      <a:srgbClr val="FF0000"/>
                    </a:solidFill>
                    <a:latin typeface="Cambria Math" panose="02040503050406030204" pitchFamily="18" charset="0"/>
                    <a:ea typeface="Cambria Math" panose="02040503050406030204" pitchFamily="18" charset="0"/>
                    <a:cs typeface="Times New Roman" pitchFamily="18" charset="0"/>
                  </a:rPr>
                  <a:t>c</a:t>
                </a:r>
                <a14:m>
                  <m:oMath xmlns:m="http://schemas.openxmlformats.org/officeDocument/2006/math">
                    <m:r>
                      <a:rPr lang="en-US" altLang="zh-CN" b="1" i="1" dirty="0" smtClean="0">
                        <a:solidFill>
                          <a:srgbClr val="FF0000"/>
                        </a:solidFill>
                        <a:latin typeface="Cambria Math" panose="02040503050406030204" pitchFamily="18" charset="0"/>
                        <a:ea typeface="Cambria Math" panose="02040503050406030204" pitchFamily="18" charset="0"/>
                        <a:cs typeface="Times New Roman" pitchFamily="18" charset="0"/>
                      </a:rPr>
                      <m:t>− </m:t>
                    </m:r>
                  </m:oMath>
                </a14:m>
                <a:r>
                  <a:rPr lang="en-US" altLang="zh-CN" b="1" i="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R</a:t>
                </a:r>
                <a:r>
                  <a:rPr lang="en-US" altLang="zh-CN" b="1" baseline="-25000" dirty="0">
                    <a:solidFill>
                      <a:srgbClr val="FF0000"/>
                    </a:solidFill>
                    <a:latin typeface="Cambria Math" panose="02040503050406030204" pitchFamily="18" charset="0"/>
                    <a:ea typeface="Cambria Math" panose="02040503050406030204" pitchFamily="18" charset="0"/>
                    <a:cs typeface="Times New Roman" pitchFamily="18" charset="0"/>
                  </a:rPr>
                  <a:t>n </a:t>
                </a:r>
                <a:r>
                  <a:rPr lang="en-US" altLang="zh-CN" b="1" dirty="0">
                    <a:solidFill>
                      <a:srgbClr val="FF0000"/>
                    </a:solidFill>
                    <a:latin typeface="Cambria Math" panose="02040503050406030204" pitchFamily="18" charset="0"/>
                    <a:ea typeface="Cambria Math" panose="02040503050406030204" pitchFamily="18" charset="0"/>
                    <a:cs typeface="Times New Roman" pitchFamily="18" charset="0"/>
                  </a:rPr>
                  <a:t>≈ 0</a:t>
                </a:r>
                <a:endParaRPr lang="zh-CN"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椭圆 6">
                <a:extLst>
                  <a:ext uri="{FF2B5EF4-FFF2-40B4-BE49-F238E27FC236}">
                    <a16:creationId xmlns:a16="http://schemas.microsoft.com/office/drawing/2014/main" id="{37054044-CF12-4079-B3A2-8AAAFD44BCF6}"/>
                  </a:ext>
                </a:extLst>
              </p:cNvPr>
              <p:cNvSpPr>
                <a:spLocks noRot="1" noChangeAspect="1" noMove="1" noResize="1" noEditPoints="1" noAdjustHandles="1" noChangeArrowheads="1" noChangeShapeType="1" noTextEdit="1"/>
              </p:cNvSpPr>
              <p:nvPr/>
            </p:nvSpPr>
            <p:spPr>
              <a:xfrm rot="1768847">
                <a:off x="8469513" y="1597927"/>
                <a:ext cx="3278459" cy="1139047"/>
              </a:xfrm>
              <a:prstGeom prst="ellipse">
                <a:avLst/>
              </a:prstGeom>
              <a:blipFill>
                <a:blip r:embed="rId6"/>
                <a:stretch>
                  <a:fillRect/>
                </a:stretch>
              </a:blipFill>
              <a:ln w="28575" cap="flat">
                <a:solidFill>
                  <a:schemeClr val="accent5">
                    <a:lumMod val="50000"/>
                    <a:lumOff val="50000"/>
                  </a:schemeClr>
                </a:solidFill>
                <a:prstDash val="solid"/>
                <a:miter/>
              </a:ln>
            </p:spPr>
            <p:txBody>
              <a:bodyPr/>
              <a:lstStyle/>
              <a:p>
                <a:r>
                  <a:rPr lang="zh-CN" altLang="en-US">
                    <a:noFill/>
                  </a:rPr>
                  <a:t> </a:t>
                </a:r>
              </a:p>
            </p:txBody>
          </p:sp>
        </mc:Fallback>
      </mc:AlternateContent>
      <p:pic>
        <p:nvPicPr>
          <p:cNvPr id="50" name="图片 49">
            <a:extLst>
              <a:ext uri="{FF2B5EF4-FFF2-40B4-BE49-F238E27FC236}">
                <a16:creationId xmlns:a16="http://schemas.microsoft.com/office/drawing/2014/main" id="{6FE655FE-6A90-4B88-AFC8-FB4C76457C5E}"/>
              </a:ext>
            </a:extLst>
          </p:cNvPr>
          <p:cNvPicPr>
            <a:picLocks noChangeAspect="1"/>
          </p:cNvPicPr>
          <p:nvPr/>
        </p:nvPicPr>
        <p:blipFill>
          <a:blip r:embed="rId7"/>
          <a:stretch>
            <a:fillRect/>
          </a:stretch>
        </p:blipFill>
        <p:spPr>
          <a:xfrm>
            <a:off x="4948804" y="3922540"/>
            <a:ext cx="6738336" cy="1742984"/>
          </a:xfrm>
          <a:prstGeom prst="rect">
            <a:avLst/>
          </a:prstGeom>
        </p:spPr>
      </p:pic>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C8B24E63-1C43-4BEC-884A-11F3E0E2A151}"/>
                  </a:ext>
                </a:extLst>
              </p:cNvPr>
              <p:cNvSpPr/>
              <p:nvPr/>
            </p:nvSpPr>
            <p:spPr>
              <a:xfrm>
                <a:off x="6001319" y="1381452"/>
                <a:ext cx="3008537" cy="837024"/>
              </a:xfrm>
              <a:prstGeom prst="rect">
                <a:avLst/>
              </a:prstGeom>
            </p:spPr>
            <p:txBody>
              <a:bodyPr wrap="square">
                <a:spAutoFit/>
              </a:bodyPr>
              <a:lstStyle/>
              <a:p>
                <a:pPr>
                  <a:lnSpc>
                    <a:spcPct val="110000"/>
                  </a:lnSpc>
                </a:pPr>
                <a14:m>
                  <m:oMathPara xmlns:m="http://schemas.openxmlformats.org/officeDocument/2006/math">
                    <m:oMathParaPr>
                      <m:jc m:val="centerGroup"/>
                    </m:oMathParaPr>
                    <m:oMath xmlns:m="http://schemas.openxmlformats.org/officeDocument/2006/math">
                      <m:r>
                        <m:rPr>
                          <m:nor/>
                        </m:rPr>
                        <a:rPr lang="en-US" altLang="zh-CN" sz="2000" i="1" dirty="0" smtClean="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m:t>R</m:t>
                      </m:r>
                      <m:r>
                        <m:rPr>
                          <m:nor/>
                        </m:rPr>
                        <a:rPr lang="en-US" altLang="zh-CN" sz="2000" baseline="-25000" dirty="0" smtClean="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m:t>c</m:t>
                      </m:r>
                      <m: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t>≡</m:t>
                      </m:r>
                      <m:r>
                        <a:rPr lang="en-US" altLang="zh-CN" sz="2000" b="0" i="0" dirty="0" smtClean="0">
                          <a:solidFill>
                            <a:srgbClr val="0000FF"/>
                          </a:solidFill>
                          <a:latin typeface="Cambria Math" panose="02040503050406030204" pitchFamily="18" charset="0"/>
                          <a:ea typeface="Cambria Math" panose="02040503050406030204" pitchFamily="18" charset="0"/>
                          <a:cs typeface="Times New Roman" pitchFamily="18" charset="0"/>
                        </a:rPr>
                        <m:t>2</m:t>
                      </m:r>
                      <m:r>
                        <m:rPr>
                          <m:nor/>
                        </m:rPr>
                        <a:rPr lang="en-US" altLang="zh-CN" sz="2000" dirty="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m:t>×</m:t>
                      </m:r>
                      <m:f>
                        <m:fPr>
                          <m:ctrlPr>
                            <a:rPr lang="en-US" altLang="zh-CN" sz="2000" i="1" smtClean="0">
                              <a:solidFill>
                                <a:srgbClr val="0000FF"/>
                              </a:solidFill>
                              <a:latin typeface="Cambria Math" panose="02040503050406030204" pitchFamily="18" charset="0"/>
                              <a:ea typeface="Cambria Math" panose="02040503050406030204" pitchFamily="18" charset="0"/>
                              <a:cs typeface="Times New Roman" pitchFamily="18" charset="0"/>
                            </a:rPr>
                          </m:ctrlPr>
                        </m:fPr>
                        <m:num>
                          <m:r>
                            <m:rPr>
                              <m:sty m:val="p"/>
                            </m:rPr>
                            <a:rPr lang="en-US" altLang="zh-CN" sz="2000" b="0" i="0" smtClean="0">
                              <a:solidFill>
                                <a:srgbClr val="0000FF"/>
                              </a:solidFill>
                              <a:latin typeface="Cambria Math" panose="02040503050406030204" pitchFamily="18" charset="0"/>
                              <a:ea typeface="Cambria Math" panose="02040503050406030204" pitchFamily="18" charset="0"/>
                              <a:cs typeface="Times New Roman" pitchFamily="18" charset="0"/>
                            </a:rPr>
                            <m:t>BR</m:t>
                          </m:r>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0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𝐵</m:t>
                              </m:r>
                            </m:e>
                            <m:sup>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r>
                            <a:rPr lang="el-GR"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𝜋</m:t>
                          </m:r>
                          <m:r>
                            <a:rPr lang="en-US" altLang="zh-CN" sz="2000" b="0" i="1" baseline="30000" smtClean="0">
                              <a:solidFill>
                                <a:srgbClr val="0000FF"/>
                              </a:solidFill>
                              <a:latin typeface="Cambria Math" panose="02040503050406030204" pitchFamily="18" charset="0"/>
                              <a:ea typeface="Cambria Math" panose="02040503050406030204" pitchFamily="18" charset="0"/>
                              <a:cs typeface="Times New Roman" pitchFamily="18" charset="0"/>
                            </a:rPr>
                            <m:t>0</m:t>
                          </m:r>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 </m:t>
                          </m:r>
                        </m:num>
                        <m:den>
                          <m:r>
                            <m:rPr>
                              <m:sty m:val="p"/>
                            </m:rPr>
                            <a:rPr lang="en-US" altLang="zh-CN" sz="2000" b="0" i="0" smtClean="0">
                              <a:solidFill>
                                <a:srgbClr val="0000FF"/>
                              </a:solidFill>
                              <a:latin typeface="Cambria Math" panose="02040503050406030204" pitchFamily="18" charset="0"/>
                              <a:ea typeface="Cambria Math" panose="02040503050406030204" pitchFamily="18" charset="0"/>
                              <a:cs typeface="Times New Roman" pitchFamily="18" charset="0"/>
                            </a:rPr>
                            <m:t>BR</m:t>
                          </m:r>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0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𝐵</m:t>
                              </m:r>
                            </m:e>
                            <m:sup>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r>
                            <a:rPr lang="en-US" altLang="zh-CN" sz="2000" b="0" i="0" smtClean="0">
                              <a:solidFill>
                                <a:srgbClr val="0000FF"/>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l-GR" altLang="zh-CN" sz="2000" i="1">
                                  <a:solidFill>
                                    <a:srgbClr val="0000FF"/>
                                  </a:solidFill>
                                  <a:latin typeface="Cambria Math" panose="02040503050406030204" pitchFamily="18" charset="0"/>
                                  <a:ea typeface="Cambria Math" panose="02040503050406030204" pitchFamily="18" charset="0"/>
                                  <a:cs typeface="Times New Roman" pitchFamily="18" charset="0"/>
                                </a:rPr>
                                <m:t>𝜋</m:t>
                              </m:r>
                            </m:e>
                            <m:sup>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r>
                            <a:rPr lang="en-US" altLang="zh-CN" sz="2000" i="1">
                              <a:solidFill>
                                <a:srgbClr val="0000FF"/>
                              </a:solidFill>
                              <a:latin typeface="Cambria Math" panose="02040503050406030204" pitchFamily="18" charset="0"/>
                              <a:ea typeface="Cambria Math" panose="02040503050406030204" pitchFamily="18" charset="0"/>
                              <a:cs typeface="Times New Roman" pitchFamily="18" charset="0"/>
                            </a:rPr>
                            <m:t>𝐾</m:t>
                          </m:r>
                          <m:r>
                            <a:rPr lang="en-US" altLang="zh-CN" sz="2000" i="1" baseline="30000">
                              <a:solidFill>
                                <a:srgbClr val="0000FF"/>
                              </a:solidFill>
                              <a:latin typeface="Cambria Math" panose="02040503050406030204" pitchFamily="18" charset="0"/>
                              <a:ea typeface="Cambria Math" panose="02040503050406030204" pitchFamily="18" charset="0"/>
                              <a:cs typeface="Times New Roman" pitchFamily="18" charset="0"/>
                            </a:rPr>
                            <m:t>0</m:t>
                          </m:r>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m:t>
                          </m:r>
                        </m:den>
                      </m:f>
                    </m:oMath>
                  </m:oMathPara>
                </a14:m>
                <a:endParaRPr lang="zh-CN" altLang="en-US" sz="20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11" name="矩形 10">
                <a:extLst>
                  <a:ext uri="{FF2B5EF4-FFF2-40B4-BE49-F238E27FC236}">
                    <a16:creationId xmlns:a16="http://schemas.microsoft.com/office/drawing/2014/main" id="{C8B24E63-1C43-4BEC-884A-11F3E0E2A151}"/>
                  </a:ext>
                </a:extLst>
              </p:cNvPr>
              <p:cNvSpPr>
                <a:spLocks noRot="1" noChangeAspect="1" noMove="1" noResize="1" noEditPoints="1" noAdjustHandles="1" noChangeArrowheads="1" noChangeShapeType="1" noTextEdit="1"/>
              </p:cNvSpPr>
              <p:nvPr/>
            </p:nvSpPr>
            <p:spPr>
              <a:xfrm>
                <a:off x="6001319" y="1381452"/>
                <a:ext cx="3008537" cy="837024"/>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DF017767-162A-4286-8184-35805589C7D3}"/>
                  </a:ext>
                </a:extLst>
              </p:cNvPr>
              <p:cNvSpPr/>
              <p:nvPr/>
            </p:nvSpPr>
            <p:spPr>
              <a:xfrm>
                <a:off x="6751098" y="2230339"/>
                <a:ext cx="3111840" cy="7830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altLang="zh-CN" sz="2000" i="1" dirty="0" smtClean="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m:t>R</m:t>
                      </m:r>
                      <m:r>
                        <m:rPr>
                          <m:nor/>
                        </m:rPr>
                        <a:rPr lang="en-US" altLang="zh-CN" sz="2000" b="0" i="0" baseline="-25000" dirty="0" smtClean="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m:t>n</m:t>
                      </m:r>
                      <m: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t>≡</m:t>
                      </m:r>
                      <m:f>
                        <m:fPr>
                          <m:ctrlP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ctrlPr>
                        </m:fPr>
                        <m:num>
                          <m: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t>1</m:t>
                          </m:r>
                        </m:num>
                        <m:den>
                          <m: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t>2</m:t>
                          </m:r>
                        </m:den>
                      </m:f>
                      <m:r>
                        <m:rPr>
                          <m:nor/>
                        </m:rPr>
                        <a:rPr lang="en-US" altLang="zh-CN" sz="2000" dirty="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m:t>×</m:t>
                      </m:r>
                      <m:f>
                        <m:fPr>
                          <m:ctrlPr>
                            <a:rPr lang="en-US" altLang="zh-CN" sz="2000" i="1" smtClean="0">
                              <a:solidFill>
                                <a:srgbClr val="0000FF"/>
                              </a:solidFill>
                              <a:latin typeface="Cambria Math" panose="02040503050406030204" pitchFamily="18" charset="0"/>
                              <a:ea typeface="Cambria Math" panose="02040503050406030204" pitchFamily="18" charset="0"/>
                              <a:cs typeface="Times New Roman" pitchFamily="18" charset="0"/>
                            </a:rPr>
                          </m:ctrlPr>
                        </m:fPr>
                        <m:num>
                          <m:r>
                            <m:rPr>
                              <m:sty m:val="p"/>
                            </m:rPr>
                            <a:rPr lang="en-US" altLang="zh-CN" sz="2000" b="0" i="0" smtClean="0">
                              <a:solidFill>
                                <a:srgbClr val="0000FF"/>
                              </a:solidFill>
                              <a:latin typeface="Cambria Math" panose="02040503050406030204" pitchFamily="18" charset="0"/>
                              <a:ea typeface="Cambria Math" panose="02040503050406030204" pitchFamily="18" charset="0"/>
                              <a:cs typeface="Times New Roman" pitchFamily="18" charset="0"/>
                            </a:rPr>
                            <m:t>BR</m:t>
                          </m:r>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m:t>
                          </m:r>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𝐵</m:t>
                          </m:r>
                          <m:r>
                            <a:rPr lang="en-US" altLang="zh-CN" sz="2000" b="0" i="0" baseline="30000" smtClean="0">
                              <a:solidFill>
                                <a:srgbClr val="0000FF"/>
                              </a:solidFill>
                              <a:latin typeface="Cambria Math" panose="02040503050406030204" pitchFamily="18" charset="0"/>
                              <a:ea typeface="Cambria Math" panose="02040503050406030204" pitchFamily="18" charset="0"/>
                              <a:cs typeface="Times New Roman" pitchFamily="18" charset="0"/>
                            </a:rPr>
                            <m:t>0</m:t>
                          </m:r>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l-GR"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 </m:t>
                          </m:r>
                        </m:num>
                        <m:den>
                          <m:r>
                            <m:rPr>
                              <m:sty m:val="p"/>
                            </m:rPr>
                            <a:rPr lang="en-US" altLang="zh-CN" sz="2000" b="0" i="0" smtClean="0">
                              <a:solidFill>
                                <a:srgbClr val="0000FF"/>
                              </a:solidFill>
                              <a:latin typeface="Cambria Math" panose="02040503050406030204" pitchFamily="18" charset="0"/>
                              <a:ea typeface="Cambria Math" panose="02040503050406030204" pitchFamily="18" charset="0"/>
                              <a:cs typeface="Times New Roman" pitchFamily="18" charset="0"/>
                            </a:rPr>
                            <m:t>BR</m:t>
                          </m:r>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m:t>
                          </m:r>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𝐵</m:t>
                          </m:r>
                          <m:r>
                            <a:rPr lang="en-US" altLang="zh-CN" sz="2000" b="0" i="0" baseline="30000" smtClean="0">
                              <a:solidFill>
                                <a:srgbClr val="0000FF"/>
                              </a:solidFill>
                              <a:latin typeface="Cambria Math" panose="02040503050406030204" pitchFamily="18" charset="0"/>
                              <a:ea typeface="Cambria Math" panose="02040503050406030204" pitchFamily="18" charset="0"/>
                              <a:cs typeface="Times New Roman" pitchFamily="18" charset="0"/>
                            </a:rPr>
                            <m:t>0</m:t>
                          </m:r>
                          <m:r>
                            <a:rPr lang="en-US" altLang="zh-CN" sz="2000" b="0" i="0" smtClean="0">
                              <a:solidFill>
                                <a:srgbClr val="0000FF"/>
                              </a:solidFill>
                              <a:latin typeface="Cambria Math" panose="02040503050406030204" pitchFamily="18" charset="0"/>
                              <a:ea typeface="Cambria Math" panose="02040503050406030204" pitchFamily="18" charset="0"/>
                              <a:cs typeface="Times New Roman" pitchFamily="18" charset="0"/>
                            </a:rPr>
                            <m:t>→</m:t>
                          </m:r>
                          <m:r>
                            <a:rPr lang="el-GR" altLang="zh-CN" sz="2000" i="1">
                              <a:solidFill>
                                <a:srgbClr val="0000FF"/>
                              </a:solidFill>
                              <a:latin typeface="Cambria Math" panose="02040503050406030204" pitchFamily="18" charset="0"/>
                              <a:ea typeface="Cambria Math" panose="02040503050406030204" pitchFamily="18" charset="0"/>
                              <a:cs typeface="Times New Roman" pitchFamily="18" charset="0"/>
                            </a:rPr>
                            <m:t>𝜋</m:t>
                          </m:r>
                          <m:r>
                            <a:rPr lang="en-US" altLang="zh-CN" sz="2000" b="0" i="0" baseline="30000" smtClean="0">
                              <a:solidFill>
                                <a:srgbClr val="0000FF"/>
                              </a:solidFill>
                              <a:latin typeface="Cambria Math" panose="02040503050406030204" pitchFamily="18" charset="0"/>
                              <a:ea typeface="Cambria Math" panose="02040503050406030204" pitchFamily="18" charset="0"/>
                              <a:cs typeface="Times New Roman" pitchFamily="18" charset="0"/>
                            </a:rPr>
                            <m:t>0</m:t>
                          </m:r>
                          <m:r>
                            <a:rPr lang="en-US" altLang="zh-CN" sz="2000" i="1">
                              <a:solidFill>
                                <a:srgbClr val="0000FF"/>
                              </a:solidFill>
                              <a:latin typeface="Cambria Math" panose="02040503050406030204" pitchFamily="18" charset="0"/>
                              <a:ea typeface="Cambria Math" panose="02040503050406030204" pitchFamily="18" charset="0"/>
                              <a:cs typeface="Times New Roman" pitchFamily="18" charset="0"/>
                            </a:rPr>
                            <m:t>𝐾</m:t>
                          </m:r>
                          <m:r>
                            <a:rPr lang="en-US" altLang="zh-CN" sz="2000" i="1" baseline="30000">
                              <a:solidFill>
                                <a:srgbClr val="0000FF"/>
                              </a:solidFill>
                              <a:latin typeface="Cambria Math" panose="02040503050406030204" pitchFamily="18" charset="0"/>
                              <a:ea typeface="Cambria Math" panose="02040503050406030204" pitchFamily="18" charset="0"/>
                              <a:cs typeface="Times New Roman" pitchFamily="18" charset="0"/>
                            </a:rPr>
                            <m:t>0</m:t>
                          </m:r>
                          <m:r>
                            <a:rPr lang="en-US" altLang="zh-CN" sz="2000" b="0" i="1" smtClean="0">
                              <a:solidFill>
                                <a:srgbClr val="0000FF"/>
                              </a:solidFill>
                              <a:latin typeface="Cambria Math" panose="02040503050406030204" pitchFamily="18" charset="0"/>
                              <a:ea typeface="Cambria Math" panose="02040503050406030204" pitchFamily="18" charset="0"/>
                              <a:cs typeface="Times New Roman" pitchFamily="18" charset="0"/>
                            </a:rPr>
                            <m:t>)</m:t>
                          </m:r>
                        </m:den>
                      </m:f>
                    </m:oMath>
                  </m:oMathPara>
                </a14:m>
                <a:endParaRPr lang="zh-CN" altLang="en-US" sz="20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26" name="矩形 25">
                <a:extLst>
                  <a:ext uri="{FF2B5EF4-FFF2-40B4-BE49-F238E27FC236}">
                    <a16:creationId xmlns:a16="http://schemas.microsoft.com/office/drawing/2014/main" id="{DF017767-162A-4286-8184-35805589C7D3}"/>
                  </a:ext>
                </a:extLst>
              </p:cNvPr>
              <p:cNvSpPr>
                <a:spLocks noRot="1" noChangeAspect="1" noMove="1" noResize="1" noEditPoints="1" noAdjustHandles="1" noChangeArrowheads="1" noChangeShapeType="1" noTextEdit="1"/>
              </p:cNvSpPr>
              <p:nvPr/>
            </p:nvSpPr>
            <p:spPr>
              <a:xfrm>
                <a:off x="6751098" y="2230339"/>
                <a:ext cx="3111840" cy="783099"/>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A39A9572-7FDB-4A06-BFEA-0809A0040536}"/>
                  </a:ext>
                </a:extLst>
              </p:cNvPr>
              <p:cNvSpPr/>
              <p:nvPr/>
            </p:nvSpPr>
            <p:spPr>
              <a:xfrm>
                <a:off x="7262108" y="2905585"/>
                <a:ext cx="4252066" cy="970394"/>
              </a:xfrm>
              <a:prstGeom prst="rect">
                <a:avLst/>
              </a:prstGeom>
            </p:spPr>
            <p:txBody>
              <a:bodyPr wrap="square">
                <a:spAutoFit/>
              </a:bodyPr>
              <a:lstStyle/>
              <a:p>
                <a:pPr>
                  <a:lnSpc>
                    <a:spcPct val="110000"/>
                  </a:lnSpc>
                </a:pPr>
                <a14:m>
                  <m:oMathPara xmlns:m="http://schemas.openxmlformats.org/officeDocument/2006/math">
                    <m:oMathParaPr>
                      <m:jc m:val="centerGroup"/>
                    </m:oMathParaPr>
                    <m:oMath xmlns:m="http://schemas.openxmlformats.org/officeDocument/2006/math">
                      <m:r>
                        <m:rPr>
                          <m:nor/>
                        </m:rPr>
                        <a:rPr lang="en-US" altLang="zh-CN" sz="2000" b="0" i="1" dirty="0" smtClean="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m:t>R</m:t>
                      </m:r>
                      <m: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t>≡</m:t>
                      </m:r>
                      <m:d>
                        <m:dPr>
                          <m:begChr m:val="["/>
                          <m:endChr m:val="]"/>
                          <m:ctrlP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ctrlPr>
                        </m:dPr>
                        <m:e>
                          <m:f>
                            <m:fPr>
                              <m:ctrlPr>
                                <a:rPr lang="en-US" altLang="zh-CN" sz="2000" i="1">
                                  <a:solidFill>
                                    <a:srgbClr val="0000FF"/>
                                  </a:solidFill>
                                  <a:latin typeface="Cambria Math" panose="02040503050406030204" pitchFamily="18" charset="0"/>
                                  <a:ea typeface="Cambria Math" panose="02040503050406030204" pitchFamily="18" charset="0"/>
                                  <a:cs typeface="Times New Roman" pitchFamily="18" charset="0"/>
                                </a:rPr>
                              </m:ctrlPr>
                            </m:fPr>
                            <m:num>
                              <m:r>
                                <m:rPr>
                                  <m:sty m:val="p"/>
                                </m:rPr>
                                <a:rPr lang="en-US" altLang="zh-CN" sz="2000">
                                  <a:solidFill>
                                    <a:srgbClr val="0000FF"/>
                                  </a:solidFill>
                                  <a:latin typeface="Cambria Math" panose="02040503050406030204" pitchFamily="18" charset="0"/>
                                  <a:ea typeface="Cambria Math" panose="02040503050406030204" pitchFamily="18" charset="0"/>
                                  <a:cs typeface="Times New Roman" pitchFamily="18" charset="0"/>
                                </a:rPr>
                                <m:t>BR</m:t>
                              </m:r>
                              <m:r>
                                <a:rPr lang="en-US" altLang="zh-CN" sz="2000" i="1">
                                  <a:solidFill>
                                    <a:srgbClr val="0000FF"/>
                                  </a:solidFill>
                                  <a:latin typeface="Cambria Math" panose="02040503050406030204" pitchFamily="18" charset="0"/>
                                  <a:ea typeface="Cambria Math" panose="02040503050406030204" pitchFamily="18" charset="0"/>
                                  <a:cs typeface="Times New Roman" pitchFamily="18" charset="0"/>
                                </a:rPr>
                                <m:t>(</m:t>
                              </m:r>
                              <m:r>
                                <a:rPr lang="en-US" altLang="zh-CN" sz="2000" i="1">
                                  <a:solidFill>
                                    <a:srgbClr val="0000FF"/>
                                  </a:solidFill>
                                  <a:latin typeface="Cambria Math" panose="02040503050406030204" pitchFamily="18" charset="0"/>
                                  <a:ea typeface="Cambria Math" panose="02040503050406030204" pitchFamily="18" charset="0"/>
                                  <a:cs typeface="Times New Roman" pitchFamily="18" charset="0"/>
                                </a:rPr>
                                <m:t>𝐵</m:t>
                              </m:r>
                              <m:r>
                                <a:rPr lang="en-US" altLang="zh-CN" sz="2000" baseline="30000">
                                  <a:solidFill>
                                    <a:srgbClr val="0000FF"/>
                                  </a:solidFill>
                                  <a:latin typeface="Cambria Math" panose="02040503050406030204" pitchFamily="18" charset="0"/>
                                  <a:ea typeface="Cambria Math" panose="02040503050406030204" pitchFamily="18" charset="0"/>
                                  <a:cs typeface="Times New Roman" pitchFamily="18" charset="0"/>
                                </a:rPr>
                                <m:t>0</m:t>
                              </m:r>
                              <m:r>
                                <a:rPr lang="en-US" altLang="zh-CN" sz="2000" i="1">
                                  <a:solidFill>
                                    <a:srgbClr val="0000FF"/>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l-GR"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r>
                                <a:rPr lang="en-US" altLang="zh-CN" sz="2000" i="1">
                                  <a:solidFill>
                                    <a:srgbClr val="0000FF"/>
                                  </a:solidFill>
                                  <a:latin typeface="Cambria Math" panose="02040503050406030204" pitchFamily="18" charset="0"/>
                                  <a:ea typeface="Cambria Math" panose="02040503050406030204" pitchFamily="18" charset="0"/>
                                  <a:cs typeface="Times New Roman" pitchFamily="18" charset="0"/>
                                </a:rPr>
                                <m:t>) </m:t>
                              </m:r>
                            </m:num>
                            <m:den>
                              <m:r>
                                <m:rPr>
                                  <m:sty m:val="p"/>
                                </m:rPr>
                                <a:rPr lang="en-US" altLang="zh-CN" sz="2000">
                                  <a:solidFill>
                                    <a:srgbClr val="0000FF"/>
                                  </a:solidFill>
                                  <a:latin typeface="Cambria Math" panose="02040503050406030204" pitchFamily="18" charset="0"/>
                                  <a:ea typeface="Cambria Math" panose="02040503050406030204" pitchFamily="18" charset="0"/>
                                  <a:cs typeface="Times New Roman" pitchFamily="18" charset="0"/>
                                </a:rPr>
                                <m:t>BR</m:t>
                              </m:r>
                              <m:r>
                                <a:rPr lang="en-US" altLang="zh-CN" sz="2000" i="1">
                                  <a:solidFill>
                                    <a:srgbClr val="0000FF"/>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𝐵</m:t>
                                  </m:r>
                                </m:e>
                                <m:sup>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r>
                                <a:rPr lang="en-US" altLang="zh-CN" sz="2000">
                                  <a:solidFill>
                                    <a:srgbClr val="0000FF"/>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l-GR" altLang="zh-CN" sz="2000" i="1">
                                      <a:solidFill>
                                        <a:srgbClr val="0000FF"/>
                                      </a:solidFill>
                                      <a:latin typeface="Cambria Math" panose="02040503050406030204" pitchFamily="18" charset="0"/>
                                      <a:ea typeface="Cambria Math" panose="02040503050406030204" pitchFamily="18" charset="0"/>
                                      <a:cs typeface="Times New Roman" pitchFamily="18" charset="0"/>
                                    </a:rPr>
                                    <m:t>𝜋</m:t>
                                  </m:r>
                                </m:e>
                                <m:sup>
                                  <m:r>
                                    <a:rPr lang="en-US" altLang="zh-CN" sz="20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sup>
                              </m:sSup>
                              <m:r>
                                <a:rPr lang="en-US" altLang="zh-CN" sz="2000" i="1">
                                  <a:solidFill>
                                    <a:srgbClr val="0000FF"/>
                                  </a:solidFill>
                                  <a:latin typeface="Cambria Math" panose="02040503050406030204" pitchFamily="18" charset="0"/>
                                  <a:ea typeface="Cambria Math" panose="02040503050406030204" pitchFamily="18" charset="0"/>
                                  <a:cs typeface="Times New Roman" pitchFamily="18" charset="0"/>
                                </a:rPr>
                                <m:t>𝐾</m:t>
                              </m:r>
                              <m:r>
                                <a:rPr lang="en-US" altLang="zh-CN" sz="2000" i="1" baseline="30000">
                                  <a:solidFill>
                                    <a:srgbClr val="0000FF"/>
                                  </a:solidFill>
                                  <a:latin typeface="Cambria Math" panose="02040503050406030204" pitchFamily="18" charset="0"/>
                                  <a:ea typeface="Cambria Math" panose="02040503050406030204" pitchFamily="18" charset="0"/>
                                  <a:cs typeface="Times New Roman" pitchFamily="18" charset="0"/>
                                </a:rPr>
                                <m:t>0</m:t>
                              </m:r>
                              <m:r>
                                <a:rPr lang="en-US" altLang="zh-CN" sz="2000" i="1">
                                  <a:solidFill>
                                    <a:srgbClr val="0000FF"/>
                                  </a:solidFill>
                                  <a:latin typeface="Cambria Math" panose="02040503050406030204" pitchFamily="18" charset="0"/>
                                  <a:ea typeface="Cambria Math" panose="02040503050406030204" pitchFamily="18" charset="0"/>
                                  <a:cs typeface="Times New Roman" pitchFamily="18" charset="0"/>
                                </a:rPr>
                                <m:t>)</m:t>
                              </m:r>
                            </m:den>
                          </m:f>
                        </m:e>
                      </m:d>
                      <m:f>
                        <m:fPr>
                          <m:ctrlP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ctrlPr>
                        </m:fPr>
                        <m:num>
                          <m:sSub>
                            <m:sSubPr>
                              <m:ctrlP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ctrlPr>
                            </m:sSubPr>
                            <m:e>
                              <m:r>
                                <a:rPr lang="zh-CN" altLang="en-US"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t>𝜏</m:t>
                              </m:r>
                            </m:e>
                            <m:sub>
                              <m:sSup>
                                <m:sSupPr>
                                  <m:ctrlP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ctrlPr>
                                </m:sSupPr>
                                <m:e>
                                  <m: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t>𝐵</m:t>
                                  </m:r>
                                </m:e>
                                <m:sup>
                                  <m: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t>+</m:t>
                                  </m:r>
                                </m:sup>
                              </m:sSup>
                            </m:sub>
                          </m:sSub>
                        </m:num>
                        <m:den>
                          <m:sSub>
                            <m:sSubPr>
                              <m:ctrlP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ctrlPr>
                            </m:sSubPr>
                            <m:e>
                              <m:r>
                                <a:rPr lang="zh-CN" altLang="en-US" sz="2000" i="1" dirty="0">
                                  <a:solidFill>
                                    <a:srgbClr val="0000FF"/>
                                  </a:solidFill>
                                  <a:latin typeface="Cambria Math" panose="02040503050406030204" pitchFamily="18" charset="0"/>
                                  <a:ea typeface="Cambria Math" panose="02040503050406030204" pitchFamily="18" charset="0"/>
                                  <a:cs typeface="Times New Roman" pitchFamily="18" charset="0"/>
                                </a:rPr>
                                <m:t>𝜏</m:t>
                              </m:r>
                            </m:e>
                            <m:sub>
                              <m:sSup>
                                <m:sSupPr>
                                  <m:ctrlPr>
                                    <a:rPr lang="en-US" altLang="zh-CN" sz="2000" i="1" dirty="0" smtClean="0">
                                      <a:solidFill>
                                        <a:srgbClr val="0000FF"/>
                                      </a:solidFill>
                                      <a:latin typeface="Cambria Math" panose="02040503050406030204" pitchFamily="18" charset="0"/>
                                      <a:ea typeface="Cambria Math" panose="02040503050406030204" pitchFamily="18" charset="0"/>
                                      <a:cs typeface="Times New Roman" pitchFamily="18" charset="0"/>
                                    </a:rPr>
                                  </m:ctrlPr>
                                </m:sSupPr>
                                <m:e>
                                  <m:r>
                                    <a:rPr lang="en-US" altLang="zh-CN" sz="2000" i="1" dirty="0">
                                      <a:solidFill>
                                        <a:srgbClr val="0000FF"/>
                                      </a:solidFill>
                                      <a:latin typeface="Cambria Math" panose="02040503050406030204" pitchFamily="18" charset="0"/>
                                      <a:ea typeface="Cambria Math" panose="02040503050406030204" pitchFamily="18" charset="0"/>
                                      <a:cs typeface="Times New Roman" pitchFamily="18" charset="0"/>
                                    </a:rPr>
                                    <m:t>𝐵</m:t>
                                  </m:r>
                                </m:e>
                                <m:sup>
                                  <m:r>
                                    <a:rPr lang="en-US" altLang="zh-CN" sz="2000" b="0" i="1" dirty="0" smtClean="0">
                                      <a:solidFill>
                                        <a:srgbClr val="0000FF"/>
                                      </a:solidFill>
                                      <a:latin typeface="Cambria Math" panose="02040503050406030204" pitchFamily="18" charset="0"/>
                                      <a:ea typeface="Cambria Math" panose="02040503050406030204" pitchFamily="18" charset="0"/>
                                      <a:cs typeface="Times New Roman" pitchFamily="18" charset="0"/>
                                    </a:rPr>
                                    <m:t>0</m:t>
                                  </m:r>
                                </m:sup>
                              </m:sSup>
                            </m:sub>
                          </m:sSub>
                        </m:den>
                      </m:f>
                    </m:oMath>
                  </m:oMathPara>
                </a14:m>
                <a:endParaRPr lang="zh-CN" altLang="en-US" sz="20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14" name="矩形 13">
                <a:extLst>
                  <a:ext uri="{FF2B5EF4-FFF2-40B4-BE49-F238E27FC236}">
                    <a16:creationId xmlns:a16="http://schemas.microsoft.com/office/drawing/2014/main" id="{A39A9572-7FDB-4A06-BFEA-0809A0040536}"/>
                  </a:ext>
                </a:extLst>
              </p:cNvPr>
              <p:cNvSpPr>
                <a:spLocks noRot="1" noChangeAspect="1" noMove="1" noResize="1" noEditPoints="1" noAdjustHandles="1" noChangeArrowheads="1" noChangeShapeType="1" noTextEdit="1"/>
              </p:cNvSpPr>
              <p:nvPr/>
            </p:nvSpPr>
            <p:spPr>
              <a:xfrm>
                <a:off x="7262108" y="2905585"/>
                <a:ext cx="4252066" cy="970394"/>
              </a:xfrm>
              <a:prstGeom prst="rect">
                <a:avLst/>
              </a:prstGeom>
              <a:blipFill>
                <a:blip r:embed="rId10"/>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8428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par>
                                <p:cTn id="13" presetID="3"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linds(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linds(horizont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linds(horizontal)">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linds(horizontal)">
                                      <p:cBhvr>
                                        <p:cTn id="51" dur="500"/>
                                        <p:tgtEl>
                                          <p:spTgt spid="2"/>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blinds(horizontal)">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P spid="32" grpId="0"/>
      <p:bldP spid="44" grpId="0" animBg="1"/>
      <p:bldP spid="2" grpId="0"/>
      <p:bldP spid="7" grpId="0" animBg="1"/>
      <p:bldP spid="11" grpId="0"/>
      <p:bldP spid="26"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5638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16" name="矩形 15">
            <a:extLst>
              <a:ext uri="{FF2B5EF4-FFF2-40B4-BE49-F238E27FC236}">
                <a16:creationId xmlns:a16="http://schemas.microsoft.com/office/drawing/2014/main" id="{DC86E4C6-1448-46D9-9CDE-E8405FD71543}"/>
              </a:ext>
            </a:extLst>
          </p:cNvPr>
          <p:cNvSpPr/>
          <p:nvPr/>
        </p:nvSpPr>
        <p:spPr>
          <a:xfrm>
            <a:off x="443625" y="3500003"/>
            <a:ext cx="4370890" cy="415498"/>
          </a:xfrm>
          <a:prstGeom prst="rect">
            <a:avLst/>
          </a:prstGeom>
        </p:spPr>
        <p:txBody>
          <a:bodyPr wrap="square">
            <a:spAutoFit/>
          </a:bodyPr>
          <a:lstStyle/>
          <a:p>
            <a:r>
              <a:rPr lang="en-US" altLang="zh-CN" sz="2100" dirty="0">
                <a:solidFill>
                  <a:srgbClr val="0000CC"/>
                </a:solidFill>
                <a:latin typeface="Times New Roman" panose="02020603050405020304" pitchFamily="18" charset="0"/>
                <a:cs typeface="Times New Roman" panose="02020603050405020304" pitchFamily="18" charset="0"/>
              </a:rPr>
              <a:t>Also </a:t>
            </a:r>
            <a:r>
              <a:rPr lang="en-US" altLang="zh-CN" sz="2100" i="1" dirty="0">
                <a:solidFill>
                  <a:srgbClr val="0000CC"/>
                </a:solidFill>
                <a:latin typeface="Times New Roman" panose="02020603050405020304" pitchFamily="18" charset="0"/>
                <a:cs typeface="Times New Roman" panose="02020603050405020304" pitchFamily="18" charset="0"/>
              </a:rPr>
              <a:t>K</a:t>
            </a:r>
            <a:r>
              <a:rPr lang="el-GR" altLang="zh-CN" sz="2100" i="1" dirty="0">
                <a:solidFill>
                  <a:srgbClr val="0000CC"/>
                </a:solidFill>
                <a:latin typeface="Times New Roman" panose="02020603050405020304" pitchFamily="18" charset="0"/>
                <a:cs typeface="Times New Roman" panose="02020603050405020304" pitchFamily="18" charset="0"/>
              </a:rPr>
              <a:t>π</a:t>
            </a:r>
            <a:r>
              <a:rPr lang="en-US" altLang="zh-CN" sz="2100" i="1" dirty="0">
                <a:solidFill>
                  <a:srgbClr val="0000CC"/>
                </a:solidFill>
                <a:latin typeface="Times New Roman" panose="02020603050405020304" pitchFamily="18" charset="0"/>
                <a:cs typeface="Times New Roman" panose="02020603050405020304" pitchFamily="18" charset="0"/>
              </a:rPr>
              <a:t> </a:t>
            </a:r>
            <a:r>
              <a:rPr lang="en-US" altLang="zh-CN" sz="2100" dirty="0">
                <a:solidFill>
                  <a:srgbClr val="0000CC"/>
                </a:solidFill>
                <a:latin typeface="Times New Roman" panose="02020603050405020304" pitchFamily="18" charset="0"/>
                <a:cs typeface="Times New Roman" panose="02020603050405020304" pitchFamily="18" charset="0"/>
              </a:rPr>
              <a:t>isospin-based sum rule:</a:t>
            </a:r>
            <a:endParaRPr lang="zh-CN" altLang="en-US" dirty="0">
              <a:solidFill>
                <a:srgbClr val="0000CC"/>
              </a:solidFill>
            </a:endParaRPr>
          </a:p>
        </p:txBody>
      </p:sp>
      <p:sp>
        <p:nvSpPr>
          <p:cNvPr id="5" name="矩形 4">
            <a:extLst>
              <a:ext uri="{FF2B5EF4-FFF2-40B4-BE49-F238E27FC236}">
                <a16:creationId xmlns:a16="http://schemas.microsoft.com/office/drawing/2014/main" id="{AC73C558-13EA-48CC-A38B-595587828FC0}"/>
              </a:ext>
            </a:extLst>
          </p:cNvPr>
          <p:cNvSpPr/>
          <p:nvPr/>
        </p:nvSpPr>
        <p:spPr>
          <a:xfrm>
            <a:off x="1158822" y="4256444"/>
            <a:ext cx="2679590" cy="369332"/>
          </a:xfrm>
          <a:prstGeom prst="rect">
            <a:avLst/>
          </a:prstGeom>
        </p:spPr>
        <p:txBody>
          <a:bodyPr wrap="square">
            <a:spAutoFit/>
          </a:bodyPr>
          <a:lstStyle/>
          <a:p>
            <a:r>
              <a:rPr lang="en-US" altLang="zh-CN" i="1" dirty="0">
                <a:solidFill>
                  <a:srgbClr val="C00000"/>
                </a:solidFill>
                <a:latin typeface="High Tower Text" panose="02040502050506030303" pitchFamily="18" charset="0"/>
                <a:cs typeface="Times New Roman" panose="02020603050405020304" pitchFamily="18" charset="0"/>
              </a:rPr>
              <a:t>Isospin violation parameter</a:t>
            </a:r>
            <a:endParaRPr lang="zh-CN" altLang="en-US" i="1" dirty="0">
              <a:solidFill>
                <a:srgbClr val="C00000"/>
              </a:solidFill>
              <a:latin typeface="High Tower Text" panose="02040502050506030303" pitchFamily="18" charset="0"/>
            </a:endParaRPr>
          </a:p>
        </p:txBody>
      </p:sp>
      <p:pic>
        <p:nvPicPr>
          <p:cNvPr id="20" name="图片 19">
            <a:extLst>
              <a:ext uri="{FF2B5EF4-FFF2-40B4-BE49-F238E27FC236}">
                <a16:creationId xmlns:a16="http://schemas.microsoft.com/office/drawing/2014/main" id="{94D24C33-8FF7-42C5-8D89-D5ACCA6D4908}"/>
              </a:ext>
            </a:extLst>
          </p:cNvPr>
          <p:cNvPicPr>
            <a:picLocks noChangeAspect="1"/>
          </p:cNvPicPr>
          <p:nvPr/>
        </p:nvPicPr>
        <p:blipFill>
          <a:blip r:embed="rId3"/>
          <a:stretch>
            <a:fillRect/>
          </a:stretch>
        </p:blipFill>
        <p:spPr>
          <a:xfrm>
            <a:off x="4356399" y="447386"/>
            <a:ext cx="5319130" cy="2326622"/>
          </a:xfrm>
          <a:prstGeom prst="rect">
            <a:avLst/>
          </a:prstGeom>
        </p:spPr>
      </p:pic>
      <p:sp>
        <p:nvSpPr>
          <p:cNvPr id="21" name="矩形 20">
            <a:extLst>
              <a:ext uri="{FF2B5EF4-FFF2-40B4-BE49-F238E27FC236}">
                <a16:creationId xmlns:a16="http://schemas.microsoft.com/office/drawing/2014/main" id="{751D6BA6-9494-43EC-8953-40C17F607FBB}"/>
              </a:ext>
            </a:extLst>
          </p:cNvPr>
          <p:cNvSpPr/>
          <p:nvPr/>
        </p:nvSpPr>
        <p:spPr>
          <a:xfrm>
            <a:off x="1595239" y="1322103"/>
            <a:ext cx="2738325" cy="584775"/>
          </a:xfrm>
          <a:prstGeom prst="rect">
            <a:avLst/>
          </a:prstGeom>
        </p:spPr>
        <p:txBody>
          <a:bodyPr wrap="square">
            <a:spAutoFit/>
          </a:bodyPr>
          <a:lstStyle/>
          <a:p>
            <a:r>
              <a:rPr lang="en-US" altLang="zh-CN" sz="1600" i="1" dirty="0">
                <a:solidFill>
                  <a:srgbClr val="FF3399"/>
                </a:solidFill>
                <a:latin typeface="CMSSI8"/>
              </a:rPr>
              <a:t>From Hofer’s talk @ Valencia in February, 2013</a:t>
            </a:r>
            <a:endParaRPr lang="zh-CN" altLang="en-US" sz="1600" dirty="0">
              <a:solidFill>
                <a:srgbClr val="FF3399"/>
              </a:solidFill>
            </a:endParaRPr>
          </a:p>
        </p:txBody>
      </p:sp>
      <p:sp>
        <p:nvSpPr>
          <p:cNvPr id="22" name="椭圆 21">
            <a:extLst>
              <a:ext uri="{FF2B5EF4-FFF2-40B4-BE49-F238E27FC236}">
                <a16:creationId xmlns:a16="http://schemas.microsoft.com/office/drawing/2014/main" id="{84B5C80A-7512-464C-880C-550E9C5EDA8B}"/>
              </a:ext>
            </a:extLst>
          </p:cNvPr>
          <p:cNvSpPr/>
          <p:nvPr/>
        </p:nvSpPr>
        <p:spPr>
          <a:xfrm>
            <a:off x="7477289" y="1385840"/>
            <a:ext cx="1044944" cy="1589188"/>
          </a:xfrm>
          <a:prstGeom prst="ellipse">
            <a:avLst/>
          </a:prstGeom>
          <a:noFill/>
          <a:ln w="38100" cap="flat">
            <a:solidFill>
              <a:srgbClr val="00B050"/>
            </a:solidFill>
            <a:prstDash val="solid"/>
            <a:miter/>
          </a:ln>
        </p:spPr>
        <p:txBody>
          <a:bodyPr rtlCol="0" anchor="ctr"/>
          <a:lstStyle/>
          <a:p>
            <a:pPr algn="l"/>
            <a:endParaRPr lang="zh-CN" altLang="en-US" dirty="0"/>
          </a:p>
        </p:txBody>
      </p:sp>
      <p:sp>
        <p:nvSpPr>
          <p:cNvPr id="24" name="矩形 23">
            <a:extLst>
              <a:ext uri="{FF2B5EF4-FFF2-40B4-BE49-F238E27FC236}">
                <a16:creationId xmlns:a16="http://schemas.microsoft.com/office/drawing/2014/main" id="{C279B948-7372-422E-BC00-A8986C86D294}"/>
              </a:ext>
            </a:extLst>
          </p:cNvPr>
          <p:cNvSpPr/>
          <p:nvPr/>
        </p:nvSpPr>
        <p:spPr>
          <a:xfrm>
            <a:off x="7565041" y="3391316"/>
            <a:ext cx="3631851" cy="338554"/>
          </a:xfrm>
          <a:prstGeom prst="rect">
            <a:avLst/>
          </a:prstGeom>
        </p:spPr>
        <p:txBody>
          <a:bodyPr wrap="square">
            <a:spAutoFit/>
          </a:bodyPr>
          <a:lstStyle/>
          <a:p>
            <a:r>
              <a:rPr lang="en-US" altLang="zh-CN" sz="1600" i="1" dirty="0">
                <a:solidFill>
                  <a:srgbClr val="FF3399"/>
                </a:solidFill>
                <a:latin typeface="CMSSI8"/>
              </a:rPr>
              <a:t>Grammatico@EPS-HEP 2021 in July, 2021</a:t>
            </a:r>
            <a:endParaRPr lang="zh-CN" altLang="en-US" sz="1600" dirty="0">
              <a:solidFill>
                <a:srgbClr val="FF3399"/>
              </a:solidFill>
            </a:endParaRPr>
          </a:p>
        </p:txBody>
      </p:sp>
      <p:sp>
        <p:nvSpPr>
          <p:cNvPr id="25" name="矩形 24">
            <a:extLst>
              <a:ext uri="{FF2B5EF4-FFF2-40B4-BE49-F238E27FC236}">
                <a16:creationId xmlns:a16="http://schemas.microsoft.com/office/drawing/2014/main" id="{C996CAE1-6270-4CE8-8AC3-79F1A7E7902A}"/>
              </a:ext>
            </a:extLst>
          </p:cNvPr>
          <p:cNvSpPr/>
          <p:nvPr/>
        </p:nvSpPr>
        <p:spPr>
          <a:xfrm>
            <a:off x="4572000" y="5801124"/>
            <a:ext cx="7066671" cy="461665"/>
          </a:xfrm>
          <a:prstGeom prst="rect">
            <a:avLst/>
          </a:prstGeom>
        </p:spPr>
        <p:txBody>
          <a:bodyPr wrap="square">
            <a:spAutoFit/>
          </a:bodyPr>
          <a:lstStyle/>
          <a:p>
            <a:r>
              <a:rPr lang="en-US" altLang="zh-CN" sz="2400" i="1" dirty="0">
                <a:solidFill>
                  <a:srgbClr val="FF0000"/>
                </a:solidFill>
                <a:latin typeface="High Tower Text" panose="02040502050506030303" pitchFamily="18" charset="0"/>
                <a:cs typeface="Times New Roman" panose="02020603050405020304" pitchFamily="18" charset="0"/>
              </a:rPr>
              <a:t>       In agreement with standard model expectation of zero!</a:t>
            </a:r>
            <a:endParaRPr lang="zh-CN" altLang="en-US" sz="2400" i="1" dirty="0">
              <a:solidFill>
                <a:srgbClr val="FF0000"/>
              </a:solidFill>
              <a:latin typeface="High Tower Text" panose="02040502050506030303" pitchFamily="18" charset="0"/>
            </a:endParaRPr>
          </a:p>
        </p:txBody>
      </p:sp>
      <p:pic>
        <p:nvPicPr>
          <p:cNvPr id="27" name="图片 26">
            <a:extLst>
              <a:ext uri="{FF2B5EF4-FFF2-40B4-BE49-F238E27FC236}">
                <a16:creationId xmlns:a16="http://schemas.microsoft.com/office/drawing/2014/main" id="{4151B30A-6EE0-4464-8322-845E50E131B6}"/>
              </a:ext>
            </a:extLst>
          </p:cNvPr>
          <p:cNvPicPr>
            <a:picLocks noChangeAspect="1"/>
          </p:cNvPicPr>
          <p:nvPr/>
        </p:nvPicPr>
        <p:blipFill>
          <a:blip r:embed="rId4"/>
          <a:stretch>
            <a:fillRect/>
          </a:stretch>
        </p:blipFill>
        <p:spPr>
          <a:xfrm>
            <a:off x="5335315" y="4201210"/>
            <a:ext cx="5886616" cy="925081"/>
          </a:xfrm>
          <a:prstGeom prst="rect">
            <a:avLst/>
          </a:prstGeom>
        </p:spPr>
      </p:pic>
      <p:pic>
        <p:nvPicPr>
          <p:cNvPr id="28" name="图片 27">
            <a:extLst>
              <a:ext uri="{FF2B5EF4-FFF2-40B4-BE49-F238E27FC236}">
                <a16:creationId xmlns:a16="http://schemas.microsoft.com/office/drawing/2014/main" id="{AA4374BC-A190-4995-8B61-5395D36C1B02}"/>
              </a:ext>
            </a:extLst>
          </p:cNvPr>
          <p:cNvPicPr>
            <a:picLocks noChangeAspect="1"/>
          </p:cNvPicPr>
          <p:nvPr/>
        </p:nvPicPr>
        <p:blipFill>
          <a:blip r:embed="rId5"/>
          <a:stretch>
            <a:fillRect/>
          </a:stretch>
        </p:blipFill>
        <p:spPr>
          <a:xfrm>
            <a:off x="6869258" y="5297545"/>
            <a:ext cx="3124865" cy="365424"/>
          </a:xfrm>
          <a:prstGeom prst="rect">
            <a:avLst/>
          </a:prstGeom>
          <a:ln w="38100">
            <a:solidFill>
              <a:schemeClr val="bg1">
                <a:lumMod val="75000"/>
              </a:schemeClr>
            </a:solidFill>
          </a:ln>
        </p:spPr>
      </p:pic>
      <p:pic>
        <p:nvPicPr>
          <p:cNvPr id="2" name="图片 1">
            <a:extLst>
              <a:ext uri="{FF2B5EF4-FFF2-40B4-BE49-F238E27FC236}">
                <a16:creationId xmlns:a16="http://schemas.microsoft.com/office/drawing/2014/main" id="{23692030-A04B-41C6-9DE7-0AFB5D69D066}"/>
              </a:ext>
            </a:extLst>
          </p:cNvPr>
          <p:cNvPicPr>
            <a:picLocks noChangeAspect="1"/>
          </p:cNvPicPr>
          <p:nvPr/>
        </p:nvPicPr>
        <p:blipFill>
          <a:blip r:embed="rId6"/>
          <a:stretch>
            <a:fillRect/>
          </a:stretch>
        </p:blipFill>
        <p:spPr>
          <a:xfrm>
            <a:off x="590077" y="4829679"/>
            <a:ext cx="4077986" cy="1245473"/>
          </a:xfrm>
          <a:prstGeom prst="rect">
            <a:avLst/>
          </a:prstGeom>
        </p:spPr>
      </p:pic>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DF60DAF5-E7E5-4E4A-B0EC-26EE78E01424}"/>
                  </a:ext>
                </a:extLst>
              </p:cNvPr>
              <p:cNvSpPr/>
              <p:nvPr/>
            </p:nvSpPr>
            <p:spPr>
              <a:xfrm>
                <a:off x="2825242" y="2945439"/>
                <a:ext cx="5395901" cy="461665"/>
              </a:xfrm>
              <a:prstGeom prst="rect">
                <a:avLst/>
              </a:prstGeom>
            </p:spPr>
            <p:txBody>
              <a:bodyPr wrap="none">
                <a:spAutoFit/>
              </a:bodyPr>
              <a:lstStyle/>
              <a:p>
                <a:pPr lvl="0" algn="ctr"/>
                <a:r>
                  <a:rPr lang="en-US" altLang="zh-CN" sz="2400" i="1" dirty="0">
                    <a:solidFill>
                      <a:srgbClr val="FF0000"/>
                    </a:solidFill>
                    <a:latin typeface="High Tower Text" panose="02040502050506030303" pitchFamily="18" charset="0"/>
                    <a:cs typeface="Times New Roman" panose="02020603050405020304" pitchFamily="18" charset="0"/>
                  </a:rPr>
                  <a:t>The </a:t>
                </a:r>
                <a14:m>
                  <m:oMath xmlns:m="http://schemas.openxmlformats.org/officeDocument/2006/math">
                    <m:r>
                      <a:rPr lang="en-US" altLang="zh-CN" sz="2400" b="0" i="1" smtClean="0">
                        <a:solidFill>
                          <a:srgbClr val="FF0000"/>
                        </a:solidFill>
                        <a:latin typeface="Cambria Math" panose="02040503050406030204" pitchFamily="18" charset="0"/>
                        <a:cs typeface="Times New Roman" panose="02020603050405020304" pitchFamily="18" charset="0"/>
                      </a:rPr>
                      <m:t>𝐵</m:t>
                    </m:r>
                    <m:r>
                      <a:rPr lang="en-US" altLang="zh-CN" sz="2400" b="0" i="1" smtClean="0">
                        <a:solidFill>
                          <a:srgbClr val="FF0000"/>
                        </a:solidFill>
                        <a:latin typeface="Cambria Math" panose="02040503050406030204" pitchFamily="18" charset="0"/>
                        <a:cs typeface="Times New Roman" panose="02020603050405020304" pitchFamily="18" charset="0"/>
                      </a:rPr>
                      <m:t>→</m:t>
                    </m:r>
                    <m:r>
                      <a:rPr lang="en-US" altLang="zh-CN" sz="2400" b="0" i="1" smtClean="0">
                        <a:solidFill>
                          <a:srgbClr val="FF0000"/>
                        </a:solidFill>
                        <a:latin typeface="Cambria Math" panose="02040503050406030204" pitchFamily="18" charset="0"/>
                        <a:cs typeface="Times New Roman" panose="02020603050405020304" pitchFamily="18" charset="0"/>
                      </a:rPr>
                      <m:t>𝐾</m:t>
                    </m:r>
                    <m:r>
                      <a:rPr lang="zh-CN" altLang="en-US" sz="2400" b="0" i="1" smtClean="0">
                        <a:solidFill>
                          <a:srgbClr val="FF0000"/>
                        </a:solidFill>
                        <a:latin typeface="Cambria Math" panose="02040503050406030204" pitchFamily="18" charset="0"/>
                        <a:cs typeface="Times New Roman" panose="02020603050405020304" pitchFamily="18" charset="0"/>
                      </a:rPr>
                      <m:t>𝜋</m:t>
                    </m:r>
                  </m:oMath>
                </a14:m>
                <a:r>
                  <a:rPr lang="en-US" altLang="zh-CN" sz="2400" i="1" dirty="0">
                    <a:solidFill>
                      <a:srgbClr val="FF0000"/>
                    </a:solidFill>
                    <a:latin typeface="High Tower Text" panose="02040502050506030303" pitchFamily="18" charset="0"/>
                    <a:cs typeface="Times New Roman" panose="02020603050405020304" pitchFamily="18" charset="0"/>
                  </a:rPr>
                  <a:t> decays obey isospin relations!</a:t>
                </a:r>
                <a:endParaRPr lang="zh-CN" altLang="en-US" sz="2400" i="1" dirty="0">
                  <a:solidFill>
                    <a:srgbClr val="FF0000"/>
                  </a:solidFill>
                  <a:latin typeface="High Tower Text" panose="02040502050506030303" pitchFamily="18" charset="0"/>
                  <a:cs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DF60DAF5-E7E5-4E4A-B0EC-26EE78E01424}"/>
                  </a:ext>
                </a:extLst>
              </p:cNvPr>
              <p:cNvSpPr>
                <a:spLocks noRot="1" noChangeAspect="1" noMove="1" noResize="1" noEditPoints="1" noAdjustHandles="1" noChangeArrowheads="1" noChangeShapeType="1" noTextEdit="1"/>
              </p:cNvSpPr>
              <p:nvPr/>
            </p:nvSpPr>
            <p:spPr>
              <a:xfrm>
                <a:off x="2825242" y="2945439"/>
                <a:ext cx="5395901" cy="461665"/>
              </a:xfrm>
              <a:prstGeom prst="rect">
                <a:avLst/>
              </a:prstGeom>
              <a:blipFill>
                <a:blip r:embed="rId7"/>
                <a:stretch>
                  <a:fillRect t="-10526" b="-28947"/>
                </a:stretch>
              </a:blipFill>
            </p:spPr>
            <p:txBody>
              <a:bodyPr/>
              <a:lstStyle/>
              <a:p>
                <a:r>
                  <a:rPr lang="zh-CN" altLang="en-US">
                    <a:noFill/>
                  </a:rPr>
                  <a:t> </a:t>
                </a:r>
              </a:p>
            </p:txBody>
          </p:sp>
        </mc:Fallback>
      </mc:AlternateContent>
      <p:sp>
        <p:nvSpPr>
          <p:cNvPr id="18" name="矩形 17">
            <a:extLst>
              <a:ext uri="{FF2B5EF4-FFF2-40B4-BE49-F238E27FC236}">
                <a16:creationId xmlns:a16="http://schemas.microsoft.com/office/drawing/2014/main" id="{C962D8E7-1204-4F73-8873-C542D7D54C96}"/>
              </a:ext>
            </a:extLst>
          </p:cNvPr>
          <p:cNvSpPr/>
          <p:nvPr/>
        </p:nvSpPr>
        <p:spPr>
          <a:xfrm>
            <a:off x="1880028" y="3883062"/>
            <a:ext cx="4914061" cy="261610"/>
          </a:xfrm>
          <a:prstGeom prst="rect">
            <a:avLst/>
          </a:prstGeom>
        </p:spPr>
        <p:txBody>
          <a:bodyPr wrap="square">
            <a:spAutoFit/>
          </a:bodyPr>
          <a:lstStyle/>
          <a:p>
            <a:r>
              <a:rPr lang="en-US" altLang="zh-CN" sz="1100" i="1" dirty="0">
                <a:solidFill>
                  <a:srgbClr val="000080"/>
                </a:solidFill>
                <a:latin typeface="CMSSI8"/>
              </a:rPr>
              <a:t>Gronau, The precise sum rule among four B-&gt; K</a:t>
            </a:r>
            <a:r>
              <a:rPr lang="el-GR" altLang="zh-CN" sz="1100" i="1" dirty="0">
                <a:solidFill>
                  <a:srgbClr val="000080"/>
                </a:solidFill>
                <a:latin typeface="CMSSI8"/>
              </a:rPr>
              <a:t>π</a:t>
            </a:r>
            <a:r>
              <a:rPr lang="en-US" altLang="zh-CN" sz="1100" i="1" dirty="0">
                <a:solidFill>
                  <a:srgbClr val="000080"/>
                </a:solidFill>
                <a:latin typeface="CMSSI8"/>
              </a:rPr>
              <a:t> CP asymmetries, hep-ph/ 0508047</a:t>
            </a:r>
            <a:r>
              <a:rPr lang="en-US" altLang="zh-CN" sz="1100" dirty="0"/>
              <a:t> </a:t>
            </a:r>
            <a:endParaRPr lang="zh-CN" altLang="en-US" sz="1100" dirty="0"/>
          </a:p>
        </p:txBody>
      </p:sp>
    </p:spTree>
    <p:extLst>
      <p:ext uri="{BB962C8B-B14F-4D97-AF65-F5344CB8AC3E}">
        <p14:creationId xmlns:p14="http://schemas.microsoft.com/office/powerpoint/2010/main" val="6315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linds(horizont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par>
                          <p:cTn id="35" fill="hold">
                            <p:stCondLst>
                              <p:cond delay="500"/>
                            </p:stCondLst>
                            <p:childTnLst>
                              <p:par>
                                <p:cTn id="36" presetID="2" presetClass="entr" presetSubtype="1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0-#ppt_w/2"/>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linds(horizontal)">
                                      <p:cBhvr>
                                        <p:cTn id="44" dur="500"/>
                                        <p:tgtEl>
                                          <p:spTgt spid="27"/>
                                        </p:tgtEl>
                                      </p:cBhvr>
                                    </p:animEffect>
                                  </p:childTnLst>
                                </p:cTn>
                              </p:par>
                              <p:par>
                                <p:cTn id="45" presetID="3" presetClass="entr" presetSubtype="1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linds(horizont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linds(horizont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21" grpId="0"/>
      <p:bldP spid="22" grpId="0" animBg="1"/>
      <p:bldP spid="24" grpId="0"/>
      <p:bldP spid="25" grpId="0"/>
      <p:bldP spid="4"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C1B33C-CD10-46DE-98D6-94BCA8759EB7}"/>
              </a:ext>
            </a:extLst>
          </p:cNvPr>
          <p:cNvSpPr>
            <a:spLocks noGrp="1"/>
          </p:cNvSpPr>
          <p:nvPr>
            <p:ph type="sldNum" sz="quarter" idx="12"/>
          </p:nvPr>
        </p:nvSpPr>
        <p:spPr>
          <a:xfrm>
            <a:off x="5821279" y="6365392"/>
            <a:ext cx="549442" cy="307777"/>
          </a:xfr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4" name="矩形 3">
            <a:extLst>
              <a:ext uri="{FF2B5EF4-FFF2-40B4-BE49-F238E27FC236}">
                <a16:creationId xmlns:a16="http://schemas.microsoft.com/office/drawing/2014/main" id="{01EF7D9B-BC7F-4598-92F1-84B830952CF6}"/>
              </a:ext>
            </a:extLst>
          </p:cNvPr>
          <p:cNvSpPr/>
          <p:nvPr/>
        </p:nvSpPr>
        <p:spPr>
          <a:xfrm>
            <a:off x="442880" y="407037"/>
            <a:ext cx="2972447" cy="400110"/>
          </a:xfrm>
          <a:prstGeom prst="rect">
            <a:avLst/>
          </a:prstGeom>
        </p:spPr>
        <p:txBody>
          <a:bodyPr wrap="square">
            <a:spAutoFit/>
          </a:bodyPr>
          <a:lstStyle/>
          <a:p>
            <a:pPr marL="285750" indent="-285750">
              <a:buFont typeface="Wingdings" panose="05000000000000000000" pitchFamily="2" charset="2"/>
              <a:buChar char="l"/>
            </a:pPr>
            <a:r>
              <a:rPr lang="en-US" altLang="zh-CN" sz="2000" dirty="0">
                <a:solidFill>
                  <a:srgbClr val="0000CC"/>
                </a:solidFill>
              </a:rPr>
              <a:t>Direct CP asymmetry</a:t>
            </a:r>
          </a:p>
        </p:txBody>
      </p:sp>
      <p:sp>
        <p:nvSpPr>
          <p:cNvPr id="5" name="Rectangle 2">
            <a:extLst>
              <a:ext uri="{FF2B5EF4-FFF2-40B4-BE49-F238E27FC236}">
                <a16:creationId xmlns:a16="http://schemas.microsoft.com/office/drawing/2014/main" id="{9EE108B0-E62E-4519-A8AD-13BD54DE6B9A}"/>
              </a:ext>
            </a:extLst>
          </p:cNvPr>
          <p:cNvSpPr>
            <a:spLocks noChangeArrowheads="1"/>
          </p:cNvSpPr>
          <p:nvPr/>
        </p:nvSpPr>
        <p:spPr bwMode="auto">
          <a:xfrm>
            <a:off x="718380" y="2717113"/>
            <a:ext cx="3059166" cy="337946"/>
          </a:xfrm>
          <a:prstGeom prst="rect">
            <a:avLst/>
          </a:prstGeom>
          <a:solidFill>
            <a:schemeClr val="accent4">
              <a:lumMod val="20000"/>
              <a:lumOff val="80000"/>
            </a:schemeClr>
          </a:solidFill>
          <a:ln>
            <a:noFill/>
          </a:ln>
          <a:effectLst>
            <a:outerShdw blurRad="152400" dist="317500" dir="5400000" sx="90000" sy="-19000" rotWithShape="0">
              <a:prstClr val="black">
                <a:alpha val="15000"/>
              </a:prstClr>
            </a:outerShdw>
          </a:effectLst>
        </p:spPr>
        <p:txBody>
          <a:bodyPr anchor="ctr"/>
          <a:lstStyle>
            <a:lvl1pPr algn="l" eaLnBrk="0" hangingPunct="0">
              <a:defRPr sz="2000">
                <a:solidFill>
                  <a:schemeClr val="tx1"/>
                </a:solidFill>
                <a:latin typeface="Arial" panose="020B0604020202020204" pitchFamily="34" charset="0"/>
                <a:ea typeface="宋体" panose="02010600030101010101" pitchFamily="2" charset="-122"/>
              </a:defRPr>
            </a:lvl1pPr>
            <a:lvl2pPr marL="742950" indent="-285750" algn="l" eaLnBrk="0" hangingPunct="0">
              <a:defRPr sz="2000">
                <a:solidFill>
                  <a:schemeClr val="tx1"/>
                </a:solidFill>
                <a:latin typeface="Arial" panose="020B0604020202020204" pitchFamily="34" charset="0"/>
                <a:ea typeface="宋体" panose="02010600030101010101" pitchFamily="2" charset="-122"/>
              </a:defRPr>
            </a:lvl2pPr>
            <a:lvl3pPr marL="1143000" indent="-228600" algn="l" eaLnBrk="0" hangingPunct="0">
              <a:defRPr sz="2000">
                <a:solidFill>
                  <a:schemeClr val="tx1"/>
                </a:solidFill>
                <a:latin typeface="Arial" panose="020B0604020202020204" pitchFamily="34" charset="0"/>
                <a:ea typeface="宋体" panose="02010600030101010101" pitchFamily="2" charset="-122"/>
              </a:defRPr>
            </a:lvl3pPr>
            <a:lvl4pPr marL="1600200" indent="-228600" algn="l" eaLnBrk="0" hangingPunct="0">
              <a:defRPr sz="2000">
                <a:solidFill>
                  <a:schemeClr val="tx1"/>
                </a:solidFill>
                <a:latin typeface="Arial" panose="020B0604020202020204" pitchFamily="34" charset="0"/>
                <a:ea typeface="宋体" panose="02010600030101010101" pitchFamily="2" charset="-122"/>
              </a:defRPr>
            </a:lvl4pPr>
            <a:lvl5pPr marL="2057400" indent="-228600" algn="l" eaLnBrk="0" hangingPunc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en-US" altLang="zh-CN" sz="1600" b="1" dirty="0">
                <a:solidFill>
                  <a:srgbClr val="FF0066"/>
                </a:solidFill>
                <a:latin typeface="Times New Roman" panose="02020603050405020304" pitchFamily="18" charset="0"/>
                <a:ea typeface="楷体_GB2312" pitchFamily="49" charset="-122"/>
                <a:cs typeface="Times New Roman" panose="02020603050405020304" pitchFamily="18" charset="0"/>
              </a:rPr>
              <a:t> Naïve Expectation from isospin:  </a:t>
            </a:r>
            <a:endParaRPr lang="el-GR" altLang="zh-CN" sz="16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椭圆 22">
            <a:extLst>
              <a:ext uri="{FF2B5EF4-FFF2-40B4-BE49-F238E27FC236}">
                <a16:creationId xmlns:a16="http://schemas.microsoft.com/office/drawing/2014/main" id="{228BA75B-4C95-4159-B4DF-0DE4A6944BE6}"/>
              </a:ext>
            </a:extLst>
          </p:cNvPr>
          <p:cNvSpPr/>
          <p:nvPr/>
        </p:nvSpPr>
        <p:spPr>
          <a:xfrm>
            <a:off x="4297281" y="3172570"/>
            <a:ext cx="1767804" cy="512859"/>
          </a:xfrm>
          <a:prstGeom prst="ellipse">
            <a:avLst/>
          </a:prstGeom>
          <a:solidFill>
            <a:schemeClr val="accent4">
              <a:lumMod val="40000"/>
              <a:lumOff val="60000"/>
            </a:schemeClr>
          </a:solidFill>
          <a:ln w="12700" cap="flat">
            <a:noFill/>
            <a:prstDash val="solid"/>
            <a:miter/>
          </a:ln>
        </p:spPr>
        <p:txBody>
          <a:bodyPr rtlCol="0" anchor="ctr"/>
          <a:lstStyle/>
          <a:p>
            <a:pPr algn="l"/>
            <a:r>
              <a:rPr lang="en-US" altLang="zh-CN" dirty="0">
                <a:solidFill>
                  <a:srgbClr val="FF0000"/>
                </a:solidFill>
              </a:rPr>
              <a:t>Same sign</a:t>
            </a:r>
            <a:endParaRPr lang="zh-CN" altLang="en-US" dirty="0">
              <a:solidFill>
                <a:srgbClr val="FF0000"/>
              </a:solidFill>
            </a:endParaRPr>
          </a:p>
        </p:txBody>
      </p:sp>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824DC321-FD83-42DA-B23B-94479A0BB635}"/>
                  </a:ext>
                </a:extLst>
              </p:cNvPr>
              <p:cNvSpPr/>
              <p:nvPr/>
            </p:nvSpPr>
            <p:spPr>
              <a:xfrm>
                <a:off x="1482197" y="3889712"/>
                <a:ext cx="4350806" cy="442429"/>
              </a:xfrm>
              <a:prstGeom prst="rect">
                <a:avLst/>
              </a:prstGeom>
              <a:solidFill>
                <a:schemeClr val="accent4">
                  <a:lumMod val="20000"/>
                  <a:lumOff val="80000"/>
                </a:schemeClr>
              </a:solidFill>
              <a:effectLst>
                <a:outerShdw blurRad="152400" dist="317500" dir="5400000" sx="90000" sy="-19000" rotWithShape="0">
                  <a:prstClr val="black">
                    <a:alpha val="15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1" i="0" kern="0" smtClean="0">
                          <a:solidFill>
                            <a:srgbClr val="00CC00"/>
                          </a:solidFill>
                          <a:latin typeface="Cambria Math" panose="02040503050406030204" pitchFamily="18" charset="0"/>
                          <a:ea typeface="Cambria Math" panose="02040503050406030204" pitchFamily="18" charset="0"/>
                          <a:cs typeface="Tahoma" panose="020B0604030504040204" pitchFamily="34" charset="0"/>
                        </a:rPr>
                        <m:t>∆</m:t>
                      </m:r>
                      <m:sSub>
                        <m:sSubPr>
                          <m:ctrlPr>
                            <a:rPr lang="en-US" altLang="zh-CN" sz="2000" i="1" kern="0" smtClean="0">
                              <a:solidFill>
                                <a:srgbClr val="00CC00"/>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zh-CN" sz="2000" b="0" i="1" kern="0" smtClean="0">
                              <a:solidFill>
                                <a:srgbClr val="00CC00"/>
                              </a:solidFill>
                              <a:latin typeface="Cambria Math" panose="02040503050406030204" pitchFamily="18" charset="0"/>
                              <a:ea typeface="Cambria Math" panose="02040503050406030204" pitchFamily="18" charset="0"/>
                              <a:cs typeface="Tahoma" panose="020B0604030504040204" pitchFamily="34" charset="0"/>
                            </a:rPr>
                            <m:t>𝐴</m:t>
                          </m:r>
                        </m:e>
                        <m:sub>
                          <m:r>
                            <a:rPr lang="en-US" altLang="zh-CN" sz="2000" b="0" i="1" kern="0" smtClean="0">
                              <a:solidFill>
                                <a:srgbClr val="00CC00"/>
                              </a:solidFill>
                              <a:latin typeface="Cambria Math" panose="02040503050406030204" pitchFamily="18" charset="0"/>
                              <a:ea typeface="Cambria Math" panose="02040503050406030204" pitchFamily="18" charset="0"/>
                              <a:cs typeface="Tahoma" panose="020B0604030504040204" pitchFamily="34" charset="0"/>
                            </a:rPr>
                            <m:t>𝐾</m:t>
                          </m:r>
                          <m:r>
                            <a:rPr lang="zh-CN" altLang="en-US" sz="2000" b="0" i="1" kern="0" smtClean="0">
                              <a:solidFill>
                                <a:srgbClr val="00CC00"/>
                              </a:solidFill>
                              <a:latin typeface="Cambria Math" panose="02040503050406030204" pitchFamily="18" charset="0"/>
                              <a:ea typeface="Cambria Math" panose="02040503050406030204" pitchFamily="18" charset="0"/>
                              <a:cs typeface="Tahoma" panose="020B0604030504040204" pitchFamily="34" charset="0"/>
                            </a:rPr>
                            <m:t>𝜋</m:t>
                          </m:r>
                        </m:sub>
                      </m:sSub>
                      <m: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m:t>
                      </m:r>
                      <m:sSub>
                        <m:sSubPr>
                          <m:ctrlP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𝐴</m:t>
                          </m:r>
                        </m:e>
                        <m:sub>
                          <m:r>
                            <m:rPr>
                              <m:sty m:val="p"/>
                            </m:rPr>
                            <a:rPr lang="en-US" altLang="zh-CN" sz="2000" kern="0">
                              <a:solidFill>
                                <a:srgbClr val="00CC00"/>
                              </a:solidFill>
                              <a:latin typeface="Cambria Math" panose="02040503050406030204" pitchFamily="18" charset="0"/>
                              <a:ea typeface="Tahoma" panose="020B0604030504040204" pitchFamily="34" charset="0"/>
                              <a:cs typeface="Tahoma" panose="020B0604030504040204" pitchFamily="34" charset="0"/>
                            </a:rPr>
                            <m:t>CP</m:t>
                          </m:r>
                        </m:sub>
                      </m:sSub>
                      <m:d>
                        <m:dPr>
                          <m:ctrlP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ctrlPr>
                        </m:dPr>
                        <m:e>
                          <m:sSup>
                            <m:sSupPr>
                              <m:ctrlP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ctrlPr>
                            </m:sSupPr>
                            <m:e>
                              <m:sSup>
                                <m:sSupPr>
                                  <m:ctrlP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m:t>
                                  </m:r>
                                </m:sup>
                              </m:sSup>
                              <m:r>
                                <a:rPr lang="el-GR"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0</m:t>
                              </m:r>
                            </m:sup>
                          </m:sSup>
                        </m:e>
                      </m:d>
                      <m: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m:t>
                      </m:r>
                      <m:sSub>
                        <m:sSubPr>
                          <m:ctrlP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𝐴</m:t>
                          </m:r>
                        </m:e>
                        <m:sub>
                          <m:r>
                            <m:rPr>
                              <m:sty m:val="p"/>
                            </m:rPr>
                            <a:rPr lang="en-US" altLang="zh-CN" sz="2000" kern="0">
                              <a:solidFill>
                                <a:srgbClr val="00CC00"/>
                              </a:solidFill>
                              <a:latin typeface="Cambria Math" panose="02040503050406030204" pitchFamily="18" charset="0"/>
                              <a:ea typeface="Tahoma" panose="020B0604030504040204" pitchFamily="34" charset="0"/>
                              <a:cs typeface="Tahoma" panose="020B0604030504040204" pitchFamily="34" charset="0"/>
                            </a:rPr>
                            <m:t>CP</m:t>
                          </m:r>
                        </m:sub>
                      </m:sSub>
                      <m:d>
                        <m:dPr>
                          <m:ctrlP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ctrlPr>
                        </m:dPr>
                        <m:e>
                          <m:sSup>
                            <m:sSupPr>
                              <m:ctrlP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ctrlPr>
                            </m:sSupPr>
                            <m:e>
                              <m:sSup>
                                <m:sSupPr>
                                  <m:ctrlP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m:t>
                                  </m:r>
                                </m:sup>
                              </m:sSup>
                              <m:r>
                                <a:rPr lang="el-GR"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sz="2000" i="1" kern="0">
                                  <a:solidFill>
                                    <a:srgbClr val="00CC00"/>
                                  </a:solidFill>
                                  <a:latin typeface="Cambria Math" panose="02040503050406030204" pitchFamily="18" charset="0"/>
                                  <a:ea typeface="Tahoma" panose="020B0604030504040204" pitchFamily="34" charset="0"/>
                                  <a:cs typeface="Tahoma" panose="020B0604030504040204" pitchFamily="34" charset="0"/>
                                </a:rPr>
                                <m:t>∓</m:t>
                              </m:r>
                            </m:sup>
                          </m:sSup>
                        </m:e>
                      </m:d>
                      <m:r>
                        <a:rPr lang="en-US" altLang="zh-CN" sz="2000" b="0" i="1" kern="0" smtClean="0">
                          <a:solidFill>
                            <a:srgbClr val="00CC00"/>
                          </a:solidFill>
                          <a:latin typeface="Cambria Math" panose="02040503050406030204" pitchFamily="18" charset="0"/>
                          <a:ea typeface="Tahoma" panose="020B0604030504040204" pitchFamily="34" charset="0"/>
                          <a:cs typeface="Tahoma" panose="020B0604030504040204" pitchFamily="34" charset="0"/>
                        </a:rPr>
                        <m:t>~0</m:t>
                      </m:r>
                    </m:oMath>
                  </m:oMathPara>
                </a14:m>
                <a:endParaRPr lang="zh-CN" altLang="en-US" sz="2000" b="1" dirty="0">
                  <a:solidFill>
                    <a:srgbClr val="00CC00"/>
                  </a:solidFill>
                  <a:latin typeface="Cambria Math" panose="02040503050406030204" pitchFamily="18" charset="0"/>
                  <a:ea typeface="华文中宋"/>
                  <a:cs typeface="Times New Roman" pitchFamily="18" charset="0"/>
                </a:endParaRPr>
              </a:p>
            </p:txBody>
          </p:sp>
        </mc:Choice>
        <mc:Fallback xmlns="">
          <p:sp>
            <p:nvSpPr>
              <p:cNvPr id="24" name="矩形 23">
                <a:extLst>
                  <a:ext uri="{FF2B5EF4-FFF2-40B4-BE49-F238E27FC236}">
                    <a16:creationId xmlns:a16="http://schemas.microsoft.com/office/drawing/2014/main" id="{824DC321-FD83-42DA-B23B-94479A0BB635}"/>
                  </a:ext>
                </a:extLst>
              </p:cNvPr>
              <p:cNvSpPr>
                <a:spLocks noRot="1" noChangeAspect="1" noMove="1" noResize="1" noEditPoints="1" noAdjustHandles="1" noChangeArrowheads="1" noChangeShapeType="1" noTextEdit="1"/>
              </p:cNvSpPr>
              <p:nvPr/>
            </p:nvSpPr>
            <p:spPr>
              <a:xfrm>
                <a:off x="1482197" y="3889712"/>
                <a:ext cx="4350806" cy="442429"/>
              </a:xfrm>
              <a:prstGeom prst="rect">
                <a:avLst/>
              </a:prstGeom>
              <a:blipFill>
                <a:blip r:embed="rId3"/>
                <a:stretch>
                  <a:fillRect/>
                </a:stretch>
              </a:blipFill>
              <a:effectLst>
                <a:outerShdw blurRad="152400" dist="317500" dir="5400000" sx="90000" sy="-19000" rotWithShape="0">
                  <a:prstClr val="black">
                    <a:alpha val="15000"/>
                  </a:prstClr>
                </a:outerShdw>
              </a:effectLst>
            </p:spPr>
            <p:txBody>
              <a:bodyPr/>
              <a:lstStyle/>
              <a:p>
                <a:r>
                  <a:rPr lang="zh-CN" altLang="en-US">
                    <a:noFill/>
                  </a:rPr>
                  <a:t> </a:t>
                </a:r>
              </a:p>
            </p:txBody>
          </p:sp>
        </mc:Fallback>
      </mc:AlternateContent>
      <p:sp>
        <p:nvSpPr>
          <p:cNvPr id="25" name="右箭头 37">
            <a:extLst>
              <a:ext uri="{FF2B5EF4-FFF2-40B4-BE49-F238E27FC236}">
                <a16:creationId xmlns:a16="http://schemas.microsoft.com/office/drawing/2014/main" id="{656BFE09-F004-48A3-9A7D-1F5D9DA0F71A}"/>
              </a:ext>
            </a:extLst>
          </p:cNvPr>
          <p:cNvSpPr/>
          <p:nvPr/>
        </p:nvSpPr>
        <p:spPr>
          <a:xfrm>
            <a:off x="867340" y="4051838"/>
            <a:ext cx="525401" cy="167572"/>
          </a:xfrm>
          <a:prstGeom prst="rightArrow">
            <a:avLst/>
          </a:prstGeom>
          <a:solidFill>
            <a:schemeClr val="bg1">
              <a:lumMod val="95000"/>
            </a:schemeClr>
          </a:solidFill>
          <a:ln w="95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Yu Mincho Demibold"/>
              <a:ea typeface="华文中宋"/>
              <a:cs typeface="+mn-cs"/>
            </a:endParaRP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05542F92-C6B3-463C-A488-91B3045CF80F}"/>
                  </a:ext>
                </a:extLst>
              </p:cNvPr>
              <p:cNvSpPr/>
              <p:nvPr/>
            </p:nvSpPr>
            <p:spPr>
              <a:xfrm>
                <a:off x="1186814" y="3270946"/>
                <a:ext cx="2817053" cy="4074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𝐴</m:t>
                          </m:r>
                        </m:e>
                        <m:sub>
                          <m:r>
                            <m:rPr>
                              <m:sty m:val="p"/>
                            </m:rPr>
                            <a:rPr lang="en-US" altLang="zh-CN" kern="0">
                              <a:solidFill>
                                <a:srgbClr val="FF0000"/>
                              </a:solidFill>
                              <a:latin typeface="Cambria Math" panose="02040503050406030204" pitchFamily="18" charset="0"/>
                              <a:ea typeface="Tahoma" panose="020B0604030504040204" pitchFamily="34" charset="0"/>
                              <a:cs typeface="Tahoma" panose="020B0604030504040204" pitchFamily="34" charset="0"/>
                            </a:rPr>
                            <m:t>CP</m:t>
                          </m:r>
                        </m:sub>
                      </m:sSub>
                      <m:d>
                        <m:dPr>
                          <m:ctrlP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dPr>
                        <m:e>
                          <m:sSup>
                            <m:sSupPr>
                              <m:ctrlP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pPr>
                            <m:e>
                              <m:sSup>
                                <m:sSupPr>
                                  <m:ctrlP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up>
                              </m:sSup>
                              <m:r>
                                <a:rPr lang="el-GR"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0</m:t>
                              </m:r>
                            </m:sup>
                          </m:sSup>
                        </m:e>
                      </m:d>
                      <m:r>
                        <a:rPr lang="en-US" altLang="zh-CN"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t>≈</m:t>
                      </m:r>
                      <m:sSub>
                        <m:sSubPr>
                          <m:ctrlPr>
                            <a:rPr lang="en-US" altLang="zh-CN" i="1" kern="0" smtClean="0">
                              <a:solidFill>
                                <a:srgbClr val="FF0000"/>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𝐴</m:t>
                          </m:r>
                        </m:e>
                        <m:sub>
                          <m:r>
                            <m:rPr>
                              <m:sty m:val="p"/>
                            </m:rPr>
                            <a:rPr lang="en-US" altLang="zh-CN" kern="0">
                              <a:solidFill>
                                <a:srgbClr val="FF0000"/>
                              </a:solidFill>
                              <a:latin typeface="Cambria Math" panose="02040503050406030204" pitchFamily="18" charset="0"/>
                              <a:ea typeface="Tahoma" panose="020B0604030504040204" pitchFamily="34" charset="0"/>
                              <a:cs typeface="Tahoma" panose="020B0604030504040204" pitchFamily="34" charset="0"/>
                            </a:rPr>
                            <m:t>CP</m:t>
                          </m:r>
                        </m:sub>
                      </m:sSub>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Sup>
                        <m:sSupPr>
                          <m:ctrlP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up>
                      </m:sSup>
                      <m:sSup>
                        <m:sSupPr>
                          <m:ctrlP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ctrlPr>
                        </m:sSupPr>
                        <m:e>
                          <m:r>
                            <a:rPr lang="el-GR"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𝜋</m:t>
                          </m:r>
                        </m:e>
                        <m:sup>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sup>
                      </m:sSup>
                      <m:r>
                        <a:rPr lang="en-US" altLang="zh-CN" i="1" kern="0">
                          <a:solidFill>
                            <a:srgbClr val="FF0000"/>
                          </a:solidFill>
                          <a:latin typeface="Cambria Math" panose="02040503050406030204" pitchFamily="18" charset="0"/>
                          <a:ea typeface="Tahoma" panose="020B0604030504040204" pitchFamily="34" charset="0"/>
                          <a:cs typeface="Tahoma" panose="020B0604030504040204" pitchFamily="34" charset="0"/>
                        </a:rPr>
                        <m:t>)</m:t>
                      </m:r>
                    </m:oMath>
                  </m:oMathPara>
                </a14:m>
                <a:endParaRPr lang="zh-CN" altLang="en-US" dirty="0">
                  <a:solidFill>
                    <a:srgbClr val="FF0000"/>
                  </a:solidFill>
                </a:endParaRPr>
              </a:p>
            </p:txBody>
          </p:sp>
        </mc:Choice>
        <mc:Fallback xmlns="">
          <p:sp>
            <p:nvSpPr>
              <p:cNvPr id="2" name="矩形 1">
                <a:extLst>
                  <a:ext uri="{FF2B5EF4-FFF2-40B4-BE49-F238E27FC236}">
                    <a16:creationId xmlns:a16="http://schemas.microsoft.com/office/drawing/2014/main" id="{05542F92-C6B3-463C-A488-91B3045CF80F}"/>
                  </a:ext>
                </a:extLst>
              </p:cNvPr>
              <p:cNvSpPr>
                <a:spLocks noRot="1" noChangeAspect="1" noMove="1" noResize="1" noEditPoints="1" noAdjustHandles="1" noChangeArrowheads="1" noChangeShapeType="1" noTextEdit="1"/>
              </p:cNvSpPr>
              <p:nvPr/>
            </p:nvSpPr>
            <p:spPr>
              <a:xfrm>
                <a:off x="1186814" y="3270946"/>
                <a:ext cx="2817053" cy="407419"/>
              </a:xfrm>
              <a:prstGeom prst="rect">
                <a:avLst/>
              </a:prstGeom>
              <a:blipFill>
                <a:blip r:embed="rId4"/>
                <a:stretch>
                  <a:fillRect b="-9091"/>
                </a:stretch>
              </a:blipFill>
            </p:spPr>
            <p:txBody>
              <a:bodyPr/>
              <a:lstStyle/>
              <a:p>
                <a:r>
                  <a:rPr lang="zh-CN" altLang="en-US">
                    <a:noFill/>
                  </a:rPr>
                  <a:t> </a:t>
                </a:r>
              </a:p>
            </p:txBody>
          </p:sp>
        </mc:Fallback>
      </mc:AlternateContent>
      <p:sp>
        <p:nvSpPr>
          <p:cNvPr id="20" name="矩形 19">
            <a:extLst>
              <a:ext uri="{FF2B5EF4-FFF2-40B4-BE49-F238E27FC236}">
                <a16:creationId xmlns:a16="http://schemas.microsoft.com/office/drawing/2014/main" id="{688BAAF7-3D00-42EC-889F-778D23DFD720}"/>
              </a:ext>
            </a:extLst>
          </p:cNvPr>
          <p:cNvSpPr/>
          <p:nvPr/>
        </p:nvSpPr>
        <p:spPr>
          <a:xfrm>
            <a:off x="5148853" y="687878"/>
            <a:ext cx="1887924" cy="369332"/>
          </a:xfrm>
          <a:prstGeom prst="rect">
            <a:avLst/>
          </a:prstGeom>
        </p:spPr>
        <p:txBody>
          <a:bodyPr wrap="square">
            <a:spAutoFit/>
          </a:bodyPr>
          <a:lstStyle/>
          <a:p>
            <a:pPr marL="285750" indent="-285750">
              <a:buFont typeface="Wingdings" panose="05000000000000000000" pitchFamily="2" charset="2"/>
              <a:buChar char="Ø"/>
            </a:pPr>
            <a:r>
              <a:rPr lang="en-US" altLang="zh-CN" dirty="0">
                <a:solidFill>
                  <a:srgbClr val="C00000"/>
                </a:solidFill>
                <a:latin typeface="High Tower Text" panose="02040502050506030303" pitchFamily="18" charset="0"/>
                <a:cs typeface="Times New Roman" panose="02020603050405020304" pitchFamily="18" charset="0"/>
              </a:rPr>
              <a:t>PQCD-LO </a:t>
            </a:r>
            <a:endParaRPr lang="zh-CN" altLang="en-US" dirty="0">
              <a:solidFill>
                <a:srgbClr val="C00000"/>
              </a:solidFill>
              <a:latin typeface="High Tower Text" panose="02040502050506030303" pitchFamily="18" charset="0"/>
            </a:endParaRPr>
          </a:p>
        </p:txBody>
      </p:sp>
      <p:grpSp>
        <p:nvGrpSpPr>
          <p:cNvPr id="47" name="组合 46">
            <a:extLst>
              <a:ext uri="{FF2B5EF4-FFF2-40B4-BE49-F238E27FC236}">
                <a16:creationId xmlns:a16="http://schemas.microsoft.com/office/drawing/2014/main" id="{0AE2C68D-B671-4BD2-ABC1-56EF244397E0}"/>
              </a:ext>
            </a:extLst>
          </p:cNvPr>
          <p:cNvGrpSpPr/>
          <p:nvPr/>
        </p:nvGrpSpPr>
        <p:grpSpPr>
          <a:xfrm>
            <a:off x="5148853" y="589648"/>
            <a:ext cx="6393591" cy="5842624"/>
            <a:chOff x="5148853" y="589648"/>
            <a:chExt cx="6393591" cy="5842624"/>
          </a:xfrm>
        </p:grpSpPr>
        <p:sp>
          <p:nvSpPr>
            <p:cNvPr id="36" name="矩形 35">
              <a:extLst>
                <a:ext uri="{FF2B5EF4-FFF2-40B4-BE49-F238E27FC236}">
                  <a16:creationId xmlns:a16="http://schemas.microsoft.com/office/drawing/2014/main" id="{3B0D0D4A-B291-45DC-8DAB-58C428DD8CDC}"/>
                </a:ext>
              </a:extLst>
            </p:cNvPr>
            <p:cNvSpPr/>
            <p:nvPr/>
          </p:nvSpPr>
          <p:spPr>
            <a:xfrm>
              <a:off x="5148853" y="2040346"/>
              <a:ext cx="2320408" cy="735714"/>
            </a:xfrm>
            <a:prstGeom prst="rect">
              <a:avLst/>
            </a:prstGeom>
          </p:spPr>
          <p:txBody>
            <a:bodyPr wrap="square">
              <a:spAutoFit/>
            </a:bodyPr>
            <a:lstStyle/>
            <a:p>
              <a:pPr>
                <a:lnSpc>
                  <a:spcPct val="130000"/>
                </a:lnSpc>
              </a:pPr>
              <a:r>
                <a:rPr lang="en-US" altLang="zh-CN" sz="1100" i="1" dirty="0">
                  <a:solidFill>
                    <a:srgbClr val="000080"/>
                  </a:solidFill>
                  <a:latin typeface="CMSSI8"/>
                </a:rPr>
                <a:t>HnLi, Keum and Sanda, Penguin enhancement and  B-&gt; K</a:t>
              </a:r>
              <a:r>
                <a:rPr lang="el-GR" altLang="zh-CN" sz="1100" i="1" dirty="0">
                  <a:solidFill>
                    <a:srgbClr val="000080"/>
                  </a:solidFill>
                  <a:latin typeface="CMSSI8"/>
                </a:rPr>
                <a:t>π</a:t>
              </a:r>
              <a:r>
                <a:rPr lang="en-US" altLang="zh-CN" sz="1100" i="1" dirty="0">
                  <a:solidFill>
                    <a:srgbClr val="000080"/>
                  </a:solidFill>
                  <a:latin typeface="CMSSI8"/>
                </a:rPr>
                <a:t>  decays in Perturbative QCD, hep-ph/0004173</a:t>
              </a:r>
              <a:r>
                <a:rPr lang="en-US" altLang="zh-CN" sz="1100" dirty="0"/>
                <a:t> </a:t>
              </a:r>
              <a:endParaRPr lang="zh-CN" altLang="en-US" sz="1100" dirty="0"/>
            </a:p>
          </p:txBody>
        </p:sp>
        <p:pic>
          <p:nvPicPr>
            <p:cNvPr id="13" name="图片 12">
              <a:extLst>
                <a:ext uri="{FF2B5EF4-FFF2-40B4-BE49-F238E27FC236}">
                  <a16:creationId xmlns:a16="http://schemas.microsoft.com/office/drawing/2014/main" id="{6C2C6E19-AB65-4005-8E15-A57A71738C76}"/>
                </a:ext>
              </a:extLst>
            </p:cNvPr>
            <p:cNvPicPr>
              <a:picLocks noChangeAspect="1"/>
            </p:cNvPicPr>
            <p:nvPr/>
          </p:nvPicPr>
          <p:blipFill>
            <a:blip r:embed="rId5"/>
            <a:stretch>
              <a:fillRect/>
            </a:stretch>
          </p:blipFill>
          <p:spPr>
            <a:xfrm>
              <a:off x="7484347" y="589648"/>
              <a:ext cx="4058097" cy="2938843"/>
            </a:xfrm>
            <a:prstGeom prst="rect">
              <a:avLst/>
            </a:prstGeom>
          </p:spPr>
        </p:pic>
        <p:pic>
          <p:nvPicPr>
            <p:cNvPr id="38" name="图片 37">
              <a:extLst>
                <a:ext uri="{FF2B5EF4-FFF2-40B4-BE49-F238E27FC236}">
                  <a16:creationId xmlns:a16="http://schemas.microsoft.com/office/drawing/2014/main" id="{00A11208-FB90-4EA5-92C7-F1D232CA03F8}"/>
                </a:ext>
              </a:extLst>
            </p:cNvPr>
            <p:cNvPicPr>
              <a:picLocks noChangeAspect="1"/>
            </p:cNvPicPr>
            <p:nvPr/>
          </p:nvPicPr>
          <p:blipFill>
            <a:blip r:embed="rId6"/>
            <a:stretch>
              <a:fillRect/>
            </a:stretch>
          </p:blipFill>
          <p:spPr>
            <a:xfrm>
              <a:off x="7489234" y="3493428"/>
              <a:ext cx="4053210" cy="2938844"/>
            </a:xfrm>
            <a:prstGeom prst="rect">
              <a:avLst/>
            </a:prstGeom>
          </p:spPr>
        </p:pic>
      </p:grpSp>
      <mc:AlternateContent xmlns:mc="http://schemas.openxmlformats.org/markup-compatibility/2006" xmlns:a14="http://schemas.microsoft.com/office/drawing/2010/main">
        <mc:Choice Requires="a14">
          <p:sp>
            <p:nvSpPr>
              <p:cNvPr id="45" name="矩形 44">
                <a:extLst>
                  <a:ext uri="{FF2B5EF4-FFF2-40B4-BE49-F238E27FC236}">
                    <a16:creationId xmlns:a16="http://schemas.microsoft.com/office/drawing/2014/main" id="{C92B72F3-611C-458C-B16E-B6B909F70FDE}"/>
                  </a:ext>
                </a:extLst>
              </p:cNvPr>
              <p:cNvSpPr/>
              <p:nvPr/>
            </p:nvSpPr>
            <p:spPr>
              <a:xfrm>
                <a:off x="736722" y="1499888"/>
                <a:ext cx="4350806" cy="8595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20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ctrlPr>
                        </m:sSubPr>
                        <m:e>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𝐴</m:t>
                          </m:r>
                        </m:e>
                        <m:sub>
                          <m:r>
                            <m:rPr>
                              <m:sty m:val="p"/>
                            </m:rPr>
                            <a:rPr lang="en-US" altLang="zh-CN" sz="2200" kern="0">
                              <a:solidFill>
                                <a:srgbClr val="0000FF"/>
                              </a:solidFill>
                              <a:latin typeface="Cambria Math" panose="02040503050406030204" pitchFamily="18" charset="0"/>
                              <a:ea typeface="Tahoma" panose="020B0604030504040204" pitchFamily="34" charset="0"/>
                              <a:cs typeface="Tahoma" panose="020B0604030504040204" pitchFamily="34" charset="0"/>
                            </a:rPr>
                            <m:t>CP</m:t>
                          </m:r>
                        </m:sub>
                      </m:sSub>
                      <m: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m:t>
                      </m:r>
                      <m:f>
                        <m:fPr>
                          <m:ctrlP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ctrlPr>
                        </m:fPr>
                        <m:num>
                          <m:sSup>
                            <m:sSupPr>
                              <m:ctrlP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r>
                                <m:rPr>
                                  <m:nor/>
                                </m:rPr>
                                <a:rPr lang="en-US" altLang="zh-CN" sz="2200" kern="0" dirty="0">
                                  <a:solidFill>
                                    <a:srgbClr val="0000FF"/>
                                  </a:solidFill>
                                  <a:latin typeface="Monotype Corsiva" panose="03010101010201010101" pitchFamily="66" charset="0"/>
                                  <a:ea typeface="Tahoma" panose="020B0604030504040204" pitchFamily="34" charset="0"/>
                                  <a:cs typeface="Tahoma" panose="020B0604030504040204" pitchFamily="34" charset="0"/>
                                </a:rPr>
                                <m:t>A</m:t>
                              </m:r>
                              <m: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m:t>
                              </m:r>
                              <m:acc>
                                <m:accPr>
                                  <m:chr m:val="̅"/>
                                  <m:ctrlP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ctrlPr>
                                </m:accPr>
                                <m:e>
                                  <m: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𝐵</m:t>
                                  </m:r>
                                </m:e>
                              </m:acc>
                              <m: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m:t>
                              </m:r>
                              <m:acc>
                                <m:accPr>
                                  <m:chr m:val="̅"/>
                                  <m:ctrlP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ctrlPr>
                                </m:accPr>
                                <m:e>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𝑓</m:t>
                                  </m:r>
                                </m:e>
                              </m:acc>
                              <m: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m:t>
                              </m:r>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e>
                            <m:sup>
                              <m: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2</m:t>
                              </m:r>
                            </m:sup>
                          </m:sSup>
                          <m: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m:t>
                          </m:r>
                          <m:sSup>
                            <m:sSupPr>
                              <m:ctrlP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r>
                                <m:rPr>
                                  <m:nor/>
                                </m:rPr>
                                <a:rPr lang="en-US" altLang="zh-CN" sz="2200" kern="0" dirty="0">
                                  <a:solidFill>
                                    <a:srgbClr val="0000FF"/>
                                  </a:solidFill>
                                  <a:latin typeface="Monotype Corsiva" panose="03010101010201010101" pitchFamily="66" charset="0"/>
                                  <a:ea typeface="Tahoma" panose="020B0604030504040204" pitchFamily="34" charset="0"/>
                                  <a:cs typeface="Tahoma" panose="020B0604030504040204" pitchFamily="34" charset="0"/>
                                </a:rPr>
                                <m:t>A</m:t>
                              </m:r>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𝐵</m:t>
                              </m:r>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𝑓</m:t>
                              </m:r>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e>
                            <m:sup>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2</m:t>
                              </m:r>
                            </m:sup>
                          </m:sSup>
                        </m:num>
                        <m:den>
                          <m:sSup>
                            <m:sSupPr>
                              <m:ctrlP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r>
                                <m:rPr>
                                  <m:nor/>
                                </m:rPr>
                                <a:rPr lang="en-US" altLang="zh-CN" sz="2200" kern="0" dirty="0">
                                  <a:solidFill>
                                    <a:srgbClr val="0000FF"/>
                                  </a:solidFill>
                                  <a:latin typeface="Monotype Corsiva" panose="03010101010201010101" pitchFamily="66" charset="0"/>
                                  <a:ea typeface="Tahoma" panose="020B0604030504040204" pitchFamily="34" charset="0"/>
                                  <a:cs typeface="Tahoma" panose="020B0604030504040204" pitchFamily="34" charset="0"/>
                                </a:rPr>
                                <m:t>A</m:t>
                              </m:r>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acc>
                                <m:accPr>
                                  <m:chr m:val="̅"/>
                                  <m:ctrlP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accPr>
                                <m:e>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𝐵</m:t>
                                  </m:r>
                                </m:e>
                              </m:acc>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acc>
                                <m:accPr>
                                  <m:chr m:val="̅"/>
                                  <m:ctrlP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accPr>
                                <m:e>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𝑓</m:t>
                                  </m:r>
                                </m:e>
                              </m:acc>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e>
                            <m:sup>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2</m:t>
                              </m:r>
                            </m:sup>
                          </m:sSup>
                          <m:r>
                            <a:rPr lang="en-US" altLang="zh-CN" sz="2200" b="0" i="1" kern="0" smtClean="0">
                              <a:solidFill>
                                <a:srgbClr val="0000FF"/>
                              </a:solidFill>
                              <a:latin typeface="Cambria Math" panose="02040503050406030204" pitchFamily="18" charset="0"/>
                              <a:ea typeface="Tahoma" panose="020B0604030504040204" pitchFamily="34" charset="0"/>
                              <a:cs typeface="Tahoma" panose="020B0604030504040204" pitchFamily="34" charset="0"/>
                            </a:rPr>
                            <m:t>+</m:t>
                          </m:r>
                          <m:sSup>
                            <m:sSupPr>
                              <m:ctrlP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r>
                                <m:rPr>
                                  <m:nor/>
                                </m:rPr>
                                <a:rPr lang="en-US" altLang="zh-CN" sz="2200" kern="0" dirty="0">
                                  <a:solidFill>
                                    <a:srgbClr val="0000FF"/>
                                  </a:solidFill>
                                  <a:latin typeface="Monotype Corsiva" panose="03010101010201010101" pitchFamily="66" charset="0"/>
                                  <a:ea typeface="Tahoma" panose="020B0604030504040204" pitchFamily="34" charset="0"/>
                                  <a:cs typeface="Tahoma" panose="020B0604030504040204" pitchFamily="34" charset="0"/>
                                </a:rPr>
                                <m:t>A</m:t>
                              </m:r>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𝐵</m:t>
                              </m:r>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𝑓</m:t>
                              </m:r>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m:t>
                              </m:r>
                            </m:e>
                            <m:sup>
                              <m:r>
                                <a:rPr lang="en-US" altLang="zh-CN" sz="2200" i="1" kern="0">
                                  <a:solidFill>
                                    <a:srgbClr val="0000FF"/>
                                  </a:solidFill>
                                  <a:latin typeface="Cambria Math" panose="02040503050406030204" pitchFamily="18" charset="0"/>
                                  <a:ea typeface="Tahoma" panose="020B0604030504040204" pitchFamily="34" charset="0"/>
                                  <a:cs typeface="Tahoma" panose="020B0604030504040204" pitchFamily="34" charset="0"/>
                                </a:rPr>
                                <m:t>2</m:t>
                              </m:r>
                            </m:sup>
                          </m:sSup>
                        </m:den>
                      </m:f>
                    </m:oMath>
                  </m:oMathPara>
                </a14:m>
                <a:endParaRPr lang="zh-CN" altLang="en-US" sz="2200" dirty="0">
                  <a:solidFill>
                    <a:srgbClr val="0000FF"/>
                  </a:solidFill>
                </a:endParaRPr>
              </a:p>
            </p:txBody>
          </p:sp>
        </mc:Choice>
        <mc:Fallback xmlns="">
          <p:sp>
            <p:nvSpPr>
              <p:cNvPr id="45" name="矩形 44">
                <a:extLst>
                  <a:ext uri="{FF2B5EF4-FFF2-40B4-BE49-F238E27FC236}">
                    <a16:creationId xmlns:a16="http://schemas.microsoft.com/office/drawing/2014/main" id="{C92B72F3-611C-458C-B16E-B6B909F70FDE}"/>
                  </a:ext>
                </a:extLst>
              </p:cNvPr>
              <p:cNvSpPr>
                <a:spLocks noRot="1" noChangeAspect="1" noMove="1" noResize="1" noEditPoints="1" noAdjustHandles="1" noChangeArrowheads="1" noChangeShapeType="1" noTextEdit="1"/>
              </p:cNvSpPr>
              <p:nvPr/>
            </p:nvSpPr>
            <p:spPr>
              <a:xfrm>
                <a:off x="736722" y="1499888"/>
                <a:ext cx="4350806" cy="859594"/>
              </a:xfrm>
              <a:prstGeom prst="rect">
                <a:avLst/>
              </a:prstGeom>
              <a:blipFill>
                <a:blip r:embed="rId7"/>
                <a:stretch>
                  <a:fillRect/>
                </a:stretch>
              </a:blipFill>
            </p:spPr>
            <p:txBody>
              <a:bodyPr/>
              <a:lstStyle/>
              <a:p>
                <a:r>
                  <a:rPr lang="zh-CN" altLang="en-US">
                    <a:noFill/>
                  </a:rPr>
                  <a:t> </a:t>
                </a:r>
              </a:p>
            </p:txBody>
          </p:sp>
        </mc:Fallback>
      </mc:AlternateContent>
      <p:sp>
        <p:nvSpPr>
          <p:cNvPr id="46" name="矩形 45">
            <a:extLst>
              <a:ext uri="{FF2B5EF4-FFF2-40B4-BE49-F238E27FC236}">
                <a16:creationId xmlns:a16="http://schemas.microsoft.com/office/drawing/2014/main" id="{63482DE8-D42F-40E6-88AD-1CA1B209C7F0}"/>
              </a:ext>
            </a:extLst>
          </p:cNvPr>
          <p:cNvSpPr/>
          <p:nvPr/>
        </p:nvSpPr>
        <p:spPr>
          <a:xfrm>
            <a:off x="694470" y="963159"/>
            <a:ext cx="1319592" cy="338554"/>
          </a:xfrm>
          <a:prstGeom prst="rect">
            <a:avLst/>
          </a:prstGeom>
        </p:spPr>
        <p:txBody>
          <a:bodyPr wrap="none">
            <a:spAutoFit/>
          </a:bodyPr>
          <a:lstStyle/>
          <a:p>
            <a:pPr marL="285750" indent="-285750">
              <a:buClr>
                <a:srgbClr val="FF33CC"/>
              </a:buClr>
              <a:buFont typeface="Yu Mincho Demibold" panose="02020600000000000000" pitchFamily="18" charset="-128"/>
              <a:buChar char="❀"/>
            </a:pPr>
            <a:r>
              <a:rPr lang="en-US" altLang="zh-CN" sz="1600" dirty="0">
                <a:solidFill>
                  <a:srgbClr val="FF33CC"/>
                </a:solidFill>
                <a:latin typeface="Times New Roman" panose="02020603050405020304" pitchFamily="18" charset="0"/>
                <a:ea typeface="楷体_GB2312" pitchFamily="49" charset="-122"/>
                <a:cs typeface="Times New Roman" panose="02020603050405020304" pitchFamily="18" charset="0"/>
              </a:rPr>
              <a:t>Definition</a:t>
            </a:r>
            <a:endParaRPr lang="zh-CN" altLang="en-US" dirty="0">
              <a:solidFill>
                <a:srgbClr val="FF33CC"/>
              </a:solidFill>
            </a:endParaRPr>
          </a:p>
        </p:txBody>
      </p:sp>
      <p:grpSp>
        <p:nvGrpSpPr>
          <p:cNvPr id="10" name="组合 9">
            <a:extLst>
              <a:ext uri="{FF2B5EF4-FFF2-40B4-BE49-F238E27FC236}">
                <a16:creationId xmlns:a16="http://schemas.microsoft.com/office/drawing/2014/main" id="{790711CD-455B-4CFD-9B7C-A03B603781B0}"/>
              </a:ext>
            </a:extLst>
          </p:cNvPr>
          <p:cNvGrpSpPr/>
          <p:nvPr/>
        </p:nvGrpSpPr>
        <p:grpSpPr>
          <a:xfrm>
            <a:off x="750618" y="4595286"/>
            <a:ext cx="6489466" cy="1686953"/>
            <a:chOff x="750618" y="4595286"/>
            <a:chExt cx="6489466" cy="1686953"/>
          </a:xfrm>
        </p:grpSpPr>
        <p:grpSp>
          <p:nvGrpSpPr>
            <p:cNvPr id="48" name="组合 47">
              <a:extLst>
                <a:ext uri="{FF2B5EF4-FFF2-40B4-BE49-F238E27FC236}">
                  <a16:creationId xmlns:a16="http://schemas.microsoft.com/office/drawing/2014/main" id="{4AA93C78-3B64-4F53-BD45-54E37955C28B}"/>
                </a:ext>
              </a:extLst>
            </p:cNvPr>
            <p:cNvGrpSpPr/>
            <p:nvPr/>
          </p:nvGrpSpPr>
          <p:grpSpPr>
            <a:xfrm>
              <a:off x="750618" y="4595286"/>
              <a:ext cx="6489466" cy="1686953"/>
              <a:chOff x="750618" y="4595286"/>
              <a:chExt cx="6489466" cy="1686953"/>
            </a:xfrm>
          </p:grpSpPr>
          <p:sp>
            <p:nvSpPr>
              <p:cNvPr id="37" name="矩形 36">
                <a:extLst>
                  <a:ext uri="{FF2B5EF4-FFF2-40B4-BE49-F238E27FC236}">
                    <a16:creationId xmlns:a16="http://schemas.microsoft.com/office/drawing/2014/main" id="{AC4BB2D6-0591-430B-8A16-0A09504656A8}"/>
                  </a:ext>
                </a:extLst>
              </p:cNvPr>
              <p:cNvSpPr/>
              <p:nvPr/>
            </p:nvSpPr>
            <p:spPr>
              <a:xfrm>
                <a:off x="750618" y="5070905"/>
                <a:ext cx="2164595" cy="735714"/>
              </a:xfrm>
              <a:prstGeom prst="rect">
                <a:avLst/>
              </a:prstGeom>
            </p:spPr>
            <p:txBody>
              <a:bodyPr wrap="square">
                <a:spAutoFit/>
              </a:bodyPr>
              <a:lstStyle/>
              <a:p>
                <a:pPr>
                  <a:lnSpc>
                    <a:spcPct val="130000"/>
                  </a:lnSpc>
                </a:pPr>
                <a:r>
                  <a:rPr lang="en-US" altLang="zh-CN" sz="1100" i="1" dirty="0">
                    <a:solidFill>
                      <a:srgbClr val="000080"/>
                    </a:solidFill>
                    <a:latin typeface="CMSSI8"/>
                  </a:rPr>
                  <a:t>HnLi, Mishima and Sanda, Resolution to the B-&gt; K</a:t>
                </a:r>
                <a:r>
                  <a:rPr lang="el-GR" altLang="zh-CN" sz="1100" i="1" dirty="0">
                    <a:solidFill>
                      <a:srgbClr val="000080"/>
                    </a:solidFill>
                    <a:latin typeface="CMSSI8"/>
                  </a:rPr>
                  <a:t>π</a:t>
                </a:r>
                <a:r>
                  <a:rPr lang="en-US" altLang="zh-CN" sz="1100" i="1" dirty="0">
                    <a:solidFill>
                      <a:srgbClr val="000080"/>
                    </a:solidFill>
                    <a:latin typeface="CMSSI8"/>
                  </a:rPr>
                  <a:t> puzzle, hep-ph/0508041</a:t>
                </a:r>
                <a:r>
                  <a:rPr lang="en-US" altLang="zh-CN" sz="1100" dirty="0"/>
                  <a:t> </a:t>
                </a:r>
                <a:endParaRPr lang="zh-CN" altLang="en-US" sz="1100" dirty="0"/>
              </a:p>
            </p:txBody>
          </p:sp>
          <p:pic>
            <p:nvPicPr>
              <p:cNvPr id="12" name="图片 11">
                <a:extLst>
                  <a:ext uri="{FF2B5EF4-FFF2-40B4-BE49-F238E27FC236}">
                    <a16:creationId xmlns:a16="http://schemas.microsoft.com/office/drawing/2014/main" id="{6FFE51F6-3A7A-44C7-A8C3-775778C39E22}"/>
                  </a:ext>
                </a:extLst>
              </p:cNvPr>
              <p:cNvPicPr>
                <a:picLocks noChangeAspect="1"/>
              </p:cNvPicPr>
              <p:nvPr/>
            </p:nvPicPr>
            <p:blipFill>
              <a:blip r:embed="rId8"/>
              <a:stretch>
                <a:fillRect/>
              </a:stretch>
            </p:blipFill>
            <p:spPr>
              <a:xfrm>
                <a:off x="3087119" y="4595286"/>
                <a:ext cx="4152965" cy="1686953"/>
              </a:xfrm>
              <a:prstGeom prst="rect">
                <a:avLst/>
              </a:prstGeom>
            </p:spPr>
          </p:pic>
        </p:grpSp>
        <p:cxnSp>
          <p:nvCxnSpPr>
            <p:cNvPr id="19" name="直接连接符 18">
              <a:extLst>
                <a:ext uri="{FF2B5EF4-FFF2-40B4-BE49-F238E27FC236}">
                  <a16:creationId xmlns:a16="http://schemas.microsoft.com/office/drawing/2014/main" id="{14652462-9EBD-4D09-B6F3-89376D627257}"/>
                </a:ext>
              </a:extLst>
            </p:cNvPr>
            <p:cNvCxnSpPr>
              <a:cxnSpLocks/>
            </p:cNvCxnSpPr>
            <p:nvPr/>
          </p:nvCxnSpPr>
          <p:spPr>
            <a:xfrm>
              <a:off x="3161921" y="5692485"/>
              <a:ext cx="40185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311E3AC-5541-4092-9CF1-4DE5BE116638}"/>
                </a:ext>
              </a:extLst>
            </p:cNvPr>
            <p:cNvCxnSpPr>
              <a:cxnSpLocks/>
            </p:cNvCxnSpPr>
            <p:nvPr/>
          </p:nvCxnSpPr>
          <p:spPr>
            <a:xfrm flipV="1">
              <a:off x="3152091" y="5980514"/>
              <a:ext cx="4033168"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椭圆 21">
            <a:extLst>
              <a:ext uri="{FF2B5EF4-FFF2-40B4-BE49-F238E27FC236}">
                <a16:creationId xmlns:a16="http://schemas.microsoft.com/office/drawing/2014/main" id="{F4A09EE4-F985-476E-AE19-CDF7FF76E383}"/>
              </a:ext>
            </a:extLst>
          </p:cNvPr>
          <p:cNvSpPr/>
          <p:nvPr/>
        </p:nvSpPr>
        <p:spPr>
          <a:xfrm>
            <a:off x="4634770" y="5342048"/>
            <a:ext cx="2928908" cy="375307"/>
          </a:xfrm>
          <a:prstGeom prst="ellipse">
            <a:avLst/>
          </a:prstGeom>
          <a:noFill/>
          <a:ln w="28575" cap="flat">
            <a:solidFill>
              <a:srgbClr val="FF3399"/>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Book Antiqua"/>
              <a:ea typeface="+mn-ea"/>
              <a:cs typeface="+mn-cs"/>
            </a:endParaRPr>
          </a:p>
        </p:txBody>
      </p:sp>
    </p:spTree>
    <p:extLst>
      <p:ext uri="{BB962C8B-B14F-4D97-AF65-F5344CB8AC3E}">
        <p14:creationId xmlns:p14="http://schemas.microsoft.com/office/powerpoint/2010/main" val="371951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linds(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500"/>
                                        <p:tgtEl>
                                          <p:spTgt spid="2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par>
                          <p:cTn id="37" fill="hold">
                            <p:stCondLst>
                              <p:cond delay="500"/>
                            </p:stCondLst>
                            <p:childTnLst>
                              <p:par>
                                <p:cTn id="38" presetID="3" presetClass="entr" presetSubtype="10"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900" decel="100000" fill="hold"/>
                                        <p:tgtEl>
                                          <p:spTgt spid="22"/>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4" grpId="0" animBg="1"/>
      <p:bldP spid="25" grpId="0" animBg="1"/>
      <p:bldP spid="2" grpId="0"/>
      <p:bldP spid="20" grpId="0"/>
      <p:bldP spid="45" grpId="0"/>
      <p:bldP spid="46"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808B9D4-809C-4FC7-97E9-868ACC8658DA}"/>
              </a:ext>
            </a:extLst>
          </p:cNvPr>
          <p:cNvSpPr>
            <a:spLocks noGrp="1"/>
          </p:cNvSpPr>
          <p:nvPr>
            <p:ph type="sldNum" sz="quarter" idx="12"/>
          </p:nvPr>
        </p:nvSpPr>
        <p:spPr>
          <a:xfrm>
            <a:off x="5821279" y="6360889"/>
            <a:ext cx="549442" cy="30777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400" b="1" i="0" u="none" strike="noStrike" kern="1200" cap="none" spc="0" normalizeH="0" baseline="0" noProof="0" smtClean="0">
                <a:ln>
                  <a:noFill/>
                </a:ln>
                <a:solidFill>
                  <a:srgbClr val="B7B374">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srgbClr val="B7B374">
                  <a:lumMod val="50000"/>
                </a:srgbClr>
              </a:solidFill>
              <a:effectLst/>
              <a:uLnTx/>
              <a:uFillTx/>
              <a:latin typeface="Book Antiqua"/>
              <a:ea typeface="+mn-ea"/>
              <a:cs typeface="+mn-cs"/>
            </a:endParaRPr>
          </a:p>
        </p:txBody>
      </p:sp>
      <p:sp>
        <p:nvSpPr>
          <p:cNvPr id="4" name="矩形 3">
            <a:extLst>
              <a:ext uri="{FF2B5EF4-FFF2-40B4-BE49-F238E27FC236}">
                <a16:creationId xmlns:a16="http://schemas.microsoft.com/office/drawing/2014/main" id="{97468507-00E4-438F-A80D-BC8344B19AC8}"/>
              </a:ext>
            </a:extLst>
          </p:cNvPr>
          <p:cNvSpPr/>
          <p:nvPr/>
        </p:nvSpPr>
        <p:spPr>
          <a:xfrm>
            <a:off x="476397" y="438383"/>
            <a:ext cx="4278480" cy="369332"/>
          </a:xfrm>
          <a:prstGeom prst="rect">
            <a:avLst/>
          </a:prstGeom>
        </p:spPr>
        <p:txBody>
          <a:bodyPr wrap="square">
            <a:spAutoFit/>
          </a:bodyPr>
          <a:lstStyle/>
          <a:p>
            <a:pPr marL="285750" indent="-285750">
              <a:buFont typeface="Wingdings" panose="05000000000000000000" pitchFamily="2" charset="2"/>
              <a:buChar char="l"/>
            </a:pPr>
            <a:r>
              <a:rPr lang="en-US" altLang="zh-CN" dirty="0">
                <a:solidFill>
                  <a:srgbClr val="C00000"/>
                </a:solidFill>
              </a:rPr>
              <a:t>The observed anomalous difference </a:t>
            </a:r>
            <a:endParaRPr lang="zh-CN" altLang="en-US" dirty="0">
              <a:solidFill>
                <a:srgbClr val="C00000"/>
              </a:solidFill>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CB4C018A-BD52-467B-BD31-3A3A6810DF66}"/>
                  </a:ext>
                </a:extLst>
              </p:cNvPr>
              <p:cNvSpPr/>
              <p:nvPr/>
            </p:nvSpPr>
            <p:spPr>
              <a:xfrm>
                <a:off x="4428945" y="430497"/>
                <a:ext cx="1251263" cy="369332"/>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m:rPr>
                          <m:sty m:val="p"/>
                        </m:rPr>
                        <a:rPr kumimoji="0" lang="en-US" altLang="zh-CN" sz="1800" b="0" i="0" u="none" strike="noStrike" kern="0" cap="none" spc="0" normalizeH="0" baseline="0" noProof="0" smtClean="0">
                          <a:ln>
                            <a:noFill/>
                          </a:ln>
                          <a:solidFill>
                            <a:srgbClr val="C00000"/>
                          </a:solidFill>
                          <a:effectLst/>
                          <a:uLnTx/>
                          <a:uFillTx/>
                          <a:latin typeface="Cambria Math" panose="02040503050406030204" pitchFamily="18" charset="0"/>
                          <a:ea typeface="Tahoma" panose="020B0604030504040204" pitchFamily="34" charset="0"/>
                          <a:cs typeface="Tahoma" panose="020B0604030504040204" pitchFamily="34" charset="0"/>
                        </a:rPr>
                        <m:t>Δ</m:t>
                      </m:r>
                      <m:sSub>
                        <m:sSubPr>
                          <m:ctrlPr>
                            <a:rPr kumimoji="0" lang="en-US" altLang="zh-CN" sz="1800" i="1" u="none" strike="noStrike" kern="0" cap="none" spc="0" normalizeH="0" baseline="0" noProof="0" smtClean="0">
                              <a:ln>
                                <a:noFill/>
                              </a:ln>
                              <a:solidFill>
                                <a:srgbClr val="C00000"/>
                              </a:solidFill>
                              <a:effectLst/>
                              <a:uLnTx/>
                              <a:uFillTx/>
                              <a:latin typeface="Cambria Math" panose="02040503050406030204" pitchFamily="18" charset="0"/>
                              <a:ea typeface="Tahoma" panose="020B0604030504040204" pitchFamily="34" charset="0"/>
                              <a:cs typeface="Tahoma" panose="020B0604030504040204" pitchFamily="34" charset="0"/>
                            </a:rPr>
                          </m:ctrlPr>
                        </m:sSubPr>
                        <m:e>
                          <m:r>
                            <a:rPr kumimoji="0" lang="en-US" altLang="zh-CN" sz="1800" b="0" i="1" u="none" strike="noStrike" kern="0" cap="none" spc="0" normalizeH="0" baseline="0" noProof="0">
                              <a:ln>
                                <a:noFill/>
                              </a:ln>
                              <a:solidFill>
                                <a:srgbClr val="C00000"/>
                              </a:solidFill>
                              <a:effectLst/>
                              <a:uLnTx/>
                              <a:uFillTx/>
                              <a:latin typeface="Cambria Math" panose="02040503050406030204" pitchFamily="18" charset="0"/>
                              <a:ea typeface="Tahoma" panose="020B0604030504040204" pitchFamily="34" charset="0"/>
                              <a:cs typeface="Tahoma" panose="020B0604030504040204" pitchFamily="34" charset="0"/>
                            </a:rPr>
                            <m:t>𝐴</m:t>
                          </m:r>
                        </m:e>
                        <m:sub>
                          <m:r>
                            <a:rPr lang="en-US" altLang="zh-CN" i="1" kern="0">
                              <a:solidFill>
                                <a:srgbClr val="C00000"/>
                              </a:solidFill>
                              <a:latin typeface="Cambria Math" panose="02040503050406030204" pitchFamily="18" charset="0"/>
                              <a:ea typeface="Tahoma" panose="020B0604030504040204" pitchFamily="34" charset="0"/>
                              <a:cs typeface="Tahoma" panose="020B0604030504040204" pitchFamily="34" charset="0"/>
                            </a:rPr>
                            <m:t>𝐾</m:t>
                          </m:r>
                          <m:r>
                            <a:rPr lang="en-US" altLang="zh-CN" i="1" kern="0">
                              <a:solidFill>
                                <a:srgbClr val="C00000"/>
                              </a:solidFill>
                              <a:latin typeface="Cambria Math" panose="02040503050406030204" pitchFamily="18" charset="0"/>
                              <a:ea typeface="Tahoma" panose="020B0604030504040204" pitchFamily="34" charset="0"/>
                              <a:cs typeface="Tahoma" panose="020B0604030504040204" pitchFamily="34" charset="0"/>
                            </a:rPr>
                            <m:t>𝜋</m:t>
                          </m:r>
                        </m:sub>
                      </m:sSub>
                      <m:r>
                        <a:rPr lang="en-US" altLang="zh-CN" i="1" kern="0" smtClean="0">
                          <a:solidFill>
                            <a:srgbClr val="C00000"/>
                          </a:solidFill>
                          <a:latin typeface="Cambria Math" panose="02040503050406030204" pitchFamily="18" charset="0"/>
                          <a:ea typeface="Cambria Math" panose="02040503050406030204" pitchFamily="18" charset="0"/>
                          <a:cs typeface="Tahoma" panose="020B0604030504040204" pitchFamily="34" charset="0"/>
                        </a:rPr>
                        <m:t>≠</m:t>
                      </m:r>
                      <m:r>
                        <a:rPr lang="en-US" altLang="zh-CN" b="0" i="1" kern="0" smtClean="0">
                          <a:solidFill>
                            <a:srgbClr val="C00000"/>
                          </a:solidFill>
                          <a:latin typeface="Cambria Math" panose="02040503050406030204" pitchFamily="18" charset="0"/>
                          <a:ea typeface="Cambria Math" panose="02040503050406030204" pitchFamily="18" charset="0"/>
                          <a:cs typeface="Tahoma" panose="020B0604030504040204" pitchFamily="34" charset="0"/>
                        </a:rPr>
                        <m:t>0</m:t>
                      </m:r>
                    </m:oMath>
                  </m:oMathPara>
                </a14:m>
                <a:endParaRPr kumimoji="0" lang="zh-CN" altLang="en-US" sz="1800" i="0" u="none" strike="noStrike" kern="0" cap="none" spc="0" normalizeH="0" baseline="0" noProof="0" dirty="0">
                  <a:ln>
                    <a:noFill/>
                  </a:ln>
                  <a:solidFill>
                    <a:sysClr val="windowText" lastClr="000000"/>
                  </a:solidFill>
                  <a:effectLst/>
                  <a:uLnTx/>
                  <a:uFillTx/>
                </a:endParaRPr>
              </a:p>
            </p:txBody>
          </p:sp>
        </mc:Choice>
        <mc:Fallback xmlns="">
          <p:sp>
            <p:nvSpPr>
              <p:cNvPr id="5" name="矩形 4">
                <a:extLst>
                  <a:ext uri="{FF2B5EF4-FFF2-40B4-BE49-F238E27FC236}">
                    <a16:creationId xmlns:a16="http://schemas.microsoft.com/office/drawing/2014/main" id="{CB4C018A-BD52-467B-BD31-3A3A6810DF66}"/>
                  </a:ext>
                </a:extLst>
              </p:cNvPr>
              <p:cNvSpPr>
                <a:spLocks noRot="1" noChangeAspect="1" noMove="1" noResize="1" noEditPoints="1" noAdjustHandles="1" noChangeArrowheads="1" noChangeShapeType="1" noTextEdit="1"/>
              </p:cNvSpPr>
              <p:nvPr/>
            </p:nvSpPr>
            <p:spPr>
              <a:xfrm>
                <a:off x="4428945" y="430497"/>
                <a:ext cx="1251263" cy="369332"/>
              </a:xfrm>
              <a:prstGeom prst="rect">
                <a:avLst/>
              </a:prstGeom>
              <a:blipFill>
                <a:blip r:embed="rId3"/>
                <a:stretch>
                  <a:fillRect/>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B760B6B9-6760-4066-94A5-E2674CACA128}"/>
              </a:ext>
            </a:extLst>
          </p:cNvPr>
          <p:cNvPicPr>
            <a:picLocks noChangeAspect="1"/>
          </p:cNvPicPr>
          <p:nvPr/>
        </p:nvPicPr>
        <p:blipFill>
          <a:blip r:embed="rId4"/>
          <a:stretch>
            <a:fillRect/>
          </a:stretch>
        </p:blipFill>
        <p:spPr>
          <a:xfrm>
            <a:off x="5887941" y="969728"/>
            <a:ext cx="5774888" cy="1836390"/>
          </a:xfrm>
          <a:prstGeom prst="rect">
            <a:avLst/>
          </a:prstGeom>
        </p:spPr>
      </p:pic>
      <p:pic>
        <p:nvPicPr>
          <p:cNvPr id="6" name="图片 5">
            <a:extLst>
              <a:ext uri="{FF2B5EF4-FFF2-40B4-BE49-F238E27FC236}">
                <a16:creationId xmlns:a16="http://schemas.microsoft.com/office/drawing/2014/main" id="{AFBCA6C8-C537-46E0-BAB8-2C2676644BB5}"/>
              </a:ext>
            </a:extLst>
          </p:cNvPr>
          <p:cNvPicPr>
            <a:picLocks noChangeAspect="1"/>
          </p:cNvPicPr>
          <p:nvPr/>
        </p:nvPicPr>
        <p:blipFill>
          <a:blip r:embed="rId5"/>
          <a:stretch>
            <a:fillRect/>
          </a:stretch>
        </p:blipFill>
        <p:spPr>
          <a:xfrm>
            <a:off x="6644881" y="4091603"/>
            <a:ext cx="4333461" cy="349814"/>
          </a:xfrm>
          <a:prstGeom prst="rect">
            <a:avLst/>
          </a:prstGeom>
          <a:ln w="31750">
            <a:solidFill>
              <a:srgbClr val="FFC000"/>
            </a:solid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16457C26-00D2-4757-987C-29617FC20EBB}"/>
              </a:ext>
            </a:extLst>
          </p:cNvPr>
          <p:cNvPicPr>
            <a:picLocks noChangeAspect="1"/>
          </p:cNvPicPr>
          <p:nvPr/>
        </p:nvPicPr>
        <p:blipFill>
          <a:blip r:embed="rId6"/>
          <a:stretch>
            <a:fillRect/>
          </a:stretch>
        </p:blipFill>
        <p:spPr>
          <a:xfrm>
            <a:off x="717698" y="912454"/>
            <a:ext cx="4862224" cy="5396107"/>
          </a:xfrm>
          <a:prstGeom prst="rect">
            <a:avLst/>
          </a:prstGeom>
        </p:spPr>
      </p:pic>
      <p:pic>
        <p:nvPicPr>
          <p:cNvPr id="9" name="图片 8">
            <a:extLst>
              <a:ext uri="{FF2B5EF4-FFF2-40B4-BE49-F238E27FC236}">
                <a16:creationId xmlns:a16="http://schemas.microsoft.com/office/drawing/2014/main" id="{2E0B11CE-AB19-474B-A435-1566F0DF4606}"/>
              </a:ext>
            </a:extLst>
          </p:cNvPr>
          <p:cNvPicPr>
            <a:picLocks noChangeAspect="1"/>
          </p:cNvPicPr>
          <p:nvPr/>
        </p:nvPicPr>
        <p:blipFill>
          <a:blip r:embed="rId7"/>
          <a:stretch>
            <a:fillRect/>
          </a:stretch>
        </p:blipFill>
        <p:spPr>
          <a:xfrm>
            <a:off x="6138199" y="2970983"/>
            <a:ext cx="5353606" cy="504151"/>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2D4CB3BB-DD11-4525-8BC3-387B9C043B4E}"/>
              </a:ext>
            </a:extLst>
          </p:cNvPr>
          <p:cNvPicPr>
            <a:picLocks noChangeAspect="1"/>
          </p:cNvPicPr>
          <p:nvPr/>
        </p:nvPicPr>
        <p:blipFill>
          <a:blip r:embed="rId8"/>
          <a:stretch>
            <a:fillRect/>
          </a:stretch>
        </p:blipFill>
        <p:spPr>
          <a:xfrm>
            <a:off x="7630475" y="3650819"/>
            <a:ext cx="2362274" cy="243534"/>
          </a:xfrm>
          <a:prstGeom prst="rect">
            <a:avLst/>
          </a:prstGeom>
          <a:ln>
            <a:noFill/>
          </a:ln>
          <a:effectLst>
            <a:outerShdw blurRad="292100" dist="139700" dir="2700000" algn="tl" rotWithShape="0">
              <a:srgbClr val="333333">
                <a:alpha val="65000"/>
              </a:srgbClr>
            </a:outerShdw>
          </a:effectLst>
        </p:spPr>
      </p:pic>
      <p:sp>
        <p:nvSpPr>
          <p:cNvPr id="11" name="矩形 10">
            <a:extLst>
              <a:ext uri="{FF2B5EF4-FFF2-40B4-BE49-F238E27FC236}">
                <a16:creationId xmlns:a16="http://schemas.microsoft.com/office/drawing/2014/main" id="{A0078A93-EB74-4A3D-A5C8-DF90C2DB7C40}"/>
              </a:ext>
            </a:extLst>
          </p:cNvPr>
          <p:cNvSpPr/>
          <p:nvPr/>
        </p:nvSpPr>
        <p:spPr>
          <a:xfrm>
            <a:off x="6677636" y="4717372"/>
            <a:ext cx="4300705" cy="369332"/>
          </a:xfrm>
          <a:prstGeom prst="rect">
            <a:avLst/>
          </a:prstGeom>
        </p:spPr>
        <p:txBody>
          <a:bodyPr wrap="square">
            <a:spAutoFit/>
          </a:bodyPr>
          <a:lstStyle/>
          <a:p>
            <a:r>
              <a:rPr lang="en-US" altLang="zh-CN" i="1" dirty="0">
                <a:solidFill>
                  <a:srgbClr val="C00000"/>
                </a:solidFill>
                <a:latin typeface="CMSSI8"/>
                <a:cs typeface="Times New Roman" panose="02020603050405020304" pitchFamily="18" charset="0"/>
              </a:rPr>
              <a:t>established at the 4.4</a:t>
            </a:r>
            <a:r>
              <a:rPr lang="el-GR" altLang="zh-CN"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σ</a:t>
            </a:r>
            <a:r>
              <a:rPr lang="en-US" altLang="zh-CN"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 </a:t>
            </a:r>
            <a:r>
              <a:rPr lang="en-US" altLang="zh-CN" i="1" dirty="0">
                <a:solidFill>
                  <a:srgbClr val="C00000"/>
                </a:solidFill>
                <a:latin typeface="CMSSI8"/>
                <a:cs typeface="Times New Roman" panose="02020603050405020304" pitchFamily="18" charset="0"/>
              </a:rPr>
              <a:t>level from Belle 2007 </a:t>
            </a:r>
            <a:endParaRPr lang="zh-CN" altLang="en-US" i="1" dirty="0">
              <a:solidFill>
                <a:srgbClr val="C00000"/>
              </a:solidFill>
              <a:latin typeface="CMSSI8"/>
            </a:endParaRP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BCC3333F-FACC-4343-A4D4-8FA1D8EF0CCB}"/>
                  </a:ext>
                </a:extLst>
              </p:cNvPr>
              <p:cNvSpPr/>
              <p:nvPr/>
            </p:nvSpPr>
            <p:spPr>
              <a:xfrm>
                <a:off x="5887941" y="5282973"/>
                <a:ext cx="5659505" cy="407419"/>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a:spAutoFit/>
              </a:bodyPr>
              <a:lstStyle/>
              <a:p>
                <a:pPr lvl="0"/>
                <a14:m>
                  <m:oMathPara xmlns:m="http://schemas.openxmlformats.org/officeDocument/2006/math">
                    <m:oMathParaPr>
                      <m:jc m:val="centerGroup"/>
                    </m:oMathParaPr>
                    <m:oMath xmlns:m="http://schemas.openxmlformats.org/officeDocument/2006/math">
                      <m:r>
                        <m:rPr>
                          <m:sty m:val="p"/>
                        </m:rPr>
                        <a:rPr kumimoji="0" lang="en-US" altLang="zh-CN" sz="1800" b="0" i="0" u="none" strike="noStrike" kern="0" cap="none" spc="0" normalizeH="0" baseline="0" noProof="0" smtClean="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Δ</m:t>
                      </m:r>
                      <m:sSub>
                        <m:sSubPr>
                          <m:ctrlPr>
                            <a:rPr kumimoji="0" lang="en-US" altLang="zh-CN" sz="1800" i="1" u="none" strike="noStrike" kern="0" cap="none" spc="0" normalizeH="0" baseline="0" noProof="0" smtClean="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ctrlPr>
                        </m:sSubPr>
                        <m:e>
                          <m:r>
                            <a:rPr kumimoji="0" lang="en-US" altLang="zh-CN" sz="1800" b="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𝐴</m:t>
                          </m:r>
                        </m:e>
                        <m:sub>
                          <m:r>
                            <a:rPr lang="en-US" altLang="zh-CN" i="1" kern="0">
                              <a:solidFill>
                                <a:srgbClr val="FF3399"/>
                              </a:solidFill>
                              <a:latin typeface="Cambria Math" panose="02040503050406030204" pitchFamily="18" charset="0"/>
                              <a:ea typeface="Tahoma" panose="020B0604030504040204" pitchFamily="34" charset="0"/>
                              <a:cs typeface="Tahoma" panose="020B0604030504040204" pitchFamily="34" charset="0"/>
                            </a:rPr>
                            <m:t>𝐾</m:t>
                          </m:r>
                          <m:r>
                            <a:rPr lang="en-US" altLang="zh-CN" i="1" kern="0">
                              <a:solidFill>
                                <a:srgbClr val="FF3399"/>
                              </a:solidFill>
                              <a:latin typeface="Cambria Math" panose="02040503050406030204" pitchFamily="18" charset="0"/>
                              <a:ea typeface="Tahoma" panose="020B0604030504040204" pitchFamily="34" charset="0"/>
                              <a:cs typeface="Tahoma" panose="020B0604030504040204" pitchFamily="34" charset="0"/>
                            </a:rPr>
                            <m:t>𝜋</m:t>
                          </m:r>
                        </m:sub>
                      </m:sSub>
                      <m:r>
                        <a:rPr kumimoji="0" lang="en-US" altLang="zh-CN" sz="1800" b="0" i="1" u="none" strike="noStrike" kern="0" cap="none" spc="0" normalizeH="0" baseline="0" noProof="0" smtClean="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m:t>
                      </m:r>
                      <m:sSub>
                        <m:sSubPr>
                          <m:ctrlPr>
                            <a:rPr kumimoji="0" lang="en-US" altLang="zh-CN" sz="180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ctrlPr>
                        </m:sSubPr>
                        <m:e>
                          <m:r>
                            <a:rPr kumimoji="0" lang="en-US" altLang="zh-CN" sz="1800" b="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𝐴</m:t>
                          </m:r>
                        </m:e>
                        <m:sub>
                          <m:r>
                            <m:rPr>
                              <m:sty m:val="p"/>
                            </m:rPr>
                            <a:rPr kumimoji="0" lang="en-US" altLang="zh-CN" sz="1800" b="0" i="0"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CP</m:t>
                          </m:r>
                        </m:sub>
                      </m:sSub>
                      <m:d>
                        <m:dPr>
                          <m:ctrlPr>
                            <a:rPr kumimoji="0" lang="en-US" altLang="zh-CN" sz="180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ctrlPr>
                        </m:dPr>
                        <m:e>
                          <m:sSup>
                            <m:sSupPr>
                              <m:ctrlPr>
                                <a:rPr kumimoji="0" lang="en-US" altLang="zh-CN" sz="180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ctrlPr>
                            </m:sSupPr>
                            <m:e>
                              <m:sSup>
                                <m:sSupPr>
                                  <m:ctrlPr>
                                    <a:rPr lang="en-US" altLang="zh-CN" i="1" kern="0">
                                      <a:solidFill>
                                        <a:srgbClr val="FF3399"/>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i="1" kern="0">
                                      <a:solidFill>
                                        <a:srgbClr val="FF3399"/>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i="1" kern="0">
                                      <a:solidFill>
                                        <a:srgbClr val="FF3399"/>
                                      </a:solidFill>
                                      <a:latin typeface="Cambria Math" panose="02040503050406030204" pitchFamily="18" charset="0"/>
                                      <a:ea typeface="Tahoma" panose="020B0604030504040204" pitchFamily="34" charset="0"/>
                                      <a:cs typeface="Tahoma" panose="020B0604030504040204" pitchFamily="34" charset="0"/>
                                    </a:rPr>
                                    <m:t>±</m:t>
                                  </m:r>
                                </m:sup>
                              </m:sSup>
                              <m:r>
                                <a:rPr kumimoji="0" lang="el-GR" altLang="zh-CN" sz="1800" b="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𝜋</m:t>
                              </m:r>
                            </m:e>
                            <m:sup>
                              <m:r>
                                <a:rPr kumimoji="0" lang="en-US" altLang="zh-CN" sz="1800" b="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0</m:t>
                              </m:r>
                            </m:sup>
                          </m:sSup>
                        </m:e>
                      </m:d>
                      <m:r>
                        <a:rPr kumimoji="0" lang="en-US" altLang="zh-CN" sz="1800" b="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m:t>
                      </m:r>
                      <m:sSub>
                        <m:sSubPr>
                          <m:ctrlPr>
                            <a:rPr kumimoji="0" lang="en-US" altLang="zh-CN" sz="180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ctrlPr>
                        </m:sSubPr>
                        <m:e>
                          <m:r>
                            <a:rPr kumimoji="0" lang="en-US" altLang="zh-CN" sz="1800" b="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𝐴</m:t>
                          </m:r>
                        </m:e>
                        <m:sub>
                          <m:r>
                            <m:rPr>
                              <m:sty m:val="p"/>
                            </m:rPr>
                            <a:rPr kumimoji="0" lang="en-US" altLang="zh-CN" sz="1800" b="0" i="0"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CP</m:t>
                          </m:r>
                        </m:sub>
                      </m:sSub>
                      <m:d>
                        <m:dPr>
                          <m:ctrlPr>
                            <a:rPr kumimoji="0" lang="en-US" altLang="zh-CN" sz="1800" b="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ctrlPr>
                        </m:dPr>
                        <m:e>
                          <m:sSup>
                            <m:sSupPr>
                              <m:ctrlPr>
                                <a:rPr kumimoji="0" lang="en-US" altLang="zh-CN" sz="180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ctrlPr>
                            </m:sSupPr>
                            <m:e>
                              <m:sSup>
                                <m:sSupPr>
                                  <m:ctrlPr>
                                    <a:rPr lang="en-US" altLang="zh-CN" i="1" kern="0">
                                      <a:solidFill>
                                        <a:srgbClr val="FF3399"/>
                                      </a:solidFill>
                                      <a:latin typeface="Cambria Math" panose="02040503050406030204" pitchFamily="18" charset="0"/>
                                      <a:ea typeface="Tahoma" panose="020B0604030504040204" pitchFamily="34" charset="0"/>
                                      <a:cs typeface="Tahoma" panose="020B0604030504040204" pitchFamily="34" charset="0"/>
                                    </a:rPr>
                                  </m:ctrlPr>
                                </m:sSupPr>
                                <m:e>
                                  <m:r>
                                    <a:rPr lang="en-US" altLang="zh-CN" i="1" kern="0">
                                      <a:solidFill>
                                        <a:srgbClr val="FF3399"/>
                                      </a:solidFill>
                                      <a:latin typeface="Cambria Math" panose="02040503050406030204" pitchFamily="18" charset="0"/>
                                      <a:ea typeface="Tahoma" panose="020B0604030504040204" pitchFamily="34" charset="0"/>
                                      <a:cs typeface="Tahoma" panose="020B0604030504040204" pitchFamily="34" charset="0"/>
                                    </a:rPr>
                                    <m:t>𝐾</m:t>
                                  </m:r>
                                </m:e>
                                <m:sup>
                                  <m:r>
                                    <a:rPr lang="en-US" altLang="zh-CN" i="1" kern="0">
                                      <a:solidFill>
                                        <a:srgbClr val="FF3399"/>
                                      </a:solidFill>
                                      <a:latin typeface="Cambria Math" panose="02040503050406030204" pitchFamily="18" charset="0"/>
                                      <a:ea typeface="Tahoma" panose="020B0604030504040204" pitchFamily="34" charset="0"/>
                                      <a:cs typeface="Tahoma" panose="020B0604030504040204" pitchFamily="34" charset="0"/>
                                    </a:rPr>
                                    <m:t>±</m:t>
                                  </m:r>
                                </m:sup>
                              </m:sSup>
                              <m:r>
                                <a:rPr kumimoji="0" lang="el-GR" altLang="zh-CN" sz="1800" b="0" i="1" u="none" strike="noStrike" kern="0" cap="none" spc="0" normalizeH="0" baseline="0" noProof="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𝜋</m:t>
                              </m:r>
                            </m:e>
                            <m:sup>
                              <m:r>
                                <a:rPr kumimoji="0" lang="en-US" altLang="zh-CN" sz="1800" b="0" i="1" u="none" strike="noStrike" kern="0" cap="none" spc="0" normalizeH="0" baseline="0" noProof="0" smtClean="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m:t>
                              </m:r>
                            </m:sup>
                          </m:sSup>
                        </m:e>
                      </m:d>
                      <m:r>
                        <a:rPr kumimoji="0" lang="en-US" altLang="zh-CN" sz="1800" b="0" i="0" u="none" strike="noStrike" kern="0" cap="none" spc="0" normalizeH="0" baseline="0" noProof="0" smtClean="0">
                          <a:ln>
                            <a:noFill/>
                          </a:ln>
                          <a:solidFill>
                            <a:srgbClr val="FF3399"/>
                          </a:solidFill>
                          <a:effectLst/>
                          <a:uLnTx/>
                          <a:uFillTx/>
                          <a:latin typeface="Cambria Math" panose="02040503050406030204" pitchFamily="18" charset="0"/>
                          <a:ea typeface="Tahoma" panose="020B0604030504040204" pitchFamily="34" charset="0"/>
                          <a:cs typeface="Tahoma" panose="020B0604030504040204" pitchFamily="34" charset="0"/>
                        </a:rPr>
                        <m:t>= +0.147</m:t>
                      </m:r>
                      <m:r>
                        <a:rPr lang="en-US" altLang="zh-CN" i="1" kern="0">
                          <a:solidFill>
                            <a:srgbClr val="FF3399"/>
                          </a:solidFill>
                          <a:latin typeface="Cambria Math" panose="02040503050406030204" pitchFamily="18" charset="0"/>
                          <a:ea typeface="Tahoma" panose="020B0604030504040204" pitchFamily="34" charset="0"/>
                          <a:cs typeface="Tahoma" panose="020B0604030504040204" pitchFamily="34" charset="0"/>
                        </a:rPr>
                        <m:t>±</m:t>
                      </m:r>
                      <m:r>
                        <a:rPr lang="en-US" altLang="zh-CN" b="0" i="0" kern="0" smtClean="0">
                          <a:solidFill>
                            <a:srgbClr val="FF3399"/>
                          </a:solidFill>
                          <a:latin typeface="Cambria Math" panose="02040503050406030204" pitchFamily="18" charset="0"/>
                          <a:ea typeface="Tahoma" panose="020B0604030504040204" pitchFamily="34" charset="0"/>
                          <a:cs typeface="Tahoma" panose="020B0604030504040204" pitchFamily="34" charset="0"/>
                        </a:rPr>
                        <m:t>0.028</m:t>
                      </m:r>
                    </m:oMath>
                  </m:oMathPara>
                </a14:m>
                <a:endParaRPr kumimoji="0" lang="zh-CN" altLang="en-US" sz="1800" i="0" u="none" strike="noStrike" kern="0" cap="none" spc="0" normalizeH="0" baseline="0" noProof="0" dirty="0">
                  <a:ln>
                    <a:noFill/>
                  </a:ln>
                  <a:solidFill>
                    <a:srgbClr val="FF3399"/>
                  </a:solidFill>
                  <a:effectLst/>
                  <a:uLnTx/>
                  <a:uFillTx/>
                </a:endParaRPr>
              </a:p>
            </p:txBody>
          </p:sp>
        </mc:Choice>
        <mc:Fallback xmlns="">
          <p:sp>
            <p:nvSpPr>
              <p:cNvPr id="12" name="矩形 11">
                <a:extLst>
                  <a:ext uri="{FF2B5EF4-FFF2-40B4-BE49-F238E27FC236}">
                    <a16:creationId xmlns:a16="http://schemas.microsoft.com/office/drawing/2014/main" id="{BCC3333F-FACC-4343-A4D4-8FA1D8EF0CCB}"/>
                  </a:ext>
                </a:extLst>
              </p:cNvPr>
              <p:cNvSpPr>
                <a:spLocks noRot="1" noChangeAspect="1" noMove="1" noResize="1" noEditPoints="1" noAdjustHandles="1" noChangeArrowheads="1" noChangeShapeType="1" noTextEdit="1"/>
              </p:cNvSpPr>
              <p:nvPr/>
            </p:nvSpPr>
            <p:spPr>
              <a:xfrm>
                <a:off x="5887941" y="5282973"/>
                <a:ext cx="5659505" cy="407419"/>
              </a:xfrm>
              <a:prstGeom prst="rect">
                <a:avLst/>
              </a:prstGeom>
              <a:blipFill>
                <a:blip r:embed="rId9"/>
                <a:stretch>
                  <a:fillRect/>
                </a:stretch>
              </a:blipFill>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90AB32FA-A2BC-4D44-BE94-691F8B0971CA}"/>
              </a:ext>
            </a:extLst>
          </p:cNvPr>
          <p:cNvSpPr/>
          <p:nvPr/>
        </p:nvSpPr>
        <p:spPr>
          <a:xfrm>
            <a:off x="6695770" y="5834504"/>
            <a:ext cx="4384150" cy="430887"/>
          </a:xfrm>
          <a:prstGeom prst="rect">
            <a:avLst/>
          </a:prstGeom>
        </p:spPr>
        <p:txBody>
          <a:bodyPr wrap="square">
            <a:spAutoFit/>
          </a:bodyPr>
          <a:lstStyle/>
          <a:p>
            <a:r>
              <a:rPr lang="en-US" altLang="zh-CN" sz="2200" i="1" dirty="0">
                <a:solidFill>
                  <a:srgbClr val="FF3399"/>
                </a:solidFill>
                <a:latin typeface="High Tower Text" panose="02040502050506030303" pitchFamily="18" charset="0"/>
                <a:cs typeface="Times New Roman" panose="02020603050405020304" pitchFamily="18" charset="0"/>
              </a:rPr>
              <a:t>nonzero at &gt; 5</a:t>
            </a:r>
            <a:r>
              <a:rPr lang="el-GR" altLang="zh-CN" sz="2200" i="1" dirty="0">
                <a:solidFill>
                  <a:srgbClr val="FF3399"/>
                </a:solidFill>
                <a:latin typeface="Cambria Math" panose="02040503050406030204" pitchFamily="18" charset="0"/>
                <a:ea typeface="Cambria Math" panose="02040503050406030204" pitchFamily="18" charset="0"/>
                <a:cs typeface="Times New Roman" panose="02020603050405020304" pitchFamily="18" charset="0"/>
              </a:rPr>
              <a:t>σ</a:t>
            </a:r>
            <a:r>
              <a:rPr lang="en-US" altLang="zh-CN" sz="2200" i="1" dirty="0">
                <a:solidFill>
                  <a:srgbClr val="FF3399"/>
                </a:solidFill>
                <a:latin typeface="High Tower Text" panose="02040502050506030303" pitchFamily="18" charset="0"/>
                <a:ea typeface="Cambria Math" panose="02040503050406030204" pitchFamily="18" charset="0"/>
                <a:cs typeface="Times New Roman" panose="02020603050405020304" pitchFamily="18" charset="0"/>
              </a:rPr>
              <a:t> </a:t>
            </a:r>
            <a:r>
              <a:rPr lang="en-US" altLang="zh-CN" sz="2200" i="1" dirty="0">
                <a:solidFill>
                  <a:srgbClr val="FF3399"/>
                </a:solidFill>
                <a:latin typeface="High Tower Text" panose="02040502050506030303" pitchFamily="18" charset="0"/>
                <a:cs typeface="Times New Roman" panose="02020603050405020304" pitchFamily="18" charset="0"/>
              </a:rPr>
              <a:t>level from HFAG 2008 </a:t>
            </a:r>
            <a:endParaRPr lang="zh-CN" altLang="en-US" sz="2200" i="1" dirty="0">
              <a:solidFill>
                <a:srgbClr val="FF3399"/>
              </a:solidFill>
              <a:latin typeface="High Tower Text" panose="02040502050506030303" pitchFamily="18" charset="0"/>
            </a:endParaRPr>
          </a:p>
        </p:txBody>
      </p:sp>
      <p:sp>
        <p:nvSpPr>
          <p:cNvPr id="7" name="椭圆 6">
            <a:extLst>
              <a:ext uri="{FF2B5EF4-FFF2-40B4-BE49-F238E27FC236}">
                <a16:creationId xmlns:a16="http://schemas.microsoft.com/office/drawing/2014/main" id="{397E2ED2-F230-4AF7-BFFF-E16F6E96E167}"/>
              </a:ext>
            </a:extLst>
          </p:cNvPr>
          <p:cNvSpPr/>
          <p:nvPr/>
        </p:nvSpPr>
        <p:spPr>
          <a:xfrm rot="20779442">
            <a:off x="5406514" y="648642"/>
            <a:ext cx="6477192" cy="1773295"/>
          </a:xfrm>
          <a:prstGeom prst="ellipse">
            <a:avLst/>
          </a:prstGeom>
          <a:noFill/>
          <a:ln w="25400" cap="flat">
            <a:noFill/>
            <a:prstDash val="solid"/>
            <a:miter/>
          </a:ln>
          <a:effectLst>
            <a:outerShdw blurRad="50800" dist="38100" dir="5400000" algn="t" rotWithShape="0">
              <a:prstClr val="black">
                <a:alpha val="40000"/>
              </a:prstClr>
            </a:outerShdw>
          </a:effectLst>
        </p:spPr>
        <p:txBody>
          <a:bodyPr rtlCol="0" anchor="ctr"/>
          <a:lstStyle/>
          <a:p>
            <a:pPr algn="l"/>
            <a:r>
              <a:rPr lang="en-US" altLang="zh-CN" sz="3400" i="1" dirty="0">
                <a:solidFill>
                  <a:srgbClr val="FF3399"/>
                </a:solidFill>
                <a:latin typeface="High Tower Text" panose="02040502050506030303" pitchFamily="18" charset="0"/>
                <a:cs typeface="Times New Roman" panose="02020603050405020304" pitchFamily="18" charset="0"/>
              </a:rPr>
              <a:t> the well-known K</a:t>
            </a:r>
            <a:r>
              <a:rPr lang="el-GR" altLang="zh-CN" sz="3400" i="1" dirty="0">
                <a:solidFill>
                  <a:srgbClr val="FF3399"/>
                </a:solidFill>
                <a:latin typeface="Times New Roman" panose="02020603050405020304" pitchFamily="18" charset="0"/>
                <a:cs typeface="Times New Roman" panose="02020603050405020304" pitchFamily="18" charset="0"/>
              </a:rPr>
              <a:t>π</a:t>
            </a:r>
            <a:r>
              <a:rPr lang="en-US" altLang="zh-CN" sz="3400" i="1" dirty="0">
                <a:solidFill>
                  <a:srgbClr val="FF3399"/>
                </a:solidFill>
                <a:latin typeface="High Tower Text" panose="02040502050506030303" pitchFamily="18" charset="0"/>
                <a:cs typeface="Times New Roman" panose="02020603050405020304" pitchFamily="18" charset="0"/>
              </a:rPr>
              <a:t> puzzle! </a:t>
            </a:r>
            <a:endParaRPr lang="zh-CN" altLang="en-US" sz="3400" i="1" dirty="0">
              <a:solidFill>
                <a:srgbClr val="FF3399"/>
              </a:solidFill>
              <a:latin typeface="High Tower Text" panose="02040502050506030303" pitchFamily="18" charset="0"/>
              <a:cs typeface="Times New Roman" panose="02020603050405020304" pitchFamily="18" charset="0"/>
            </a:endParaRPr>
          </a:p>
        </p:txBody>
      </p:sp>
    </p:spTree>
    <p:extLst>
      <p:ext uri="{BB962C8B-B14F-4D97-AF65-F5344CB8AC3E}">
        <p14:creationId xmlns:p14="http://schemas.microsoft.com/office/powerpoint/2010/main" val="398294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7" grpId="0" animBg="1"/>
    </p:bldLst>
  </p:timing>
</p:sld>
</file>

<file path=ppt/theme/theme1.xml><?xml version="1.0" encoding="utf-8"?>
<a:theme xmlns:a="http://schemas.openxmlformats.org/drawingml/2006/main" name="Office 主题​​">
  <a:themeElements>
    <a:clrScheme name="Custom 23">
      <a:dk1>
        <a:sysClr val="windowText" lastClr="000000"/>
      </a:dk1>
      <a:lt1>
        <a:sysClr val="window" lastClr="FFFFFF"/>
      </a:lt1>
      <a:dk2>
        <a:srgbClr val="6D3200"/>
      </a:dk2>
      <a:lt2>
        <a:srgbClr val="D8B97A"/>
      </a:lt2>
      <a:accent1>
        <a:srgbClr val="306994"/>
      </a:accent1>
      <a:accent2>
        <a:srgbClr val="39577A"/>
      </a:accent2>
      <a:accent3>
        <a:srgbClr val="7E5E34"/>
      </a:accent3>
      <a:accent4>
        <a:srgbClr val="B7B374"/>
      </a:accent4>
      <a:accent5>
        <a:srgbClr val="2C1600"/>
      </a:accent5>
      <a:accent6>
        <a:srgbClr val="864A3F"/>
      </a:accent6>
      <a:hlink>
        <a:srgbClr val="D8B97A"/>
      </a:hlink>
      <a:folHlink>
        <a:srgbClr val="D8B97A"/>
      </a:folHlink>
    </a:clrScheme>
    <a:fontScheme name="Custom 20">
      <a:majorFont>
        <a:latin typeface="Edwardian Script ITC"/>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87246" id="{1ECEC743-70EC-4369-A69D-6FC9CB1502C9}" vid="{B09ADE66-1E22-4AC4-85AB-DDB977FC429B}"/>
    </a:ext>
  </a:extLst>
</a:theme>
</file>

<file path=ppt/theme/theme2.xml><?xml version="1.0" encoding="utf-8"?>
<a:theme xmlns:a="http://schemas.openxmlformats.org/drawingml/2006/main" name="1_OfficePLUS">
  <a:themeElements>
    <a:clrScheme name="沉稳红模板配色">
      <a:dk1>
        <a:sysClr val="windowText" lastClr="000000"/>
      </a:dk1>
      <a:lt1>
        <a:sysClr val="window" lastClr="FFFFFF"/>
      </a:lt1>
      <a:dk2>
        <a:srgbClr val="696464"/>
      </a:dk2>
      <a:lt2>
        <a:srgbClr val="E9E5DC"/>
      </a:lt2>
      <a:accent1>
        <a:srgbClr val="C00000"/>
      </a:accent1>
      <a:accent2>
        <a:srgbClr val="9A0000"/>
      </a:accent2>
      <a:accent3>
        <a:srgbClr val="A28E6A"/>
      </a:accent3>
      <a:accent4>
        <a:srgbClr val="956251"/>
      </a:accent4>
      <a:accent5>
        <a:srgbClr val="918485"/>
      </a:accent5>
      <a:accent6>
        <a:srgbClr val="855D5D"/>
      </a:accent6>
      <a:hlink>
        <a:srgbClr val="CC9900"/>
      </a:hlink>
      <a:folHlink>
        <a:srgbClr val="96A9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520B0621022B4CA37193CEB4BD4006" ma:contentTypeVersion="13" ma:contentTypeDescription="Create a new document." ma:contentTypeScope="" ma:versionID="cfe9ef737fb2ae655456fe470e3de886">
  <xsd:schema xmlns:xsd="http://www.w3.org/2001/XMLSchema" xmlns:xs="http://www.w3.org/2001/XMLSchema" xmlns:p="http://schemas.microsoft.com/office/2006/metadata/properties" xmlns:ns2="45e91f00-0250-4a60-970e-f6ee534b485a" xmlns:ns3="03902022-5f07-415b-99da-02f7a843c2d0" targetNamespace="http://schemas.microsoft.com/office/2006/metadata/properties" ma:root="true" ma:fieldsID="1f8918928c275871385115b2196c7a39" ns2:_="" ns3:_="">
    <xsd:import namespace="45e91f00-0250-4a60-970e-f6ee534b485a"/>
    <xsd:import namespace="03902022-5f07-415b-99da-02f7a843c2d0"/>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1f00-0250-4a60-970e-f6ee534b485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3902022-5f07-415b-99da-02f7a843c2d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description=""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03902022-5f07-415b-99da-02f7a843c2d0" xsi:nil="true"/>
  </documentManagement>
</p:properties>
</file>

<file path=customXml/itemProps1.xml><?xml version="1.0" encoding="utf-8"?>
<ds:datastoreItem xmlns:ds="http://schemas.openxmlformats.org/officeDocument/2006/customXml" ds:itemID="{A3B73D12-7B2D-4DCB-83EA-85380446C961}">
  <ds:schemaRefs>
    <ds:schemaRef ds:uri="http://schemas.microsoft.com/sharepoint/v3/contenttype/forms"/>
  </ds:schemaRefs>
</ds:datastoreItem>
</file>

<file path=customXml/itemProps2.xml><?xml version="1.0" encoding="utf-8"?>
<ds:datastoreItem xmlns:ds="http://schemas.openxmlformats.org/officeDocument/2006/customXml" ds:itemID="{ABE53FA0-B426-4F62-ACEE-4DDD85EAC9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1f00-0250-4a60-970e-f6ee534b485a"/>
    <ds:schemaRef ds:uri="03902022-5f07-415b-99da-02f7a843c2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680A15-7E49-40AD-A17E-9EA098747866}">
  <ds:schemaRefs>
    <ds:schemaRef ds:uri="http://purl.org/dc/terms/"/>
    <ds:schemaRef ds:uri="http://schemas.openxmlformats.org/package/2006/metadata/core-properties"/>
    <ds:schemaRef ds:uri="http://purl.org/dc/elements/1.1/"/>
    <ds:schemaRef ds:uri="http://www.w3.org/XML/1998/namespace"/>
    <ds:schemaRef ds:uri="45e91f00-0250-4a60-970e-f6ee534b485a"/>
    <ds:schemaRef ds:uri="http://schemas.microsoft.com/office/2006/metadata/properties"/>
    <ds:schemaRef ds:uri="http://schemas.microsoft.com/office/2006/documentManagement/types"/>
    <ds:schemaRef ds:uri="http://schemas.microsoft.com/office/infopath/2007/PartnerControls"/>
    <ds:schemaRef ds:uri="http://purl.org/dc/dcmitype/"/>
    <ds:schemaRef ds:uri="03902022-5f07-415b-99da-02f7a843c2d0"/>
  </ds:schemaRefs>
</ds:datastoreItem>
</file>

<file path=docProps/app.xml><?xml version="1.0" encoding="utf-8"?>
<Properties xmlns="http://schemas.openxmlformats.org/officeDocument/2006/extended-properties" xmlns:vt="http://schemas.openxmlformats.org/officeDocument/2006/docPropsVTypes">
  <Template>TF22987246</Template>
  <TotalTime>0</TotalTime>
  <Words>4833</Words>
  <Application>Microsoft Office PowerPoint</Application>
  <PresentationFormat>宽屏</PresentationFormat>
  <Paragraphs>500</Paragraphs>
  <Slides>55</Slides>
  <Notes>44</Notes>
  <HiddenSlides>0</HiddenSlides>
  <MMClips>0</MMClips>
  <ScaleCrop>false</ScaleCrop>
  <HeadingPairs>
    <vt:vector size="8" baseType="variant">
      <vt:variant>
        <vt:lpstr>已用的字体</vt:lpstr>
      </vt:variant>
      <vt:variant>
        <vt:i4>18</vt:i4>
      </vt:variant>
      <vt:variant>
        <vt:lpstr>主题</vt:lpstr>
      </vt:variant>
      <vt:variant>
        <vt:i4>2</vt:i4>
      </vt:variant>
      <vt:variant>
        <vt:lpstr>嵌入 OLE 服务器</vt:lpstr>
      </vt:variant>
      <vt:variant>
        <vt:i4>1</vt:i4>
      </vt:variant>
      <vt:variant>
        <vt:lpstr>幻灯片标题</vt:lpstr>
      </vt:variant>
      <vt:variant>
        <vt:i4>55</vt:i4>
      </vt:variant>
    </vt:vector>
  </HeadingPairs>
  <TitlesOfParts>
    <vt:vector size="76" baseType="lpstr">
      <vt:lpstr>CMSSI8</vt:lpstr>
      <vt:lpstr>Yu Mincho Demibold</vt:lpstr>
      <vt:lpstr>方正姚体</vt:lpstr>
      <vt:lpstr>华文中宋</vt:lpstr>
      <vt:lpstr>Agency FB</vt:lpstr>
      <vt:lpstr>Arial</vt:lpstr>
      <vt:lpstr>Book Antiqua</vt:lpstr>
      <vt:lpstr>Calibri</vt:lpstr>
      <vt:lpstr>Cambria Math</vt:lpstr>
      <vt:lpstr>Century Gothic</vt:lpstr>
      <vt:lpstr>Constantia</vt:lpstr>
      <vt:lpstr>Edwardian Script ITC</vt:lpstr>
      <vt:lpstr>High Tower Text</vt:lpstr>
      <vt:lpstr>Monotype Corsiva</vt:lpstr>
      <vt:lpstr>Segoe UI Light</vt:lpstr>
      <vt:lpstr>Tahoma</vt:lpstr>
      <vt:lpstr>Times New Roman</vt:lpstr>
      <vt:lpstr>Wingdings</vt:lpstr>
      <vt:lpstr>Office 主题​​</vt:lpstr>
      <vt:lpstr>1_OfficePLUS</vt:lpstr>
      <vt:lpstr>MathType 6.0 Equation</vt:lpstr>
      <vt:lpstr>Theoretical progress of B→Kπ puzzle</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Theoretical Explorations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 and OUTLOOK</vt:lpstr>
      <vt:lpstr>PowerPoint 演示文稿</vt:lpstr>
      <vt:lpstr>PowerPoint 演示文稿</vt:lpstr>
      <vt:lpstr>Thanks for your attention!</vt:lpstr>
      <vt:lpstr>BACK-UP SLIDES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2019-08-23T05:54:53Z</dcterms:created>
  <dcterms:modified xsi:type="dcterms:W3CDTF">2024-07-29T12:51:18Z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0x0101004D520B0621022B4CA37193CEB4BD4006</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t-weiszh@microsoft.com</vt:lpwstr>
  </property>
  <property fmtid="{D5CDD505-2E9C-101B-9397-08002B2CF9AE}" pid="6" name="MSIP_Label_f42aa342-8706-4288-bd11-ebb85995028c_SetDate">
    <vt:lpwstr>2019-08-23T05:55:45.1219458Z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ActionId">
    <vt:lpwstr>876bf8eb-1e2c-4619-9c95-751767332300</vt:lpwstr>
  </property>
  <property fmtid="{D5CDD505-2E9C-101B-9397-08002B2CF9AE}" pid="10" name="MSIP_Label_f42aa342-8706-4288-bd11-ebb85995028c_Extended_MSFT_Method">
    <vt:lpwstr>Automatic</vt:lpwstr>
  </property>
  <property fmtid="{D5CDD505-2E9C-101B-9397-08002B2CF9AE}" pid="11" name="Sensitivity">
    <vt:lpwstr>General</vt:lpwstr>
  </property>
</Properties>
</file>