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0"/>
  </p:notesMasterIdLst>
  <p:sldIdLst>
    <p:sldId id="256" r:id="rId2"/>
    <p:sldId id="328" r:id="rId3"/>
    <p:sldId id="1873" r:id="rId4"/>
    <p:sldId id="381" r:id="rId5"/>
    <p:sldId id="372" r:id="rId6"/>
    <p:sldId id="373" r:id="rId7"/>
    <p:sldId id="338" r:id="rId8"/>
    <p:sldId id="1878" r:id="rId9"/>
    <p:sldId id="1879" r:id="rId10"/>
    <p:sldId id="1894" r:id="rId11"/>
    <p:sldId id="1885" r:id="rId12"/>
    <p:sldId id="1886" r:id="rId13"/>
    <p:sldId id="1887" r:id="rId14"/>
    <p:sldId id="1890" r:id="rId15"/>
    <p:sldId id="1891" r:id="rId16"/>
    <p:sldId id="1888" r:id="rId17"/>
    <p:sldId id="1889" r:id="rId18"/>
    <p:sldId id="1892" r:id="rId19"/>
    <p:sldId id="1893" r:id="rId20"/>
    <p:sldId id="1895" r:id="rId21"/>
    <p:sldId id="301" r:id="rId22"/>
    <p:sldId id="1882" r:id="rId23"/>
    <p:sldId id="1874" r:id="rId24"/>
    <p:sldId id="331" r:id="rId25"/>
    <p:sldId id="322" r:id="rId26"/>
    <p:sldId id="1875" r:id="rId27"/>
    <p:sldId id="1883" r:id="rId28"/>
    <p:sldId id="1884" r:id="rId29"/>
  </p:sldIdLst>
  <p:sldSz cx="12192000" cy="6858000"/>
  <p:notesSz cx="6792913" cy="9907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7" autoAdjust="0"/>
    <p:restoredTop sz="94765" autoAdjust="0"/>
  </p:normalViewPr>
  <p:slideViewPr>
    <p:cSldViewPr snapToGrid="0">
      <p:cViewPr varScale="1">
        <p:scale>
          <a:sx n="73" d="100"/>
          <a:sy n="73" d="100"/>
        </p:scale>
        <p:origin x="4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165E4-531A-41F5-AA0C-F50B00BBB3AA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2013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4013" cy="3902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100" y="94107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A020-6829-48F5-BC37-90CB425E5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9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3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33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58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6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A389F-D717-4CA7-949F-25BD5E9211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581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A389F-D717-4CA7-949F-25BD5E9211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3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1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705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463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69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389F-D717-4CA7-949F-25BD5E9211B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75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A389F-D717-4CA7-949F-25BD5E9211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2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667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15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29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60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Motivation of bs2mumugamma analysis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 seven , C nine 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would like to find evidence for the existence of decay, or give upper limits for branching ratios.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Motivation of bs2mumugamma analysis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 𝛾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 seven , C nine  and C10, While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 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would like to find evidence for the existence of decay, or give upper limits for branching ratios.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00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Motivation of bs2mumugamma analysis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 seven , C nine 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would like to find evidence for the existence of decay, or give upper limits for branching ratios.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Motivation of bs2mumugamma analysis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 𝛾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 seven , C nine  and C10, While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 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would like to find evidence for the existence of decay, or give upper limits for branching ratios.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8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Veto bin</a:t>
            </a:r>
            <a:r>
              <a:rPr lang="zh-CN" altLang="en-US" dirty="0"/>
              <a:t>：</a:t>
            </a:r>
            <a:r>
              <a:rPr lang="en-US" altLang="zh-CN" dirty="0"/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It has theoretical interest but less statistics (veto only)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0CEE1-DE40-413A-88EA-A815704A15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81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Run1 dataset is not used due to different trigger conditions </a:t>
            </a:r>
            <a:endParaRPr lang="en-US" altLang="zh-CN" sz="12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0CEE1-DE40-413A-88EA-A815704A15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44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D3497-75E9-4770-B085-E70ABE128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06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D3497-75E9-4770-B085-E70ABE128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77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2013" cy="3343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A389F-D717-4CA7-949F-25BD5E9211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7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99872" y="6520262"/>
            <a:ext cx="28448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125280" y="681840"/>
            <a:ext cx="11946720" cy="5725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Second Outline Level</a:t>
            </a:r>
            <a:endParaRPr lang="de-DE" sz="16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Third Outline Level</a:t>
            </a:r>
            <a:endParaRPr lang="de-DE" sz="14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Fourth Outline Level</a:t>
            </a:r>
            <a:endParaRPr lang="de-DE" sz="14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Seventh Outline LevelMastertextformat bearbeiten</a:t>
            </a: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Zweite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Dritte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320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Vierte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320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1B2592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Fünfte Ebene</a:t>
            </a:r>
            <a:endParaRPr lang="de-DE" sz="2000" b="0" strike="noStrike" spc="-1">
              <a:solidFill>
                <a:srgbClr val="1B2592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48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48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48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CFC2107-6597-4845-9DD6-01E1486DAEC6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7449120" y="540360"/>
            <a:ext cx="3898560" cy="264600"/>
          </a:xfrm>
          <a:prstGeom prst="rect">
            <a:avLst/>
          </a:prstGeom>
          <a:noFill/>
          <a:ln w="36720">
            <a:noFill/>
          </a:ln>
        </p:spPr>
        <p:txBody>
          <a:bodyPr lIns="90000" tIns="-3672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</a:t>
            </a:r>
          </a:p>
        </p:txBody>
      </p:sp>
      <p:sp>
        <p:nvSpPr>
          <p:cNvPr id="43" name="CustomShape 6"/>
          <p:cNvSpPr/>
          <p:nvPr/>
        </p:nvSpPr>
        <p:spPr>
          <a:xfrm>
            <a:off x="0" y="0"/>
            <a:ext cx="12192000" cy="744480"/>
          </a:xfrm>
          <a:prstGeom prst="rect">
            <a:avLst/>
          </a:prstGeom>
          <a:solidFill>
            <a:srgbClr val="00A6EB">
              <a:alpha val="50000"/>
            </a:srgbClr>
          </a:solidFill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7"/>
          <p:cNvSpPr/>
          <p:nvPr/>
        </p:nvSpPr>
        <p:spPr>
          <a:xfrm>
            <a:off x="3785325" y="6505047"/>
            <a:ext cx="8207955" cy="288360"/>
          </a:xfrm>
          <a:prstGeom prst="rect">
            <a:avLst/>
          </a:prstGeom>
          <a:noFill/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ctr"/>
          <a:lstStyle/>
          <a:p>
            <a:pPr algn="r"/>
            <a:r>
              <a:rPr lang="en-GB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|  Page </a:t>
            </a:r>
            <a:fld id="{74BA4F1C-4BBA-405A-A4E4-9DF352492A52}" type="slidenum">
              <a:rPr lang="en-GB" sz="1200" b="1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/>
              <a:t>‹#›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</a:p>
        </p:txBody>
      </p:sp>
      <p:sp>
        <p:nvSpPr>
          <p:cNvPr id="46" name="CustomShape 9"/>
          <p:cNvSpPr/>
          <p:nvPr/>
        </p:nvSpPr>
        <p:spPr>
          <a:xfrm>
            <a:off x="0" y="0"/>
            <a:ext cx="12192000" cy="744480"/>
          </a:xfrm>
          <a:prstGeom prst="rect">
            <a:avLst/>
          </a:prstGeom>
          <a:solidFill>
            <a:srgbClr val="00A6EB">
              <a:alpha val="50000"/>
            </a:srgbClr>
          </a:solidFill>
          <a:ln w="367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Line 10"/>
          <p:cNvSpPr/>
          <p:nvPr/>
        </p:nvSpPr>
        <p:spPr>
          <a:xfrm flipH="1">
            <a:off x="0" y="6478920"/>
            <a:ext cx="12192000" cy="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doi.org/10.1007/JHEP04(2024)151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hyperlink" Target="https://doi.org/10.1007/JHEP04(2024)151" TargetMode="External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doi.org/10.1007/JHEP04(2024)15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s://doi.org/10.1007/JHEP04(2024)15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doi.org/10.1007/JHEP04(2024)151" TargetMode="External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405.12688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hyperlink" Target="https://arxiv.org/abs/2405.1268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hyperlink" Target="https://arxiv.org/abs/2404.195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hyperlink" Target="https://doi.org/10.1103/PhysRevLett.128.041801" TargetMode="External"/><Relationship Id="rId5" Type="http://schemas.openxmlformats.org/officeDocument/2006/relationships/image" Target="../media/image80.png"/><Relationship Id="rId10" Type="http://schemas.openxmlformats.org/officeDocument/2006/relationships/hyperlink" Target="https://doi.org/10.1103/PhysRevD.105.012010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07/JHEP05(2022)06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2207.04005" TargetMode="External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hyperlink" Target="http://arxiv.org/abs/2209.09846" TargetMode="Externa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doi.org/10.1103/PhysRevD.105.0120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28.04180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link.springer.com/article/10.1007/JHEP07(2024)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.springer.com/article/10.1007/JHEP07(2024)101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JHEP03(2022)109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855967" y="1059845"/>
            <a:ext cx="8480066" cy="923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de-DE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Rare b-hadron decay results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  <a:r>
              <a:rPr lang="de-DE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 LHCb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0887A8-2F08-FFAD-27CC-F3E9DCCE9550}"/>
              </a:ext>
            </a:extLst>
          </p:cNvPr>
          <p:cNvSpPr txBox="1"/>
          <p:nvPr/>
        </p:nvSpPr>
        <p:spPr>
          <a:xfrm>
            <a:off x="4011728" y="5095260"/>
            <a:ext cx="3695351" cy="142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王纪科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武汉大学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月，烟台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EAB72C-1D22-83A7-7478-281821BFFE6D}"/>
              </a:ext>
            </a:extLst>
          </p:cNvPr>
          <p:cNvSpPr txBox="1"/>
          <p:nvPr/>
        </p:nvSpPr>
        <p:spPr>
          <a:xfrm>
            <a:off x="2474569" y="3107311"/>
            <a:ext cx="7525317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b-mesons, searches and observations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b-baryons, searches and observations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Selectively</a:t>
            </a:r>
            <a:endParaRPr lang="zh-CN" altLang="zh-CN" sz="2400" b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kumimoji="0" lang="en-US" altLang="en-US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kumimoji="0" lang="en-US" altLang="en-US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kumimoji="0" lang="en-US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kumimoji="0" lang="en-US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/>
              <p:nvPr/>
            </p:nvSpPr>
            <p:spPr>
              <a:xfrm>
                <a:off x="410153" y="806483"/>
                <a:ext cx="11238255" cy="1721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amplitude analysis of the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dikaon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resonant structure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up to a </a:t>
                </a:r>
                <a:r>
                  <a:rPr kumimoji="0" lang="en-US" altLang="zh-CN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dikaon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invariant mass 2400MeV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observation of the radiative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(1525)</a:t>
                </a:r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</a:b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3" y="806483"/>
                <a:ext cx="11238255" cy="1721753"/>
              </a:xfrm>
              <a:prstGeom prst="rect">
                <a:avLst/>
              </a:prstGeom>
              <a:blipFill>
                <a:blip r:embed="rId4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0F9A061-C7D7-AB1D-0574-A7A776281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1" y="2236493"/>
            <a:ext cx="2953873" cy="38150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1D2983-781D-6E74-2494-49116E6E7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04" y="2268597"/>
            <a:ext cx="5124022" cy="22145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022BD4-D815-922C-F85C-2493A10856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90" y="2268597"/>
            <a:ext cx="2717842" cy="3774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FBAC18-358A-7805-F6D2-40000431C851}"/>
                  </a:ext>
                </a:extLst>
              </p:cNvPr>
              <p:cNvSpPr txBox="1"/>
              <p:nvPr/>
            </p:nvSpPr>
            <p:spPr>
              <a:xfrm>
                <a:off x="6794752" y="4620976"/>
                <a:ext cx="5011726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overall tensor contribution to the amplitude is dominated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(1525) and measured to be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9FBAC18-358A-7805-F6D2-40000431C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752" y="4620976"/>
                <a:ext cx="5011726" cy="873572"/>
              </a:xfrm>
              <a:prstGeom prst="rect">
                <a:avLst/>
              </a:prstGeom>
              <a:blipFill>
                <a:blip r:embed="rId8"/>
                <a:stretch>
                  <a:fillRect l="-852" r="-1582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81A293CD-F974-A804-4BF6-98E8C8B6D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03" y="5581897"/>
            <a:ext cx="3397230" cy="3725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8C35238-780A-1D4D-E80D-709CB2F943A6}"/>
              </a:ext>
            </a:extLst>
          </p:cNvPr>
          <p:cNvSpPr txBox="1"/>
          <p:nvPr/>
        </p:nvSpPr>
        <p:spPr>
          <a:xfrm>
            <a:off x="9745528" y="6026985"/>
            <a:ext cx="2111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</a:rPr>
              <a:t>arXiv:2406.00235v1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13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Observation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2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/>
              <p:nvPr/>
            </p:nvSpPr>
            <p:spPr>
              <a:xfrm>
                <a:off x="331980" y="984476"/>
                <a:ext cx="5811243" cy="189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approach: using the form factors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[cc]</a:t>
                </a:r>
                <a:r>
                  <a:rPr lang="en-US" altLang="en-US" sz="1600" kern="1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600" b="0" i="0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transition and the universal spectral function for the transition of the virtual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1600" b="0" i="0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p>
                        <m:r>
                          <a:rPr lang="en-US" altLang="en-US" sz="16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en-US" sz="1600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into light hadrons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Works well for all known decays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 into </a:t>
                </a:r>
                <a:r>
                  <a:rPr lang="en-US" altLang="zh-CN" sz="1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charmonia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odd number of light hadrons in the final state</a:t>
                </a:r>
              </a:p>
            </p:txBody>
          </p:sp>
        </mc:Choice>
        <mc:Fallback xmlns="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0" y="984476"/>
                <a:ext cx="5811243" cy="1894749"/>
              </a:xfrm>
              <a:prstGeom prst="rect">
                <a:avLst/>
              </a:prstGeom>
              <a:blipFill>
                <a:blip r:embed="rId4"/>
                <a:stretch>
                  <a:fillRect l="-419" r="-105" b="-3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8939392" y="5830871"/>
            <a:ext cx="1866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JHEP04 (2024) 151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685887D-643C-5966-F74F-6BE87BC96A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77" y="777293"/>
            <a:ext cx="5584667" cy="2471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FA14C22-0863-09F0-94BB-F4A7AE4C436D}"/>
                  </a:ext>
                </a:extLst>
              </p:cNvPr>
              <p:cNvSpPr txBox="1"/>
              <p:nvPr/>
            </p:nvSpPr>
            <p:spPr>
              <a:xfrm>
                <a:off x="523034" y="3201857"/>
                <a:ext cx="5811243" cy="1164486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16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16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16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mode, which is the simplest decay into a charmonium state and an even number of light hadrons, has not yet been observed previously.</a:t>
                </a:r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FA14C22-0863-09F0-94BB-F4A7AE4C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4" y="3201857"/>
                <a:ext cx="5811243" cy="1164486"/>
              </a:xfrm>
              <a:prstGeom prst="rect">
                <a:avLst/>
              </a:prstGeom>
              <a:blipFill>
                <a:blip r:embed="rId7"/>
                <a:stretch>
                  <a:fillRect l="-313" b="-4061"/>
                </a:stretch>
              </a:blipFill>
              <a:ln w="381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D26E3E77-B375-C828-CA56-225A968B4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23" y="3495939"/>
            <a:ext cx="3186136" cy="1214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083D380-956E-5509-40F3-744384019273}"/>
                  </a:ext>
                </a:extLst>
              </p:cNvPr>
              <p:cNvSpPr txBox="1"/>
              <p:nvPr/>
            </p:nvSpPr>
            <p:spPr>
              <a:xfrm>
                <a:off x="467574" y="4639167"/>
                <a:ext cx="6008941" cy="1525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 to be dominated by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en-US" sz="1600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</m:e>
                      <m:sup>
                        <m:r>
                          <a:rPr lang="en-US" altLang="en-US" sz="16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 with a small admixture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16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en-US" sz="1600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J/ψ</a:t>
                </a:r>
                <a:r>
                  <a:rPr lang="en-US" altLang="en-US" sz="16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6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ρ</m:t>
                        </m:r>
                        <m:r>
                          <a:rPr lang="en-US" altLang="zh-CN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(1450)</m:t>
                        </m:r>
                      </m:e>
                      <m:sup>
                        <m:r>
                          <a:rPr lang="en-US" altLang="en-US" sz="16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en-US" sz="16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decays. There are many predictions for the branching fraction ratio R of this decay relative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J/ψπ+ mode (next pages)</a:t>
                </a:r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083D380-956E-5509-40F3-744384019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4" y="4639167"/>
                <a:ext cx="6008941" cy="1525418"/>
              </a:xfrm>
              <a:prstGeom prst="rect">
                <a:avLst/>
              </a:prstGeom>
              <a:blipFill>
                <a:blip r:embed="rId9"/>
                <a:stretch>
                  <a:fillRect l="-406" b="-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1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Observation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2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8939392" y="5830871"/>
            <a:ext cx="1866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JHEP04 (2024) 151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AB2B7A-ECEF-1DE2-C3CF-3425AE432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3" y="824596"/>
            <a:ext cx="3888848" cy="36949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699CDCE-F58E-8170-514B-D55A7D63D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97" y="873736"/>
            <a:ext cx="3888848" cy="35466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12B169-32DC-E189-00DA-FD57F855A2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54" y="909207"/>
            <a:ext cx="4037826" cy="3511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099815-5285-7097-E145-6B9530A78404}"/>
                  </a:ext>
                </a:extLst>
              </p:cNvPr>
              <p:cNvSpPr txBox="1"/>
              <p:nvPr/>
            </p:nvSpPr>
            <p:spPr>
              <a:xfrm>
                <a:off x="467574" y="4534335"/>
                <a:ext cx="3547023" cy="41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Normalization channel: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099815-5285-7097-E145-6B9530A78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4" y="4534335"/>
                <a:ext cx="3547023" cy="417422"/>
              </a:xfrm>
              <a:prstGeom prst="rect">
                <a:avLst/>
              </a:prstGeom>
              <a:blipFill>
                <a:blip r:embed="rId8"/>
                <a:stretch>
                  <a:fillRect l="-1031" b="-19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0875948-53C3-4D42-8ABE-9CA52F116FE0}"/>
                  </a:ext>
                </a:extLst>
              </p:cNvPr>
              <p:cNvSpPr txBox="1"/>
              <p:nvPr/>
            </p:nvSpPr>
            <p:spPr>
              <a:xfrm>
                <a:off x="4411531" y="4534335"/>
                <a:ext cx="3547023" cy="4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channel: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0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0875948-53C3-4D42-8ABE-9CA52F116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31" y="4534335"/>
                <a:ext cx="3547023" cy="423321"/>
              </a:xfrm>
              <a:prstGeom prst="rect">
                <a:avLst/>
              </a:prstGeom>
              <a:blipFill>
                <a:blip r:embed="rId9"/>
                <a:stretch>
                  <a:fillRect l="-1031" b="-18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1BDA3489-8F6F-E1CA-0862-6C8A1BD1AD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9" y="5024895"/>
            <a:ext cx="5645925" cy="1317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46E538E-F37A-965A-FBBE-C483752BF830}"/>
                  </a:ext>
                </a:extLst>
              </p:cNvPr>
              <p:cNvSpPr txBox="1"/>
              <p:nvPr/>
            </p:nvSpPr>
            <p:spPr>
              <a:xfrm>
                <a:off x="8408684" y="4519581"/>
                <a:ext cx="3547023" cy="4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channel: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6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16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16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46E538E-F37A-965A-FBBE-C483752BF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684" y="4519581"/>
                <a:ext cx="3547023" cy="423321"/>
              </a:xfrm>
              <a:prstGeom prst="rect">
                <a:avLst/>
              </a:prstGeom>
              <a:blipFill>
                <a:blip r:embed="rId11"/>
                <a:stretch>
                  <a:fillRect l="-859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81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Observation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2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8939392" y="5830871"/>
            <a:ext cx="1866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JHEP04 (2024) 151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F04E67-2B8A-8215-52AF-0922F39242CD}"/>
                  </a:ext>
                </a:extLst>
              </p:cNvPr>
              <p:cNvSpPr txBox="1"/>
              <p:nvPr/>
            </p:nvSpPr>
            <p:spPr>
              <a:xfrm>
                <a:off x="864895" y="1191128"/>
                <a:ext cx="6097940" cy="882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sz="18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 sz="18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 sz="18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 sz="18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800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8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branching fraction relative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en-US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altLang="zh-CN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zh-CN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l-GR" altLang="zh-CN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 is measured to be: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F04E67-2B8A-8215-52AF-0922F3924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5" y="1191128"/>
                <a:ext cx="6097940" cy="882934"/>
              </a:xfrm>
              <a:prstGeom prst="rect">
                <a:avLst/>
              </a:prstGeom>
              <a:blipFill>
                <a:blip r:embed="rId5"/>
                <a:stretch>
                  <a:fillRect l="-700" r="-1700" b="-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3A98CB8-29FC-6247-DE3C-B3E62640D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6" y="2576506"/>
            <a:ext cx="5310226" cy="8524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989C343-B0C2-302B-0CDD-92239C480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9" y="902752"/>
            <a:ext cx="4751403" cy="539175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B220F31-63A9-0119-9C75-AD7A72BE17BD}"/>
              </a:ext>
            </a:extLst>
          </p:cNvPr>
          <p:cNvSpPr txBox="1"/>
          <p:nvPr/>
        </p:nvSpPr>
        <p:spPr>
          <a:xfrm>
            <a:off x="811641" y="4235763"/>
            <a:ext cx="6097940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first uncertainty is statistical, the second systematic and the third due to uncertainties in the B +→ J/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∗+ and B +→ J/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branching fractions.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3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Antihelium production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altLang="zh-CN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CN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b>
                        <m:r>
                          <a:rPr kumimoji="0" lang="en-US" altLang="zh-C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0" lang="en-US" altLang="zh-C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 decays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  <a:endParaRPr kumimoji="0" lang="en-US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9634886" y="5988017"/>
            <a:ext cx="205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lhcb-conf-2024-005</a:t>
            </a:r>
            <a:endParaRPr kumimoji="0" lang="zh-CN" altLang="en-US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/>
              <p:nvPr/>
            </p:nvSpPr>
            <p:spPr>
              <a:xfrm>
                <a:off x="410154" y="869983"/>
                <a:ext cx="10737372" cy="1262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AMS-02 experiment has reported several antihelium candidates of unclear origin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 interest: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CN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b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antibaryons are produced in dark matter annihilation, and subsequently decay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kumimoji="0" lang="en-US" altLang="zh-CN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80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He</m:t>
                            </m:r>
                          </m:e>
                        </m:acc>
                        <m:r>
                          <a:rPr kumimoji="0" lang="en-US" altLang="zh-CN" sz="180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total of </a:t>
                </a:r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kumimoji="0" lang="en-US" altLang="zh-CN" sz="180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kumimoji="0" lang="en-US" altLang="en-US" sz="18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kumimoji="0" lang="en-US" altLang="en-US" sz="18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en-US" altLang="en-US" sz="18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/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b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have been produced in </a:t>
                </a:r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 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collisions at </a:t>
                </a:r>
                <a:r>
                  <a:rPr kumimoji="0" lang="en-US" altLang="zh-CN" sz="180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√s 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13 </a:t>
                </a:r>
                <a:r>
                  <a:rPr kumimoji="0" lang="en-US" altLang="zh-CN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recorded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" y="869983"/>
                <a:ext cx="10737372" cy="1262077"/>
              </a:xfrm>
              <a:prstGeom prst="rect">
                <a:avLst/>
              </a:prstGeom>
              <a:blipFill>
                <a:blip r:embed="rId4"/>
                <a:stretch>
                  <a:fillRect l="-341" b="-6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CC603EF-DA04-7189-79F5-341DE418E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" y="2299348"/>
            <a:ext cx="3851140" cy="2522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1A6039B-F264-5609-926E-E9939E2D7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5" y="2255809"/>
            <a:ext cx="3710017" cy="25898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8BCDBDC-E2A8-7821-7815-FA06BEF3B2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73" y="2268249"/>
            <a:ext cx="3903602" cy="2522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0FB47FA-9882-AE07-5E84-FA2D84A809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8" y="5086876"/>
            <a:ext cx="4948274" cy="126207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13F17FA-7358-215E-0DE9-2EF04FB42502}"/>
              </a:ext>
            </a:extLst>
          </p:cNvPr>
          <p:cNvSpPr txBox="1"/>
          <p:nvPr/>
        </p:nvSpPr>
        <p:spPr>
          <a:xfrm>
            <a:off x="6067395" y="5023754"/>
            <a:ext cx="5715301" cy="128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These results significantly restrict scenarios for antihelium production through dark matter annihilation in Space.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" name="矩形: 对角圆角 27">
            <a:extLst>
              <a:ext uri="{FF2B5EF4-FFF2-40B4-BE49-F238E27FC236}">
                <a16:creationId xmlns:a16="http://schemas.microsoft.com/office/drawing/2014/main" id="{82A507E3-F913-986E-0430-46085DE1BF68}"/>
              </a:ext>
            </a:extLst>
          </p:cNvPr>
          <p:cNvSpPr/>
          <p:nvPr/>
        </p:nvSpPr>
        <p:spPr>
          <a:xfrm>
            <a:off x="2475287" y="2806903"/>
            <a:ext cx="1336127" cy="116847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矩形: 对角圆角 28">
            <a:extLst>
              <a:ext uri="{FF2B5EF4-FFF2-40B4-BE49-F238E27FC236}">
                <a16:creationId xmlns:a16="http://schemas.microsoft.com/office/drawing/2014/main" id="{9C7D8FB5-FDA2-CD07-E9D2-5E5E2DE421F9}"/>
              </a:ext>
            </a:extLst>
          </p:cNvPr>
          <p:cNvSpPr/>
          <p:nvPr/>
        </p:nvSpPr>
        <p:spPr>
          <a:xfrm>
            <a:off x="6214712" y="2819158"/>
            <a:ext cx="1336127" cy="116847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矩形: 对角圆角 29">
            <a:extLst>
              <a:ext uri="{FF2B5EF4-FFF2-40B4-BE49-F238E27FC236}">
                <a16:creationId xmlns:a16="http://schemas.microsoft.com/office/drawing/2014/main" id="{0BA66099-6D67-82C8-3AFB-66E33E738711}"/>
              </a:ext>
            </a:extLst>
          </p:cNvPr>
          <p:cNvSpPr/>
          <p:nvPr/>
        </p:nvSpPr>
        <p:spPr>
          <a:xfrm>
            <a:off x="10292339" y="2808116"/>
            <a:ext cx="1336127" cy="116847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11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Antihelium production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altLang="zh-CN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CN" alt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b>
                        <m:r>
                          <a:rPr kumimoji="0" lang="en-US" altLang="zh-C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0" lang="en-US" altLang="zh-C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 decays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  <a:endParaRPr kumimoji="0" lang="en-US" altLang="en-US" sz="28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/>
              <p:nvPr/>
            </p:nvSpPr>
            <p:spPr>
              <a:xfrm>
                <a:off x="410154" y="832663"/>
                <a:ext cx="10737372" cy="671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Upgrade II may lead to the first observation of antihelium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0" lang="en-US" altLang="zh-CN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zh-CN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</m:acc>
                      </m:e>
                      <m:sub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decays, as it improves the sensitivity to </a:t>
                </a: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zh-CN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" y="832663"/>
                <a:ext cx="10737372" cy="671018"/>
              </a:xfrm>
              <a:prstGeom prst="rect">
                <a:avLst/>
              </a:prstGeom>
              <a:blipFill>
                <a:blip r:embed="rId4"/>
                <a:stretch>
                  <a:fillRect l="-341" t="-2727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8DC8641E-C650-193B-1360-E1B559F92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62" y="1541001"/>
            <a:ext cx="8610302" cy="46699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AAFC475-00A3-3F8F-6920-12D11E55F480}"/>
              </a:ext>
            </a:extLst>
          </p:cNvPr>
          <p:cNvSpPr txBox="1"/>
          <p:nvPr/>
        </p:nvSpPr>
        <p:spPr>
          <a:xfrm>
            <a:off x="9634886" y="5988017"/>
            <a:ext cx="2053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lhcb-conf-2024-005</a:t>
            </a:r>
            <a:endParaRPr kumimoji="0" lang="zh-CN" altLang="en-US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First 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800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800" b="1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𝜦</m:t>
                    </m:r>
                  </m:oMath>
                </a14:m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8939392" y="5830871"/>
            <a:ext cx="1866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JHEP04 (2024) </a:t>
            </a:r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F04E67-2B8A-8215-52AF-0922F39242CD}"/>
                  </a:ext>
                </a:extLst>
              </p:cNvPr>
              <p:cNvSpPr txBox="1"/>
              <p:nvPr/>
            </p:nvSpPr>
            <p:spPr>
              <a:xfrm>
                <a:off x="864895" y="1191128"/>
                <a:ext cx="4599567" cy="498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proceed via two types of two-body intermediate states: one involving a charmed baryon and an anti-charm meson, and the other through charmonium(-like) states.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bound state can be produced near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threshold, and open-charmed pentaquark states with quark content </a:t>
                </a:r>
                <a:r>
                  <a:rPr lang="en-US" altLang="zh-CN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csudd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might be present in the D-Λ final stat : 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CF04E67-2B8A-8215-52AF-0922F3924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5" y="1191128"/>
                <a:ext cx="4599567" cy="4980851"/>
              </a:xfrm>
              <a:prstGeom prst="rect">
                <a:avLst/>
              </a:prstGeom>
              <a:blipFill>
                <a:blip r:embed="rId5"/>
                <a:stretch>
                  <a:fillRect l="-928" r="-1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953A55E-38DC-8C02-8628-8D21DDC8E0B0}"/>
                  </a:ext>
                </a:extLst>
              </p:cNvPr>
              <p:cNvSpPr txBox="1"/>
              <p:nvPr/>
            </p:nvSpPr>
            <p:spPr>
              <a:xfrm>
                <a:off x="6203950" y="4675906"/>
                <a:ext cx="5289197" cy="94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diagrams resulting in intermediate states that might contribute to the</a:t>
                </a:r>
                <a:r>
                  <a:rPr lang="en-US" altLang="en-US" sz="18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1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1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1800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800" b="1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𝜦</m:t>
                    </m:r>
                  </m:oMath>
                </a14:m>
                <a:r>
                  <a:rPr lang="en-US" altLang="zh-CN" sz="18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953A55E-38DC-8C02-8628-8D21DDC8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50" y="4675906"/>
                <a:ext cx="5289197" cy="948016"/>
              </a:xfrm>
              <a:prstGeom prst="rect">
                <a:avLst/>
              </a:prstGeom>
              <a:blipFill>
                <a:blip r:embed="rId6"/>
                <a:stretch>
                  <a:fillRect t="-3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0915D22-8BC6-2AE3-4E41-76A9E0032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62" y="954226"/>
            <a:ext cx="6377111" cy="33689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F5DA19-44D0-358E-2EAD-D5A3BDB41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8" y="5320721"/>
            <a:ext cx="3500463" cy="6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First 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8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800" b="1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800" b="1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</m:oMath>
                </a14:m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9511669" y="6054806"/>
            <a:ext cx="1866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JHEP04 (2024) </a:t>
            </a:r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E675D6-C735-219E-D886-29197F78A6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59" y="789873"/>
            <a:ext cx="7015284" cy="2460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B5AB54-109F-0E53-0B96-6BCEC3629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4" y="3542574"/>
            <a:ext cx="7096149" cy="25882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C048D83-98C7-CECD-2618-129A86BA8F58}"/>
              </a:ext>
            </a:extLst>
          </p:cNvPr>
          <p:cNvSpPr txBox="1"/>
          <p:nvPr/>
        </p:nvSpPr>
        <p:spPr>
          <a:xfrm>
            <a:off x="286146" y="793377"/>
            <a:ext cx="4159591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three significant structures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for partially reconstructed beauty-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hadron decays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wide smooth combinatorial </a:t>
            </a:r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endParaRPr lang="en-US" altLang="zh-CN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E3739EB-458D-6575-F0FC-2EEFA38FA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7" y="3170472"/>
            <a:ext cx="5457283" cy="5005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A853C5D-E9DA-811D-AFAA-DEDDA7A3F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6" y="3210712"/>
            <a:ext cx="5621269" cy="374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71EDB26-1BC1-F97C-E1C2-F797484AB8B8}"/>
                  </a:ext>
                </a:extLst>
              </p:cNvPr>
              <p:cNvSpPr txBox="1"/>
              <p:nvPr/>
            </p:nvSpPr>
            <p:spPr>
              <a:xfrm>
                <a:off x="501935" y="3676741"/>
                <a:ext cx="4017191" cy="2500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branching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b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en-US" b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is determined, a key step towards probing potential intermediate resonant states</a:t>
                </a:r>
                <a:r>
                  <a:rPr lang="en-US" altLang="zh-CN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- 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 for future exploration in similar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16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channels: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en-US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sz="1600" b="0" i="0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en-US" sz="160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600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en-US" sz="16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16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𝛬</m:t>
                    </m:r>
                  </m:oMath>
                </a14:m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71EDB26-1BC1-F97C-E1C2-F797484AB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5" y="3676741"/>
                <a:ext cx="4017191" cy="2500813"/>
              </a:xfrm>
              <a:prstGeom prst="rect">
                <a:avLst/>
              </a:prstGeom>
              <a:blipFill>
                <a:blip r:embed="rId9"/>
                <a:stretch>
                  <a:fillRect l="-910" b="-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0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-hadron decays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′−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/>
              <p:nvPr/>
            </p:nvSpPr>
            <p:spPr>
              <a:xfrm>
                <a:off x="410154" y="806483"/>
                <a:ext cx="10737372" cy="2573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majority of measurements in this sector have so far been made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en-US" sz="18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1800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800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baryons, with only relatively few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observed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multibody </a:t>
                </a:r>
                <a:r>
                  <a:rPr lang="en-US" altLang="zh-CN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-baryon decays can be probed to investigate the spectroscopy of charm baryons, including studies of potentially exotic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hadrons.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dirty="0"/>
                </a:br>
                <a:br>
                  <a:rPr lang="en-US" altLang="zh-CN" dirty="0"/>
                </a:br>
                <a:endParaRPr lang="en-US" altLang="zh-CN" sz="1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" y="806483"/>
                <a:ext cx="10737372" cy="2573782"/>
              </a:xfrm>
              <a:prstGeom prst="rect">
                <a:avLst/>
              </a:prstGeom>
              <a:blipFill>
                <a:blip r:embed="rId4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84A591D-3D67-06B8-AE81-A63E7A48C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" y="2749467"/>
            <a:ext cx="10917428" cy="25011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877D976-721F-4112-D5F8-5AEBACA406B3}"/>
              </a:ext>
            </a:extLst>
          </p:cNvPr>
          <p:cNvSpPr txBox="1"/>
          <p:nvPr/>
        </p:nvSpPr>
        <p:spPr>
          <a:xfrm>
            <a:off x="2425700" y="5388134"/>
            <a:ext cx="740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 processes,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branching fractions are expected to be largest.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FDCE7C-8785-3472-8901-750FE2C7032D}"/>
              </a:ext>
            </a:extLst>
          </p:cNvPr>
          <p:cNvSpPr txBox="1"/>
          <p:nvPr/>
        </p:nvSpPr>
        <p:spPr>
          <a:xfrm>
            <a:off x="9602263" y="5866851"/>
            <a:ext cx="1936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</a:t>
            </a:r>
            <a:r>
              <a:rPr lang="en-US" altLang="zh-CN" b="0" i="0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2405.12688</a:t>
            </a:r>
            <a:endParaRPr lang="zh-CN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0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-hadron decays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′−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/>
              <p:nvPr/>
            </p:nvSpPr>
            <p:spPr>
              <a:xfrm>
                <a:off x="410154" y="806482"/>
                <a:ext cx="5165956" cy="2535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(Right) Mass distributions of the signal channels, where the signal components include independent contributions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en-US" kern="1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en-US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en-US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observed with large significance,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𝛯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en-US" b="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&gt; 5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" y="806482"/>
                <a:ext cx="5165956" cy="2535566"/>
              </a:xfrm>
              <a:prstGeom prst="rect">
                <a:avLst/>
              </a:prstGeom>
              <a:blipFill>
                <a:blip r:embed="rId4"/>
                <a:stretch>
                  <a:fillRect l="-708" b="-2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8882D2A7-C43B-34C8-4119-4BEBF4017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78" y="806483"/>
            <a:ext cx="5976981" cy="52972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F9FD1B-A2AB-686A-F2F4-C69DAEAAD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2" y="3621199"/>
            <a:ext cx="4950588" cy="222167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7C2DB95-05BD-9966-E748-957B6139CCF3}"/>
              </a:ext>
            </a:extLst>
          </p:cNvPr>
          <p:cNvSpPr txBox="1"/>
          <p:nvPr/>
        </p:nvSpPr>
        <p:spPr>
          <a:xfrm>
            <a:off x="9771165" y="6051517"/>
            <a:ext cx="1936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arXiv:</a:t>
            </a:r>
            <a:r>
              <a:rPr lang="en-US" altLang="zh-CN" b="0" i="0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2405.12688</a:t>
            </a:r>
            <a:endParaRPr lang="zh-CN" alt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3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565946" y="12227"/>
                <a:ext cx="9102055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2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Measurement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and search for </a:t>
                </a:r>
                <a:r>
                  <a:rPr lang="en-US" altLang="zh-CN" sz="2200" b="1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200" b="1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2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2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2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2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𝛄</m:t>
                    </m:r>
                    <m:r>
                      <a:rPr lang="en-US" altLang="en-US" sz="22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22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46" y="12227"/>
                <a:ext cx="9102055" cy="706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00F9D6FF-EC1B-3FE7-B224-63D497AFE321}"/>
                  </a:ext>
                </a:extLst>
              </p:cNvPr>
              <p:cNvSpPr txBox="1"/>
              <p:nvPr/>
            </p:nvSpPr>
            <p:spPr>
              <a:xfrm>
                <a:off x="491412" y="2739226"/>
                <a:ext cx="5889816" cy="3366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suppressed in SM, (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Cabibbo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suppressed, (ii)Helicity suppressed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Extremely rare in SM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~(3.66±0.14) 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en-US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~(1.03±0.05)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powerful probes for detecting deviations from the SM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new physics contributions mediated, for instance, by heavy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Z’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bosons, leptoquarks or non-SM Higgs bosons</a:t>
                </a:r>
                <a:endParaRPr lang="zh-CN" altLang="en-US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00F9D6FF-EC1B-3FE7-B224-63D497AFE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12" y="2739226"/>
                <a:ext cx="5889816" cy="3366563"/>
              </a:xfrm>
              <a:prstGeom prst="rect">
                <a:avLst/>
              </a:prstGeom>
              <a:blipFill>
                <a:blip r:embed="rId4"/>
                <a:stretch>
                  <a:fillRect l="-725" r="-1035" b="-1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A83B888A-A67A-2D40-CF81-7AB6E69E8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96" y="891840"/>
            <a:ext cx="9102055" cy="19469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7294E82-1170-2D13-BAB4-8F8CFC65F6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25" y="2949341"/>
            <a:ext cx="4433688" cy="33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observation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8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𝜮</m:t>
                        </m:r>
                      </m:e>
                      <m:sub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d>
                          <m:dPr>
                            <m:ctrlPr>
                              <a:rPr lang="en-US" altLang="en-US" sz="2800" b="1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1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(∗)</m:t>
                        </m:r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en-US" sz="28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en-US" sz="28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8"/>
                <a:ext cx="8229600" cy="729370"/>
              </a:xfrm>
              <a:prstGeom prst="rect">
                <a:avLst/>
              </a:prstGeom>
              <a:blipFill>
                <a:blip r:embed="rId3"/>
                <a:stretch>
                  <a:fillRect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/>
              <p:nvPr/>
            </p:nvSpPr>
            <p:spPr>
              <a:xfrm>
                <a:off x="410153" y="806483"/>
                <a:ext cx="11238255" cy="1057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four decays,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b="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𝛴</m:t>
                        </m:r>
                      </m:e>
                      <m:sub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altLang="en-US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b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(∗)−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en-US" sz="20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observed for the first time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initial observations mark the beginning of pentaquark searches in these mode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690204-A690-E771-0254-57F4FB60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3" y="806483"/>
                <a:ext cx="11238255" cy="1057084"/>
              </a:xfrm>
              <a:prstGeom prst="rect">
                <a:avLst/>
              </a:prstGeom>
              <a:blipFill>
                <a:blip r:embed="rId4"/>
                <a:stretch>
                  <a:fillRect l="-488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FD6D3E1-6DE5-2B2F-C911-98CF7A4B0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3" y="2451709"/>
            <a:ext cx="5785374" cy="27423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1CC374-D2CA-A4FC-4579-F9BC23C59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91" y="2389105"/>
            <a:ext cx="5449023" cy="280493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D107859-63BA-0924-D6A6-F20DE2C5912D}"/>
              </a:ext>
            </a:extLst>
          </p:cNvPr>
          <p:cNvSpPr txBox="1"/>
          <p:nvPr/>
        </p:nvSpPr>
        <p:spPr>
          <a:xfrm>
            <a:off x="9758454" y="5604593"/>
            <a:ext cx="1948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arXiv:2404.19510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8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67DC75-A7DE-79DE-02C7-8C3850D48260}"/>
              </a:ext>
            </a:extLst>
          </p:cNvPr>
          <p:cNvSpPr txBox="1"/>
          <p:nvPr/>
        </p:nvSpPr>
        <p:spPr>
          <a:xfrm>
            <a:off x="378573" y="1100573"/>
            <a:ext cx="11065988" cy="48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altLang="zh-CN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ideal environment for searching for rare decays (and new physics) in b-hadron decays</a:t>
            </a:r>
          </a:p>
          <a:p>
            <a:pPr>
              <a:lnSpc>
                <a:spcPct val="150000"/>
              </a:lnSpc>
            </a:pPr>
            <a:b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Several first observations, or the world’s best upper limits on the BFs are set</a:t>
            </a:r>
          </a:p>
          <a:p>
            <a:pPr>
              <a:lnSpc>
                <a:spcPct val="150000"/>
              </a:lnSpc>
            </a:pPr>
            <a:b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More results are on the way; looking forward to new data (Run3 and beyond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come soon!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2600" dirty="0"/>
            </a:br>
            <a:endParaRPr lang="zh-CN" altLang="en-US" sz="2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961944-60F7-F828-283E-73CCADB9D80C}"/>
              </a:ext>
            </a:extLst>
          </p:cNvPr>
          <p:cNvSpPr txBox="1">
            <a:spLocks/>
          </p:cNvSpPr>
          <p:nvPr/>
        </p:nvSpPr>
        <p:spPr>
          <a:xfrm>
            <a:off x="1952596" y="12227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en-US" sz="28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Summary</a:t>
            </a:r>
            <a:endParaRPr lang="en-US" altLang="en-US" sz="2800" b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4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FC52207-1C08-4924-9202-E55DFF980177}"/>
              </a:ext>
            </a:extLst>
          </p:cNvPr>
          <p:cNvSpPr txBox="1"/>
          <p:nvPr/>
        </p:nvSpPr>
        <p:spPr>
          <a:xfrm>
            <a:off x="2321829" y="2657855"/>
            <a:ext cx="7548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36304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kumimoji="0" lang="en-US" altLang="en-US" sz="24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24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𝛄</m:t>
                    </m:r>
                  </m:oMath>
                </a14:m>
                <a:endParaRPr kumimoji="0" lang="en-US" alt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11C676AF-C9CA-68B5-9F0C-FC57DEFDA08A}"/>
              </a:ext>
            </a:extLst>
          </p:cNvPr>
          <p:cNvSpPr txBox="1"/>
          <p:nvPr/>
        </p:nvSpPr>
        <p:spPr>
          <a:xfrm>
            <a:off x="1952597" y="3792729"/>
            <a:ext cx="254218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Indirect search: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BF5F7D-676E-CFD9-7CE5-4E7DF9D9D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6" y="4134522"/>
            <a:ext cx="2910952" cy="206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/>
              <p:nvPr/>
            </p:nvSpPr>
            <p:spPr>
              <a:xfrm>
                <a:off x="1909638" y="774689"/>
                <a:ext cx="8185350" cy="152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Compared to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amplitude, the additional suppression arising from the photon is compensated by no longer helicity suppressed, increasing the total predicted BR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kumimoji="0" lang="en-US" alt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C7 , C9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22">
                <a:extLst>
                  <a:ext uri="{FF2B5EF4-FFF2-40B4-BE49-F238E27FC236}">
                    <a16:creationId xmlns:a16="http://schemas.microsoft.com/office/drawing/2014/main" id="{7E45D9E6-49E7-331E-1F0D-C1E3FB0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38" y="774689"/>
                <a:ext cx="8185350" cy="1525097"/>
              </a:xfrm>
              <a:prstGeom prst="rect">
                <a:avLst/>
              </a:prstGeom>
              <a:blipFill>
                <a:blip r:embed="rId5"/>
                <a:stretch>
                  <a:fillRect l="-298" r="-745" b="-4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F809ED9-59A3-1EDD-AEE4-DA0320C8E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323" y="2306219"/>
            <a:ext cx="8069828" cy="1362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58377936-2A8A-13D4-9002-F74EFF4BA4A1}"/>
                  </a:ext>
                </a:extLst>
              </p:cNvPr>
              <p:cNvSpPr txBox="1"/>
              <p:nvPr/>
            </p:nvSpPr>
            <p:spPr>
              <a:xfrm>
                <a:off x="7053203" y="3635642"/>
                <a:ext cx="3287949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Direct search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(coming very soon):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Direct photon search first time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Probe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𝑞</m:t>
                        </m:r>
                      </m:e>
                      <m:sup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regions for the first time    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22">
                <a:extLst>
                  <a:ext uri="{FF2B5EF4-FFF2-40B4-BE49-F238E27FC236}">
                    <a16:creationId xmlns:a16="http://schemas.microsoft.com/office/drawing/2014/main" id="{58377936-2A8A-13D4-9002-F74EFF4BA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203" y="3635642"/>
                <a:ext cx="3287949" cy="1069011"/>
              </a:xfrm>
              <a:prstGeom prst="rect">
                <a:avLst/>
              </a:prstGeom>
              <a:blipFill>
                <a:blip r:embed="rId7"/>
                <a:stretch>
                  <a:fillRect l="-742" r="-3154" b="-5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678BD58-6889-69EC-D155-9A902C368A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66" y="4704652"/>
            <a:ext cx="2443370" cy="684467"/>
          </a:xfrm>
          <a:prstGeom prst="rect">
            <a:avLst/>
          </a:prstGeom>
        </p:spPr>
      </p:pic>
      <p:pic>
        <p:nvPicPr>
          <p:cNvPr id="17" name="DBmkTxmEw3WxN4pkRWjBroaqrr6eg5UfKRx68AKKqI7DaeIkSp6MemzGJsDmqd8_fZ6XuoeDn3fR6L-dY7SfmxD9umGD157BonC_cxKO_AxuPm3hvrZ2o6WW3-_CbjlooVDgvQkBfyiChqUQdnq_Ql6Jr0LZpczyzvfKXBtr2h-taif51Ac5x55eGeJ93eDG.png" descr="DBmkTxmEw3WxN4pkRWjBroaqrr6eg5UfKRx68AKKqI7DaeIkSp6MemzGJsDmqd8_fZ6XuoeDn3fR6L-dY7SfmxD9umGD157BonC_cxKO_AxuPm3hvrZ2o6WW3-_CbjlooVDgvQkBfyiChqUQdnq_Ql6Jr0LZpczyzvfKXBtr2h-taif51Ac5x55eGeJ93eDG.png">
            <a:extLst>
              <a:ext uri="{FF2B5EF4-FFF2-40B4-BE49-F238E27FC236}">
                <a16:creationId xmlns:a16="http://schemas.microsoft.com/office/drawing/2014/main" id="{217B0ADC-E702-D5D0-6FC6-4506C91FEE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791" y="4698499"/>
            <a:ext cx="2482499" cy="15856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A950105-ABE2-5817-742E-57943FC6C1F7}"/>
              </a:ext>
            </a:extLst>
          </p:cNvPr>
          <p:cNvSpPr txBox="1"/>
          <p:nvPr/>
        </p:nvSpPr>
        <p:spPr>
          <a:xfrm>
            <a:off x="4946530" y="6172214"/>
            <a:ext cx="282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D105 (2022) 012010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3CD29C-7565-9C2A-D9BC-FA30096E7260}"/>
              </a:ext>
            </a:extLst>
          </p:cNvPr>
          <p:cNvSpPr txBox="1"/>
          <p:nvPr/>
        </p:nvSpPr>
        <p:spPr>
          <a:xfrm>
            <a:off x="1773368" y="6170343"/>
            <a:ext cx="3186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128, (2022) 041801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0151F221-6164-EBA2-3A4F-C8B0CDA7C938}"/>
              </a:ext>
            </a:extLst>
          </p:cNvPr>
          <p:cNvSpPr txBox="1"/>
          <p:nvPr/>
        </p:nvSpPr>
        <p:spPr>
          <a:xfrm>
            <a:off x="1943288" y="132971"/>
            <a:ext cx="8242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the 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φµ</a:t>
            </a:r>
            <a:r>
              <a:rPr lang="el-GR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l-GR" altLang="zh-CN" sz="24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altLang="en-US" sz="2400" b="1" i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087BE8-7D53-E988-3CB2-29F4099011DF}"/>
              </a:ext>
            </a:extLst>
          </p:cNvPr>
          <p:cNvSpPr txBox="1"/>
          <p:nvPr/>
        </p:nvSpPr>
        <p:spPr>
          <a:xfrm>
            <a:off x="1974909" y="3652250"/>
            <a:ext cx="8242184" cy="1893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statistically significant excess of the decay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upper limit on its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excluding the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charmonium regions in the dimuon spectrum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relative to that of the decay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l-GR" altLang="zh-CN" sz="16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determined to be 4.4 × 10</a:t>
            </a:r>
            <a:r>
              <a:rPr lang="zh-CN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−3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90% CL.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LHCb measurement of B(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 upper limit on B(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→ 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φµ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l-GR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µ</a:t>
            </a:r>
            <a:r>
              <a:rPr lang="el-GR" altLang="zh-CN" sz="1600" i="1" kern="100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−</a:t>
            </a:r>
            <a:r>
              <a:rPr lang="el-GR" altLang="zh-CN" sz="16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full q</a:t>
            </a:r>
            <a:r>
              <a:rPr lang="zh-CN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 is set to be 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× 10</a:t>
            </a:r>
            <a:r>
              <a:rPr lang="zh-CN" altLang="en-US" sz="16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−9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90% CL, which is </a:t>
            </a:r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the SM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sim_run1_exp_1_log_draft.pdf">
            <a:extLst>
              <a:ext uri="{FF2B5EF4-FFF2-40B4-BE49-F238E27FC236}">
                <a16:creationId xmlns:a16="http://schemas.microsoft.com/office/drawing/2014/main" id="{1615B949-BC49-E1BE-D6C3-3F46A928B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1028" name="Picture 4" descr="sim_run1_exp_1_log_draft.pdf">
            <a:extLst>
              <a:ext uri="{FF2B5EF4-FFF2-40B4-BE49-F238E27FC236}">
                <a16:creationId xmlns:a16="http://schemas.microsoft.com/office/drawing/2014/main" id="{CAEEA3F5-A430-E334-511C-B0DB32F5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86" y="1003024"/>
            <a:ext cx="4054980" cy="25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_run2_exp_1_log_draft.pdf">
            <a:extLst>
              <a:ext uri="{FF2B5EF4-FFF2-40B4-BE49-F238E27FC236}">
                <a16:creationId xmlns:a16="http://schemas.microsoft.com/office/drawing/2014/main" id="{606247C6-BEDE-CBDB-B0F3-42DB9C55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2" y="1003024"/>
            <a:ext cx="3979546" cy="25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22A978-270E-68F7-0307-1DDE415BA8DF}"/>
              </a:ext>
            </a:extLst>
          </p:cNvPr>
          <p:cNvSpPr txBox="1"/>
          <p:nvPr/>
        </p:nvSpPr>
        <p:spPr>
          <a:xfrm>
            <a:off x="8441302" y="5800905"/>
            <a:ext cx="1744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05 (2022) 67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1524000" y="168290"/>
                <a:ext cx="9144000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baryon and lepton</a:t>
                </a:r>
                <a:r>
                  <a:rPr lang="en-US" altLang="zh-CN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violating decays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𝐬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  <a:r>
                  <a:rPr lang="en-US" alt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8290"/>
                <a:ext cx="9144000" cy="430887"/>
              </a:xfrm>
              <a:prstGeom prst="rect">
                <a:avLst/>
              </a:prstGeom>
              <a:blipFill>
                <a:blip r:embed="rId3"/>
                <a:stretch>
                  <a:fillRect t="-10000" b="-2857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DEAD447-F8CC-F3BF-19BF-761CBA4E3207}"/>
              </a:ext>
            </a:extLst>
          </p:cNvPr>
          <p:cNvSpPr txBox="1"/>
          <p:nvPr/>
        </p:nvSpPr>
        <p:spPr>
          <a:xfrm>
            <a:off x="1788594" y="949232"/>
            <a:ext cx="5038927" cy="30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Matter-antimatter asymmetry is a serious challenge to our understanding of nature. Proposed three necessary conditions to produce such a large matter-antimatter asymmetry, one of which is baryon number violation.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Various violation processes have been searched for in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J/ψ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and </a:t>
            </a:r>
            <a:r>
              <a:rPr lang="en-US" altLang="zh-CN" sz="1600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6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decays by the CLEO, CLAS, BESIII and BABAR experiments, but no evidence has been found so far.</a:t>
            </a:r>
            <a:endParaRPr lang="zh-CN" altLang="zh-CN" sz="16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B77BD8-D5D7-078D-195B-907286FB2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7"/>
          <a:stretch/>
        </p:blipFill>
        <p:spPr>
          <a:xfrm>
            <a:off x="3381043" y="4182989"/>
            <a:ext cx="6827812" cy="21601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E7236D5-6AB8-91E2-462B-55219554A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48" y="1361411"/>
            <a:ext cx="3608726" cy="202774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D005DB3-65B9-027D-FF79-C9BDDFDC3D73}"/>
              </a:ext>
            </a:extLst>
          </p:cNvPr>
          <p:cNvSpPr txBox="1"/>
          <p:nvPr/>
        </p:nvSpPr>
        <p:spPr>
          <a:xfrm>
            <a:off x="8146591" y="854403"/>
            <a:ext cx="1554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</a:rPr>
              <a:t>? ?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?</a:t>
            </a:r>
            <a:endParaRPr lang="zh-CN" altLang="en-US" sz="3200" dirty="0">
              <a:solidFill>
                <a:srgbClr val="0000FF"/>
              </a:solidFill>
            </a:endParaRPr>
          </a:p>
          <a:p>
            <a:endParaRPr lang="zh-CN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02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508BC6D-3863-5832-E2AF-85F638E6B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29" y="1723939"/>
            <a:ext cx="3561127" cy="4676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F7F846-567D-A846-25A9-FC8E29F81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96" y="1055618"/>
            <a:ext cx="4864145" cy="1701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2CBA33-422C-FF11-3B9D-EEEDD37A3207}"/>
                  </a:ext>
                </a:extLst>
              </p:cNvPr>
              <p:cNvSpPr txBox="1"/>
              <p:nvPr/>
            </p:nvSpPr>
            <p:spPr>
              <a:xfrm>
                <a:off x="5998692" y="2977391"/>
                <a:ext cx="4295440" cy="1156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from the CLs scan used to obtain the limit on BR(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𝐵</m:t>
                    </m:r>
                    <m:r>
                      <a:rPr lang="en-US" altLang="en-US" sz="16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0</m:t>
                    </m:r>
                    <m:r>
                      <a:rPr lang="en-US" alt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𝑝</m:t>
                    </m:r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m:rPr>
                        <m:nor/>
                      </m:rPr>
                      <a:rPr lang="en-US" altLang="en-US" sz="1600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BR(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𝐵</m:t>
                    </m:r>
                    <m:r>
                      <a:rPr lang="en-US" altLang="en-US" sz="16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𝑠</m:t>
                    </m:r>
                    <m:r>
                      <a:rPr lang="en-US" altLang="en-US" sz="16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0</m:t>
                    </m:r>
                    <m:r>
                      <a:rPr lang="en-US" alt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𝑝</m:t>
                    </m:r>
                    <m: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m:rPr>
                        <m:nor/>
                      </m:rPr>
                      <a:rPr lang="en-US" altLang="en-US" sz="1600" baseline="30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upper limits on these decays </a:t>
                </a:r>
                <a:endParaRPr lang="zh-CN" alt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2CBA33-422C-FF11-3B9D-EEEDD37A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92" y="2977391"/>
                <a:ext cx="4295440" cy="1156086"/>
              </a:xfrm>
              <a:prstGeom prst="rect">
                <a:avLst/>
              </a:prstGeom>
              <a:blipFill>
                <a:blip r:embed="rId5"/>
                <a:stretch>
                  <a:fillRect l="-567" b="-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558EC679-ADE6-DBD1-EF9F-DF4B7AC1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93" y="4900268"/>
            <a:ext cx="4448943" cy="9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B8B4E5A-9A48-5049-3ACB-419815187688}"/>
              </a:ext>
            </a:extLst>
          </p:cNvPr>
          <p:cNvSpPr txBox="1"/>
          <p:nvPr/>
        </p:nvSpPr>
        <p:spPr>
          <a:xfrm>
            <a:off x="1834393" y="829824"/>
            <a:ext cx="3762462" cy="78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distribution of signal candidates for Run 2 samples in regions of MLP.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288752B6-3C12-49FA-8D57-BC140DF21776}"/>
                  </a:ext>
                </a:extLst>
              </p:cNvPr>
              <p:cNvSpPr txBox="1"/>
              <p:nvPr/>
            </p:nvSpPr>
            <p:spPr>
              <a:xfrm>
                <a:off x="1524000" y="168290"/>
                <a:ext cx="9144000" cy="430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baryon and lepton</a:t>
                </a:r>
                <a:r>
                  <a:rPr lang="en-US" altLang="zh-CN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violating decays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𝐬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  <a:r>
                  <a:rPr lang="en-US" alt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𝐁</m:t>
                    </m:r>
                    <m:r>
                      <a:rPr lang="en-US" altLang="en-US" sz="22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lang="en-US" alt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𝐩</m:t>
                    </m:r>
                    <m:r>
                      <a:rPr lang="en-US" altLang="zh-C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𝛍</m:t>
                    </m:r>
                  </m:oMath>
                </a14:m>
                <a:r>
                  <a:rPr lang="en-US" altLang="en-US" sz="22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-</a:t>
                </a:r>
              </a:p>
            </p:txBody>
          </p:sp>
        </mc:Choice>
        <mc:Fallback xmlns="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288752B6-3C12-49FA-8D57-BC140DF21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8290"/>
                <a:ext cx="9144000" cy="430887"/>
              </a:xfrm>
              <a:prstGeom prst="rect">
                <a:avLst/>
              </a:prstGeom>
              <a:blipFill>
                <a:blip r:embed="rId7"/>
                <a:stretch>
                  <a:fillRect t="-10000" b="-2857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82FFE37-390A-5205-CFD5-D1154A248AB8}"/>
              </a:ext>
            </a:extLst>
          </p:cNvPr>
          <p:cNvSpPr txBox="1"/>
          <p:nvPr/>
        </p:nvSpPr>
        <p:spPr>
          <a:xfrm>
            <a:off x="8584374" y="6079352"/>
            <a:ext cx="1890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arXiv:2210.10412</a:t>
            </a:r>
            <a:endParaRPr lang="en-US" altLang="zh-CN" sz="16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8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1524000" y="126346"/>
                <a:ext cx="9144000" cy="482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LFV decays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𝝓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</m:t>
                        </m:r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and</a:t>
                </a:r>
                <a:r>
                  <a:rPr lang="en-US" altLang="en-US" sz="2400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</m:t>
                        </m:r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6346"/>
                <a:ext cx="9144000" cy="482824"/>
              </a:xfrm>
              <a:prstGeom prst="rect">
                <a:avLst/>
              </a:prstGeom>
              <a:blipFill>
                <a:blip r:embed="rId3"/>
                <a:stretch>
                  <a:fillRect t="-5063" b="-2911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9591936-E2F4-36D0-2353-DEB3ADDC2829}"/>
                  </a:ext>
                </a:extLst>
              </p:cNvPr>
              <p:cNvSpPr txBox="1"/>
              <p:nvPr/>
            </p:nvSpPr>
            <p:spPr>
              <a:xfrm>
                <a:off x="1930866" y="802003"/>
                <a:ext cx="8380602" cy="2769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observation of LFV decays involving charged leptons would constitute a clear and unambiguous sign of New Physics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Specific NP scenarios that can induce LFV b-hadron decays include models with scalar or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vector leptoquarks and models with additional Z’ bosons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flavour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anomalies in rare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make LFV important, as lepton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flavour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non-universality is closely connected with LFV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9591936-E2F4-36D0-2353-DEB3ADDC2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866" y="802003"/>
                <a:ext cx="8380602" cy="2769989"/>
              </a:xfrm>
              <a:prstGeom prst="rect">
                <a:avLst/>
              </a:prstGeom>
              <a:blipFill>
                <a:blip r:embed="rId4"/>
                <a:stretch>
                  <a:fillRect l="-509" r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A34DB0E7-D581-8152-8188-FEE73A8E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81" y="3297442"/>
            <a:ext cx="2711448" cy="20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F8BE6A3-F64F-F403-8A0E-7AAF73B3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23" y="3318412"/>
            <a:ext cx="2683081" cy="19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9ECACE-4622-CA98-8719-8291A3D3CB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54" y="3429000"/>
            <a:ext cx="3083259" cy="1361368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9CE5C1-A6C0-6725-E1E9-79155E9696B1}"/>
              </a:ext>
            </a:extLst>
          </p:cNvPr>
          <p:cNvSpPr txBox="1"/>
          <p:nvPr/>
        </p:nvSpPr>
        <p:spPr>
          <a:xfrm>
            <a:off x="1770367" y="5325417"/>
            <a:ext cx="329163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world's most stringent limits to date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19581F-3DE4-1EA0-192E-18F4ACF57B80}"/>
              </a:ext>
            </a:extLst>
          </p:cNvPr>
          <p:cNvSpPr txBox="1"/>
          <p:nvPr/>
        </p:nvSpPr>
        <p:spPr>
          <a:xfrm>
            <a:off x="8567608" y="6014323"/>
            <a:ext cx="2301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arXiv:2207.04005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1524000" y="126346"/>
                <a:ext cx="9144000" cy="4828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LFV 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altLang="en-US" sz="2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</m:t>
                        </m:r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26346"/>
                <a:ext cx="9144000" cy="482824"/>
              </a:xfrm>
              <a:prstGeom prst="rect">
                <a:avLst/>
              </a:prstGeom>
              <a:blipFill>
                <a:blip r:embed="rId3"/>
                <a:stretch>
                  <a:fillRect t="-5063" b="-2911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19591936-E2F4-36D0-2353-DEB3ADDC2829}"/>
              </a:ext>
            </a:extLst>
          </p:cNvPr>
          <p:cNvSpPr txBox="1"/>
          <p:nvPr/>
        </p:nvSpPr>
        <p:spPr>
          <a:xfrm>
            <a:off x="1930866" y="802003"/>
            <a:ext cx="838060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Not ever investigated by any prior experiment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9CE5C1-A6C0-6725-E1E9-79155E9696B1}"/>
              </a:ext>
            </a:extLst>
          </p:cNvPr>
          <p:cNvSpPr txBox="1"/>
          <p:nvPr/>
        </p:nvSpPr>
        <p:spPr>
          <a:xfrm>
            <a:off x="2020067" y="5494582"/>
            <a:ext cx="495258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world's most stringent limits to date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A91AED0-C1F6-C9B2-AD79-7A802DFD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94" y="1800648"/>
            <a:ext cx="4093121" cy="27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B02E7A1-5A99-CDB6-A848-8B356363F13F}"/>
              </a:ext>
            </a:extLst>
          </p:cNvPr>
          <p:cNvSpPr/>
          <p:nvPr/>
        </p:nvSpPr>
        <p:spPr bwMode="auto">
          <a:xfrm>
            <a:off x="5213802" y="1536395"/>
            <a:ext cx="1988192" cy="26425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</a:rPr>
              <a:t>corrected mass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B22F89-39CC-868F-5B99-E3575725562E}"/>
              </a:ext>
            </a:extLst>
          </p:cNvPr>
          <p:cNvSpPr txBox="1"/>
          <p:nvPr/>
        </p:nvSpPr>
        <p:spPr>
          <a:xfrm>
            <a:off x="8466972" y="5614102"/>
            <a:ext cx="18696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arXiv:2209.09846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B230A7F-DC91-C26A-334B-402C836E7704}"/>
                  </a:ext>
                </a:extLst>
              </p:cNvPr>
              <p:cNvSpPr txBox="1"/>
              <p:nvPr/>
            </p:nvSpPr>
            <p:spPr>
              <a:xfrm>
                <a:off x="2329344" y="4800946"/>
                <a:ext cx="7449423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&lt;1.0(1.2)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BR(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&lt;8.2(9.8)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B230A7F-DC91-C26A-334B-402C836E7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44" y="4800946"/>
                <a:ext cx="7449423" cy="372410"/>
              </a:xfrm>
              <a:prstGeom prst="rect">
                <a:avLst/>
              </a:prstGeom>
              <a:blipFill>
                <a:blip r:embed="rId6"/>
                <a:stretch>
                  <a:fillRect l="-655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2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r>
                  <a:rPr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Run 1 + Run 2,</a:t>
                </a:r>
                <a:r>
                  <a:rPr lang="en-US" altLang="zh-CN" sz="24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en-US" sz="2400" b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400" b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sz="2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96" y="12227"/>
                <a:ext cx="8229600" cy="706437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7008C034-A7DA-C8D8-80DC-B89C777B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13" y="2002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ADB8DB-AE16-120B-09AD-E0BC11A5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59" y="40510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21B50D-8C80-9428-CC1F-1E3644D2D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7" y="1304615"/>
            <a:ext cx="5018678" cy="36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11C676AF-C9CA-68B5-9F0C-FC57DEFDA08A}"/>
              </a:ext>
            </a:extLst>
          </p:cNvPr>
          <p:cNvSpPr txBox="1"/>
          <p:nvPr/>
        </p:nvSpPr>
        <p:spPr>
          <a:xfrm>
            <a:off x="510074" y="806181"/>
            <a:ext cx="518904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Branching ratios,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consistent with SM:  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292C2A-DD0E-9356-56DD-6DEF56BB8989}"/>
                  </a:ext>
                </a:extLst>
              </p:cNvPr>
              <p:cNvSpPr txBox="1"/>
              <p:nvPr/>
            </p:nvSpPr>
            <p:spPr>
              <a:xfrm>
                <a:off x="510073" y="4933543"/>
                <a:ext cx="6340019" cy="1155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uncertainties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16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600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en-US" sz="16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dominated by the uncertainty on </a:t>
                </a:r>
                <a:r>
                  <a:rPr lang="en-US" altLang="zh-CN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fs/</a:t>
                </a:r>
                <a:r>
                  <a:rPr lang="en-US" altLang="zh-CN" sz="16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fd</a:t>
                </a:r>
                <a:r>
                  <a:rPr lang="en-US" altLang="zh-CN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(3%) and the knowledge of the background from specific processes (9%), respectively.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292C2A-DD0E-9356-56DD-6DEF56BB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3" y="4933543"/>
                <a:ext cx="6340019" cy="1155829"/>
              </a:xfrm>
              <a:prstGeom prst="rect">
                <a:avLst/>
              </a:prstGeom>
              <a:blipFill>
                <a:blip r:embed="rId5"/>
                <a:stretch>
                  <a:fillRect l="-385" b="-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C9D73F3-FF27-7CBB-458C-EFB4811A227C}"/>
              </a:ext>
            </a:extLst>
          </p:cNvPr>
          <p:cNvSpPr txBox="1"/>
          <p:nvPr/>
        </p:nvSpPr>
        <p:spPr>
          <a:xfrm>
            <a:off x="4380660" y="6080685"/>
            <a:ext cx="31867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128, (2022) 041801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6042BC-AB65-FF42-64DE-D236A324AA47}"/>
              </a:ext>
            </a:extLst>
          </p:cNvPr>
          <p:cNvSpPr txBox="1"/>
          <p:nvPr/>
        </p:nvSpPr>
        <p:spPr>
          <a:xfrm>
            <a:off x="7441336" y="6080685"/>
            <a:ext cx="2829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D105 (2022) 012010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D8E870E-7F84-9463-BD34-ECD7CEE54F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36" y="749714"/>
            <a:ext cx="3989825" cy="5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B1096F-FB80-0FDC-059C-7EA0EA9EE75B}"/>
                  </a:ext>
                </a:extLst>
              </p:cNvPr>
              <p:cNvSpPr txBox="1"/>
              <p:nvPr/>
            </p:nvSpPr>
            <p:spPr>
              <a:xfrm>
                <a:off x="434006" y="1450981"/>
                <a:ext cx="10972136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C7 , C9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B1096F-FB80-0FDC-059C-7EA0EA9EE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6" y="1450981"/>
                <a:ext cx="10972136" cy="798745"/>
              </a:xfrm>
              <a:prstGeom prst="rect">
                <a:avLst/>
              </a:prstGeom>
              <a:blipFill>
                <a:blip r:embed="rId3"/>
                <a:stretch>
                  <a:fillRect l="-500" b="-12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45A9C6-37CA-FAF5-C2F6-51836678A9D1}"/>
                  </a:ext>
                </a:extLst>
              </p:cNvPr>
              <p:cNvSpPr txBox="1"/>
              <p:nvPr/>
            </p:nvSpPr>
            <p:spPr>
              <a:xfrm>
                <a:off x="434006" y="2187644"/>
                <a:ext cx="11095356" cy="798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45A9C6-37CA-FAF5-C2F6-51836678A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6" y="2187644"/>
                <a:ext cx="11095356" cy="798745"/>
              </a:xfrm>
              <a:prstGeom prst="rect">
                <a:avLst/>
              </a:prstGeom>
              <a:blipFill>
                <a:blip r:embed="rId4"/>
                <a:stretch>
                  <a:fillRect l="-495" t="-763" r="-385" b="-12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F6867A5-DDA8-5B22-2E7A-60915326DE85}"/>
              </a:ext>
            </a:extLst>
          </p:cNvPr>
          <p:cNvSpPr txBox="1"/>
          <p:nvPr/>
        </p:nvSpPr>
        <p:spPr>
          <a:xfrm>
            <a:off x="321307" y="929684"/>
            <a:ext cx="6126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target</a:t>
            </a:r>
            <a:r>
              <a:rPr lang="en-US" altLang="zh-CN" sz="2400" b="0" i="0" dirty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8C6475-7A48-B645-AA65-0D174AB3AC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8"/>
          <a:stretch/>
        </p:blipFill>
        <p:spPr>
          <a:xfrm>
            <a:off x="1309970" y="3486976"/>
            <a:ext cx="9110624" cy="2422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F49804DD-ED5D-E792-9C03-58CB3446AC28}"/>
                  </a:ext>
                </a:extLst>
              </p:cNvPr>
              <p:cNvSpPr txBox="1"/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altLang="en-US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F49804DD-ED5D-E792-9C03-58CB3446A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F49804DD-ED5D-E792-9C03-58CB3446AC28}"/>
                  </a:ext>
                </a:extLst>
              </p:cNvPr>
              <p:cNvSpPr txBox="1"/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altLang="en-US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3">
                <a:extLst>
                  <a:ext uri="{FF2B5EF4-FFF2-40B4-BE49-F238E27FC236}">
                    <a16:creationId xmlns:a16="http://schemas.microsoft.com/office/drawing/2014/main" id="{F49804DD-ED5D-E792-9C03-58CB3446A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E2ED5FB6-BF28-743E-CB3D-36DC50E28756}"/>
              </a:ext>
            </a:extLst>
          </p:cNvPr>
          <p:cNvSpPr txBox="1"/>
          <p:nvPr/>
        </p:nvSpPr>
        <p:spPr>
          <a:xfrm>
            <a:off x="602456" y="1018942"/>
            <a:ext cx="6117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Two complementary </a:t>
            </a:r>
            <a:r>
              <a:rPr lang="en-US" altLang="zh-CN" sz="20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strategies</a:t>
            </a:r>
            <a:r>
              <a:rPr lang="zh-CN" altLang="en-US" sz="20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477682D-795D-F78E-F0AE-92291C7FB59F}"/>
                  </a:ext>
                </a:extLst>
              </p:cNvPr>
              <p:cNvSpPr txBox="1"/>
              <p:nvPr/>
            </p:nvSpPr>
            <p:spPr>
              <a:xfrm>
                <a:off x="602456" y="1599831"/>
                <a:ext cx="7257030" cy="10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Indirect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no 𝛾 reconstruction,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measured as a partial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y reconstructed background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 Limit CL from 2022: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477682D-795D-F78E-F0AE-92291C7F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6" y="1599831"/>
                <a:ext cx="7257030" cy="1029641"/>
              </a:xfrm>
              <a:prstGeom prst="rect">
                <a:avLst/>
              </a:prstGeom>
              <a:blipFill>
                <a:blip r:embed="rId6"/>
                <a:stretch>
                  <a:fillRect l="-756" t="-2959" r="-924" b="-10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65E3BE0-C323-7798-35D7-F234D3197C90}"/>
                  </a:ext>
                </a:extLst>
              </p:cNvPr>
              <p:cNvSpPr txBox="1"/>
              <p:nvPr/>
            </p:nvSpPr>
            <p:spPr>
              <a:xfrm>
                <a:off x="1130116" y="2501900"/>
                <a:ext cx="733853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)&lt; 1.5(2.0) 10-9 at q&gt; 4.9 GeV/c2 at 90</a:t>
                </a:r>
                <a:r>
                  <a:rPr lang="en-US" altLang="zh-CN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%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(95%) CL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65E3BE0-C323-7798-35D7-F234D3197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16" y="2501900"/>
                <a:ext cx="7338536" cy="375552"/>
              </a:xfrm>
              <a:prstGeom prst="rect">
                <a:avLst/>
              </a:prstGeom>
              <a:blipFill>
                <a:blip r:embed="rId7"/>
                <a:stretch>
                  <a:fillRect l="-664"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AFE65865-41BC-854B-C800-69D795970089}"/>
              </a:ext>
            </a:extLst>
          </p:cNvPr>
          <p:cNvSpPr txBox="1"/>
          <p:nvPr/>
        </p:nvSpPr>
        <p:spPr>
          <a:xfrm>
            <a:off x="3896030" y="3148521"/>
            <a:ext cx="3728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Only</a:t>
            </a:r>
            <a:r>
              <a:rPr lang="zh-CN" altLang="en-US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probes high q</a:t>
            </a:r>
            <a:r>
              <a:rPr lang="zh-CN" altLang="en-US" sz="1600" b="1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region</a:t>
            </a:r>
            <a:r>
              <a:rPr lang="zh-CN" altLang="en-US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missing possible new physics contributions</a:t>
            </a:r>
          </a:p>
        </p:txBody>
      </p: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2E5CC8A1-D8B4-BEDB-DED9-05C0EC2E455D}"/>
              </a:ext>
            </a:extLst>
          </p:cNvPr>
          <p:cNvSpPr/>
          <p:nvPr/>
        </p:nvSpPr>
        <p:spPr>
          <a:xfrm rot="16200000">
            <a:off x="5291065" y="2230819"/>
            <a:ext cx="259080" cy="1482172"/>
          </a:xfrm>
          <a:prstGeom prst="leftBrace">
            <a:avLst/>
          </a:prstGeom>
          <a:ln>
            <a:solidFill>
              <a:srgbClr val="3DA8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5977A41-74E1-1E92-DBDB-DA4B7A69EF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42" t="7751"/>
          <a:stretch/>
        </p:blipFill>
        <p:spPr>
          <a:xfrm>
            <a:off x="7920914" y="1092858"/>
            <a:ext cx="3940629" cy="269649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394FD4CF-C112-0566-6683-A2EEC6E8B854}"/>
              </a:ext>
            </a:extLst>
          </p:cNvPr>
          <p:cNvSpPr txBox="1"/>
          <p:nvPr/>
        </p:nvSpPr>
        <p:spPr>
          <a:xfrm>
            <a:off x="623197" y="3936563"/>
            <a:ext cx="817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Direct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reconstruction of </a:t>
            </a:r>
            <a:r>
              <a:rPr lang="zh-CN" altLang="en-US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𝛾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what we are presenting today</a:t>
            </a:r>
            <a:endParaRPr lang="zh-CN" altLang="en-US" sz="20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4D41072-E115-C1D1-0786-2F410324553C}"/>
                  </a:ext>
                </a:extLst>
              </p:cNvPr>
              <p:cNvSpPr txBox="1"/>
              <p:nvPr/>
            </p:nvSpPr>
            <p:spPr>
              <a:xfrm>
                <a:off x="1044336" y="4271214"/>
                <a:ext cx="10856399" cy="2251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Blinded search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 mass range: </a:t>
                </a:r>
                <a:r>
                  <a:rPr lang="nn-NO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[3867 , 6867] , blind range: [5167,5567] (MeV/c</a:t>
                </a:r>
                <a:r>
                  <a:rPr lang="nn-NO" altLang="zh-CN" sz="2000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nn-NO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en-US" altLang="zh-CN" sz="20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Full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final state reconstruction, photon reconstruction worsen the resolution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Sensitive to low-q</a:t>
                </a:r>
                <a:r>
                  <a:rPr lang="en-US" altLang="zh-CN" sz="2000" b="1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region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therefore, to larger set of Wilson coefficients (C7, C9, C10)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Data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6 fb</a:t>
                </a:r>
                <a:r>
                  <a:rPr lang="en-US" altLang="zh-CN" sz="2000" kern="100" baseline="30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kern="10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000" kern="1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rad>
                    <m:r>
                      <a:rPr lang="en-US" altLang="zh-CN" sz="2000" kern="1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13 </a:t>
                </a:r>
                <a:r>
                  <a:rPr lang="en-US" altLang="zh-CN" sz="2000" kern="100" dirty="0" err="1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TeV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pp collected by LHCb during Run 2.</a:t>
                </a:r>
              </a:p>
              <a:p>
                <a:endParaRPr lang="zh-CN" altLang="en-US" sz="20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4D41072-E115-C1D1-0786-2F4103245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36" y="4271214"/>
                <a:ext cx="10856399" cy="2251963"/>
              </a:xfrm>
              <a:prstGeom prst="rect">
                <a:avLst/>
              </a:prstGeom>
              <a:blipFill>
                <a:blip r:embed="rId9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id="{C5841977-C380-BE63-6FC6-613E1FE1F4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240" y="2976741"/>
            <a:ext cx="1253658" cy="487849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E23DF757-A32B-EA89-0451-A6DA5D10FD79}"/>
              </a:ext>
            </a:extLst>
          </p:cNvPr>
          <p:cNvSpPr/>
          <p:nvPr/>
        </p:nvSpPr>
        <p:spPr>
          <a:xfrm rot="5400000">
            <a:off x="5992148" y="-136038"/>
            <a:ext cx="45719" cy="793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C584E2-64EA-12B7-9876-7D6BD2A50CA1}"/>
              </a:ext>
            </a:extLst>
          </p:cNvPr>
          <p:cNvSpPr txBox="1"/>
          <p:nvPr/>
        </p:nvSpPr>
        <p:spPr>
          <a:xfrm>
            <a:off x="9531676" y="4336673"/>
            <a:ext cx="2588814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First direct search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First low-q</a:t>
            </a:r>
            <a:r>
              <a:rPr lang="en-US" altLang="zh-CN" sz="1600" b="1" baseline="30000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region search</a:t>
            </a:r>
            <a:endParaRPr lang="zh-CN" altLang="zh-CN" sz="1600" b="1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46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FA229C-9B8B-2F0F-9D10-4F8D5895E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31" y="2684959"/>
            <a:ext cx="5664737" cy="29480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7EC9BDB-9C10-4783-2796-58504FB803CE}"/>
              </a:ext>
            </a:extLst>
          </p:cNvPr>
          <p:cNvSpPr txBox="1"/>
          <p:nvPr/>
        </p:nvSpPr>
        <p:spPr>
          <a:xfrm>
            <a:off x="6363571" y="836615"/>
            <a:ext cx="54813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Normalization channels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：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(J/</a:t>
            </a:r>
            <a:r>
              <a:rPr lang="el-GR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→ µµ)(η → γγ)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i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Control channel: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zh-CN" i="1" baseline="-25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i="1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0</a:t>
            </a:r>
            <a:r>
              <a:rPr lang="en-US" altLang="zh-CN" i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→ Φ(→KK)</a:t>
            </a:r>
            <a:r>
              <a:rPr lang="zh-CN" altLang="en-US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𝛾</a:t>
            </a:r>
            <a:endParaRPr lang="en-US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Background yields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39A67D-0CCF-1C6C-446C-2737DCC1F6E0}"/>
              </a:ext>
            </a:extLst>
          </p:cNvPr>
          <p:cNvSpPr txBox="1"/>
          <p:nvPr/>
        </p:nvSpPr>
        <p:spPr>
          <a:xfrm>
            <a:off x="511193" y="836615"/>
            <a:ext cx="5389037" cy="293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q</a:t>
            </a:r>
            <a:r>
              <a:rPr lang="en-US" altLang="zh-CN" b="1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bins: 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analysis is performed in three regions of the dimuons invariant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Bin ɸ-veto:  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0.9896 &lt; m(</a:t>
            </a:r>
            <a:r>
              <a:rPr lang="el-GR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μμ)(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GeV/c</a:t>
            </a:r>
            <a:r>
              <a:rPr lang="en-US" altLang="zh-CN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) &lt; 1.0734</a:t>
            </a: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; 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low-q</a:t>
            </a:r>
            <a:r>
              <a:rPr lang="en-US" altLang="zh-CN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without 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">
                <a:extLst>
                  <a:ext uri="{FF2B5EF4-FFF2-40B4-BE49-F238E27FC236}">
                    <a16:creationId xmlns:a16="http://schemas.microsoft.com/office/drawing/2014/main" id="{5D0B540F-637C-469C-96A7-521CC6815880}"/>
                  </a:ext>
                </a:extLst>
              </p:cNvPr>
              <p:cNvSpPr txBox="1"/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altLang="en-US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3">
                <a:extLst>
                  <a:ext uri="{FF2B5EF4-FFF2-40B4-BE49-F238E27FC236}">
                    <a16:creationId xmlns:a16="http://schemas.microsoft.com/office/drawing/2014/main" id="{5D0B540F-637C-469C-96A7-521CC6815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E5AF3A8-50B9-980D-7A1A-709C2B386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93" y="1646408"/>
            <a:ext cx="5389735" cy="1316088"/>
          </a:xfrm>
          <a:prstGeom prst="rect">
            <a:avLst/>
          </a:prstGeom>
        </p:spPr>
      </p:pic>
      <p:pic>
        <p:nvPicPr>
          <p:cNvPr id="4" name="XYVM-dzqcaTKDyL_d027rhdvkB-TM-p6yAK2Fpng8g9Bz-I0lgH4TeUOv-lb3UtaFCmta68diWGc-Cbr9A7dBm4Yp6xhTZvrqU2iFQ8VE6z7gT5ZYvl-En6ob0vP9WuaUXbErS7znzuBn90eHHHdmKhGG6VYLJosw0_KXLs0NE4kpR1m8Y1NwszsZ5Zr3srB.png" descr="XYVM-dzqcaTKDyL_d027rhdvkB-TM-p6yAK2Fpng8g9Bz-I0lgH4TeUOv-lb3UtaFCmta68diWGc-Cbr9A7dBm4Yp6xhTZvrqU2iFQ8VE6z7gT5ZYvl-En6ob0vP9WuaUXbErS7znzuBn90eHHHdmKhGG6VYLJosw0_KXLs0NE4kpR1m8Y1NwszsZ5Zr3srB.png">
            <a:extLst>
              <a:ext uri="{FF2B5EF4-FFF2-40B4-BE49-F238E27FC236}">
                <a16:creationId xmlns:a16="http://schemas.microsoft.com/office/drawing/2014/main" id="{884E06C1-8DE0-A0B0-0EED-834DB32B6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63" y="3876004"/>
            <a:ext cx="3876895" cy="253209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CF0FD01-B54B-4D54-688A-9284747CE614}"/>
              </a:ext>
            </a:extLst>
          </p:cNvPr>
          <p:cNvSpPr txBox="1"/>
          <p:nvPr/>
        </p:nvSpPr>
        <p:spPr>
          <a:xfrm>
            <a:off x="9070325" y="5776077"/>
            <a:ext cx="2214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JHEP07(2024)101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9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">
                <a:extLst>
                  <a:ext uri="{FF2B5EF4-FFF2-40B4-BE49-F238E27FC236}">
                    <a16:creationId xmlns:a16="http://schemas.microsoft.com/office/drawing/2014/main" id="{5D0B540F-637C-469C-96A7-521CC6815880}"/>
                  </a:ext>
                </a:extLst>
              </p:cNvPr>
              <p:cNvSpPr txBox="1"/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="1" i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en-US" altLang="en-US" sz="28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3">
                <a:extLst>
                  <a:ext uri="{FF2B5EF4-FFF2-40B4-BE49-F238E27FC236}">
                    <a16:creationId xmlns:a16="http://schemas.microsoft.com/office/drawing/2014/main" id="{5D0B540F-637C-469C-96A7-521CC6815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" y="78780"/>
                <a:ext cx="12153515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日期占位符 5">
            <a:extLst>
              <a:ext uri="{FF2B5EF4-FFF2-40B4-BE49-F238E27FC236}">
                <a16:creationId xmlns:a16="http://schemas.microsoft.com/office/drawing/2014/main" id="{BF019D1E-EAE6-8109-B820-5A9E7EED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9E125-00E3-4552-8DAA-7CB2EF44B685}" type="datetimeFigureOut">
              <a:rPr lang="zh-CN" altLang="en-US" smtClean="0"/>
              <a:pPr/>
              <a:t>2024/7/29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67A07613-572A-B17B-AB7D-BBD973DF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6A3274-6CB2-4183-8B3F-D06C98EA85D1}" type="slidenum">
              <a:rPr lang="zh-CN" altLang="en-US" smtClean="0"/>
              <a:pPr/>
              <a:t>7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D9DCA284-FFCB-BF15-481D-7CAC05F4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8AE193-A5E7-BC82-2EF4-63DC4C4C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21" y="1008334"/>
            <a:ext cx="7794901" cy="535345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CCFE944-BCCA-97D0-3AD9-3B64E92F5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425" y="2521880"/>
            <a:ext cx="4241700" cy="199507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D0D9214-70D4-795D-8BFC-452CFCF47683}"/>
              </a:ext>
            </a:extLst>
          </p:cNvPr>
          <p:cNvSpPr txBox="1"/>
          <p:nvPr/>
        </p:nvSpPr>
        <p:spPr>
          <a:xfrm>
            <a:off x="7994844" y="1633156"/>
            <a:ext cx="3556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limits on the branching fractions are found to be</a:t>
            </a:r>
            <a:r>
              <a:rPr lang="zh-CN" altLang="en-US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1A6A12C-44F2-9132-C983-246564D62272}"/>
              </a:ext>
            </a:extLst>
          </p:cNvPr>
          <p:cNvSpPr txBox="1"/>
          <p:nvPr/>
        </p:nvSpPr>
        <p:spPr>
          <a:xfrm>
            <a:off x="9070325" y="5776077"/>
            <a:ext cx="2214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JHEP07(2024)101</a:t>
            </a:r>
            <a:endParaRPr lang="zh-CN" altLang="en-US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/>
              <p:nvPr/>
            </p:nvSpPr>
            <p:spPr>
              <a:xfrm>
                <a:off x="1524000" y="168290"/>
                <a:ext cx="91440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the rare decays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𝒔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alt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3">
                <a:extLst>
                  <a:ext uri="{FF2B5EF4-FFF2-40B4-BE49-F238E27FC236}">
                    <a16:creationId xmlns:a16="http://schemas.microsoft.com/office/drawing/2014/main" id="{AF8A71D0-D6FF-6129-ABE8-DA99653B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8290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/>
              <p:nvPr/>
            </p:nvSpPr>
            <p:spPr>
              <a:xfrm>
                <a:off x="528734" y="768936"/>
                <a:ext cx="10972800" cy="2982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suppressed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SM: </a:t>
                </a:r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BR (</a:t>
                </a:r>
                <a:r>
                  <a:rPr kumimoji="0" lang="en-US" altLang="zh-CN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1800" b="0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4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~ 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, 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0" lang="en-US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4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𝜇</m:t>
                    </m:r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decays via scalar and pseudoscalar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Sgoldstino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particles into a pair of dimuons in the MSSM may lead to significant enhancements of the BRs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Furthermore, the decays into a pair of dimuons mediated by BSM light narrow scalars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naturally occur in the extensions of SM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- In particular, such models can account for the long-standing tension of the anomalous magnetic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dipole moment of the muon, as well as the widely discussed anomalies in transitions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B8B4E5A-9A48-5049-3ACB-419815187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4" y="768936"/>
                <a:ext cx="10972800" cy="2982227"/>
              </a:xfrm>
              <a:prstGeom prst="rect">
                <a:avLst/>
              </a:prstGeom>
              <a:blipFill>
                <a:blip r:embed="rId4"/>
                <a:stretch>
                  <a:fillRect l="-389" b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75303EBA-C23F-D264-3E46-07EA5B86B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01" y="3670042"/>
            <a:ext cx="5614466" cy="27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4610AA-959D-95AB-3699-F8B35FBB4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83" y="1987682"/>
            <a:ext cx="5221552" cy="2015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C2D1DB-7029-C089-5839-A0930ADC1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83" y="4232246"/>
            <a:ext cx="5313832" cy="220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6550D3-0EC2-98F7-62AD-83AE63663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15" y="2112673"/>
            <a:ext cx="4965452" cy="1822364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B2CC2D-C476-C887-1421-2F89C3B4B5DA}"/>
                  </a:ext>
                </a:extLst>
              </p:cNvPr>
              <p:cNvSpPr txBox="1"/>
              <p:nvPr/>
            </p:nvSpPr>
            <p:spPr>
              <a:xfrm>
                <a:off x="746449" y="794265"/>
                <a:ext cx="10587135" cy="964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evidence for  the six signal decay modes, with the most significant excesses found in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nor/>
                      </m:rPr>
                      <a:rPr kumimoji="0" lang="en-US" altLang="zh-CN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kumimoji="0" lang="en-US" altLang="zh-CN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0" lang="en-US" altLang="en-US" sz="1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searches, amounting to 2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3B2CC2D-C476-C887-1421-2F89C3B4B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9" y="794265"/>
                <a:ext cx="10587135" cy="964303"/>
              </a:xfrm>
              <a:prstGeom prst="rect">
                <a:avLst/>
              </a:prstGeom>
              <a:blipFill>
                <a:blip r:embed="rId6"/>
                <a:stretch>
                  <a:fillRect l="-345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5D184491-14CD-E97B-6836-F7A76F85C762}"/>
              </a:ext>
            </a:extLst>
          </p:cNvPr>
          <p:cNvSpPr txBox="1"/>
          <p:nvPr/>
        </p:nvSpPr>
        <p:spPr>
          <a:xfrm>
            <a:off x="7098708" y="4188706"/>
            <a:ext cx="3279873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most stringent limits on each of the six decays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3">
                <a:extLst>
                  <a:ext uri="{FF2B5EF4-FFF2-40B4-BE49-F238E27FC236}">
                    <a16:creationId xmlns:a16="http://schemas.microsoft.com/office/drawing/2014/main" id="{D22C0CF6-5FCD-CAB6-2DD4-198B203C357C}"/>
                  </a:ext>
                </a:extLst>
              </p:cNvPr>
              <p:cNvSpPr txBox="1"/>
              <p:nvPr/>
            </p:nvSpPr>
            <p:spPr>
              <a:xfrm>
                <a:off x="1524000" y="168290"/>
                <a:ext cx="9144000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 the rare decays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𝒔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𝑩</m:t>
                    </m:r>
                    <m:r>
                      <a:rPr kumimoji="0" lang="en-US" altLang="en-US" sz="2400" b="1" i="1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𝟎</m:t>
                    </m:r>
                    <m:r>
                      <a:rPr kumimoji="0" lang="en-US" alt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p>
                        <m:r>
                          <a:rPr kumimoji="0" lang="en-US" altLang="en-US" sz="2400" b="1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kumimoji="0" lang="en-US" alt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3">
                <a:extLst>
                  <a:ext uri="{FF2B5EF4-FFF2-40B4-BE49-F238E27FC236}">
                    <a16:creationId xmlns:a16="http://schemas.microsoft.com/office/drawing/2014/main" id="{D22C0CF6-5FCD-CAB6-2DD4-198B203C3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68290"/>
                <a:ext cx="9144000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4511796-12EA-B42F-970C-3AF3D16B44EE}"/>
              </a:ext>
            </a:extLst>
          </p:cNvPr>
          <p:cNvSpPr txBox="1"/>
          <p:nvPr/>
        </p:nvSpPr>
        <p:spPr>
          <a:xfrm>
            <a:off x="8299159" y="5660363"/>
            <a:ext cx="1907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03 (2022) 109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7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20060</TotalTime>
  <Words>2359</Words>
  <Application>Microsoft Office PowerPoint</Application>
  <PresentationFormat>宽屏</PresentationFormat>
  <Paragraphs>193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Times-Roman</vt:lpstr>
      <vt:lpstr>等线</vt:lpstr>
      <vt:lpstr>华文行楷</vt:lpstr>
      <vt:lpstr>微软雅黑</vt:lpstr>
      <vt:lpstr>Arial</vt:lpstr>
      <vt:lpstr>Calibri</vt:lpstr>
      <vt:lpstr>Cambria Math</vt:lpstr>
      <vt:lpstr>Symbol</vt:lpstr>
      <vt:lpstr>Times New Roman</vt:lpstr>
      <vt:lpstr>Verdana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sommera</dc:creator>
  <dc:description/>
  <cp:lastModifiedBy>Jike Wang</cp:lastModifiedBy>
  <cp:revision>2042</cp:revision>
  <cp:lastPrinted>2019-03-30T09:49:06Z</cp:lastPrinted>
  <dcterms:created xsi:type="dcterms:W3CDTF">2008-04-14T13:45:38Z</dcterms:created>
  <dcterms:modified xsi:type="dcterms:W3CDTF">2024-07-29T00:17:44Z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