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1"/>
  </p:notesMasterIdLst>
  <p:sldIdLst>
    <p:sldId id="2490" r:id="rId3"/>
    <p:sldId id="2421" r:id="rId4"/>
    <p:sldId id="2505" r:id="rId5"/>
    <p:sldId id="2504" r:id="rId6"/>
    <p:sldId id="2506" r:id="rId7"/>
    <p:sldId id="2507" r:id="rId8"/>
    <p:sldId id="2508" r:id="rId9"/>
    <p:sldId id="2509" r:id="rId10"/>
    <p:sldId id="2514" r:id="rId12"/>
    <p:sldId id="2510" r:id="rId13"/>
    <p:sldId id="2537" r:id="rId14"/>
    <p:sldId id="2513" r:id="rId15"/>
    <p:sldId id="2511" r:id="rId16"/>
    <p:sldId id="2517" r:id="rId17"/>
    <p:sldId id="2518" r:id="rId18"/>
    <p:sldId id="2522" r:id="rId19"/>
    <p:sldId id="2519" r:id="rId20"/>
    <p:sldId id="2520" r:id="rId21"/>
    <p:sldId id="2521" r:id="rId22"/>
    <p:sldId id="2533" r:id="rId23"/>
    <p:sldId id="2523" r:id="rId24"/>
    <p:sldId id="2525" r:id="rId25"/>
    <p:sldId id="2524" r:id="rId26"/>
    <p:sldId id="2528" r:id="rId27"/>
    <p:sldId id="2532" r:id="rId28"/>
    <p:sldId id="2529" r:id="rId29"/>
    <p:sldId id="2531" r:id="rId30"/>
    <p:sldId id="2530" r:id="rId31"/>
    <p:sldId id="2534" r:id="rId32"/>
    <p:sldId id="2535" r:id="rId33"/>
    <p:sldId id="2536" r:id="rId34"/>
    <p:sldId id="2428" r:id="rId35"/>
  </p:sldIdLst>
  <p:sldSz cx="9144000" cy="6858000" type="screen4x3"/>
  <p:notesSz cx="6940550" cy="9080500"/>
  <p:custDataLst>
    <p:tags r:id="rId4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5pPr>
    <a:lvl6pPr marL="2286000" algn="l" defTabSz="457200" rtl="0" eaLnBrk="1" latinLnBrk="0" hangingPunct="1"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6pPr>
    <a:lvl7pPr marL="2743200" algn="l" defTabSz="457200" rtl="0" eaLnBrk="1" latinLnBrk="0" hangingPunct="1"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7pPr>
    <a:lvl8pPr marL="3200400" algn="l" defTabSz="457200" rtl="0" eaLnBrk="1" latinLnBrk="0" hangingPunct="1"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8pPr>
    <a:lvl9pPr marL="3657600" algn="l" defTabSz="457200" rtl="0" eaLnBrk="1" latinLnBrk="0" hangingPunct="1">
      <a:defRPr sz="4400" kern="1200">
        <a:solidFill>
          <a:srgbClr val="FF6600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75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" initials="1" lastIdx="2" clrIdx="0"/>
  <p:cmAuthor id="2" name="DELL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ED3"/>
    <a:srgbClr val="FF1405"/>
    <a:srgbClr val="2951D0"/>
    <a:srgbClr val="2952D0"/>
    <a:srgbClr val="2D2BCC"/>
    <a:srgbClr val="C3395E"/>
    <a:srgbClr val="721B99"/>
    <a:srgbClr val="36990D"/>
    <a:srgbClr val="089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343" autoAdjust="0"/>
  </p:normalViewPr>
  <p:slideViewPr>
    <p:cSldViewPr showGuides="1">
      <p:cViewPr varScale="1">
        <p:scale>
          <a:sx n="67" d="100"/>
          <a:sy n="67" d="100"/>
        </p:scale>
        <p:origin x="1300" y="48"/>
      </p:cViewPr>
      <p:guideLst>
        <p:guide orient="horz" pos="2142"/>
        <p:guide pos="2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9.xml"/><Relationship Id="rId4" Type="http://schemas.openxmlformats.org/officeDocument/2006/relationships/slide" Target="slides/slide2.xml"/><Relationship Id="rId39" Type="http://schemas.openxmlformats.org/officeDocument/2006/relationships/commentAuthors" Target="commentAuthors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5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23" tIns="45663" rIns="91323" bIns="45663" numCol="1" anchor="t" anchorCtr="0" compatLnSpc="1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238" y="0"/>
            <a:ext cx="3008312" cy="45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23" tIns="45663" rIns="91323" bIns="45663" numCol="1" anchor="t" anchorCtr="0" compatLnSpc="1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81038"/>
            <a:ext cx="45402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13238"/>
            <a:ext cx="5089525" cy="408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23" tIns="45663" rIns="91323" bIns="45663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6475"/>
            <a:ext cx="3008313" cy="45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23" tIns="45663" rIns="91323" bIns="45663" numCol="1" anchor="b" anchorCtr="0" compatLnSpc="1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238" y="8626475"/>
            <a:ext cx="3008312" cy="454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23" tIns="45663" rIns="91323" bIns="45663" numCol="1" anchor="b" anchorCtr="0" compatLnSpc="1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336509-ED57-0F46-8783-11DCC4F2BFE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FA38-7AA6-9E40-A437-0C1C63708D0B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C067-86FF-E84A-B379-912D14593F9F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B2AB-DD17-5A45-AE14-680AC6DF5A50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64BDA-5273-5F4C-A559-80E03BEF3F4D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A2D91-90CD-AA4D-864C-AE22BE784108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C81D-DAFE-A54C-8E36-319FDB7EB982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65B50-6A4B-0241-9C97-FB0B51B20260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9EFF-5D67-A04C-A647-62548A1D581B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6DD2-6679-EA41-A8F1-819C915757F9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374DC-9420-1944-BBD3-75E60CFECC5F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58B2-1927-3C4B-BA6D-16FD4AD82169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990099"/>
                </a:solidFill>
                <a:ea typeface="MS PGothic" panose="020B060007020508020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2011 Moriond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3366FF"/>
                </a:solidFill>
                <a:ea typeface="MS PGothic" panose="020B060007020508020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Yuehong Xie, Moriond EW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990099"/>
                </a:solidFill>
              </a:defRPr>
            </a:lvl1pPr>
          </a:lstStyle>
          <a:p>
            <a:pPr>
              <a:defRPr/>
            </a:pPr>
            <a:fld id="{C1ECBB11-CCA3-124F-8FC6-D4D336F99BC6}" type="slidenum">
              <a:rPr lang="en-US" altLang="zh-CN"/>
            </a:fld>
            <a:endParaRPr lang="en-US" altLang="zh-CN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8" Type="http://schemas.openxmlformats.org/officeDocument/2006/relationships/image" Target="../media/image62.png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6" Type="http://schemas.openxmlformats.org/officeDocument/2006/relationships/tags" Target="../tags/tag5.xml"/><Relationship Id="rId5" Type="http://schemas.openxmlformats.org/officeDocument/2006/relationships/image" Target="../media/image70.png"/><Relationship Id="rId4" Type="http://schemas.openxmlformats.org/officeDocument/2006/relationships/tags" Target="../tags/tag4.xml"/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76.png"/><Relationship Id="rId12" Type="http://schemas.openxmlformats.org/officeDocument/2006/relationships/tags" Target="../tags/tag6.xml"/><Relationship Id="rId11" Type="http://schemas.openxmlformats.org/officeDocument/2006/relationships/image" Target="../media/image75.png"/><Relationship Id="rId10" Type="http://schemas.openxmlformats.org/officeDocument/2006/relationships/image" Target="../media/image74.png"/><Relationship Id="rId1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1.png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88.png"/><Relationship Id="rId7" Type="http://schemas.openxmlformats.org/officeDocument/2006/relationships/tags" Target="../tags/tag9.xml"/><Relationship Id="rId6" Type="http://schemas.openxmlformats.org/officeDocument/2006/relationships/image" Target="../media/image87.png"/><Relationship Id="rId5" Type="http://schemas.openxmlformats.org/officeDocument/2006/relationships/tags" Target="../tags/tag8.xml"/><Relationship Id="rId4" Type="http://schemas.openxmlformats.org/officeDocument/2006/relationships/image" Target="../media/image86.png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92.png"/><Relationship Id="rId13" Type="http://schemas.openxmlformats.org/officeDocument/2006/relationships/tags" Target="../tags/tag11.xml"/><Relationship Id="rId12" Type="http://schemas.openxmlformats.org/officeDocument/2006/relationships/image" Target="../media/image91.png"/><Relationship Id="rId11" Type="http://schemas.openxmlformats.org/officeDocument/2006/relationships/image" Target="../media/image90.png"/><Relationship Id="rId10" Type="http://schemas.openxmlformats.org/officeDocument/2006/relationships/image" Target="../media/image89.png"/><Relationship Id="rId1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hyperlink" Target="https://inspirehep.net/conferences/2740137" TargetMode="External"/><Relationship Id="rId8" Type="http://schemas.openxmlformats.org/officeDocument/2006/relationships/hyperlink" Target="https://link.springer.com/article/10.1140/epjc/s10052-021-09011-0" TargetMode="External"/><Relationship Id="rId7" Type="http://schemas.openxmlformats.org/officeDocument/2006/relationships/hyperlink" Target="https://journals.aps.org/prl/pdf/10.1103/PhysRevLett.132.051802" TargetMode="External"/><Relationship Id="rId6" Type="http://schemas.openxmlformats.org/officeDocument/2006/relationships/tags" Target="../tags/tag1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97.png"/><Relationship Id="rId11" Type="http://schemas.openxmlformats.org/officeDocument/2006/relationships/image" Target="../media/image96.png"/><Relationship Id="rId10" Type="http://schemas.openxmlformats.org/officeDocument/2006/relationships/tags" Target="../tags/tag13.xml"/><Relationship Id="rId1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image" Target="../media/image105.png"/><Relationship Id="rId7" Type="http://schemas.openxmlformats.org/officeDocument/2006/relationships/image" Target="../media/image104.png"/><Relationship Id="rId6" Type="http://schemas.openxmlformats.org/officeDocument/2006/relationships/tags" Target="../tags/tag1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6.png"/><Relationship Id="rId10" Type="http://schemas.openxmlformats.org/officeDocument/2006/relationships/tags" Target="../tags/tag16.xml"/><Relationship Id="rId1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image" Target="../media/image5.png"/><Relationship Id="rId1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3" Type="http://schemas.openxmlformats.org/officeDocument/2006/relationships/image" Target="../media/image112.jpeg"/><Relationship Id="rId2" Type="http://schemas.openxmlformats.org/officeDocument/2006/relationships/image" Target="../media/image5.png"/><Relationship Id="rId1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0.png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3" Type="http://schemas.openxmlformats.org/officeDocument/2006/relationships/image" Target="../media/image116.png"/><Relationship Id="rId2" Type="http://schemas.openxmlformats.org/officeDocument/2006/relationships/image" Target="../media/image5.png"/><Relationship Id="rId1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0.png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Relationship Id="rId3" Type="http://schemas.openxmlformats.org/officeDocument/2006/relationships/image" Target="../media/image126.png"/><Relationship Id="rId2" Type="http://schemas.openxmlformats.org/officeDocument/2006/relationships/image" Target="../media/image5.png"/><Relationship Id="rId1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3.png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3" Type="http://schemas.openxmlformats.org/officeDocument/2006/relationships/image" Target="../media/image139.png"/><Relationship Id="rId2" Type="http://schemas.openxmlformats.org/officeDocument/2006/relationships/image" Target="../media/image5.png"/><Relationship Id="rId1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6.png"/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1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35.png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Lenovo\Desktop\华中师范大学(长)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86446" y="0"/>
            <a:ext cx="3357554" cy="791078"/>
          </a:xfrm>
          <a:prstGeom prst="rect">
            <a:avLst/>
          </a:prstGeom>
          <a:noFill/>
        </p:spPr>
      </p:pic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3340100"/>
          <a:ext cx="114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" r:id="rId2" imgW="114300" imgH="177165" progId="Equation.KSEE3">
                  <p:embed/>
                </p:oleObj>
              </mc:Choice>
              <mc:Fallback>
                <p:oleObj name="" r:id="rId2" imgW="114300" imgH="177165" progId="Equation.KSEE3">
                  <p:embed/>
                  <p:pic>
                    <p:nvPicPr>
                      <p:cNvPr id="0" name="对象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14850" y="3340100"/>
          <a:ext cx="114300" cy="177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" r:id="rId4" imgW="114300" imgH="177165" progId="Equation.KSEE3">
                  <p:embed/>
                </p:oleObj>
              </mc:Choice>
              <mc:Fallback>
                <p:oleObj name="" r:id="rId4" imgW="114300" imgH="177165" progId="Equation.KSEE3">
                  <p:embed/>
                  <p:pic>
                    <p:nvPicPr>
                      <p:cNvPr id="0" name="对象 2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ject 2"/>
          <p:cNvSpPr/>
          <p:nvPr/>
        </p:nvSpPr>
        <p:spPr>
          <a:xfrm>
            <a:off x="0" y="-18034"/>
            <a:ext cx="1181100" cy="826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文本框 2"/>
          <p:cNvSpPr txBox="1"/>
          <p:nvPr/>
        </p:nvSpPr>
        <p:spPr>
          <a:xfrm>
            <a:off x="539750" y="2421255"/>
            <a:ext cx="8479155" cy="706755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LHCb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实验上的含时</a:t>
            </a:r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CP</a:t>
            </a: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破坏测量</a:t>
            </a:r>
            <a:endParaRPr kumimoji="0" lang="zh-CN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charset="0"/>
              <a:sym typeface="+mn-ea"/>
            </a:endParaRPr>
          </a:p>
        </p:txBody>
      </p:sp>
      <p:sp>
        <p:nvSpPr>
          <p:cNvPr id="76" name="文本框 5"/>
          <p:cNvSpPr txBox="1"/>
          <p:nvPr/>
        </p:nvSpPr>
        <p:spPr>
          <a:xfrm>
            <a:off x="2051685" y="4005580"/>
            <a:ext cx="4617720" cy="203009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6"/>
                  <a:srcRect/>
                  <a:stretch>
                    <a:fillRect/>
                  </a:stretch>
                </a:blipFill>
              </a:defRPr>
            </a:lvl1pPr>
          </a:lstStyle>
          <a:p>
            <a:pPr indent="0" algn="ctr" fontAlgn="auto">
              <a:lnSpc>
                <a:spcPct val="150000"/>
              </a:lnSpc>
            </a:pPr>
            <a:r>
              <a:rPr lang="zh-CN" alt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报告人：</a:t>
            </a:r>
            <a:r>
              <a:rPr lang="zh-CN" altLang="en-US" sz="2800" b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李可陈</a:t>
            </a:r>
            <a:r>
              <a:rPr lang="en-US" altLang="zh-CN" sz="2800" b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en-US" altLang="zh-C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                                                         </a:t>
            </a:r>
            <a:endParaRPr lang="en-US" altLang="zh-CN" sz="28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800">
                <a:solidFill>
                  <a:srgbClr val="424242"/>
                </a:solidFill>
                <a:latin typeface="PingFangSC-Regular"/>
                <a:ea typeface="PingFangSC-Regular"/>
                <a:sym typeface="+mn-ea"/>
              </a:rPr>
              <a:t>第</a:t>
            </a:r>
            <a:r>
              <a:rPr lang="en-US" altLang="zh-CN" sz="2800">
                <a:solidFill>
                  <a:srgbClr val="424242"/>
                </a:solidFill>
                <a:latin typeface="Helvetica"/>
                <a:ea typeface="Helvetica"/>
                <a:sym typeface="+mn-ea"/>
              </a:rPr>
              <a:t>4</a:t>
            </a:r>
            <a:r>
              <a:rPr lang="zh-CN" altLang="en-US" sz="2800">
                <a:solidFill>
                  <a:srgbClr val="424242"/>
                </a:solidFill>
                <a:latin typeface="PingFangSC-Regular"/>
                <a:ea typeface="PingFangSC-Regular"/>
                <a:sym typeface="+mn-ea"/>
              </a:rPr>
              <a:t>届</a:t>
            </a:r>
            <a:r>
              <a:rPr lang="en-US" altLang="zh-CN" sz="2800">
                <a:solidFill>
                  <a:srgbClr val="424242"/>
                </a:solidFill>
                <a:latin typeface="Helvetica"/>
                <a:ea typeface="Helvetica"/>
                <a:sym typeface="+mn-ea"/>
              </a:rPr>
              <a:t>LHCb</a:t>
            </a:r>
            <a:r>
              <a:rPr lang="zh-CN" altLang="en-US" sz="2800">
                <a:solidFill>
                  <a:srgbClr val="424242"/>
                </a:solidFill>
                <a:latin typeface="PingFangSC-Regular"/>
                <a:ea typeface="PingFangSC-Regular"/>
                <a:sym typeface="+mn-ea"/>
              </a:rPr>
              <a:t>前沿物理研讨会</a:t>
            </a:r>
            <a:endParaRPr lang="en-US" altLang="zh-CN" sz="28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2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2024/7/29</a:t>
            </a:r>
            <a:endParaRPr lang="en-US" altLang="zh-CN" sz="28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kumimoji="0" lang="zh-CN" altLang="en-US" sz="3200" dirty="0">
                <a:solidFill>
                  <a:srgbClr val="2952D0"/>
                </a:solidFill>
                <a:latin typeface="Helvetica" charset="0"/>
                <a:cs typeface="Helvetica" charset="0"/>
              </a:rPr>
              <a:t>味道标记</a:t>
            </a:r>
            <a:endParaRPr kumimoji="0" lang="zh-CN" altLang="en-US" sz="3200" dirty="0">
              <a:solidFill>
                <a:srgbClr val="2952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135" y="1189990"/>
            <a:ext cx="3629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一般的含时</a:t>
            </a:r>
            <a:r>
              <a:rPr lang="en-US" altLang="zh-CN" sz="2400">
                <a:solidFill>
                  <a:schemeClr val="tx1"/>
                </a:solidFill>
              </a:rPr>
              <a:t>B</a:t>
            </a:r>
            <a:r>
              <a:rPr lang="zh-CN" altLang="en-US" sz="2400">
                <a:solidFill>
                  <a:schemeClr val="tx1"/>
                </a:solidFill>
              </a:rPr>
              <a:t>介子</a:t>
            </a:r>
            <a:r>
              <a:rPr lang="zh-CN" altLang="en-US" sz="2400">
                <a:solidFill>
                  <a:schemeClr val="tx1"/>
                </a:solidFill>
              </a:rPr>
              <a:t>演化：</a:t>
            </a:r>
            <a:endParaRPr lang="zh-CN" alt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39934" y="2138060"/>
                <a:ext cx="45532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准确地标记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𝐵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介子在初始时刻的味道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4" y="2138060"/>
                <a:ext cx="4553298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4" t="-4" r="-253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827326" y="2708979"/>
                <a:ext cx="6336704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 algn="l"/>
                <a:r>
                  <a:rPr kumimoji="1"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初始时刻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𝑡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的含义：</a:t>
                </a:r>
                <a:endParaRPr kumimoji="1" lang="en-US" altLang="zh-CN" sz="2000" dirty="0">
                  <a:solidFill>
                    <a:schemeClr val="tx1"/>
                  </a:solidFill>
                  <a:ea typeface="微软雅黑" panose="020B0503020204020204" charset="-122"/>
                  <a:cs typeface="黑体" panose="02010609060101010101" charset="-122"/>
                </a:endParaRPr>
              </a:p>
              <a:p>
                <a:pPr marL="457200" indent="-457200" algn="l">
                  <a:buFont typeface="+mj-lt"/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𝑒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对撞：确认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𝐵</m:t>
                    </m:r>
                    <m:r>
                      <a:rPr kumimoji="1"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介子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处于味道本征态的某个时刻</a:t>
                </a:r>
                <a:endParaRPr kumimoji="1" lang="en-US" altLang="zh-CN" sz="2000" dirty="0">
                  <a:solidFill>
                    <a:schemeClr val="tx1"/>
                  </a:solidFill>
                  <a:ea typeface="微软雅黑" panose="020B0503020204020204" charset="-122"/>
                  <a:cs typeface="黑体" panose="02010609060101010101" charset="-122"/>
                </a:endParaRPr>
              </a:p>
              <a:p>
                <a:pPr marL="457200" indent="-457200" algn="l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kumimoji="1" lang="zh-CN" alt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强子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对撞：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𝐵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介子产生的时刻，必然为味本征态</a:t>
                </a:r>
                <a:endParaRPr kumimoji="1" lang="zh-CN" altLang="en-US" sz="2000" dirty="0">
                  <a:solidFill>
                    <a:schemeClr val="tx1"/>
                  </a:solidFill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26" y="2708979"/>
                <a:ext cx="6336704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9" t="-7" r="9" b="-67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2"/>
              <p:cNvSpPr txBox="1">
                <a:spLocks noChangeArrowheads="1"/>
              </p:cNvSpPr>
              <p:nvPr/>
            </p:nvSpPr>
            <p:spPr bwMode="auto">
              <a:xfrm>
                <a:off x="539552" y="3895903"/>
                <a:ext cx="7416824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p>
                <a:pPr marL="342900" indent="-342900" algn="l" eaLnBrk="1" hangingPunct="1">
                  <a:spcBef>
                    <a:spcPct val="50000"/>
                  </a:spcBef>
                  <a:buFont typeface="Wingdings" panose="05000000000000000000" pitchFamily="2" charset="2"/>
                  <a:buChar char="q"/>
                  <a:defRPr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味道误判率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𝜔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)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压低振荡幅度，需要利用控制数据准确地估计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3895903"/>
                <a:ext cx="741682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" t="-44" r="6" b="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827579" y="4365099"/>
                <a:ext cx="3758952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p>
                <a:pPr algn="l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𝐶</m:t>
                      </m:r>
                      <m: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cosΔ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→</m:t>
                      </m:r>
                      <m:d>
                        <m:dPr>
                          <m:begChr m:val="（"/>
                          <m:endChr m:val="）"/>
                          <m:ctrlPr>
                            <a:rPr kumimoji="1"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2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𝜔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𝐶</m:t>
                      </m:r>
                      <m: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cosΔ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79" y="4365099"/>
                <a:ext cx="3758952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" t="-27" r="15" b="4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899969" y="4940657"/>
                <a:ext cx="3758952" cy="4001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p>
                <a:pPr algn="l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𝑆</m:t>
                      </m:r>
                      <m: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sinΔ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→</m:t>
                      </m:r>
                      <m:d>
                        <m:dPr>
                          <m:begChr m:val="（"/>
                          <m:endChr m:val="）"/>
                          <m:ctrlPr>
                            <a:rPr kumimoji="1" lang="zh-CN" alt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1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2</m:t>
                          </m:r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𝜔</m:t>
                          </m:r>
                        </m:e>
                      </m:d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𝑆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sinΔ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zh-CN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69" y="4940657"/>
                <a:ext cx="3758952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5" t="-89" r="15" b="1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2"/>
              <p:cNvSpPr txBox="1">
                <a:spLocks noChangeArrowheads="1"/>
              </p:cNvSpPr>
              <p:nvPr/>
            </p:nvSpPr>
            <p:spPr bwMode="auto">
              <a:xfrm>
                <a:off x="539552" y="5589493"/>
                <a:ext cx="7416824" cy="4312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p>
                <a:pPr marL="342900" indent="-342900" algn="l" eaLnBrk="1" hangingPunct="1">
                  <a:spcBef>
                    <a:spcPct val="50000"/>
                  </a:spcBef>
                  <a:buFont typeface="Wingdings" panose="05000000000000000000" pitchFamily="2" charset="2"/>
                  <a:buChar char="q"/>
                  <a:defRPr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味道标记能力的衡量指标：有效效率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𝜖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𝑡𝑎𝑔</m:t>
                        </m:r>
                      </m:sub>
                    </m:sSub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</a:rPr>
                            </m:ctrlPr>
                          </m:d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</a:rPr>
                              <m:t>1</m:t>
                            </m:r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</a:rPr>
                              <m:t>−</m:t>
                            </m:r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</a:rPr>
                              <m:t>2</m:t>
                            </m:r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CN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89493"/>
                <a:ext cx="7416824" cy="431272"/>
              </a:xfrm>
              <a:prstGeom prst="rect">
                <a:avLst/>
              </a:prstGeom>
              <a:blipFill rotWithShape="1">
                <a:blip r:embed="rId7"/>
                <a:stretch>
                  <a:fillRect l="-6" t="-52" r="6" b="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6145" y="1085850"/>
            <a:ext cx="4014470" cy="9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 bldLvl="0" animBg="1"/>
      <p:bldP spid="17" grpId="0" bldLvl="0" animBg="1"/>
      <p:bldP spid="18" grpId="0" bldLvl="0" animBg="1"/>
      <p:bldP spid="1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altLang="en-US" sz="32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Helvetica" charset="0"/>
                <a:sym typeface="+mn-ea"/>
              </a:rPr>
              <a:t>味道标记的刻度</a:t>
            </a:r>
            <a:endParaRPr kumimoji="0" lang="zh-CN" altLang="en-US" sz="32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Helvetica" charset="0"/>
              <a:sym typeface="+mn-ea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文本框 50"/>
              <p:cNvSpPr txBox="1"/>
              <p:nvPr/>
            </p:nvSpPr>
            <p:spPr bwMode="auto">
              <a:xfrm>
                <a:off x="395784" y="1056799"/>
                <a:ext cx="7488832" cy="7258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𝑱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/</m:t>
                    </m:r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𝝍</m:t>
                    </m:r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𝑩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𝟎</m:t>
                        </m:r>
                      </m:sup>
                    </m:sSubSup>
                    <m:r>
                      <a:rPr lang="en-US" altLang="zh-C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Sup>
                      <m:sSubSupPr>
                        <m:ctrlP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𝑫</m:t>
                        </m:r>
                      </m:e>
                      <m:sub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𝒔</m:t>
                        </m:r>
                      </m:sub>
                      <m:sup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pPr>
                      <m:e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𝝅</m:t>
                        </m:r>
                      </m:e>
                      <m:sup>
                        <m:r>
                          <a:rPr lang="en-US" altLang="zh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(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味道特定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)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对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OS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和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SS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标记误判率进行刻度</a:t>
                </a:r>
                <a:endParaRPr lang="zh-CN" altLang="en-US" sz="2000" b="1" baseline="30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Helvetica" charset="0"/>
                </a:endParaRPr>
              </a:p>
            </p:txBody>
          </p:sp>
        </mc:Choice>
        <mc:Fallback>
          <p:sp>
            <p:nvSpPr>
              <p:cNvPr id="51" name="文本框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784" y="1056799"/>
                <a:ext cx="7488832" cy="725805"/>
              </a:xfrm>
              <a:prstGeom prst="rect">
                <a:avLst/>
              </a:prstGeom>
              <a:blipFill rotWithShape="1">
                <a:blip r:embed="rId2"/>
                <a:stretch>
                  <a:fillRect l="-2" t="-22" r="6" b="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05" y="1774190"/>
            <a:ext cx="3168015" cy="2202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682115"/>
            <a:ext cx="3300095" cy="229425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 bwMode="auto">
          <a:xfrm>
            <a:off x="468630" y="4077335"/>
            <a:ext cx="626046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 charset="0"/>
              </a:rPr>
              <a:t>LHCb Run2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 charset="0"/>
              </a:rPr>
              <a:t>味道标记有效效率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Helvetica" charset="0"/>
              </a:rPr>
              <a:t>: 4 - 6%</a:t>
            </a:r>
            <a:endParaRPr lang="en-US" altLang="zh-CN" sz="2000" b="1" baseline="30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Helvetica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450" y="4653280"/>
            <a:ext cx="7043420" cy="1967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kumimoji="0" lang="zh-CN" altLang="en-US" sz="3200" dirty="0">
                <a:solidFill>
                  <a:srgbClr val="2952D0"/>
                </a:solidFill>
                <a:latin typeface="Helvetica" charset="0"/>
                <a:cs typeface="Helvetica" charset="0"/>
              </a:rPr>
              <a:t>时间重建与</a:t>
            </a:r>
            <a:r>
              <a:rPr kumimoji="0" lang="zh-CN" altLang="en-US" sz="3200" dirty="0">
                <a:solidFill>
                  <a:srgbClr val="2952D0"/>
                </a:solidFill>
                <a:latin typeface="Helvetica" charset="0"/>
                <a:cs typeface="Helvetica" charset="0"/>
              </a:rPr>
              <a:t>分辨率</a:t>
            </a:r>
            <a:endParaRPr kumimoji="0" lang="zh-CN" altLang="en-US" sz="3200" dirty="0">
              <a:solidFill>
                <a:srgbClr val="2952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64337" y="1190387"/>
                <a:ext cx="70954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精确地测量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𝐵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介子从初始时刻到衰变所经历的的固有时间，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7" y="1190387"/>
                <a:ext cx="709544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7" t="-99" r="7" b="1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12597" y="1740649"/>
                <a:ext cx="81755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时间分辨率（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）压低振荡幅度，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需要利用控制数据准确地估计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97" y="1740649"/>
                <a:ext cx="817556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6" t="-28" r="6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899974" y="2235041"/>
                <a:ext cx="76306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衰变：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Δ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𝑠</m:t>
                        </m:r>
                      </m:sub>
                    </m:sSub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≈</m:t>
                    </m:r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17</m:t>
                    </m:r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.</m:t>
                    </m:r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7</m:t>
                    </m:r>
                    <m:r>
                      <m:rPr>
                        <m:sty m:val="p"/>
                      </m:rPr>
                      <a:rPr kumimoji="1" lang="en-US" altLang="zh-CN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p</m:t>
                    </m:r>
                    <m:sSup>
                      <m:sSup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s</m:t>
                        </m:r>
                      </m:e>
                      <m:sup>
                        <m:r>
                          <a:rPr kumimoji="1"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−</m:t>
                        </m:r>
                        <m:r>
                          <a:rPr kumimoji="1"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1</m:t>
                        </m:r>
                      </m:sup>
                    </m:sSup>
                    <m:r>
                      <a:rPr kumimoji="1" lang="zh-CN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。</m:t>
                    </m:r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𝑡</m:t>
                        </m:r>
                      </m:sub>
                    </m:sSub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.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05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ps</m:t>
                    </m:r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，压低因子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∼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.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6760</m:t>
                    </m:r>
                  </m:oMath>
                </a14:m>
                <a:endParaRPr kumimoji="1" lang="en-US" altLang="zh-CN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74" y="2235041"/>
                <a:ext cx="76306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" t="-129" b="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903149" y="2637244"/>
                <a:ext cx="7344816" cy="380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衰变：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Δ</m:t>
                    </m:r>
                    <m:sSub>
                      <m:sSub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𝑑</m:t>
                        </m:r>
                      </m:sub>
                    </m:sSub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≈</m:t>
                    </m:r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a:rPr kumimoji="1"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.</m:t>
                    </m:r>
                    <m:r>
                      <a:rPr kumimoji="1" lang="en-US" altLang="zh-CN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5</m:t>
                    </m:r>
                    <m:r>
                      <m:rPr>
                        <m:sty m:val="p"/>
                      </m:rPr>
                      <a:rPr kumimoji="1" lang="en-US" altLang="zh-CN" sz="1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p</m:t>
                    </m:r>
                    <m:sSup>
                      <m:sSupPr>
                        <m:ctrlPr>
                          <a:rPr kumimoji="1"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s</m:t>
                        </m:r>
                      </m:e>
                      <m:sup>
                        <m:r>
                          <a:rPr kumimoji="1"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−</m:t>
                        </m:r>
                        <m:r>
                          <a:rPr kumimoji="1" lang="en-US" altLang="zh-CN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1</m:t>
                        </m:r>
                      </m:sup>
                    </m:sSup>
                    <m:r>
                      <a:rPr kumimoji="1" lang="zh-CN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。</m:t>
                    </m:r>
                    <m:r>
                      <a:rPr kumimoji="1"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 </m:t>
                    </m:r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𝑡</m:t>
                        </m:r>
                      </m:sub>
                    </m:sSub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.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1</m:t>
                    </m:r>
                    <m:r>
                      <a:rPr kumimoji="1"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m:rPr>
                        <m:sty m:val="p"/>
                      </m:rPr>
                      <a:rPr kumimoji="1" lang="en-US" altLang="zh-CN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ps</m:t>
                    </m:r>
                  </m:oMath>
                </a14:m>
                <a:r>
                  <a:rPr kumimoji="1" lang="zh-CN" altLang="en-US" sz="1800" dirty="0">
                    <a:solidFill>
                      <a:schemeClr val="tx1"/>
                    </a:solidFill>
                    <a:ea typeface="微软雅黑" panose="020B0503020204020204" charset="-122"/>
                    <a:cs typeface="黑体" panose="02010609060101010101" charset="-122"/>
                  </a:rPr>
                  <a:t>，压低因子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∼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.</m:t>
                    </m:r>
                    <m:r>
                      <a:rPr kumimoji="1"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9988</m:t>
                    </m:r>
                  </m:oMath>
                </a14:m>
                <a:endParaRPr kumimoji="1" lang="en-US" altLang="zh-CN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49" y="2637244"/>
                <a:ext cx="7344816" cy="380365"/>
              </a:xfrm>
              <a:prstGeom prst="rect">
                <a:avLst/>
              </a:prstGeom>
              <a:blipFill rotWithShape="1">
                <a:blip r:embed="rId5"/>
                <a:stretch>
                  <a:fillRect l="-2" t="-23" r="8" b="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2"/>
              <p:cNvSpPr txBox="1">
                <a:spLocks noChangeArrowheads="1"/>
              </p:cNvSpPr>
              <p:nvPr/>
            </p:nvSpPr>
            <p:spPr bwMode="auto">
              <a:xfrm>
                <a:off x="683821" y="3105632"/>
                <a:ext cx="4032448" cy="5841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p>
                <a:pPr algn="l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𝐶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cosΔ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0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charset="-122"/>
                                        </a:rPr>
                                        <m:t>Δ</m:t>
                                      </m:r>
                                      <m:r>
                                        <a:rPr kumimoji="1" lang="en-US" altLang="zh-CN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charset="-122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𝐶</m:t>
                      </m:r>
                      <m:r>
                        <a:rPr kumimoji="1" lang="en-US" altLang="zh-CN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cosΔ</m:t>
                      </m:r>
                      <m:r>
                        <a:rPr kumimoji="1" lang="en-US" altLang="zh-CN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a:rPr kumimoji="1" lang="zh-CN" altLang="en-US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kumimoji="1" lang="zh-CN" altLang="en-US" sz="2000" i="1" dirty="0">
                  <a:solidFill>
                    <a:schemeClr val="accent2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821" y="3105632"/>
                <a:ext cx="4032448" cy="584199"/>
              </a:xfrm>
              <a:prstGeom prst="rect">
                <a:avLst/>
              </a:prstGeom>
              <a:blipFill rotWithShape="1">
                <a:blip r:embed="rId6"/>
                <a:stretch>
                  <a:fillRect l="-14" t="-83" r="3" b="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5004182" y="3068802"/>
                <a:ext cx="3758952" cy="58419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p>
                <a:pPr algn="l" eaLnBrk="1" hangingPunct="1"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𝑆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sin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zh-CN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zh-CN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zh-CN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20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charset="-122"/>
                                        </a:rPr>
                                        <m:t>Δ</m:t>
                                      </m:r>
                                      <m:r>
                                        <a:rPr kumimoji="1" lang="en-US" altLang="zh-CN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ea typeface="微软雅黑" panose="020B0503020204020204" charset="-122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2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2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2000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  <a:ea typeface="微软雅黑" panose="020B0503020204020204" charset="-122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zh-CN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zh-CN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1" lang="en-US" altLang="zh-CN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𝑆</m:t>
                      </m:r>
                      <m:r>
                        <a:rPr kumimoji="1" lang="en-US" altLang="zh-CN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s</m:t>
                      </m:r>
                      <m:r>
                        <m:rPr>
                          <m:sty m:val="p"/>
                        </m:rPr>
                        <a:rPr kumimoji="1" lang="en-US" altLang="zh-CN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in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Δ</m:t>
                      </m:r>
                      <m:r>
                        <a:rPr kumimoji="1" lang="en-US" altLang="zh-CN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𝑚𝑡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 </m:t>
                      </m:r>
                    </m:oMath>
                  </m:oMathPara>
                </a14:m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>
          <p:sp>
            <p:nvSpPr>
              <p:cNvPr id="18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4182" y="3068802"/>
                <a:ext cx="3758952" cy="584199"/>
              </a:xfrm>
              <a:prstGeom prst="rect">
                <a:avLst/>
              </a:prstGeom>
              <a:blipFill rotWithShape="1">
                <a:blip r:embed="rId7"/>
                <a:stretch>
                  <a:fillRect l="-10" t="-83" r="4" b="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05" y="4769485"/>
            <a:ext cx="2738120" cy="20516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2090" y="4769485"/>
            <a:ext cx="3005455" cy="2037080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 bwMode="auto">
          <a:xfrm>
            <a:off x="35560" y="3703955"/>
            <a:ext cx="10268585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342900" indent="-342900" algn="l" latinLnBrk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用“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prompt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”样本对软件预估的时间分辨率进行刻度</a:t>
            </a:r>
            <a:endParaRPr lang="en-US" altLang="zh-CN" sz="2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l" latinLnBrk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LHCb Run 2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平均时间分辨率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~45 fs</a:t>
            </a:r>
            <a:endParaRPr lang="en-US" altLang="ja-JP" sz="2000" baseline="30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20" grpId="0"/>
      <p:bldP spid="17" grpId="0" bldLvl="0" animBg="1"/>
      <p:bldP spid="1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kumimoji="0" lang="zh-CN" altLang="en-US" sz="3200" dirty="0">
                <a:solidFill>
                  <a:srgbClr val="2952D0"/>
                </a:solidFill>
                <a:latin typeface="Helvetica" charset="0"/>
                <a:cs typeface="Helvetica" charset="0"/>
              </a:rPr>
              <a:t>味道标记与时间</a:t>
            </a:r>
            <a:r>
              <a:rPr kumimoji="0" lang="zh-CN" altLang="en-US" sz="3200" dirty="0">
                <a:solidFill>
                  <a:srgbClr val="2952D0"/>
                </a:solidFill>
                <a:latin typeface="Helvetica" charset="0"/>
                <a:cs typeface="Helvetica" charset="0"/>
              </a:rPr>
              <a:t>重建</a:t>
            </a:r>
            <a:endParaRPr kumimoji="0" lang="zh-CN" altLang="en-US" sz="3200" dirty="0">
              <a:solidFill>
                <a:srgbClr val="2952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9" y="1669222"/>
            <a:ext cx="7784311" cy="4104927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 bwMode="auto">
          <a:xfrm>
            <a:off x="1403648" y="1412776"/>
            <a:ext cx="33123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7" name="直接连接符 6"/>
          <p:cNvCxnSpPr/>
          <p:nvPr/>
        </p:nvCxnSpPr>
        <p:spPr bwMode="auto">
          <a:xfrm>
            <a:off x="1403648" y="1124744"/>
            <a:ext cx="0" cy="2628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/>
          <p:cNvCxnSpPr/>
          <p:nvPr/>
        </p:nvCxnSpPr>
        <p:spPr bwMode="auto">
          <a:xfrm>
            <a:off x="4716016" y="1124744"/>
            <a:ext cx="0" cy="20519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 bwMode="auto">
              <a:xfrm>
                <a:off x="2709545" y="1012190"/>
                <a:ext cx="387985" cy="46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1" i="1" smtClean="0">
                          <a:solidFill>
                            <a:srgbClr val="0930F1"/>
                          </a:solidFill>
                          <a:latin typeface="Cambria Math" panose="02040503050406030204" pitchFamily="18" charset="0"/>
                          <a:cs typeface="Tahoma" panose="020B0604030504040204" charset="0"/>
                        </a:rPr>
                        <m:t>𝒍</m:t>
                      </m:r>
                    </m:oMath>
                  </m:oMathPara>
                </a14:m>
                <a:endParaRPr kumimoji="0" lang="zh-CN" altLang="en-US" sz="2400" b="1" dirty="0">
                  <a:solidFill>
                    <a:srgbClr val="0930F1"/>
                  </a:solidFill>
                  <a:latin typeface="Tahoma" panose="020B0604030504040204" charset="0"/>
                  <a:cs typeface="Tahoma" panose="020B060403050404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9545" y="1012190"/>
                <a:ext cx="387985" cy="462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 bwMode="auto">
              <a:xfrm>
                <a:off x="827584" y="5889466"/>
                <a:ext cx="7416824" cy="70788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930F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zh-CN" altLang="en-US" sz="2000" dirty="0">
                    <a:solidFill>
                      <a:srgbClr val="0930F1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介子产生顶点和衰变顶点间的距离提供衰变时间</a:t>
                </a:r>
                <a:endParaRPr lang="en-US" altLang="zh-CN" sz="2000" dirty="0">
                  <a:solidFill>
                    <a:srgbClr val="0930F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lang="zh-CN" altLang="en-US" sz="2000" dirty="0">
                    <a:solidFill>
                      <a:srgbClr val="C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两种味道标记方式：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same-side </a:t>
                </a:r>
                <a:r>
                  <a:rPr lang="zh-CN" altLang="en-US" sz="20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和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</a:rPr>
                  <a:t>opposite-side </a:t>
                </a:r>
                <a:endParaRPr lang="zh-CN" altLang="en-US" sz="2000" dirty="0">
                  <a:solidFill>
                    <a:srgbClr val="C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5889466"/>
                <a:ext cx="7416824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" t="-67" r="3" b="4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 bwMode="auto">
              <a:xfrm>
                <a:off x="6989445" y="1474470"/>
                <a:ext cx="1254760" cy="784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1" i="1" smtClean="0">
                          <a:solidFill>
                            <a:srgbClr val="0930F1"/>
                          </a:solidFill>
                          <a:latin typeface="Cambria Math" panose="02040503050406030204" pitchFamily="18" charset="0"/>
                          <a:cs typeface="Tahoma" panose="020B0604030504040204" charset="0"/>
                        </a:rPr>
                        <m:t>𝒕</m:t>
                      </m:r>
                      <m:r>
                        <a:rPr kumimoji="0" lang="en-US" altLang="zh-CN" sz="2400" b="1" i="1" smtClean="0">
                          <a:solidFill>
                            <a:srgbClr val="0930F1"/>
                          </a:solidFill>
                          <a:latin typeface="Cambria Math" panose="02040503050406030204" pitchFamily="18" charset="0"/>
                          <a:cs typeface="Tahoma" panose="020B0604030504040204" charset="0"/>
                        </a:rPr>
                        <m:t>=</m:t>
                      </m:r>
                      <m:r>
                        <a:rPr kumimoji="0" lang="en-US" altLang="zh-CN" sz="2400" b="1" i="1" smtClean="0">
                          <a:solidFill>
                            <a:srgbClr val="0930F1"/>
                          </a:solidFill>
                          <a:latin typeface="Cambria Math" panose="02040503050406030204" pitchFamily="18" charset="0"/>
                          <a:cs typeface="Tahoma" panose="020B0604030504040204" charset="0"/>
                        </a:rPr>
                        <m:t>𝒍</m:t>
                      </m:r>
                      <m:f>
                        <m:fPr>
                          <m:ctrlPr>
                            <a:rPr kumimoji="0" lang="en-US" altLang="zh-CN" sz="2400" b="1" i="1" smtClean="0">
                              <a:solidFill>
                                <a:srgbClr val="0930F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</m:ctrlPr>
                        </m:fPr>
                        <m:num>
                          <m:r>
                            <a:rPr kumimoji="0" lang="en-US" altLang="zh-CN" sz="2400" b="1" i="1" smtClean="0">
                              <a:solidFill>
                                <a:srgbClr val="0930F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𝒎</m:t>
                          </m:r>
                        </m:num>
                        <m:den>
                          <m:r>
                            <a:rPr kumimoji="0" lang="en-US" altLang="zh-CN" sz="2400" b="1" i="1" smtClean="0">
                              <a:solidFill>
                                <a:srgbClr val="0930F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𝒑</m:t>
                          </m:r>
                        </m:den>
                      </m:f>
                    </m:oMath>
                  </m:oMathPara>
                </a14:m>
                <a:endParaRPr kumimoji="0" lang="zh-CN" altLang="en-US" sz="2400" b="1" dirty="0">
                  <a:solidFill>
                    <a:srgbClr val="0930F1"/>
                  </a:solidFill>
                  <a:latin typeface="Tahoma" panose="020B0604030504040204" charset="0"/>
                  <a:cs typeface="Tahoma" panose="020B0604030504040204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9445" y="1474470"/>
                <a:ext cx="1254760" cy="7842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8734" y="2859839"/>
            <a:ext cx="6999605" cy="1162288"/>
            <a:chOff x="5519057" y="1743193"/>
            <a:chExt cx="6999605" cy="1162288"/>
          </a:xfrm>
        </p:grpSpPr>
        <p:sp>
          <p:nvSpPr>
            <p:cNvPr id="7" name="矩形 6"/>
            <p:cNvSpPr/>
            <p:nvPr/>
          </p:nvSpPr>
          <p:spPr>
            <a:xfrm>
              <a:off x="5519057" y="1743193"/>
              <a:ext cx="1162288" cy="11622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19057" y="1816505"/>
              <a:ext cx="1153886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dirty="0" smtClean="0">
                  <a:ln w="28575">
                    <a:noFill/>
                  </a:ln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zh-CN" sz="6000" dirty="0" smtClean="0">
                <a:ln w="28575">
                  <a:noFill/>
                </a:ln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2852" y="2032118"/>
              <a:ext cx="58458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LHCb Run2 </a:t>
              </a:r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含时</a:t>
              </a:r>
              <a:r>
                <a:rPr lang="en-US" altLang="zh-CN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CP</a:t>
              </a:r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破坏测量</a:t>
              </a:r>
              <a:endParaRPr lang="zh-CN" altLang="en-US" sz="32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ψ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</a:t>
                </a:r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5560" y="911225"/>
                <a:ext cx="4616450" cy="3028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l"/>
                <a:r>
                  <a:rPr lang="en-US" sz="2000" i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•</a:t>
                </a:r>
                <a:r>
                  <a:rPr lang="en-US" sz="2000" i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ψ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衰变的树图与圈图</a:t>
                </a:r>
                <a:endParaRPr 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" y="911225"/>
                <a:ext cx="4616450" cy="302895"/>
              </a:xfrm>
              <a:prstGeom prst="rect">
                <a:avLst/>
              </a:prstGeom>
              <a:blipFill rotWithShape="1">
                <a:blip r:embed="rId3"/>
                <a:stretch>
                  <a:fillRect b="-245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9705" y="1410970"/>
            <a:ext cx="3455035" cy="19869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36235" y="1844675"/>
            <a:ext cx="3464560" cy="17119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04435" y="2997200"/>
            <a:ext cx="19570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chemeClr val="tx1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企鹅图污染</a:t>
            </a:r>
            <a:r>
              <a:rPr lang="en-US" altLang="zh-CN" sz="1600">
                <a:solidFill>
                  <a:schemeClr val="tx1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&lt; 1% </a:t>
            </a:r>
            <a:endParaRPr lang="en-US" altLang="zh-CN" sz="1600">
              <a:solidFill>
                <a:schemeClr val="tx1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7315" y="3573145"/>
                <a:ext cx="4387215" cy="32131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l"/>
                <a:r>
                  <a:rPr lang="zh-CN" altLang="en-US"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en-US" altLang="zh-CN"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忽略掉衰变振幅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中的复相位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" y="3573145"/>
                <a:ext cx="4387215" cy="321310"/>
              </a:xfrm>
              <a:prstGeom prst="rect">
                <a:avLst/>
              </a:prstGeom>
              <a:blipFill rotWithShape="1">
                <a:blip r:embed="rId8"/>
                <a:stretch>
                  <a:fillRect b="-10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" y="4149090"/>
            <a:ext cx="5075555" cy="65786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0290" y="4940935"/>
            <a:ext cx="2501265" cy="4724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0"/>
              <p:cNvSpPr txBox="1"/>
              <p:nvPr/>
            </p:nvSpPr>
            <p:spPr>
              <a:xfrm>
                <a:off x="4494684" y="4806801"/>
                <a:ext cx="4254500" cy="659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libri" panose="020F0502020204030204"/>
                    <a:ea typeface="+mn-ea"/>
                    <a:cs typeface="+mn-cs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𝐼𝑚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𝑠𝑖𝑛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US" sz="20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84" y="4806801"/>
                <a:ext cx="4254500" cy="659765"/>
              </a:xfrm>
              <a:prstGeom prst="rect">
                <a:avLst/>
              </a:prstGeom>
              <a:blipFill rotWithShape="1">
                <a:blip r:embed="rId11"/>
                <a:stretch>
                  <a:fillRect l="-4" t="-74" r="-2713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339975" y="5733415"/>
            <a:ext cx="5218430" cy="724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5638" y="5874385"/>
            <a:ext cx="1198880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</a:rPr>
              <a:t>实验上：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ψ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</a:t>
                </a:r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1955" y="1146175"/>
            <a:ext cx="4669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400">
                <a:solidFill>
                  <a:schemeClr val="tx1"/>
                </a:solidFill>
              </a:rPr>
              <a:t>LHCb Run2 </a:t>
            </a:r>
            <a:r>
              <a:rPr lang="zh-CN" altLang="en-US" sz="2400">
                <a:solidFill>
                  <a:schemeClr val="tx1"/>
                </a:solidFill>
              </a:rPr>
              <a:t>收集</a:t>
            </a:r>
            <a:r>
              <a:rPr lang="zh-CN" altLang="en-US" sz="2400">
                <a:solidFill>
                  <a:schemeClr val="tx1"/>
                </a:solidFill>
              </a:rPr>
              <a:t>到的信号事例数：</a:t>
            </a:r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10" y="1914525"/>
            <a:ext cx="4937125" cy="1144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460" y="4364990"/>
            <a:ext cx="3327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味道标记参考道：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15" y="4940935"/>
            <a:ext cx="2889250" cy="965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55" y="4829175"/>
            <a:ext cx="4819650" cy="12769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133850" y="3870325"/>
                <a:ext cx="4033520" cy="76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味标记有效效率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𝑡𝑎𝑔</m:t>
                        </m:r>
                      </m:sub>
                    </m:sSub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en-US" altLang="zh-CN" sz="20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~4%</a:t>
                </a:r>
                <a:r>
                  <a:rPr lang="en-US" altLang="zh-CN">
                    <a:solidFill>
                      <a:schemeClr val="bg1"/>
                    </a:solidFill>
                  </a:rPr>
                  <a:t>%</a:t>
                </a:r>
                <a:endParaRPr lang="en-US" altLang="zh-CN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850" y="3870325"/>
                <a:ext cx="4033520" cy="7683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605" y="1124585"/>
            <a:ext cx="3310255" cy="26371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ψ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</a:t>
                </a:r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1371600"/>
            <a:ext cx="3102610" cy="24720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705" y="874395"/>
            <a:ext cx="226568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</a:rPr>
              <a:t>味标记含时拟合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</a:rPr>
              <a:t>：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3643630" cy="24720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210" y="4220845"/>
            <a:ext cx="3547110" cy="2568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200" y="3789045"/>
            <a:ext cx="6702425" cy="706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p>
            <a:pPr algn="l" eaLnBrk="1" hangingPunct="1"/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•该测量是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迄今为止世界最精确测量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•提升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WA 35%</a:t>
            </a:r>
            <a:endParaRPr kumimoji="0"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68035" y="4940935"/>
            <a:ext cx="2952115" cy="1800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1460" y="1154430"/>
            <a:ext cx="5610225" cy="1933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00020" y="2741930"/>
            <a:ext cx="3315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/>
              <a:t>可忽略的企鹅图贡献</a:t>
            </a:r>
            <a:endParaRPr lang="zh-CN" altLang="en-US" sz="180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5605" y="3284855"/>
            <a:ext cx="4677410" cy="5035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560" y="3910330"/>
            <a:ext cx="9295765" cy="440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altLang="zh-CN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000">
                <a:solidFill>
                  <a:schemeClr val="accent2"/>
                </a:solidFill>
              </a:rPr>
              <a:t>对于</a:t>
            </a:r>
            <a:r>
              <a:rPr lang="en-US" altLang="zh-CN" sz="2000">
                <a:solidFill>
                  <a:schemeClr val="accent2"/>
                </a:solidFill>
              </a:rPr>
              <a:t>B</a:t>
            </a:r>
            <a:r>
              <a:rPr lang="en-US" altLang="zh-CN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000">
                <a:solidFill>
                  <a:schemeClr val="accent2"/>
                </a:solidFill>
              </a:rPr>
              <a:t>VV</a:t>
            </a:r>
            <a:r>
              <a:rPr lang="zh-CN" altLang="en-US" sz="2000">
                <a:solidFill>
                  <a:schemeClr val="accent2"/>
                </a:solidFill>
              </a:rPr>
              <a:t>衰变，我们需要额外的角分析来确定</a:t>
            </a:r>
            <a:r>
              <a:rPr lang="en-US" altLang="zh-CN" sz="2000">
                <a:solidFill>
                  <a:schemeClr val="accent2"/>
                </a:solidFill>
              </a:rPr>
              <a:t>CP even </a:t>
            </a:r>
            <a:r>
              <a:rPr lang="zh-CN" altLang="en-US" sz="2000">
                <a:solidFill>
                  <a:schemeClr val="accent2"/>
                </a:solidFill>
              </a:rPr>
              <a:t>和</a:t>
            </a:r>
            <a:r>
              <a:rPr lang="en-US" altLang="zh-CN" sz="2000">
                <a:solidFill>
                  <a:schemeClr val="accent2"/>
                </a:solidFill>
              </a:rPr>
              <a:t>CP odd</a:t>
            </a:r>
            <a:r>
              <a:rPr lang="zh-CN" altLang="en-US" sz="2000">
                <a:solidFill>
                  <a:schemeClr val="accent2"/>
                </a:solidFill>
              </a:rPr>
              <a:t>的贡献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4525" y="1154430"/>
            <a:ext cx="3237230" cy="20618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015355" y="3140710"/>
            <a:ext cx="3129280" cy="32321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40425" y="3496945"/>
            <a:ext cx="3034665" cy="428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1600">
                <a:solidFill>
                  <a:schemeClr val="tx1"/>
                </a:solidFill>
              </a:rPr>
              <a:t>SM </a:t>
            </a:r>
            <a:r>
              <a:rPr lang="zh-CN" altLang="en-US" sz="1600">
                <a:solidFill>
                  <a:schemeClr val="tx1"/>
                </a:solidFill>
              </a:rPr>
              <a:t>预言值：</a:t>
            </a:r>
            <a:r>
              <a:rPr lang="en-US" altLang="zh-CN" sz="1600">
                <a:solidFill>
                  <a:schemeClr val="tx1"/>
                </a:solidFill>
              </a:rPr>
              <a:t>-0.037</a:t>
            </a:r>
            <a:r>
              <a:rPr lang="zh-CN" altLang="en-US" sz="1600">
                <a:solidFill>
                  <a:schemeClr val="tx1"/>
                </a:solidFill>
              </a:rPr>
              <a:t>±</a:t>
            </a:r>
            <a:r>
              <a:rPr lang="en-US" altLang="zh-CN" sz="1600">
                <a:solidFill>
                  <a:schemeClr val="tx1"/>
                </a:solidFill>
              </a:rPr>
              <a:t>0.001</a:t>
            </a:r>
            <a:endParaRPr lang="en-US" altLang="zh-CN" sz="1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79070" y="5172710"/>
                <a:ext cx="5127625" cy="879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  <m:r>
                            <a:rPr lang="en-US" altLang="zh-CN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→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𝜓𝜙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  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CP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even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𝜓𝜙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) =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    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CP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 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odd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 </m:t>
                                </m:r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 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i="1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" y="5172710"/>
                <a:ext cx="5127625" cy="8794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5355" y="5487035"/>
            <a:ext cx="2632710" cy="82296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80380" y="5013960"/>
            <a:ext cx="32981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味标记参考道：</a:t>
            </a:r>
            <a:endParaRPr lang="zh-CN" altLang="en-US" sz="4000"/>
          </a:p>
          <a:p>
            <a:endParaRPr lang="zh-CN" altLang="en-US" sz="4000"/>
          </a:p>
        </p:txBody>
      </p:sp>
      <p:sp>
        <p:nvSpPr>
          <p:cNvPr id="15" name="文本框 14"/>
          <p:cNvSpPr txBox="1"/>
          <p:nvPr/>
        </p:nvSpPr>
        <p:spPr>
          <a:xfrm>
            <a:off x="6015355" y="6309360"/>
            <a:ext cx="2807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</a:rPr>
              <a:t>有效味标记效率</a:t>
            </a:r>
            <a:r>
              <a:rPr lang="en-US" altLang="zh-CN" sz="2000">
                <a:solidFill>
                  <a:schemeClr val="tx1"/>
                </a:solidFill>
              </a:rPr>
              <a:t>~4.3%</a:t>
            </a:r>
            <a:endParaRPr lang="en-US" altLang="zh-CN" sz="200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79070" y="4340225"/>
            <a:ext cx="7204710" cy="546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052830"/>
            <a:ext cx="3637280" cy="26314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5605" y="1628775"/>
            <a:ext cx="1490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~350k</a:t>
            </a:r>
            <a:r>
              <a:rPr lang="zh-CN" altLang="en-US" sz="14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信号</a:t>
            </a:r>
            <a:endParaRPr lang="zh-CN" altLang="en-US" sz="140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5" y="1124585"/>
            <a:ext cx="5096510" cy="1539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23665" y="2708910"/>
            <a:ext cx="5681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未发现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CPV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的证据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与标准模型预言值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-0.037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±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0.001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一致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精度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15%</a:t>
            </a:r>
            <a:endParaRPr lang="en-US" alt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-107950" y="3933190"/>
                <a:ext cx="466217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►与其他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LHC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实验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测量结果的对比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950" y="3933190"/>
                <a:ext cx="4662170" cy="3987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/>
              <p:nvPr>
                <p:custDataLst>
                  <p:tags r:id="rId6"/>
                </p:custDataLst>
              </p:nvPr>
            </p:nvGraphicFramePr>
            <p:xfrm>
              <a:off x="49530" y="4453255"/>
              <a:ext cx="491172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3425"/>
                    <a:gridCol w="1342390"/>
                    <a:gridCol w="1565910"/>
                  </a:tblGrid>
                  <a:tr h="36576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实验</a:t>
                          </a:r>
                          <a:endParaRPr lang="zh-CN" altLang="en-US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b="0">
                              <a:latin typeface="微软雅黑" panose="020B0503020204020204" charset="-122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a:t>数据量</a:t>
                          </a:r>
                          <a:endParaRPr lang="zh-CN" altLang="en-US" b="0">
                            <a:latin typeface="微软雅黑" panose="020B0503020204020204" charset="-122"/>
                            <a:ea typeface="微软雅黑" panose="020B0503020204020204" charset="-122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b="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测量结果</a:t>
                          </a:r>
                          <a:endParaRPr lang="zh-CN" altLang="en-US" b="0"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LHCb[</a:t>
                          </a:r>
                          <a:r>
                            <a:rPr lang="en-US" altLang="zh-CN" sz="1200">
                              <a:latin typeface="微软雅黑" panose="020B0503020204020204" charset="-122"/>
                              <a:ea typeface="微软雅黑" panose="020B0503020204020204" charset="-122"/>
                              <a:hlinkClick r:id="rId7" action="ppaction://hlinkfile"/>
                            </a:rPr>
                            <a:t>PRL.132.051802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]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9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-0.044</a:t>
                          </a:r>
                          <a:r>
                            <a:rPr lang="zh-CN" altLang="en-US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±</a:t>
                          </a: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0.020</a:t>
                          </a:r>
                          <a:endParaRPr lang="en-US" altLang="zh-CN" sz="1600">
                            <a:solidFill>
                              <a:srgbClr val="FF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ATLAS[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hlinkClick r:id="rId8" action="ppaction://hlinkfile"/>
                            </a:rPr>
                            <a:t>epjc.s10052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]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99.7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-0.087</a:t>
                          </a:r>
                          <a:r>
                            <a:rPr lang="zh-CN" altLang="en-US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±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0.041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CMS(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hlinkClick r:id="rId9" action="ppaction://hlinkfile"/>
                            </a:rPr>
                            <a:t>Moriond2024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)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116.2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Cambria Math" panose="02040503050406030204" pitchFamily="18" charset="0"/>
                                    </a:rPr>
                                    <m:t>fb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MS Mincho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lang="en-US" altLang="zh-CN" sz="1600" i="1"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-0.074</a:t>
                          </a:r>
                          <a:r>
                            <a:rPr lang="zh-CN" altLang="en-US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±</a:t>
                          </a: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0.023</a:t>
                          </a:r>
                          <a:endParaRPr lang="en-US" altLang="zh-CN" sz="1600">
                            <a:solidFill>
                              <a:srgbClr val="FF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/>
              <p:nvPr>
                <p:custDataLst>
                  <p:tags r:id="rId10"/>
                </p:custDataLst>
              </p:nvPr>
            </p:nvGraphicFramePr>
            <p:xfrm>
              <a:off x="49530" y="4453255"/>
              <a:ext cx="4911725" cy="2286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3425"/>
                    <a:gridCol w="1342390"/>
                    <a:gridCol w="1565910"/>
                  </a:tblGrid>
                  <a:tr h="36576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实验</a:t>
                          </a:r>
                          <a:endParaRPr lang="zh-CN" altLang="en-US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b="0">
                              <a:latin typeface="微软雅黑" panose="020B0503020204020204" charset="-122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a:t>数据量</a:t>
                          </a:r>
                          <a:endParaRPr lang="zh-CN" altLang="en-US" b="0">
                            <a:latin typeface="微软雅黑" panose="020B0503020204020204" charset="-122"/>
                            <a:ea typeface="微软雅黑" panose="020B0503020204020204" charset="-122"/>
                            <a:cs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LHCb[</a:t>
                          </a:r>
                          <a:r>
                            <a:rPr lang="en-US" altLang="zh-CN" sz="1200">
                              <a:latin typeface="微软雅黑" panose="020B0503020204020204" charset="-122"/>
                              <a:ea typeface="微软雅黑" panose="020B0503020204020204" charset="-122"/>
                              <a:hlinkClick r:id="rId7" action="ppaction://hlinkfile"/>
                            </a:rPr>
                            <a:t>PRL.132.051802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]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-0.044</a:t>
                          </a:r>
                          <a:r>
                            <a:rPr lang="zh-CN" altLang="en-US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±</a:t>
                          </a: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0.020</a:t>
                          </a:r>
                          <a:endParaRPr lang="en-US" altLang="zh-CN" sz="1600">
                            <a:solidFill>
                              <a:srgbClr val="FF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ATLAS[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hlinkClick r:id="rId8" action="ppaction://hlinkfile"/>
                            </a:rPr>
                            <a:t>epjc.s10052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]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-0.087</a:t>
                          </a:r>
                          <a:r>
                            <a:rPr lang="zh-CN" altLang="en-US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±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</a:rPr>
                            <a:t>0.041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CMS(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  <a:hlinkClick r:id="rId9" action="ppaction://hlinkfile"/>
                            </a:rPr>
                            <a:t>Moriond2024</a:t>
                          </a:r>
                          <a:r>
                            <a:rPr lang="en-US" altLang="zh-CN" sz="1600">
                              <a:latin typeface="微软雅黑" panose="020B0503020204020204" charset="-122"/>
                              <a:ea typeface="微软雅黑" panose="020B0503020204020204" charset="-122"/>
                            </a:rPr>
                            <a:t>)</a:t>
                          </a:r>
                          <a:endParaRPr lang="en-US" altLang="zh-CN" sz="1600">
                            <a:latin typeface="微软雅黑" panose="020B0503020204020204" charset="-122"/>
                            <a:ea typeface="微软雅黑" panose="020B0503020204020204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-0.074</a:t>
                          </a:r>
                          <a:r>
                            <a:rPr lang="zh-CN" altLang="en-US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±</a:t>
                          </a:r>
                          <a:r>
                            <a:rPr lang="en-US" altLang="zh-CN" sz="1600">
                              <a:solidFill>
                                <a:srgbClr val="FF0000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微软雅黑" panose="020B0503020204020204" charset="-122"/>
                              <a:sym typeface="+mn-ea"/>
                            </a:rPr>
                            <a:t>0.023</a:t>
                          </a:r>
                          <a:endParaRPr lang="en-US" altLang="zh-CN" sz="1600">
                            <a:solidFill>
                              <a:srgbClr val="FF0000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微软雅黑" panose="020B0503020204020204" charset="-122"/>
                            <a:sym typeface="+mn-ea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8" name="图片 7"/>
          <p:cNvPicPr/>
          <p:nvPr/>
        </p:nvPicPr>
        <p:blipFill>
          <a:blip r:embed="rId12"/>
          <a:stretch>
            <a:fillRect/>
          </a:stretch>
        </p:blipFill>
        <p:spPr>
          <a:xfrm>
            <a:off x="5724525" y="4437380"/>
            <a:ext cx="3008630" cy="22307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kumimoji="0" lang="zh-CN" altLang="en-US" sz="3200" dirty="0">
                <a:solidFill>
                  <a:srgbClr val="2952D0"/>
                </a:solidFill>
                <a:latin typeface="Helvetica" charset="0"/>
                <a:cs typeface="Helvetica" charset="0"/>
              </a:rPr>
              <a:t>目录</a:t>
            </a:r>
            <a:endParaRPr kumimoji="0" lang="zh-CN" altLang="en-US" sz="3200" dirty="0">
              <a:solidFill>
                <a:srgbClr val="2952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5650" y="1917065"/>
            <a:ext cx="8425815" cy="3371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 latinLnBrk="0">
              <a:lnSpc>
                <a:spcPct val="130000"/>
              </a:lnSpc>
            </a:pPr>
            <a:r>
              <a:rPr lang="en-US" altLang="zh-CN" sz="36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•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B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介子混合与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CP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破坏</a:t>
            </a:r>
            <a:endParaRPr lang="zh-CN" altLang="en-US" sz="3200" b="1">
              <a:solidFill>
                <a:schemeClr val="accent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l" latinLnBrk="0">
              <a:lnSpc>
                <a:spcPct val="13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•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时间相关的测量要素</a:t>
            </a:r>
            <a:endParaRPr lang="zh-CN" altLang="en-US" sz="3200" b="1">
              <a:solidFill>
                <a:schemeClr val="accent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l" latinLnBrk="0">
              <a:lnSpc>
                <a:spcPct val="13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•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B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介子含时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CP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破坏的测量结果（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Run 2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）</a:t>
            </a:r>
            <a:endParaRPr lang="zh-CN" altLang="en-US" sz="3200" b="1">
              <a:solidFill>
                <a:schemeClr val="accent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 algn="l" latinLnBrk="0">
              <a:lnSpc>
                <a:spcPct val="13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•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其他有物理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动机的含时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CP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破坏研究</a:t>
            </a:r>
            <a:endParaRPr lang="zh-CN" altLang="en-US" sz="3200" b="1">
              <a:solidFill>
                <a:schemeClr val="accent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0" indent="0" algn="l" latinLnBrk="0">
              <a:lnSpc>
                <a:spcPct val="130000"/>
              </a:lnSpc>
            </a:pP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•</a:t>
            </a:r>
            <a:r>
              <a:rPr lang="en-US" altLang="zh-CN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zh-CN" altLang="en-US" sz="3200" b="1">
                <a:solidFill>
                  <a:schemeClr val="accent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总结与展望</a:t>
            </a:r>
            <a:endParaRPr lang="zh-CN" altLang="en-US" sz="3200" b="1">
              <a:solidFill>
                <a:schemeClr val="accent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sz="3200">
                <a:solidFill>
                  <a:schemeClr val="accent2"/>
                </a:solidFill>
                <a:ea typeface="微软雅黑" panose="020B0503020204020204" charset="-122"/>
              </a:rPr>
              <a:t>𝒃→ 𝒄</a:t>
            </a:r>
            <a:r>
              <a:rPr lang="zh-CN" sz="3200">
                <a:solidFill>
                  <a:schemeClr val="accent2"/>
                </a:solidFill>
                <a:ea typeface="微软雅黑" panose="020B0503020204020204" charset="-122"/>
              </a:rPr>
              <a:t>衰变中</a:t>
            </a:r>
            <a:r>
              <a:rPr lang="zh-CN" sz="3200">
                <a:solidFill>
                  <a:schemeClr val="accent2"/>
                </a:solidFill>
                <a:ea typeface="微软雅黑" panose="020B0503020204020204" charset="-122"/>
                <a:sym typeface="+mn-ea"/>
              </a:rPr>
              <a:t>的</a:t>
            </a:r>
            <a:r>
              <a:rPr lang="zh-CN" sz="3200">
                <a:solidFill>
                  <a:schemeClr val="accent2"/>
                </a:solidFill>
                <a:ea typeface="微软雅黑" panose="020B0503020204020204" charset="-122"/>
              </a:rPr>
              <a:t>企鹅图污染</a:t>
            </a:r>
            <a:endParaRPr lang="zh-CN" sz="3200">
              <a:solidFill>
                <a:schemeClr val="accent2"/>
              </a:solidFill>
              <a:ea typeface="微软雅黑" panose="020B0503020204020204" charset="-122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836930"/>
            <a:ext cx="6370320" cy="28422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47495" y="2637155"/>
            <a:ext cx="1250950" cy="392430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p>
            <a:pPr eaLnBrk="1" hangingPunct="1"/>
            <a:r>
              <a:rPr kumimoji="0" lang="en-US" altLang="zh-CN" sz="2800" dirty="0">
                <a:solidFill>
                  <a:srgbClr val="FFC000"/>
                </a:solidFill>
                <a:cs typeface="Times New Roman" panose="02020603050405020304" charset="0"/>
              </a:rPr>
              <a:t>initiating</a:t>
            </a:r>
            <a:endParaRPr kumimoji="0" lang="en-US" altLang="zh-CN" sz="2800" dirty="0">
              <a:solidFill>
                <a:srgbClr val="FFC000"/>
              </a:solidFill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3490" y="2564765"/>
            <a:ext cx="1250950" cy="392430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p>
            <a:pPr eaLnBrk="1" hangingPunct="1"/>
            <a:r>
              <a:rPr kumimoji="0" lang="en-US" altLang="zh-CN" sz="2800" dirty="0">
                <a:solidFill>
                  <a:srgbClr val="FFC000"/>
                </a:solidFill>
                <a:cs typeface="Times New Roman" panose="02020603050405020304" charset="0"/>
              </a:rPr>
              <a:t>initiating</a:t>
            </a:r>
            <a:endParaRPr kumimoji="0" lang="en-US" altLang="zh-CN" sz="2800" dirty="0">
              <a:solidFill>
                <a:srgbClr val="FFC000"/>
              </a:solidFill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39485" y="2637155"/>
            <a:ext cx="1250950" cy="392430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p>
            <a:pPr eaLnBrk="1" hangingPunct="1"/>
            <a:r>
              <a:rPr kumimoji="0" lang="en-US" altLang="zh-CN" sz="2400" dirty="0">
                <a:solidFill>
                  <a:srgbClr val="FFC000"/>
                </a:solidFill>
                <a:latin typeface="Cambria Math" panose="02040503050406030204" pitchFamily="18" charset="0"/>
                <a:cs typeface="Cambria Math" panose="02040503050406030204" pitchFamily="18" charset="0"/>
              </a:rPr>
              <a:t>RC review</a:t>
            </a:r>
            <a:endParaRPr kumimoji="0" lang="en-US" altLang="zh-CN" sz="2400" dirty="0">
              <a:solidFill>
                <a:srgbClr val="FFC000"/>
              </a:solidFill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" y="4683760"/>
            <a:ext cx="8943975" cy="108394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208" y="3890645"/>
            <a:ext cx="753935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•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利用三种企鹅图介导的衰变中的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破坏同时确定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β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β</a:t>
            </a:r>
            <a:r>
              <a:rPr kumimoji="0" lang="en-US" altLang="zh-CN" sz="2400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endParaRPr kumimoji="0" lang="en-US" altLang="zh-CN" sz="2400" baseline="-25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ϕϕ</m:t>
                    </m:r>
                  </m:oMath>
                </a14:m>
                <a:r>
                  <a:rPr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 </a:t>
                </a:r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9" name="内容占位符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440"/>
            <a:ext cx="4815840" cy="22015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788535" y="1124585"/>
                <a:ext cx="5594350" cy="1948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味改变中性流过程，对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衰变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中的新物理敏感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2.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标准模型中该过程的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CPV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相位角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为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±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0.02</a:t>
                </a:r>
                <a:endPara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3.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对标准模型的检验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形成互补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535" y="1124585"/>
                <a:ext cx="5594350" cy="19481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0" y="3357245"/>
                <a:ext cx="6747510" cy="40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en-US" altLang="zh-CN"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</a:rPr>
                  <a:t>分析过程与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𝐽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类似：</a:t>
                </a:r>
                <a:r>
                  <a:rPr lang="zh-CN" altLang="en-US" sz="2000">
                    <a:solidFill>
                      <a:schemeClr val="accent2"/>
                    </a:solidFill>
                    <a:latin typeface="Cambria Math" panose="02040503050406030204" pitchFamily="18" charset="0"/>
                    <a:ea typeface="MS Mincho" charset="0"/>
                    <a:cs typeface="Cambria Math" panose="02040503050406030204" pitchFamily="18" charset="0"/>
                  </a:rPr>
                  <a:t>味标记的含时角分析</a:t>
                </a:r>
                <a:endParaRPr lang="zh-CN" altLang="en-US" sz="2000">
                  <a:solidFill>
                    <a:schemeClr val="accent2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7245"/>
                <a:ext cx="6747510" cy="4089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5605" y="3941445"/>
            <a:ext cx="3733800" cy="2628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211955" y="4050665"/>
                <a:ext cx="4886960" cy="1024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•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LHCb Run2 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大约收集到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16k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𝜙𝜙</m:t>
                    </m:r>
                  </m:oMath>
                </a14:m>
                <a:endParaRPr lang="en-US" altLang="zh-CN" sz="2000" i="1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的信号</a:t>
                </a:r>
                <a:endParaRPr lang="zh-CN" altLang="en-US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lang="zh-CN" altLang="en-US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•味标记效率约为</a:t>
                </a:r>
                <a:r>
                  <a:rPr lang="en-US" altLang="zh-CN" sz="20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6%</a:t>
                </a:r>
                <a:endParaRPr lang="en-US" altLang="zh-CN"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55" y="4050665"/>
                <a:ext cx="4886960" cy="10248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>
                <p:custDataLst>
                  <p:tags r:id="rId9"/>
                </p:custDataLst>
              </p:nvPr>
            </p:nvSpPr>
            <p:spPr>
              <a:xfrm>
                <a:off x="4427553" y="5305450"/>
                <a:ext cx="4356129" cy="71064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bSup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𝟎𝟒𝟐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𝟎𝟕𝟕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𝟎𝟏𝟎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rad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= 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±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𝟎𝟑𝟎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𝟎𝟎𝟗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/>
                  <a:t> </a:t>
                </a:r>
                <a:endParaRPr lang="en-US" sz="2000" b="1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4427553" y="5305450"/>
                <a:ext cx="4356129" cy="710644"/>
              </a:xfrm>
              <a:prstGeom prst="rect">
                <a:avLst/>
              </a:prstGeom>
              <a:blipFill rotWithShape="1">
                <a:blip r:embed="rId11"/>
                <a:stretch>
                  <a:fillRect l="-8" t="-4" r="-706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4356100" y="6093460"/>
            <a:ext cx="4680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accent2"/>
                </a:solidFill>
              </a:rPr>
              <a:t>与标准模型预期一致，但统计误差</a:t>
            </a:r>
            <a:endParaRPr lang="zh-CN" altLang="en-US" sz="2000">
              <a:solidFill>
                <a:schemeClr val="accent2"/>
              </a:solidFill>
            </a:endParaRPr>
          </a:p>
          <a:p>
            <a:r>
              <a:rPr lang="zh-CN" altLang="en-US" sz="2000">
                <a:solidFill>
                  <a:schemeClr val="accent2"/>
                </a:solidFill>
              </a:rPr>
              <a:t>占主导</a:t>
            </a:r>
            <a:endParaRPr lang="zh-CN" alt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𝑑</m:t>
                        </m:r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𝑠</m:t>
                        </m:r>
                      </m:sub>
                    </m:sSub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ℎ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ℎ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" y="1046480"/>
            <a:ext cx="4363720" cy="21018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87900" y="1196975"/>
            <a:ext cx="44151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1.B→h</a:t>
            </a:r>
            <a:r>
              <a:rPr lang="en-US" altLang="zh-CN" sz="2000" baseline="30000">
                <a:solidFill>
                  <a:schemeClr val="tx1"/>
                </a:solidFill>
                <a:cs typeface="Times New Roman" panose="02020603050405020304" charset="0"/>
              </a:rPr>
              <a:t>+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h</a:t>
            </a:r>
            <a:r>
              <a:rPr lang="en-US" altLang="zh-CN" sz="2000" baseline="30000">
                <a:solidFill>
                  <a:schemeClr val="tx1"/>
                </a:solidFill>
                <a:cs typeface="Times New Roman" panose="02020603050405020304" charset="0"/>
              </a:rPr>
              <a:t>-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中的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CPV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对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CKM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矩阵中的相角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γ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β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，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βs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有很好的约束</a:t>
            </a:r>
            <a:endParaRPr lang="zh-CN" altLang="en-US" sz="2000">
              <a:solidFill>
                <a:schemeClr val="tx1"/>
              </a:solidFill>
              <a:cs typeface="Times New Roman" panose="020206030504050203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2.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树图与企鹅图贡献相当，直接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CP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破坏与间接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CP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破坏都有可能发生</a:t>
            </a:r>
            <a:endParaRPr lang="zh-CN" altLang="en-US" sz="2000">
              <a:solidFill>
                <a:schemeClr val="tx1"/>
              </a:solidFill>
              <a:cs typeface="Times New Roman" panose="02020603050405020304" charset="0"/>
            </a:endParaRPr>
          </a:p>
          <a:p>
            <a:pPr algn="l"/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2.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可以用来检验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B→hh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过程中的</a:t>
            </a:r>
            <a:r>
              <a:rPr lang="en-US" altLang="zh-CN" sz="2000">
                <a:solidFill>
                  <a:schemeClr val="tx1"/>
                </a:solidFill>
                <a:cs typeface="Times New Roman" panose="02020603050405020304" charset="0"/>
              </a:rPr>
              <a:t>U-spin</a:t>
            </a:r>
            <a:r>
              <a:rPr lang="zh-CN" altLang="en-US" sz="2000">
                <a:solidFill>
                  <a:schemeClr val="tx1"/>
                </a:solidFill>
                <a:cs typeface="Times New Roman" panose="02020603050405020304" charset="0"/>
              </a:rPr>
              <a:t>对称性破缺问题</a:t>
            </a:r>
            <a:endParaRPr lang="zh-CN" altLang="en-US" sz="2000">
              <a:solidFill>
                <a:schemeClr val="tx1"/>
              </a:solidFill>
              <a:cs typeface="Times New Roman" panose="02020603050405020304" charset="0"/>
            </a:endParaRPr>
          </a:p>
          <a:p>
            <a:pPr algn="l"/>
            <a:endParaRPr lang="zh-CN" altLang="en-US" sz="200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4509135"/>
            <a:ext cx="4140835" cy="16408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9705" y="3789045"/>
            <a:ext cx="2219325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含时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不对称性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4149090"/>
            <a:ext cx="4626610" cy="23310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14300" y="3088005"/>
                <a:ext cx="4719320" cy="380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zh-CN" alt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kumimoji="0"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zh-CN" altLang="en-US" sz="1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衰变的树图与企鹅图</a:t>
                </a:r>
                <a:endParaRPr kumimoji="0" lang="zh-CN" altLang="en-US" sz="18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3088005"/>
                <a:ext cx="4719320" cy="3803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椭圆 3"/>
          <p:cNvSpPr/>
          <p:nvPr/>
        </p:nvSpPr>
        <p:spPr>
          <a:xfrm>
            <a:off x="6155690" y="4149090"/>
            <a:ext cx="576580" cy="64833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04025" y="5733415"/>
            <a:ext cx="791845" cy="50419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𝑑</m:t>
                        </m:r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𝑠</m:t>
                        </m:r>
                      </m:sub>
                    </m:sSub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ℎ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ℎ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873760"/>
            <a:ext cx="7281545" cy="2349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5973" y="3213100"/>
            <a:ext cx="483171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U-spin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破缺效应参数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CKM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相角</a:t>
            </a:r>
            <a:r>
              <a:rPr kumimoji="0" lang="en-US" altLang="zh-CN" sz="1800" dirty="0">
                <a:solidFill>
                  <a:schemeClr val="tx1"/>
                </a:solidFill>
                <a:latin typeface="Cambria Math" panose="02040503050406030204" pitchFamily="18" charset="0"/>
                <a:ea typeface="微软雅黑" panose="020B0503020204020204" charset="-122"/>
                <a:cs typeface="Cambria Math" panose="02040503050406030204" pitchFamily="18" charset="0"/>
              </a:rPr>
              <a:t>γ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kumimoji="0" lang="en-US" altLang="zh-CN" sz="1800" dirty="0">
                <a:solidFill>
                  <a:schemeClr val="tx1"/>
                </a:solidFill>
                <a:latin typeface="Cambria Math" panose="02040503050406030204" pitchFamily="18" charset="0"/>
                <a:ea typeface="微软雅黑" panose="020B0503020204020204" charset="-122"/>
                <a:cs typeface="Cambria Math" panose="02040503050406030204" pitchFamily="18" charset="0"/>
              </a:rPr>
              <a:t>β</a:t>
            </a:r>
            <a:r>
              <a:rPr kumimoji="0" lang="en-US" altLang="zh-CN" sz="1800" baseline="-25000" dirty="0">
                <a:solidFill>
                  <a:schemeClr val="tx1"/>
                </a:solidFill>
                <a:latin typeface="Cambria Math" panose="02040503050406030204" pitchFamily="18" charset="0"/>
                <a:ea typeface="微软雅黑" panose="020B0503020204020204" charset="-122"/>
                <a:cs typeface="Cambria Math" panose="02040503050406030204" pitchFamily="18" charset="0"/>
              </a:rPr>
              <a:t>s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的关联</a:t>
            </a:r>
            <a:endParaRPr kumimoji="0"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07315" y="3573145"/>
                <a:ext cx="8402320" cy="720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►LHCb 2015+2016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采集了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~46k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和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~70k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信号事例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►拟合含时不对称性来抽取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CP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破坏参数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C</a:t>
                </a:r>
                <a:r>
                  <a:rPr lang="en-US" altLang="zh-CN" sz="2000" baseline="-25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f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和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S</a:t>
                </a:r>
                <a:r>
                  <a:rPr lang="en-US" altLang="zh-CN" sz="2000" baseline="-2500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f</a:t>
                </a:r>
                <a:endParaRPr lang="en-US" altLang="zh-CN" sz="2000" baseline="-2500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5" y="3573145"/>
                <a:ext cx="8402320" cy="7207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740" y="4293235"/>
            <a:ext cx="2527300" cy="2536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90" y="4220845"/>
            <a:ext cx="2599055" cy="260921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𝐵</m:t>
                        </m:r>
                      </m:e>
                      <m:sub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𝑑</m:t>
                        </m:r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,</m:t>
                        </m:r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𝑠</m:t>
                        </m:r>
                      </m:sub>
                    </m:sSub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ℎ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ℎ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衰变中的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980440"/>
            <a:ext cx="2929255" cy="2659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980440"/>
            <a:ext cx="2851150" cy="25914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5560" y="3639820"/>
                <a:ext cx="5879465" cy="460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r>
                  <a:rPr kumimoji="0" lang="zh-CN" altLang="en-US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•味标记效率：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0" lang="en-US" altLang="zh-CN" sz="2000" dirty="0">
                    <a:solidFill>
                      <a:srgbClr val="00B0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~ 4.1%,</a:t>
                </a:r>
                <a:r>
                  <a:rPr kumimoji="0" lang="en-US" altLang="zh-CN" sz="2000" dirty="0">
                    <a:solidFill>
                      <a:srgbClr val="00B0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20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0" lang="en-US" altLang="zh-CN" sz="20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 </m:t>
                    </m:r>
                  </m:oMath>
                </a14:m>
                <a:r>
                  <a:rPr lang="en-US" altLang="zh-CN" sz="2000" dirty="0">
                    <a:solidFill>
                      <a:srgbClr val="00B05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~ 3.7%</a:t>
                </a:r>
                <a:endParaRPr kumimoji="0" lang="en-US" altLang="zh-CN" sz="2000" dirty="0">
                  <a:solidFill>
                    <a:srgbClr val="00B0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" y="3639820"/>
                <a:ext cx="5879465" cy="460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026660" y="4869180"/>
                <a:ext cx="3068955" cy="843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:r>
                  <a:rPr kumimoji="0"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•首次观测到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0"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zh-CN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介子中</a:t>
                </a:r>
                <a:endParaRPr kumimoji="0" lang="zh-CN" altLang="en-US" sz="2400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eaLnBrk="1" hangingPunct="1"/>
                <a:r>
                  <a:rPr kumimoji="0" lang="zh-CN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的含时</a:t>
                </a:r>
                <a:r>
                  <a:rPr kumimoji="0" lang="en-US" altLang="zh-CN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CP</a:t>
                </a:r>
                <a:r>
                  <a:rPr kumimoji="0" lang="zh-CN" altLang="en-US" sz="24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破坏</a:t>
                </a:r>
                <a:endParaRPr kumimoji="0" lang="zh-CN" altLang="en-US" sz="2400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660" y="4869180"/>
                <a:ext cx="3068955" cy="8432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550" y="4512945"/>
            <a:ext cx="4055745" cy="18656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8734" y="2859839"/>
            <a:ext cx="6999605" cy="1162288"/>
            <a:chOff x="5519057" y="1743193"/>
            <a:chExt cx="6999605" cy="1162288"/>
          </a:xfrm>
        </p:grpSpPr>
        <p:sp>
          <p:nvSpPr>
            <p:cNvPr id="7" name="矩形 6"/>
            <p:cNvSpPr/>
            <p:nvPr/>
          </p:nvSpPr>
          <p:spPr>
            <a:xfrm>
              <a:off x="5519057" y="1743193"/>
              <a:ext cx="1162288" cy="11622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19057" y="1816505"/>
              <a:ext cx="1153886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dirty="0" smtClean="0">
                  <a:ln w="28575">
                    <a:noFill/>
                  </a:ln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zh-CN" sz="6000" dirty="0" smtClean="0">
                <a:ln w="28575">
                  <a:noFill/>
                </a:ln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2852" y="2032118"/>
              <a:ext cx="58458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其他</a:t>
              </a:r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的含时</a:t>
              </a:r>
              <a:r>
                <a:rPr lang="en-US" altLang="zh-CN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CP</a:t>
              </a:r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破坏测量</a:t>
              </a:r>
              <a:endParaRPr lang="zh-CN" altLang="en-US" sz="32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𝑠𝑙𝑙</m:t>
                    </m:r>
                  </m:oMath>
                </a14:m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过程中含时</a:t>
                </a:r>
                <a:r>
                  <a:rPr lang="en-US" altLang="zh-CN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破坏的</a:t>
                </a:r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测量</a:t>
                </a:r>
                <a:endParaRPr lang="zh-CN" altLang="en-US" sz="3200">
                  <a:solidFill>
                    <a:schemeClr val="accent2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1340485"/>
            <a:ext cx="4612005" cy="19215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060065" y="1052830"/>
            <a:ext cx="370840" cy="18122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800">
                <a:solidFill>
                  <a:schemeClr val="tx2"/>
                </a:solidFill>
              </a:rPr>
              <a:t>CPV</a:t>
            </a:r>
            <a:endParaRPr lang="en-US" altLang="zh-CN" sz="280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7950" y="3213100"/>
                <a:ext cx="7831455" cy="3319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indent="0" algn="l" fontAlgn="auto">
                  <a:lnSpc>
                    <a:spcPct val="130000"/>
                  </a:lnSpc>
                </a:pPr>
                <a:r>
                  <a:rPr lang="zh-CN" altLang="en-US" sz="1800">
                    <a:solidFill>
                      <a:schemeClr val="tx2"/>
                    </a:solidFill>
                    <a:latin typeface="Arial" panose="020B0604020202020204" pitchFamily="34" charset="0"/>
                    <a:ea typeface="华文楷体" panose="02010600040101010101" charset="-122"/>
                    <a:cs typeface="Arial" panose="020B0604020202020204" pitchFamily="34" charset="0"/>
                  </a:rPr>
                  <a:t>•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</a:rPr>
                  <a:t>标准模型预言：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en-US" altLang="zh-CN" sz="160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sin</m:t>
                    </m:r>
                    <m:r>
                      <a:rPr lang="en-US" altLang="zh-CN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eff</m:t>
                        </m:r>
                      </m:sup>
                    </m:sSup>
                    <m:r>
                      <a:rPr lang="en-US" altLang="zh-CN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b</m:t>
                    </m:r>
                    <m:r>
                      <a:rPr lang="en-US" altLang="zh-CN" sz="16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s</m:t>
                    </m:r>
                    <m:r>
                      <a:rPr lang="en-US" altLang="zh-CN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en-US" altLang="zh-CN" sz="16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≈</m:t>
                    </m:r>
                  </m:oMath>
                </a14:m>
                <a:r>
                  <a:rPr lang="en-US" altLang="zh-CN" sz="160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sin</m:t>
                    </m:r>
                    <m:r>
                      <a:rPr lang="en-US" altLang="zh-CN" sz="1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sSup>
                      <m:sSupPr>
                        <m:ctrlPr>
                          <a:rPr lang="en-US" altLang="zh-CN" sz="1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  <a:sym typeface="+mn-ea"/>
                          </a:rPr>
                          <m:t>𝛽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eff</m:t>
                        </m:r>
                      </m:sup>
                    </m:sSup>
                    <m:r>
                      <a:rPr lang="en-US" altLang="zh-CN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b</m:t>
                    </m:r>
                    <m:r>
                      <a:rPr lang="en-US" altLang="zh-CN" sz="16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 sz="16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  <a:sym typeface="+mn-ea"/>
                      </a:rPr>
                      <m:t>c</m:t>
                    </m:r>
                    <m:acc>
                      <m:accPr>
                        <m:chr m:val="̅"/>
                        <m:ctrlPr>
                          <a:rPr lang="en-US" altLang="zh-CN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16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  <a:sym typeface="+mn-ea"/>
                          </a:rPr>
                          <m:t>𝑐𝑠</m:t>
                        </m:r>
                      </m:e>
                    </m:acc>
                    <m:r>
                      <a:rPr lang="en-US" altLang="zh-CN" sz="16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</m:oMath>
                </a14:m>
                <a:endParaRPr lang="en-US" altLang="zh-CN" sz="1600" b="0" i="0" smtClean="0">
                  <a:solidFill>
                    <a:schemeClr val="tx2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微软雅黑" panose="020B0503020204020204" charset="-122"/>
                    <a:sym typeface="+mn-ea"/>
                  </a:rPr>
                  <a:t>如果有新物理贡献，可能会导致两者不同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zh-CN" altLang="en-US" sz="1800">
                    <a:solidFill>
                      <a:schemeClr val="tx2"/>
                    </a:solidFill>
                    <a:latin typeface="Arial" panose="020B0604020202020204" pitchFamily="34" charset="0"/>
                    <a:ea typeface="华文楷体" panose="02010600040101010101" charset="-122"/>
                    <a:cs typeface="Arial" panose="020B0604020202020204" pitchFamily="34" charset="0"/>
                    <a:sym typeface="+mn-ea"/>
                  </a:rPr>
                  <a:t>•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微软雅黑" panose="020B0503020204020204" charset="-122"/>
                    <a:sym typeface="+mn-ea"/>
                  </a:rPr>
                  <a:t>实验测量：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微软雅黑" panose="020B0503020204020204" charset="-122"/>
                    <a:sym typeface="+mn-ea"/>
                  </a:rPr>
                  <a:t>目前实验上的sin2β</a:t>
                </a:r>
                <a:r>
                  <a:rPr lang="zh-CN" altLang="en-US" sz="1800" baseline="300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微软雅黑" panose="020B0503020204020204" charset="-122"/>
                    <a:sym typeface="+mn-ea"/>
                  </a:rPr>
                  <a:t>eff 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微软雅黑" panose="020B0503020204020204" charset="-122"/>
                    <a:sym typeface="+mn-ea"/>
                  </a:rPr>
                  <a:t>利用 b→sqq ̅过程的测量结果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微软雅黑" panose="020B0503020204020204" charset="-122"/>
                    <a:sym typeface="+mn-ea"/>
                  </a:rPr>
                  <a:t>与标准模型预期一致，但尚无轻子末态的测量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微软雅黑" panose="020B0503020204020204" charset="-122"/>
                  <a:sym typeface="+mn-ea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zh-CN" altLang="en-US" sz="1800">
                    <a:solidFill>
                      <a:schemeClr val="tx2"/>
                    </a:solidFill>
                    <a:latin typeface="Arial" panose="020B0604020202020204" pitchFamily="34" charset="0"/>
                    <a:ea typeface="华文楷体" panose="02010600040101010101" charset="-122"/>
                    <a:cs typeface="Arial" panose="020B0604020202020204" pitchFamily="34" charset="0"/>
                    <a:sym typeface="+mn-ea"/>
                  </a:rPr>
                  <a:t>•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最新的味普适性检验</a:t>
                </a:r>
                <a:r>
                  <a:rPr lang="en-US" altLang="zh-CN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R(K)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和</a:t>
                </a:r>
                <a:r>
                  <a:rPr lang="en-US" altLang="zh-CN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R(K</a:t>
                </a:r>
                <a:r>
                  <a:rPr lang="en-US" altLang="zh-CN" sz="1800" baseline="300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*</a:t>
                </a:r>
                <a:r>
                  <a:rPr lang="en-US" altLang="zh-CN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)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与标准模型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无明显偏离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r>
                  <a:rPr lang="en-US" altLang="zh-CN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, CP</a:t>
                </a:r>
                <a:r>
                  <a:rPr lang="zh-CN" altLang="en-US" sz="1800">
                    <a:solidFill>
                      <a:schemeClr val="tx2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破坏能在味普适性保持的情况下寻找新物理</a:t>
                </a: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  <a:p>
                <a:pPr indent="0" algn="l" fontAlgn="auto">
                  <a:lnSpc>
                    <a:spcPct val="130000"/>
                  </a:lnSpc>
                </a:pPr>
                <a:endParaRPr lang="zh-CN" altLang="en-US" sz="1800">
                  <a:solidFill>
                    <a:schemeClr val="tx2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3213100"/>
                <a:ext cx="7831455" cy="33197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45" y="911225"/>
            <a:ext cx="4342130" cy="204660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280" y="3208020"/>
            <a:ext cx="28860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𝑠𝑙𝑙</m:t>
                    </m:r>
                  </m:oMath>
                </a14:m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过程中含时</a:t>
                </a:r>
                <a:r>
                  <a:rPr lang="en-US" altLang="zh-CN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  <a:sym typeface="+mn-ea"/>
                  </a:rPr>
                  <a:t>破坏的测量</a:t>
                </a:r>
                <a:endParaRPr kumimoji="0" lang="zh-CN" altLang="en-US" sz="3200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1412875"/>
            <a:ext cx="2760345" cy="2061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950" y="917575"/>
            <a:ext cx="6871335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目前实验上对有效场论中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wilson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系数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en-US" altLang="zh-CN" sz="2000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,C</a:t>
            </a:r>
            <a:r>
              <a:rPr kumimoji="0" lang="en-US" altLang="zh-CN" sz="2000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,C</a:t>
            </a:r>
            <a:r>
              <a:rPr kumimoji="0" lang="en-US" altLang="zh-CN" sz="2000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,C</a:t>
            </a:r>
            <a:r>
              <a:rPr kumimoji="0" lang="en-US" altLang="zh-CN" sz="2000" baseline="-25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kumimoji="0"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的测量结果</a:t>
            </a:r>
            <a:endParaRPr kumimoji="0"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415" y="1394460"/>
            <a:ext cx="2694940" cy="2005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57600" y="2132965"/>
            <a:ext cx="1706880" cy="70675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000" dirty="0">
                <a:solidFill>
                  <a:schemeClr val="accent2"/>
                </a:solidFill>
                <a:latin typeface="Tahoma" panose="020B0604030504040204" charset="0"/>
                <a:cs typeface="Tahoma" panose="020B0604030504040204" charset="0"/>
              </a:rPr>
              <a:t>假设所有系数</a:t>
            </a:r>
            <a:endParaRPr kumimoji="0" lang="zh-CN" altLang="en-US" sz="2000" dirty="0">
              <a:solidFill>
                <a:schemeClr val="accent2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eaLnBrk="1" hangingPunct="1"/>
            <a:r>
              <a:rPr kumimoji="0" lang="zh-CN" altLang="en-US" sz="2000" dirty="0">
                <a:solidFill>
                  <a:schemeClr val="accent2"/>
                </a:solidFill>
                <a:latin typeface="Tahoma" panose="020B0604030504040204" charset="0"/>
                <a:cs typeface="Tahoma" panose="020B0604030504040204" charset="0"/>
              </a:rPr>
              <a:t>均为实数</a:t>
            </a:r>
            <a:endParaRPr kumimoji="0" lang="zh-CN" altLang="en-US" sz="2000" dirty="0">
              <a:solidFill>
                <a:schemeClr val="accent2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32728" y="3477895"/>
                <a:ext cx="7041515" cy="398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𝑠𝑙𝑙</m:t>
                    </m:r>
                  </m:oMath>
                </a14:m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过程中的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CP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破坏可以约束所有相关</a:t>
                </a:r>
                <a:r>
                  <a:rPr lang="en-US" altLang="zh-CN" sz="2000">
                    <a:solidFill>
                      <a:schemeClr val="tx1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wilson</a:t>
                </a:r>
                <a:r>
                  <a:rPr lang="zh-CN" altLang="en-US" sz="2000">
                    <a:solidFill>
                      <a:schemeClr val="tx1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系数的复相位</a:t>
                </a:r>
                <a:endParaRPr lang="zh-CN" altLang="en-US" sz="200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28" y="3477895"/>
                <a:ext cx="7041515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5" r="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 descr="DataFit_Run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046" y="4401587"/>
            <a:ext cx="3402502" cy="24563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7633" y="4016375"/>
            <a:ext cx="18415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400" dirty="0">
                <a:solidFill>
                  <a:schemeClr val="accent2"/>
                </a:solidFill>
                <a:cs typeface="Tahoma" panose="020B0604030504040204" charset="0"/>
              </a:rPr>
              <a:t>►</a:t>
            </a:r>
            <a:r>
              <a:rPr kumimoji="0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</a:rPr>
              <a:t>灵敏度估计</a:t>
            </a:r>
            <a:endParaRPr kumimoji="0" lang="zh-CN" altLang="en-US" sz="2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9388" y="4485005"/>
            <a:ext cx="419481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algn="l" eaLnBrk="1" hangingPunct="1"/>
            <a:r>
              <a:rPr kumimoji="0"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LHCb Run1+Run2 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大约有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信号事例</a:t>
            </a:r>
            <a:endParaRPr kumimoji="0"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•预期灵敏度在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9/50/300 fb</a:t>
            </a:r>
            <a:r>
              <a:rPr kumimoji="0" lang="en-US" altLang="zh-CN" sz="180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kumimoji="0" lang="en-US" altLang="zh-CN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endParaRPr kumimoji="0" lang="en-US" altLang="zh-CN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5445125"/>
            <a:ext cx="4183380" cy="4343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辐射衰变中的</a:t>
            </a:r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CP</a:t>
            </a:r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破坏测量</a:t>
            </a:r>
            <a:endParaRPr kumimoji="0" lang="zh-CN" altLang="en-US" sz="32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778" y="980440"/>
            <a:ext cx="8006715" cy="8299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algn="l" eaLnBrk="1" hangingPunct="1"/>
            <a:r>
              <a:rPr kumimoji="0" lang="zh-CN" altLang="en-US" sz="2400" dirty="0">
                <a:solidFill>
                  <a:schemeClr val="tx1"/>
                </a:solidFill>
                <a:latin typeface="Arial Narrow" panose="020B0606020202030204" charset="0"/>
                <a:ea typeface="微软雅黑" panose="020B0503020204020204" charset="-122"/>
                <a:cs typeface="微软雅黑" panose="020B0503020204020204" charset="-122"/>
              </a:rPr>
              <a:t>►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b→sγ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跃迁中，左手光子占主导，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  <a:sym typeface="+mn-ea"/>
              </a:rPr>
              <a:t>右手光子的贡献可能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charset="0"/>
              <a:sym typeface="+mn-ea"/>
            </a:endParaRPr>
          </a:p>
          <a:p>
            <a:pPr algn="l" eaLnBrk="1" hangingPunct="1"/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  <a:sym typeface="+mn-ea"/>
              </a:rPr>
              <a:t>被新物理加强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1952625"/>
            <a:ext cx="5047615" cy="1585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35" y="2455545"/>
            <a:ext cx="3641725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95" y="4589780"/>
            <a:ext cx="4747260" cy="10896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06045" y="3644900"/>
                <a:ext cx="8998585" cy="8299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algn="l" eaLnBrk="1" hangingPunct="1"/>
                <a:r>
                  <a:rPr kumimoji="0"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14:m>
                  <m:oMath xmlns:m="http://schemas.openxmlformats.org/officeDocument/2006/math"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→(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𝑑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/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𝑠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中的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CP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破坏能用来测量光子的极化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和检验新物理的贡献</a:t>
                </a:r>
                <a:endParaRPr kumimoji="0" lang="zh-CN" altLang="en-US" sz="24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5" y="3644900"/>
                <a:ext cx="8998585" cy="82994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472748" y="4879975"/>
                <a:ext cx="2699385" cy="521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eaLnBrk="1" hangingPunct="1"/>
                <a14:m>
                  <m:oMath xmlns:m="http://schemas.openxmlformats.org/officeDocument/2006/math">
                    <m:r>
                      <a:rPr kumimoji="0"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0" lang="en-US" altLang="zh-CN" sz="28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末态的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CP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本征值</a:t>
                </a:r>
                <a:endParaRPr kumimoji="0" lang="zh-CN" altLang="en-US" sz="2400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48" y="4879975"/>
                <a:ext cx="2699385" cy="521970"/>
              </a:xfrm>
              <a:prstGeom prst="rect">
                <a:avLst/>
              </a:prstGeom>
              <a:blipFill rotWithShape="1">
                <a:blip r:embed="rId6"/>
                <a:stretch>
                  <a:fillRect l="-12" r="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辐射衰变中的</a:t>
            </a:r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CP</a:t>
            </a:r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破坏</a:t>
            </a:r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测量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1124585"/>
            <a:ext cx="3623310" cy="51663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95" y="980440"/>
            <a:ext cx="3615690" cy="51142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8734" y="2859839"/>
            <a:ext cx="5800127" cy="1162288"/>
            <a:chOff x="5519057" y="1743193"/>
            <a:chExt cx="5800127" cy="1162288"/>
          </a:xfrm>
        </p:grpSpPr>
        <p:sp>
          <p:nvSpPr>
            <p:cNvPr id="7" name="矩形 6"/>
            <p:cNvSpPr/>
            <p:nvPr/>
          </p:nvSpPr>
          <p:spPr>
            <a:xfrm>
              <a:off x="5519057" y="1743193"/>
              <a:ext cx="1162288" cy="11622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19057" y="1816505"/>
              <a:ext cx="1153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dirty="0" smtClean="0">
                  <a:ln w="28575">
                    <a:noFill/>
                  </a:ln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zh-CN" sz="6000" dirty="0" smtClean="0">
                <a:ln w="28575">
                  <a:noFill/>
                </a:ln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9255" y="2032382"/>
              <a:ext cx="4959929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B介子混合与CP破坏</a:t>
              </a:r>
              <a:endParaRPr lang="en-US" altLang="zh-CN" sz="32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中的</a:t>
                </a:r>
                <a:r>
                  <a:rPr lang="en-US" altLang="zh-CN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CP</a:t>
                </a:r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破坏</a:t>
                </a:r>
                <a:r>
                  <a:rPr lang="zh-CN" altLang="en-US" sz="3200">
                    <a:solidFill>
                      <a:schemeClr val="accent2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Cambria Math" panose="02040503050406030204" pitchFamily="18" charset="0"/>
                  </a:rPr>
                  <a:t>测量</a:t>
                </a:r>
                <a:endParaRPr lang="zh-CN" altLang="en-US" sz="3200">
                  <a:solidFill>
                    <a:schemeClr val="accent2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4435" y="5157470"/>
            <a:ext cx="2592070" cy="5035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44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51460" y="971550"/>
                <a:ext cx="7151370" cy="309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noAutofit/>
              </a:bodyPr>
              <a:p>
                <a:pPr algn="l" eaLnBrk="1" hangingPunct="1"/>
                <a:r>
                  <a:rPr kumimoji="0"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14:m>
                  <m:oMath xmlns:m="http://schemas.openxmlformats.org/officeDocument/2006/math"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𝑏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𝑑</m:t>
                    </m:r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跃迁，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C=0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，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S~0</a:t>
                </a:r>
                <a:endParaRPr kumimoji="0"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  <a:p>
                <a:pPr algn="l" eaLnBrk="1" hangingPunct="1"/>
                <a:r>
                  <a:rPr kumimoji="0"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</a:rPr>
                  <a:t>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0"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始终是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CP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为偶的</a:t>
                </a:r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CP</a:t>
                </a:r>
                <a:r>
                  <a:rPr kumimoji="0" lang="zh-CN" alt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本征态，</a:t>
                </a:r>
                <a14:m>
                  <m:oMath xmlns:m="http://schemas.openxmlformats.org/officeDocument/2006/math">
                    <m:r>
                      <a:rPr kumimoji="0" lang="en-US" altLang="zh-CN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kumimoji="0" lang="en-US" altLang="zh-CN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</a:rPr>
                  <a:t>=1</a:t>
                </a:r>
                <a:endParaRPr kumimoji="0" lang="en-US" altLang="zh-CN" sz="2400" dirty="0">
                  <a:solidFill>
                    <a:schemeClr val="tx1"/>
                  </a:solid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" y="971550"/>
                <a:ext cx="7151370" cy="309245"/>
              </a:xfrm>
              <a:prstGeom prst="rect">
                <a:avLst/>
              </a:prstGeom>
              <a:blipFill rotWithShape="1">
                <a:blip r:embed="rId3"/>
                <a:stretch>
                  <a:fillRect b="-1525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05" y="1917065"/>
            <a:ext cx="3319145" cy="28359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995738" y="2520315"/>
            <a:ext cx="4328795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algn="l" eaLnBrk="1" hangingPunct="1"/>
            <a:r>
              <a:rPr kumimoji="0"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LHCb Run1+Run2 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大约有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18k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信号事例</a:t>
            </a:r>
            <a:endParaRPr kumimoji="0" lang="zh-CN" altLang="en-US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•预期灵敏度在</a:t>
            </a:r>
            <a:r>
              <a:rPr kumimoji="0" lang="en-US" altLang="zh-CN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9/50/300 fb</a:t>
            </a:r>
            <a:r>
              <a:rPr kumimoji="0" lang="en-US" altLang="zh-CN" sz="1800" baseline="30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-1</a:t>
            </a:r>
            <a:r>
              <a:rPr kumimoji="0"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kumimoji="0" lang="en-US" altLang="zh-CN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1" hangingPunct="1"/>
            <a:endParaRPr kumimoji="0" lang="en-US" altLang="zh-CN" sz="1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200" y="3573145"/>
            <a:ext cx="4297680" cy="2971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145" y="5085080"/>
            <a:ext cx="2903220" cy="7010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995738" y="2011680"/>
            <a:ext cx="18415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400" dirty="0">
                <a:solidFill>
                  <a:schemeClr val="accent2"/>
                </a:solidFill>
                <a:cs typeface="Tahoma" panose="020B0604030504040204" charset="0"/>
              </a:rPr>
              <a:t>►</a:t>
            </a:r>
            <a:r>
              <a:rPr kumimoji="0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charset="0"/>
              </a:rPr>
              <a:t>灵敏度估计</a:t>
            </a:r>
            <a:endParaRPr kumimoji="0" lang="zh-CN" altLang="en-US" sz="2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395605" y="5085080"/>
                <a:ext cx="3620135" cy="6534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r>
                  <a:rPr kumimoji="0" lang="zh-CN" altLang="en-US" sz="18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预期灵敏度将比</a:t>
                </a:r>
                <a:r>
                  <a:rPr kumimoji="0" lang="en-US" altLang="zh-CN" sz="18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BELLE</a:t>
                </a:r>
                <a:r>
                  <a:rPr kumimoji="0" lang="zh-CN" altLang="en-US" sz="18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上</a:t>
                </a:r>
                <a:endParaRPr kumimoji="0" lang="zh-CN" altLang="en-US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eaLnBrk="1" hangingPunct="1"/>
                <a:r>
                  <a:rPr kumimoji="0" lang="zh-CN" altLang="en-US" sz="18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kumimoji="0"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kumimoji="0"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altLang="zh-CN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0" lang="zh-CN" altLang="en-US" sz="18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有显著提高</a:t>
                </a:r>
                <a:endParaRPr kumimoji="0" lang="zh-CN" altLang="en-US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05" y="5085080"/>
                <a:ext cx="3620135" cy="6534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深度学习与味道标记算法</a:t>
            </a:r>
            <a:endParaRPr lang="zh-CN" altLang="en-US" sz="320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" y="2637155"/>
            <a:ext cx="4223385" cy="16554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945" y="4220845"/>
            <a:ext cx="3295015" cy="24593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560" y="911225"/>
            <a:ext cx="595249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algn="ctr" eaLnBrk="1" hangingPunct="1"/>
            <a:r>
              <a:rPr kumimoji="0"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kumimoji="0" lang="en-US" altLang="zh-CN" sz="2400" dirty="0">
                <a:solidFill>
                  <a:schemeClr val="tx1"/>
                </a:solidFill>
                <a:cs typeface="Times New Roman" panose="02020603050405020304" charset="0"/>
              </a:rPr>
              <a:t>CMS</a:t>
            </a:r>
            <a:r>
              <a:rPr kumimoji="0" lang="zh-CN" altLang="en-US" sz="2400" dirty="0">
                <a:solidFill>
                  <a:schemeClr val="tx1"/>
                </a:solidFill>
                <a:cs typeface="Times New Roman" panose="02020603050405020304" charset="0"/>
              </a:rPr>
              <a:t>的</a:t>
            </a:r>
            <a:r>
              <a:rPr lang="en-US" altLang="zh-CN" sz="2400" dirty="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β</a:t>
            </a:r>
            <a:r>
              <a:rPr lang="en-US" altLang="zh-CN" sz="2400" baseline="-25000" dirty="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400" dirty="0">
                <a:solidFill>
                  <a:schemeClr val="tx1"/>
                </a:solidFill>
                <a:cs typeface="Times New Roman" panose="02020603050405020304" charset="0"/>
                <a:sym typeface="+mn-ea"/>
              </a:rPr>
              <a:t>测量精度对LHCb已经具有挑战性</a:t>
            </a:r>
            <a:endParaRPr lang="en-US" altLang="zh-CN" sz="2400" dirty="0">
              <a:solidFill>
                <a:schemeClr val="tx1"/>
              </a:solidFill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3765" y="1444625"/>
            <a:ext cx="640842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应对措施：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VELO</a:t>
            </a:r>
            <a:r>
              <a:rPr kumimoji="0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的升级</a:t>
            </a:r>
            <a:r>
              <a:rPr kumimoji="0" lang="en-US" altLang="zh-CN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kumimoji="0" lang="zh-CN" altLang="en-US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味标记算法的升级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en-US" altLang="zh-CN" sz="24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...</a:t>
            </a:r>
            <a:endParaRPr kumimoji="0" lang="en-US" altLang="zh-CN" sz="2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950" y="2132965"/>
            <a:ext cx="414337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US" altLang="zh-CN" sz="24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lhcb</a:t>
            </a:r>
            <a:r>
              <a:rPr kumimoji="0" lang="zh-CN" altLang="en-US" sz="24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目前的</a:t>
            </a:r>
            <a:r>
              <a:rPr kumimoji="0" lang="en-US" altLang="zh-CN" sz="24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tagging</a:t>
            </a:r>
            <a:r>
              <a:rPr kumimoji="0" lang="zh-CN" altLang="en-US" sz="24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算法研究：</a:t>
            </a:r>
            <a:endParaRPr kumimoji="0" lang="zh-CN" altLang="en-US" sz="24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644390" y="3068955"/>
                <a:ext cx="4314825" cy="566420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r>
                  <a:rPr lang="en-US" altLang="zh-CN" sz="1800">
                    <a:solidFill>
                      <a:schemeClr val="accent2"/>
                    </a:solidFill>
                  </a:rPr>
                  <a:t>20% (35%) on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 </m:t>
                    </m:r>
                    <m:r>
                      <a:rPr lang="en-US" altLang="zh-CN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（</m:t>
                    </m:r>
                    <m:sSup>
                      <m:sSupPr>
                        <m:ctrlP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1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sz="1800">
                    <a:solidFill>
                      <a:schemeClr val="accent2"/>
                    </a:solidFill>
                  </a:rPr>
                  <a:t>improvement is </a:t>
                </a:r>
                <a:endParaRPr lang="en-US" altLang="zh-CN" sz="1800">
                  <a:solidFill>
                    <a:schemeClr val="accent2"/>
                  </a:solidFill>
                </a:endParaRPr>
              </a:p>
              <a:p>
                <a:r>
                  <a:rPr lang="en-US" altLang="zh-CN" sz="1800">
                    <a:solidFill>
                      <a:schemeClr val="accent2"/>
                    </a:solidFill>
                  </a:rPr>
                  <a:t>found using DeepSet and Inclusive tagging</a:t>
                </a:r>
                <a:endParaRPr lang="en-US" altLang="zh-CN" sz="18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390" y="3068955"/>
                <a:ext cx="4314825" cy="566420"/>
              </a:xfrm>
              <a:prstGeom prst="rect">
                <a:avLst/>
              </a:prstGeom>
              <a:blipFill rotWithShape="1">
                <a:blip r:embed="rId4"/>
                <a:stretch>
                  <a:fillRect b="-65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-108585" y="4653280"/>
            <a:ext cx="3568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*是否还有提升空间？</a:t>
            </a: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5388610"/>
            <a:ext cx="4572000" cy="119888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en-US" altLang="zh-CN" sz="2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graphNN? </a:t>
            </a:r>
            <a:r>
              <a:rPr lang="zh-CN" altLang="en-US" sz="2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随机森林？Transformer？随机梯度下降 （SGD）？</a:t>
            </a:r>
            <a:r>
              <a:rPr lang="en-US" altLang="zh-CN" sz="24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...</a:t>
            </a:r>
            <a:endParaRPr kumimoji="0" lang="en-US" altLang="zh-CN" sz="24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kumimoji="0" lang="zh-CN" altLang="en-US" sz="3200" dirty="0">
                <a:solidFill>
                  <a:srgbClr val="2952D0"/>
                </a:solidFill>
                <a:latin typeface="微软雅黑" panose="020B0503020204020204" charset="-122"/>
                <a:ea typeface="微软雅黑" panose="020B0503020204020204" charset="-122"/>
                <a:cs typeface="Helvetica" charset="0"/>
              </a:rPr>
              <a:t>总结与展望</a:t>
            </a:r>
            <a:endParaRPr kumimoji="0" lang="zh-CN" altLang="en-US" sz="3200" dirty="0">
              <a:solidFill>
                <a:srgbClr val="2952D0"/>
              </a:solidFill>
              <a:latin typeface="微软雅黑" panose="020B0503020204020204" charset="-122"/>
              <a:ea typeface="微软雅黑" panose="020B0503020204020204" charset="-122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07315" y="980440"/>
            <a:ext cx="896366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 latinLnBrk="0">
              <a:lnSpc>
                <a:spcPct val="150000"/>
              </a:lnSpc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LHCb Run2 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更新了多个含时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破坏的结果，均主导了相应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破坏的测量精度</a:t>
            </a: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latinLnBrk="0">
              <a:lnSpc>
                <a:spcPct val="150000"/>
              </a:lnSpc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目前主要的测量结果都是统计误差占主导，需要</a:t>
            </a:r>
            <a:r>
              <a:rPr lang="en-US" altLang="zh-CN" sz="2400">
                <a:solidFill>
                  <a:schemeClr val="tx2"/>
                </a:solidFill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Upgrade I </a:t>
            </a:r>
            <a:r>
              <a:rPr lang="zh-CN" altLang="en-US" sz="2400">
                <a:solidFill>
                  <a:schemeClr val="tx2"/>
                </a:solidFill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和</a:t>
            </a:r>
            <a:r>
              <a:rPr lang="en-US" altLang="zh-CN" sz="2400">
                <a:solidFill>
                  <a:schemeClr val="tx2"/>
                </a:solidFill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 II</a:t>
            </a:r>
            <a:r>
              <a:rPr lang="zh-CN" altLang="en-US" sz="2400">
                <a:solidFill>
                  <a:schemeClr val="tx2"/>
                </a:solidFill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来进行进一步的</a:t>
            </a:r>
            <a:r>
              <a:rPr lang="zh-CN" altLang="en-US" sz="2400">
                <a:solidFill>
                  <a:schemeClr val="tx2"/>
                </a:solidFill>
                <a:latin typeface="Cambria Math" panose="02040503050406030204" pitchFamily="18" charset="0"/>
                <a:cs typeface="Cambria Math" panose="02040503050406030204" pitchFamily="18" charset="0"/>
                <a:sym typeface="+mn-ea"/>
              </a:rPr>
              <a:t>检验</a:t>
            </a:r>
            <a:endParaRPr lang="zh-CN" altLang="en-US" sz="2400">
              <a:solidFill>
                <a:schemeClr val="tx2"/>
              </a:solidFill>
              <a:latin typeface="Cambria Math" panose="02040503050406030204" pitchFamily="18" charset="0"/>
              <a:cs typeface="Cambria Math" panose="02040503050406030204" pitchFamily="18" charset="0"/>
              <a:sym typeface="+mn-ea"/>
            </a:endParaRPr>
          </a:p>
          <a:p>
            <a:pPr marL="0" indent="0" algn="l" latinLnBrk="0">
              <a:lnSpc>
                <a:spcPct val="150000"/>
              </a:lnSpc>
            </a:pP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</a:t>
            </a:r>
            <a:r>
              <a:rPr lang="en-US" altLang="zh-CN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LHCb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需要在硬件及软件算法层面需要进一步升级以应对其他实验的</a:t>
            </a:r>
            <a:r>
              <a:rPr lang="zh-CN" altLang="en-US" sz="240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挑战</a:t>
            </a:r>
            <a:endParaRPr lang="zh-CN" altLang="en-US" sz="240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555875" y="5085080"/>
            <a:ext cx="3649980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eaLnBrk="1" hangingPunct="1"/>
            <a:r>
              <a:rPr kumimoji="0" lang="en-US" altLang="zh-CN" sz="2800" dirty="0">
                <a:solidFill>
                  <a:schemeClr val="accent2"/>
                </a:solidFill>
                <a:cs typeface="Times New Roman" panose="02020603050405020304" charset="0"/>
              </a:rPr>
              <a:t>Thank you for listening!</a:t>
            </a:r>
            <a:endParaRPr kumimoji="0" lang="en-US" altLang="zh-CN" sz="2800" dirty="0">
              <a:solidFill>
                <a:schemeClr val="accent2"/>
              </a:solidFill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中性</a:t>
            </a:r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介子的混合</a:t>
            </a:r>
            <a:endParaRPr kumimoji="0" lang="zh-CN" altLang="en-US" sz="32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文本框 86"/>
              <p:cNvSpPr txBox="1"/>
              <p:nvPr/>
            </p:nvSpPr>
            <p:spPr>
              <a:xfrm>
                <a:off x="35560" y="980440"/>
                <a:ext cx="7644130" cy="757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通过箱图互相转化，任意时刻处于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accPr>
                          <m:e>
                            <m:r>
                              <a:rPr kumimoji="1"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  <a:sym typeface="+mn-ea"/>
                  </a:rPr>
                  <a:t>的叠加态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的叠加态</a:t>
                </a:r>
                <a:endParaRPr kumimoji="1"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" y="980440"/>
                <a:ext cx="7644130" cy="7575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文本框 87"/>
              <p:cNvSpPr txBox="1"/>
              <p:nvPr/>
            </p:nvSpPr>
            <p:spPr>
              <a:xfrm>
                <a:off x="1907247" y="1700620"/>
                <a:ext cx="3928274" cy="44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𝑎</m:t>
                      </m:r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+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𝑏</m:t>
                      </m:r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en-US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7" y="1700620"/>
                <a:ext cx="3928274" cy="444417"/>
              </a:xfrm>
              <a:prstGeom prst="rect">
                <a:avLst/>
              </a:prstGeom>
              <a:blipFill rotWithShape="1">
                <a:blip r:embed="rId3"/>
                <a:stretch>
                  <a:fillRect l="-9" t="-20" r="13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/>
              <p:cNvSpPr txBox="1"/>
              <p:nvPr/>
            </p:nvSpPr>
            <p:spPr>
              <a:xfrm>
                <a:off x="179047" y="2492984"/>
                <a:ext cx="4808749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薛定谔方程   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𝑖</m:t>
                    </m:r>
                    <m:f>
                      <m:f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fPr>
                      <m:num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𝑑</m:t>
                        </m:r>
                      </m:num>
                      <m:den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  <m:t>𝑡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𝐻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  <m:t>𝑡</m:t>
                                </m:r>
                              </m:e>
                            </m:d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黑体" panose="02010609060101010101" charset="-122"/>
                                  </a:rPr>
                                  <m:t>𝑡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,</a:t>
                </a:r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47" y="2492984"/>
                <a:ext cx="4808749" cy="783869"/>
              </a:xfrm>
              <a:prstGeom prst="rect">
                <a:avLst/>
              </a:prstGeom>
              <a:blipFill rotWithShape="1">
                <a:blip r:embed="rId4"/>
                <a:stretch>
                  <a:fillRect l="-13" t="-78" r="11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文本框 75"/>
              <p:cNvSpPr txBox="1"/>
              <p:nvPr/>
            </p:nvSpPr>
            <p:spPr>
              <a:xfrm>
                <a:off x="1067464" y="3400771"/>
                <a:ext cx="3928274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𝐻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=</m:t>
                      </m:r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  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𝑀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    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12</m:t>
                                  </m:r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   </m:t>
                                  </m:r>
                                </m:sub>
                                <m:sup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𝑀</m:t>
                              </m:r>
                            </m:e>
                          </m:eqArr>
                        </m:e>
                      </m:d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−</m:t>
                      </m:r>
                      <m:f>
                        <m:f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</m:ctrlPr>
                        </m:fPr>
                        <m:num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  <m:t>𝑖</m:t>
                          </m:r>
                        </m:num>
                        <m:den>
                          <m: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Γ</m:t>
                              </m:r>
                              <m:r>
                                <a:rPr kumimoji="1"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    </m:t>
                              </m:r>
                              <m:sSub>
                                <m:sSubPr>
                                  <m:ctrlP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kumimoji="1"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Γ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altLang="zh-CN" sz="2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6" name="文本框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464" y="3400771"/>
                <a:ext cx="3928274" cy="783869"/>
              </a:xfrm>
              <a:prstGeom prst="rect">
                <a:avLst/>
              </a:prstGeom>
              <a:blipFill rotWithShape="1">
                <a:blip r:embed="rId5"/>
                <a:stretch>
                  <a:fillRect l="-1" t="-44" r="5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文本框 76"/>
              <p:cNvSpPr txBox="1"/>
              <p:nvPr/>
            </p:nvSpPr>
            <p:spPr>
              <a:xfrm>
                <a:off x="393993" y="4221026"/>
                <a:ext cx="8064336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定态方程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𝐻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𝑥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𝑦</m:t>
                            </m:r>
                          </m:e>
                        </m:eqAr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𝜔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eqArr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𝑥</m:t>
                            </m:r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 存在两个解，即两个质量本征态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77" name="文本框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93" y="4221026"/>
                <a:ext cx="8064336" cy="636585"/>
              </a:xfrm>
              <a:prstGeom prst="rect">
                <a:avLst/>
              </a:prstGeom>
              <a:blipFill rotWithShape="1">
                <a:blip r:embed="rId6"/>
                <a:stretch>
                  <a:fillRect l="-4" t="-28" r="2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444615" y="4865370"/>
                <a:ext cx="2968625" cy="147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𝑝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黑体" panose="02010609060101010101" charset="-122"/>
                        </a:rPr>
                        <m:t>𝑞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zh-CN" alt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000" i="1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𝜔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𝐿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𝐻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𝐿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𝐻</m:t>
                        </m:r>
                      </m:sub>
                    </m:sSub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−</m:t>
                    </m:r>
                    <m:f>
                      <m:f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fPr>
                      <m:num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𝑖</m:t>
                        </m:r>
                      </m:num>
                      <m:den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Γ</m:t>
                        </m:r>
                      </m:e>
                      <m:sub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𝐿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,</m:t>
                        </m:r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𝐻</m:t>
                        </m:r>
                      </m:sub>
                    </m:sSub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  <a:sym typeface="+mn-ea"/>
                  </a:rPr>
                  <a:t> </a:t>
                </a:r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  <a:p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15" y="4865370"/>
                <a:ext cx="2968625" cy="14795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9070" y="5157470"/>
                <a:ext cx="6240780" cy="101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平均质量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𝑀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，质量差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Δ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/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平均宽度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Γ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,      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宽度差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ΔΓ</m:t>
                    </m:r>
                    <m: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lvl="0" algn="l"/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破坏相关参数：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q</m:t>
                    </m:r>
                    <m:r>
                      <a:rPr kumimoji="1"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/</m:t>
                    </m:r>
                    <m:r>
                      <a:rPr kumimoji="1"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的模及相位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" y="5157470"/>
                <a:ext cx="6240780" cy="10147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中性</a:t>
            </a:r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介子的混合</a:t>
            </a:r>
            <a:endParaRPr kumimoji="0" lang="en-US" altLang="zh-CN" sz="3200" dirty="0">
              <a:solidFill>
                <a:srgbClr val="2952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196975"/>
            <a:ext cx="6335395" cy="1628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16"/>
              <p:cNvSpPr txBox="1"/>
              <p:nvPr/>
            </p:nvSpPr>
            <p:spPr>
              <a:xfrm>
                <a:off x="755956" y="2925113"/>
                <a:ext cx="1376915" cy="82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𝑞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bar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2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56" y="2925113"/>
                <a:ext cx="1376915" cy="825291"/>
              </a:xfrm>
              <a:prstGeom prst="rect">
                <a:avLst/>
              </a:prstGeom>
              <a:blipFill rotWithShape="1">
                <a:blip r:embed="rId3"/>
                <a:stretch>
                  <a:fillRect l="-22" t="-37" r="-5218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10"/>
              <p:cNvSpPr txBox="1"/>
              <p:nvPr/>
            </p:nvSpPr>
            <p:spPr>
              <a:xfrm>
                <a:off x="2916074" y="2969111"/>
                <a:ext cx="5269865" cy="781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  <a:ea typeface="+mn-ea"/>
                    <a:cs typeface="+mn-cs"/>
                  </a:rPr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𝐼𝑚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US" sz="24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074" y="2969111"/>
                <a:ext cx="5269865" cy="781050"/>
              </a:xfrm>
              <a:prstGeom prst="rect">
                <a:avLst/>
              </a:prstGeom>
              <a:blipFill rotWithShape="1">
                <a:blip r:embed="rId4"/>
                <a:stretch>
                  <a:fillRect l="-3" t="-62" r="-2636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88854" y="3835171"/>
                <a:ext cx="49947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如忽略混合中的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CP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破坏，可令</a:t>
                </a:r>
                <a14:m>
                  <m:oMath xmlns:m="http://schemas.openxmlformats.org/officeDocument/2006/math"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|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𝑞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/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𝑝</m:t>
                    </m:r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|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=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zh-CN" sz="20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54" y="3835171"/>
                <a:ext cx="499476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5" t="-101" r="2" b="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文本框 55"/>
              <p:cNvSpPr txBox="1"/>
              <p:nvPr/>
            </p:nvSpPr>
            <p:spPr>
              <a:xfrm>
                <a:off x="179705" y="4365250"/>
                <a:ext cx="6694512" cy="747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0" indent="0" algn="l">
                  <a:buFont typeface="Arial" panose="020B0604020202020204" pitchFamily="34" charset="0"/>
                  <a:buNone/>
                </a:pPr>
                <a:r>
                  <a:rPr kumimoji="1" lang="en-US" altLang="zh-CN" sz="20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•</a:t>
                </a:r>
                <a:r>
                  <a:rPr kumimoji="1" lang="en-US" altLang="zh-CN" sz="20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𝐶</m:t>
                        </m:r>
                      </m:e>
                      <m:sub>
                        <m:r>
                          <a:rPr kumimoji="1"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𝑓</m:t>
                        </m:r>
                      </m:sub>
                    </m:sSub>
                    <m:r>
                      <a:rPr kumimoji="1"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≠</m:t>
                    </m:r>
                    <m:r>
                      <a:rPr kumimoji="1"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0</m:t>
                    </m:r>
                    <m:r>
                      <a:rPr kumimoji="1"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: 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|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𝐴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𝐶𝑃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|≠|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𝐴</m:t>
                    </m:r>
                    <m:d>
                      <m:d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𝐵</m:t>
                            </m:r>
                          </m:e>
                        </m:acc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𝐶𝑃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黑体" panose="02010609060101010101" charset="-122"/>
                      </a:rPr>
                      <m:t>|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 </a:t>
                </a:r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  <a:p>
                <a:pPr algn="l"/>
                <a:r>
                  <a:rPr kumimoji="1" lang="zh-CN" altLang="en-US" sz="2000" dirty="0">
                    <a:solidFill>
                      <a:srgbClr val="2D2BCC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                     直接</a:t>
                </a:r>
                <a:r>
                  <a:rPr kumimoji="1" lang="en-US" altLang="zh-CN" sz="2000" dirty="0">
                    <a:solidFill>
                      <a:srgbClr val="2D2BCC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CP</a:t>
                </a:r>
                <a:r>
                  <a:rPr kumimoji="1" lang="zh-CN" altLang="en-US" sz="2000" dirty="0">
                    <a:solidFill>
                      <a:srgbClr val="2D2BCC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破坏</a:t>
                </a:r>
                <a:endParaRPr kumimoji="1" lang="en-US" altLang="zh-CN" sz="2000" dirty="0">
                  <a:solidFill>
                    <a:srgbClr val="2D2BCC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365250"/>
                <a:ext cx="6694512" cy="747395"/>
              </a:xfrm>
              <a:prstGeom prst="rect">
                <a:avLst/>
              </a:prstGeom>
              <a:blipFill rotWithShape="1">
                <a:blip r:embed="rId6"/>
                <a:stretch>
                  <a:fillRect t="-35" r="5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79705" y="5242560"/>
                <a:ext cx="7747635" cy="799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kumimoji="1" lang="en-US" altLang="zh-CN" sz="2000" b="0" i="1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•</a:t>
                </a:r>
                <a:r>
                  <a:rPr kumimoji="1" lang="en-US" altLang="zh-CN" sz="2000" b="0" i="1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   </m:t>
                        </m:r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≠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kumimoji="1" lang="zh-CN" altLang="en-US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与</m:t>
                    </m:r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kumimoji="1" lang="en-US" altLang="zh-CN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𝐶𝑃</m:t>
                        </m:r>
                      </m:sub>
                    </m:sSub>
                    <m:r>
                      <a:rPr kumimoji="1" lang="zh-CN" altLang="en-US" sz="2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  <a:sym typeface="+mn-ea"/>
                      </a:rPr>
                      <m:t>之间存在</m:t>
                    </m:r>
                  </m:oMath>
                </a14:m>
                <a:endParaRPr kumimoji="1" lang="zh-CN" alt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  <a:p>
                <a:pPr marL="0" lv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sz="2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非零相位差</m:t>
                      </m:r>
                      <m:r>
                        <a:rPr kumimoji="1" lang="zh-CN" altLang="en-US" sz="2000" dirty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 </m:t>
                      </m:r>
                      <m: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((</m:t>
                      </m:r>
                      <m:r>
                        <m:rPr>
                          <m:sty m:val="p"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arg</m:t>
                      </m:r>
                      <m:d>
                        <m:dPr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0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80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5242560"/>
                <a:ext cx="7747635" cy="7994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611505" y="6027420"/>
            <a:ext cx="4572000" cy="101473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zh-CN" altLang="en-US" sz="2000">
                <a:solidFill>
                  <a:schemeClr val="accent2"/>
                </a:solidFill>
                <a:sym typeface="+mn-ea"/>
              </a:rPr>
              <a:t>直接衰变与混合的干涉引</a:t>
            </a:r>
            <a:endParaRPr lang="zh-CN" altLang="en-US" sz="2000">
              <a:solidFill>
                <a:schemeClr val="accent2"/>
              </a:solidFill>
            </a:endParaRPr>
          </a:p>
          <a:p>
            <a:pPr eaLnBrk="1" hangingPunct="1"/>
            <a:r>
              <a:rPr lang="zh-CN" altLang="en-US" sz="2000">
                <a:solidFill>
                  <a:schemeClr val="accent2"/>
                </a:solidFill>
                <a:sym typeface="+mn-ea"/>
              </a:rPr>
              <a:t>起的CP破坏</a:t>
            </a:r>
            <a:endParaRPr lang="zh-CN" altLang="en-US" sz="2000">
              <a:solidFill>
                <a:schemeClr val="accent2"/>
              </a:solidFill>
            </a:endParaRPr>
          </a:p>
          <a:p>
            <a:pPr eaLnBrk="1" hangingPunct="1"/>
            <a:endParaRPr kumimoji="0" lang="zh-CN" altLang="en-US" sz="2000" dirty="0">
              <a:solidFill>
                <a:schemeClr val="accent2"/>
              </a:solidFill>
              <a:latin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9790" y="4725035"/>
            <a:ext cx="2840355" cy="15443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9892" y="836701"/>
            <a:ext cx="29616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zh-CN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  <a:sym typeface="+mn-ea"/>
              </a:rPr>
              <a:t>中性</a:t>
            </a:r>
            <a:r>
              <a:rPr lang="en-US" altLang="zh-CN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  <a:sym typeface="+mn-ea"/>
              </a:rPr>
              <a:t>介子的含时演化</a:t>
            </a:r>
            <a:endParaRPr kumimoji="1" lang="en-US" altLang="zh-CN" sz="2000" b="0" i="1" dirty="0" smtClean="0">
              <a:solidFill>
                <a:schemeClr val="tx1"/>
              </a:solidFill>
              <a:latin typeface="Cambria Math" panose="02040503050406030204" pitchFamily="18" charset="0"/>
              <a:ea typeface="MS Mincho" charset="0"/>
              <a:cs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中性</a:t>
            </a:r>
            <a:r>
              <a:rPr lang="en-US" altLang="zh-CN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介子的混合</a:t>
            </a:r>
            <a:endParaRPr kumimoji="0" lang="en-US" altLang="zh-CN" sz="3200" dirty="0">
              <a:solidFill>
                <a:srgbClr val="2952D0"/>
              </a:solidFill>
              <a:latin typeface="Helvetica" charset="0"/>
              <a:cs typeface="Helvetica" charset="0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4892" y="1124744"/>
            <a:ext cx="7560840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342900" indent="-342900" algn="l">
              <a:buFont typeface="Wingdings" panose="05000000000000000000" pitchFamily="2" charset="2"/>
              <a:buChar char="q"/>
            </a:pPr>
            <a:r>
              <a:rPr kumimoji="1" lang="zh-CN" altLang="en-US" sz="2000" dirty="0">
                <a:solidFill>
                  <a:schemeClr val="tx1"/>
                </a:solidFill>
                <a:ea typeface="微软雅黑" panose="020B0503020204020204" charset="-122"/>
                <a:cs typeface="黑体" panose="02010609060101010101" charset="-122"/>
              </a:rPr>
              <a:t>实验上测量确定的</a:t>
            </a:r>
            <a:r>
              <a:rPr kumimoji="1" lang="en-US" altLang="zh-CN" sz="2000" dirty="0">
                <a:solidFill>
                  <a:schemeClr val="tx1"/>
                </a:solidFill>
                <a:ea typeface="微软雅黑" panose="020B0503020204020204" charset="-122"/>
                <a:cs typeface="黑体" panose="02010609060101010101" charset="-122"/>
              </a:rPr>
              <a:t>B</a:t>
            </a:r>
            <a:r>
              <a:rPr kumimoji="1" lang="zh-CN" altLang="en-US" sz="2000" dirty="0">
                <a:solidFill>
                  <a:schemeClr val="tx1"/>
                </a:solidFill>
                <a:ea typeface="微软雅黑" panose="020B0503020204020204" charset="-122"/>
                <a:cs typeface="黑体" panose="02010609060101010101" charset="-122"/>
              </a:rPr>
              <a:t>介子系统的物理参数</a:t>
            </a:r>
            <a:r>
              <a:rPr kumimoji="1" lang="en-US" altLang="zh-CN" sz="2000" dirty="0">
                <a:solidFill>
                  <a:schemeClr val="accent2"/>
                </a:solidFill>
                <a:ea typeface="微软雅黑" panose="020B0503020204020204" charset="-122"/>
                <a:cs typeface="黑体" panose="02010609060101010101" charset="-122"/>
              </a:rPr>
              <a:t>[PDG2023]</a:t>
            </a:r>
            <a:r>
              <a:rPr kumimoji="1" lang="en-US" altLang="zh-CN" sz="2000" dirty="0">
                <a:solidFill>
                  <a:schemeClr val="bg1"/>
                </a:solidFill>
                <a:ea typeface="微软雅黑" panose="020B0503020204020204" charset="-122"/>
                <a:cs typeface="黑体" panose="02010609060101010101" charset="-122"/>
              </a:rPr>
              <a:t>]</a:t>
            </a:r>
            <a:endParaRPr kumimoji="1"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79705" y="4940935"/>
                <a:ext cx="8925560" cy="1356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noAutofit/>
              </a:bodyPr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q</m:t>
                            </m:r>
                          </m:num>
                          <m:den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：混合中的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CP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破坏很小</a:t>
                </a:r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kumimoji="1" lang="en-US" altLang="zh-CN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对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系统可以忽略宽度差，但对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系统必须考虑</a:t>
                </a:r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振荡很快，周期约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ps</a:t>
                </a:r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，其寿命约为</a:t>
                </a:r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1.5ps</a:t>
                </a:r>
                <a:endParaRPr kumimoji="1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05" y="4940935"/>
                <a:ext cx="8925560" cy="1356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custDataLst>
                  <p:tags r:id="rId3"/>
                </p:custDataLst>
              </p:nvPr>
            </p:nvGraphicFramePr>
            <p:xfrm>
              <a:off x="1219200" y="1581150"/>
              <a:ext cx="6559550" cy="2965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4735"/>
                    <a:gridCol w="2013585"/>
                    <a:gridCol w="2221230"/>
                  </a:tblGrid>
                  <a:tr h="365760">
                    <a:tc>
                      <a:txBody>
                        <a:bodyPr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14:m>
                            <m:oMath xmlns:m="http://schemas.openxmlformats.org/officeDocument/2006/math">
                              <m:r>
                                <a:rPr kumimoji="1" lang="en-US" sz="1800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𝑀</m:t>
                              </m:r>
                            </m:oMath>
                          </a14:m>
                          <a:r>
                            <a:rPr kumimoji="1" lang="en-US" sz="1800" kern="1200" dirty="0">
                              <a:solidFill>
                                <a:srgbClr val="2D2BCC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 </a:t>
                          </a:r>
                          <a:r>
                            <a:rPr kumimoji="1" lang="en-US" sz="1800" b="0" i="0" kern="1200" dirty="0">
                              <a:solidFill>
                                <a:srgbClr val="2D2BCC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[</a:t>
                          </a:r>
                          <a:r>
                            <a:rPr kumimoji="1" lang="en-US" altLang="zh-CN" sz="1800" b="0" i="0" kern="1200" dirty="0">
                              <a:solidFill>
                                <a:srgbClr val="2D2BCC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MeV]</a:t>
                          </a:r>
                          <a:endParaRPr kumimoji="1" lang="en-US" sz="1800" b="0" i="0" kern="1200" dirty="0">
                            <a:solidFill>
                              <a:srgbClr val="2D2BCC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5279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5366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5920"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zh-CN" sz="1800" b="0" i="0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Γ</m:t>
                              </m:r>
                            </m:oMath>
                          </a14:m>
                          <a:r>
                            <a:rPr kumimoji="1" lang="en-US" sz="1800" kern="1200" dirty="0">
                              <a:solidFill>
                                <a:srgbClr val="2D2BCC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zh-CN" sz="1800" i="0" kern="1200" dirty="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p</m:t>
                              </m:r>
                              <m:sSup>
                                <m:sSupPr>
                                  <m:ctrlPr>
                                    <a:rPr kumimoji="1" lang="en-US" altLang="zh-CN" sz="1800" b="0" i="1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zh-CN" sz="1800" i="0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kumimoji="1" lang="en-US" altLang="zh-CN" sz="1800" b="0" i="0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−</m:t>
                                  </m:r>
                                  <m:r>
                                    <a:rPr kumimoji="1" lang="en-US" altLang="zh-CN" sz="1800" b="0" i="0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altLang="zh-CN" sz="1800" b="0" i="0" kern="1200" dirty="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]</m:t>
                              </m:r>
                            </m:oMath>
                          </a14:m>
                          <a:endParaRPr kumimoji="1" lang="en-US" sz="1800" kern="1200" dirty="0">
                            <a:solidFill>
                              <a:srgbClr val="2D2BCC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黑体" panose="02010609060101010101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6583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0017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6600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0016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5920"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zh-CN" sz="1800" b="0" i="0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Δ</m:t>
                              </m:r>
                              <m:r>
                                <a:rPr kumimoji="1" lang="en-US" altLang="zh-CN" sz="1800" b="0" i="1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𝑚</m:t>
                              </m:r>
                            </m:oMath>
                          </a14:m>
                          <a:r>
                            <a:rPr kumimoji="1" lang="en-US" sz="1800" kern="1200" dirty="0">
                              <a:solidFill>
                                <a:srgbClr val="2D2BCC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sz="1800" b="0" i="0" kern="1200" dirty="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p</m:t>
                              </m:r>
                              <m:sSup>
                                <m:sSupPr>
                                  <m:ctrlPr>
                                    <a:rPr kumimoji="1" lang="en-US" sz="1800" b="0" i="1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sz="1800" b="0" i="0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kumimoji="1" lang="en-US" sz="1800" b="0" i="0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−</m:t>
                                  </m:r>
                                  <m:r>
                                    <a:rPr kumimoji="1" lang="en-US" sz="1800" b="0" i="0" kern="1200" dirty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charset="-122"/>
                                      <a:cs typeface="黑体" panose="02010609060101010101" charset="-122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kumimoji="1" lang="en-US" sz="1800" b="0" i="0" kern="1200" dirty="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]</m:t>
                              </m:r>
                            </m:oMath>
                          </a14:m>
                          <a:r>
                            <a:rPr kumimoji="1" lang="en-US" sz="1800" kern="1200" dirty="0">
                              <a:solidFill>
                                <a:srgbClr val="2D2BCC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 </a:t>
                          </a:r>
                          <a:endParaRPr kumimoji="1" lang="en-US" sz="1800" kern="1200" dirty="0">
                            <a:solidFill>
                              <a:srgbClr val="2D2BCC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黑体" panose="02010609060101010101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5065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0019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741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020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zh-CN" sz="1800" b="0" i="0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ΔΓ</m:t>
                              </m:r>
                              <m:r>
                                <a:rPr kumimoji="1" lang="en-US" altLang="zh-CN" sz="1800" b="0" i="0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zh-CN" sz="1800" b="0" i="0" kern="1200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黑体" panose="02010609060101010101" charset="-122"/>
                                </a:rPr>
                                <m:t>Γ</m:t>
                              </m:r>
                            </m:oMath>
                          </a14:m>
                          <a:r>
                            <a:rPr kumimoji="1" lang="en-US" sz="1800" kern="1200" dirty="0">
                              <a:solidFill>
                                <a:srgbClr val="2D2BCC"/>
                              </a:solidFill>
                              <a:latin typeface="微软雅黑" panose="020B0503020204020204" charset="-122"/>
                              <a:ea typeface="微软雅黑" panose="020B0503020204020204" charset="-122"/>
                              <a:cs typeface="黑体" panose="02010609060101010101" charset="-122"/>
                            </a:rPr>
                            <a:t> </a:t>
                          </a:r>
                          <a:endParaRPr kumimoji="1" lang="en-US" sz="1800" kern="1200" dirty="0">
                            <a:solidFill>
                              <a:srgbClr val="2D2BCC"/>
                            </a:solidFill>
                            <a:latin typeface="微软雅黑" panose="020B0503020204020204" charset="-122"/>
                            <a:ea typeface="微软雅黑" panose="020B0503020204020204" charset="-122"/>
                            <a:cs typeface="黑体" panose="02010609060101010101" charset="-122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p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2D2BCC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rgbClr val="2D2BCC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solidFill>
                                      <a:srgbClr val="2D2BCC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solidFill>
                                      <a:srgbClr val="2D2BCC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solidFill>
                                      <a:srgbClr val="2D2BCC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2D2B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0009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0003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0014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750570">
                    <a:tc>
                      <a:txBody>
                        <a:bodyPr/>
                        <a:p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2D2B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solidFill>
                                                <a:srgbClr val="2D2B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2D2B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2D2BCC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</a:rPr>
                                <m:t>≈−</m:t>
                              </m:r>
                              <m:r>
                                <a:rPr lang="en-US" b="0" i="1" smtClean="0">
                                  <a:solidFill>
                                    <a:srgbClr val="2D2B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2D2B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rgbClr val="2D2BCC"/>
                              </a:solidFill>
                            </a:rPr>
                            <a:t> [</a:t>
                          </a:r>
                          <a:r>
                            <a:rPr lang="en-US" altLang="zh-CN" dirty="0">
                              <a:solidFill>
                                <a:srgbClr val="2D2BCC"/>
                              </a:solidFill>
                            </a:rPr>
                            <a:t>rad]</a:t>
                          </a:r>
                          <a:endParaRPr lang="en-US" dirty="0">
                            <a:solidFill>
                              <a:srgbClr val="2D2B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774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024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050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019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custDataLst>
                  <p:tags r:id="rId4"/>
                </p:custDataLst>
              </p:nvPr>
            </p:nvGraphicFramePr>
            <p:xfrm>
              <a:off x="1219200" y="1581150"/>
              <a:ext cx="6559550" cy="29654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4735"/>
                    <a:gridCol w="2013585"/>
                    <a:gridCol w="2221230"/>
                  </a:tblGrid>
                  <a:tr h="365760">
                    <a:tc>
                      <a:txBody>
                        <a:bodyPr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375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375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  <a:tr h="7505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85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</p:spPr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Helvetica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zh-CN" sz="32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Helvetica" charset="0"/>
                            </a:rPr>
                            <m:t>0</m:t>
                          </m:r>
                        </m:sup>
                      </m:sSup>
                      <m:r>
                        <a:rPr lang="zh-CN" altLang="en-US" sz="3200" dirty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振荡对比</m:t>
                      </m:r>
                    </m:oMath>
                  </m:oMathPara>
                </a14:m>
                <a:endParaRPr kumimoji="0" lang="zh-CN" altLang="en-US" sz="3200" dirty="0">
                  <a:solidFill>
                    <a:schemeClr val="accent2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16385" name="Rectangle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0"/>
                <a:ext cx="7772400" cy="69215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/>
              <p:cNvSpPr txBox="1"/>
              <p:nvPr/>
            </p:nvSpPr>
            <p:spPr>
              <a:xfrm>
                <a:off x="755577" y="940658"/>
                <a:ext cx="194421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1" lang="en-US" altLang="zh-CN" sz="2000" dirty="0">
                    <a:solidFill>
                      <a:schemeClr val="tx2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kumimoji="1" lang="en-US" altLang="zh-CN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𝑠</m:t>
                        </m:r>
                      </m:sub>
                      <m:sup>
                        <m:r>
                          <a:rPr kumimoji="1" lang="en-US" altLang="zh-CN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bSup>
                    <m:r>
                      <a:rPr kumimoji="1" lang="zh-CN" altLang="en-US" sz="20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振荡</m:t>
                    </m:r>
                  </m:oMath>
                </a14:m>
                <a:endParaRPr kumimoji="1" lang="zh-CN" altLang="en-US" sz="2000" i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940658"/>
                <a:ext cx="1944215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9" t="-56" r="21" b="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 bwMode="auto">
              <a:xfrm>
                <a:off x="1043356" y="1484601"/>
                <a:ext cx="1165319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panose="020B0604030504040204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𝑡𝑠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𝑡𝑏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356" y="1484601"/>
                <a:ext cx="1165319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4" t="-151" r="12" b="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755516" y="1938308"/>
                <a:ext cx="1944215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p>
                <a:pPr marL="342900" indent="-342900" algn="l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𝐵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kumimoji="1"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</m:ctrlPr>
                          </m:accPr>
                          <m:e>
                            <m:r>
                              <a:rPr kumimoji="1" lang="en-US" altLang="zh-CN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黑体" panose="02010609060101010101" charset="-122"/>
                              </a:rPr>
                              <m:t>𝐵</m:t>
                            </m:r>
                          </m:e>
                        </m:acc>
                      </m:e>
                      <m:sup>
                        <m:r>
                          <a:rPr kumimoji="1" lang="en-US" altLang="zh-CN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黑体" panose="02010609060101010101" charset="-122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黑体" panose="02010609060101010101" charset="-122"/>
                  </a:rPr>
                  <a:t>振荡</a:t>
                </a:r>
                <a:endParaRPr kumimoji="1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6" y="1938308"/>
                <a:ext cx="1944215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6" t="-72" r="18" b="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7580" y="1052830"/>
            <a:ext cx="2613025" cy="1581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615" y="1017270"/>
            <a:ext cx="2514600" cy="15760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 bwMode="auto">
              <a:xfrm>
                <a:off x="1115903" y="2564596"/>
                <a:ext cx="119629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 panose="020B0604030504040204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𝑡𝑑</m:t>
                          </m:r>
                        </m:sub>
                      </m:sSub>
                      <m:sSubSup>
                        <m:sSub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𝑡𝑏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 panose="020B0604030504040204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kumimoji="0" lang="en-US" sz="2000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903" y="2564596"/>
                <a:ext cx="1196290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17" t="-116" r="13" b="1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855" y="4314190"/>
            <a:ext cx="3345180" cy="2392680"/>
          </a:xfrm>
          <a:prstGeom prst="rect">
            <a:avLst/>
          </a:prstGeom>
        </p:spPr>
      </p:pic>
      <p:pic>
        <p:nvPicPr>
          <p:cNvPr id="10" name="图片 9" descr="Screen Shot 2016-07-18 at 10.58.44 P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35" y="4220845"/>
            <a:ext cx="3387725" cy="24860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23850" y="6453505"/>
                <a:ext cx="4572000" cy="337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anchor="t">
                <a:spAutoFit/>
              </a:bodyPr>
              <a:p>
                <a:pPr eaLnBrk="1" hangingPunct="1"/>
                <a:r>
                  <a:rPr lang="en-US" sz="1600" smtClean="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Δ</a:t>
                </a:r>
                <a:r>
                  <a:rPr lang="en-US" sz="1600" i="1" smtClean="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m</a:t>
                </a:r>
                <a:r>
                  <a:rPr lang="en-US" sz="1600" i="1" baseline="-25000" smtClean="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s</a:t>
                </a:r>
                <a:r>
                  <a:rPr lang="en-US" sz="1600" smtClean="0">
                    <a:solidFill>
                      <a:schemeClr val="tx1"/>
                    </a:solidFill>
                    <a:cs typeface="Times New Roman" panose="0202060305040502030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17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741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±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Mincho" charset="0"/>
                        <a:cs typeface="Cambria Math" panose="02040503050406030204" pitchFamily="18" charset="0"/>
                      </a:rPr>
                      <m:t>020</m:t>
                    </m:r>
                  </m:oMath>
                </a14:m>
                <a:r>
                  <a:rPr lang="en-US" altLang="en-US" sz="1600" smtClean="0">
                    <a:solidFill>
                      <a:schemeClr val="tx1"/>
                    </a:solidFill>
                    <a:ea typeface="MS Mincho" charset="0"/>
                    <a:cs typeface="Times New Roman" panose="02020603050405020304" charset="0"/>
                    <a:sym typeface="+mn-ea"/>
                  </a:rPr>
                  <a:t>)ps</a:t>
                </a:r>
                <a:r>
                  <a:rPr lang="en-US" altLang="en-US" sz="1400" baseline="30000" smtClean="0">
                    <a:solidFill>
                      <a:schemeClr val="tx1"/>
                    </a:solidFill>
                    <a:ea typeface="MS Mincho" charset="0"/>
                    <a:cs typeface="Times New Roman" panose="02020603050405020304" charset="0"/>
                    <a:sym typeface="+mn-ea"/>
                  </a:rPr>
                  <a:t>-1</a:t>
                </a:r>
                <a:endParaRPr kumimoji="0" lang="en-US" altLang="en-US" sz="1400" baseline="30000" dirty="0" smtClean="0">
                  <a:solidFill>
                    <a:schemeClr val="tx1"/>
                  </a:solidFill>
                  <a:ea typeface="MS Mincho" charset="0"/>
                  <a:cs typeface="Times New Roman" panose="02020603050405020304" charset="0"/>
                  <a:sym typeface="+mn-ea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" y="6453505"/>
                <a:ext cx="4572000" cy="3371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95288" y="3357245"/>
                <a:ext cx="3490595" cy="5219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p>
                <a:pPr algn="ctr" eaLnBrk="1" hangingPunct="1"/>
                <a:r>
                  <a:rPr kumimoji="0" lang="zh-CN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kumimoji="0"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Helvetica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Helvetica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Helvetica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240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微软雅黑" panose="020B0503020204020204" charset="-122"/>
                    <a:cs typeface="Helvetica" charset="0"/>
                  </a:rPr>
                  <a:t>系统震荡的频率更快</a:t>
                </a:r>
                <a:endParaRPr lang="zh-CN" altLang="en-US" sz="2400" smtClean="0">
                  <a:solidFill>
                    <a:schemeClr val="tx1"/>
                  </a:solidFill>
                  <a:latin typeface="Cambria Math" panose="02040503050406030204" pitchFamily="18" charset="0"/>
                  <a:ea typeface="微软雅黑" panose="020B0503020204020204" charset="-122"/>
                  <a:cs typeface="Helvetica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8" y="3357245"/>
                <a:ext cx="3490595" cy="521970"/>
              </a:xfrm>
              <a:prstGeom prst="rect">
                <a:avLst/>
              </a:prstGeom>
              <a:blipFill rotWithShape="1">
                <a:blip r:embed="rId12"/>
                <a:stretch>
                  <a:fillRect l="-9" r="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 bwMode="auto">
              <a:xfrm>
                <a:off x="1907540" y="3860800"/>
                <a:ext cx="1359535" cy="4654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Autofit/>
              </a:bodyPr>
              <a:p>
                <a:pPr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𝐁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1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𝐃</m:t>
                          </m:r>
                        </m:e>
                        <m:sub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540" y="3860800"/>
                <a:ext cx="1359535" cy="46545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 bwMode="auto">
              <a:xfrm>
                <a:off x="5077963" y="3860557"/>
                <a:ext cx="3672406" cy="342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p>
                <a:pPr algn="l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𝐁</m:t>
                          </m:r>
                        </m:e>
                        <m:sup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1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𝐃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Helvetica" charset="0"/>
                                </a:rPr>
                                <m:t>∗</m:t>
                              </m:r>
                            </m:e>
                          </m:d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𝛍</m:t>
                          </m:r>
                        </m:e>
                        <m:sup>
                          <m:r>
                            <a:rPr lang="en-US" altLang="zh-CN" sz="16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16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𝛎</m:t>
                      </m:r>
                    </m:oMath>
                  </m:oMathPara>
                </a14:m>
                <a:endParaRPr lang="en-US" altLang="zh-CN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7963" y="3860557"/>
                <a:ext cx="3672406" cy="342900"/>
              </a:xfrm>
              <a:prstGeom prst="rect">
                <a:avLst/>
              </a:prstGeom>
              <a:blipFill rotWithShape="1">
                <a:blip r:embed="rId14"/>
                <a:stretch>
                  <a:fillRect l="-14" t="-114" r="2" b="1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92150"/>
          </a:xfrm>
        </p:spPr>
        <p:txBody>
          <a:bodyPr/>
          <a:lstStyle/>
          <a:p>
            <a:r>
              <a:rPr sz="3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两类特别的中性B介子衰变</a:t>
            </a:r>
            <a:endParaRPr kumimoji="0" lang="en-US" altLang="zh-CN" sz="32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>
                <a:spLocks noChangeArrowheads="1"/>
              </p:cNvSpPr>
              <p:nvPr/>
            </p:nvSpPr>
            <p:spPr bwMode="auto">
              <a:xfrm>
                <a:off x="179889" y="941105"/>
                <a:ext cx="8136904" cy="895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S PGothic" panose="020B0600070205080204" charset="-128"/>
                  </a:defRPr>
                </a:lvl1pPr>
                <a:lvl2pPr marL="742950" indent="-28575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2pPr>
                <a:lvl3pPr marL="11430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3pPr>
                <a:lvl4pPr marL="16002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4pPr>
                <a:lvl5pPr marL="20574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9pPr>
              </a:lstStyle>
              <a:p>
                <a:pPr marL="342900" indent="-342900" algn="l" eaLnBrk="1" hangingPunct="1">
                  <a:lnSpc>
                    <a:spcPct val="120000"/>
                  </a:lnSpc>
                  <a:buFont typeface="Wingdings" panose="05000000000000000000" pitchFamily="2" charset="2"/>
                  <a:buChar char="q"/>
                </a:pP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衰变末态为味本征态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sSubPr>
                      <m:e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fs</m:t>
                        </m:r>
                      </m:sub>
                    </m:sSub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： </a:t>
                </a:r>
                <a:r>
                  <a:rPr lang="en-US" altLang="zh-CN" sz="2000" dirty="0">
                    <a:solidFill>
                      <a:schemeClr val="tx1"/>
                    </a:solidFill>
                    <a:cs typeface="Helvetica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允许，</a:t>
                </a:r>
                <a:r>
                  <a:rPr lang="en-US" altLang="zh-CN" sz="2000" dirty="0">
                    <a:solidFill>
                      <a:schemeClr val="tx1"/>
                    </a:solidFill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高度禁戒！</a:t>
                </a:r>
                <a:endParaRPr lang="en-US" altLang="zh-CN" sz="2000" dirty="0">
                  <a:solidFill>
                    <a:schemeClr val="tx1"/>
                  </a:solidFill>
                  <a:cs typeface="Helvetica" charset="0"/>
                </a:endParaRPr>
              </a:p>
              <a:p>
                <a:pPr algn="l" eaLnBrk="1" hangingPunct="1">
                  <a:lnSpc>
                    <a:spcPct val="120000"/>
                  </a:lnSpc>
                </a:pP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允许，</a:t>
                </a:r>
                <a:r>
                  <a:rPr lang="en-US" altLang="zh-CN" sz="2000" dirty="0">
                    <a:solidFill>
                      <a:schemeClr val="tx1"/>
                    </a:solidFill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𝑞</m:t>
                        </m:r>
                      </m:sub>
                      <m:sup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→</m:t>
                    </m:r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fs</m:t>
                        </m:r>
                      </m:sub>
                    </m:sSub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高度禁戒</a:t>
                </a: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Helvetica" charset="0"/>
                  </a:rPr>
                  <a:t>!</a:t>
                </a:r>
                <a:endParaRPr kumimoji="0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Helvetica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889" y="941105"/>
                <a:ext cx="8136904" cy="895630"/>
              </a:xfrm>
              <a:prstGeom prst="rect">
                <a:avLst/>
              </a:prstGeom>
              <a:blipFill rotWithShape="1">
                <a:blip r:embed="rId2"/>
                <a:stretch>
                  <a:fillRect l="-2" t="-4" r="2" b="-2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矩形 91"/>
              <p:cNvSpPr/>
              <p:nvPr/>
            </p:nvSpPr>
            <p:spPr>
              <a:xfrm>
                <a:off x="755829" y="2012211"/>
                <a:ext cx="1673599" cy="404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</m:sup>
                      </m:sSubSup>
                      <m:r>
                        <a:rPr lang="en-US" altLang="zh-CN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SupPr>
                        <m:e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𝑫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𝒔</m:t>
                          </m:r>
                        </m:sub>
                        <m:sup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−</m:t>
                          </m:r>
                        </m:sup>
                      </m:sSubSup>
                      <m:sSup>
                        <m:sSupPr>
                          <m:ctrlP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𝝁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𝝂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𝝁</m:t>
                          </m:r>
                        </m:sub>
                      </m:sSub>
                    </m:oMath>
                  </m:oMathPara>
                </a14:m>
                <a:endParaRPr lang="en-US" altLang="zh-CN" sz="1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9" y="2012211"/>
                <a:ext cx="1673599" cy="404406"/>
              </a:xfrm>
              <a:prstGeom prst="rect">
                <a:avLst/>
              </a:prstGeom>
              <a:blipFill rotWithShape="1">
                <a:blip r:embed="rId3"/>
                <a:stretch>
                  <a:fillRect l="-11" t="-131" r="33" b="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592705"/>
            <a:ext cx="2819400" cy="17830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3" name="矩形 92"/>
              <p:cNvSpPr/>
              <p:nvPr/>
            </p:nvSpPr>
            <p:spPr>
              <a:xfrm>
                <a:off x="4716145" y="1939290"/>
                <a:ext cx="1601470" cy="389890"/>
              </a:xfrm>
              <a:prstGeom prst="rect">
                <a:avLst/>
              </a:prstGeom>
            </p:spPr>
            <p:txBody>
              <a:bodyPr wrap="none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𝑩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</m:sup>
                      </m:sSup>
                      <m:r>
                        <a:rPr lang="en-US" altLang="zh-CN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→</m:t>
                      </m:r>
                      <m:r>
                        <a:rPr lang="en-US" altLang="zh-CN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𝑱</m:t>
                      </m:r>
                      <m:r>
                        <a:rPr lang="en-US" altLang="zh-CN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/</m:t>
                      </m:r>
                      <m:r>
                        <a:rPr lang="en-US" altLang="zh-CN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Helvetica" charset="0"/>
                        </a:rPr>
                        <m:t>𝝍</m:t>
                      </m:r>
                      <m:sSup>
                        <m:sSupPr>
                          <m:ctrlP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∗</m:t>
                          </m:r>
                          <m:r>
                            <a:rPr lang="en-US" altLang="zh-CN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sz="18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45" y="1939290"/>
                <a:ext cx="1601470" cy="3898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900" y="2414905"/>
            <a:ext cx="2811780" cy="1790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文本框 37"/>
              <p:cNvSpPr txBox="1">
                <a:spLocks noChangeArrowheads="1"/>
              </p:cNvSpPr>
              <p:nvPr/>
            </p:nvSpPr>
            <p:spPr bwMode="auto">
              <a:xfrm>
                <a:off x="827584" y="4236715"/>
                <a:ext cx="8136904" cy="890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S PGothic" panose="020B0600070205080204" charset="-128"/>
                  </a:defRPr>
                </a:lvl1pPr>
                <a:lvl2pPr marL="742950" indent="-28575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2pPr>
                <a:lvl3pPr marL="11430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3pPr>
                <a:lvl4pPr marL="16002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4pPr>
                <a:lvl5pPr marL="20574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9pPr>
              </a:lstStyle>
              <a:p>
                <a:pPr algn="l" eaLnBrk="1" hangingPunct="1">
                  <a:lnSpc>
                    <a:spcPct val="120000"/>
                  </a:lnSpc>
                </a:pP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可以用来</a:t>
                </a: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:   </a:t>
                </a: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测量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sSubSupPr>
                      <m:e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𝐵</m:t>
                        </m:r>
                      </m:e>
                      <m:sub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𝑞</m:t>
                        </m:r>
                      </m:sub>
                      <m:sup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0</m:t>
                        </m:r>
                      </m:sup>
                    </m:sSubSup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介子振荡，</a:t>
                </a: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测量混合中的</a:t>
                </a: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CP</a:t>
                </a: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破坏，</a:t>
                </a:r>
                <a:endParaRPr kumimoji="0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 eaLnBrk="1" hangingPunct="1">
                  <a:lnSpc>
                    <a:spcPct val="120000"/>
                  </a:lnSpc>
                </a:pP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              </a:t>
                </a: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标记</a:t>
                </a:r>
                <a14:m>
                  <m:oMath xmlns:m="http://schemas.openxmlformats.org/officeDocument/2006/math">
                    <m:r>
                      <a:rPr kumimoji="0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微软雅黑" panose="020B0503020204020204" charset="-122"/>
                      </a:rPr>
                      <m:t>𝐵</m:t>
                    </m:r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介子味道和对味道误判率进行刻度</a:t>
                </a:r>
                <a:endParaRPr kumimoji="0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4236715"/>
                <a:ext cx="8136904" cy="890905"/>
              </a:xfrm>
              <a:prstGeom prst="rect">
                <a:avLst/>
              </a:prstGeom>
              <a:blipFill rotWithShape="1">
                <a:blip r:embed="rId7"/>
                <a:stretch>
                  <a:fillRect l="-2" t="-71" r="2" b="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文本框 89"/>
              <p:cNvSpPr txBox="1">
                <a:spLocks noChangeArrowheads="1"/>
              </p:cNvSpPr>
              <p:nvPr/>
            </p:nvSpPr>
            <p:spPr bwMode="auto">
              <a:xfrm>
                <a:off x="321494" y="5013181"/>
                <a:ext cx="8136904" cy="1037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宋体" panose="02010600030101010101" pitchFamily="2" charset="-122"/>
                    <a:cs typeface="MS PGothic" panose="020B0600070205080204" charset="-128"/>
                  </a:defRPr>
                </a:lvl1pPr>
                <a:lvl2pPr marL="742950" indent="-28575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2pPr>
                <a:lvl3pPr marL="11430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3pPr>
                <a:lvl4pPr marL="16002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4pPr>
                <a:lvl5pPr marL="2057400" indent="-228600"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rgbClr val="FF6600"/>
                    </a:solidFill>
                    <a:latin typeface="Times New Roman" panose="02020603050405020304" charset="0"/>
                    <a:ea typeface="MS PGothic" panose="020B0600070205080204" charset="-128"/>
                    <a:cs typeface="MS PGothic" panose="020B0600070205080204" charset="-128"/>
                  </a:defRPr>
                </a:lvl9pPr>
              </a:lstStyle>
              <a:p>
                <a:pPr marL="342900" indent="-342900" algn="l" eaLnBrk="1" hangingPunct="1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衰变末态为</a:t>
                </a: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CP</a:t>
                </a: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本征态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sSubPr>
                      <m:e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CP</m:t>
                        </m:r>
                      </m:sub>
                    </m:sSub>
                  </m:oMath>
                </a14:m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：</a:t>
                </a:r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CP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CP</m:t>
                            </m:r>
                          </m:sub>
                        </m:sSub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&gt;=</m:t>
                        </m:r>
                        <m:sSub>
                          <m:sSubPr>
                            <m:ctrlPr>
                              <a:rPr kumimoji="0"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</m:ctrlPr>
                          </m:sSubPr>
                          <m:e>
                            <m:r>
                              <a:rPr kumimoji="0"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𝜂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0"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微软雅黑" panose="020B0503020204020204" charset="-122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微软雅黑" panose="020B0503020204020204" charset="-122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微软雅黑" panose="020B0503020204020204" charset="-122"/>
                                  </a:rPr>
                                  <m:t>𝐶𝑃</m:t>
                                </m:r>
                              </m:sub>
                            </m:sSub>
                          </m:sub>
                        </m:sSub>
                      </m:e>
                    </m:d>
                    <m:sSub>
                      <m:sSubPr>
                        <m:ctrlPr>
                          <a:rPr kumimoji="0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sSubPr>
                      <m:e>
                        <m:r>
                          <a:rPr kumimoji="0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CP</m:t>
                        </m:r>
                      </m:sub>
                    </m:sSub>
                    <m:r>
                      <a:rPr kumimoji="0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  <a:cs typeface="微软雅黑" panose="020B0503020204020204" charset="-122"/>
                      </a:rPr>
                      <m:t>&gt;</m:t>
                    </m:r>
                  </m:oMath>
                </a14:m>
                <a:r>
                  <a:rPr kumimoji="0"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</a:t>
                </a:r>
                <a:endParaRPr kumimoji="0" lang="en-US" altLang="zh-CN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l" eaLnBrk="1" hangingPunct="1">
                  <a:lnSpc>
                    <a:spcPct val="150000"/>
                  </a:lnSpc>
                </a:pPr>
                <a:r>
                  <a:rPr kumimoji="0"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    </a:t>
                </a:r>
                <a:endParaRPr kumimoji="0"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mc:Choice>
        <mc:Fallback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494" y="5013181"/>
                <a:ext cx="8136904" cy="1037079"/>
              </a:xfrm>
              <a:prstGeom prst="rect">
                <a:avLst/>
              </a:prstGeom>
              <a:blipFill rotWithShape="1">
                <a:blip r:embed="rId8"/>
                <a:stretch>
                  <a:fillRect l="-2" t="-47" r="2" b="-3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16"/>
              <p:cNvSpPr txBox="1"/>
              <p:nvPr/>
            </p:nvSpPr>
            <p:spPr>
              <a:xfrm>
                <a:off x="685641" y="5782538"/>
                <a:ext cx="2315890" cy="760529"/>
              </a:xfrm>
              <a:prstGeom prst="rect">
                <a:avLst/>
              </a:prstGeom>
              <a:solidFill>
                <a:srgbClr val="FFF2CC"/>
              </a:solidFill>
            </p:spPr>
            <p:txBody>
              <a:bodyPr wrap="none" lIns="0" tIns="0" rIns="0" bIns="0" rtlCol="0">
                <a:spAutoFit/>
              </a:bodyPr>
              <a:p>
                <a:pPr algn="l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  <m:t>𝑞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den>
                      </m:f>
                      <m:r>
                        <a:rPr lang="en-US" sz="200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0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𝜂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ba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sz="20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41" y="5782538"/>
                <a:ext cx="2315890" cy="760529"/>
              </a:xfrm>
              <a:prstGeom prst="rect">
                <a:avLst/>
              </a:prstGeom>
              <a:blipFill rotWithShape="1">
                <a:blip r:embed="rId9"/>
                <a:stretch>
                  <a:fillRect l="-21" t="-30" r="-3844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3564255" y="5661025"/>
                <a:ext cx="4989195" cy="610870"/>
              </a:xfrm>
              <a:prstGeom prst="rect">
                <a:avLst/>
              </a:prstGeom>
            </p:spPr>
            <p:txBody>
              <a:bodyPr>
                <a:noAutofit/>
              </a:bodyPr>
              <a:p>
                <a:pPr lvl="0" algn="l" eaLnBrk="1" hangingPunct="1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/>
                    </a:solidFill>
                    <a:ea typeface="微软雅黑" panose="020B0503020204020204" charset="-122"/>
                    <a:cs typeface="微软雅黑" panose="020B0503020204020204" charset="-122"/>
                  </a:rPr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</m:ctrlPr>
                          </m:acc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微软雅黑" panose="020B0503020204020204" charset="-122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charset="-122"/>
                                    <a:cs typeface="微软雅黑" panose="020B0503020204020204" charset="-122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CP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  <a:cs typeface="微软雅黑" panose="020B0503020204020204" charset="-122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charset="-122"/>
                                <a:cs typeface="微软雅黑" panose="020B0503020204020204" charset="-122"/>
                              </a:rPr>
                              <m:t>CP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的所有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CKM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相位取反）</a:t>
                </a:r>
                <a:endParaRPr lang="zh-CN" altLang="en-US" sz="20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lvl="0" algn="l" eaLnBrk="1" hangingPunct="1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→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测量时间相关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CP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破坏和抽取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CKM</a:t>
                </a:r>
                <a:r>
                  <a:rPr lang="zh-CN" altLang="en-US" sz="20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相位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55" y="5661025"/>
                <a:ext cx="4989195" cy="610870"/>
              </a:xfrm>
              <a:prstGeom prst="rect">
                <a:avLst/>
              </a:prstGeom>
              <a:blipFill rotWithShape="1">
                <a:blip r:embed="rId10"/>
                <a:stretch>
                  <a:fillRect b="-705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38" grpId="0"/>
      <p:bldP spid="90" grpId="0"/>
      <p:bldP spid="39" grpId="0" bldLvl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4" descr="bluefade.gif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792003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88" name="Slide Number Placeholder 3"/>
          <p:cNvSpPr txBox="1"/>
          <p:nvPr/>
        </p:nvSpPr>
        <p:spPr bwMode="auto">
          <a:xfrm>
            <a:off x="8382000" y="6245225"/>
            <a:ext cx="5334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1pPr>
            <a:lvl2pPr marL="742950" indent="-28575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2pPr>
            <a:lvl3pPr marL="11430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3pPr>
            <a:lvl4pPr marL="16002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4pPr>
            <a:lvl5pPr marL="2057400" indent="-228600"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6600"/>
                </a:solidFill>
                <a:latin typeface="Times New Roman" panose="02020603050405020304" charset="0"/>
                <a:ea typeface="MS PGothic" panose="020B0600070205080204" charset="-128"/>
                <a:cs typeface="MS PGothic" panose="020B0600070205080204" charset="-128"/>
              </a:defRPr>
            </a:lvl9pPr>
          </a:lstStyle>
          <a:p>
            <a:pPr eaLnBrk="1" hangingPunct="1"/>
            <a:fld id="{85E83969-2747-5B42-AAA3-353E2ADC4481}" type="slidenum">
              <a:rPr kumimoji="0" lang="en-US" altLang="zh-CN" sz="1200">
                <a:solidFill>
                  <a:srgbClr val="898989"/>
                </a:solidFill>
              </a:rPr>
            </a:fld>
            <a:endParaRPr kumimoji="0" lang="en-US" altLang="zh-CN" sz="1200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8734" y="2859839"/>
            <a:ext cx="5800127" cy="1162288"/>
            <a:chOff x="5519057" y="1743193"/>
            <a:chExt cx="5800127" cy="1162288"/>
          </a:xfrm>
        </p:grpSpPr>
        <p:sp>
          <p:nvSpPr>
            <p:cNvPr id="7" name="矩形 6"/>
            <p:cNvSpPr/>
            <p:nvPr/>
          </p:nvSpPr>
          <p:spPr>
            <a:xfrm>
              <a:off x="5519057" y="1743193"/>
              <a:ext cx="1162288" cy="11622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519057" y="1816505"/>
              <a:ext cx="1153886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dirty="0" smtClean="0">
                  <a:ln w="28575">
                    <a:noFill/>
                  </a:ln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zh-CN" sz="6000" dirty="0" smtClean="0">
                <a:ln w="28575">
                  <a:noFill/>
                </a:ln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59255" y="2032382"/>
              <a:ext cx="4959929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时间相关的测量</a:t>
              </a:r>
              <a:r>
                <a:rPr lang="zh-CN" altLang="en-US" sz="32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要素</a:t>
              </a:r>
              <a:endParaRPr lang="zh-CN" altLang="en-US" sz="3200" b="1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TABLE_ENDDRAG_ORIGIN_RECT" val="386*169"/>
  <p:tag name="TABLE_ENDDRAG_RECT" val="3*350*386*169"/>
</p:tagLst>
</file>

<file path=ppt/tags/tag13.xml><?xml version="1.0" encoding="utf-8"?>
<p:tagLst xmlns:p="http://schemas.openxmlformats.org/presentationml/2006/main">
  <p:tag name="TABLE_ENDDRAG_ORIGIN_RECT" val="386*169"/>
  <p:tag name="TABLE_ENDDRAG_RECT" val="3*350*386*169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PP_MARK_KEY" val="da8161c9-77f0-4482-989d-5956628a3165"/>
  <p:tag name="COMMONDATA" val="eyJoZGlkIjoiYWJmNTAxYTA0NTllZTU0OWY5NWY0MWNlMzBjNGU2OTYifQ=="/>
</p:tagLst>
</file>

<file path=ppt/tags/tag2.xml><?xml version="1.0" encoding="utf-8"?>
<p:tagLst xmlns:p="http://schemas.openxmlformats.org/presentationml/2006/main">
  <p:tag name="TABLE_ENDDRAG_ORIGIN_RECT" val="516*223"/>
  <p:tag name="TABLE_ENDDRAG_RECT" val="133*128*516*223"/>
</p:tagLst>
</file>

<file path=ppt/tags/tag3.xml><?xml version="1.0" encoding="utf-8"?>
<p:tagLst xmlns:p="http://schemas.openxmlformats.org/presentationml/2006/main">
  <p:tag name="TABLE_ENDDRAG_ORIGIN_RECT" val="516*223"/>
  <p:tag name="TABLE_ENDDRAG_RECT" val="133*128*516*223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BCC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Times New Roman" panose="020206030504050203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44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Times New Roman" panose="02020603050405020304" charset="0"/>
          </a:defRPr>
        </a:defPPr>
      </a:lstStyle>
    </a:lnDef>
    <a:txDef>
      <a:spPr bwMode="auto">
        <a:noFill/>
        <a:ln>
          <a:noFill/>
        </a:ln>
      </a:spPr>
      <a:bodyPr wrap="none">
        <a:spAutoFit/>
      </a:bodyPr>
      <a:lstStyle>
        <a:defPPr eaLnBrk="1" hangingPunct="1">
          <a:defRPr kumimoji="0" sz="2800" dirty="0">
            <a:solidFill>
              <a:schemeClr val="tx1"/>
            </a:solidFill>
            <a:latin typeface="Tahoma" panose="020B0604030504040204" charset="0"/>
            <a:cs typeface="Tahoma" panose="020B060403050404020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Designs\BLUSH.POT</Template>
  <TotalTime>0</TotalTime>
  <Words>5665</Words>
  <Application>WPS 演示</Application>
  <PresentationFormat>全屏显示(4:3)</PresentationFormat>
  <Paragraphs>479</Paragraphs>
  <Slides>32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53" baseType="lpstr">
      <vt:lpstr>Arial</vt:lpstr>
      <vt:lpstr>宋体</vt:lpstr>
      <vt:lpstr>Wingdings</vt:lpstr>
      <vt:lpstr>Times New Roman</vt:lpstr>
      <vt:lpstr>MS PGothic</vt:lpstr>
      <vt:lpstr>Tahoma</vt:lpstr>
      <vt:lpstr>微软雅黑</vt:lpstr>
      <vt:lpstr>PingFangSC-Regular</vt:lpstr>
      <vt:lpstr>Segoe Print</vt:lpstr>
      <vt:lpstr>Helvetica</vt:lpstr>
      <vt:lpstr>Helvetica</vt:lpstr>
      <vt:lpstr>华文楷体</vt:lpstr>
      <vt:lpstr>Cambria Math</vt:lpstr>
      <vt:lpstr>黑体</vt:lpstr>
      <vt:lpstr>MS Mincho</vt:lpstr>
      <vt:lpstr>Calibri</vt:lpstr>
      <vt:lpstr>Arial Unicode MS</vt:lpstr>
      <vt:lpstr>Arial Narrow</vt:lpstr>
      <vt:lpstr>Blank Presentation</vt:lpstr>
      <vt:lpstr>Equation.KSEE3</vt:lpstr>
      <vt:lpstr>Equation.KSEE3</vt:lpstr>
      <vt:lpstr>PowerPoint 演示文稿</vt:lpstr>
      <vt:lpstr>目录</vt:lpstr>
      <vt:lpstr>PowerPoint 演示文稿</vt:lpstr>
      <vt:lpstr>中性B介子的混合</vt:lpstr>
      <vt:lpstr>中性B介子的混合</vt:lpstr>
      <vt:lpstr>中性B介子的混合</vt:lpstr>
      <vt:lpstr>PowerPoint 演示文稿</vt:lpstr>
      <vt:lpstr>两类特别的中性B介子衰变</vt:lpstr>
      <vt:lpstr>PowerPoint 演示文稿</vt:lpstr>
      <vt:lpstr>味道标记</vt:lpstr>
      <vt:lpstr>味道标记的刻度</vt:lpstr>
      <vt:lpstr>时间重建与分辨率</vt:lpstr>
      <vt:lpstr>味道标记与时间重建</vt:lpstr>
      <vt:lpstr>PowerPoint 演示文稿</vt:lpstr>
      <vt:lpstr> 衰变中的CP破坏测量</vt:lpstr>
      <vt:lpstr> 衰变中的CP破坏测量</vt:lpstr>
      <vt:lpstr> 衰变中的CP破坏测量</vt:lpstr>
      <vt:lpstr>衰变中的CP破坏测量</vt:lpstr>
      <vt:lpstr>衰变中的CP破坏测量</vt:lpstr>
      <vt:lpstr>𝒃→ 𝒄衰变中的企鹅图污染</vt:lpstr>
      <vt:lpstr> 衰变中的CP破坏测量</vt:lpstr>
      <vt:lpstr>衰变中的CP破坏测量</vt:lpstr>
      <vt:lpstr>衰变中的CP破坏测量</vt:lpstr>
      <vt:lpstr>衰变中的CP破坏测量</vt:lpstr>
      <vt:lpstr>PowerPoint 演示文稿</vt:lpstr>
      <vt:lpstr>过程中含时CP破坏的测量</vt:lpstr>
      <vt:lpstr>过程中含时CP破坏的测量</vt:lpstr>
      <vt:lpstr>辐射衰变中的CP破坏测量</vt:lpstr>
      <vt:lpstr>辐射衰变中的CP破坏测量</vt:lpstr>
      <vt:lpstr>中的CP破坏测量</vt:lpstr>
      <vt:lpstr>深度学习与味道标记算法</vt:lpstr>
      <vt:lpstr>总结与展望</vt:lpstr>
    </vt:vector>
  </TitlesOfParts>
  <Company>Univ.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Phenomena:  Recent Results and Prospects from the Fermilab Tevatron</dc:title>
  <dc:creator>toback</dc:creator>
  <cp:lastModifiedBy>一砚风雨</cp:lastModifiedBy>
  <cp:revision>6268</cp:revision>
  <cp:lastPrinted>2016-06-20T08:36:00Z</cp:lastPrinted>
  <dcterms:created xsi:type="dcterms:W3CDTF">2000-02-16T04:53:00Z</dcterms:created>
  <dcterms:modified xsi:type="dcterms:W3CDTF">2024-07-29T06:29:10Z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1F04B98E513240A59BA59C620E36E25E_13</vt:lpwstr>
  </property>
  <property fmtid="{D5CDD505-2E9C-101B-9397-08002B2CF9AE}" pid="3" name="KSOProductBuildVer">
    <vt:lpwstr>2052-12.1.0.17147</vt:lpwstr>
  </property>
</Properties>
</file>