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80" r:id="rId3"/>
    <p:sldId id="257" r:id="rId4"/>
    <p:sldId id="258" r:id="rId5"/>
    <p:sldId id="260" r:id="rId6"/>
    <p:sldId id="259" r:id="rId7"/>
    <p:sldId id="261" r:id="rId8"/>
    <p:sldId id="262" r:id="rId9"/>
    <p:sldId id="263" r:id="rId10"/>
    <p:sldId id="265" r:id="rId11"/>
    <p:sldId id="266" r:id="rId12"/>
    <p:sldId id="281" r:id="rId13"/>
    <p:sldId id="282" r:id="rId14"/>
    <p:sldId id="268" r:id="rId15"/>
    <p:sldId id="269" r:id="rId16"/>
    <p:sldId id="267" r:id="rId17"/>
    <p:sldId id="270" r:id="rId18"/>
    <p:sldId id="271" r:id="rId19"/>
    <p:sldId id="272"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4D0F8-9790-4C70-B90E-03BD6B87E43B}" type="datetimeFigureOut">
              <a:rPr lang="en-US" smtClean="0"/>
              <a:t>12/5/2011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18161-BFFF-4291-9E01-6FC8007AAC51}" type="slidenum">
              <a:rPr lang="en-US" smtClean="0"/>
              <a:t>‹#›</a:t>
            </a:fld>
            <a:endParaRPr lang="en-US" dirty="0"/>
          </a:p>
        </p:txBody>
      </p:sp>
    </p:spTree>
    <p:extLst>
      <p:ext uri="{BB962C8B-B14F-4D97-AF65-F5344CB8AC3E}">
        <p14:creationId xmlns:p14="http://schemas.microsoft.com/office/powerpoint/2010/main" val="409419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0C1C66-930F-4FC1-8634-664656B00B59}" type="datetime1">
              <a:rPr lang="en-US" smtClean="0"/>
              <a:t>12/5/2011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42053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72720-5D7E-424D-B512-99A400771826}" type="datetime1">
              <a:rPr lang="en-US" smtClean="0"/>
              <a:t>12/5/2011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387901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95A3A-2374-415F-BF36-F8537E4D5774}" type="datetime1">
              <a:rPr lang="en-US" smtClean="0"/>
              <a:t>12/5/2011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374571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369113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45B95-0634-4CC9-8033-91411B1F4F9D}" type="datetime1">
              <a:rPr lang="en-US" smtClean="0"/>
              <a:t>12/5/2011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52123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F7362E-27F5-462D-BEBF-3EF3FE4E0261}" type="datetime1">
              <a:rPr lang="en-US" smtClean="0"/>
              <a:t>12/5/2011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75407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7903E7-37C6-4076-B3E0-6795DAB8A343}" type="datetime1">
              <a:rPr lang="en-US" smtClean="0"/>
              <a:t>12/5/2011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424661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3E6693-C031-48D3-8845-A96390431320}" type="datetime1">
              <a:rPr lang="en-US" smtClean="0"/>
              <a:t>12/5/2011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152044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25E7-E7E8-463C-AD44-86BE86A1AEB6}" type="datetime1">
              <a:rPr lang="en-US" smtClean="0"/>
              <a:t>12/5/2011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266667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B088A-16A7-4ACE-B4CE-213616DFFA14}" type="datetime1">
              <a:rPr lang="en-US" smtClean="0"/>
              <a:t>12/5/2011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8302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CFEF5-AB5D-423F-B8EC-09E1CCA366C1}" type="datetime1">
              <a:rPr lang="en-US" smtClean="0"/>
              <a:t>12/5/2011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7ECC38-F03B-44BD-95C6-2BF4954DA5AF}" type="slidenum">
              <a:rPr lang="en-US" smtClean="0"/>
              <a:t>‹#›</a:t>
            </a:fld>
            <a:endParaRPr lang="en-US" dirty="0"/>
          </a:p>
        </p:txBody>
      </p:sp>
    </p:spTree>
    <p:extLst>
      <p:ext uri="{BB962C8B-B14F-4D97-AF65-F5344CB8AC3E}">
        <p14:creationId xmlns:p14="http://schemas.microsoft.com/office/powerpoint/2010/main" val="277109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3A1AA-E2CC-4005-A83C-2E9D62F7D162}" type="datetime1">
              <a:rPr lang="en-US" smtClean="0"/>
              <a:t>12/5/2011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ECC38-F03B-44BD-95C6-2BF4954DA5AF}" type="slidenum">
              <a:rPr lang="en-US" smtClean="0"/>
              <a:t>‹#›</a:t>
            </a:fld>
            <a:endParaRPr lang="en-US" dirty="0"/>
          </a:p>
        </p:txBody>
      </p:sp>
    </p:spTree>
    <p:extLst>
      <p:ext uri="{BB962C8B-B14F-4D97-AF65-F5344CB8AC3E}">
        <p14:creationId xmlns:p14="http://schemas.microsoft.com/office/powerpoint/2010/main" val="312156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2"/>
                </a:solidFill>
              </a:rPr>
              <a:t>1.3 GHz Fundamental Power Coupler Mechanical Problems </a:t>
            </a:r>
            <a:r>
              <a:rPr lang="en-US" dirty="0">
                <a:solidFill>
                  <a:schemeClr val="tx2"/>
                </a:solidFill>
              </a:rPr>
              <a:t>E</a:t>
            </a:r>
            <a:r>
              <a:rPr lang="en-US" dirty="0" smtClean="0">
                <a:solidFill>
                  <a:schemeClr val="tx2"/>
                </a:solidFill>
              </a:rPr>
              <a:t>xperienced at FNAL</a:t>
            </a:r>
            <a:endParaRPr lang="en-US" dirty="0">
              <a:solidFill>
                <a:schemeClr val="tx2"/>
              </a:solidFill>
            </a:endParaRPr>
          </a:p>
        </p:txBody>
      </p:sp>
      <p:sp>
        <p:nvSpPr>
          <p:cNvPr id="3" name="Subtitle 2"/>
          <p:cNvSpPr>
            <a:spLocks noGrp="1"/>
          </p:cNvSpPr>
          <p:nvPr>
            <p:ph type="subTitle" idx="1"/>
          </p:nvPr>
        </p:nvSpPr>
        <p:spPr/>
        <p:txBody>
          <a:bodyPr>
            <a:normAutofit fontScale="92500" lnSpcReduction="20000"/>
          </a:bodyPr>
          <a:lstStyle/>
          <a:p>
            <a:endParaRPr lang="en-US" sz="2400" dirty="0" smtClean="0"/>
          </a:p>
          <a:p>
            <a:endParaRPr lang="en-US" sz="2400" dirty="0"/>
          </a:p>
          <a:p>
            <a:r>
              <a:rPr lang="en-US" sz="2400" dirty="0" smtClean="0"/>
              <a:t>Tug Arkan</a:t>
            </a:r>
          </a:p>
          <a:p>
            <a:r>
              <a:rPr lang="en-US" sz="2400" dirty="0" smtClean="0"/>
              <a:t>TTC, Beijing </a:t>
            </a:r>
          </a:p>
          <a:p>
            <a:r>
              <a:rPr lang="en-US" sz="2400" dirty="0" smtClean="0"/>
              <a:t>December 7, 2011</a:t>
            </a:r>
            <a:endParaRPr lang="en-US" sz="2400" dirty="0"/>
          </a:p>
        </p:txBody>
      </p:sp>
    </p:spTree>
    <p:extLst>
      <p:ext uri="{BB962C8B-B14F-4D97-AF65-F5344CB8AC3E}">
        <p14:creationId xmlns:p14="http://schemas.microsoft.com/office/powerpoint/2010/main" val="556945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FC10 Cold End</a:t>
            </a:r>
            <a:endParaRPr lang="en-US" dirty="0">
              <a:solidFill>
                <a:schemeClr val="tx2"/>
              </a:solidFill>
            </a:endParaRPr>
          </a:p>
        </p:txBody>
      </p:sp>
      <p:sp>
        <p:nvSpPr>
          <p:cNvPr id="3" name="Content Placeholder 2"/>
          <p:cNvSpPr>
            <a:spLocks noGrp="1"/>
          </p:cNvSpPr>
          <p:nvPr>
            <p:ph idx="1"/>
          </p:nvPr>
        </p:nvSpPr>
        <p:spPr>
          <a:xfrm>
            <a:off x="457200" y="1524000"/>
            <a:ext cx="8229600" cy="4525963"/>
          </a:xfrm>
        </p:spPr>
        <p:txBody>
          <a:bodyPr/>
          <a:lstStyle/>
          <a:p>
            <a:r>
              <a:rPr lang="en-US" sz="2000" dirty="0" smtClean="0"/>
              <a:t>This cold end coupler was installed on ACC-016 cavity for HTS test  </a:t>
            </a:r>
          </a:p>
          <a:p>
            <a:r>
              <a:rPr lang="en-US" sz="2000" dirty="0" smtClean="0"/>
              <a:t>The coupler had been previously sent back to the vendor (from SLAC) for mechanical rework (concentricity issues)</a:t>
            </a:r>
          </a:p>
          <a:p>
            <a:r>
              <a:rPr lang="en-US" sz="2000" dirty="0" smtClean="0"/>
              <a:t>After return from the vendor, the coupler was inspected, </a:t>
            </a:r>
            <a:r>
              <a:rPr lang="en-US" sz="2000" dirty="0" smtClean="0"/>
              <a:t>processed and </a:t>
            </a:r>
            <a:r>
              <a:rPr lang="en-US" sz="2000" dirty="0" smtClean="0"/>
              <a:t>shipped to FNAL</a:t>
            </a:r>
          </a:p>
          <a:p>
            <a:r>
              <a:rPr lang="en-US" sz="2000" dirty="0" smtClean="0"/>
              <a:t>Copper flakes were found on tip of antennae after HTS and cavity gradient test failure due to </a:t>
            </a:r>
            <a:r>
              <a:rPr lang="en-US" sz="2000" dirty="0" smtClean="0"/>
              <a:t>FE.</a:t>
            </a:r>
            <a:endParaRPr lang="en-US" sz="2000" dirty="0" smtClean="0"/>
          </a:p>
          <a:p>
            <a:r>
              <a:rPr lang="en-US" sz="2000" dirty="0" smtClean="0"/>
              <a:t>Cause of failure and flaking:  Poor plating process during rework?  Damage to first layer of plating during rework?  </a:t>
            </a:r>
          </a:p>
          <a:p>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10</a:t>
            </a:fld>
            <a:endParaRPr lang="en-US" dirty="0"/>
          </a:p>
        </p:txBody>
      </p:sp>
    </p:spTree>
    <p:extLst>
      <p:ext uri="{BB962C8B-B14F-4D97-AF65-F5344CB8AC3E}">
        <p14:creationId xmlns:p14="http://schemas.microsoft.com/office/powerpoint/2010/main" val="3594963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FC10</a:t>
            </a:r>
            <a:endParaRPr lang="en-US" dirty="0">
              <a:solidFill>
                <a:schemeClr val="tx2"/>
              </a:solidFill>
            </a:endParaRPr>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11</a:t>
            </a:fld>
            <a:endParaRPr lang="en-US" dirty="0"/>
          </a:p>
        </p:txBody>
      </p:sp>
      <p:pic>
        <p:nvPicPr>
          <p:cNvPr id="6" name="Picture 3"/>
          <p:cNvPicPr>
            <a:picLocks noGrp="1" noChangeAspect="1" noChangeArrowheads="1"/>
          </p:cNvPicPr>
          <p:nvPr>
            <p:ph idx="1"/>
          </p:nvPr>
        </p:nvPicPr>
        <p:blipFill>
          <a:blip r:embed="rId2" cstate="print"/>
          <a:srcRect/>
          <a:stretch>
            <a:fillRect/>
          </a:stretch>
        </p:blipFill>
        <p:spPr bwMode="auto">
          <a:xfrm>
            <a:off x="152401" y="1752599"/>
            <a:ext cx="4313960" cy="3581401"/>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4560798" y="1752599"/>
            <a:ext cx="4492234" cy="3581401"/>
          </a:xfrm>
          <a:prstGeom prst="rect">
            <a:avLst/>
          </a:prstGeom>
          <a:noFill/>
          <a:ln w="9525">
            <a:noFill/>
            <a:miter lim="800000"/>
            <a:headEnd/>
            <a:tailEnd/>
          </a:ln>
          <a:effectLst/>
        </p:spPr>
      </p:pic>
      <p:sp>
        <p:nvSpPr>
          <p:cNvPr id="3" name="Rectangle 2"/>
          <p:cNvSpPr/>
          <p:nvPr/>
        </p:nvSpPr>
        <p:spPr>
          <a:xfrm>
            <a:off x="1371600" y="5486400"/>
            <a:ext cx="6934200" cy="1015663"/>
          </a:xfrm>
          <a:prstGeom prst="rect">
            <a:avLst/>
          </a:prstGeom>
        </p:spPr>
        <p:txBody>
          <a:bodyPr wrap="square">
            <a:spAutoFit/>
          </a:bodyPr>
          <a:lstStyle/>
          <a:p>
            <a:r>
              <a:rPr lang="en-US" sz="2000" dirty="0"/>
              <a:t>The texture of the plating is much rougher than usual and masking lines appear to be present.  Copper is missing near masking lines on radius</a:t>
            </a:r>
          </a:p>
        </p:txBody>
      </p:sp>
    </p:spTree>
    <p:extLst>
      <p:ext uri="{BB962C8B-B14F-4D97-AF65-F5344CB8AC3E}">
        <p14:creationId xmlns:p14="http://schemas.microsoft.com/office/powerpoint/2010/main" val="599410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SEM analysis results of FC01, FC10 </a:t>
            </a:r>
            <a:endParaRPr lang="en-US" dirty="0">
              <a:solidFill>
                <a:schemeClr val="tx2"/>
              </a:solidFill>
            </a:endParaRPr>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12</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25754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5"/>
          <p:cNvSpPr>
            <a:spLocks noGrp="1"/>
          </p:cNvSpPr>
          <p:nvPr>
            <p:ph idx="1"/>
          </p:nvPr>
        </p:nvSpPr>
        <p:spPr>
          <a:xfrm>
            <a:off x="457200" y="1295400"/>
            <a:ext cx="5410200" cy="5181600"/>
          </a:xfrm>
        </p:spPr>
        <p:txBody>
          <a:bodyPr>
            <a:normAutofit fontScale="92500" lnSpcReduction="20000"/>
          </a:bodyPr>
          <a:lstStyle/>
          <a:p>
            <a:r>
              <a:rPr lang="en-US" sz="1800" dirty="0" smtClean="0"/>
              <a:t>In both cases, direct access to the effected areas was not possible, so tape lifts were used, and this made correlation to specific areas of the couplers impossible. </a:t>
            </a:r>
          </a:p>
          <a:p>
            <a:r>
              <a:rPr lang="en-US" sz="1800" dirty="0" smtClean="0"/>
              <a:t>Samples were lifted from effected areas of couplers using carbon tape.</a:t>
            </a:r>
          </a:p>
          <a:p>
            <a:r>
              <a:rPr lang="en-US" sz="1800" dirty="0" smtClean="0"/>
              <a:t>FC01- </a:t>
            </a:r>
            <a:r>
              <a:rPr lang="en-US" sz="1800" dirty="0" smtClean="0"/>
              <a:t>An attempt was made to determine the makeup of the “plume=vapor trail”.</a:t>
            </a:r>
          </a:p>
          <a:p>
            <a:pPr lvl="1"/>
            <a:r>
              <a:rPr lang="en-US" sz="1800" dirty="0" smtClean="0"/>
              <a:t>Although it was expected, traces of Cu were not found.</a:t>
            </a:r>
          </a:p>
          <a:p>
            <a:pPr lvl="1"/>
            <a:r>
              <a:rPr lang="en-US" sz="1800" dirty="0" smtClean="0"/>
              <a:t>Aluminum was found, but was also found elsewhere.</a:t>
            </a:r>
          </a:p>
          <a:p>
            <a:pPr lvl="1"/>
            <a:r>
              <a:rPr lang="en-US" sz="1800" dirty="0" smtClean="0"/>
              <a:t>SLAC material scientist Bob Kirby’s opinion was that he thought the plume was the result of the vaporization of a loose piece of copper, which was the result of mechanical damage to the Cu plating near the radius.</a:t>
            </a:r>
          </a:p>
          <a:p>
            <a:r>
              <a:rPr lang="en-US" sz="1800" dirty="0" smtClean="0"/>
              <a:t>FC10- Results are inconclusive.</a:t>
            </a:r>
          </a:p>
          <a:p>
            <a:pPr lvl="1"/>
            <a:r>
              <a:rPr lang="en-US" sz="1800" dirty="0" smtClean="0"/>
              <a:t>Due to the appearance of the plating, his opinion was that poor plating adhesion caused the delaminating of the  Cu, but he could not say for sure.</a:t>
            </a:r>
          </a:p>
          <a:p>
            <a:endParaRPr lang="en-US" sz="1800" dirty="0"/>
          </a:p>
        </p:txBody>
      </p:sp>
    </p:spTree>
    <p:extLst>
      <p:ext uri="{BB962C8B-B14F-4D97-AF65-F5344CB8AC3E}">
        <p14:creationId xmlns:p14="http://schemas.microsoft.com/office/powerpoint/2010/main" val="640456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Explanation of failures on FC01 &amp; FC10</a:t>
            </a:r>
            <a:endParaRPr lang="en-US" dirty="0">
              <a:solidFill>
                <a:schemeClr val="tx2"/>
              </a:solidFill>
            </a:endParaRPr>
          </a:p>
        </p:txBody>
      </p:sp>
      <p:sp>
        <p:nvSpPr>
          <p:cNvPr id="3" name="Content Placeholder 2"/>
          <p:cNvSpPr>
            <a:spLocks noGrp="1"/>
          </p:cNvSpPr>
          <p:nvPr>
            <p:ph idx="1"/>
          </p:nvPr>
        </p:nvSpPr>
        <p:spPr/>
        <p:txBody>
          <a:bodyPr>
            <a:normAutofit fontScale="77500" lnSpcReduction="20000"/>
          </a:bodyPr>
          <a:lstStyle/>
          <a:p>
            <a:r>
              <a:rPr lang="en-US" dirty="0" smtClean="0"/>
              <a:t>Both </a:t>
            </a:r>
            <a:r>
              <a:rPr lang="en-US" dirty="0"/>
              <a:t>FC01 and FC10 had been sent back to </a:t>
            </a:r>
            <a:r>
              <a:rPr lang="en-US" dirty="0" smtClean="0"/>
              <a:t>the vendor </a:t>
            </a:r>
            <a:r>
              <a:rPr lang="en-US" dirty="0"/>
              <a:t>for repair before </a:t>
            </a:r>
            <a:r>
              <a:rPr lang="en-US" dirty="0" smtClean="0"/>
              <a:t>SLAC </a:t>
            </a:r>
            <a:r>
              <a:rPr lang="en-US" dirty="0"/>
              <a:t>processed them and we believe their subsequent failure was related to the work </a:t>
            </a:r>
            <a:r>
              <a:rPr lang="en-US" dirty="0" smtClean="0"/>
              <a:t>the vendor did:</a:t>
            </a:r>
          </a:p>
          <a:p>
            <a:pPr lvl="1"/>
            <a:r>
              <a:rPr lang="en-US" dirty="0" smtClean="0"/>
              <a:t>For </a:t>
            </a:r>
            <a:r>
              <a:rPr lang="en-US" dirty="0"/>
              <a:t>FC01 they had </a:t>
            </a:r>
            <a:r>
              <a:rPr lang="en-US" dirty="0" smtClean="0"/>
              <a:t>removed the excess </a:t>
            </a:r>
            <a:r>
              <a:rPr lang="en-US" dirty="0"/>
              <a:t>copper in the gasket area adjacent to the location where small copper strip came off during operation (thus they may have loosened the </a:t>
            </a:r>
            <a:r>
              <a:rPr lang="en-US" dirty="0" smtClean="0"/>
              <a:t>plated </a:t>
            </a:r>
            <a:r>
              <a:rPr lang="en-US" dirty="0"/>
              <a:t>copper while removing the excess). </a:t>
            </a:r>
            <a:endParaRPr lang="en-US" dirty="0" smtClean="0"/>
          </a:p>
          <a:p>
            <a:pPr lvl="1"/>
            <a:r>
              <a:rPr lang="en-US" dirty="0" smtClean="0"/>
              <a:t>For </a:t>
            </a:r>
            <a:r>
              <a:rPr lang="en-US" dirty="0"/>
              <a:t>FC10, they had bead blasted the </a:t>
            </a:r>
            <a:r>
              <a:rPr lang="en-US" dirty="0" smtClean="0"/>
              <a:t>plated </a:t>
            </a:r>
            <a:r>
              <a:rPr lang="en-US" dirty="0"/>
              <a:t>copper after they made a fix to </a:t>
            </a:r>
            <a:r>
              <a:rPr lang="en-US" dirty="0" smtClean="0"/>
              <a:t>the concentricity problems:</a:t>
            </a:r>
          </a:p>
          <a:p>
            <a:pPr lvl="2"/>
            <a:r>
              <a:rPr lang="en-US" dirty="0" smtClean="0"/>
              <a:t>however</a:t>
            </a:r>
            <a:r>
              <a:rPr lang="en-US" dirty="0"/>
              <a:t>, </a:t>
            </a:r>
            <a:r>
              <a:rPr lang="en-US" dirty="0" smtClean="0"/>
              <a:t>if </a:t>
            </a:r>
            <a:r>
              <a:rPr lang="en-US" dirty="0"/>
              <a:t>they had masked off the copper in the gasket area and the </a:t>
            </a:r>
            <a:r>
              <a:rPr lang="en-US" dirty="0" smtClean="0"/>
              <a:t>rim; </a:t>
            </a:r>
            <a:r>
              <a:rPr lang="en-US" dirty="0"/>
              <a:t>either the masking material weakened the copper adhesion or contaminated </a:t>
            </a:r>
            <a:r>
              <a:rPr lang="en-US" dirty="0" smtClean="0"/>
              <a:t>it, </a:t>
            </a:r>
            <a:r>
              <a:rPr lang="en-US" dirty="0"/>
              <a:t>so electron multipacting occurred, which smoothly eroded the copper during testing, leaving the flakes </a:t>
            </a:r>
            <a:r>
              <a:rPr lang="en-US" dirty="0" smtClean="0"/>
              <a:t>it was </a:t>
            </a:r>
            <a:r>
              <a:rPr lang="en-US" dirty="0"/>
              <a:t>observed </a:t>
            </a:r>
            <a:r>
              <a:rPr lang="en-US" dirty="0" smtClean="0"/>
              <a:t>at FNAL after horizontal test.</a:t>
            </a:r>
          </a:p>
          <a:p>
            <a:r>
              <a:rPr lang="en-US" dirty="0" smtClean="0"/>
              <a:t>No </a:t>
            </a:r>
            <a:r>
              <a:rPr lang="en-US" dirty="0"/>
              <a:t>other couplers have show these problems.</a:t>
            </a:r>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13</a:t>
            </a:fld>
            <a:endParaRPr lang="en-US" dirty="0"/>
          </a:p>
        </p:txBody>
      </p:sp>
    </p:spTree>
    <p:extLst>
      <p:ext uri="{BB962C8B-B14F-4D97-AF65-F5344CB8AC3E}">
        <p14:creationId xmlns:p14="http://schemas.microsoft.com/office/powerpoint/2010/main" val="3168439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600" dirty="0" smtClean="0">
                <a:solidFill>
                  <a:schemeClr val="tx2"/>
                </a:solidFill>
              </a:rPr>
              <a:t>Ultrasonic Cleaning Test at SLAC</a:t>
            </a:r>
            <a:endParaRPr lang="en-US" sz="3600" dirty="0">
              <a:solidFill>
                <a:schemeClr val="tx2"/>
              </a:solidFill>
            </a:endParaRPr>
          </a:p>
        </p:txBody>
      </p:sp>
      <p:sp>
        <p:nvSpPr>
          <p:cNvPr id="3" name="Content Placeholder 2"/>
          <p:cNvSpPr>
            <a:spLocks noGrp="1"/>
          </p:cNvSpPr>
          <p:nvPr>
            <p:ph idx="1"/>
          </p:nvPr>
        </p:nvSpPr>
        <p:spPr>
          <a:xfrm>
            <a:off x="457200" y="1219200"/>
            <a:ext cx="8229600" cy="4906963"/>
          </a:xfrm>
        </p:spPr>
        <p:txBody>
          <a:bodyPr>
            <a:normAutofit/>
          </a:bodyPr>
          <a:lstStyle/>
          <a:p>
            <a:r>
              <a:rPr lang="en-US" sz="1800" dirty="0" smtClean="0"/>
              <a:t>Purpose of ultrasonic cleaning test:</a:t>
            </a:r>
          </a:p>
          <a:p>
            <a:pPr lvl="1"/>
            <a:r>
              <a:rPr lang="en-US" sz="1800" dirty="0" smtClean="0"/>
              <a:t>Ultrasonic processing could help to loosen poorly adhered particles of copper</a:t>
            </a:r>
          </a:p>
          <a:p>
            <a:pPr lvl="1"/>
            <a:r>
              <a:rPr lang="en-US" sz="1800" dirty="0" smtClean="0"/>
              <a:t>Could collection of particles generated by ultrasonic processing help assess plating quality?</a:t>
            </a:r>
          </a:p>
          <a:p>
            <a:r>
              <a:rPr lang="en-US" sz="1800" dirty="0" smtClean="0"/>
              <a:t>Equipment and setup:</a:t>
            </a:r>
          </a:p>
          <a:p>
            <a:pPr lvl="1"/>
            <a:r>
              <a:rPr lang="en-US" sz="1800" dirty="0" smtClean="0"/>
              <a:t>Existing ultrasonic tank and transducers were used</a:t>
            </a:r>
          </a:p>
          <a:p>
            <a:pPr lvl="2"/>
            <a:r>
              <a:rPr lang="en-US" sz="1800" dirty="0" smtClean="0"/>
              <a:t>Volume: 180 liters of ultrapure water</a:t>
            </a:r>
          </a:p>
          <a:p>
            <a:pPr lvl="2"/>
            <a:r>
              <a:rPr lang="en-US" sz="1800" dirty="0" smtClean="0"/>
              <a:t>Power transducers: 2 x 1200W = 2400W</a:t>
            </a:r>
          </a:p>
          <a:p>
            <a:pPr lvl="2"/>
            <a:r>
              <a:rPr lang="en-US" sz="1800" dirty="0" smtClean="0"/>
              <a:t>Frequency: 40 KHz, with sweep capability of +- 2 KHz</a:t>
            </a:r>
          </a:p>
          <a:p>
            <a:pPr lvl="2"/>
            <a:r>
              <a:rPr lang="en-US" sz="1800" dirty="0" smtClean="0"/>
              <a:t>Max power density: 13.3 W/liter  (full power and 180 liter volume)</a:t>
            </a:r>
          </a:p>
          <a:p>
            <a:pPr lvl="1"/>
            <a:r>
              <a:rPr lang="en-US" sz="1800" dirty="0" smtClean="0"/>
              <a:t>Tooling was made to hold coupler in vertical position (antennae up)</a:t>
            </a:r>
          </a:p>
          <a:p>
            <a:pPr lvl="1"/>
            <a:r>
              <a:rPr lang="en-US" sz="1800" dirty="0" smtClean="0"/>
              <a:t>Filtration system</a:t>
            </a:r>
          </a:p>
          <a:p>
            <a:pPr lvl="2"/>
            <a:r>
              <a:rPr lang="en-US" sz="1800" dirty="0" smtClean="0"/>
              <a:t>Vacuum flask with replaceable filters (0.3 micron)</a:t>
            </a:r>
          </a:p>
        </p:txBody>
      </p:sp>
      <p:sp>
        <p:nvSpPr>
          <p:cNvPr id="4" name="Slide Number Placeholder 3"/>
          <p:cNvSpPr>
            <a:spLocks noGrp="1"/>
          </p:cNvSpPr>
          <p:nvPr>
            <p:ph type="sldNum" sz="quarter" idx="12"/>
          </p:nvPr>
        </p:nvSpPr>
        <p:spPr/>
        <p:txBody>
          <a:bodyPr/>
          <a:lstStyle/>
          <a:p>
            <a:fld id="{7AC61F73-860F-4133-954E-AC4532751AAF}" type="slidenum">
              <a:rPr lang="en-US" smtClean="0"/>
              <a:pPr/>
              <a:t>14</a:t>
            </a:fld>
            <a:endParaRPr lang="en-US" dirty="0"/>
          </a:p>
        </p:txBody>
      </p:sp>
    </p:spTree>
    <p:extLst>
      <p:ext uri="{BB962C8B-B14F-4D97-AF65-F5344CB8AC3E}">
        <p14:creationId xmlns:p14="http://schemas.microsoft.com/office/powerpoint/2010/main" val="479085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600" dirty="0" smtClean="0">
                <a:solidFill>
                  <a:schemeClr val="tx2"/>
                </a:solidFill>
              </a:rPr>
              <a:t>Ultrasonic Cleaning Test (cont)</a:t>
            </a:r>
            <a:endParaRPr lang="en-US" sz="3600" dirty="0">
              <a:solidFill>
                <a:schemeClr val="tx2"/>
              </a:solidFill>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sz="1800" dirty="0" smtClean="0"/>
              <a:t>Ultrasonic power test procedure and parameters:</a:t>
            </a:r>
          </a:p>
          <a:p>
            <a:pPr lvl="1"/>
            <a:r>
              <a:rPr lang="en-US" sz="1800" dirty="0" smtClean="0"/>
              <a:t>Coupler is mounted in fixture with antennae up</a:t>
            </a:r>
          </a:p>
          <a:p>
            <a:pPr lvl="1"/>
            <a:r>
              <a:rPr lang="en-US" sz="1800" dirty="0" smtClean="0"/>
              <a:t>Coupler </a:t>
            </a:r>
            <a:r>
              <a:rPr lang="en-US" sz="1800" dirty="0" smtClean="0"/>
              <a:t>is </a:t>
            </a:r>
            <a:r>
              <a:rPr lang="en-US" sz="1800" dirty="0" smtClean="0"/>
              <a:t>filled completely with ultrapure water</a:t>
            </a:r>
          </a:p>
          <a:p>
            <a:pPr lvl="1"/>
            <a:r>
              <a:rPr lang="en-US" sz="1800" dirty="0" smtClean="0"/>
              <a:t>Coupler and stand is placed in ultrasonic bath</a:t>
            </a:r>
          </a:p>
          <a:p>
            <a:pPr lvl="2"/>
            <a:r>
              <a:rPr lang="en-US" sz="1800" dirty="0" smtClean="0"/>
              <a:t>There is no mixing of bath water and water in coupler</a:t>
            </a:r>
          </a:p>
          <a:p>
            <a:pPr lvl="1"/>
            <a:r>
              <a:rPr lang="en-US" sz="1800" dirty="0" smtClean="0"/>
              <a:t>Ultrasonic power is turned on and the couplers are processed:</a:t>
            </a:r>
          </a:p>
          <a:p>
            <a:pPr lvl="2"/>
            <a:r>
              <a:rPr lang="en-US" sz="1800" dirty="0" smtClean="0"/>
              <a:t>15 minutes</a:t>
            </a:r>
          </a:p>
          <a:p>
            <a:pPr lvl="2"/>
            <a:r>
              <a:rPr lang="en-US" sz="1800" dirty="0" smtClean="0"/>
              <a:t>Full power </a:t>
            </a:r>
          </a:p>
          <a:p>
            <a:pPr lvl="2"/>
            <a:r>
              <a:rPr lang="en-US" sz="1800" dirty="0" smtClean="0"/>
              <a:t>40 KHz, no sweep</a:t>
            </a:r>
          </a:p>
          <a:p>
            <a:pPr lvl="1"/>
            <a:r>
              <a:rPr lang="en-US" sz="1800" dirty="0" smtClean="0"/>
              <a:t>Water from the coupler is captured in the filtration system</a:t>
            </a:r>
          </a:p>
          <a:p>
            <a:pPr lvl="2"/>
            <a:r>
              <a:rPr lang="en-US" sz="1800" dirty="0" smtClean="0"/>
              <a:t>Water is poured into funnel</a:t>
            </a:r>
          </a:p>
          <a:p>
            <a:pPr lvl="2"/>
            <a:r>
              <a:rPr lang="en-US" sz="1800" dirty="0" smtClean="0"/>
              <a:t>Water is drawn through filter into vacuum flask</a:t>
            </a:r>
          </a:p>
          <a:p>
            <a:pPr lvl="2"/>
            <a:r>
              <a:rPr lang="en-US" sz="1800" dirty="0" smtClean="0"/>
              <a:t>Filter is removed, labeled, and stored in containers for analysis </a:t>
            </a:r>
          </a:p>
          <a:p>
            <a:r>
              <a:rPr lang="en-US" sz="1800" dirty="0" smtClean="0"/>
              <a:t>Rinse only test procedure and parameters</a:t>
            </a:r>
          </a:p>
          <a:p>
            <a:pPr lvl="1"/>
            <a:r>
              <a:rPr lang="en-US" sz="1800" dirty="0" smtClean="0"/>
              <a:t>Water is poured directly into filtration system</a:t>
            </a:r>
          </a:p>
          <a:p>
            <a:pPr lvl="2">
              <a:buNone/>
            </a:pPr>
            <a:endParaRPr lang="en-US" sz="1800" dirty="0" smtClean="0"/>
          </a:p>
        </p:txBody>
      </p:sp>
      <p:sp>
        <p:nvSpPr>
          <p:cNvPr id="4" name="Slide Number Placeholder 3"/>
          <p:cNvSpPr>
            <a:spLocks noGrp="1"/>
          </p:cNvSpPr>
          <p:nvPr>
            <p:ph type="sldNum" sz="quarter" idx="12"/>
          </p:nvPr>
        </p:nvSpPr>
        <p:spPr/>
        <p:txBody>
          <a:bodyPr/>
          <a:lstStyle/>
          <a:p>
            <a:fld id="{7AC61F73-860F-4133-954E-AC4532751AAF}" type="slidenum">
              <a:rPr lang="en-US" smtClean="0"/>
              <a:pPr/>
              <a:t>15</a:t>
            </a:fld>
            <a:endParaRPr lang="en-US" dirty="0"/>
          </a:p>
        </p:txBody>
      </p:sp>
    </p:spTree>
    <p:extLst>
      <p:ext uri="{BB962C8B-B14F-4D97-AF65-F5344CB8AC3E}">
        <p14:creationId xmlns:p14="http://schemas.microsoft.com/office/powerpoint/2010/main" val="3302913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16</a:t>
            </a:fld>
            <a:endParaRPr lang="en-US" dirty="0"/>
          </a:p>
        </p:txBody>
      </p:sp>
      <p:pic>
        <p:nvPicPr>
          <p:cNvPr id="6" name="Picture 2" descr="C:\Documents and Settings\premo\Desktop\SLAC_3_16_2011\DSC03243.JPG"/>
          <p:cNvPicPr>
            <a:picLocks noGrp="1" noChangeAspect="1" noChangeArrowheads="1"/>
          </p:cNvPicPr>
          <p:nvPr>
            <p:ph idx="1"/>
          </p:nvPr>
        </p:nvPicPr>
        <p:blipFill>
          <a:blip r:embed="rId2" cstate="print"/>
          <a:srcRect/>
          <a:stretch>
            <a:fillRect/>
          </a:stretch>
        </p:blipFill>
        <p:spPr bwMode="auto">
          <a:xfrm>
            <a:off x="275644" y="38100"/>
            <a:ext cx="3762956" cy="2822217"/>
          </a:xfrm>
          <a:prstGeom prst="rect">
            <a:avLst/>
          </a:prstGeom>
          <a:noFill/>
        </p:spPr>
      </p:pic>
      <p:pic>
        <p:nvPicPr>
          <p:cNvPr id="7" name="Picture 2" descr="C:\Documents and Settings\premo\Desktop\SLAC_3_16_2011\DSC03246.JPG"/>
          <p:cNvPicPr>
            <a:picLocks noChangeAspect="1" noChangeArrowheads="1"/>
          </p:cNvPicPr>
          <p:nvPr/>
        </p:nvPicPr>
        <p:blipFill>
          <a:blip r:embed="rId3" cstate="print"/>
          <a:srcRect/>
          <a:stretch>
            <a:fillRect/>
          </a:stretch>
        </p:blipFill>
        <p:spPr bwMode="auto">
          <a:xfrm>
            <a:off x="4777076" y="37106"/>
            <a:ext cx="3805361" cy="2854021"/>
          </a:xfrm>
          <a:prstGeom prst="rect">
            <a:avLst/>
          </a:prstGeom>
          <a:noFill/>
        </p:spPr>
      </p:pic>
      <p:pic>
        <p:nvPicPr>
          <p:cNvPr id="9" name="Picture 2" descr="C:\Documents and Settings\premo\Desktop\SLAC_3_16_2011\DSC03256.JPG"/>
          <p:cNvPicPr>
            <a:picLocks noChangeAspect="1" noChangeArrowheads="1"/>
          </p:cNvPicPr>
          <p:nvPr/>
        </p:nvPicPr>
        <p:blipFill>
          <a:blip r:embed="rId4" cstate="print"/>
          <a:srcRect/>
          <a:stretch>
            <a:fillRect/>
          </a:stretch>
        </p:blipFill>
        <p:spPr bwMode="auto">
          <a:xfrm>
            <a:off x="228600" y="3277262"/>
            <a:ext cx="3961518" cy="2971138"/>
          </a:xfrm>
          <a:prstGeom prst="rect">
            <a:avLst/>
          </a:prstGeom>
          <a:noFill/>
        </p:spPr>
      </p:pic>
      <p:pic>
        <p:nvPicPr>
          <p:cNvPr id="11" name="Picture 2" descr="C:\Documents and Settings\premo\Desktop\SLAC_3_16_2011\DSC03263.JPG"/>
          <p:cNvPicPr>
            <a:picLocks noChangeAspect="1" noChangeArrowheads="1"/>
          </p:cNvPicPr>
          <p:nvPr/>
        </p:nvPicPr>
        <p:blipFill>
          <a:blip r:embed="rId5" cstate="print"/>
          <a:srcRect/>
          <a:stretch>
            <a:fillRect/>
          </a:stretch>
        </p:blipFill>
        <p:spPr bwMode="auto">
          <a:xfrm>
            <a:off x="4719761" y="3277262"/>
            <a:ext cx="3886200" cy="2914650"/>
          </a:xfrm>
          <a:prstGeom prst="rect">
            <a:avLst/>
          </a:prstGeom>
          <a:noFill/>
        </p:spPr>
      </p:pic>
      <p:sp>
        <p:nvSpPr>
          <p:cNvPr id="12" name="TextBox 11"/>
          <p:cNvSpPr txBox="1"/>
          <p:nvPr/>
        </p:nvSpPr>
        <p:spPr>
          <a:xfrm>
            <a:off x="838200" y="2905042"/>
            <a:ext cx="2514600" cy="369332"/>
          </a:xfrm>
          <a:prstGeom prst="rect">
            <a:avLst/>
          </a:prstGeom>
          <a:noFill/>
        </p:spPr>
        <p:txBody>
          <a:bodyPr wrap="square" rtlCol="0">
            <a:spAutoFit/>
          </a:bodyPr>
          <a:lstStyle/>
          <a:p>
            <a:r>
              <a:rPr lang="en-US" dirty="0" smtClean="0"/>
              <a:t>Fill with DI water</a:t>
            </a:r>
            <a:endParaRPr lang="en-US" dirty="0"/>
          </a:p>
        </p:txBody>
      </p:sp>
      <p:sp>
        <p:nvSpPr>
          <p:cNvPr id="13" name="TextBox 12"/>
          <p:cNvSpPr txBox="1"/>
          <p:nvPr/>
        </p:nvSpPr>
        <p:spPr>
          <a:xfrm>
            <a:off x="5257800" y="2905042"/>
            <a:ext cx="3124200" cy="369332"/>
          </a:xfrm>
          <a:prstGeom prst="rect">
            <a:avLst/>
          </a:prstGeom>
          <a:noFill/>
        </p:spPr>
        <p:txBody>
          <a:bodyPr wrap="square" rtlCol="0">
            <a:spAutoFit/>
          </a:bodyPr>
          <a:lstStyle/>
          <a:p>
            <a:r>
              <a:rPr lang="en-US" dirty="0" smtClean="0"/>
              <a:t>Put vertically in the US cleaner</a:t>
            </a:r>
            <a:endParaRPr lang="en-US" dirty="0"/>
          </a:p>
        </p:txBody>
      </p:sp>
      <p:sp>
        <p:nvSpPr>
          <p:cNvPr id="15" name="TextBox 14"/>
          <p:cNvSpPr txBox="1"/>
          <p:nvPr/>
        </p:nvSpPr>
        <p:spPr>
          <a:xfrm>
            <a:off x="1371600" y="6305845"/>
            <a:ext cx="2514600" cy="369332"/>
          </a:xfrm>
          <a:prstGeom prst="rect">
            <a:avLst/>
          </a:prstGeom>
          <a:noFill/>
        </p:spPr>
        <p:txBody>
          <a:bodyPr wrap="square" rtlCol="0">
            <a:spAutoFit/>
          </a:bodyPr>
          <a:lstStyle/>
          <a:p>
            <a:r>
              <a:rPr lang="en-US" dirty="0" smtClean="0"/>
              <a:t>Pour sample into funnel</a:t>
            </a:r>
          </a:p>
        </p:txBody>
      </p:sp>
      <p:sp>
        <p:nvSpPr>
          <p:cNvPr id="16" name="TextBox 15"/>
          <p:cNvSpPr txBox="1"/>
          <p:nvPr/>
        </p:nvSpPr>
        <p:spPr>
          <a:xfrm>
            <a:off x="4691269" y="6324600"/>
            <a:ext cx="4195639" cy="369332"/>
          </a:xfrm>
          <a:prstGeom prst="rect">
            <a:avLst/>
          </a:prstGeom>
          <a:solidFill>
            <a:schemeClr val="bg1"/>
          </a:solidFill>
        </p:spPr>
        <p:txBody>
          <a:bodyPr wrap="square" rtlCol="0">
            <a:spAutoFit/>
          </a:bodyPr>
          <a:lstStyle/>
          <a:p>
            <a:r>
              <a:rPr lang="en-US" dirty="0" smtClean="0"/>
              <a:t>Remove filter &amp; label for further analysis</a:t>
            </a:r>
            <a:endParaRPr lang="en-US" dirty="0"/>
          </a:p>
        </p:txBody>
      </p:sp>
    </p:spTree>
    <p:extLst>
      <p:ext uri="{BB962C8B-B14F-4D97-AF65-F5344CB8AC3E}">
        <p14:creationId xmlns:p14="http://schemas.microsoft.com/office/powerpoint/2010/main" val="842300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600" dirty="0" smtClean="0">
                <a:solidFill>
                  <a:schemeClr val="tx2"/>
                </a:solidFill>
              </a:rPr>
              <a:t>Ultrasonic Cleaning Test Results</a:t>
            </a:r>
            <a:endParaRPr lang="en-US" sz="3600" dirty="0">
              <a:solidFill>
                <a:schemeClr val="tx2"/>
              </a:solidFill>
            </a:endParaRPr>
          </a:p>
        </p:txBody>
      </p:sp>
      <p:sp>
        <p:nvSpPr>
          <p:cNvPr id="3" name="Content Placeholder 2"/>
          <p:cNvSpPr>
            <a:spLocks noGrp="1"/>
          </p:cNvSpPr>
          <p:nvPr>
            <p:ph idx="1"/>
          </p:nvPr>
        </p:nvSpPr>
        <p:spPr>
          <a:xfrm>
            <a:off x="102704" y="947530"/>
            <a:ext cx="5688496" cy="4005470"/>
          </a:xfrm>
        </p:spPr>
        <p:txBody>
          <a:bodyPr>
            <a:noAutofit/>
          </a:bodyPr>
          <a:lstStyle/>
          <a:p>
            <a:r>
              <a:rPr lang="en-US" sz="1600" dirty="0" smtClean="0"/>
              <a:t>Surprising qualitative results:</a:t>
            </a:r>
          </a:p>
          <a:p>
            <a:pPr lvl="1"/>
            <a:r>
              <a:rPr lang="en-US" sz="1600" dirty="0" smtClean="0"/>
              <a:t>Samples were examined visually under a microscope</a:t>
            </a:r>
          </a:p>
          <a:p>
            <a:pPr lvl="1"/>
            <a:r>
              <a:rPr lang="en-US" sz="1600" dirty="0" smtClean="0"/>
              <a:t>The following general trend was observed for both of the new </a:t>
            </a:r>
            <a:r>
              <a:rPr lang="en-US" sz="1600" dirty="0" smtClean="0"/>
              <a:t>couplers used for the test:</a:t>
            </a:r>
            <a:endParaRPr lang="en-US" sz="1600" dirty="0" smtClean="0"/>
          </a:p>
          <a:p>
            <a:pPr lvl="2"/>
            <a:r>
              <a:rPr lang="en-US" sz="1600" dirty="0" smtClean="0"/>
              <a:t>Initial rinse after 15 minute agitation: </a:t>
            </a:r>
          </a:p>
          <a:p>
            <a:pPr lvl="3"/>
            <a:r>
              <a:rPr lang="en-US" sz="1600" dirty="0" smtClean="0"/>
              <a:t>Filters were very dark and contain many particles of copper of varying sizes, and a lot of other crud</a:t>
            </a:r>
          </a:p>
          <a:p>
            <a:pPr lvl="2"/>
            <a:r>
              <a:rPr lang="en-US" sz="1600" dirty="0" smtClean="0"/>
              <a:t>Each subsequent filter sample after 15 minute agitation:</a:t>
            </a:r>
          </a:p>
          <a:p>
            <a:pPr lvl="3"/>
            <a:r>
              <a:rPr lang="en-US" sz="1600" dirty="0" smtClean="0"/>
              <a:t>Filters were lighter each time, contained diminishing size and quantity of Cu particles</a:t>
            </a:r>
          </a:p>
          <a:p>
            <a:pPr lvl="3"/>
            <a:r>
              <a:rPr lang="en-US" sz="1600" dirty="0" smtClean="0"/>
              <a:t>However, Cu particle generation did not cease, even after 60 minutes of total agitation</a:t>
            </a:r>
          </a:p>
          <a:p>
            <a:pPr lvl="2">
              <a:buNone/>
            </a:pPr>
            <a:endParaRPr lang="en-US" sz="1800" dirty="0" smtClean="0"/>
          </a:p>
        </p:txBody>
      </p:sp>
      <p:sp>
        <p:nvSpPr>
          <p:cNvPr id="4" name="Slide Number Placeholder 3"/>
          <p:cNvSpPr>
            <a:spLocks noGrp="1"/>
          </p:cNvSpPr>
          <p:nvPr>
            <p:ph type="sldNum" sz="quarter" idx="12"/>
          </p:nvPr>
        </p:nvSpPr>
        <p:spPr/>
        <p:txBody>
          <a:bodyPr/>
          <a:lstStyle/>
          <a:p>
            <a:fld id="{7AC61F73-860F-4133-954E-AC4532751AAF}" type="slidenum">
              <a:rPr lang="en-US" smtClean="0"/>
              <a:pPr/>
              <a:t>17</a:t>
            </a:fld>
            <a:endParaRPr lang="en-US" dirty="0"/>
          </a:p>
        </p:txBody>
      </p:sp>
      <p:pic>
        <p:nvPicPr>
          <p:cNvPr id="5" name="Content Placeholder 6" descr="IMG_4669.JPG"/>
          <p:cNvPicPr>
            <a:picLocks noChangeAspect="1"/>
          </p:cNvPicPr>
          <p:nvPr/>
        </p:nvPicPr>
        <p:blipFill>
          <a:blip r:embed="rId2" cstate="print"/>
          <a:stretch>
            <a:fillRect/>
          </a:stretch>
        </p:blipFill>
        <p:spPr>
          <a:xfrm>
            <a:off x="6019800" y="1752600"/>
            <a:ext cx="2948398" cy="2211299"/>
          </a:xfrm>
          <a:prstGeom prst="rect">
            <a:avLst/>
          </a:prstGeom>
        </p:spPr>
      </p:pic>
      <p:sp>
        <p:nvSpPr>
          <p:cNvPr id="6" name="TextBox 5"/>
          <p:cNvSpPr txBox="1"/>
          <p:nvPr/>
        </p:nvSpPr>
        <p:spPr>
          <a:xfrm>
            <a:off x="228600" y="4876800"/>
            <a:ext cx="8839200" cy="1815882"/>
          </a:xfrm>
          <a:prstGeom prst="rect">
            <a:avLst/>
          </a:prstGeom>
          <a:solidFill>
            <a:schemeClr val="bg1"/>
          </a:solidFill>
          <a:ln>
            <a:solidFill>
              <a:schemeClr val="accent1"/>
            </a:solidFill>
          </a:ln>
        </p:spPr>
        <p:txBody>
          <a:bodyPr wrap="square" rtlCol="0">
            <a:spAutoFit/>
          </a:bodyPr>
          <a:lstStyle/>
          <a:p>
            <a:r>
              <a:rPr lang="en-US" sz="1600" dirty="0" smtClean="0">
                <a:solidFill>
                  <a:srgbClr val="C00000"/>
                </a:solidFill>
              </a:rPr>
              <a:t>-Ultrasonic </a:t>
            </a:r>
            <a:r>
              <a:rPr lang="en-US" sz="1600" dirty="0">
                <a:solidFill>
                  <a:srgbClr val="C00000"/>
                </a:solidFill>
              </a:rPr>
              <a:t>agitation could be too aggressive to the Cu plating </a:t>
            </a:r>
            <a:r>
              <a:rPr lang="en-US" sz="1600" dirty="0" smtClean="0">
                <a:solidFill>
                  <a:srgbClr val="C00000"/>
                </a:solidFill>
              </a:rPr>
              <a:t>surface</a:t>
            </a:r>
          </a:p>
          <a:p>
            <a:r>
              <a:rPr lang="en-US" sz="1600" dirty="0" smtClean="0">
                <a:solidFill>
                  <a:srgbClr val="C00000"/>
                </a:solidFill>
              </a:rPr>
              <a:t>-Power </a:t>
            </a:r>
            <a:r>
              <a:rPr lang="en-US" sz="1600" dirty="0">
                <a:solidFill>
                  <a:srgbClr val="C00000"/>
                </a:solidFill>
              </a:rPr>
              <a:t>level could be too </a:t>
            </a:r>
            <a:r>
              <a:rPr lang="en-US" sz="1600" dirty="0" smtClean="0">
                <a:solidFill>
                  <a:srgbClr val="C00000"/>
                </a:solidFill>
              </a:rPr>
              <a:t>high. </a:t>
            </a:r>
          </a:p>
          <a:p>
            <a:r>
              <a:rPr lang="en-US" sz="1600" dirty="0" smtClean="0">
                <a:solidFill>
                  <a:srgbClr val="C00000"/>
                </a:solidFill>
              </a:rPr>
              <a:t>-From the tests done at SLAC, the ultrasonic power in the bath varies greatly  as measured at different spots of the bath. An absolute power value cannot be specified.</a:t>
            </a:r>
          </a:p>
          <a:p>
            <a:r>
              <a:rPr lang="en-US" sz="1600" dirty="0" smtClean="0">
                <a:solidFill>
                  <a:srgbClr val="C00000"/>
                </a:solidFill>
              </a:rPr>
              <a:t>-SLAC </a:t>
            </a:r>
            <a:r>
              <a:rPr lang="en-US" sz="1600" dirty="0">
                <a:solidFill>
                  <a:srgbClr val="C00000"/>
                </a:solidFill>
              </a:rPr>
              <a:t>also did a test recently that showed the cooper flaking amount per unit area is nearly independent of the ultrasonic power level when varied over a factor of three. </a:t>
            </a:r>
            <a:r>
              <a:rPr lang="en-US" sz="1600" dirty="0" smtClean="0">
                <a:solidFill>
                  <a:srgbClr val="C00000"/>
                </a:solidFill>
              </a:rPr>
              <a:t> Note </a:t>
            </a:r>
            <a:r>
              <a:rPr lang="en-US" sz="1600" dirty="0">
                <a:solidFill>
                  <a:srgbClr val="C00000"/>
                </a:solidFill>
              </a:rPr>
              <a:t>that KEK/Toshiba do not ultrasonically clean their </a:t>
            </a:r>
            <a:r>
              <a:rPr lang="en-US" sz="1600" dirty="0" smtClean="0">
                <a:solidFill>
                  <a:srgbClr val="C00000"/>
                </a:solidFill>
              </a:rPr>
              <a:t>couplers, FNAL/SLAC and DESY/LAL couplers are ultrasonically cleaned.</a:t>
            </a:r>
            <a:endParaRPr lang="en-US" sz="1600" dirty="0">
              <a:solidFill>
                <a:srgbClr val="C00000"/>
              </a:solidFill>
            </a:endParaRPr>
          </a:p>
        </p:txBody>
      </p:sp>
    </p:spTree>
    <p:extLst>
      <p:ext uri="{BB962C8B-B14F-4D97-AF65-F5344CB8AC3E}">
        <p14:creationId xmlns:p14="http://schemas.microsoft.com/office/powerpoint/2010/main" val="3590036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600" dirty="0" smtClean="0">
                <a:solidFill>
                  <a:schemeClr val="tx2"/>
                </a:solidFill>
              </a:rPr>
              <a:t>Bellows Dynamic Test</a:t>
            </a:r>
            <a:endParaRPr lang="en-US" sz="3600" dirty="0">
              <a:solidFill>
                <a:schemeClr val="tx2"/>
              </a:solidFill>
            </a:endParaRPr>
          </a:p>
        </p:txBody>
      </p:sp>
      <p:sp>
        <p:nvSpPr>
          <p:cNvPr id="3" name="Content Placeholder 2"/>
          <p:cNvSpPr>
            <a:spLocks noGrp="1"/>
          </p:cNvSpPr>
          <p:nvPr>
            <p:ph idx="1"/>
          </p:nvPr>
        </p:nvSpPr>
        <p:spPr>
          <a:xfrm>
            <a:off x="76200" y="1142999"/>
            <a:ext cx="5791200" cy="5486401"/>
          </a:xfrm>
        </p:spPr>
        <p:txBody>
          <a:bodyPr>
            <a:normAutofit fontScale="85000" lnSpcReduction="10000"/>
          </a:bodyPr>
          <a:lstStyle/>
          <a:p>
            <a:r>
              <a:rPr lang="en-US" sz="1800" dirty="0" smtClean="0"/>
              <a:t>Purpose of bellows dynamic test (bellows exercise):</a:t>
            </a:r>
          </a:p>
          <a:p>
            <a:pPr lvl="1"/>
            <a:r>
              <a:rPr lang="en-US" sz="1800" dirty="0" smtClean="0"/>
              <a:t>Bellows are the Cu plated area on the cold end that have the most deformation</a:t>
            </a:r>
          </a:p>
          <a:p>
            <a:pPr lvl="1"/>
            <a:r>
              <a:rPr lang="en-US" sz="1800" dirty="0" smtClean="0"/>
              <a:t>Movement could help to loosen poorly adhered particles of Cu</a:t>
            </a:r>
          </a:p>
          <a:p>
            <a:pPr lvl="1"/>
            <a:r>
              <a:rPr lang="en-US" sz="1800" dirty="0" smtClean="0"/>
              <a:t> Collection of particles generated by exercise could help assess plating quality?</a:t>
            </a:r>
          </a:p>
          <a:p>
            <a:r>
              <a:rPr lang="en-US" sz="1900" dirty="0" smtClean="0"/>
              <a:t>Equipment and setup:</a:t>
            </a:r>
          </a:p>
          <a:p>
            <a:pPr lvl="1"/>
            <a:r>
              <a:rPr lang="en-US" sz="1800" dirty="0" smtClean="0"/>
              <a:t>Tooling was made to hold coupler in vertical position (antennae down)</a:t>
            </a:r>
          </a:p>
          <a:p>
            <a:pPr lvl="1"/>
            <a:r>
              <a:rPr lang="en-US" sz="1800" dirty="0" smtClean="0"/>
              <a:t>Stops were used to limit bellows travel to +- 5mm (total travel 10mm)</a:t>
            </a:r>
          </a:p>
          <a:p>
            <a:r>
              <a:rPr lang="en-US" sz="1900" dirty="0" smtClean="0"/>
              <a:t>Procedure:</a:t>
            </a:r>
          </a:p>
          <a:p>
            <a:pPr lvl="1"/>
            <a:r>
              <a:rPr lang="en-US" sz="1800" dirty="0" smtClean="0"/>
              <a:t>Coupler is mounted in fixture and the bellows support clamp is removed</a:t>
            </a:r>
          </a:p>
          <a:p>
            <a:pPr lvl="1"/>
            <a:r>
              <a:rPr lang="en-US" sz="1800" dirty="0" smtClean="0"/>
              <a:t>The coupler bellows are extended and compressed to the limits of travel 10 cycles</a:t>
            </a:r>
          </a:p>
          <a:p>
            <a:r>
              <a:rPr lang="en-US" sz="1900" dirty="0" smtClean="0"/>
              <a:t>Test</a:t>
            </a:r>
            <a:r>
              <a:rPr lang="en-US" sz="1900" dirty="0"/>
              <a:t>:</a:t>
            </a:r>
            <a:endParaRPr lang="en-US" sz="1900" dirty="0" smtClean="0"/>
          </a:p>
          <a:p>
            <a:pPr lvl="1"/>
            <a:r>
              <a:rPr lang="en-US" sz="1800" dirty="0" smtClean="0"/>
              <a:t>The bellows were exercised on two new </a:t>
            </a:r>
            <a:r>
              <a:rPr lang="en-US" sz="1800" dirty="0" smtClean="0"/>
              <a:t>couplers</a:t>
            </a:r>
          </a:p>
          <a:p>
            <a:pPr lvl="1"/>
            <a:r>
              <a:rPr lang="en-US" sz="1800" dirty="0" smtClean="0"/>
              <a:t>Water </a:t>
            </a:r>
            <a:r>
              <a:rPr lang="en-US" sz="1800" dirty="0" smtClean="0"/>
              <a:t>was poured into the coupler cavities and emptied into filtration system</a:t>
            </a:r>
          </a:p>
          <a:p>
            <a:pPr lvl="1"/>
            <a:r>
              <a:rPr lang="en-US" sz="1800" dirty="0" smtClean="0"/>
              <a:t>Filter samples were taken and examined visually under microscope</a:t>
            </a:r>
          </a:p>
        </p:txBody>
      </p:sp>
      <p:sp>
        <p:nvSpPr>
          <p:cNvPr id="4" name="Slide Number Placeholder 3"/>
          <p:cNvSpPr>
            <a:spLocks noGrp="1"/>
          </p:cNvSpPr>
          <p:nvPr>
            <p:ph type="sldNum" sz="quarter" idx="12"/>
          </p:nvPr>
        </p:nvSpPr>
        <p:spPr/>
        <p:txBody>
          <a:bodyPr/>
          <a:lstStyle/>
          <a:p>
            <a:fld id="{7AC61F73-860F-4133-954E-AC4532751AAF}" type="slidenum">
              <a:rPr lang="en-US" smtClean="0"/>
              <a:pPr/>
              <a:t>18</a:t>
            </a:fld>
            <a:endParaRPr lang="en-US" dirty="0"/>
          </a:p>
        </p:txBody>
      </p:sp>
      <p:pic>
        <p:nvPicPr>
          <p:cNvPr id="5" name="Picture 2" descr="C:\Documents and Settings\premo\Desktop\SLAC_3_16_2011\DSC03231.JPG"/>
          <p:cNvPicPr>
            <a:picLocks noChangeAspect="1" noChangeArrowheads="1"/>
          </p:cNvPicPr>
          <p:nvPr/>
        </p:nvPicPr>
        <p:blipFill>
          <a:blip r:embed="rId2" cstate="print"/>
          <a:srcRect/>
          <a:stretch>
            <a:fillRect/>
          </a:stretch>
        </p:blipFill>
        <p:spPr bwMode="auto">
          <a:xfrm>
            <a:off x="5867400" y="2133600"/>
            <a:ext cx="3189817" cy="2392363"/>
          </a:xfrm>
          <a:prstGeom prst="rect">
            <a:avLst/>
          </a:prstGeom>
          <a:noFill/>
        </p:spPr>
      </p:pic>
    </p:spTree>
    <p:extLst>
      <p:ext uri="{BB962C8B-B14F-4D97-AF65-F5344CB8AC3E}">
        <p14:creationId xmlns:p14="http://schemas.microsoft.com/office/powerpoint/2010/main" val="429122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600" dirty="0" smtClean="0">
                <a:solidFill>
                  <a:schemeClr val="tx2"/>
                </a:solidFill>
              </a:rPr>
              <a:t>Bellows Dynamic Test Results</a:t>
            </a:r>
            <a:endParaRPr lang="en-US" sz="3600" dirty="0">
              <a:solidFill>
                <a:schemeClr val="tx2"/>
              </a:solidFill>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sz="2400" dirty="0" smtClean="0"/>
              <a:t>Results were comparable for both couplers</a:t>
            </a:r>
          </a:p>
          <a:p>
            <a:r>
              <a:rPr lang="en-US" sz="2400" dirty="0" smtClean="0"/>
              <a:t>Qualitative visual assessment of filters indicates that Cu particles are generated by the exercise</a:t>
            </a:r>
          </a:p>
          <a:p>
            <a:r>
              <a:rPr lang="en-US" sz="2400" dirty="0" smtClean="0"/>
              <a:t>Particles are larger than those generated by ultrasonic agitation </a:t>
            </a:r>
            <a:r>
              <a:rPr lang="en-US" sz="2400" dirty="0" smtClean="0"/>
              <a:t>alone</a:t>
            </a:r>
            <a:endParaRPr lang="en-US" sz="2400" dirty="0" smtClean="0"/>
          </a:p>
          <a:p>
            <a:r>
              <a:rPr lang="en-US" sz="2400" dirty="0" smtClean="0"/>
              <a:t>Subsequent filter tests taken after an additional 15 min agitation produced similar results: many Cu particles</a:t>
            </a:r>
          </a:p>
          <a:p>
            <a:r>
              <a:rPr lang="en-US" sz="2400" dirty="0" smtClean="0"/>
              <a:t>Conclusions of bellows exercise test:</a:t>
            </a:r>
          </a:p>
          <a:p>
            <a:pPr lvl="1"/>
            <a:r>
              <a:rPr lang="en-US" sz="1800" dirty="0" smtClean="0"/>
              <a:t>Bellows exercise helps to loosen Cu particles</a:t>
            </a:r>
          </a:p>
          <a:p>
            <a:pPr lvl="1"/>
            <a:r>
              <a:rPr lang="en-US" sz="1800" dirty="0" smtClean="0"/>
              <a:t>It is not conclusive that particles generated indicate poor plating quality</a:t>
            </a:r>
          </a:p>
          <a:p>
            <a:pPr lvl="1"/>
            <a:r>
              <a:rPr lang="en-US" sz="1800" dirty="0" smtClean="0"/>
              <a:t>Bellows exercise will be incorporated into the coupler inspection procedure by SLAC: this exercise has been added to the procedure prior to ultrasonic cleaning with detergent as an additional way to assure that loose particles are removed prior to conditioning. </a:t>
            </a:r>
          </a:p>
        </p:txBody>
      </p:sp>
      <p:sp>
        <p:nvSpPr>
          <p:cNvPr id="4" name="Slide Number Placeholder 3"/>
          <p:cNvSpPr>
            <a:spLocks noGrp="1"/>
          </p:cNvSpPr>
          <p:nvPr>
            <p:ph type="sldNum" sz="quarter" idx="12"/>
          </p:nvPr>
        </p:nvSpPr>
        <p:spPr/>
        <p:txBody>
          <a:bodyPr/>
          <a:lstStyle/>
          <a:p>
            <a:fld id="{7AC61F73-860F-4133-954E-AC4532751AAF}" type="slidenum">
              <a:rPr lang="en-US" smtClean="0"/>
              <a:pPr/>
              <a:t>19</a:t>
            </a:fld>
            <a:endParaRPr lang="en-US" dirty="0"/>
          </a:p>
        </p:txBody>
      </p:sp>
    </p:spTree>
    <p:extLst>
      <p:ext uri="{BB962C8B-B14F-4D97-AF65-F5344CB8AC3E}">
        <p14:creationId xmlns:p14="http://schemas.microsoft.com/office/powerpoint/2010/main" val="194906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Acknowledgments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Ken Premo, Andrei Lunin, Cryomodule Assembly Facility (CAF) cleanroom group, Mark Champion at FNAL.</a:t>
            </a:r>
          </a:p>
          <a:p>
            <a:r>
              <a:rPr lang="en-US" dirty="0" smtClean="0"/>
              <a:t>Jeff Tice, Tom Nieland, Dave Kiehl, Miguel Pinillos, Bob Kirby, Chris Adolphsen at SLAC.</a:t>
            </a:r>
          </a:p>
          <a:p>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2</a:t>
            </a:fld>
            <a:endParaRPr lang="en-US" dirty="0"/>
          </a:p>
        </p:txBody>
      </p:sp>
    </p:spTree>
    <p:extLst>
      <p:ext uri="{BB962C8B-B14F-4D97-AF65-F5344CB8AC3E}">
        <p14:creationId xmlns:p14="http://schemas.microsoft.com/office/powerpoint/2010/main" val="1513561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Copper Plating Quality Tests</a:t>
            </a:r>
            <a:endParaRPr lang="en-US" dirty="0">
              <a:solidFill>
                <a:schemeClr val="tx2"/>
              </a:solidFill>
            </a:endParaRPr>
          </a:p>
        </p:txBody>
      </p:sp>
      <p:sp>
        <p:nvSpPr>
          <p:cNvPr id="3" name="Content Placeholder 2"/>
          <p:cNvSpPr>
            <a:spLocks noGrp="1"/>
          </p:cNvSpPr>
          <p:nvPr>
            <p:ph idx="1"/>
          </p:nvPr>
        </p:nvSpPr>
        <p:spPr>
          <a:xfrm>
            <a:off x="152400" y="1600200"/>
            <a:ext cx="6781800" cy="4724400"/>
          </a:xfrm>
        </p:spPr>
        <p:txBody>
          <a:bodyPr>
            <a:normAutofit fontScale="70000" lnSpcReduction="20000"/>
          </a:bodyPr>
          <a:lstStyle/>
          <a:p>
            <a:r>
              <a:rPr lang="en-US" dirty="0" smtClean="0"/>
              <a:t>Several flat test coupons were produced by the vendor </a:t>
            </a:r>
            <a:r>
              <a:rPr lang="en-US" dirty="0" smtClean="0"/>
              <a:t>and by </a:t>
            </a:r>
            <a:r>
              <a:rPr lang="en-US" dirty="0" smtClean="0"/>
              <a:t>SLAC for these tests.</a:t>
            </a:r>
          </a:p>
          <a:p>
            <a:r>
              <a:rPr lang="en-US" dirty="0" smtClean="0"/>
              <a:t>The purpose of the tests was to cross compare coupons plated at the vendor and SLAC to understand similarities and differences used in the pre, during and post plating processes.</a:t>
            </a:r>
          </a:p>
          <a:p>
            <a:r>
              <a:rPr lang="en-US" dirty="0" smtClean="0"/>
              <a:t>Coupons:  5 x 5 cm square, plated  with 10 and 30 micron thick copper using the cyanide copper process.</a:t>
            </a:r>
          </a:p>
          <a:p>
            <a:r>
              <a:rPr lang="en-US" dirty="0" smtClean="0"/>
              <a:t>The vendor provided 19 </a:t>
            </a:r>
            <a:r>
              <a:rPr lang="en-US" dirty="0" smtClean="0"/>
              <a:t>coupons  (10 post plating bead blasted, 9 without post bead blasted).</a:t>
            </a:r>
          </a:p>
          <a:p>
            <a:r>
              <a:rPr lang="en-US" dirty="0" smtClean="0"/>
              <a:t>SLAC provided 8 non-bead-blasted (4 with 10 micron thick plating and 4 with 30 micron thick plating).</a:t>
            </a:r>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20</a:t>
            </a:fld>
            <a:endParaRPr lang="en-US" dirty="0"/>
          </a:p>
        </p:txBody>
      </p:sp>
      <p:pic>
        <p:nvPicPr>
          <p:cNvPr id="6" name="Picture 3"/>
          <p:cNvPicPr>
            <a:picLocks noChangeAspect="1" noChangeArrowheads="1"/>
          </p:cNvPicPr>
          <p:nvPr/>
        </p:nvPicPr>
        <p:blipFill>
          <a:blip r:embed="rId2" cstate="print"/>
          <a:srcRect/>
          <a:stretch>
            <a:fillRect/>
          </a:stretch>
        </p:blipFill>
        <p:spPr bwMode="auto">
          <a:xfrm>
            <a:off x="6858000" y="2651760"/>
            <a:ext cx="2193637" cy="1905000"/>
          </a:xfrm>
          <a:prstGeom prst="rect">
            <a:avLst/>
          </a:prstGeom>
          <a:noFill/>
          <a:ln w="9525">
            <a:noFill/>
            <a:miter lim="800000"/>
            <a:headEnd/>
            <a:tailEnd/>
          </a:ln>
          <a:effectLst/>
        </p:spPr>
      </p:pic>
    </p:spTree>
    <p:extLst>
      <p:ext uri="{BB962C8B-B14F-4D97-AF65-F5344CB8AC3E}">
        <p14:creationId xmlns:p14="http://schemas.microsoft.com/office/powerpoint/2010/main" val="2490470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SEM Photos of the Coupons</a:t>
            </a:r>
            <a:endParaRPr lang="en-US" dirty="0">
              <a:solidFill>
                <a:schemeClr val="tx2"/>
              </a:solidFill>
            </a:endParaRPr>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21</a:t>
            </a:fld>
            <a:endParaRPr lang="en-US" dirty="0"/>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04" y="1370384"/>
            <a:ext cx="2765413" cy="27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43926"/>
            <a:ext cx="2791881" cy="27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b="7373"/>
          <a:stretch>
            <a:fillRect/>
          </a:stretch>
        </p:blipFill>
        <p:spPr bwMode="auto">
          <a:xfrm>
            <a:off x="6096000" y="1370384"/>
            <a:ext cx="2971800" cy="274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4186307"/>
            <a:ext cx="2362200" cy="646331"/>
          </a:xfrm>
          <a:prstGeom prst="rect">
            <a:avLst/>
          </a:prstGeom>
          <a:noFill/>
        </p:spPr>
        <p:txBody>
          <a:bodyPr wrap="square" rtlCol="0">
            <a:spAutoFit/>
          </a:bodyPr>
          <a:lstStyle/>
          <a:p>
            <a:r>
              <a:rPr lang="en-US" dirty="0" smtClean="0"/>
              <a:t>Vendor not post bead-blasted coupon</a:t>
            </a:r>
            <a:endParaRPr lang="en-US" dirty="0"/>
          </a:p>
        </p:txBody>
      </p:sp>
      <p:sp>
        <p:nvSpPr>
          <p:cNvPr id="11" name="TextBox 10"/>
          <p:cNvSpPr txBox="1"/>
          <p:nvPr/>
        </p:nvSpPr>
        <p:spPr>
          <a:xfrm>
            <a:off x="3415240" y="4186307"/>
            <a:ext cx="2362200" cy="646331"/>
          </a:xfrm>
          <a:prstGeom prst="rect">
            <a:avLst/>
          </a:prstGeom>
          <a:noFill/>
        </p:spPr>
        <p:txBody>
          <a:bodyPr wrap="square" rtlCol="0">
            <a:spAutoFit/>
          </a:bodyPr>
          <a:lstStyle/>
          <a:p>
            <a:r>
              <a:rPr lang="en-US" dirty="0" smtClean="0"/>
              <a:t>Vendor post bead-blasted coupon</a:t>
            </a:r>
            <a:endParaRPr lang="en-US" dirty="0"/>
          </a:p>
        </p:txBody>
      </p:sp>
      <p:sp>
        <p:nvSpPr>
          <p:cNvPr id="12" name="TextBox 11"/>
          <p:cNvSpPr txBox="1"/>
          <p:nvPr/>
        </p:nvSpPr>
        <p:spPr>
          <a:xfrm>
            <a:off x="6463240" y="4186307"/>
            <a:ext cx="2362200" cy="646331"/>
          </a:xfrm>
          <a:prstGeom prst="rect">
            <a:avLst/>
          </a:prstGeom>
          <a:noFill/>
        </p:spPr>
        <p:txBody>
          <a:bodyPr wrap="square" rtlCol="0">
            <a:spAutoFit/>
          </a:bodyPr>
          <a:lstStyle/>
          <a:p>
            <a:r>
              <a:rPr lang="en-US" dirty="0" smtClean="0"/>
              <a:t>SLAC not post bead-blasted coupon</a:t>
            </a:r>
            <a:endParaRPr lang="en-US" dirty="0"/>
          </a:p>
        </p:txBody>
      </p:sp>
      <p:sp>
        <p:nvSpPr>
          <p:cNvPr id="8" name="TextBox 7"/>
          <p:cNvSpPr txBox="1"/>
          <p:nvPr/>
        </p:nvSpPr>
        <p:spPr>
          <a:xfrm>
            <a:off x="152400" y="5029200"/>
            <a:ext cx="8839200" cy="1077218"/>
          </a:xfrm>
          <a:prstGeom prst="rect">
            <a:avLst/>
          </a:prstGeom>
          <a:noFill/>
          <a:ln>
            <a:solidFill>
              <a:schemeClr val="accent1"/>
            </a:solidFill>
          </a:ln>
        </p:spPr>
        <p:txBody>
          <a:bodyPr wrap="square" rtlCol="0">
            <a:spAutoFit/>
          </a:bodyPr>
          <a:lstStyle/>
          <a:p>
            <a:r>
              <a:rPr lang="en-US" sz="1600" dirty="0"/>
              <a:t>The vendor non-bead blasted surface is much rougher than that resulting from the SLAC platting process. This is likely the result of SLAC doing a periodic-reverse polarity change during the </a:t>
            </a:r>
            <a:r>
              <a:rPr lang="en-US" sz="1600" dirty="0" smtClean="0"/>
              <a:t>plating </a:t>
            </a:r>
            <a:r>
              <a:rPr lang="en-US" sz="1600" dirty="0"/>
              <a:t>(25 seconds ‘forward’ plating followed by 5 seconds of ‘reverse’ platting), which the vendor </a:t>
            </a:r>
            <a:r>
              <a:rPr lang="en-US" sz="1600" dirty="0" smtClean="0"/>
              <a:t>did </a:t>
            </a:r>
            <a:r>
              <a:rPr lang="en-US" sz="1600" dirty="0"/>
              <a:t>not do. The vendor bead-blasted surfaces are smoother, but crevasses and sharp edges are produced. </a:t>
            </a:r>
            <a:endParaRPr lang="en-US" dirty="0"/>
          </a:p>
        </p:txBody>
      </p:sp>
    </p:spTree>
    <p:extLst>
      <p:ext uri="{BB962C8B-B14F-4D97-AF65-F5344CB8AC3E}">
        <p14:creationId xmlns:p14="http://schemas.microsoft.com/office/powerpoint/2010/main" val="1815132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Coupon Test </a:t>
            </a:r>
            <a:r>
              <a:rPr lang="en-US" dirty="0" smtClean="0">
                <a:solidFill>
                  <a:schemeClr val="tx2"/>
                </a:solidFill>
              </a:rPr>
              <a:t>Procedure</a:t>
            </a:r>
            <a:endParaRPr lang="en-US" dirty="0">
              <a:solidFill>
                <a:schemeClr val="tx2"/>
              </a:solidFill>
            </a:endParaRPr>
          </a:p>
        </p:txBody>
      </p:sp>
      <p:sp>
        <p:nvSpPr>
          <p:cNvPr id="3" name="Content Placeholder 2"/>
          <p:cNvSpPr>
            <a:spLocks noGrp="1"/>
          </p:cNvSpPr>
          <p:nvPr>
            <p:ph idx="1"/>
          </p:nvPr>
        </p:nvSpPr>
        <p:spPr>
          <a:xfrm>
            <a:off x="457200" y="1600200"/>
            <a:ext cx="8229600" cy="4800600"/>
          </a:xfrm>
        </p:spPr>
        <p:txBody>
          <a:bodyPr>
            <a:normAutofit fontScale="55000" lnSpcReduction="20000"/>
          </a:bodyPr>
          <a:lstStyle/>
          <a:p>
            <a:r>
              <a:rPr lang="en-US" dirty="0"/>
              <a:t>To test the coupons for flaking, each one was ultrasonically cleaned three times for 15 minutes at the nominal transducer power setting of 1.6 kW, 40 kHz with no frequency sweep. </a:t>
            </a:r>
            <a:endParaRPr lang="en-US" dirty="0" smtClean="0"/>
          </a:p>
          <a:p>
            <a:r>
              <a:rPr lang="en-US" dirty="0" smtClean="0"/>
              <a:t>Each coupon was </a:t>
            </a:r>
            <a:r>
              <a:rPr lang="en-US" dirty="0"/>
              <a:t>suspended in a pre-cleaned glass container using a stainless steel wire. </a:t>
            </a:r>
            <a:endParaRPr lang="en-US" dirty="0" smtClean="0"/>
          </a:p>
          <a:p>
            <a:r>
              <a:rPr lang="en-US" dirty="0" smtClean="0"/>
              <a:t>Ultrapure </a:t>
            </a:r>
            <a:r>
              <a:rPr lang="en-US" dirty="0"/>
              <a:t>water was filled within 6 mm of the brim in the glass containers and in the outside tank. </a:t>
            </a:r>
            <a:endParaRPr lang="en-US" dirty="0" smtClean="0"/>
          </a:p>
          <a:p>
            <a:r>
              <a:rPr lang="en-US" dirty="0" smtClean="0"/>
              <a:t>Before </a:t>
            </a:r>
            <a:r>
              <a:rPr lang="en-US" dirty="0"/>
              <a:t>coupon cleaning, power levels were measured with a PB-500 Magasonic Ultrasonic Energy Meter/Probe, and ranged from 8 to 30 </a:t>
            </a:r>
            <a:r>
              <a:rPr lang="en-US" dirty="0" smtClean="0"/>
              <a:t>W/inch².</a:t>
            </a:r>
            <a:endParaRPr lang="en-US" dirty="0" smtClean="0"/>
          </a:p>
          <a:p>
            <a:r>
              <a:rPr lang="en-US" dirty="0"/>
              <a:t>Filter sampling was done after each ultrasonic bath and after a rinse cycle following the first </a:t>
            </a:r>
            <a:r>
              <a:rPr lang="en-US" dirty="0" smtClean="0"/>
              <a:t>bath.</a:t>
            </a:r>
          </a:p>
          <a:p>
            <a:r>
              <a:rPr lang="en-US" dirty="0" smtClean="0"/>
              <a:t>The </a:t>
            </a:r>
            <a:r>
              <a:rPr lang="en-US" dirty="0"/>
              <a:t>bath water was poured through a 47 mm diameter Millipore hydrophilic membrane that captures particles greater than 0.45 µm. </a:t>
            </a:r>
            <a:endParaRPr lang="en-US" dirty="0" smtClean="0"/>
          </a:p>
          <a:p>
            <a:r>
              <a:rPr lang="en-US" dirty="0" smtClean="0"/>
              <a:t>A </a:t>
            </a:r>
            <a:r>
              <a:rPr lang="en-US" dirty="0"/>
              <a:t>one square mm region was photographed with a VZM-200 Digital Video Measurement System and rendered into a 3D image based on surface </a:t>
            </a:r>
            <a:r>
              <a:rPr lang="en-US" dirty="0" smtClean="0"/>
              <a:t>brightness: </a:t>
            </a:r>
          </a:p>
          <a:p>
            <a:pPr lvl="1"/>
            <a:r>
              <a:rPr lang="en-US" sz="2900" dirty="0" smtClean="0"/>
              <a:t>Copper </a:t>
            </a:r>
            <a:r>
              <a:rPr lang="en-US" sz="2900" dirty="0"/>
              <a:t>particles appear as peaks, and a software application was used to determine their sizes. The particles were counted by hand and grouped in three categories: greater than 25 µm, 10-25 µm and less than 10 µm. The count was limited to 50 in each category. </a:t>
            </a:r>
          </a:p>
          <a:p>
            <a:endParaRPr lang="en-US" dirty="0"/>
          </a:p>
          <a:p>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22</a:t>
            </a:fld>
            <a:endParaRPr lang="en-US" dirty="0"/>
          </a:p>
        </p:txBody>
      </p:sp>
    </p:spTree>
    <p:extLst>
      <p:ext uri="{BB962C8B-B14F-4D97-AF65-F5344CB8AC3E}">
        <p14:creationId xmlns:p14="http://schemas.microsoft.com/office/powerpoint/2010/main" val="20578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Test Results</a:t>
            </a:r>
            <a:endParaRPr lang="en-US" dirty="0">
              <a:solidFill>
                <a:schemeClr val="tx2"/>
              </a:solidFill>
            </a:endParaRPr>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smtClean="0"/>
              <a:t>Below table </a:t>
            </a:r>
            <a:r>
              <a:rPr lang="en-US" dirty="0"/>
              <a:t>lists the particle counts averaged over both the three ultrasonic baths and the coupons of a given </a:t>
            </a:r>
            <a:r>
              <a:rPr lang="en-US" dirty="0" smtClean="0"/>
              <a:t>type:</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 </a:t>
            </a:r>
            <a:r>
              <a:rPr lang="en-US" dirty="0"/>
              <a:t>results show the vendor bead-blasted coupons have the highest count as may be expected given that the surface ‘nodules’ are flattened by the beads. The vendor non bead blasted values are somewhat smaller, and the SLAC non bead blasted values are at least an order of magnitude smaller, consistent with the smoother surface.  </a:t>
            </a:r>
            <a:endParaRPr lang="en-US" dirty="0" smtClean="0"/>
          </a:p>
          <a:p>
            <a:r>
              <a:rPr lang="en-US" dirty="0" smtClean="0"/>
              <a:t>Interestingly</a:t>
            </a:r>
            <a:r>
              <a:rPr lang="en-US" dirty="0"/>
              <a:t>, the particles counts in all cases did not necessarily decrease with repeated ultrasonic cleaning, which may mean the ultrasonic power level is too high for this soft copper.</a:t>
            </a:r>
          </a:p>
          <a:p>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23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97003080"/>
              </p:ext>
            </p:extLst>
          </p:nvPr>
        </p:nvGraphicFramePr>
        <p:xfrm>
          <a:off x="2362200" y="2133600"/>
          <a:ext cx="4648200" cy="2057400"/>
        </p:xfrm>
        <a:graphic>
          <a:graphicData uri="http://schemas.openxmlformats.org/drawingml/2006/table">
            <a:tbl>
              <a:tblPr firstRow="1" firstCol="1" bandRow="1">
                <a:tableStyleId>{5C22544A-7EE6-4342-B048-85BDC9FD1C3A}</a:tableStyleId>
              </a:tblPr>
              <a:tblGrid>
                <a:gridCol w="1876200"/>
                <a:gridCol w="865938"/>
                <a:gridCol w="1027183"/>
                <a:gridCol w="878879"/>
              </a:tblGrid>
              <a:tr h="898501">
                <a:tc>
                  <a:txBody>
                    <a:bodyPr/>
                    <a:lstStyle/>
                    <a:p>
                      <a:pPr marL="0" marR="0" algn="ctr">
                        <a:spcBef>
                          <a:spcPts val="0"/>
                        </a:spcBef>
                        <a:spcAft>
                          <a:spcPts val="0"/>
                        </a:spcAft>
                      </a:pPr>
                      <a:r>
                        <a:rPr lang="en-US" sz="900" u="none" strike="noStrike" dirty="0">
                          <a:effectLst/>
                        </a:rPr>
                        <a:t>Coupon Sample</a:t>
                      </a:r>
                      <a:endParaRPr lang="en-US" sz="1200" b="1" u="sng"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u="none" strike="noStrike" dirty="0">
                          <a:effectLst/>
                        </a:rPr>
                        <a:t>Ave. # Particles</a:t>
                      </a:r>
                      <a:endParaRPr lang="en-US" sz="1200" u="sng" dirty="0">
                        <a:effectLst/>
                      </a:endParaRPr>
                    </a:p>
                    <a:p>
                      <a:pPr marL="0" marR="0" algn="ctr">
                        <a:spcBef>
                          <a:spcPts val="0"/>
                        </a:spcBef>
                        <a:spcAft>
                          <a:spcPts val="0"/>
                        </a:spcAft>
                      </a:pPr>
                      <a:r>
                        <a:rPr lang="en-US" sz="900" u="none" strike="noStrike" dirty="0">
                          <a:effectLst/>
                        </a:rPr>
                        <a:t>&gt; 25 µm</a:t>
                      </a:r>
                      <a:endParaRPr lang="en-US" sz="1200" u="sng" dirty="0">
                        <a:effectLst/>
                      </a:endParaRPr>
                    </a:p>
                    <a:p>
                      <a:pPr marL="0" marR="0" algn="ctr">
                        <a:spcBef>
                          <a:spcPts val="0"/>
                        </a:spcBef>
                        <a:spcAft>
                          <a:spcPts val="0"/>
                        </a:spcAft>
                      </a:pPr>
                      <a:r>
                        <a:rPr lang="en-US" sz="900" u="none" strike="noStrike" dirty="0">
                          <a:effectLst/>
                        </a:rPr>
                        <a:t>per mm²</a:t>
                      </a:r>
                      <a:endParaRPr lang="en-US" sz="1200" b="1" u="sng"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u="none" strike="noStrike" dirty="0">
                          <a:effectLst/>
                        </a:rPr>
                        <a:t>Ave. # Particles</a:t>
                      </a:r>
                      <a:endParaRPr lang="en-US" sz="1200" u="sng" dirty="0">
                        <a:effectLst/>
                      </a:endParaRPr>
                    </a:p>
                    <a:p>
                      <a:pPr marL="0" marR="0" algn="ctr">
                        <a:spcBef>
                          <a:spcPts val="0"/>
                        </a:spcBef>
                        <a:spcAft>
                          <a:spcPts val="0"/>
                        </a:spcAft>
                      </a:pPr>
                      <a:r>
                        <a:rPr lang="en-US" sz="900" u="none" strike="noStrike" dirty="0">
                          <a:effectLst/>
                        </a:rPr>
                        <a:t>10-25 µm</a:t>
                      </a:r>
                      <a:endParaRPr lang="en-US" sz="1200" u="sng" dirty="0">
                        <a:effectLst/>
                      </a:endParaRPr>
                    </a:p>
                    <a:p>
                      <a:pPr marL="0" marR="0" algn="ctr">
                        <a:spcBef>
                          <a:spcPts val="0"/>
                        </a:spcBef>
                        <a:spcAft>
                          <a:spcPts val="0"/>
                        </a:spcAft>
                      </a:pPr>
                      <a:r>
                        <a:rPr lang="en-US" sz="900" u="none" strike="noStrike" dirty="0">
                          <a:effectLst/>
                        </a:rPr>
                        <a:t>per mm²</a:t>
                      </a:r>
                      <a:endParaRPr lang="en-US" sz="1200" b="1" u="sng"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u="none" strike="noStrike" dirty="0">
                          <a:effectLst/>
                        </a:rPr>
                        <a:t>Ave. # Particles</a:t>
                      </a:r>
                      <a:endParaRPr lang="en-US" sz="1200" u="sng" dirty="0">
                        <a:effectLst/>
                      </a:endParaRPr>
                    </a:p>
                    <a:p>
                      <a:pPr marL="0" marR="0" algn="ctr">
                        <a:spcBef>
                          <a:spcPts val="0"/>
                        </a:spcBef>
                        <a:spcAft>
                          <a:spcPts val="0"/>
                        </a:spcAft>
                      </a:pPr>
                      <a:r>
                        <a:rPr lang="en-US" sz="900" u="none" strike="noStrike" dirty="0">
                          <a:effectLst/>
                        </a:rPr>
                        <a:t>&lt; 10 µm</a:t>
                      </a:r>
                      <a:endParaRPr lang="en-US" sz="1200" u="sng" dirty="0">
                        <a:effectLst/>
                      </a:endParaRPr>
                    </a:p>
                    <a:p>
                      <a:pPr marL="0" marR="0" algn="ctr">
                        <a:spcBef>
                          <a:spcPts val="0"/>
                        </a:spcBef>
                        <a:spcAft>
                          <a:spcPts val="0"/>
                        </a:spcAft>
                      </a:pPr>
                      <a:r>
                        <a:rPr lang="en-US" sz="900" u="none" strike="noStrike" dirty="0">
                          <a:effectLst/>
                        </a:rPr>
                        <a:t>per mm²</a:t>
                      </a:r>
                      <a:endParaRPr lang="en-US" sz="1200" b="1" u="sng" dirty="0">
                        <a:effectLst/>
                        <a:latin typeface="Times New Roman"/>
                        <a:ea typeface="Times New Roman"/>
                      </a:endParaRPr>
                    </a:p>
                  </a:txBody>
                  <a:tcPr marL="73025" marR="73025" marT="0" marB="0" anchor="ctr"/>
                </a:tc>
              </a:tr>
              <a:tr h="282029">
                <a:tc>
                  <a:txBody>
                    <a:bodyPr/>
                    <a:lstStyle/>
                    <a:p>
                      <a:pPr marL="0" marR="0" algn="ctr">
                        <a:spcBef>
                          <a:spcPts val="0"/>
                        </a:spcBef>
                        <a:spcAft>
                          <a:spcPts val="0"/>
                        </a:spcAft>
                      </a:pPr>
                      <a:r>
                        <a:rPr lang="en-US" sz="900" u="none" strike="noStrike" dirty="0">
                          <a:effectLst/>
                        </a:rPr>
                        <a:t>Vendor Bead Blasted</a:t>
                      </a:r>
                      <a:endParaRPr lang="en-US" sz="1200" b="1" u="sng" dirty="0">
                        <a:effectLst/>
                        <a:latin typeface="Times New Roman"/>
                        <a:ea typeface="Times New Roman"/>
                      </a:endParaRPr>
                    </a:p>
                  </a:txBody>
                  <a:tcPr marL="73025" marR="73025" marT="0" marB="0" anchor="ctr"/>
                </a:tc>
                <a:tc>
                  <a:txBody>
                    <a:bodyPr/>
                    <a:lstStyle/>
                    <a:p>
                      <a:pPr marL="0" marR="0" algn="ctr">
                        <a:lnSpc>
                          <a:spcPct val="115000"/>
                        </a:lnSpc>
                        <a:spcBef>
                          <a:spcPts val="600"/>
                        </a:spcBef>
                        <a:spcAft>
                          <a:spcPts val="0"/>
                        </a:spcAft>
                      </a:pPr>
                      <a:r>
                        <a:rPr lang="en-US" sz="900" u="none" strike="noStrike" dirty="0">
                          <a:effectLst/>
                        </a:rPr>
                        <a:t>12 </a:t>
                      </a:r>
                      <a:endParaRPr lang="en-US" sz="1200" b="1" u="sng"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40 </a:t>
                      </a:r>
                      <a:endParaRPr lang="en-US" sz="1000"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47 </a:t>
                      </a:r>
                      <a:endParaRPr lang="en-US" sz="1000" dirty="0">
                        <a:effectLst/>
                        <a:latin typeface="Times New Roman"/>
                        <a:ea typeface="Times New Roman"/>
                      </a:endParaRPr>
                    </a:p>
                  </a:txBody>
                  <a:tcPr marL="73025" marR="73025" marT="0" marB="0" anchor="ctr"/>
                </a:tc>
              </a:tr>
              <a:tr h="359400">
                <a:tc>
                  <a:txBody>
                    <a:bodyPr/>
                    <a:lstStyle/>
                    <a:p>
                      <a:pPr marL="0" marR="0" algn="ctr">
                        <a:spcBef>
                          <a:spcPts val="0"/>
                        </a:spcBef>
                        <a:spcAft>
                          <a:spcPts val="0"/>
                        </a:spcAft>
                      </a:pPr>
                      <a:r>
                        <a:rPr lang="en-US" sz="900" u="none" strike="noStrike" dirty="0">
                          <a:effectLst/>
                        </a:rPr>
                        <a:t>Vendor Non Bead Blasted</a:t>
                      </a:r>
                      <a:endParaRPr lang="en-US" sz="1200" b="1" u="sng"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3.2 </a:t>
                      </a:r>
                      <a:endParaRPr lang="en-US" sz="1000"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14 </a:t>
                      </a:r>
                      <a:endParaRPr lang="en-US" sz="1000"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30</a:t>
                      </a:r>
                      <a:endParaRPr lang="en-US" sz="1000" dirty="0">
                        <a:effectLst/>
                        <a:latin typeface="Times New Roman"/>
                        <a:ea typeface="Times New Roman"/>
                      </a:endParaRPr>
                    </a:p>
                  </a:txBody>
                  <a:tcPr marL="73025" marR="73025" marT="0" marB="0" anchor="ctr"/>
                </a:tc>
              </a:tr>
              <a:tr h="250415">
                <a:tc>
                  <a:txBody>
                    <a:bodyPr/>
                    <a:lstStyle/>
                    <a:p>
                      <a:pPr marL="0" marR="0" algn="ctr">
                        <a:spcBef>
                          <a:spcPts val="0"/>
                        </a:spcBef>
                        <a:spcAft>
                          <a:spcPts val="0"/>
                        </a:spcAft>
                      </a:pPr>
                      <a:r>
                        <a:rPr lang="en-US" sz="900" u="none" strike="noStrike" dirty="0">
                          <a:effectLst/>
                        </a:rPr>
                        <a:t>SLAC 30 mm Platting</a:t>
                      </a:r>
                      <a:endParaRPr lang="en-US" sz="1200" b="1" u="sng"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0.55 </a:t>
                      </a:r>
                      <a:endParaRPr lang="en-US" sz="1000"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2.3  </a:t>
                      </a:r>
                      <a:endParaRPr lang="en-US" sz="1000"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3.0</a:t>
                      </a:r>
                      <a:endParaRPr lang="en-US" sz="1000" dirty="0">
                        <a:effectLst/>
                        <a:latin typeface="Times New Roman"/>
                        <a:ea typeface="Times New Roman"/>
                      </a:endParaRPr>
                    </a:p>
                  </a:txBody>
                  <a:tcPr marL="73025" marR="73025" marT="0" marB="0" anchor="ctr"/>
                </a:tc>
              </a:tr>
              <a:tr h="267055">
                <a:tc>
                  <a:txBody>
                    <a:bodyPr/>
                    <a:lstStyle/>
                    <a:p>
                      <a:pPr marL="0" marR="0" algn="ctr">
                        <a:spcBef>
                          <a:spcPts val="0"/>
                        </a:spcBef>
                        <a:spcAft>
                          <a:spcPts val="0"/>
                        </a:spcAft>
                      </a:pPr>
                      <a:r>
                        <a:rPr lang="en-US" sz="900" u="none" strike="noStrike" dirty="0">
                          <a:effectLst/>
                        </a:rPr>
                        <a:t>SLAC 10 mm Platting</a:t>
                      </a:r>
                      <a:endParaRPr lang="en-US" sz="1200" b="1" u="sng"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0.46 </a:t>
                      </a:r>
                      <a:endParaRPr lang="en-US" sz="1000"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1.8 </a:t>
                      </a:r>
                      <a:endParaRPr lang="en-US" sz="1000" dirty="0">
                        <a:effectLst/>
                        <a:latin typeface="Times New Roman"/>
                        <a:ea typeface="Times New Roman"/>
                      </a:endParaRPr>
                    </a:p>
                  </a:txBody>
                  <a:tcPr marL="73025" marR="73025" marT="0" marB="0" anchor="ctr"/>
                </a:tc>
                <a:tc>
                  <a:txBody>
                    <a:bodyPr/>
                    <a:lstStyle/>
                    <a:p>
                      <a:pPr marL="0" marR="0" algn="ctr">
                        <a:spcBef>
                          <a:spcPts val="0"/>
                        </a:spcBef>
                        <a:spcAft>
                          <a:spcPts val="0"/>
                        </a:spcAft>
                      </a:pPr>
                      <a:r>
                        <a:rPr lang="en-US" sz="900" dirty="0">
                          <a:effectLst/>
                        </a:rPr>
                        <a:t>2.6</a:t>
                      </a:r>
                      <a:endParaRPr lang="en-US" sz="1000" dirty="0">
                        <a:effectLst/>
                        <a:latin typeface="Times New Roman"/>
                        <a:ea typeface="Times New Roman"/>
                      </a:endParaRPr>
                    </a:p>
                  </a:txBody>
                  <a:tcPr marL="73025" marR="73025" marT="0" marB="0" anchor="ctr"/>
                </a:tc>
              </a:tr>
            </a:tbl>
          </a:graphicData>
        </a:graphic>
      </p:graphicFrame>
    </p:spTree>
    <p:extLst>
      <p:ext uri="{BB962C8B-B14F-4D97-AF65-F5344CB8AC3E}">
        <p14:creationId xmlns:p14="http://schemas.microsoft.com/office/powerpoint/2010/main" val="2664394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Summary-I</a:t>
            </a:r>
            <a:endParaRPr lang="en-US" dirty="0">
              <a:solidFill>
                <a:schemeClr val="tx2"/>
              </a:solidFill>
            </a:endParaRPr>
          </a:p>
        </p:txBody>
      </p:sp>
      <p:sp>
        <p:nvSpPr>
          <p:cNvPr id="3" name="Content Placeholder 2"/>
          <p:cNvSpPr>
            <a:spLocks noGrp="1"/>
          </p:cNvSpPr>
          <p:nvPr>
            <p:ph idx="1"/>
          </p:nvPr>
        </p:nvSpPr>
        <p:spPr/>
        <p:txBody>
          <a:bodyPr>
            <a:normAutofit fontScale="70000" lnSpcReduction="20000"/>
          </a:bodyPr>
          <a:lstStyle/>
          <a:p>
            <a:r>
              <a:rPr lang="en-US" dirty="0"/>
              <a:t>Although the </a:t>
            </a:r>
            <a:r>
              <a:rPr lang="en-US" dirty="0" smtClean="0"/>
              <a:t>vendor plating </a:t>
            </a:r>
            <a:r>
              <a:rPr lang="en-US" dirty="0"/>
              <a:t>with or without bead blasting produces copious copper flakes during ultrasonic cleaning, subsequent water </a:t>
            </a:r>
            <a:r>
              <a:rPr lang="en-US" dirty="0" smtClean="0"/>
              <a:t>rinses w/o agitation </a:t>
            </a:r>
            <a:r>
              <a:rPr lang="en-US" dirty="0"/>
              <a:t>do not show further copper removal. </a:t>
            </a:r>
            <a:endParaRPr lang="en-US" dirty="0" smtClean="0"/>
          </a:p>
          <a:p>
            <a:r>
              <a:rPr lang="en-US" dirty="0" smtClean="0"/>
              <a:t>Also</a:t>
            </a:r>
            <a:r>
              <a:rPr lang="en-US" dirty="0"/>
              <a:t>, after </a:t>
            </a:r>
            <a:r>
              <a:rPr lang="en-US" dirty="0" smtClean="0"/>
              <a:t>RF </a:t>
            </a:r>
            <a:r>
              <a:rPr lang="en-US" dirty="0"/>
              <a:t>processing one of the coupler pairs, the two cold ends were removed from the test set-up in the Class 10 cleanroom at SLAC. A visual inspection and a filtered nitrogen blow-out with a particle counter showed no indication that particles had been generated during the 50 hours of </a:t>
            </a:r>
            <a:r>
              <a:rPr lang="en-US" dirty="0" smtClean="0"/>
              <a:t>RF </a:t>
            </a:r>
            <a:r>
              <a:rPr lang="en-US" dirty="0"/>
              <a:t>operation. In the future, a filtered rinse sample will be taken from a cold section that has been installed and operated in the FNAL HTS to look for particles. </a:t>
            </a:r>
          </a:p>
          <a:p>
            <a:r>
              <a:rPr lang="en-US" dirty="0"/>
              <a:t>Given that </a:t>
            </a:r>
            <a:r>
              <a:rPr lang="en-US" dirty="0" smtClean="0"/>
              <a:t>recent </a:t>
            </a:r>
            <a:r>
              <a:rPr lang="en-US" dirty="0"/>
              <a:t>cavities with bead-blasted couplers achieved gradients greater than 33 MV/m at FNAL suggests that the </a:t>
            </a:r>
            <a:r>
              <a:rPr lang="en-US" dirty="0" smtClean="0"/>
              <a:t>plating </a:t>
            </a:r>
            <a:r>
              <a:rPr lang="en-US" dirty="0"/>
              <a:t>is not a major issue, although some of the cavities showed X-ray bursts.  </a:t>
            </a:r>
            <a:r>
              <a:rPr lang="en-US" dirty="0" smtClean="0"/>
              <a:t>Nonetheless</a:t>
            </a:r>
            <a:r>
              <a:rPr lang="en-US" dirty="0"/>
              <a:t>, the vendor should improve the </a:t>
            </a:r>
            <a:r>
              <a:rPr lang="en-US" dirty="0" smtClean="0"/>
              <a:t>plating </a:t>
            </a:r>
            <a:r>
              <a:rPr lang="en-US" dirty="0"/>
              <a:t>process in future couplers to further reduce the possibility of cavity contamination</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24</a:t>
            </a:fld>
            <a:endParaRPr lang="en-US" dirty="0"/>
          </a:p>
        </p:txBody>
      </p:sp>
    </p:spTree>
    <p:extLst>
      <p:ext uri="{BB962C8B-B14F-4D97-AF65-F5344CB8AC3E}">
        <p14:creationId xmlns:p14="http://schemas.microsoft.com/office/powerpoint/2010/main" val="3162574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Summary-II</a:t>
            </a:r>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25</a:t>
            </a:fld>
            <a:endParaRPr lang="en-US" dirty="0"/>
          </a:p>
        </p:txBody>
      </p:sp>
      <p:sp>
        <p:nvSpPr>
          <p:cNvPr id="3" name="Content Placeholder 2"/>
          <p:cNvSpPr>
            <a:spLocks noGrp="1"/>
          </p:cNvSpPr>
          <p:nvPr>
            <p:ph idx="1"/>
          </p:nvPr>
        </p:nvSpPr>
        <p:spPr>
          <a:xfrm>
            <a:off x="228600" y="1219200"/>
            <a:ext cx="8001000" cy="5486400"/>
          </a:xfrm>
          <a:solidFill>
            <a:schemeClr val="bg1"/>
          </a:solidFill>
          <a:ln>
            <a:noFill/>
          </a:ln>
        </p:spPr>
        <p:txBody>
          <a:bodyPr>
            <a:normAutofit lnSpcReduction="10000"/>
          </a:bodyPr>
          <a:lstStyle/>
          <a:p>
            <a:r>
              <a:rPr lang="en-US" b="1" dirty="0"/>
              <a:t>Inspection and Processing </a:t>
            </a:r>
            <a:r>
              <a:rPr lang="en-US" b="1" dirty="0" smtClean="0"/>
              <a:t>Changes at </a:t>
            </a:r>
            <a:r>
              <a:rPr lang="en-US" b="1" dirty="0"/>
              <a:t>SLAC</a:t>
            </a:r>
            <a:endParaRPr lang="en-US" dirty="0"/>
          </a:p>
          <a:p>
            <a:pPr lvl="1"/>
            <a:r>
              <a:rPr lang="en-US" dirty="0"/>
              <a:t>Incoming </a:t>
            </a:r>
            <a:r>
              <a:rPr lang="en-US" dirty="0" smtClean="0"/>
              <a:t>inspection</a:t>
            </a:r>
          </a:p>
          <a:p>
            <a:pPr lvl="2"/>
            <a:r>
              <a:rPr lang="en-US" dirty="0" smtClean="0"/>
              <a:t>Exercise bellows prior to ultrasonic cleaning in order to help remove loose particles.</a:t>
            </a:r>
          </a:p>
          <a:p>
            <a:pPr lvl="2"/>
            <a:r>
              <a:rPr lang="en-US" dirty="0" smtClean="0"/>
              <a:t>Calibrated video capture (boroscope) of 100% of interior plating surfaces. This will help with diagnostics in case of future problems.</a:t>
            </a:r>
          </a:p>
          <a:p>
            <a:pPr lvl="1"/>
            <a:r>
              <a:rPr lang="en-US" dirty="0" smtClean="0"/>
              <a:t>Ultrasonic cleaning</a:t>
            </a:r>
          </a:p>
          <a:p>
            <a:pPr lvl="2"/>
            <a:r>
              <a:rPr lang="en-US" dirty="0" smtClean="0"/>
              <a:t>No changes to power level and duration that is currently used (15 minutes, full power).</a:t>
            </a:r>
          </a:p>
          <a:p>
            <a:pPr lvl="2"/>
            <a:r>
              <a:rPr lang="en-US" dirty="0" smtClean="0"/>
              <a:t>Post cleaning rinse time is increased to make sure all loose particles are removed.</a:t>
            </a:r>
          </a:p>
          <a:p>
            <a:pPr lvl="2"/>
            <a:r>
              <a:rPr lang="en-US" dirty="0" smtClean="0"/>
              <a:t>Filter sample is taken as quality assurance step before drying and RF power conditioning.</a:t>
            </a:r>
            <a:endParaRPr lang="en-US" dirty="0"/>
          </a:p>
        </p:txBody>
      </p:sp>
    </p:spTree>
    <p:extLst>
      <p:ext uri="{BB962C8B-B14F-4D97-AF65-F5344CB8AC3E}">
        <p14:creationId xmlns:p14="http://schemas.microsoft.com/office/powerpoint/2010/main" val="181216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Outline</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Introduction</a:t>
            </a:r>
          </a:p>
          <a:p>
            <a:r>
              <a:rPr lang="en-US" dirty="0" smtClean="0"/>
              <a:t>Problems experienced at FNAL during cavity tests at  the horizontal test stand</a:t>
            </a:r>
          </a:p>
          <a:p>
            <a:r>
              <a:rPr lang="en-US" dirty="0" smtClean="0"/>
              <a:t>Actions taken to remedy the problems</a:t>
            </a:r>
          </a:p>
          <a:p>
            <a:r>
              <a:rPr lang="en-US" dirty="0" smtClean="0"/>
              <a:t>Results</a:t>
            </a:r>
          </a:p>
          <a:p>
            <a:r>
              <a:rPr lang="en-US" dirty="0" smtClean="0"/>
              <a:t>Summary</a:t>
            </a:r>
            <a:endParaRPr lang="en-US" dirty="0"/>
          </a:p>
        </p:txBody>
      </p:sp>
      <p:sp>
        <p:nvSpPr>
          <p:cNvPr id="4" name="Date Placeholder 3"/>
          <p:cNvSpPr>
            <a:spLocks noGrp="1"/>
          </p:cNvSpPr>
          <p:nvPr>
            <p:ph type="dt" sz="half" idx="10"/>
          </p:nvPr>
        </p:nvSpPr>
        <p:spPr/>
        <p:txBody>
          <a:bodyPr/>
          <a:lstStyle/>
          <a:p>
            <a:fld id="{E2B56C88-8D00-471F-BED9-C8172038E1AD}"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3</a:t>
            </a:fld>
            <a:endParaRPr lang="en-US" dirty="0"/>
          </a:p>
        </p:txBody>
      </p:sp>
    </p:spTree>
    <p:extLst>
      <p:ext uri="{BB962C8B-B14F-4D97-AF65-F5344CB8AC3E}">
        <p14:creationId xmlns:p14="http://schemas.microsoft.com/office/powerpoint/2010/main" val="3515149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Introduction</a:t>
            </a:r>
            <a:endParaRPr lang="en-US" dirty="0">
              <a:solidFill>
                <a:schemeClr val="tx2"/>
              </a:solidFill>
            </a:endParaRPr>
          </a:p>
        </p:txBody>
      </p:sp>
      <p:sp>
        <p:nvSpPr>
          <p:cNvPr id="3" name="Content Placeholder 2"/>
          <p:cNvSpPr>
            <a:spLocks noGrp="1"/>
          </p:cNvSpPr>
          <p:nvPr>
            <p:ph idx="1"/>
          </p:nvPr>
        </p:nvSpPr>
        <p:spPr/>
        <p:txBody>
          <a:bodyPr>
            <a:normAutofit fontScale="62500" lnSpcReduction="20000"/>
          </a:bodyPr>
          <a:lstStyle/>
          <a:p>
            <a:r>
              <a:rPr lang="en-US" dirty="0" smtClean="0"/>
              <a:t>In order to support the ILC R&amp;D, Fermilab will populate the ILCTA-NML test facility with five 1.3GHz cryomodules during the next couple of years. We procured a total of 44 fundamental power couplers (FPC) to be used on these cryomodules. </a:t>
            </a:r>
            <a:endParaRPr lang="en-US" dirty="0"/>
          </a:p>
          <a:p>
            <a:r>
              <a:rPr lang="en-US" dirty="0" smtClean="0"/>
              <a:t>The FPCs were fabricated </a:t>
            </a:r>
            <a:r>
              <a:rPr lang="en-US" dirty="0" smtClean="0"/>
              <a:t>by a </a:t>
            </a:r>
            <a:r>
              <a:rPr lang="en-US" dirty="0" smtClean="0"/>
              <a:t>US </a:t>
            </a:r>
            <a:r>
              <a:rPr lang="en-US" dirty="0" smtClean="0"/>
              <a:t>vendor near Boston. The vendor shipped the couplers to SLAC for inspection, cleaning and high power processing. The couplers were then sent to Fermilab for installation to the cavities prior cavity testing in the horizontal test stand (HTS).</a:t>
            </a:r>
          </a:p>
          <a:p>
            <a:r>
              <a:rPr lang="en-US" dirty="0" smtClean="0"/>
              <a:t>To date, 18 FPCs were sent to Fermilab and 16 HTS tests were done (15 cavities).  </a:t>
            </a:r>
          </a:p>
          <a:p>
            <a:r>
              <a:rPr lang="en-US" dirty="0" smtClean="0"/>
              <a:t>2 </a:t>
            </a:r>
            <a:r>
              <a:rPr lang="en-US" dirty="0"/>
              <a:t>c</a:t>
            </a:r>
            <a:r>
              <a:rPr lang="en-US" dirty="0" smtClean="0"/>
              <a:t>avities failed the HTS tests due to low gradient quench induced by field emission. During the disassembly of the cold end of the FPC, several problems were encountered with the 2 cold ends.</a:t>
            </a:r>
          </a:p>
          <a:p>
            <a:r>
              <a:rPr lang="en-US" dirty="0" smtClean="0"/>
              <a:t>Several meetings were held with SLAC and several visits were done to the vendor to </a:t>
            </a:r>
            <a:r>
              <a:rPr lang="en-US" dirty="0" smtClean="0"/>
              <a:t>understand </a:t>
            </a:r>
            <a:r>
              <a:rPr lang="en-US" dirty="0" smtClean="0"/>
              <a:t>the root cause of these problems.</a:t>
            </a:r>
          </a:p>
          <a:p>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4</a:t>
            </a:fld>
            <a:endParaRPr lang="en-US" dirty="0"/>
          </a:p>
        </p:txBody>
      </p:sp>
    </p:spTree>
    <p:extLst>
      <p:ext uri="{BB962C8B-B14F-4D97-AF65-F5344CB8AC3E}">
        <p14:creationId xmlns:p14="http://schemas.microsoft.com/office/powerpoint/2010/main" val="346193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1.3GHz FPC</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11AFD809-3282-4D06-AA68-62A7096126C7}" type="slidenum">
              <a:rPr lang="en-US" smtClean="0"/>
              <a:pPr/>
              <a:t>5</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1295399"/>
            <a:ext cx="8677275" cy="2514599"/>
          </a:xfrm>
          <a:prstGeom prst="rect">
            <a:avLst/>
          </a:prstGeom>
          <a:noFill/>
          <a:ln w="9525">
            <a:noFill/>
            <a:miter lim="800000"/>
            <a:headEnd/>
            <a:tailEnd/>
          </a:ln>
        </p:spPr>
      </p:pic>
      <p:cxnSp>
        <p:nvCxnSpPr>
          <p:cNvPr id="10" name="Straight Arrow Connector 9"/>
          <p:cNvCxnSpPr/>
          <p:nvPr/>
        </p:nvCxnSpPr>
        <p:spPr>
          <a:xfrm>
            <a:off x="8018890" y="2992903"/>
            <a:ext cx="248810" cy="330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92825" y="3126938"/>
            <a:ext cx="838200" cy="646331"/>
          </a:xfrm>
          <a:prstGeom prst="rect">
            <a:avLst/>
          </a:prstGeom>
          <a:noFill/>
        </p:spPr>
        <p:txBody>
          <a:bodyPr wrap="square" rtlCol="0">
            <a:spAutoFit/>
          </a:bodyPr>
          <a:lstStyle/>
          <a:p>
            <a:r>
              <a:rPr lang="en-US" dirty="0" smtClean="0"/>
              <a:t>NW 40 Flange</a:t>
            </a:r>
            <a:endParaRPr lang="en-US" dirty="0"/>
          </a:p>
        </p:txBody>
      </p:sp>
      <p:sp>
        <p:nvSpPr>
          <p:cNvPr id="14" name="TextBox 13"/>
          <p:cNvSpPr txBox="1"/>
          <p:nvPr/>
        </p:nvSpPr>
        <p:spPr>
          <a:xfrm>
            <a:off x="6314661" y="3248323"/>
            <a:ext cx="1066800" cy="923330"/>
          </a:xfrm>
          <a:prstGeom prst="rect">
            <a:avLst/>
          </a:prstGeom>
          <a:solidFill>
            <a:schemeClr val="bg1"/>
          </a:solidFill>
        </p:spPr>
        <p:txBody>
          <a:bodyPr wrap="square" rtlCol="0">
            <a:spAutoFit/>
          </a:bodyPr>
          <a:lstStyle/>
          <a:p>
            <a:r>
              <a:rPr lang="en-US" dirty="0" smtClean="0"/>
              <a:t>CF100  Flange, cold end</a:t>
            </a:r>
            <a:endParaRPr lang="en-US" dirty="0"/>
          </a:p>
        </p:txBody>
      </p:sp>
      <p:sp>
        <p:nvSpPr>
          <p:cNvPr id="17" name="TextBox 16"/>
          <p:cNvSpPr txBox="1"/>
          <p:nvPr/>
        </p:nvSpPr>
        <p:spPr>
          <a:xfrm>
            <a:off x="4267200" y="3219271"/>
            <a:ext cx="1207604" cy="923330"/>
          </a:xfrm>
          <a:prstGeom prst="rect">
            <a:avLst/>
          </a:prstGeom>
          <a:solidFill>
            <a:schemeClr val="bg1"/>
          </a:solidFill>
        </p:spPr>
        <p:txBody>
          <a:bodyPr wrap="square" rtlCol="0">
            <a:spAutoFit/>
          </a:bodyPr>
          <a:lstStyle/>
          <a:p>
            <a:r>
              <a:rPr lang="en-US" dirty="0" smtClean="0"/>
              <a:t>CF100  Flange, warm end</a:t>
            </a:r>
            <a:endParaRPr lang="en-US" dirty="0"/>
          </a:p>
        </p:txBody>
      </p:sp>
      <p:cxnSp>
        <p:nvCxnSpPr>
          <p:cNvPr id="19" name="Straight Arrow Connector 18"/>
          <p:cNvCxnSpPr/>
          <p:nvPr/>
        </p:nvCxnSpPr>
        <p:spPr>
          <a:xfrm rot="16200000" flipH="1">
            <a:off x="6162261" y="331392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5131904" y="3259372"/>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819400" y="3323314"/>
            <a:ext cx="609599" cy="410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05000" y="3639234"/>
            <a:ext cx="1066800" cy="646331"/>
          </a:xfrm>
          <a:prstGeom prst="rect">
            <a:avLst/>
          </a:prstGeom>
          <a:noFill/>
        </p:spPr>
        <p:txBody>
          <a:bodyPr wrap="square" rtlCol="0">
            <a:spAutoFit/>
          </a:bodyPr>
          <a:lstStyle/>
          <a:p>
            <a:r>
              <a:rPr lang="en-US" dirty="0" smtClean="0"/>
              <a:t>Cryostat Flange</a:t>
            </a:r>
            <a:endParaRPr lang="en-US" dirty="0"/>
          </a:p>
        </p:txBody>
      </p:sp>
      <p:cxnSp>
        <p:nvCxnSpPr>
          <p:cNvPr id="32" name="Straight Arrow Connector 31"/>
          <p:cNvCxnSpPr/>
          <p:nvPr/>
        </p:nvCxnSpPr>
        <p:spPr>
          <a:xfrm flipH="1">
            <a:off x="838200" y="3411772"/>
            <a:ext cx="310763" cy="550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2400" y="3986987"/>
            <a:ext cx="1219200" cy="369332"/>
          </a:xfrm>
          <a:prstGeom prst="rect">
            <a:avLst/>
          </a:prstGeom>
          <a:noFill/>
        </p:spPr>
        <p:txBody>
          <a:bodyPr wrap="square" rtlCol="0">
            <a:spAutoFit/>
          </a:bodyPr>
          <a:lstStyle/>
          <a:p>
            <a:r>
              <a:rPr lang="en-US" dirty="0" smtClean="0"/>
              <a:t>Waveguide</a:t>
            </a:r>
            <a:endParaRPr lang="en-US" dirty="0"/>
          </a:p>
        </p:txBody>
      </p:sp>
      <p:cxnSp>
        <p:nvCxnSpPr>
          <p:cNvPr id="36" name="Straight Arrow Connector 35"/>
          <p:cNvCxnSpPr/>
          <p:nvPr/>
        </p:nvCxnSpPr>
        <p:spPr>
          <a:xfrm rot="5400000" flipH="1" flipV="1">
            <a:off x="6836393" y="1867556"/>
            <a:ext cx="109013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20000" y="639079"/>
            <a:ext cx="1295400" cy="1477328"/>
          </a:xfrm>
          <a:prstGeom prst="rect">
            <a:avLst/>
          </a:prstGeom>
          <a:noFill/>
        </p:spPr>
        <p:txBody>
          <a:bodyPr wrap="square" rtlCol="0">
            <a:spAutoFit/>
          </a:bodyPr>
          <a:lstStyle/>
          <a:p>
            <a:r>
              <a:rPr lang="en-US" dirty="0" smtClean="0"/>
              <a:t>Cold end bellows &amp; squirm protection clamps</a:t>
            </a:r>
            <a:endParaRPr lang="en-US" dirty="0"/>
          </a:p>
        </p:txBody>
      </p:sp>
      <p:cxnSp>
        <p:nvCxnSpPr>
          <p:cNvPr id="40" name="Straight Arrow Connector 39"/>
          <p:cNvCxnSpPr/>
          <p:nvPr/>
        </p:nvCxnSpPr>
        <p:spPr>
          <a:xfrm flipV="1">
            <a:off x="4045095" y="2056606"/>
            <a:ext cx="222105" cy="381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75374" y="1379068"/>
            <a:ext cx="1258626" cy="646331"/>
          </a:xfrm>
          <a:prstGeom prst="rect">
            <a:avLst/>
          </a:prstGeom>
          <a:solidFill>
            <a:schemeClr val="bg1"/>
          </a:solidFill>
        </p:spPr>
        <p:txBody>
          <a:bodyPr wrap="square" rtlCol="0">
            <a:spAutoFit/>
          </a:bodyPr>
          <a:lstStyle/>
          <a:p>
            <a:r>
              <a:rPr lang="en-US" dirty="0" smtClean="0"/>
              <a:t>Warm end bellows</a:t>
            </a:r>
            <a:endParaRPr lang="en-US" dirty="0"/>
          </a:p>
        </p:txBody>
      </p:sp>
      <p:sp>
        <p:nvSpPr>
          <p:cNvPr id="13" name="TextBox 12"/>
          <p:cNvSpPr txBox="1"/>
          <p:nvPr/>
        </p:nvSpPr>
        <p:spPr>
          <a:xfrm>
            <a:off x="447675" y="4419600"/>
            <a:ext cx="8382000" cy="2308324"/>
          </a:xfrm>
          <a:prstGeom prst="rect">
            <a:avLst/>
          </a:prstGeom>
          <a:noFill/>
          <a:ln>
            <a:solidFill>
              <a:schemeClr val="accent1"/>
            </a:solidFill>
          </a:ln>
        </p:spPr>
        <p:txBody>
          <a:bodyPr wrap="square" rtlCol="0">
            <a:spAutoFit/>
          </a:bodyPr>
          <a:lstStyle/>
          <a:p>
            <a:r>
              <a:rPr lang="en-US" dirty="0" smtClean="0"/>
              <a:t>-ILC will contain about 16,000 superconducting cavities. Each cavity will have a power coupler that transports ~300 KW, 1.6ms, 1.3 GHz RF pulses at 5 Hz from a waveguide feed at room temperature through a coaxial line to an antenna that protrudes into the 2K cavity beampipe. </a:t>
            </a:r>
          </a:p>
          <a:p>
            <a:r>
              <a:rPr lang="en-US" dirty="0" smtClean="0"/>
              <a:t>-The design of the coupler is complex due to requirements on thermal expansion, heat load, vacuum, Qext adjustability and high voltage isolation.</a:t>
            </a:r>
          </a:p>
          <a:p>
            <a:r>
              <a:rPr lang="en-US" dirty="0" smtClean="0"/>
              <a:t>-The inner stainless steel surfaces of the outer conductors are plated with a thin (10 micron) copper layer in order to reduce RF losses.</a:t>
            </a:r>
            <a:endParaRPr lang="en-US" dirty="0"/>
          </a:p>
        </p:txBody>
      </p:sp>
    </p:spTree>
    <p:extLst>
      <p:ext uri="{BB962C8B-B14F-4D97-AF65-F5344CB8AC3E}">
        <p14:creationId xmlns:p14="http://schemas.microsoft.com/office/powerpoint/2010/main" val="9093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Coupler Process Flow</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dirty="0" smtClean="0"/>
              <a:t>Fabrication at the vendor:</a:t>
            </a:r>
          </a:p>
          <a:p>
            <a:pPr lvl="1"/>
            <a:r>
              <a:rPr lang="en-US" dirty="0" smtClean="0"/>
              <a:t>TTF drawings and fabrication &amp; QA specs developed by DESY were used for the procurement</a:t>
            </a:r>
          </a:p>
          <a:p>
            <a:pPr lvl="1"/>
            <a:r>
              <a:rPr lang="en-US" dirty="0" smtClean="0"/>
              <a:t>The detailed fabrication procedures are proprietary</a:t>
            </a:r>
          </a:p>
          <a:p>
            <a:r>
              <a:rPr lang="en-US" dirty="0" smtClean="0"/>
              <a:t>Inspection, Cleaning and High Power Conditioning at SLAC:</a:t>
            </a:r>
          </a:p>
          <a:p>
            <a:pPr lvl="1"/>
            <a:r>
              <a:rPr lang="en-US" dirty="0" smtClean="0"/>
              <a:t>Incoming QA specs were developed based on the DESY and LAL procedures</a:t>
            </a:r>
            <a:endParaRPr lang="en-US" dirty="0"/>
          </a:p>
          <a:p>
            <a:pPr lvl="1"/>
            <a:r>
              <a:rPr lang="en-US" dirty="0" smtClean="0"/>
              <a:t>Cleaning and assembly in Class 10 (ISO 4) cleanroom</a:t>
            </a:r>
          </a:p>
          <a:p>
            <a:pPr lvl="1"/>
            <a:r>
              <a:rPr lang="en-US" dirty="0" smtClean="0"/>
              <a:t>Baking and high power conditioning</a:t>
            </a:r>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6</a:t>
            </a:fld>
            <a:endParaRPr lang="en-US" dirty="0"/>
          </a:p>
        </p:txBody>
      </p:sp>
    </p:spTree>
    <p:extLst>
      <p:ext uri="{BB962C8B-B14F-4D97-AF65-F5344CB8AC3E}">
        <p14:creationId xmlns:p14="http://schemas.microsoft.com/office/powerpoint/2010/main" val="3115547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FC01 Cold End</a:t>
            </a:r>
            <a:endParaRPr lang="en-US" dirty="0">
              <a:solidFill>
                <a:schemeClr val="tx2"/>
              </a:solidFill>
            </a:endParaRPr>
          </a:p>
        </p:txBody>
      </p:sp>
      <p:sp>
        <p:nvSpPr>
          <p:cNvPr id="3" name="Content Placeholder 2"/>
          <p:cNvSpPr>
            <a:spLocks noGrp="1"/>
          </p:cNvSpPr>
          <p:nvPr>
            <p:ph idx="1"/>
          </p:nvPr>
        </p:nvSpPr>
        <p:spPr>
          <a:xfrm>
            <a:off x="457200" y="1600201"/>
            <a:ext cx="8229600" cy="1746449"/>
          </a:xfrm>
        </p:spPr>
        <p:txBody>
          <a:bodyPr>
            <a:normAutofit fontScale="77500" lnSpcReduction="20000"/>
          </a:bodyPr>
          <a:lstStyle/>
          <a:p>
            <a:r>
              <a:rPr lang="en-US" dirty="0" smtClean="0"/>
              <a:t>This cold end coupler was installed on ACC-013 cavity for HTS test.  </a:t>
            </a:r>
          </a:p>
          <a:p>
            <a:r>
              <a:rPr lang="en-US" dirty="0" smtClean="0"/>
              <a:t>Missing copper and what appears to be a vapor trail were found inside the flange after cavity gradient test failure with field emission</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7</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2708744" y="3346650"/>
            <a:ext cx="4989861" cy="3480207"/>
          </a:xfrm>
          <a:prstGeom prst="rect">
            <a:avLst/>
          </a:prstGeom>
          <a:noFill/>
          <a:ln w="9525">
            <a:noFill/>
            <a:miter lim="800000"/>
            <a:headEnd/>
            <a:tailEnd/>
          </a:ln>
          <a:effectLst/>
        </p:spPr>
      </p:pic>
      <p:cxnSp>
        <p:nvCxnSpPr>
          <p:cNvPr id="7" name="Straight Arrow Connector 6"/>
          <p:cNvCxnSpPr/>
          <p:nvPr/>
        </p:nvCxnSpPr>
        <p:spPr>
          <a:xfrm>
            <a:off x="2514600" y="3505200"/>
            <a:ext cx="2166068" cy="5334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647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FC01 (Cont.)</a:t>
            </a:r>
            <a:endParaRPr lang="en-US" dirty="0">
              <a:solidFill>
                <a:schemeClr val="tx2"/>
              </a:solidFill>
            </a:endParaRPr>
          </a:p>
        </p:txBody>
      </p:sp>
      <p:sp>
        <p:nvSpPr>
          <p:cNvPr id="3" name="Content Placeholder 2"/>
          <p:cNvSpPr>
            <a:spLocks noGrp="1"/>
          </p:cNvSpPr>
          <p:nvPr>
            <p:ph idx="1"/>
          </p:nvPr>
        </p:nvSpPr>
        <p:spPr>
          <a:xfrm>
            <a:off x="457200" y="1600200"/>
            <a:ext cx="8382000" cy="4525963"/>
          </a:xfrm>
        </p:spPr>
        <p:txBody>
          <a:bodyPr/>
          <a:lstStyle/>
          <a:p>
            <a:r>
              <a:rPr lang="en-US" dirty="0" smtClean="0"/>
              <a:t>Was returned to SLAC by FNAL for examination for additional damage or defects.</a:t>
            </a:r>
          </a:p>
          <a:p>
            <a:r>
              <a:rPr lang="en-US" dirty="0" smtClean="0"/>
              <a:t>Our examination located an additional area further inside the coupler that similar to the “vapor trail” located at FNAL after HTS.</a:t>
            </a:r>
          </a:p>
          <a:p>
            <a:r>
              <a:rPr lang="en-US" dirty="0" smtClean="0"/>
              <a:t>Cause of failure:  Antennae misalignment? Aluminum seal? Copper Plating defect?</a:t>
            </a:r>
          </a:p>
          <a:p>
            <a:endParaRPr lang="en-US" dirty="0"/>
          </a:p>
        </p:txBody>
      </p:sp>
      <p:sp>
        <p:nvSpPr>
          <p:cNvPr id="4" name="Date Placeholder 3"/>
          <p:cNvSpPr>
            <a:spLocks noGrp="1"/>
          </p:cNvSpPr>
          <p:nvPr>
            <p:ph type="dt" sz="half" idx="10"/>
          </p:nvPr>
        </p:nvSpPr>
        <p:spPr/>
        <p:txBody>
          <a:bodyPr/>
          <a:lstStyle/>
          <a:p>
            <a:fld id="{C68DC9A7-2CBC-4081-9982-1C59D276842B}" type="datetime1">
              <a:rPr lang="en-US" smtClean="0"/>
              <a:t>12/5/2011</a:t>
            </a:fld>
            <a:endParaRPr lang="en-US" dirty="0"/>
          </a:p>
        </p:txBody>
      </p:sp>
      <p:sp>
        <p:nvSpPr>
          <p:cNvPr id="5" name="Slide Number Placeholder 4"/>
          <p:cNvSpPr>
            <a:spLocks noGrp="1"/>
          </p:cNvSpPr>
          <p:nvPr>
            <p:ph type="sldNum" sz="quarter" idx="12"/>
          </p:nvPr>
        </p:nvSpPr>
        <p:spPr/>
        <p:txBody>
          <a:bodyPr/>
          <a:lstStyle/>
          <a:p>
            <a:fld id="{6E7ECC38-F03B-44BD-95C6-2BF4954DA5AF}" type="slidenum">
              <a:rPr lang="en-US" smtClean="0"/>
              <a:t>8</a:t>
            </a:fld>
            <a:endParaRPr lang="en-US" dirty="0"/>
          </a:p>
        </p:txBody>
      </p:sp>
    </p:spTree>
    <p:extLst>
      <p:ext uri="{BB962C8B-B14F-4D97-AF65-F5344CB8AC3E}">
        <p14:creationId xmlns:p14="http://schemas.microsoft.com/office/powerpoint/2010/main" val="3659993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Cold End Antenna Eccentricity</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11AFD809-3282-4D06-AA68-62A7096126C7}" type="slidenum">
              <a:rPr lang="en-US" smtClean="0"/>
              <a:pPr/>
              <a:t>9</a:t>
            </a:fld>
            <a:endParaRPr lang="en-US" dirty="0"/>
          </a:p>
        </p:txBody>
      </p:sp>
      <p:pic>
        <p:nvPicPr>
          <p:cNvPr id="3074" name="Picture 2" descr="M:\Tug\acc013\DSC04034.JPG"/>
          <p:cNvPicPr>
            <a:picLocks noChangeAspect="1" noChangeArrowheads="1"/>
          </p:cNvPicPr>
          <p:nvPr/>
        </p:nvPicPr>
        <p:blipFill>
          <a:blip r:embed="rId2" cstate="print"/>
          <a:srcRect/>
          <a:stretch>
            <a:fillRect/>
          </a:stretch>
        </p:blipFill>
        <p:spPr bwMode="auto">
          <a:xfrm>
            <a:off x="152400" y="1219200"/>
            <a:ext cx="4145280" cy="3108960"/>
          </a:xfrm>
          <a:prstGeom prst="rect">
            <a:avLst/>
          </a:prstGeom>
          <a:noFill/>
        </p:spPr>
      </p:pic>
      <p:cxnSp>
        <p:nvCxnSpPr>
          <p:cNvPr id="7" name="Straight Arrow Connector 6"/>
          <p:cNvCxnSpPr/>
          <p:nvPr/>
        </p:nvCxnSpPr>
        <p:spPr>
          <a:xfrm rot="10800000" flipV="1">
            <a:off x="1066800" y="3810000"/>
            <a:ext cx="1524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4953000"/>
            <a:ext cx="2743200" cy="1477328"/>
          </a:xfrm>
          <a:prstGeom prst="rect">
            <a:avLst/>
          </a:prstGeom>
          <a:noFill/>
        </p:spPr>
        <p:txBody>
          <a:bodyPr wrap="square" rtlCol="0">
            <a:spAutoFit/>
          </a:bodyPr>
          <a:lstStyle/>
          <a:p>
            <a:r>
              <a:rPr lang="en-US" dirty="0" smtClean="0"/>
              <a:t>Cold end Antenna is not concentric to the NW40 flange during cold end assembly to the cavity in the CAF cleanroom</a:t>
            </a:r>
            <a:endParaRPr lang="en-US" dirty="0"/>
          </a:p>
        </p:txBody>
      </p:sp>
      <p:sp>
        <p:nvSpPr>
          <p:cNvPr id="9" name="TextBox 8"/>
          <p:cNvSpPr txBox="1"/>
          <p:nvPr/>
        </p:nvSpPr>
        <p:spPr>
          <a:xfrm>
            <a:off x="4797425" y="4398728"/>
            <a:ext cx="3733800" cy="1477328"/>
          </a:xfrm>
          <a:prstGeom prst="rect">
            <a:avLst/>
          </a:prstGeom>
          <a:noFill/>
        </p:spPr>
        <p:txBody>
          <a:bodyPr wrap="square" rtlCol="0">
            <a:spAutoFit/>
          </a:bodyPr>
          <a:lstStyle/>
          <a:p>
            <a:pPr>
              <a:buFont typeface="Arial" pitchFamily="34" charset="0"/>
              <a:buChar char="•"/>
            </a:pPr>
            <a:r>
              <a:rPr lang="en-US" dirty="0" smtClean="0"/>
              <a:t> Brazing of the antenna to the CF100 cold end flange is not done properly</a:t>
            </a:r>
          </a:p>
          <a:p>
            <a:r>
              <a:rPr lang="en-US" dirty="0"/>
              <a:t>a</a:t>
            </a:r>
            <a:r>
              <a:rPr lang="en-US" dirty="0" smtClean="0"/>
              <a:t>nd/or</a:t>
            </a:r>
          </a:p>
          <a:p>
            <a:pPr>
              <a:buFont typeface="Arial" pitchFamily="34" charset="0"/>
              <a:buChar char="•"/>
            </a:pPr>
            <a:r>
              <a:rPr lang="en-US" dirty="0" smtClean="0"/>
              <a:t>Cold end bellows are twisted; NW40 flange and CF100 flange is not parallel</a:t>
            </a:r>
          </a:p>
        </p:txBody>
      </p:sp>
      <p:pic>
        <p:nvPicPr>
          <p:cNvPr id="3075" name="Picture 3"/>
          <p:cNvPicPr>
            <a:picLocks noChangeAspect="1" noChangeArrowheads="1"/>
          </p:cNvPicPr>
          <p:nvPr/>
        </p:nvPicPr>
        <p:blipFill>
          <a:blip r:embed="rId3" cstate="print"/>
          <a:srcRect/>
          <a:stretch>
            <a:fillRect/>
          </a:stretch>
        </p:blipFill>
        <p:spPr bwMode="auto">
          <a:xfrm>
            <a:off x="4419600" y="1447800"/>
            <a:ext cx="4489450" cy="2772896"/>
          </a:xfrm>
          <a:prstGeom prst="rect">
            <a:avLst/>
          </a:prstGeom>
          <a:noFill/>
          <a:ln w="9525">
            <a:noFill/>
            <a:miter lim="800000"/>
            <a:headEnd/>
            <a:tailEnd/>
          </a:ln>
        </p:spPr>
      </p:pic>
      <p:sp>
        <p:nvSpPr>
          <p:cNvPr id="3" name="TextBox 2"/>
          <p:cNvSpPr txBox="1"/>
          <p:nvPr/>
        </p:nvSpPr>
        <p:spPr>
          <a:xfrm>
            <a:off x="3505200" y="6070158"/>
            <a:ext cx="4873625" cy="646331"/>
          </a:xfrm>
          <a:prstGeom prst="rect">
            <a:avLst/>
          </a:prstGeom>
          <a:noFill/>
          <a:ln>
            <a:solidFill>
              <a:schemeClr val="accent1"/>
            </a:solidFill>
          </a:ln>
        </p:spPr>
        <p:txBody>
          <a:bodyPr wrap="square" rtlCol="0">
            <a:spAutoFit/>
          </a:bodyPr>
          <a:lstStyle/>
          <a:p>
            <a:r>
              <a:rPr lang="en-US" dirty="0" smtClean="0">
                <a:solidFill>
                  <a:srgbClr val="C00000"/>
                </a:solidFill>
              </a:rPr>
              <a:t>These problems were discussed with the vendor &amp; SLAC and they were fixed for the future couplers</a:t>
            </a:r>
            <a:endParaRPr lang="en-US" dirty="0">
              <a:solidFill>
                <a:srgbClr val="C00000"/>
              </a:solidFill>
            </a:endParaRPr>
          </a:p>
        </p:txBody>
      </p:sp>
    </p:spTree>
    <p:extLst>
      <p:ext uri="{BB962C8B-B14F-4D97-AF65-F5344CB8AC3E}">
        <p14:creationId xmlns:p14="http://schemas.microsoft.com/office/powerpoint/2010/main" val="320221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2668</Words>
  <Application>Microsoft Office PowerPoint</Application>
  <PresentationFormat>On-screen Show (4:3)</PresentationFormat>
  <Paragraphs>262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1.3 GHz Fundamental Power Coupler Mechanical Problems Experienced at FNAL</vt:lpstr>
      <vt:lpstr>Acknowledgments</vt:lpstr>
      <vt:lpstr>Outline</vt:lpstr>
      <vt:lpstr>Introduction</vt:lpstr>
      <vt:lpstr>1.3GHz FPC</vt:lpstr>
      <vt:lpstr>Coupler Process Flow</vt:lpstr>
      <vt:lpstr>FC01 Cold End</vt:lpstr>
      <vt:lpstr>FC01 (Cont.)</vt:lpstr>
      <vt:lpstr>Cold End Antenna Eccentricity</vt:lpstr>
      <vt:lpstr>FC10 Cold End</vt:lpstr>
      <vt:lpstr>FC10</vt:lpstr>
      <vt:lpstr>SEM analysis results of FC01, FC10 </vt:lpstr>
      <vt:lpstr>Explanation of failures on FC01 &amp; FC10</vt:lpstr>
      <vt:lpstr>Ultrasonic Cleaning Test at SLAC</vt:lpstr>
      <vt:lpstr>Ultrasonic Cleaning Test (cont)</vt:lpstr>
      <vt:lpstr>PowerPoint Presentation</vt:lpstr>
      <vt:lpstr>Ultrasonic Cleaning Test Results</vt:lpstr>
      <vt:lpstr>Bellows Dynamic Test</vt:lpstr>
      <vt:lpstr>Bellows Dynamic Test Results</vt:lpstr>
      <vt:lpstr>Copper Plating Quality Tests</vt:lpstr>
      <vt:lpstr>SEM Photos of the Coupons</vt:lpstr>
      <vt:lpstr>Coupon Test Procedure</vt:lpstr>
      <vt:lpstr>Test Results</vt:lpstr>
      <vt:lpstr>Summary-I</vt:lpstr>
      <vt:lpstr>Summary-II</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GHz Fundamental Power Coupler Mechanical Problems experienced at FNAL</dc:title>
  <dc:creator>Tug Arkan x3782 11982N</dc:creator>
  <cp:lastModifiedBy>Tug Arkan x3782 11982N</cp:lastModifiedBy>
  <cp:revision>52</cp:revision>
  <dcterms:created xsi:type="dcterms:W3CDTF">2011-11-29T14:33:39Z</dcterms:created>
  <dcterms:modified xsi:type="dcterms:W3CDTF">2011-12-06T02:08:40Z</dcterms:modified>
</cp:coreProperties>
</file>