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Lst>
  <p:notesMasterIdLst>
    <p:notesMasterId r:id="rId48"/>
  </p:notesMasterIdLst>
  <p:sldIdLst>
    <p:sldId id="256" r:id="rId14"/>
    <p:sldId id="261" r:id="rId15"/>
    <p:sldId id="262" r:id="rId16"/>
    <p:sldId id="264" r:id="rId17"/>
    <p:sldId id="266" r:id="rId18"/>
    <p:sldId id="268" r:id="rId19"/>
    <p:sldId id="307" r:id="rId20"/>
    <p:sldId id="271" r:id="rId21"/>
    <p:sldId id="312" r:id="rId22"/>
    <p:sldId id="313" r:id="rId23"/>
    <p:sldId id="326" r:id="rId24"/>
    <p:sldId id="314" r:id="rId25"/>
    <p:sldId id="333" r:id="rId26"/>
    <p:sldId id="315" r:id="rId27"/>
    <p:sldId id="317" r:id="rId28"/>
    <p:sldId id="319" r:id="rId29"/>
    <p:sldId id="320" r:id="rId30"/>
    <p:sldId id="321" r:id="rId31"/>
    <p:sldId id="325" r:id="rId32"/>
    <p:sldId id="281" r:id="rId33"/>
    <p:sldId id="273" r:id="rId34"/>
    <p:sldId id="280" r:id="rId35"/>
    <p:sldId id="282" r:id="rId36"/>
    <p:sldId id="283" r:id="rId37"/>
    <p:sldId id="284" r:id="rId38"/>
    <p:sldId id="285" r:id="rId39"/>
    <p:sldId id="279" r:id="rId40"/>
    <p:sldId id="278" r:id="rId41"/>
    <p:sldId id="329" r:id="rId42"/>
    <p:sldId id="297" r:id="rId43"/>
    <p:sldId id="323" r:id="rId44"/>
    <p:sldId id="303" r:id="rId45"/>
    <p:sldId id="304" r:id="rId46"/>
    <p:sldId id="30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CCFF99"/>
    <a:srgbClr val="FFFF99"/>
    <a:srgbClr val="FFCCFF"/>
    <a:srgbClr val="7BFD23"/>
    <a:srgbClr val="26F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17" autoAdjust="0"/>
  </p:normalViewPr>
  <p:slideViewPr>
    <p:cSldViewPr>
      <p:cViewPr>
        <p:scale>
          <a:sx n="68" d="100"/>
          <a:sy n="68" d="100"/>
        </p:scale>
        <p:origin x="-122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50F6F-C297-42AB-88C4-4E8089092E73}" type="datetimeFigureOut">
              <a:rPr lang="en-US" smtClean="0"/>
              <a:t>12/5/2011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5EAE6F-F14D-4410-B6E0-D573DF9A948C}" type="slidenum">
              <a:rPr lang="en-US" smtClean="0"/>
              <a:t>‹#›</a:t>
            </a:fld>
            <a:endParaRPr lang="en-US" dirty="0"/>
          </a:p>
        </p:txBody>
      </p:sp>
    </p:spTree>
    <p:extLst>
      <p:ext uri="{BB962C8B-B14F-4D97-AF65-F5344CB8AC3E}">
        <p14:creationId xmlns:p14="http://schemas.microsoft.com/office/powerpoint/2010/main" val="1020717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10 years ago (on the PAC2001) DESY team first time reported successful application of </a:t>
            </a:r>
            <a:r>
              <a:rPr lang="en-US" sz="1200" kern="1200" dirty="0" err="1" smtClean="0">
                <a:solidFill>
                  <a:schemeClr val="tx1"/>
                </a:solidFill>
                <a:effectLst/>
                <a:latin typeface="+mn-lt"/>
                <a:ea typeface="+mn-ea"/>
                <a:cs typeface="+mn-cs"/>
              </a:rPr>
              <a:t>Piezoelectrical</a:t>
            </a:r>
            <a:r>
              <a:rPr lang="en-US" sz="1200" kern="1200" dirty="0" smtClean="0">
                <a:solidFill>
                  <a:schemeClr val="tx1"/>
                </a:solidFill>
                <a:effectLst/>
                <a:latin typeface="+mn-lt"/>
                <a:ea typeface="+mn-ea"/>
                <a:cs typeface="+mn-cs"/>
              </a:rPr>
              <a:t> actuator for LFD compensation. </a:t>
            </a:r>
          </a:p>
          <a:p>
            <a:r>
              <a:rPr lang="en-US" sz="1200" kern="1200" dirty="0" smtClean="0">
                <a:solidFill>
                  <a:schemeClr val="tx1"/>
                </a:solidFill>
                <a:effectLst/>
                <a:latin typeface="+mn-lt"/>
                <a:ea typeface="+mn-ea"/>
                <a:cs typeface="+mn-cs"/>
              </a:rPr>
              <a:t>During last 10 years significant progress have been made in designing of more reliable fast tuners.   Just several implementations, deployed in different labs, presented on this slide… </a:t>
            </a:r>
            <a:r>
              <a:rPr lang="en-US" sz="1200" kern="1200" dirty="0" err="1" smtClean="0">
                <a:solidFill>
                  <a:schemeClr val="tx1"/>
                </a:solidFill>
                <a:effectLst/>
                <a:latin typeface="+mn-lt"/>
                <a:ea typeface="+mn-ea"/>
                <a:cs typeface="+mn-cs"/>
              </a:rPr>
              <a:t>Fermilab</a:t>
            </a:r>
            <a:r>
              <a:rPr lang="en-US" sz="1200" kern="1200" baseline="0" dirty="0" smtClean="0">
                <a:solidFill>
                  <a:schemeClr val="tx1"/>
                </a:solidFill>
                <a:effectLst/>
                <a:latin typeface="+mn-lt"/>
                <a:ea typeface="+mn-ea"/>
                <a:cs typeface="+mn-cs"/>
              </a:rPr>
              <a:t> Resonance control team has chance to work with all of presented tuners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9BAD70-E5D5-40BF-9751-3CC85000C8F6}"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On this slide shows examples of the </a:t>
            </a:r>
            <a:r>
              <a:rPr lang="en-GB" sz="1200" kern="1200" dirty="0" err="1" smtClean="0">
                <a:solidFill>
                  <a:schemeClr val="tx1"/>
                </a:solidFill>
                <a:effectLst/>
                <a:latin typeface="+mn-lt"/>
                <a:ea typeface="+mn-ea"/>
                <a:cs typeface="+mn-cs"/>
              </a:rPr>
              <a:t>piezo</a:t>
            </a:r>
            <a:r>
              <a:rPr lang="en-GB" sz="1200" kern="1200" dirty="0" smtClean="0">
                <a:solidFill>
                  <a:schemeClr val="tx1"/>
                </a:solidFill>
                <a:effectLst/>
                <a:latin typeface="+mn-lt"/>
                <a:ea typeface="+mn-ea"/>
                <a:cs typeface="+mn-cs"/>
              </a:rPr>
              <a:t> drive waveforms for two different types of S1-G cavities (Blade T&amp; Slide-Jack Tuners).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differences in the two waveforms reflect differences in the mechanical responses of the two cavities.</a:t>
            </a:r>
          </a:p>
          <a:p>
            <a:endParaRPr lang="en-US" dirty="0" smtClean="0"/>
          </a:p>
          <a:p>
            <a:r>
              <a:rPr lang="en-US" baseline="0" dirty="0" err="1" smtClean="0"/>
              <a:t>Piezo</a:t>
            </a:r>
            <a:r>
              <a:rPr lang="en-US" baseline="0" dirty="0" smtClean="0"/>
              <a:t> </a:t>
            </a:r>
            <a:r>
              <a:rPr lang="en-US" baseline="0" dirty="0" smtClean="0"/>
              <a:t>Stimulus pulse start excite cavity 10ms in-advance. </a:t>
            </a:r>
            <a:endParaRPr lang="en-US" dirty="0" smtClean="0"/>
          </a:p>
        </p:txBody>
      </p:sp>
      <p:sp>
        <p:nvSpPr>
          <p:cNvPr id="4" name="Slide Number Placeholder 3"/>
          <p:cNvSpPr>
            <a:spLocks noGrp="1"/>
          </p:cNvSpPr>
          <p:nvPr>
            <p:ph type="sldNum" sz="quarter" idx="10"/>
          </p:nvPr>
        </p:nvSpPr>
        <p:spPr/>
        <p:txBody>
          <a:bodyPr/>
          <a:lstStyle/>
          <a:p>
            <a:fld id="{475EAE6F-F14D-4410-B6E0-D573DF9A948C}" type="slidenum">
              <a:rPr lang="en-US" smtClean="0"/>
              <a:t>11</a:t>
            </a:fld>
            <a:endParaRPr lang="en-US"/>
          </a:p>
        </p:txBody>
      </p:sp>
    </p:spTree>
    <p:extLst>
      <p:ext uri="{BB962C8B-B14F-4D97-AF65-F5344CB8AC3E}">
        <p14:creationId xmlns:p14="http://schemas.microsoft.com/office/powerpoint/2010/main" val="48667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compare the performance of the four different styles of cavities, the residual detuning during the flattop was averaged over multiple RF pulses as illustrated by the black line in this and</a:t>
            </a:r>
            <a:r>
              <a:rPr lang="en-US" sz="1200" kern="1200" baseline="0" dirty="0" smtClean="0">
                <a:solidFill>
                  <a:schemeClr val="tx1"/>
                </a:solidFill>
                <a:effectLst/>
                <a:latin typeface="+mn-lt"/>
                <a:ea typeface="+mn-ea"/>
                <a:cs typeface="+mn-cs"/>
              </a:rPr>
              <a:t> next slide</a:t>
            </a:r>
            <a:r>
              <a:rPr lang="en-US" sz="1200" kern="1200" dirty="0" smtClean="0">
                <a:solidFill>
                  <a:schemeClr val="tx1"/>
                </a:solidFill>
                <a:effectLst/>
                <a:latin typeface="+mn-lt"/>
                <a:ea typeface="+mn-ea"/>
                <a:cs typeface="+mn-cs"/>
              </a:rPr>
              <a:t>.  The average and standard deviation over all time samples in the flattop was then calculated.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average detuning calculated in this way indicates how well static detuning effects are compensated.</a:t>
            </a:r>
          </a:p>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RMS detuning is representation of pulse-to-pulse detuning.</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5EAE6F-F14D-4410-B6E0-D573DF9A948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66254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compare the performance of the four different styles of cavities, the residual detuning during the flattop was averaged over multiple RF pulses as illustrated by the black line in this and</a:t>
            </a:r>
            <a:r>
              <a:rPr lang="en-US" sz="1200" kern="1200" baseline="0" dirty="0" smtClean="0">
                <a:solidFill>
                  <a:schemeClr val="tx1"/>
                </a:solidFill>
                <a:effectLst/>
                <a:latin typeface="+mn-lt"/>
                <a:ea typeface="+mn-ea"/>
                <a:cs typeface="+mn-cs"/>
              </a:rPr>
              <a:t> next slide</a:t>
            </a:r>
            <a:r>
              <a:rPr lang="en-US" sz="1200" kern="1200" dirty="0" smtClean="0">
                <a:solidFill>
                  <a:schemeClr val="tx1"/>
                </a:solidFill>
                <a:effectLst/>
                <a:latin typeface="+mn-lt"/>
                <a:ea typeface="+mn-ea"/>
                <a:cs typeface="+mn-cs"/>
              </a:rPr>
              <a:t>.  The average and standard deviation over all time samples in the flattop was then calculated.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average detuning calculated in this way indicates how well static detuning effects are compensated.</a:t>
            </a:r>
          </a:p>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RMS detuning is representation of pulse-to-pulse detuning.</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5EAE6F-F14D-4410-B6E0-D573DF9A948C}" type="slidenum">
              <a:rPr lang="en-US" smtClean="0"/>
              <a:t>14</a:t>
            </a:fld>
            <a:endParaRPr lang="en-US" dirty="0"/>
          </a:p>
        </p:txBody>
      </p:sp>
    </p:spTree>
    <p:extLst>
      <p:ext uri="{BB962C8B-B14F-4D97-AF65-F5344CB8AC3E}">
        <p14:creationId xmlns:p14="http://schemas.microsoft.com/office/powerpoint/2010/main" val="266254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results for Slide-Jack Tuner</a:t>
            </a:r>
            <a:endParaRPr lang="en-US" dirty="0"/>
          </a:p>
        </p:txBody>
      </p:sp>
      <p:sp>
        <p:nvSpPr>
          <p:cNvPr id="4" name="Slide Number Placeholder 3"/>
          <p:cNvSpPr>
            <a:spLocks noGrp="1"/>
          </p:cNvSpPr>
          <p:nvPr>
            <p:ph type="sldNum" sz="quarter" idx="10"/>
          </p:nvPr>
        </p:nvSpPr>
        <p:spPr/>
        <p:txBody>
          <a:bodyPr/>
          <a:lstStyle/>
          <a:p>
            <a:fld id="{475EAE6F-F14D-4410-B6E0-D573DF9A948C}" type="slidenum">
              <a:rPr lang="en-US" smtClean="0"/>
              <a:t>15</a:t>
            </a:fld>
            <a:endParaRPr lang="en-US" dirty="0"/>
          </a:p>
        </p:txBody>
      </p:sp>
    </p:spTree>
    <p:extLst>
      <p:ext uri="{BB962C8B-B14F-4D97-AF65-F5344CB8AC3E}">
        <p14:creationId xmlns:p14="http://schemas.microsoft.com/office/powerpoint/2010/main" val="7684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9BAD70-E5D5-40BF-9751-3CC85000C8F6}"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Baskerville Old Face" pitchFamily="18" charset="0"/>
              </a:rPr>
              <a:t>Resonance frequencies of LFD compensated CM1 cavities can drift  by </a:t>
            </a:r>
            <a:r>
              <a:rPr lang="en-US" sz="1200" u="sng" dirty="0" smtClean="0">
                <a:latin typeface="Baskerville Old Face" pitchFamily="18" charset="0"/>
              </a:rPr>
              <a:t>up to 20 Hz over 12 hour period. This slide</a:t>
            </a:r>
            <a:r>
              <a:rPr lang="en-US" sz="1200" u="sng" baseline="0" dirty="0" smtClean="0">
                <a:latin typeface="Baskerville Old Face" pitchFamily="18" charset="0"/>
              </a:rPr>
              <a:t> present frequency </a:t>
            </a:r>
            <a:r>
              <a:rPr lang="en-US" sz="1200" u="sng" baseline="0" dirty="0" err="1" smtClean="0">
                <a:latin typeface="Baskerville Old Face" pitchFamily="18" charset="0"/>
              </a:rPr>
              <a:t>frequency</a:t>
            </a:r>
            <a:r>
              <a:rPr lang="en-US" sz="1200" u="sng" baseline="0" dirty="0" smtClean="0">
                <a:latin typeface="Baskerville Old Face" pitchFamily="18" charset="0"/>
              </a:rPr>
              <a:t> stability when LFDC is on but Adaptive compensation was OFF.</a:t>
            </a:r>
          </a:p>
          <a:p>
            <a:endParaRPr lang="en-US" dirty="0"/>
          </a:p>
        </p:txBody>
      </p:sp>
      <p:sp>
        <p:nvSpPr>
          <p:cNvPr id="4" name="Slide Number Placeholder 3"/>
          <p:cNvSpPr>
            <a:spLocks noGrp="1"/>
          </p:cNvSpPr>
          <p:nvPr>
            <p:ph type="sldNum" sz="quarter" idx="10"/>
          </p:nvPr>
        </p:nvSpPr>
        <p:spPr/>
        <p:txBody>
          <a:bodyPr/>
          <a:lstStyle/>
          <a:p>
            <a:fld id="{475EAE6F-F14D-4410-B6E0-D573DF9A948C}" type="slidenum">
              <a:rPr lang="en-US" smtClean="0"/>
              <a:t>23</a:t>
            </a:fld>
            <a:endParaRPr lang="en-US"/>
          </a:p>
        </p:txBody>
      </p:sp>
    </p:spTree>
    <p:extLst>
      <p:ext uri="{BB962C8B-B14F-4D97-AF65-F5344CB8AC3E}">
        <p14:creationId xmlns:p14="http://schemas.microsoft.com/office/powerpoint/2010/main" val="2207313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BAD70-E5D5-40BF-9751-3CC85000C8F6}"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LFD compensation algorithms are the different story.</a:t>
            </a:r>
          </a:p>
          <a:p>
            <a:r>
              <a:rPr lang="en-US" sz="1200" kern="1200" dirty="0" smtClean="0">
                <a:solidFill>
                  <a:schemeClr val="tx1"/>
                </a:solidFill>
                <a:effectLst/>
                <a:latin typeface="+mn-lt"/>
                <a:ea typeface="+mn-ea"/>
                <a:cs typeface="+mn-cs"/>
              </a:rPr>
              <a:t>So called “standard” or “half-sine</a:t>
            </a:r>
            <a:r>
              <a:rPr lang="en-US" sz="1200" kern="1200" baseline="0" dirty="0" smtClean="0">
                <a:solidFill>
                  <a:schemeClr val="tx1"/>
                </a:solidFill>
                <a:effectLst/>
                <a:latin typeface="+mn-lt"/>
                <a:ea typeface="+mn-ea"/>
                <a:cs typeface="+mn-cs"/>
              </a:rPr>
              <a:t> wave” </a:t>
            </a:r>
            <a:r>
              <a:rPr lang="en-US" sz="1200" kern="1200" dirty="0" smtClean="0">
                <a:solidFill>
                  <a:schemeClr val="tx1"/>
                </a:solidFill>
                <a:effectLst/>
                <a:latin typeface="+mn-lt"/>
                <a:ea typeface="+mn-ea"/>
                <a:cs typeface="+mn-cs"/>
              </a:rPr>
              <a:t>algorithm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been used broadly by many groups.</a:t>
            </a:r>
          </a:p>
          <a:p>
            <a:r>
              <a:rPr lang="en-US" sz="1200" kern="1200" dirty="0" smtClean="0">
                <a:solidFill>
                  <a:schemeClr val="tx1"/>
                </a:solidFill>
                <a:effectLst/>
                <a:latin typeface="+mn-lt"/>
                <a:ea typeface="+mn-ea"/>
                <a:cs typeface="+mn-cs"/>
              </a:rPr>
              <a:t>Actuators  are driven by a short unipolar drive signal prior to the arrival of RF-pulse. </a:t>
            </a:r>
          </a:p>
          <a:p>
            <a:r>
              <a:rPr lang="en-US" sz="1200" kern="1200" dirty="0" smtClean="0">
                <a:solidFill>
                  <a:schemeClr val="tx1"/>
                </a:solidFill>
                <a:effectLst/>
                <a:latin typeface="+mn-lt"/>
                <a:ea typeface="+mn-ea"/>
                <a:cs typeface="+mn-cs"/>
              </a:rPr>
              <a:t>This technique can successfully reduce the detuning of the cavity during the RF pulse from several hundreds of Hz to several tens of the Hz </a:t>
            </a:r>
          </a:p>
          <a:p>
            <a:r>
              <a:rPr lang="en-US" sz="1200" kern="1200" dirty="0" smtClean="0">
                <a:solidFill>
                  <a:schemeClr val="tx1"/>
                </a:solidFill>
                <a:effectLst/>
                <a:latin typeface="+mn-lt"/>
                <a:ea typeface="+mn-ea"/>
                <a:cs typeface="+mn-cs"/>
              </a:rPr>
              <a:t>Deficiency of “standard” algorithm:</a:t>
            </a:r>
          </a:p>
          <a:p>
            <a:r>
              <a:rPr lang="en-US" sz="1200" kern="1200" dirty="0" smtClean="0">
                <a:solidFill>
                  <a:schemeClr val="tx1"/>
                </a:solidFill>
                <a:effectLst/>
                <a:latin typeface="+mn-lt"/>
                <a:ea typeface="+mn-ea"/>
                <a:cs typeface="+mn-cs"/>
              </a:rPr>
              <a:t>at present, the 4 compensation parameters for each cavity selected manually…</a:t>
            </a:r>
          </a:p>
          <a:p>
            <a:pPr lvl="0"/>
            <a:r>
              <a:rPr lang="en-US" sz="1200" i="1" strike="sngStrike" kern="1200" dirty="0" smtClean="0">
                <a:solidFill>
                  <a:schemeClr val="tx1"/>
                </a:solidFill>
                <a:effectLst/>
                <a:latin typeface="+mn-lt"/>
                <a:ea typeface="+mn-ea"/>
                <a:cs typeface="+mn-cs"/>
              </a:rPr>
              <a:t>delay between </a:t>
            </a:r>
            <a:r>
              <a:rPr lang="en-US" sz="1200" i="1" strike="sngStrike" kern="1200" dirty="0" err="1" smtClean="0">
                <a:solidFill>
                  <a:schemeClr val="tx1"/>
                </a:solidFill>
                <a:effectLst/>
                <a:latin typeface="+mn-lt"/>
                <a:ea typeface="+mn-ea"/>
                <a:cs typeface="+mn-cs"/>
              </a:rPr>
              <a:t>Piezo’s</a:t>
            </a:r>
            <a:r>
              <a:rPr lang="en-US" sz="1200" i="1" strike="sngStrike" kern="1200" dirty="0" smtClean="0">
                <a:solidFill>
                  <a:schemeClr val="tx1"/>
                </a:solidFill>
                <a:effectLst/>
                <a:latin typeface="+mn-lt"/>
                <a:ea typeface="+mn-ea"/>
                <a:cs typeface="+mn-cs"/>
              </a:rPr>
              <a:t> and RF-pulses;</a:t>
            </a:r>
            <a:endParaRPr lang="en-US" sz="1200" kern="1200" dirty="0" smtClean="0">
              <a:solidFill>
                <a:schemeClr val="tx1"/>
              </a:solidFill>
              <a:effectLst/>
              <a:latin typeface="+mn-lt"/>
              <a:ea typeface="+mn-ea"/>
              <a:cs typeface="+mn-cs"/>
            </a:endParaRPr>
          </a:p>
          <a:p>
            <a:r>
              <a:rPr lang="en-US" sz="1200" i="1" strike="sngStrike" kern="1200" dirty="0" smtClean="0">
                <a:solidFill>
                  <a:schemeClr val="tx1"/>
                </a:solidFill>
                <a:effectLst/>
                <a:latin typeface="+mn-lt"/>
                <a:ea typeface="+mn-ea"/>
                <a:cs typeface="+mn-cs"/>
              </a:rPr>
              <a:t>- width; </a:t>
            </a:r>
            <a:endParaRPr lang="en-US" sz="1200" kern="1200" dirty="0" smtClean="0">
              <a:solidFill>
                <a:schemeClr val="tx1"/>
              </a:solidFill>
              <a:effectLst/>
              <a:latin typeface="+mn-lt"/>
              <a:ea typeface="+mn-ea"/>
              <a:cs typeface="+mn-cs"/>
            </a:endParaRPr>
          </a:p>
          <a:p>
            <a:r>
              <a:rPr lang="en-US" sz="1200" i="1" strike="sngStrike" kern="1200" dirty="0" smtClean="0">
                <a:solidFill>
                  <a:schemeClr val="tx1"/>
                </a:solidFill>
                <a:effectLst/>
                <a:latin typeface="+mn-lt"/>
                <a:ea typeface="+mn-ea"/>
                <a:cs typeface="+mn-cs"/>
              </a:rPr>
              <a:t>- amplitude; and </a:t>
            </a:r>
            <a:endParaRPr lang="en-US" sz="1200" kern="1200" dirty="0" smtClean="0">
              <a:solidFill>
                <a:schemeClr val="tx1"/>
              </a:solidFill>
              <a:effectLst/>
              <a:latin typeface="+mn-lt"/>
              <a:ea typeface="+mn-ea"/>
              <a:cs typeface="+mn-cs"/>
            </a:endParaRPr>
          </a:p>
          <a:p>
            <a:r>
              <a:rPr lang="en-US" sz="1200" i="1" strike="sngStrike" kern="1200" dirty="0" smtClean="0">
                <a:solidFill>
                  <a:schemeClr val="tx1"/>
                </a:solidFill>
                <a:effectLst/>
                <a:latin typeface="+mn-lt"/>
                <a:ea typeface="+mn-ea"/>
                <a:cs typeface="+mn-cs"/>
              </a:rPr>
              <a:t>- bias of </a:t>
            </a:r>
            <a:r>
              <a:rPr lang="en-US" sz="1200" i="1" strike="sngStrike" kern="1200" dirty="0" err="1" smtClean="0">
                <a:solidFill>
                  <a:schemeClr val="tx1"/>
                </a:solidFill>
                <a:effectLst/>
                <a:latin typeface="+mn-lt"/>
                <a:ea typeface="+mn-ea"/>
                <a:cs typeface="+mn-cs"/>
              </a:rPr>
              <a:t>Piezo’s</a:t>
            </a:r>
            <a:r>
              <a:rPr lang="en-US" sz="1200" i="1" strike="sngStrike" kern="1200" dirty="0" smtClean="0">
                <a:solidFill>
                  <a:schemeClr val="tx1"/>
                </a:solidFill>
                <a:effectLst/>
                <a:latin typeface="+mn-lt"/>
                <a:ea typeface="+mn-ea"/>
                <a:cs typeface="+mn-cs"/>
              </a:rPr>
              <a:t> pulse.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Changes in cavity operating conditions </a:t>
            </a:r>
            <a:r>
              <a:rPr lang="en-US" sz="1200" strike="sngStrike" kern="1200" dirty="0" smtClean="0">
                <a:solidFill>
                  <a:schemeClr val="tx1"/>
                </a:solidFill>
                <a:effectLst/>
                <a:latin typeface="+mn-lt"/>
                <a:ea typeface="+mn-ea"/>
                <a:cs typeface="+mn-cs"/>
              </a:rPr>
              <a:t>(for example </a:t>
            </a:r>
            <a:r>
              <a:rPr lang="en-US" sz="1200" strike="sngStrike" kern="1200" dirty="0" err="1" smtClean="0">
                <a:solidFill>
                  <a:schemeClr val="tx1"/>
                </a:solidFill>
                <a:effectLst/>
                <a:latin typeface="+mn-lt"/>
                <a:ea typeface="+mn-ea"/>
                <a:cs typeface="+mn-cs"/>
              </a:rPr>
              <a:t>E</a:t>
            </a:r>
            <a:r>
              <a:rPr lang="en-US" sz="1200" strike="sngStrike" kern="1200" baseline="-25000" dirty="0" err="1" smtClean="0">
                <a:solidFill>
                  <a:schemeClr val="tx1"/>
                </a:solidFill>
                <a:effectLst/>
                <a:latin typeface="+mn-lt"/>
                <a:ea typeface="+mn-ea"/>
                <a:cs typeface="+mn-cs"/>
              </a:rPr>
              <a:t>acc</a:t>
            </a:r>
            <a:r>
              <a:rPr lang="en-US" sz="1200" strike="sngStrike" kern="1200" dirty="0" smtClean="0">
                <a:solidFill>
                  <a:schemeClr val="tx1"/>
                </a:solidFill>
                <a:effectLst/>
                <a:latin typeface="+mn-lt"/>
                <a:ea typeface="+mn-ea"/>
                <a:cs typeface="+mn-cs"/>
              </a:rPr>
              <a:t> or He bath pressure)</a:t>
            </a:r>
            <a:r>
              <a:rPr lang="en-US" sz="1200" kern="1200" dirty="0" smtClean="0">
                <a:solidFill>
                  <a:schemeClr val="tx1"/>
                </a:solidFill>
                <a:effectLst/>
                <a:latin typeface="+mn-lt"/>
                <a:ea typeface="+mn-ea"/>
                <a:cs typeface="+mn-cs"/>
              </a:rPr>
              <a:t> can require corresponding changes in compensating waveform.</a:t>
            </a:r>
          </a:p>
          <a:p>
            <a:r>
              <a:rPr lang="en-US" sz="1200" kern="1200" dirty="0" smtClean="0">
                <a:solidFill>
                  <a:schemeClr val="tx1"/>
                </a:solidFill>
                <a:effectLst/>
                <a:latin typeface="+mn-lt"/>
                <a:ea typeface="+mn-ea"/>
                <a:cs typeface="+mn-cs"/>
              </a:rPr>
              <a:t>Adaptive capability of “standard” approach maybe limited…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“short unipolar pulse” approach will not work for cavities where the length of the RF pulse is comparable or greater than the period of the dominant mechanical resonance</a:t>
            </a:r>
          </a:p>
          <a:p>
            <a:endParaRPr lang="en-US" dirty="0"/>
          </a:p>
        </p:txBody>
      </p:sp>
      <p:sp>
        <p:nvSpPr>
          <p:cNvPr id="4" name="Slide Number Placeholder 3"/>
          <p:cNvSpPr>
            <a:spLocks noGrp="1"/>
          </p:cNvSpPr>
          <p:nvPr>
            <p:ph type="sldNum" sz="quarter" idx="10"/>
          </p:nvPr>
        </p:nvSpPr>
        <p:spPr/>
        <p:txBody>
          <a:bodyPr/>
          <a:lstStyle/>
          <a:p>
            <a:fld id="{475EAE6F-F14D-4410-B6E0-D573DF9A948C}" type="slidenum">
              <a:rPr lang="en-US" smtClean="0"/>
              <a:t>3</a:t>
            </a:fld>
            <a:endParaRPr lang="en-US"/>
          </a:p>
        </p:txBody>
      </p:sp>
    </p:spTree>
    <p:extLst>
      <p:ext uri="{BB962C8B-B14F-4D97-AF65-F5344CB8AC3E}">
        <p14:creationId xmlns:p14="http://schemas.microsoft.com/office/powerpoint/2010/main" val="175204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Adaptive Least Square LFD Algorithm has been developed at </a:t>
            </a:r>
            <a:r>
              <a:rPr lang="en-US" sz="1200" kern="1200" dirty="0" err="1" smtClean="0">
                <a:solidFill>
                  <a:schemeClr val="tx1"/>
                </a:solidFill>
                <a:effectLst/>
                <a:latin typeface="+mn-lt"/>
                <a:ea typeface="+mn-ea"/>
                <a:cs typeface="+mn-cs"/>
              </a:rPr>
              <a:t>Fermilab</a:t>
            </a:r>
            <a:r>
              <a:rPr lang="en-US" sz="1200" kern="1200" dirty="0" smtClean="0">
                <a:solidFill>
                  <a:schemeClr val="tx1"/>
                </a:solidFill>
                <a:effectLst/>
                <a:latin typeface="+mn-lt"/>
                <a:ea typeface="+mn-ea"/>
                <a:cs typeface="+mn-cs"/>
              </a:rPr>
              <a:t>  as a part of SRF Resonance Control R&amp;D program </a:t>
            </a:r>
            <a:br>
              <a:rPr lang="en-US" sz="1200"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(Developed by Warren </a:t>
            </a:r>
            <a:r>
              <a:rPr lang="en-US" sz="1200" i="1" kern="1200" dirty="0" err="1" smtClean="0">
                <a:solidFill>
                  <a:schemeClr val="tx1"/>
                </a:solidFill>
                <a:effectLst/>
                <a:latin typeface="+mn-lt"/>
                <a:ea typeface="+mn-ea"/>
                <a:cs typeface="+mn-cs"/>
              </a:rPr>
              <a:t>Schappert</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Detail description of this </a:t>
            </a:r>
            <a:r>
              <a:rPr lang="en-US" sz="1200" kern="1200" dirty="0" err="1" smtClean="0">
                <a:solidFill>
                  <a:schemeClr val="tx1"/>
                </a:solidFill>
                <a:effectLst/>
                <a:latin typeface="+mn-lt"/>
                <a:ea typeface="+mn-ea"/>
                <a:cs typeface="+mn-cs"/>
              </a:rPr>
              <a:t>algoritm</a:t>
            </a:r>
            <a:r>
              <a:rPr lang="en-US" sz="1200" kern="1200" dirty="0" smtClean="0">
                <a:solidFill>
                  <a:schemeClr val="tx1"/>
                </a:solidFill>
                <a:effectLst/>
                <a:latin typeface="+mn-lt"/>
                <a:ea typeface="+mn-ea"/>
                <a:cs typeface="+mn-cs"/>
              </a:rPr>
              <a:t> could be found at several publication.</a:t>
            </a:r>
          </a:p>
          <a:p>
            <a:r>
              <a:rPr lang="en-US" sz="1200" kern="1200" dirty="0" smtClean="0">
                <a:solidFill>
                  <a:schemeClr val="tx1"/>
                </a:solidFill>
                <a:effectLst/>
                <a:latin typeface="+mn-lt"/>
                <a:ea typeface="+mn-ea"/>
                <a:cs typeface="+mn-cs"/>
              </a:rPr>
              <a:t>I will just briefly describe of LS LFD Algorithm and will direct your attention to experimental results of practical application of our algorithm </a:t>
            </a:r>
          </a:p>
          <a:p>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response of the cavity frequency to the </a:t>
            </a:r>
            <a:r>
              <a:rPr lang="en-GB" sz="1200" kern="1200" dirty="0" err="1" smtClean="0">
                <a:solidFill>
                  <a:schemeClr val="tx1"/>
                </a:solidFill>
                <a:effectLst/>
                <a:latin typeface="+mn-lt"/>
                <a:ea typeface="+mn-ea"/>
                <a:cs typeface="+mn-cs"/>
              </a:rPr>
              <a:t>piezo</a:t>
            </a:r>
            <a:r>
              <a:rPr lang="en-GB" sz="1200" kern="1200" dirty="0" smtClean="0">
                <a:solidFill>
                  <a:schemeClr val="tx1"/>
                </a:solidFill>
                <a:effectLst/>
                <a:latin typeface="+mn-lt"/>
                <a:ea typeface="+mn-ea"/>
                <a:cs typeface="+mn-cs"/>
              </a:rPr>
              <a:t> impulse  (TF) can be easily measured  when cavity  operated in CW-mode.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Since it is often not convenient to connect a pulsed cavity to CW  source we developed alternative technique to measure  this response (TF) when cavity operated in RF-pulse mode.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cavity operated at gradient below maximum operating gradient </a:t>
            </a:r>
            <a:r>
              <a:rPr lang="en-US" sz="1200" kern="1200" dirty="0" err="1" smtClean="0">
                <a:solidFill>
                  <a:schemeClr val="tx1"/>
                </a:solidFill>
                <a:effectLst/>
                <a:latin typeface="+mn-lt"/>
                <a:ea typeface="+mn-ea"/>
                <a:cs typeface="+mn-cs"/>
              </a:rPr>
              <a:t>piezo</a:t>
            </a:r>
            <a:r>
              <a:rPr lang="en-US" sz="1200" kern="1200" dirty="0" smtClean="0">
                <a:solidFill>
                  <a:schemeClr val="tx1"/>
                </a:solidFill>
                <a:effectLst/>
                <a:latin typeface="+mn-lt"/>
                <a:ea typeface="+mn-ea"/>
                <a:cs typeface="+mn-cs"/>
              </a:rPr>
              <a:t>/cavity excited by serious of small (several volts)  narrow (1-2ms)  pulses at various delay.</a:t>
            </a:r>
          </a:p>
          <a:p>
            <a:r>
              <a:rPr lang="en-US" sz="1200" kern="1200" dirty="0" smtClean="0">
                <a:solidFill>
                  <a:schemeClr val="tx1"/>
                </a:solidFill>
                <a:effectLst/>
                <a:latin typeface="+mn-lt"/>
                <a:ea typeface="+mn-ea"/>
                <a:cs typeface="+mn-cs"/>
              </a:rPr>
              <a:t>Typically we start scan 10-to-20ms in advance of RF pulse… and change delay with 0.25ms increment. </a:t>
            </a:r>
          </a:p>
          <a:p>
            <a:r>
              <a:rPr lang="en-US" sz="1200" kern="1200" dirty="0" smtClean="0">
                <a:solidFill>
                  <a:schemeClr val="tx1"/>
                </a:solidFill>
                <a:effectLst/>
                <a:latin typeface="+mn-lt"/>
                <a:ea typeface="+mn-ea"/>
                <a:cs typeface="+mn-cs"/>
              </a:rPr>
              <a:t>The forward, probe and reflected RF waveform recorded at each delay and used to calculate detuning. </a:t>
            </a:r>
          </a:p>
          <a:p>
            <a:endParaRPr lang="en-US" dirty="0"/>
          </a:p>
        </p:txBody>
      </p:sp>
      <p:sp>
        <p:nvSpPr>
          <p:cNvPr id="4" name="Slide Number Placeholder 3"/>
          <p:cNvSpPr>
            <a:spLocks noGrp="1"/>
          </p:cNvSpPr>
          <p:nvPr>
            <p:ph type="sldNum" sz="quarter" idx="10"/>
          </p:nvPr>
        </p:nvSpPr>
        <p:spPr/>
        <p:txBody>
          <a:bodyPr/>
          <a:lstStyle/>
          <a:p>
            <a:fld id="{475EAE6F-F14D-4410-B6E0-D573DF9A948C}" type="slidenum">
              <a:rPr lang="en-US" smtClean="0"/>
              <a:t>4</a:t>
            </a:fld>
            <a:endParaRPr lang="en-US"/>
          </a:p>
        </p:txBody>
      </p:sp>
    </p:spTree>
    <p:extLst>
      <p:ext uri="{BB962C8B-B14F-4D97-AF65-F5344CB8AC3E}">
        <p14:creationId xmlns:p14="http://schemas.microsoft.com/office/powerpoint/2010/main" val="88567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Graphic representation of the response matrix, measured during “</a:t>
            </a:r>
            <a:r>
              <a:rPr lang="en-US" sz="1200" kern="1200" dirty="0" err="1" smtClean="0">
                <a:solidFill>
                  <a:schemeClr val="tx1"/>
                </a:solidFill>
                <a:effectLst/>
                <a:latin typeface="+mn-lt"/>
                <a:ea typeface="+mn-ea"/>
                <a:cs typeface="+mn-cs"/>
              </a:rPr>
              <a:t>Piezo</a:t>
            </a:r>
            <a:r>
              <a:rPr lang="en-US" sz="1200" kern="1200" dirty="0" smtClean="0">
                <a:solidFill>
                  <a:schemeClr val="tx1"/>
                </a:solidFill>
                <a:effectLst/>
                <a:latin typeface="+mn-lt"/>
                <a:ea typeface="+mn-ea"/>
                <a:cs typeface="+mn-cs"/>
              </a:rPr>
              <a:t> Delay Scan”, presented on this slide.</a:t>
            </a:r>
          </a:p>
          <a:p>
            <a:r>
              <a:rPr lang="en-US" sz="1200" kern="1200" dirty="0" smtClean="0">
                <a:solidFill>
                  <a:schemeClr val="tx1"/>
                </a:solidFill>
                <a:effectLst/>
                <a:latin typeface="+mn-lt"/>
                <a:ea typeface="+mn-ea"/>
                <a:cs typeface="+mn-cs"/>
              </a:rPr>
              <a:t>Horizontal scale is a </a:t>
            </a:r>
            <a:r>
              <a:rPr lang="en-US" sz="1200" kern="1200" dirty="0" err="1" smtClean="0">
                <a:solidFill>
                  <a:schemeClr val="tx1"/>
                </a:solidFill>
                <a:effectLst/>
                <a:latin typeface="+mn-lt"/>
                <a:ea typeface="+mn-ea"/>
                <a:cs typeface="+mn-cs"/>
              </a:rPr>
              <a:t>piezo</a:t>
            </a:r>
            <a:r>
              <a:rPr lang="en-US" sz="1200" kern="1200" dirty="0" smtClean="0">
                <a:solidFill>
                  <a:schemeClr val="tx1"/>
                </a:solidFill>
                <a:effectLst/>
                <a:latin typeface="+mn-lt"/>
                <a:ea typeface="+mn-ea"/>
                <a:cs typeface="+mn-cs"/>
              </a:rPr>
              <a:t> impulse delay and vertical is time of RF pulse </a:t>
            </a:r>
          </a:p>
          <a:p>
            <a:r>
              <a:rPr lang="en-US" sz="1200" kern="1200" dirty="0" smtClean="0">
                <a:solidFill>
                  <a:schemeClr val="tx1"/>
                </a:solidFill>
                <a:effectLst/>
                <a:latin typeface="+mn-lt"/>
                <a:ea typeface="+mn-ea"/>
                <a:cs typeface="+mn-cs"/>
              </a:rPr>
              <a:t>Value of the cavity detuning is presented by different color…</a:t>
            </a:r>
          </a:p>
          <a:p>
            <a:r>
              <a:rPr lang="en-US" sz="1200" kern="1200" dirty="0" smtClean="0">
                <a:solidFill>
                  <a:schemeClr val="tx1"/>
                </a:solidFill>
                <a:effectLst/>
                <a:latin typeface="+mn-lt"/>
                <a:ea typeface="+mn-ea"/>
                <a:cs typeface="+mn-cs"/>
              </a:rPr>
              <a:t>At next step we invert the response matrix and determine combination of pulses needed to cancel out the LFD using Least Square fit.</a:t>
            </a:r>
          </a:p>
          <a:p>
            <a:r>
              <a:rPr lang="en-US" sz="1200" kern="1200" dirty="0" smtClean="0">
                <a:solidFill>
                  <a:schemeClr val="tx1"/>
                </a:solidFill>
                <a:effectLst/>
                <a:latin typeface="+mn-lt"/>
                <a:ea typeface="+mn-ea"/>
                <a:cs typeface="+mn-cs"/>
              </a:rPr>
              <a:t>Any part of RF pulse can be selected for Compensation:</a:t>
            </a:r>
          </a:p>
          <a:p>
            <a:r>
              <a:rPr lang="en-US" sz="1200" kern="1200" dirty="0" smtClean="0">
                <a:solidFill>
                  <a:schemeClr val="tx1"/>
                </a:solidFill>
                <a:effectLst/>
                <a:latin typeface="+mn-lt"/>
                <a:ea typeface="+mn-ea"/>
                <a:cs typeface="+mn-cs"/>
              </a:rPr>
              <a:t>It could be “</a:t>
            </a:r>
            <a:r>
              <a:rPr lang="en-US" sz="1200" kern="1200" dirty="0" err="1" smtClean="0">
                <a:solidFill>
                  <a:schemeClr val="tx1"/>
                </a:solidFill>
                <a:effectLst/>
                <a:latin typeface="+mn-lt"/>
                <a:ea typeface="+mn-ea"/>
                <a:cs typeface="+mn-cs"/>
              </a:rPr>
              <a:t>Fill+FlatTop</a:t>
            </a:r>
            <a:r>
              <a:rPr lang="en-US" sz="1200" kern="1200" dirty="0" smtClean="0">
                <a:solidFill>
                  <a:schemeClr val="tx1"/>
                </a:solidFill>
                <a:effectLst/>
                <a:latin typeface="+mn-lt"/>
                <a:ea typeface="+mn-ea"/>
                <a:cs typeface="+mn-cs"/>
              </a:rPr>
              <a:t>” or only “Flat-Top”</a:t>
            </a:r>
          </a:p>
          <a:p>
            <a:r>
              <a:rPr lang="en-US" sz="1200" kern="1200" dirty="0" smtClean="0">
                <a:solidFill>
                  <a:schemeClr val="tx1"/>
                </a:solidFill>
                <a:effectLst/>
                <a:latin typeface="+mn-lt"/>
                <a:ea typeface="+mn-ea"/>
                <a:cs typeface="+mn-cs"/>
              </a:rPr>
              <a:t>As an example: compensation pulse for 1.3GHz cavity equipped with Slide-Jack (at S1-Global </a:t>
            </a:r>
            <a:r>
              <a:rPr lang="en-US" sz="1200" kern="1200" dirty="0" err="1" smtClean="0">
                <a:solidFill>
                  <a:schemeClr val="tx1"/>
                </a:solidFill>
                <a:effectLst/>
                <a:latin typeface="+mn-lt"/>
                <a:ea typeface="+mn-ea"/>
                <a:cs typeface="+mn-cs"/>
              </a:rPr>
              <a:t>cryomodule</a:t>
            </a:r>
            <a:r>
              <a:rPr lang="en-US" sz="1200" kern="1200" dirty="0" smtClean="0">
                <a:solidFill>
                  <a:schemeClr val="tx1"/>
                </a:solidFill>
                <a:effectLst/>
                <a:latin typeface="+mn-lt"/>
                <a:ea typeface="+mn-ea"/>
                <a:cs typeface="+mn-cs"/>
              </a:rPr>
              <a:t>) presented.</a:t>
            </a:r>
          </a:p>
          <a:p>
            <a:r>
              <a:rPr lang="en-GB" sz="1200" kern="1200" dirty="0" smtClean="0">
                <a:solidFill>
                  <a:schemeClr val="tx1"/>
                </a:solidFill>
                <a:effectLst/>
                <a:latin typeface="+mn-lt"/>
                <a:ea typeface="+mn-ea"/>
                <a:cs typeface="+mn-cs"/>
              </a:rPr>
              <a:t>As operating conditions vary, the RF waveforms can be used to measure any residual detuning. The response matrix can then be used to calculate the incremental waveform required to cancel that residual detuning.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Adaptive algorithm also changing the bias on </a:t>
            </a:r>
            <a:r>
              <a:rPr lang="en-US" sz="1200" kern="1200" dirty="0" err="1" smtClean="0">
                <a:solidFill>
                  <a:schemeClr val="tx1"/>
                </a:solidFill>
                <a:effectLst/>
                <a:latin typeface="+mn-lt"/>
                <a:ea typeface="+mn-ea"/>
                <a:cs typeface="+mn-cs"/>
              </a:rPr>
              <a:t>Piezo</a:t>
            </a:r>
            <a:r>
              <a:rPr lang="en-US" sz="1200" kern="1200" dirty="0" smtClean="0">
                <a:solidFill>
                  <a:schemeClr val="tx1"/>
                </a:solidFill>
                <a:effectLst/>
                <a:latin typeface="+mn-lt"/>
                <a:ea typeface="+mn-ea"/>
                <a:cs typeface="+mn-cs"/>
              </a:rPr>
              <a:t> to compensate for He bath pressure fluctuations.</a:t>
            </a:r>
          </a:p>
          <a:p>
            <a:endParaRPr lang="en-US" dirty="0"/>
          </a:p>
        </p:txBody>
      </p:sp>
      <p:sp>
        <p:nvSpPr>
          <p:cNvPr id="4" name="Slide Number Placeholder 3"/>
          <p:cNvSpPr>
            <a:spLocks noGrp="1"/>
          </p:cNvSpPr>
          <p:nvPr>
            <p:ph type="sldNum" sz="quarter" idx="10"/>
          </p:nvPr>
        </p:nvSpPr>
        <p:spPr/>
        <p:txBody>
          <a:bodyPr/>
          <a:lstStyle/>
          <a:p>
            <a:fld id="{475EAE6F-F14D-4410-B6E0-D573DF9A948C}" type="slidenum">
              <a:rPr lang="en-US" smtClean="0"/>
              <a:t>5</a:t>
            </a:fld>
            <a:endParaRPr lang="en-US"/>
          </a:p>
        </p:txBody>
      </p:sp>
    </p:spTree>
    <p:extLst>
      <p:ext uri="{BB962C8B-B14F-4D97-AF65-F5344CB8AC3E}">
        <p14:creationId xmlns:p14="http://schemas.microsoft.com/office/powerpoint/2010/main" val="267685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5EAE6F-F14D-4410-B6E0-D573DF9A948C}" type="slidenum">
              <a:rPr lang="en-US" smtClean="0"/>
              <a:t>6</a:t>
            </a:fld>
            <a:endParaRPr lang="en-US"/>
          </a:p>
        </p:txBody>
      </p:sp>
    </p:spTree>
    <p:extLst>
      <p:ext uri="{BB962C8B-B14F-4D97-AF65-F5344CB8AC3E}">
        <p14:creationId xmlns:p14="http://schemas.microsoft.com/office/powerpoint/2010/main" val="213074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Purposes of Horizontal Test Stand at FNAL to test dressed 9-cell tesla-style cavities for </a:t>
            </a:r>
            <a:r>
              <a:rPr lang="en-US" sz="1200" kern="1200" dirty="0" err="1" smtClean="0">
                <a:solidFill>
                  <a:schemeClr val="tx1"/>
                </a:solidFill>
                <a:effectLst/>
                <a:latin typeface="+mn-lt"/>
                <a:ea typeface="+mn-ea"/>
                <a:cs typeface="+mn-cs"/>
              </a:rPr>
              <a:t>Cryomodule</a:t>
            </a:r>
            <a:r>
              <a:rPr lang="en-US" sz="1200" kern="1200" dirty="0" smtClean="0">
                <a:solidFill>
                  <a:schemeClr val="tx1"/>
                </a:solidFill>
                <a:effectLst/>
                <a:latin typeface="+mn-lt"/>
                <a:ea typeface="+mn-ea"/>
                <a:cs typeface="+mn-cs"/>
              </a:rPr>
              <a:t>.</a:t>
            </a:r>
          </a:p>
          <a:p>
            <a:r>
              <a:rPr lang="en-US" sz="1200" strike="sngStrike" kern="1200" dirty="0" smtClean="0">
                <a:solidFill>
                  <a:schemeClr val="tx1"/>
                </a:solidFill>
                <a:effectLst/>
                <a:latin typeface="+mn-lt"/>
                <a:ea typeface="+mn-ea"/>
                <a:cs typeface="+mn-cs"/>
              </a:rPr>
              <a:t>Resonance Control Group build LFD Compensation/</a:t>
            </a:r>
            <a:r>
              <a:rPr lang="en-US" sz="1200" strike="sngStrike" kern="1200" dirty="0" err="1" smtClean="0">
                <a:solidFill>
                  <a:schemeClr val="tx1"/>
                </a:solidFill>
                <a:effectLst/>
                <a:latin typeface="+mn-lt"/>
                <a:ea typeface="+mn-ea"/>
                <a:cs typeface="+mn-cs"/>
              </a:rPr>
              <a:t>Piezo</a:t>
            </a:r>
            <a:r>
              <a:rPr lang="en-US" sz="1200" strike="sngStrike" kern="1200" dirty="0" smtClean="0">
                <a:solidFill>
                  <a:schemeClr val="tx1"/>
                </a:solidFill>
                <a:effectLst/>
                <a:latin typeface="+mn-lt"/>
                <a:ea typeface="+mn-ea"/>
                <a:cs typeface="+mn-cs"/>
              </a:rPr>
              <a:t> control system (for single cavity)  for HTS. This system routinely used as part of the cavity characterization procedure. </a:t>
            </a:r>
          </a:p>
          <a:p>
            <a:r>
              <a:rPr lang="en-US" sz="1200" kern="1200" dirty="0" smtClean="0">
                <a:solidFill>
                  <a:schemeClr val="tx1"/>
                </a:solidFill>
                <a:effectLst/>
                <a:latin typeface="+mn-lt"/>
                <a:ea typeface="+mn-ea"/>
                <a:cs typeface="+mn-cs"/>
              </a:rPr>
              <a:t>One the cavities selection criteria – capability for cavities to operate at </a:t>
            </a:r>
            <a:r>
              <a:rPr lang="en-US" sz="1200" kern="1200" dirty="0" err="1" smtClean="0">
                <a:solidFill>
                  <a:schemeClr val="tx1"/>
                </a:solidFill>
                <a:effectLst/>
                <a:latin typeface="+mn-lt"/>
                <a:ea typeface="+mn-ea"/>
                <a:cs typeface="+mn-cs"/>
              </a:rPr>
              <a:t>Eacc</a:t>
            </a:r>
            <a:r>
              <a:rPr lang="en-US" sz="1200" kern="1200" dirty="0" smtClean="0">
                <a:solidFill>
                  <a:schemeClr val="tx1"/>
                </a:solidFill>
                <a:effectLst/>
                <a:latin typeface="+mn-lt"/>
                <a:ea typeface="+mn-ea"/>
                <a:cs typeface="+mn-cs"/>
              </a:rPr>
              <a:t>&gt;35MV/m.</a:t>
            </a:r>
          </a:p>
          <a:p>
            <a:r>
              <a:rPr lang="en-US" sz="1200" kern="1200" dirty="0" smtClean="0">
                <a:solidFill>
                  <a:schemeClr val="tx1"/>
                </a:solidFill>
                <a:effectLst/>
                <a:latin typeface="+mn-lt"/>
                <a:ea typeface="+mn-ea"/>
                <a:cs typeface="+mn-cs"/>
              </a:rPr>
              <a:t>Average LFD at </a:t>
            </a:r>
            <a:r>
              <a:rPr lang="en-US" sz="1200" kern="1200" dirty="0" err="1" smtClean="0">
                <a:solidFill>
                  <a:schemeClr val="tx1"/>
                </a:solidFill>
                <a:effectLst/>
                <a:latin typeface="+mn-lt"/>
                <a:ea typeface="+mn-ea"/>
                <a:cs typeface="+mn-cs"/>
              </a:rPr>
              <a:t>Eacc</a:t>
            </a:r>
            <a:r>
              <a:rPr lang="en-US" sz="1200" kern="1200" dirty="0" smtClean="0">
                <a:solidFill>
                  <a:schemeClr val="tx1"/>
                </a:solidFill>
                <a:effectLst/>
                <a:latin typeface="+mn-lt"/>
                <a:ea typeface="+mn-ea"/>
                <a:cs typeface="+mn-cs"/>
              </a:rPr>
              <a:t>=35MV/m is</a:t>
            </a:r>
            <a:r>
              <a:rPr lang="en-US" sz="1200" kern="1200" baseline="0" dirty="0" smtClean="0">
                <a:solidFill>
                  <a:schemeClr val="tx1"/>
                </a:solidFill>
                <a:effectLst/>
                <a:latin typeface="+mn-lt"/>
                <a:ea typeface="+mn-ea"/>
                <a:cs typeface="+mn-cs"/>
              </a:rPr>
              <a:t> near</a:t>
            </a:r>
            <a:r>
              <a:rPr lang="en-US" sz="1200" kern="1200" dirty="0" smtClean="0">
                <a:solidFill>
                  <a:schemeClr val="tx1"/>
                </a:solidFill>
                <a:effectLst/>
                <a:latin typeface="+mn-lt"/>
                <a:ea typeface="+mn-ea"/>
                <a:cs typeface="+mn-cs"/>
              </a:rPr>
              <a:t> 1000Hz and some cavities have up to</a:t>
            </a:r>
            <a:r>
              <a:rPr lang="en-US" sz="1200" kern="1200" baseline="0" dirty="0" smtClean="0">
                <a:solidFill>
                  <a:schemeClr val="tx1"/>
                </a:solidFill>
                <a:effectLst/>
                <a:latin typeface="+mn-lt"/>
                <a:ea typeface="+mn-ea"/>
                <a:cs typeface="+mn-cs"/>
              </a:rPr>
              <a:t> 1500Hz</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LFD compensation goal –residual detuning less than 20Hz.</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a:t>
            </a:r>
            <a:r>
              <a:rPr lang="en-US" sz="1200" kern="1200" baseline="0" dirty="0" smtClean="0">
                <a:solidFill>
                  <a:schemeClr val="tx1"/>
                </a:solidFill>
                <a:effectLst/>
                <a:latin typeface="+mn-lt"/>
                <a:ea typeface="+mn-ea"/>
                <a:cs typeface="+mn-cs"/>
              </a:rPr>
              <a:t> a part of the </a:t>
            </a:r>
            <a:r>
              <a:rPr lang="en-US" sz="1200" kern="1200" baseline="0" dirty="0" err="1" smtClean="0">
                <a:solidFill>
                  <a:schemeClr val="tx1"/>
                </a:solidFill>
                <a:effectLst/>
                <a:latin typeface="+mn-lt"/>
                <a:ea typeface="+mn-ea"/>
                <a:cs typeface="+mn-cs"/>
              </a:rPr>
              <a:t>Piezo</a:t>
            </a:r>
            <a:r>
              <a:rPr lang="en-US" sz="1200" kern="1200" baseline="0" dirty="0" smtClean="0">
                <a:solidFill>
                  <a:schemeClr val="tx1"/>
                </a:solidFill>
                <a:effectLst/>
                <a:latin typeface="+mn-lt"/>
                <a:ea typeface="+mn-ea"/>
                <a:cs typeface="+mn-cs"/>
              </a:rPr>
              <a:t> tuner testing procedure we are measuring Dynamic LFD  coefficient for each cavity.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9BAD70-E5D5-40BF-9751-3CC85000C8F6}"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On the next slide results of compensation for cavity AES008 at 35MV/m presented.</a:t>
            </a:r>
          </a:p>
          <a:p>
            <a:r>
              <a:rPr lang="en-US" sz="1200" kern="1200" dirty="0" smtClean="0">
                <a:solidFill>
                  <a:schemeClr val="tx1"/>
                </a:solidFill>
                <a:effectLst/>
                <a:latin typeface="+mn-lt"/>
                <a:ea typeface="+mn-ea"/>
                <a:cs typeface="+mn-cs"/>
              </a:rPr>
              <a:t>System was able compensate from 1000Hz down to 20Hz of residual detuning, with </a:t>
            </a:r>
            <a:r>
              <a:rPr lang="en-US" sz="1200" kern="1200" dirty="0" err="1" smtClean="0">
                <a:solidFill>
                  <a:schemeClr val="tx1"/>
                </a:solidFill>
                <a:effectLst/>
                <a:latin typeface="+mn-lt"/>
                <a:ea typeface="+mn-ea"/>
                <a:cs typeface="+mn-cs"/>
              </a:rPr>
              <a:t>piezo</a:t>
            </a:r>
            <a:r>
              <a:rPr lang="en-US" sz="1200" kern="1200" dirty="0" smtClean="0">
                <a:solidFill>
                  <a:schemeClr val="tx1"/>
                </a:solidFill>
                <a:effectLst/>
                <a:latin typeface="+mn-lt"/>
                <a:ea typeface="+mn-ea"/>
                <a:cs typeface="+mn-cs"/>
              </a:rPr>
              <a:t> stimulus pulse 100V (which 50% of the </a:t>
            </a:r>
            <a:r>
              <a:rPr lang="en-US" sz="1200" kern="1200" dirty="0" err="1" smtClean="0">
                <a:solidFill>
                  <a:schemeClr val="tx1"/>
                </a:solidFill>
                <a:effectLst/>
                <a:latin typeface="+mn-lt"/>
                <a:ea typeface="+mn-ea"/>
                <a:cs typeface="+mn-cs"/>
              </a:rPr>
              <a:t>piezo</a:t>
            </a:r>
            <a:r>
              <a:rPr lang="en-US" sz="1200" kern="1200" dirty="0" smtClean="0">
                <a:solidFill>
                  <a:schemeClr val="tx1"/>
                </a:solidFill>
                <a:effectLst/>
                <a:latin typeface="+mn-lt"/>
                <a:ea typeface="+mn-ea"/>
                <a:cs typeface="+mn-cs"/>
              </a:rPr>
              <a:t> range). </a:t>
            </a:r>
          </a:p>
          <a:p>
            <a:r>
              <a:rPr lang="en-US" sz="1200" strike="sngStrike" kern="1200" dirty="0" smtClean="0">
                <a:solidFill>
                  <a:schemeClr val="tx1"/>
                </a:solidFill>
                <a:effectLst/>
                <a:latin typeface="+mn-lt"/>
                <a:ea typeface="+mn-ea"/>
                <a:cs typeface="+mn-cs"/>
              </a:rPr>
              <a:t>Let me emphasize that compensation was done for Fill and Flattop of RF pulse.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a shape of  </a:t>
            </a:r>
            <a:r>
              <a:rPr lang="en-US" sz="1200" kern="1200" dirty="0" err="1" smtClean="0">
                <a:solidFill>
                  <a:schemeClr val="tx1"/>
                </a:solidFill>
                <a:effectLst/>
                <a:latin typeface="+mn-lt"/>
                <a:ea typeface="+mn-ea"/>
                <a:cs typeface="+mn-cs"/>
              </a:rPr>
              <a:t>piezo</a:t>
            </a:r>
            <a:r>
              <a:rPr lang="en-US" sz="1200" kern="1200" dirty="0" smtClean="0">
                <a:solidFill>
                  <a:schemeClr val="tx1"/>
                </a:solidFill>
                <a:effectLst/>
                <a:latin typeface="+mn-lt"/>
                <a:ea typeface="+mn-ea"/>
                <a:cs typeface="+mn-cs"/>
              </a:rPr>
              <a:t> stimulus pulse selected by LS LFD system.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Plot at the right</a:t>
            </a:r>
            <a:r>
              <a:rPr lang="en-US" sz="1200" kern="1200" baseline="0" dirty="0" smtClean="0">
                <a:solidFill>
                  <a:schemeClr val="tx1"/>
                </a:solidFill>
                <a:effectLst/>
                <a:latin typeface="+mn-lt"/>
                <a:ea typeface="+mn-ea"/>
                <a:cs typeface="+mn-cs"/>
              </a:rPr>
              <a:t> side of the slide presented </a:t>
            </a:r>
            <a:r>
              <a:rPr lang="en-US" sz="1200" kern="1200" dirty="0" smtClean="0">
                <a:solidFill>
                  <a:schemeClr val="tx1"/>
                </a:solidFill>
                <a:effectLst/>
                <a:latin typeface="+mn-lt"/>
                <a:ea typeface="+mn-ea"/>
                <a:cs typeface="+mn-cs"/>
              </a:rPr>
              <a:t>Waveforms of forward, probe and reflected signals for Cavity TB9AES010 before and after compensation.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9BAD70-E5D5-40BF-9751-3CC85000C8F6}"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FNAL’s team built and delivered to KEK </a:t>
            </a:r>
            <a:r>
              <a:rPr lang="en-US" sz="1200" kern="1200" dirty="0" err="1" smtClean="0">
                <a:solidFill>
                  <a:schemeClr val="tx1"/>
                </a:solidFill>
                <a:effectLst/>
                <a:latin typeface="+mn-lt"/>
                <a:ea typeface="+mn-ea"/>
                <a:cs typeface="+mn-cs"/>
              </a:rPr>
              <a:t>piezo</a:t>
            </a:r>
            <a:r>
              <a:rPr lang="en-US" sz="1200" kern="1200" dirty="0" smtClean="0">
                <a:solidFill>
                  <a:schemeClr val="tx1"/>
                </a:solidFill>
                <a:effectLst/>
                <a:latin typeface="+mn-lt"/>
                <a:ea typeface="+mn-ea"/>
                <a:cs typeface="+mn-cs"/>
              </a:rPr>
              <a:t> control system (copy of HTS system) to work (side-to-side)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LS LFD algorithm has been used for LFD compensation on 4 different type of cavity/tuner systems… </a:t>
            </a:r>
          </a:p>
          <a:p>
            <a:r>
              <a:rPr lang="en-US" sz="1200" u="none" strike="sngStrike" kern="1200" dirty="0" smtClean="0">
                <a:solidFill>
                  <a:schemeClr val="tx1"/>
                </a:solidFill>
                <a:effectLst/>
                <a:latin typeface="+mn-lt"/>
                <a:ea typeface="+mn-ea"/>
                <a:cs typeface="+mn-cs"/>
              </a:rPr>
              <a:t>Summary of LFD compensation presented on this plot.</a:t>
            </a:r>
          </a:p>
          <a:p>
            <a:r>
              <a:rPr lang="en-US" sz="1200" strike="sngStrike" kern="1200" dirty="0" smtClean="0">
                <a:solidFill>
                  <a:schemeClr val="tx1"/>
                </a:solidFill>
                <a:effectLst/>
                <a:latin typeface="+mn-lt"/>
                <a:ea typeface="+mn-ea"/>
                <a:cs typeface="+mn-cs"/>
              </a:rPr>
              <a:t>Interesting to compare  </a:t>
            </a:r>
            <a:r>
              <a:rPr lang="en-US" sz="1200" strike="sngStrike" kern="1200" dirty="0" err="1" smtClean="0">
                <a:solidFill>
                  <a:schemeClr val="tx1"/>
                </a:solidFill>
                <a:effectLst/>
                <a:latin typeface="+mn-lt"/>
                <a:ea typeface="+mn-ea"/>
                <a:cs typeface="+mn-cs"/>
              </a:rPr>
              <a:t>Piezo</a:t>
            </a:r>
            <a:r>
              <a:rPr lang="en-US" sz="1200" strike="sngStrike" kern="1200" dirty="0" smtClean="0">
                <a:solidFill>
                  <a:schemeClr val="tx1"/>
                </a:solidFill>
                <a:effectLst/>
                <a:latin typeface="+mn-lt"/>
                <a:ea typeface="+mn-ea"/>
                <a:cs typeface="+mn-cs"/>
              </a:rPr>
              <a:t> Compensation Waveform calculated by LS LFD system for 2 different slow/fast tuners:  Blade Tuner from FNAL and Slide/Jack from KEK.</a:t>
            </a:r>
          </a:p>
          <a:p>
            <a:r>
              <a:rPr lang="en-US" sz="1200" strike="sngStrike" kern="1200" dirty="0" smtClean="0">
                <a:solidFill>
                  <a:schemeClr val="tx1"/>
                </a:solidFill>
                <a:effectLst/>
                <a:latin typeface="+mn-lt"/>
                <a:ea typeface="+mn-ea"/>
                <a:cs typeface="+mn-cs"/>
              </a:rPr>
              <a:t>Measurements of </a:t>
            </a:r>
            <a:r>
              <a:rPr lang="en-US" sz="1200" strike="sngStrike" kern="1200" dirty="0" err="1" smtClean="0">
                <a:solidFill>
                  <a:schemeClr val="tx1"/>
                </a:solidFill>
                <a:effectLst/>
                <a:latin typeface="+mn-lt"/>
                <a:ea typeface="+mn-ea"/>
                <a:cs typeface="+mn-cs"/>
              </a:rPr>
              <a:t>Piezo</a:t>
            </a:r>
            <a:r>
              <a:rPr lang="en-US" sz="1200" strike="sngStrike" kern="1200" dirty="0" smtClean="0">
                <a:solidFill>
                  <a:schemeClr val="tx1"/>
                </a:solidFill>
                <a:effectLst/>
                <a:latin typeface="+mn-lt"/>
                <a:ea typeface="+mn-ea"/>
                <a:cs typeface="+mn-cs"/>
              </a:rPr>
              <a:t>-to-Cavity TF in CW also demonstrated differences in dominant frequencies 200Hz VS 350Hz for this tuners…</a:t>
            </a:r>
          </a:p>
          <a:p>
            <a:endParaRPr lang="en-US" dirty="0"/>
          </a:p>
        </p:txBody>
      </p:sp>
      <p:sp>
        <p:nvSpPr>
          <p:cNvPr id="4" name="Slide Number Placeholder 3"/>
          <p:cNvSpPr>
            <a:spLocks noGrp="1"/>
          </p:cNvSpPr>
          <p:nvPr>
            <p:ph type="sldNum" sz="quarter" idx="10"/>
          </p:nvPr>
        </p:nvSpPr>
        <p:spPr/>
        <p:txBody>
          <a:bodyPr/>
          <a:lstStyle/>
          <a:p>
            <a:fld id="{475EAE6F-F14D-4410-B6E0-D573DF9A948C}" type="slidenum">
              <a:rPr lang="en-US" smtClean="0"/>
              <a:t>9</a:t>
            </a:fld>
            <a:endParaRPr lang="en-US"/>
          </a:p>
        </p:txBody>
      </p:sp>
    </p:spTree>
    <p:extLst>
      <p:ext uri="{BB962C8B-B14F-4D97-AF65-F5344CB8AC3E}">
        <p14:creationId xmlns:p14="http://schemas.microsoft.com/office/powerpoint/2010/main" val="3884576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different response (vibration)</a:t>
            </a:r>
            <a:r>
              <a:rPr lang="en-US" baseline="0" dirty="0" smtClean="0"/>
              <a:t> of cavity/tuner system on the mechanical kick from short </a:t>
            </a:r>
            <a:r>
              <a:rPr lang="en-US" baseline="0" dirty="0" err="1" smtClean="0"/>
              <a:t>piezo</a:t>
            </a:r>
            <a:r>
              <a:rPr lang="en-US" baseline="0" dirty="0" smtClean="0"/>
              <a:t> stimulus pulse presented here. </a:t>
            </a:r>
          </a:p>
          <a:p>
            <a:r>
              <a:rPr lang="en-US" baseline="0" dirty="0" smtClean="0"/>
              <a:t>On the left is response  in time domain and on the right in the frequency domain.</a:t>
            </a:r>
          </a:p>
          <a:p>
            <a:r>
              <a:rPr lang="en-US" baseline="0" dirty="0" smtClean="0"/>
              <a:t>As you can see KEK cavity/tuner system much stiffer and has higher mechanical resonance than FNAL &amp; DESY.</a:t>
            </a:r>
            <a:endParaRPr lang="en-US" dirty="0"/>
          </a:p>
        </p:txBody>
      </p:sp>
      <p:sp>
        <p:nvSpPr>
          <p:cNvPr id="4" name="Slide Number Placeholder 3"/>
          <p:cNvSpPr>
            <a:spLocks noGrp="1"/>
          </p:cNvSpPr>
          <p:nvPr>
            <p:ph type="sldNum" sz="quarter" idx="10"/>
          </p:nvPr>
        </p:nvSpPr>
        <p:spPr/>
        <p:txBody>
          <a:bodyPr/>
          <a:lstStyle/>
          <a:p>
            <a:fld id="{475EAE6F-F14D-4410-B6E0-D573DF9A948C}" type="slidenum">
              <a:rPr lang="en-US" smtClean="0"/>
              <a:t>10</a:t>
            </a:fld>
            <a:endParaRPr lang="en-US"/>
          </a:p>
        </p:txBody>
      </p:sp>
    </p:spTree>
    <p:extLst>
      <p:ext uri="{BB962C8B-B14F-4D97-AF65-F5344CB8AC3E}">
        <p14:creationId xmlns:p14="http://schemas.microsoft.com/office/powerpoint/2010/main" val="156522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125944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6764892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73753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4579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01836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54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32794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9211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2285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069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62332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2824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752208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25587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05501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56138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66739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92045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66068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37211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73386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46890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099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95361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1974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97147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38846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9576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81768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45084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45877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78624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6404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1411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11103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52547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09537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8760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1429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04721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39497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44559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44055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91809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4966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9534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8571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58560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72250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3244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89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088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7539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2892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340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4159421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055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0793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0864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9588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5928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5082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5381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7614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3446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5536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2686069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0416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2163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134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8332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8604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7659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9292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7415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3192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236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3217313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8322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8085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2561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3611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820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4771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0878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8537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75141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884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3179240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4453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8774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6692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2294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5115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383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554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0923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4738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950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1340023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1457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3551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4189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20978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36479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2690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84274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8936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3594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4256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1112627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7978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7098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4309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8028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603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0851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2937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58294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472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9983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39551778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111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03059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1710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2856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58313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37983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87331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0297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58351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987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C1AFE-644F-454C-B424-377695DA0553}" type="datetimeFigureOut">
              <a:rPr lang="en-US" smtClean="0"/>
              <a:t>12/5/2011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E4E97A-7DE3-486B-8041-3B6AEA28E8E9}" type="slidenum">
              <a:rPr lang="en-US" smtClean="0"/>
              <a:t>‹#›</a:t>
            </a:fld>
            <a:endParaRPr lang="en-US" dirty="0"/>
          </a:p>
        </p:txBody>
      </p:sp>
    </p:spTree>
    <p:extLst>
      <p:ext uri="{BB962C8B-B14F-4D97-AF65-F5344CB8AC3E}">
        <p14:creationId xmlns:p14="http://schemas.microsoft.com/office/powerpoint/2010/main" val="37693411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6071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60277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3672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98508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0663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06597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85057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75334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6539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3681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C1AFE-644F-454C-B424-377695DA0553}" type="datetimeFigureOut">
              <a:rPr lang="en-US" smtClean="0"/>
              <a:t>12/5/2011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4E97A-7DE3-486B-8041-3B6AEA28E8E9}" type="slidenum">
              <a:rPr lang="en-US" smtClean="0"/>
              <a:t>‹#›</a:t>
            </a:fld>
            <a:endParaRPr lang="en-US" dirty="0"/>
          </a:p>
        </p:txBody>
      </p:sp>
    </p:spTree>
    <p:extLst>
      <p:ext uri="{BB962C8B-B14F-4D97-AF65-F5344CB8AC3E}">
        <p14:creationId xmlns:p14="http://schemas.microsoft.com/office/powerpoint/2010/main" val="104131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612567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158976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24144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08529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96616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83390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22410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34565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409419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94939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876018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3C6B2-B025-413E-B11C-E11BCA044E5A}" type="datetimeFigureOut">
              <a:rPr lang="en-US" smtClean="0">
                <a:solidFill>
                  <a:prstClr val="black">
                    <a:tint val="75000"/>
                  </a:prstClr>
                </a:solidFill>
              </a:rPr>
              <a:pPr/>
              <a:t>12/5/2011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88903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8.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8.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8.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8.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8.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8.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01.xml"/><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2.xml"/><Relationship Id="rId1" Type="http://schemas.openxmlformats.org/officeDocument/2006/relationships/vmlDrawing" Target="../drawings/vmlDrawing1.vml"/><Relationship Id="rId4" Type="http://schemas.openxmlformats.org/officeDocument/2006/relationships/image" Target="../media/image73.wmf"/></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4.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13.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6945" y="3886200"/>
            <a:ext cx="7450108" cy="1203473"/>
          </a:xfrm>
        </p:spPr>
        <p:txBody>
          <a:bodyPr/>
          <a:lstStyle/>
          <a:p>
            <a:r>
              <a:rPr lang="en-US" sz="2800" dirty="0" err="1" smtClean="0">
                <a:solidFill>
                  <a:schemeClr val="tx1"/>
                </a:solidFill>
                <a:latin typeface="Arial Rounded MT Bold" pitchFamily="34" charset="0"/>
              </a:rPr>
              <a:t>Yuriy</a:t>
            </a:r>
            <a:r>
              <a:rPr lang="en-US" sz="2800" dirty="0" smtClean="0">
                <a:solidFill>
                  <a:schemeClr val="tx1"/>
                </a:solidFill>
                <a:latin typeface="Arial Rounded MT Bold" pitchFamily="34" charset="0"/>
              </a:rPr>
              <a:t> </a:t>
            </a:r>
            <a:r>
              <a:rPr lang="en-US" sz="2800" dirty="0" err="1" smtClean="0">
                <a:solidFill>
                  <a:schemeClr val="tx1"/>
                </a:solidFill>
                <a:latin typeface="Arial Rounded MT Bold" pitchFamily="34" charset="0"/>
              </a:rPr>
              <a:t>Pischalnikov</a:t>
            </a:r>
            <a:r>
              <a:rPr lang="en-US" sz="2800" dirty="0" smtClean="0">
                <a:solidFill>
                  <a:schemeClr val="tx1"/>
                </a:solidFill>
                <a:latin typeface="Arial Rounded MT Bold" pitchFamily="34" charset="0"/>
              </a:rPr>
              <a:t>     Warren </a:t>
            </a:r>
            <a:r>
              <a:rPr lang="en-US" sz="2800" dirty="0" err="1" smtClean="0">
                <a:solidFill>
                  <a:schemeClr val="tx1"/>
                </a:solidFill>
                <a:latin typeface="Arial Rounded MT Bold" pitchFamily="34" charset="0"/>
              </a:rPr>
              <a:t>Schappert</a:t>
            </a:r>
            <a:endParaRPr lang="en-US" sz="2800" dirty="0" smtClean="0">
              <a:solidFill>
                <a:schemeClr val="tx1"/>
              </a:solidFill>
              <a:latin typeface="Arial Rounded MT Bold" pitchFamily="34" charset="0"/>
            </a:endParaRPr>
          </a:p>
          <a:p>
            <a:r>
              <a:rPr lang="en-US" i="1" dirty="0" smtClean="0">
                <a:solidFill>
                  <a:schemeClr val="tx1"/>
                </a:solidFill>
                <a:latin typeface="Arial Rounded MT Bold" pitchFamily="34" charset="0"/>
              </a:rPr>
              <a:t>(FNAL</a:t>
            </a:r>
            <a:r>
              <a:rPr lang="en-US" i="1" dirty="0" smtClean="0">
                <a:solidFill>
                  <a:schemeClr val="tx1"/>
                </a:solidFill>
                <a:latin typeface="Arial Rounded MT Bold" pitchFamily="34" charset="0"/>
              </a:rPr>
              <a:t>) </a:t>
            </a:r>
            <a:endParaRPr lang="en-US" i="1" dirty="0">
              <a:solidFill>
                <a:schemeClr val="tx1"/>
              </a:solidFill>
              <a:latin typeface="Arial Rounded MT Bold" pitchFamily="34" charset="0"/>
            </a:endParaRPr>
          </a:p>
        </p:txBody>
      </p:sp>
      <p:sp>
        <p:nvSpPr>
          <p:cNvPr id="4" name="TextBox 3"/>
          <p:cNvSpPr txBox="1"/>
          <p:nvPr/>
        </p:nvSpPr>
        <p:spPr>
          <a:xfrm>
            <a:off x="2702834" y="5623073"/>
            <a:ext cx="3738331" cy="707886"/>
          </a:xfrm>
          <a:prstGeom prst="rect">
            <a:avLst/>
          </a:prstGeom>
          <a:noFill/>
        </p:spPr>
        <p:txBody>
          <a:bodyPr wrap="none" rtlCol="0">
            <a:spAutoFit/>
          </a:bodyPr>
          <a:lstStyle/>
          <a:p>
            <a:pPr algn="ctr"/>
            <a:r>
              <a:rPr lang="en-US" sz="2000" dirty="0" smtClean="0">
                <a:latin typeface="Arial Rounded MT Bold" pitchFamily="34" charset="0"/>
              </a:rPr>
              <a:t>TTC meeting,</a:t>
            </a:r>
          </a:p>
          <a:p>
            <a:pPr algn="ctr"/>
            <a:r>
              <a:rPr lang="en-US" sz="2000" dirty="0" smtClean="0">
                <a:latin typeface="Arial Rounded MT Bold" pitchFamily="34" charset="0"/>
              </a:rPr>
              <a:t> IHEP, Beijing, Dec  5-7, 2011</a:t>
            </a:r>
            <a:endParaRPr lang="en-US" sz="2000" dirty="0">
              <a:latin typeface="Arial Rounded MT Bold" pitchFamily="34" charset="0"/>
            </a:endParaRPr>
          </a:p>
        </p:txBody>
      </p:sp>
      <p:sp>
        <p:nvSpPr>
          <p:cNvPr id="5" name="Rectangle 4"/>
          <p:cNvSpPr/>
          <p:nvPr/>
        </p:nvSpPr>
        <p:spPr>
          <a:xfrm>
            <a:off x="1138206" y="1143000"/>
            <a:ext cx="6867586" cy="206210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askerville Old Face" pitchFamily="18" charset="0"/>
              </a:rPr>
              <a:t>ADAPTIVE COMPENSATION </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askerville Old Face" pitchFamily="18" charset="0"/>
              </a:rPr>
              <a:t>FOR LORENTZ FORCE DETUNING</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askerville Old Face" pitchFamily="18" charset="0"/>
              </a:rPr>
              <a:t> IN SRF CAVITES. </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askerville Old Face" pitchFamily="18" charset="0"/>
              </a:rPr>
              <a:t>FERMILAB EXPERIENCE. </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17624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288"/>
            <a:ext cx="8229600" cy="715962"/>
          </a:xfrm>
        </p:spPr>
        <p:txBody>
          <a:bodyPr>
            <a:normAutofit fontScale="90000"/>
          </a:bodyPr>
          <a:lstStyle/>
          <a:p>
            <a:r>
              <a:rPr lang="en-US" sz="2800" dirty="0">
                <a:latin typeface="Baskerville Old Face" pitchFamily="18" charset="0"/>
              </a:rPr>
              <a:t>Transient spectral analysis</a:t>
            </a:r>
            <a:br>
              <a:rPr lang="en-US" sz="2800" dirty="0">
                <a:latin typeface="Baskerville Old Face" pitchFamily="18" charset="0"/>
              </a:rPr>
            </a:br>
            <a:r>
              <a:rPr lang="en-US" sz="2400" dirty="0">
                <a:latin typeface="Baskerville Old Face" pitchFamily="18" charset="0"/>
              </a:rPr>
              <a:t>Response of cavity /tuner system on short piezo stimulus </a:t>
            </a:r>
            <a:r>
              <a:rPr lang="en-US" sz="2400" dirty="0" smtClean="0">
                <a:latin typeface="Baskerville Old Face" pitchFamily="18" charset="0"/>
              </a:rPr>
              <a:t>pulse</a:t>
            </a:r>
            <a:br>
              <a:rPr lang="en-US" sz="2400" dirty="0" smtClean="0">
                <a:latin typeface="Baskerville Old Face" pitchFamily="18" charset="0"/>
              </a:rPr>
            </a:br>
            <a:r>
              <a:rPr lang="en-US" sz="2400" dirty="0" smtClean="0">
                <a:latin typeface="Baskerville Old Face" pitchFamily="18" charset="0"/>
              </a:rPr>
              <a:t>CW mode</a:t>
            </a:r>
            <a:endParaRPr lang="en-US" sz="2400" dirty="0">
              <a:latin typeface="Baskerville Old Face" pitchFamily="18"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40" t="29077" r="14849" b="458"/>
          <a:stretch/>
        </p:blipFill>
        <p:spPr bwMode="auto">
          <a:xfrm>
            <a:off x="381000" y="1447800"/>
            <a:ext cx="7296598"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75"/>
            <a:ext cx="134143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4343400" y="6019800"/>
            <a:ext cx="333419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62666" y="6019800"/>
            <a:ext cx="1495666" cy="369332"/>
          </a:xfrm>
          <a:prstGeom prst="rect">
            <a:avLst/>
          </a:prstGeom>
          <a:noFill/>
        </p:spPr>
        <p:txBody>
          <a:bodyPr wrap="none" rtlCol="0">
            <a:spAutoFit/>
          </a:bodyPr>
          <a:lstStyle/>
          <a:p>
            <a:r>
              <a:rPr lang="en-US" dirty="0" smtClean="0"/>
              <a:t>Frequency, Hz</a:t>
            </a:r>
            <a:endParaRPr lang="en-US" dirty="0"/>
          </a:p>
        </p:txBody>
      </p:sp>
      <p:cxnSp>
        <p:nvCxnSpPr>
          <p:cNvPr id="9" name="Straight Arrow Connector 8"/>
          <p:cNvCxnSpPr/>
          <p:nvPr/>
        </p:nvCxnSpPr>
        <p:spPr>
          <a:xfrm>
            <a:off x="752619" y="6063734"/>
            <a:ext cx="333419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6063734"/>
            <a:ext cx="1247457" cy="369332"/>
          </a:xfrm>
          <a:prstGeom prst="rect">
            <a:avLst/>
          </a:prstGeom>
          <a:noFill/>
        </p:spPr>
        <p:txBody>
          <a:bodyPr wrap="none" rtlCol="0">
            <a:spAutoFit/>
          </a:bodyPr>
          <a:lstStyle/>
          <a:p>
            <a:r>
              <a:rPr lang="en-US" dirty="0" smtClean="0"/>
              <a:t>Time, </a:t>
            </a:r>
            <a:r>
              <a:rPr lang="en-US" dirty="0" err="1" smtClean="0"/>
              <a:t>msec</a:t>
            </a:r>
            <a:endParaRPr lang="en-US" dirty="0"/>
          </a:p>
        </p:txBody>
      </p:sp>
      <p:sp>
        <p:nvSpPr>
          <p:cNvPr id="7" name="TextBox 6"/>
          <p:cNvSpPr txBox="1"/>
          <p:nvPr/>
        </p:nvSpPr>
        <p:spPr>
          <a:xfrm>
            <a:off x="6769858" y="4441195"/>
            <a:ext cx="442750" cy="215444"/>
          </a:xfrm>
          <a:prstGeom prst="rect">
            <a:avLst/>
          </a:prstGeom>
          <a:noFill/>
        </p:spPr>
        <p:txBody>
          <a:bodyPr wrap="none" rtlCol="0">
            <a:spAutoFit/>
          </a:bodyPr>
          <a:lstStyle/>
          <a:p>
            <a:r>
              <a:rPr lang="en-US" sz="800" i="1" u="sng" dirty="0" smtClean="0">
                <a:solidFill>
                  <a:schemeClr val="bg1"/>
                </a:solidFill>
              </a:rPr>
              <a:t>550Hz</a:t>
            </a:r>
            <a:endParaRPr lang="en-US" sz="800" i="1" u="sng" dirty="0">
              <a:solidFill>
                <a:schemeClr val="bg1"/>
              </a:solidFill>
            </a:endParaRPr>
          </a:p>
        </p:txBody>
      </p:sp>
      <p:sp>
        <p:nvSpPr>
          <p:cNvPr id="12" name="TextBox 11"/>
          <p:cNvSpPr txBox="1"/>
          <p:nvPr/>
        </p:nvSpPr>
        <p:spPr>
          <a:xfrm>
            <a:off x="5410200" y="3048000"/>
            <a:ext cx="442750" cy="215444"/>
          </a:xfrm>
          <a:prstGeom prst="rect">
            <a:avLst/>
          </a:prstGeom>
          <a:noFill/>
        </p:spPr>
        <p:txBody>
          <a:bodyPr wrap="none" rtlCol="0">
            <a:spAutoFit/>
          </a:bodyPr>
          <a:lstStyle/>
          <a:p>
            <a:r>
              <a:rPr lang="en-US" sz="800" i="1" u="sng" dirty="0">
                <a:solidFill>
                  <a:schemeClr val="bg1"/>
                </a:solidFill>
              </a:rPr>
              <a:t>2</a:t>
            </a:r>
            <a:r>
              <a:rPr lang="en-US" sz="800" i="1" u="sng" dirty="0" smtClean="0">
                <a:solidFill>
                  <a:schemeClr val="bg1"/>
                </a:solidFill>
              </a:rPr>
              <a:t>50Hz</a:t>
            </a:r>
            <a:endParaRPr lang="en-US" sz="800" i="1" u="sng" dirty="0">
              <a:solidFill>
                <a:schemeClr val="bg1"/>
              </a:solidFill>
            </a:endParaRPr>
          </a:p>
        </p:txBody>
      </p:sp>
    </p:spTree>
    <p:extLst>
      <p:ext uri="{BB962C8B-B14F-4D97-AF65-F5344CB8AC3E}">
        <p14:creationId xmlns:p14="http://schemas.microsoft.com/office/powerpoint/2010/main" val="3922667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dirty="0" err="1" smtClean="0">
                <a:latin typeface="Baskerville Old Face" pitchFamily="18" charset="0"/>
              </a:rPr>
              <a:t>Piezo</a:t>
            </a:r>
            <a:r>
              <a:rPr lang="en-US" sz="2800" dirty="0" smtClean="0">
                <a:latin typeface="Baskerville Old Face" pitchFamily="18" charset="0"/>
              </a:rPr>
              <a:t> Impulse Calculated by LS LFD Algorithm</a:t>
            </a:r>
            <a:endParaRPr lang="en-US" sz="2800" dirty="0">
              <a:latin typeface="Baskerville Old Face" pitchFamily="18"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56009"/>
            <a:ext cx="8483600" cy="467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11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 y="0"/>
            <a:ext cx="134143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33" y="1295400"/>
            <a:ext cx="408058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622" y="1143000"/>
            <a:ext cx="3181135"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533" y="3874141"/>
            <a:ext cx="3810000" cy="294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282702821"/>
              </p:ext>
            </p:extLst>
          </p:nvPr>
        </p:nvGraphicFramePr>
        <p:xfrm>
          <a:off x="152400" y="4724400"/>
          <a:ext cx="4613753" cy="1676400"/>
        </p:xfrm>
        <a:graphic>
          <a:graphicData uri="http://schemas.openxmlformats.org/drawingml/2006/table">
            <a:tbl>
              <a:tblPr/>
              <a:tblGrid>
                <a:gridCol w="1456499"/>
                <a:gridCol w="1137709"/>
                <a:gridCol w="1128579"/>
                <a:gridCol w="890966"/>
              </a:tblGrid>
              <a:tr h="356235">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l" fontAlgn="b"/>
                      <a:endParaRPr lang="en-US" sz="12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b"/>
                      <a:r>
                        <a:rPr lang="en-US" sz="1400" b="1" i="0" u="none" strike="noStrike" dirty="0">
                          <a:solidFill>
                            <a:srgbClr val="000000"/>
                          </a:solidFill>
                          <a:latin typeface="Comic Sans MS"/>
                        </a:rPr>
                        <a:t>FNAL/INFN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b"/>
                      <a:r>
                        <a:rPr lang="en-US" sz="1400" b="1" i="0" u="none" strike="noStrike" dirty="0">
                          <a:solidFill>
                            <a:srgbClr val="000000"/>
                          </a:solidFill>
                          <a:latin typeface="Comic Sans MS"/>
                        </a:rPr>
                        <a:t>DESY/</a:t>
                      </a:r>
                      <a:r>
                        <a:rPr lang="en-US" sz="1400" b="1" i="0" u="none" strike="noStrike" dirty="0" err="1">
                          <a:solidFill>
                            <a:srgbClr val="000000"/>
                          </a:solidFill>
                          <a:latin typeface="Comic Sans MS"/>
                        </a:rPr>
                        <a:t>Saclay</a:t>
                      </a:r>
                      <a:endParaRPr lang="en-US" sz="1400" b="1" i="0" u="none" strike="noStrike" dirty="0">
                        <a:solidFill>
                          <a:srgbClr val="000000"/>
                        </a:solidFill>
                        <a:latin typeface="Comic Sans M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b"/>
                      <a:r>
                        <a:rPr lang="en-US" sz="1400" b="1" i="0" u="none" strike="noStrike" dirty="0">
                          <a:solidFill>
                            <a:srgbClr val="000000"/>
                          </a:solidFill>
                          <a:latin typeface="Comic Sans MS"/>
                        </a:rPr>
                        <a:t>KEK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614652">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b"/>
                      <a:r>
                        <a:rPr lang="en-US" sz="1200" b="1" i="0" u="none" strike="noStrike" dirty="0">
                          <a:solidFill>
                            <a:srgbClr val="000000"/>
                          </a:solidFill>
                          <a:latin typeface="Comic Sans MS"/>
                        </a:rPr>
                        <a:t>K</a:t>
                      </a:r>
                      <a:r>
                        <a:rPr lang="en-US" sz="1200" b="1" i="0" u="none" strike="noStrike" baseline="-25000" dirty="0">
                          <a:solidFill>
                            <a:srgbClr val="000000"/>
                          </a:solidFill>
                          <a:latin typeface="Comic Sans MS"/>
                        </a:rPr>
                        <a:t>LFD                </a:t>
                      </a:r>
                      <a:r>
                        <a:rPr lang="en-US" sz="1200" b="1" i="0" u="none" strike="noStrike" dirty="0">
                          <a:solidFill>
                            <a:srgbClr val="000000"/>
                          </a:solidFill>
                          <a:latin typeface="Comic Sans MS"/>
                        </a:rPr>
                        <a:t>(1ms FLAT-TOP)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ctr"/>
                      <a:r>
                        <a:rPr lang="en-US" sz="2400" b="1" i="0" u="none" strike="noStrike" dirty="0">
                          <a:solidFill>
                            <a:srgbClr val="000000"/>
                          </a:solidFill>
                          <a:latin typeface="Comic Sans MS" pitchFamily="66"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ctr"/>
                      <a:r>
                        <a:rPr lang="en-US" sz="2400" b="1" i="0" u="none" strike="noStrike" dirty="0">
                          <a:solidFill>
                            <a:srgbClr val="000000"/>
                          </a:solidFill>
                          <a:latin typeface="Comic Sans MS" pitchFamily="66"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ctr"/>
                      <a:r>
                        <a:rPr lang="en-US" sz="2400" b="1" i="0" u="none" strike="noStrike" dirty="0">
                          <a:solidFill>
                            <a:srgbClr val="000000"/>
                          </a:solidFill>
                          <a:latin typeface="Comic Sans MS" pitchFamily="66"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705513">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b"/>
                      <a:r>
                        <a:rPr lang="en-US" sz="1200" b="1" i="0" u="none" strike="noStrike" dirty="0">
                          <a:solidFill>
                            <a:srgbClr val="000000"/>
                          </a:solidFill>
                          <a:latin typeface="Comic Sans MS"/>
                        </a:rPr>
                        <a:t>K</a:t>
                      </a:r>
                      <a:r>
                        <a:rPr lang="en-US" sz="1200" b="1" i="0" u="none" strike="noStrike" baseline="-25000" dirty="0">
                          <a:solidFill>
                            <a:srgbClr val="000000"/>
                          </a:solidFill>
                          <a:latin typeface="Comic Sans MS"/>
                        </a:rPr>
                        <a:t>LFD                </a:t>
                      </a:r>
                      <a:r>
                        <a:rPr lang="en-US" sz="1200" b="1" i="0" u="none" strike="noStrike" dirty="0">
                          <a:solidFill>
                            <a:srgbClr val="000000"/>
                          </a:solidFill>
                          <a:latin typeface="Comic Sans MS"/>
                        </a:rPr>
                        <a:t>(1,5ms </a:t>
                      </a:r>
                      <a:r>
                        <a:rPr lang="en-US" sz="1200" b="1" i="0" u="none" strike="noStrike" dirty="0" smtClean="0">
                          <a:solidFill>
                            <a:srgbClr val="000000"/>
                          </a:solidFill>
                          <a:latin typeface="Comic Sans MS"/>
                        </a:rPr>
                        <a:t>FILL+FLAT-TOP)</a:t>
                      </a:r>
                      <a:endParaRPr lang="en-US" sz="1200" b="1" i="0" u="none" strike="noStrike" dirty="0">
                        <a:solidFill>
                          <a:srgbClr val="000000"/>
                        </a:solidFill>
                        <a:latin typeface="Comic Sans M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ctr"/>
                      <a:r>
                        <a:rPr lang="en-US" sz="2400" b="1" i="0" u="none" strike="noStrike" dirty="0">
                          <a:solidFill>
                            <a:srgbClr val="000000"/>
                          </a:solidFill>
                          <a:latin typeface="Comic Sans MS" pitchFamily="66" charset="0"/>
                        </a:rPr>
                        <a:t>0,85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ctr"/>
                      <a:r>
                        <a:rPr lang="en-US" sz="2400" b="1" i="0" u="none" strike="noStrike" dirty="0">
                          <a:solidFill>
                            <a:srgbClr val="000000"/>
                          </a:solidFill>
                          <a:latin typeface="Comic Sans MS" pitchFamily="66"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fontAlgn="ctr"/>
                      <a:r>
                        <a:rPr lang="en-US" sz="2400" b="1" i="0" u="none" strike="noStrike" dirty="0">
                          <a:solidFill>
                            <a:srgbClr val="000000"/>
                          </a:solidFill>
                          <a:latin typeface="Comic Sans MS" pitchFamily="66"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bl>
          </a:graphicData>
        </a:graphic>
      </p:graphicFrame>
      <p:sp>
        <p:nvSpPr>
          <p:cNvPr id="5" name="TextBox 4"/>
          <p:cNvSpPr txBox="1"/>
          <p:nvPr/>
        </p:nvSpPr>
        <p:spPr>
          <a:xfrm>
            <a:off x="2170718" y="76200"/>
            <a:ext cx="4439036" cy="523220"/>
          </a:xfrm>
          <a:prstGeom prst="rect">
            <a:avLst/>
          </a:prstGeom>
          <a:noFill/>
        </p:spPr>
        <p:txBody>
          <a:bodyPr wrap="none" rtlCol="0">
            <a:spAutoFit/>
          </a:bodyPr>
          <a:lstStyle/>
          <a:p>
            <a:r>
              <a:rPr lang="en-US" sz="2800" dirty="0">
                <a:solidFill>
                  <a:prstClr val="black"/>
                </a:solidFill>
                <a:latin typeface="Baskerville Old Face" pitchFamily="18" charset="0"/>
              </a:rPr>
              <a:t>Cavity/Tuner LFD Sensitivity </a:t>
            </a:r>
          </a:p>
        </p:txBody>
      </p:sp>
      <p:sp>
        <p:nvSpPr>
          <p:cNvPr id="12" name="TextBox 11"/>
          <p:cNvSpPr txBox="1"/>
          <p:nvPr/>
        </p:nvSpPr>
        <p:spPr>
          <a:xfrm>
            <a:off x="648140" y="742890"/>
            <a:ext cx="7241085" cy="369332"/>
          </a:xfrm>
          <a:prstGeom prst="rect">
            <a:avLst/>
          </a:prstGeom>
          <a:solidFill>
            <a:srgbClr val="1F497D">
              <a:lumMod val="20000"/>
              <a:lumOff val="80000"/>
            </a:srgbClr>
          </a:solidFill>
        </p:spPr>
        <p:txBody>
          <a:bodyPr wrap="none" rtlCol="0">
            <a:spAutoFit/>
          </a:bodyPr>
          <a:lstStyle/>
          <a:p>
            <a:pPr>
              <a:defRPr/>
            </a:pPr>
            <a:r>
              <a:rPr lang="en-US" kern="0" dirty="0">
                <a:solidFill>
                  <a:sysClr val="windowText" lastClr="000000"/>
                </a:solidFill>
                <a:latin typeface="Symbol" pitchFamily="18" charset="2"/>
              </a:rPr>
              <a:t>D</a:t>
            </a:r>
            <a:r>
              <a:rPr lang="en-US" kern="0" dirty="0">
                <a:solidFill>
                  <a:sysClr val="windowText" lastClr="000000"/>
                </a:solidFill>
                <a:latin typeface="Comic Sans MS" pitchFamily="66" charset="0"/>
              </a:rPr>
              <a:t>F=-K</a:t>
            </a:r>
            <a:r>
              <a:rPr lang="en-US" kern="0" baseline="-25000" dirty="0">
                <a:solidFill>
                  <a:sysClr val="windowText" lastClr="000000"/>
                </a:solidFill>
                <a:latin typeface="Comic Sans MS" pitchFamily="66" charset="0"/>
              </a:rPr>
              <a:t>LFD</a:t>
            </a:r>
            <a:r>
              <a:rPr lang="en-US" kern="0" dirty="0">
                <a:solidFill>
                  <a:sysClr val="windowText" lastClr="000000"/>
                </a:solidFill>
                <a:latin typeface="Comic Sans MS" pitchFamily="66" charset="0"/>
              </a:rPr>
              <a:t>*E</a:t>
            </a:r>
            <a:r>
              <a:rPr lang="en-US" kern="0" baseline="-25000" dirty="0">
                <a:solidFill>
                  <a:sysClr val="windowText" lastClr="000000"/>
                </a:solidFill>
                <a:latin typeface="Comic Sans MS" pitchFamily="66" charset="0"/>
              </a:rPr>
              <a:t>ACC</a:t>
            </a:r>
            <a:r>
              <a:rPr lang="en-US" kern="0" baseline="30000" dirty="0">
                <a:solidFill>
                  <a:sysClr val="windowText" lastClr="000000"/>
                </a:solidFill>
                <a:latin typeface="Comic Sans MS" pitchFamily="66" charset="0"/>
              </a:rPr>
              <a:t>2   </a:t>
            </a:r>
            <a:r>
              <a:rPr lang="en-US" kern="0" dirty="0">
                <a:solidFill>
                  <a:sysClr val="windowText" lastClr="000000"/>
                </a:solidFill>
                <a:latin typeface="Comic Sans MS" pitchFamily="66" charset="0"/>
              </a:rPr>
              <a:t> </a:t>
            </a:r>
            <a:r>
              <a:rPr lang="en-US" kern="0" dirty="0">
                <a:solidFill>
                  <a:sysClr val="windowText" lastClr="000000"/>
                </a:solidFill>
                <a:latin typeface="Comic Sans MS" pitchFamily="66" charset="0"/>
                <a:sym typeface="Wingdings" pitchFamily="2" charset="2"/>
              </a:rPr>
              <a:t> </a:t>
            </a:r>
            <a:r>
              <a:rPr lang="en-US" kern="0" dirty="0">
                <a:solidFill>
                  <a:sysClr val="windowText" lastClr="000000"/>
                </a:solidFill>
                <a:latin typeface="Comic Sans MS" pitchFamily="66" charset="0"/>
              </a:rPr>
              <a:t>K</a:t>
            </a:r>
            <a:r>
              <a:rPr lang="en-US" kern="0" baseline="-25000" dirty="0">
                <a:solidFill>
                  <a:sysClr val="windowText" lastClr="000000"/>
                </a:solidFill>
                <a:latin typeface="Comic Sans MS" pitchFamily="66" charset="0"/>
              </a:rPr>
              <a:t>LFD</a:t>
            </a:r>
            <a:r>
              <a:rPr lang="en-US" kern="0" dirty="0">
                <a:solidFill>
                  <a:sysClr val="windowText" lastClr="000000"/>
                </a:solidFill>
                <a:latin typeface="Comic Sans MS" pitchFamily="66" charset="0"/>
              </a:rPr>
              <a:t> – Cavity/Tuner Detuning Sensitivity to </a:t>
            </a:r>
            <a:r>
              <a:rPr lang="en-US" kern="0" dirty="0" smtClean="0">
                <a:solidFill>
                  <a:sysClr val="windowText" lastClr="000000"/>
                </a:solidFill>
                <a:latin typeface="Comic Sans MS" pitchFamily="66" charset="0"/>
              </a:rPr>
              <a:t>LF</a:t>
            </a:r>
            <a:endParaRPr lang="en-US" kern="0" dirty="0">
              <a:solidFill>
                <a:sysClr val="windowText" lastClr="000000"/>
              </a:solidFill>
              <a:latin typeface="Comic Sans MS" pitchFamily="66" charset="0"/>
            </a:endParaRPr>
          </a:p>
        </p:txBody>
      </p:sp>
    </p:spTree>
    <p:extLst>
      <p:ext uri="{BB962C8B-B14F-4D97-AF65-F5344CB8AC3E}">
        <p14:creationId xmlns:p14="http://schemas.microsoft.com/office/powerpoint/2010/main" val="2891624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87569" y="5983069"/>
            <a:ext cx="3733801" cy="646331"/>
          </a:xfrm>
          <a:prstGeom prst="rect">
            <a:avLst/>
          </a:prstGeom>
        </p:spPr>
        <p:txBody>
          <a:bodyPr wrap="square">
            <a:spAutoFit/>
          </a:bodyPr>
          <a:lstStyle/>
          <a:p>
            <a:pPr marL="285750" indent="-285750">
              <a:buFont typeface="Arial" pitchFamily="34" charset="0"/>
              <a:buChar char="•"/>
            </a:pPr>
            <a:r>
              <a:rPr lang="en-US" dirty="0" smtClean="0">
                <a:solidFill>
                  <a:prstClr val="black"/>
                </a:solidFill>
                <a:latin typeface="Baskerville Old Face" pitchFamily="18" charset="0"/>
              </a:rPr>
              <a:t>Uncompensated Blade tuner has LFD (~250 Hz @ 24 MV/m)</a:t>
            </a:r>
          </a:p>
        </p:txBody>
      </p:sp>
      <p:sp>
        <p:nvSpPr>
          <p:cNvPr id="15" name="TextBox 14"/>
          <p:cNvSpPr txBox="1"/>
          <p:nvPr/>
        </p:nvSpPr>
        <p:spPr>
          <a:xfrm>
            <a:off x="1246335" y="60464"/>
            <a:ext cx="7696200" cy="892552"/>
          </a:xfrm>
          <a:prstGeom prst="rect">
            <a:avLst/>
          </a:prstGeom>
          <a:noFill/>
        </p:spPr>
        <p:txBody>
          <a:bodyPr wrap="square" rtlCol="0">
            <a:spAutoFit/>
          </a:bodyPr>
          <a:lstStyle/>
          <a:p>
            <a:pPr algn="ctr"/>
            <a:r>
              <a:rPr lang="en-US" sz="2000" dirty="0" smtClean="0">
                <a:solidFill>
                  <a:prstClr val="black"/>
                </a:solidFill>
                <a:latin typeface="Baskerville Old Face" pitchFamily="18" charset="0"/>
              </a:rPr>
              <a:t>Residual Detuning Measurements for the S1-G Cavity Comparisons.</a:t>
            </a:r>
          </a:p>
          <a:p>
            <a:pPr algn="ctr"/>
            <a:r>
              <a:rPr lang="en-US" i="1" u="sng" dirty="0" smtClean="0">
                <a:solidFill>
                  <a:prstClr val="black"/>
                </a:solidFill>
                <a:latin typeface="Baskerville Old Face" pitchFamily="18" charset="0"/>
              </a:rPr>
              <a:t>LFD Compensation   during “FLAT-TOP”  </a:t>
            </a:r>
          </a:p>
          <a:p>
            <a:endParaRPr lang="en-US" sz="1400" dirty="0" smtClean="0">
              <a:solidFill>
                <a:prstClr val="black"/>
              </a:solidFill>
              <a:latin typeface="Baskerville Old Face" pitchFamily="18" charset="0"/>
            </a:endParaRPr>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2" y="-152400"/>
            <a:ext cx="134143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381000" y="2175392"/>
            <a:ext cx="4975213" cy="3807677"/>
            <a:chOff x="376535" y="3208338"/>
            <a:chExt cx="3980976" cy="3116262"/>
          </a:xfrm>
        </p:grpSpPr>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6022"/>
            <a:stretch/>
          </p:blipFill>
          <p:spPr bwMode="auto">
            <a:xfrm>
              <a:off x="457200" y="3208338"/>
              <a:ext cx="3900311" cy="311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048309"/>
              <a:ext cx="154305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73514" y="5939513"/>
              <a:ext cx="1117614" cy="369332"/>
            </a:xfrm>
            <a:prstGeom prst="rect">
              <a:avLst/>
            </a:prstGeom>
            <a:noFill/>
          </p:spPr>
          <p:txBody>
            <a:bodyPr wrap="none" rtlCol="0">
              <a:spAutoFit/>
            </a:bodyPr>
            <a:lstStyle/>
            <a:p>
              <a:r>
                <a:rPr lang="en-US" dirty="0" smtClean="0">
                  <a:solidFill>
                    <a:prstClr val="black"/>
                  </a:solidFill>
                </a:rPr>
                <a:t>Time (</a:t>
              </a:r>
              <a:r>
                <a:rPr lang="en-US" dirty="0" err="1" smtClean="0">
                  <a:solidFill>
                    <a:prstClr val="black"/>
                  </a:solidFill>
                </a:rPr>
                <a:t>ms</a:t>
              </a:r>
              <a:r>
                <a:rPr lang="en-US" dirty="0" smtClean="0">
                  <a:solidFill>
                    <a:prstClr val="black"/>
                  </a:solidFill>
                </a:rPr>
                <a:t>)</a:t>
              </a:r>
              <a:endParaRPr lang="en-US" dirty="0">
                <a:solidFill>
                  <a:prstClr val="black"/>
                </a:solidFill>
              </a:endParaRPr>
            </a:p>
          </p:txBody>
        </p:sp>
        <p:sp>
          <p:nvSpPr>
            <p:cNvPr id="11" name="TextBox 10"/>
            <p:cNvSpPr txBox="1"/>
            <p:nvPr/>
          </p:nvSpPr>
          <p:spPr>
            <a:xfrm>
              <a:off x="376535" y="4023224"/>
              <a:ext cx="461665" cy="1302344"/>
            </a:xfrm>
            <a:prstGeom prst="rect">
              <a:avLst/>
            </a:prstGeom>
            <a:noFill/>
          </p:spPr>
          <p:txBody>
            <a:bodyPr vert="vert270" wrap="none" rtlCol="0">
              <a:spAutoFit/>
            </a:bodyPr>
            <a:lstStyle/>
            <a:p>
              <a:r>
                <a:rPr lang="en-US" dirty="0" smtClean="0">
                  <a:solidFill>
                    <a:prstClr val="black"/>
                  </a:solidFill>
                </a:rPr>
                <a:t>Detuning, Hz</a:t>
              </a:r>
              <a:endParaRPr lang="en-US" dirty="0">
                <a:solidFill>
                  <a:prstClr val="black"/>
                </a:solidFill>
              </a:endParaRPr>
            </a:p>
          </p:txBody>
        </p:sp>
        <p:sp>
          <p:nvSpPr>
            <p:cNvPr id="2" name="TextBox 1"/>
            <p:cNvSpPr txBox="1"/>
            <p:nvPr/>
          </p:nvSpPr>
          <p:spPr>
            <a:xfrm>
              <a:off x="3019743" y="5554048"/>
              <a:ext cx="1247457" cy="461665"/>
            </a:xfrm>
            <a:prstGeom prst="rect">
              <a:avLst/>
            </a:prstGeom>
            <a:noFill/>
          </p:spPr>
          <p:txBody>
            <a:bodyPr wrap="none" rtlCol="0">
              <a:spAutoFit/>
            </a:bodyPr>
            <a:lstStyle/>
            <a:p>
              <a:r>
                <a:rPr lang="en-US" sz="1200" i="1" dirty="0" err="1" smtClean="0">
                  <a:solidFill>
                    <a:srgbClr val="FF0000"/>
                  </a:solidFill>
                  <a:latin typeface="Arial Rounded MT Bold" pitchFamily="34" charset="0"/>
                </a:rPr>
                <a:t>Eacc</a:t>
              </a:r>
              <a:r>
                <a:rPr lang="en-US" sz="1200" i="1" dirty="0" smtClean="0">
                  <a:solidFill>
                    <a:srgbClr val="FF0000"/>
                  </a:solidFill>
                  <a:latin typeface="Arial Rounded MT Bold" pitchFamily="34" charset="0"/>
                </a:rPr>
                <a:t>=24MV/m</a:t>
              </a:r>
            </a:p>
            <a:p>
              <a:r>
                <a:rPr lang="en-US" sz="1200" i="1" dirty="0" err="1" smtClean="0">
                  <a:solidFill>
                    <a:srgbClr val="FF0000"/>
                  </a:solidFill>
                  <a:latin typeface="Arial Rounded MT Bold" pitchFamily="34" charset="0"/>
                </a:rPr>
                <a:t>dF</a:t>
              </a:r>
              <a:r>
                <a:rPr lang="en-US" sz="1200" i="1" dirty="0" smtClean="0">
                  <a:solidFill>
                    <a:srgbClr val="FF0000"/>
                  </a:solidFill>
                  <a:latin typeface="Arial Rounded MT Bold" pitchFamily="34" charset="0"/>
                </a:rPr>
                <a:t>=240Hz</a:t>
              </a:r>
              <a:endParaRPr lang="en-US" sz="1200" i="1" dirty="0">
                <a:solidFill>
                  <a:srgbClr val="FF0000"/>
                </a:solidFill>
                <a:latin typeface="Arial Rounded MT Bold" pitchFamily="34" charset="0"/>
              </a:endParaRPr>
            </a:p>
          </p:txBody>
        </p:sp>
      </p:grpSp>
      <p:sp>
        <p:nvSpPr>
          <p:cNvPr id="3" name="Rectangle 2"/>
          <p:cNvSpPr/>
          <p:nvPr/>
        </p:nvSpPr>
        <p:spPr>
          <a:xfrm>
            <a:off x="588758" y="768350"/>
            <a:ext cx="8021841" cy="1200329"/>
          </a:xfrm>
          <a:prstGeom prst="rect">
            <a:avLst/>
          </a:prstGeom>
        </p:spPr>
        <p:txBody>
          <a:bodyPr wrap="square">
            <a:spAutoFit/>
          </a:bodyPr>
          <a:lstStyle/>
          <a:p>
            <a:r>
              <a:rPr lang="en-US" sz="2400" dirty="0">
                <a:solidFill>
                  <a:prstClr val="black"/>
                </a:solidFill>
                <a:latin typeface="Baskerville Old Face" pitchFamily="18" charset="0"/>
              </a:rPr>
              <a:t>To compare the performance of the four different styles of cavities, the residual detuning during the flattop was averaged over multiple RF pulses as illustrated by the black </a:t>
            </a:r>
            <a:r>
              <a:rPr lang="en-US" sz="2400" dirty="0" smtClean="0">
                <a:solidFill>
                  <a:prstClr val="black"/>
                </a:solidFill>
                <a:latin typeface="Baskerville Old Face" pitchFamily="18" charset="0"/>
              </a:rPr>
              <a:t>line.</a:t>
            </a:r>
            <a:endParaRPr lang="en-US" sz="2400" dirty="0">
              <a:solidFill>
                <a:prstClr val="black"/>
              </a:solidFill>
              <a:latin typeface="Baskerville Old Face" pitchFamily="18" charset="0"/>
            </a:endParaRPr>
          </a:p>
        </p:txBody>
      </p:sp>
      <p:sp>
        <p:nvSpPr>
          <p:cNvPr id="17" name="Rectangle 16"/>
          <p:cNvSpPr/>
          <p:nvPr/>
        </p:nvSpPr>
        <p:spPr>
          <a:xfrm>
            <a:off x="5486400" y="2304395"/>
            <a:ext cx="3429000" cy="4401205"/>
          </a:xfrm>
          <a:prstGeom prst="rect">
            <a:avLst/>
          </a:prstGeom>
        </p:spPr>
        <p:txBody>
          <a:bodyPr wrap="square">
            <a:spAutoFit/>
          </a:bodyPr>
          <a:lstStyle/>
          <a:p>
            <a:r>
              <a:rPr lang="en-US" sz="2000" dirty="0">
                <a:solidFill>
                  <a:prstClr val="black"/>
                </a:solidFill>
                <a:latin typeface="Baskerville Old Face" pitchFamily="18" charset="0"/>
              </a:rPr>
              <a:t>The average and standard deviation over all time samples in the flattop was then calculated. </a:t>
            </a:r>
          </a:p>
          <a:p>
            <a:r>
              <a:rPr lang="en-GB" sz="2000" dirty="0">
                <a:solidFill>
                  <a:prstClr val="black"/>
                </a:solidFill>
                <a:latin typeface="Baskerville Old Face" pitchFamily="18" charset="0"/>
              </a:rPr>
              <a:t>The average detuning calculated in this way indicates how well static detuning effects are compensated. </a:t>
            </a:r>
          </a:p>
          <a:p>
            <a:r>
              <a:rPr lang="en-GB" sz="2000" dirty="0">
                <a:solidFill>
                  <a:prstClr val="black"/>
                </a:solidFill>
                <a:latin typeface="Baskerville Old Face" pitchFamily="18" charset="0"/>
              </a:rPr>
              <a:t>The standard deviation indicates how well dynamic detuning has been compensated. As shown </a:t>
            </a:r>
            <a:r>
              <a:rPr lang="en-GB" sz="2000" dirty="0" smtClean="0">
                <a:solidFill>
                  <a:prstClr val="black"/>
                </a:solidFill>
                <a:latin typeface="Baskerville Old Face" pitchFamily="18" charset="0"/>
              </a:rPr>
              <a:t>for Blade Tuner  </a:t>
            </a:r>
            <a:r>
              <a:rPr lang="en-GB" sz="2000" dirty="0">
                <a:solidFill>
                  <a:prstClr val="black"/>
                </a:solidFill>
                <a:latin typeface="Baskerville Old Face" pitchFamily="18" charset="0"/>
              </a:rPr>
              <a:t>the residual dynamic detuning </a:t>
            </a:r>
            <a:r>
              <a:rPr lang="en-GB" sz="2000" dirty="0" smtClean="0">
                <a:solidFill>
                  <a:prstClr val="black"/>
                </a:solidFill>
                <a:latin typeface="Baskerville Old Face" pitchFamily="18" charset="0"/>
              </a:rPr>
              <a:t>is 1 </a:t>
            </a:r>
            <a:r>
              <a:rPr lang="en-GB" sz="2000" dirty="0">
                <a:solidFill>
                  <a:prstClr val="black"/>
                </a:solidFill>
                <a:latin typeface="Baskerville Old Face" pitchFamily="18" charset="0"/>
              </a:rPr>
              <a:t>Hz.</a:t>
            </a:r>
            <a:endParaRPr lang="en-US" sz="2000" dirty="0">
              <a:solidFill>
                <a:prstClr val="black"/>
              </a:solidFill>
              <a:latin typeface="Baskerville Old Face" pitchFamily="18" charset="0"/>
            </a:endParaRPr>
          </a:p>
        </p:txBody>
      </p:sp>
    </p:spTree>
    <p:extLst>
      <p:ext uri="{BB962C8B-B14F-4D97-AF65-F5344CB8AC3E}">
        <p14:creationId xmlns:p14="http://schemas.microsoft.com/office/powerpoint/2010/main" val="2272742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5244" y="5276671"/>
            <a:ext cx="7576756" cy="1200329"/>
          </a:xfrm>
          <a:prstGeom prst="rect">
            <a:avLst/>
          </a:prstGeom>
          <a:noFill/>
        </p:spPr>
        <p:txBody>
          <a:bodyPr wrap="square" rtlCol="0">
            <a:spAutoFit/>
          </a:bodyPr>
          <a:lstStyle/>
          <a:p>
            <a:pPr marL="342900" indent="-342900">
              <a:buFont typeface="Arial" pitchFamily="34" charset="0"/>
              <a:buChar char="•"/>
            </a:pPr>
            <a:r>
              <a:rPr lang="en-US" dirty="0" smtClean="0">
                <a:solidFill>
                  <a:prstClr val="black"/>
                </a:solidFill>
                <a:latin typeface="Baskerville Old Face" pitchFamily="18" charset="0"/>
              </a:rPr>
              <a:t>DESY/</a:t>
            </a:r>
            <a:r>
              <a:rPr lang="en-US" dirty="0" err="1" smtClean="0">
                <a:solidFill>
                  <a:prstClr val="black"/>
                </a:solidFill>
                <a:latin typeface="Baskerville Old Face" pitchFamily="18" charset="0"/>
              </a:rPr>
              <a:t>Saclay</a:t>
            </a:r>
            <a:r>
              <a:rPr lang="en-US" dirty="0" smtClean="0">
                <a:solidFill>
                  <a:prstClr val="black"/>
                </a:solidFill>
                <a:latin typeface="Baskerville Old Face" pitchFamily="18" charset="0"/>
              </a:rPr>
              <a:t> tuner has slower response and longer time constants (large residual vibration at high rep. rate) than Slide-Jack or Blade</a:t>
            </a:r>
          </a:p>
          <a:p>
            <a:pPr marL="342900" indent="-342900">
              <a:buFont typeface="Arial" pitchFamily="34" charset="0"/>
              <a:buChar char="•"/>
            </a:pPr>
            <a:r>
              <a:rPr lang="en-US" dirty="0" smtClean="0">
                <a:solidFill>
                  <a:prstClr val="black"/>
                </a:solidFill>
                <a:latin typeface="Baskerville Old Face" pitchFamily="18" charset="0"/>
              </a:rPr>
              <a:t>Still able limit LFD to several Hz</a:t>
            </a:r>
          </a:p>
          <a:p>
            <a:pPr marL="342900" indent="-342900">
              <a:buFont typeface="Arial" pitchFamily="34" charset="0"/>
              <a:buChar char="•"/>
            </a:pPr>
            <a:r>
              <a:rPr lang="en-US" dirty="0" smtClean="0">
                <a:solidFill>
                  <a:prstClr val="black"/>
                </a:solidFill>
                <a:latin typeface="Baskerville Old Face" pitchFamily="18" charset="0"/>
              </a:rPr>
              <a:t>Spikes are filtering artifacts </a:t>
            </a:r>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2" y="-152400"/>
            <a:ext cx="134143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905000" y="768350"/>
            <a:ext cx="5105400" cy="4495800"/>
            <a:chOff x="1524000" y="457200"/>
            <a:chExt cx="4241051" cy="3364945"/>
          </a:xfrm>
        </p:grpSpPr>
        <p:pic>
          <p:nvPicPr>
            <p:cNvPr id="11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6339"/>
            <a:stretch/>
          </p:blipFill>
          <p:spPr bwMode="auto">
            <a:xfrm>
              <a:off x="1596584" y="457200"/>
              <a:ext cx="4122881" cy="330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0" y="1604278"/>
              <a:ext cx="461665" cy="1302344"/>
            </a:xfrm>
            <a:prstGeom prst="rect">
              <a:avLst/>
            </a:prstGeom>
            <a:noFill/>
          </p:spPr>
          <p:txBody>
            <a:bodyPr vert="vert270" wrap="none" rtlCol="0">
              <a:spAutoFit/>
            </a:bodyPr>
            <a:lstStyle/>
            <a:p>
              <a:r>
                <a:rPr lang="en-US" dirty="0" smtClean="0">
                  <a:solidFill>
                    <a:prstClr val="black"/>
                  </a:solidFill>
                </a:rPr>
                <a:t>Detuning, Hz</a:t>
              </a:r>
              <a:endParaRPr lang="en-US" dirty="0">
                <a:solidFill>
                  <a:prstClr val="black"/>
                </a:solidFill>
              </a:endParaRPr>
            </a:p>
          </p:txBody>
        </p:sp>
        <p:sp>
          <p:nvSpPr>
            <p:cNvPr id="12" name="TextBox 11"/>
            <p:cNvSpPr txBox="1"/>
            <p:nvPr/>
          </p:nvSpPr>
          <p:spPr>
            <a:xfrm>
              <a:off x="3281065" y="3452813"/>
              <a:ext cx="1117614" cy="369332"/>
            </a:xfrm>
            <a:prstGeom prst="rect">
              <a:avLst/>
            </a:prstGeom>
            <a:noFill/>
          </p:spPr>
          <p:txBody>
            <a:bodyPr wrap="none" rtlCol="0">
              <a:spAutoFit/>
            </a:bodyPr>
            <a:lstStyle/>
            <a:p>
              <a:r>
                <a:rPr lang="en-US" dirty="0" smtClean="0">
                  <a:solidFill>
                    <a:prstClr val="black"/>
                  </a:solidFill>
                </a:rPr>
                <a:t>Time (</a:t>
              </a:r>
              <a:r>
                <a:rPr lang="en-US" dirty="0" err="1" smtClean="0">
                  <a:solidFill>
                    <a:prstClr val="black"/>
                  </a:solidFill>
                </a:rPr>
                <a:t>ms</a:t>
              </a:r>
              <a:r>
                <a:rPr lang="en-US" dirty="0" smtClean="0">
                  <a:solidFill>
                    <a:prstClr val="black"/>
                  </a:solidFill>
                </a:rPr>
                <a:t>)</a:t>
              </a:r>
              <a:endParaRPr lang="en-US" dirty="0">
                <a:solidFill>
                  <a:prstClr val="black"/>
                </a:solidFill>
              </a:endParaRPr>
            </a:p>
          </p:txBody>
        </p:sp>
        <p:sp>
          <p:nvSpPr>
            <p:cNvPr id="19" name="TextBox 18"/>
            <p:cNvSpPr txBox="1"/>
            <p:nvPr/>
          </p:nvSpPr>
          <p:spPr>
            <a:xfrm>
              <a:off x="4517594" y="2919413"/>
              <a:ext cx="1247457" cy="461665"/>
            </a:xfrm>
            <a:prstGeom prst="rect">
              <a:avLst/>
            </a:prstGeom>
            <a:noFill/>
          </p:spPr>
          <p:txBody>
            <a:bodyPr wrap="none" rtlCol="0">
              <a:spAutoFit/>
            </a:bodyPr>
            <a:lstStyle/>
            <a:p>
              <a:r>
                <a:rPr lang="en-US" sz="1200" i="1" dirty="0" err="1" smtClean="0">
                  <a:solidFill>
                    <a:srgbClr val="FF0000"/>
                  </a:solidFill>
                  <a:latin typeface="Arial Rounded MT Bold" pitchFamily="34" charset="0"/>
                </a:rPr>
                <a:t>Eacc</a:t>
              </a:r>
              <a:r>
                <a:rPr lang="en-US" sz="1200" i="1" dirty="0" smtClean="0">
                  <a:solidFill>
                    <a:srgbClr val="FF0000"/>
                  </a:solidFill>
                  <a:latin typeface="Arial Rounded MT Bold" pitchFamily="34" charset="0"/>
                </a:rPr>
                <a:t>=27MV/m</a:t>
              </a:r>
            </a:p>
            <a:p>
              <a:r>
                <a:rPr lang="en-US" sz="1200" i="1" dirty="0" err="1" smtClean="0">
                  <a:solidFill>
                    <a:srgbClr val="FF0000"/>
                  </a:solidFill>
                  <a:latin typeface="Arial Rounded MT Bold" pitchFamily="34" charset="0"/>
                </a:rPr>
                <a:t>dF</a:t>
              </a:r>
              <a:r>
                <a:rPr lang="en-US" sz="1200" i="1" dirty="0" smtClean="0">
                  <a:solidFill>
                    <a:srgbClr val="FF0000"/>
                  </a:solidFill>
                  <a:latin typeface="Arial Rounded MT Bold" pitchFamily="34" charset="0"/>
                </a:rPr>
                <a:t>=470Hz</a:t>
              </a:r>
              <a:endParaRPr lang="en-US" sz="1200" i="1" dirty="0">
                <a:solidFill>
                  <a:srgbClr val="FF0000"/>
                </a:solidFill>
                <a:latin typeface="Arial Rounded MT Bold" pitchFamily="34" charset="0"/>
              </a:endParaRPr>
            </a:p>
          </p:txBody>
        </p:sp>
      </p:grpSp>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565" y="3352800"/>
            <a:ext cx="30607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955800" y="122019"/>
            <a:ext cx="6477000" cy="646331"/>
          </a:xfrm>
          <a:prstGeom prst="rect">
            <a:avLst/>
          </a:prstGeom>
        </p:spPr>
        <p:txBody>
          <a:bodyPr wrap="square">
            <a:spAutoFit/>
          </a:bodyPr>
          <a:lstStyle/>
          <a:p>
            <a:pPr algn="ctr"/>
            <a:r>
              <a:rPr lang="en-US" dirty="0">
                <a:latin typeface="Baskerville Old Face" pitchFamily="18" charset="0"/>
              </a:rPr>
              <a:t>Residual Detuning Measurements for the S1-G Cavity Comparisons.</a:t>
            </a:r>
          </a:p>
          <a:p>
            <a:pPr algn="ctr"/>
            <a:r>
              <a:rPr lang="en-US" dirty="0">
                <a:latin typeface="Baskerville Old Face" pitchFamily="18" charset="0"/>
              </a:rPr>
              <a:t>LFD Compensation   during “FLAT-TOP” </a:t>
            </a:r>
          </a:p>
        </p:txBody>
      </p:sp>
    </p:spTree>
    <p:extLst>
      <p:ext uri="{BB962C8B-B14F-4D97-AF65-F5344CB8AC3E}">
        <p14:creationId xmlns:p14="http://schemas.microsoft.com/office/powerpoint/2010/main" val="1595797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143000"/>
            <a:ext cx="8610600" cy="55626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22" y="1904999"/>
            <a:ext cx="4092222" cy="300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276600"/>
            <a:ext cx="4270601" cy="319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422" y="304800"/>
            <a:ext cx="134143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8098" y="3657600"/>
            <a:ext cx="2912869" cy="58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5410200"/>
            <a:ext cx="2432418" cy="58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64748" y="1439331"/>
            <a:ext cx="4423001" cy="2031325"/>
          </a:xfrm>
          <a:prstGeom prst="rect">
            <a:avLst/>
          </a:prstGeom>
          <a:noFill/>
        </p:spPr>
        <p:txBody>
          <a:bodyPr wrap="square" rtlCol="0">
            <a:spAutoFit/>
          </a:bodyPr>
          <a:lstStyle/>
          <a:p>
            <a:pPr marL="342900" indent="-342900">
              <a:buFont typeface="Arial" pitchFamily="34" charset="0"/>
              <a:buChar char="•"/>
            </a:pPr>
            <a:r>
              <a:rPr lang="en-US" dirty="0" smtClean="0">
                <a:solidFill>
                  <a:prstClr val="black"/>
                </a:solidFill>
                <a:latin typeface="Baskerville Old Face" pitchFamily="18" charset="0"/>
              </a:rPr>
              <a:t>End Slide-Jack tuner shows very little LFD </a:t>
            </a:r>
          </a:p>
          <a:p>
            <a:r>
              <a:rPr lang="en-US" dirty="0" smtClean="0">
                <a:solidFill>
                  <a:prstClr val="black"/>
                </a:solidFill>
                <a:latin typeface="Baskerville Old Face" pitchFamily="18" charset="0"/>
              </a:rPr>
              <a:t>       (~100 Hz at 34MV/m)</a:t>
            </a:r>
          </a:p>
          <a:p>
            <a:pPr marL="342900" indent="-342900">
              <a:buFont typeface="Arial" pitchFamily="34" charset="0"/>
              <a:buChar char="•"/>
            </a:pPr>
            <a:r>
              <a:rPr lang="en-US" dirty="0" smtClean="0">
                <a:solidFill>
                  <a:prstClr val="black"/>
                </a:solidFill>
                <a:latin typeface="Baskerville Old Face" pitchFamily="18" charset="0"/>
              </a:rPr>
              <a:t>Concerned that stiffness might make  it difficult to compensate</a:t>
            </a:r>
          </a:p>
          <a:p>
            <a:r>
              <a:rPr lang="en-US" dirty="0" smtClean="0">
                <a:solidFill>
                  <a:prstClr val="black"/>
                </a:solidFill>
                <a:latin typeface="Baskerville Old Face" pitchFamily="18" charset="0"/>
              </a:rPr>
              <a:t> -12Hz offset is likely due to limitations of adaptive bias correction stability</a:t>
            </a:r>
          </a:p>
          <a:p>
            <a:endParaRPr lang="en-US" dirty="0">
              <a:solidFill>
                <a:prstClr val="black"/>
              </a:solidFill>
              <a:latin typeface="Baskerville Old Face" pitchFamily="18" charset="0"/>
            </a:endParaRPr>
          </a:p>
        </p:txBody>
      </p:sp>
      <p:pic>
        <p:nvPicPr>
          <p:cNvPr id="1229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422" y="2837656"/>
            <a:ext cx="506413"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0387" y="4526580"/>
            <a:ext cx="506413"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618037"/>
            <a:ext cx="12192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968986" y="6096000"/>
            <a:ext cx="1117614" cy="369332"/>
          </a:xfrm>
          <a:prstGeom prst="rect">
            <a:avLst/>
          </a:prstGeom>
          <a:noFill/>
        </p:spPr>
        <p:txBody>
          <a:bodyPr wrap="none" rtlCol="0">
            <a:spAutoFit/>
          </a:bodyPr>
          <a:lstStyle/>
          <a:p>
            <a:r>
              <a:rPr lang="en-US" dirty="0" smtClean="0">
                <a:solidFill>
                  <a:prstClr val="black"/>
                </a:solidFill>
              </a:rPr>
              <a:t>Time (</a:t>
            </a:r>
            <a:r>
              <a:rPr lang="en-US" dirty="0" err="1" smtClean="0">
                <a:solidFill>
                  <a:prstClr val="black"/>
                </a:solidFill>
              </a:rPr>
              <a:t>ms</a:t>
            </a:r>
            <a:r>
              <a:rPr lang="en-US" dirty="0" smtClean="0">
                <a:solidFill>
                  <a:prstClr val="black"/>
                </a:solidFill>
              </a:rPr>
              <a:t>)</a:t>
            </a:r>
            <a:endParaRPr lang="en-US" dirty="0">
              <a:solidFill>
                <a:prstClr val="black"/>
              </a:solidFill>
            </a:endParaRPr>
          </a:p>
        </p:txBody>
      </p:sp>
      <p:sp>
        <p:nvSpPr>
          <p:cNvPr id="8" name="Rectangle 7"/>
          <p:cNvSpPr/>
          <p:nvPr/>
        </p:nvSpPr>
        <p:spPr>
          <a:xfrm>
            <a:off x="2105834" y="523164"/>
            <a:ext cx="5285565" cy="830997"/>
          </a:xfrm>
          <a:prstGeom prst="rect">
            <a:avLst/>
          </a:prstGeom>
        </p:spPr>
        <p:txBody>
          <a:bodyPr wrap="square">
            <a:spAutoFit/>
          </a:bodyPr>
          <a:lstStyle/>
          <a:p>
            <a:r>
              <a:rPr lang="en-US" sz="2400" dirty="0" smtClean="0">
                <a:solidFill>
                  <a:prstClr val="black"/>
                </a:solidFill>
                <a:latin typeface="Baskerville Old Face" pitchFamily="18" charset="0"/>
              </a:rPr>
              <a:t>LFD Compensation during “FLAT-TOP</a:t>
            </a:r>
            <a:r>
              <a:rPr lang="en-US" sz="2400" dirty="0" smtClean="0">
                <a:solidFill>
                  <a:prstClr val="black"/>
                </a:solidFill>
                <a:latin typeface="Baskerville Old Face" pitchFamily="18" charset="0"/>
              </a:rPr>
              <a:t>”</a:t>
            </a:r>
          </a:p>
          <a:p>
            <a:r>
              <a:rPr lang="en-US" sz="2400" dirty="0" smtClean="0">
                <a:solidFill>
                  <a:prstClr val="black"/>
                </a:solidFill>
                <a:latin typeface="Baskerville Old Face" pitchFamily="18" charset="0"/>
              </a:rPr>
              <a:t> </a:t>
            </a:r>
            <a:endParaRPr lang="en-US" sz="2400" dirty="0">
              <a:solidFill>
                <a:prstClr val="black"/>
              </a:solidFill>
              <a:latin typeface="Baskerville Old Face" pitchFamily="18" charset="0"/>
            </a:endParaRPr>
          </a:p>
        </p:txBody>
      </p:sp>
      <p:sp>
        <p:nvSpPr>
          <p:cNvPr id="14" name="TextBox 13"/>
          <p:cNvSpPr txBox="1"/>
          <p:nvPr/>
        </p:nvSpPr>
        <p:spPr>
          <a:xfrm>
            <a:off x="803327" y="4875876"/>
            <a:ext cx="1247457" cy="461665"/>
          </a:xfrm>
          <a:prstGeom prst="rect">
            <a:avLst/>
          </a:prstGeom>
          <a:noFill/>
        </p:spPr>
        <p:txBody>
          <a:bodyPr wrap="none" rtlCol="0">
            <a:spAutoFit/>
          </a:bodyPr>
          <a:lstStyle/>
          <a:p>
            <a:r>
              <a:rPr lang="en-US" sz="1200" dirty="0" err="1" smtClean="0">
                <a:solidFill>
                  <a:srgbClr val="FF0000"/>
                </a:solidFill>
                <a:latin typeface="Arial Rounded MT Bold" pitchFamily="34" charset="0"/>
              </a:rPr>
              <a:t>Eacc</a:t>
            </a:r>
            <a:r>
              <a:rPr lang="en-US" sz="1200" dirty="0" smtClean="0">
                <a:solidFill>
                  <a:srgbClr val="FF0000"/>
                </a:solidFill>
                <a:latin typeface="Arial Rounded MT Bold" pitchFamily="34" charset="0"/>
              </a:rPr>
              <a:t>=34MV/m</a:t>
            </a:r>
          </a:p>
          <a:p>
            <a:r>
              <a:rPr lang="en-US" sz="1200" dirty="0" err="1" smtClean="0">
                <a:solidFill>
                  <a:srgbClr val="FF0000"/>
                </a:solidFill>
                <a:latin typeface="Arial Rounded MT Bold" pitchFamily="34" charset="0"/>
              </a:rPr>
              <a:t>dF</a:t>
            </a:r>
            <a:r>
              <a:rPr lang="en-US" sz="1200" dirty="0" smtClean="0">
                <a:solidFill>
                  <a:srgbClr val="FF0000"/>
                </a:solidFill>
                <a:latin typeface="Arial Rounded MT Bold" pitchFamily="34" charset="0"/>
              </a:rPr>
              <a:t>=250Hz</a:t>
            </a:r>
            <a:endParaRPr lang="en-US" sz="1200" dirty="0">
              <a:solidFill>
                <a:srgbClr val="FF0000"/>
              </a:solidFill>
              <a:latin typeface="Arial Rounded MT Bold" pitchFamily="34" charset="0"/>
            </a:endParaRPr>
          </a:p>
        </p:txBody>
      </p:sp>
      <p:sp>
        <p:nvSpPr>
          <p:cNvPr id="15" name="TextBox 14"/>
          <p:cNvSpPr txBox="1"/>
          <p:nvPr/>
        </p:nvSpPr>
        <p:spPr>
          <a:xfrm>
            <a:off x="3376136" y="6013488"/>
            <a:ext cx="1247457" cy="461665"/>
          </a:xfrm>
          <a:prstGeom prst="rect">
            <a:avLst/>
          </a:prstGeom>
          <a:noFill/>
        </p:spPr>
        <p:txBody>
          <a:bodyPr wrap="none" rtlCol="0">
            <a:spAutoFit/>
          </a:bodyPr>
          <a:lstStyle/>
          <a:p>
            <a:r>
              <a:rPr lang="en-US" sz="1200" dirty="0" err="1" smtClean="0">
                <a:solidFill>
                  <a:srgbClr val="FF0000"/>
                </a:solidFill>
                <a:latin typeface="Arial Rounded MT Bold" pitchFamily="34" charset="0"/>
              </a:rPr>
              <a:t>Eacc</a:t>
            </a:r>
            <a:r>
              <a:rPr lang="en-US" sz="1200" dirty="0" smtClean="0">
                <a:solidFill>
                  <a:srgbClr val="FF0000"/>
                </a:solidFill>
                <a:latin typeface="Arial Rounded MT Bold" pitchFamily="34" charset="0"/>
              </a:rPr>
              <a:t>=30MV/m</a:t>
            </a:r>
          </a:p>
          <a:p>
            <a:r>
              <a:rPr lang="en-US" sz="1200" dirty="0" err="1" smtClean="0">
                <a:solidFill>
                  <a:srgbClr val="FF0000"/>
                </a:solidFill>
                <a:latin typeface="Arial Rounded MT Bold" pitchFamily="34" charset="0"/>
              </a:rPr>
              <a:t>dF</a:t>
            </a:r>
            <a:r>
              <a:rPr lang="en-US" sz="1200" dirty="0" smtClean="0">
                <a:solidFill>
                  <a:srgbClr val="FF0000"/>
                </a:solidFill>
                <a:latin typeface="Arial Rounded MT Bold" pitchFamily="34" charset="0"/>
              </a:rPr>
              <a:t>=100Hz</a:t>
            </a:r>
            <a:endParaRPr lang="en-US" sz="1200" dirty="0">
              <a:solidFill>
                <a:srgbClr val="FF0000"/>
              </a:solidFill>
              <a:latin typeface="Arial Rounded MT Bold" pitchFamily="34" charset="0"/>
            </a:endParaRPr>
          </a:p>
        </p:txBody>
      </p:sp>
    </p:spTree>
    <p:extLst>
      <p:ext uri="{BB962C8B-B14F-4D97-AF65-F5344CB8AC3E}">
        <p14:creationId xmlns:p14="http://schemas.microsoft.com/office/powerpoint/2010/main" val="3892989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5400" y="228600"/>
            <a:ext cx="7607038" cy="5715000"/>
            <a:chOff x="2479196" y="228600"/>
            <a:chExt cx="6423242" cy="5334000"/>
          </a:xfrm>
        </p:grpSpPr>
        <p:grpSp>
          <p:nvGrpSpPr>
            <p:cNvPr id="5" name="Group 4"/>
            <p:cNvGrpSpPr/>
            <p:nvPr/>
          </p:nvGrpSpPr>
          <p:grpSpPr>
            <a:xfrm>
              <a:off x="2479196" y="228600"/>
              <a:ext cx="6423242" cy="5334000"/>
              <a:chOff x="203203" y="152401"/>
              <a:chExt cx="8396430" cy="6705600"/>
            </a:xfrm>
          </p:grpSpPr>
          <p:pic>
            <p:nvPicPr>
              <p:cNvPr id="10" name="Picture 2" descr="Q:\ILC_Cryomodule_Instrumentation\S1Global-TunerTests\LFD-KEK-Study-Raw_Data\Data\Plots\RMS Residual Detuning of SC1G Cavities after Compensation.png"/>
              <p:cNvPicPr>
                <a:picLocks noChangeAspect="1" noChangeArrowheads="1"/>
              </p:cNvPicPr>
              <p:nvPr/>
            </p:nvPicPr>
            <p:blipFill rotWithShape="1">
              <a:blip r:embed="rId2" cstate="print"/>
              <a:srcRect r="7380"/>
              <a:stretch/>
            </p:blipFill>
            <p:spPr bwMode="auto">
              <a:xfrm>
                <a:off x="203203" y="152401"/>
                <a:ext cx="8280893" cy="6705600"/>
              </a:xfrm>
              <a:prstGeom prst="rect">
                <a:avLst/>
              </a:prstGeom>
              <a:noFill/>
            </p:spPr>
          </p:pic>
          <p:pic>
            <p:nvPicPr>
              <p:cNvPr id="11" name="Picture 3" descr="Q:\ILC_Cryomodule_Instrumentation\S1Global-TunerTests\LFD-KEK-Study-Raw_Data\Data\Plots\Mean Residual Detuning of SC1G Cavities after Compensation.png"/>
              <p:cNvPicPr>
                <a:picLocks noChangeAspect="1" noChangeArrowheads="1"/>
              </p:cNvPicPr>
              <p:nvPr/>
            </p:nvPicPr>
            <p:blipFill rotWithShape="1">
              <a:blip r:embed="rId3" cstate="print"/>
              <a:srcRect r="7227"/>
              <a:stretch/>
            </p:blipFill>
            <p:spPr bwMode="auto">
              <a:xfrm>
                <a:off x="4546600" y="762000"/>
                <a:ext cx="4053033" cy="3276600"/>
              </a:xfrm>
              <a:prstGeom prst="rect">
                <a:avLst/>
              </a:prstGeom>
              <a:noFill/>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1" y="707049"/>
                <a:ext cx="1981199" cy="88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a:xfrm>
              <a:off x="5799392" y="4669824"/>
              <a:ext cx="1295535" cy="297299"/>
            </a:xfrm>
            <a:prstGeom prst="rect">
              <a:avLst/>
            </a:prstGeom>
            <a:noFill/>
          </p:spPr>
          <p:txBody>
            <a:bodyPr wrap="none" rtlCol="0">
              <a:spAutoFit/>
            </a:bodyPr>
            <a:lstStyle/>
            <a:p>
              <a:pPr>
                <a:defRPr/>
              </a:pPr>
              <a:r>
                <a:rPr lang="en-US" sz="1400" b="1" i="1" kern="0" dirty="0" smtClean="0">
                  <a:solidFill>
                    <a:srgbClr val="FF0000"/>
                  </a:solidFill>
                  <a:latin typeface="Comic Sans MS" pitchFamily="66" charset="0"/>
                </a:rPr>
                <a:t>(LFD=240Hz)</a:t>
              </a:r>
              <a:endParaRPr lang="en-US" sz="1400" b="1" i="1" kern="0" dirty="0">
                <a:solidFill>
                  <a:srgbClr val="FF0000"/>
                </a:solidFill>
                <a:latin typeface="Comic Sans MS" pitchFamily="66" charset="0"/>
              </a:endParaRPr>
            </a:p>
          </p:txBody>
        </p:sp>
        <p:sp>
          <p:nvSpPr>
            <p:cNvPr id="7" name="TextBox 6"/>
            <p:cNvSpPr txBox="1"/>
            <p:nvPr/>
          </p:nvSpPr>
          <p:spPr>
            <a:xfrm>
              <a:off x="3821697" y="3993074"/>
              <a:ext cx="1295535" cy="297299"/>
            </a:xfrm>
            <a:prstGeom prst="rect">
              <a:avLst/>
            </a:prstGeom>
            <a:noFill/>
          </p:spPr>
          <p:txBody>
            <a:bodyPr wrap="none" rtlCol="0">
              <a:spAutoFit/>
            </a:bodyPr>
            <a:lstStyle/>
            <a:p>
              <a:pPr>
                <a:defRPr/>
              </a:pPr>
              <a:r>
                <a:rPr lang="en-US" sz="1400" b="1" i="1" kern="0" dirty="0" smtClean="0">
                  <a:solidFill>
                    <a:srgbClr val="00264C">
                      <a:lumMod val="90000"/>
                      <a:lumOff val="10000"/>
                    </a:srgbClr>
                  </a:solidFill>
                  <a:latin typeface="Comic Sans MS" pitchFamily="66" charset="0"/>
                </a:rPr>
                <a:t>(LFD=250Hz)</a:t>
              </a:r>
              <a:endParaRPr lang="en-US" sz="1400" b="1" i="1" kern="0" dirty="0">
                <a:solidFill>
                  <a:srgbClr val="00264C">
                    <a:lumMod val="90000"/>
                    <a:lumOff val="10000"/>
                  </a:srgbClr>
                </a:solidFill>
                <a:latin typeface="Comic Sans MS" pitchFamily="66" charset="0"/>
              </a:endParaRPr>
            </a:p>
          </p:txBody>
        </p:sp>
        <p:sp>
          <p:nvSpPr>
            <p:cNvPr id="8" name="TextBox 7"/>
            <p:cNvSpPr txBox="1"/>
            <p:nvPr/>
          </p:nvSpPr>
          <p:spPr>
            <a:xfrm>
              <a:off x="7606902" y="4616650"/>
              <a:ext cx="1295535" cy="297299"/>
            </a:xfrm>
            <a:prstGeom prst="rect">
              <a:avLst/>
            </a:prstGeom>
            <a:noFill/>
          </p:spPr>
          <p:txBody>
            <a:bodyPr wrap="none" rtlCol="0">
              <a:spAutoFit/>
            </a:bodyPr>
            <a:lstStyle/>
            <a:p>
              <a:pPr>
                <a:defRPr/>
              </a:pPr>
              <a:r>
                <a:rPr lang="en-US" sz="1400" b="1" i="1" kern="0" dirty="0" smtClean="0">
                  <a:solidFill>
                    <a:srgbClr val="00264C">
                      <a:lumMod val="50000"/>
                      <a:lumOff val="50000"/>
                    </a:srgbClr>
                  </a:solidFill>
                  <a:latin typeface="Comic Sans MS" pitchFamily="66" charset="0"/>
                </a:rPr>
                <a:t>(LFD=470Hz)</a:t>
              </a:r>
              <a:endParaRPr lang="en-US" sz="1400" b="1" i="1" kern="0" dirty="0">
                <a:solidFill>
                  <a:srgbClr val="00264C">
                    <a:lumMod val="50000"/>
                    <a:lumOff val="50000"/>
                  </a:srgbClr>
                </a:solidFill>
                <a:latin typeface="Comic Sans MS" pitchFamily="66" charset="0"/>
              </a:endParaRPr>
            </a:p>
          </p:txBody>
        </p:sp>
        <p:sp>
          <p:nvSpPr>
            <p:cNvPr id="9" name="TextBox 8"/>
            <p:cNvSpPr txBox="1"/>
            <p:nvPr/>
          </p:nvSpPr>
          <p:spPr>
            <a:xfrm>
              <a:off x="4621949" y="2410326"/>
              <a:ext cx="1351985" cy="386489"/>
            </a:xfrm>
            <a:prstGeom prst="rect">
              <a:avLst/>
            </a:prstGeom>
            <a:noFill/>
          </p:spPr>
          <p:txBody>
            <a:bodyPr wrap="none" rtlCol="0">
              <a:spAutoFit/>
            </a:bodyPr>
            <a:lstStyle/>
            <a:p>
              <a:pPr>
                <a:defRPr/>
              </a:pPr>
              <a:r>
                <a:rPr lang="en-US" sz="2000" b="1" i="1" kern="0" dirty="0" smtClean="0">
                  <a:solidFill>
                    <a:srgbClr val="00B050"/>
                  </a:solidFill>
                  <a:latin typeface="Comic Sans MS" pitchFamily="66" charset="0"/>
                </a:rPr>
                <a:t>(</a:t>
              </a:r>
              <a:r>
                <a:rPr lang="en-US" sz="1400" b="1" i="1" kern="0" dirty="0" smtClean="0">
                  <a:solidFill>
                    <a:srgbClr val="00B050"/>
                  </a:solidFill>
                  <a:latin typeface="Comic Sans MS" pitchFamily="66" charset="0"/>
                </a:rPr>
                <a:t>LFD=100Hz</a:t>
              </a:r>
              <a:r>
                <a:rPr lang="en-US" sz="2000" b="1" i="1" kern="0" dirty="0" smtClean="0">
                  <a:solidFill>
                    <a:srgbClr val="00B050"/>
                  </a:solidFill>
                  <a:latin typeface="Comic Sans MS" pitchFamily="66" charset="0"/>
                </a:rPr>
                <a:t>)</a:t>
              </a:r>
              <a:endParaRPr lang="en-US" sz="2000" b="1" i="1" kern="0" dirty="0">
                <a:solidFill>
                  <a:srgbClr val="00B050"/>
                </a:solidFill>
                <a:latin typeface="Comic Sans MS" pitchFamily="66" charset="0"/>
              </a:endParaRPr>
            </a:p>
          </p:txBody>
        </p:sp>
      </p:grpSp>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480" y="0"/>
            <a:ext cx="134143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rot="16200000">
            <a:off x="-935746" y="2234602"/>
            <a:ext cx="3672633" cy="1077218"/>
          </a:xfrm>
          <a:prstGeom prst="rect">
            <a:avLst/>
          </a:prstGeom>
        </p:spPr>
        <p:txBody>
          <a:bodyPr wrap="square">
            <a:spAutoFit/>
          </a:bodyPr>
          <a:lstStyle/>
          <a:p>
            <a:r>
              <a:rPr lang="en-US" sz="3200" dirty="0" smtClean="0">
                <a:solidFill>
                  <a:prstClr val="black"/>
                </a:solidFill>
                <a:latin typeface="Baskerville Old Face" pitchFamily="18" charset="0"/>
              </a:rPr>
              <a:t>BACK-TO-BACK </a:t>
            </a:r>
          </a:p>
          <a:p>
            <a:r>
              <a:rPr lang="en-US" sz="3200" dirty="0" smtClean="0">
                <a:solidFill>
                  <a:prstClr val="black"/>
                </a:solidFill>
                <a:latin typeface="Baskerville Old Face" pitchFamily="18" charset="0"/>
              </a:rPr>
              <a:t>COMPARISON</a:t>
            </a:r>
            <a:endParaRPr lang="en-US" sz="3200" dirty="0">
              <a:solidFill>
                <a:prstClr val="black"/>
              </a:solidFill>
              <a:latin typeface="Baskerville Old Face" pitchFamily="18" charset="0"/>
            </a:endParaRPr>
          </a:p>
        </p:txBody>
      </p:sp>
      <p:sp>
        <p:nvSpPr>
          <p:cNvPr id="14" name="Rectangle 13"/>
          <p:cNvSpPr/>
          <p:nvPr/>
        </p:nvSpPr>
        <p:spPr>
          <a:xfrm>
            <a:off x="228600" y="5689937"/>
            <a:ext cx="8305800" cy="1015663"/>
          </a:xfrm>
          <a:prstGeom prst="rect">
            <a:avLst/>
          </a:prstGeom>
        </p:spPr>
        <p:txBody>
          <a:bodyPr wrap="square">
            <a:spAutoFit/>
          </a:bodyPr>
          <a:lstStyle/>
          <a:p>
            <a:pPr marL="285750" indent="-285750">
              <a:buFont typeface="Arial" pitchFamily="34" charset="0"/>
              <a:buChar char="•"/>
            </a:pPr>
            <a:r>
              <a:rPr lang="en-US" sz="2000" dirty="0" smtClean="0">
                <a:solidFill>
                  <a:prstClr val="black"/>
                </a:solidFill>
                <a:latin typeface="Arial Rounded MT Bold" pitchFamily="34" charset="0"/>
              </a:rPr>
              <a:t>All tuners respond very well</a:t>
            </a:r>
          </a:p>
          <a:p>
            <a:pPr marL="285750" indent="-285750">
              <a:buFont typeface="Arial" pitchFamily="34" charset="0"/>
              <a:buChar char="•"/>
            </a:pPr>
            <a:r>
              <a:rPr lang="en-US" sz="2000" dirty="0" smtClean="0">
                <a:solidFill>
                  <a:prstClr val="black"/>
                </a:solidFill>
                <a:latin typeface="Arial Rounded MT Bold" pitchFamily="34" charset="0"/>
              </a:rPr>
              <a:t>Detuning control limited by adaptive bias correction rather than cavity/tuner design</a:t>
            </a:r>
            <a:endParaRPr lang="en-US" sz="2000" dirty="0">
              <a:solidFill>
                <a:prstClr val="black"/>
              </a:solidFill>
              <a:latin typeface="Arial Rounded MT Bold" pitchFamily="34" charset="0"/>
            </a:endParaRPr>
          </a:p>
        </p:txBody>
      </p:sp>
    </p:spTree>
    <p:extLst>
      <p:ext uri="{BB962C8B-B14F-4D97-AF65-F5344CB8AC3E}">
        <p14:creationId xmlns:p14="http://schemas.microsoft.com/office/powerpoint/2010/main" val="3614076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382000" cy="5638800"/>
          </a:xfrm>
        </p:spPr>
        <p:txBody>
          <a:bodyPr>
            <a:normAutofit/>
          </a:bodyPr>
          <a:lstStyle/>
          <a:p>
            <a:r>
              <a:rPr lang="en-US" sz="2400" dirty="0">
                <a:latin typeface="Baskerville Old Face" pitchFamily="18" charset="0"/>
              </a:rPr>
              <a:t>Similar levels of residual detuning were also obtained using the standard half-sine </a:t>
            </a:r>
            <a:r>
              <a:rPr lang="en-US" sz="2400" dirty="0" err="1">
                <a:latin typeface="Baskerville Old Face" pitchFamily="18" charset="0"/>
              </a:rPr>
              <a:t>piezo</a:t>
            </a:r>
            <a:r>
              <a:rPr lang="en-US" sz="2400" dirty="0">
                <a:latin typeface="Baskerville Old Face" pitchFamily="18" charset="0"/>
              </a:rPr>
              <a:t> drive pulse </a:t>
            </a:r>
            <a:r>
              <a:rPr lang="en-US" sz="2400" dirty="0" smtClean="0">
                <a:latin typeface="Baskerville Old Face" pitchFamily="18" charset="0"/>
              </a:rPr>
              <a:t>(KEK system). </a:t>
            </a:r>
          </a:p>
          <a:p>
            <a:r>
              <a:rPr lang="en-US" sz="2400" dirty="0">
                <a:latin typeface="Baskerville Old Face" pitchFamily="18" charset="0"/>
              </a:rPr>
              <a:t>The four cavity types four distinctly different design philosophies and the mechanical response and detuning levels prior to compensation differ significantly. </a:t>
            </a:r>
          </a:p>
          <a:p>
            <a:pPr marL="0" indent="0" algn="ctr">
              <a:buNone/>
            </a:pPr>
            <a:r>
              <a:rPr lang="en-US" sz="2400" b="1" u="sng" dirty="0">
                <a:solidFill>
                  <a:srgbClr val="FF0000"/>
                </a:solidFill>
                <a:latin typeface="Baskerville Old Face" pitchFamily="18" charset="0"/>
              </a:rPr>
              <a:t>Why Are the Compensation  Results So Similar</a:t>
            </a:r>
            <a:r>
              <a:rPr lang="en-US" sz="2400" b="1" u="sng" dirty="0" smtClean="0">
                <a:solidFill>
                  <a:srgbClr val="FF0000"/>
                </a:solidFill>
                <a:latin typeface="Baskerville Old Face" pitchFamily="18" charset="0"/>
              </a:rPr>
              <a:t>?</a:t>
            </a:r>
          </a:p>
          <a:p>
            <a:endParaRPr lang="en-US" sz="2400" dirty="0" smtClean="0">
              <a:latin typeface="Baskerville Old Face" pitchFamily="18" charset="0"/>
            </a:endParaRPr>
          </a:p>
          <a:p>
            <a:r>
              <a:rPr lang="en-US" sz="2400" dirty="0">
                <a:latin typeface="Baskerville Old Face" pitchFamily="18" charset="0"/>
              </a:rPr>
              <a:t>The 1ms RF pulse excites a broad mechanical response in each of the four cavity types. Reducing the detuning for such a short RF pulse requires only an impulse from the </a:t>
            </a:r>
            <a:r>
              <a:rPr lang="en-US" sz="2400" dirty="0" err="1">
                <a:latin typeface="Baskerville Old Face" pitchFamily="18" charset="0"/>
              </a:rPr>
              <a:t>piezo</a:t>
            </a:r>
            <a:r>
              <a:rPr lang="en-US" sz="2400" dirty="0">
                <a:latin typeface="Baskerville Old Face" pitchFamily="18" charset="0"/>
              </a:rPr>
              <a:t>. Furthermore, while stiffer cavities detune less due to the Lorentz force than more compliant cavities, they are also less responsive to the </a:t>
            </a:r>
            <a:r>
              <a:rPr lang="en-US" sz="2400" dirty="0" err="1">
                <a:latin typeface="Baskerville Old Face" pitchFamily="18" charset="0"/>
              </a:rPr>
              <a:t>piezo</a:t>
            </a:r>
            <a:r>
              <a:rPr lang="en-US" sz="2400" dirty="0">
                <a:latin typeface="Baskerville Old Face" pitchFamily="18" charset="0"/>
              </a:rPr>
              <a:t> and vice versa.</a:t>
            </a:r>
          </a:p>
          <a:p>
            <a:endParaRPr lang="en-US" sz="2400" dirty="0" smtClean="0">
              <a:latin typeface="Baskerville Old Face" pitchFamily="18" charset="0"/>
            </a:endParaRPr>
          </a:p>
          <a:p>
            <a:endParaRPr lang="en-US" sz="2400" dirty="0">
              <a:latin typeface="Baskerville Old Face" pitchFamily="18" charset="0"/>
            </a:endParaRPr>
          </a:p>
        </p:txBody>
      </p:sp>
    </p:spTree>
    <p:extLst>
      <p:ext uri="{BB962C8B-B14F-4D97-AF65-F5344CB8AC3E}">
        <p14:creationId xmlns:p14="http://schemas.microsoft.com/office/powerpoint/2010/main" val="3775822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371600"/>
            <a:ext cx="8229600" cy="4007251"/>
          </a:xfrm>
          <a:prstGeom prst="rect">
            <a:avLst/>
          </a:prstGeom>
        </p:spPr>
        <p:txBody>
          <a:bodyPr wrap="square">
            <a:spAutoFit/>
          </a:bodyPr>
          <a:lstStyle/>
          <a:p>
            <a:pPr marL="342900" lvl="0" indent="-342900" algn="just" fontAlgn="auto">
              <a:spcBef>
                <a:spcPct val="20000"/>
              </a:spcBef>
              <a:spcAft>
                <a:spcPts val="0"/>
              </a:spcAft>
              <a:buFont typeface="Arial" pitchFamily="34" charset="0"/>
              <a:buChar char="•"/>
            </a:pPr>
            <a:r>
              <a:rPr lang="en-US" sz="2400" dirty="0">
                <a:solidFill>
                  <a:prstClr val="black"/>
                </a:solidFill>
                <a:latin typeface="Baskerville Old Face" pitchFamily="18" charset="0"/>
              </a:rPr>
              <a:t>Adaptive LFD compensation system used to evaluate performance of </a:t>
            </a:r>
            <a:r>
              <a:rPr lang="en-US" sz="2400" dirty="0" smtClean="0">
                <a:solidFill>
                  <a:prstClr val="black"/>
                </a:solidFill>
                <a:latin typeface="Baskerville Old Face" pitchFamily="18" charset="0"/>
              </a:rPr>
              <a:t>S1-G </a:t>
            </a:r>
            <a:r>
              <a:rPr lang="en-US" sz="2400" dirty="0">
                <a:solidFill>
                  <a:prstClr val="black"/>
                </a:solidFill>
                <a:latin typeface="Baskerville Old Face" pitchFamily="18" charset="0"/>
              </a:rPr>
              <a:t>cavities</a:t>
            </a:r>
          </a:p>
          <a:p>
            <a:pPr marL="342900" lvl="0" indent="-342900" algn="just" fontAlgn="auto">
              <a:spcBef>
                <a:spcPct val="20000"/>
              </a:spcBef>
              <a:spcAft>
                <a:spcPts val="0"/>
              </a:spcAft>
              <a:buFont typeface="Arial" pitchFamily="34" charset="0"/>
              <a:buChar char="•"/>
            </a:pPr>
            <a:r>
              <a:rPr lang="en-US" sz="2400" dirty="0">
                <a:solidFill>
                  <a:prstClr val="black"/>
                </a:solidFill>
                <a:latin typeface="Baskerville Old Face" pitchFamily="18" charset="0"/>
              </a:rPr>
              <a:t>Optimal piezo drive waveform provides a rigorous basis for back-to-back </a:t>
            </a:r>
            <a:r>
              <a:rPr lang="en-US" sz="2400" dirty="0" smtClean="0">
                <a:solidFill>
                  <a:prstClr val="black"/>
                </a:solidFill>
                <a:latin typeface="Baskerville Old Face" pitchFamily="18" charset="0"/>
              </a:rPr>
              <a:t>cavity/tuner </a:t>
            </a:r>
            <a:r>
              <a:rPr lang="en-US" sz="2400" dirty="0">
                <a:solidFill>
                  <a:prstClr val="black"/>
                </a:solidFill>
                <a:latin typeface="Baskerville Old Face" pitchFamily="18" charset="0"/>
              </a:rPr>
              <a:t>performance comparisons</a:t>
            </a:r>
          </a:p>
          <a:p>
            <a:pPr marL="342900" lvl="0" indent="-342900" algn="just" fontAlgn="auto">
              <a:spcBef>
                <a:spcPct val="20000"/>
              </a:spcBef>
              <a:spcAft>
                <a:spcPts val="0"/>
              </a:spcAft>
              <a:buFont typeface="Arial" pitchFamily="34" charset="0"/>
              <a:buChar char="•"/>
            </a:pPr>
            <a:r>
              <a:rPr lang="en-US" sz="2400" b="1" dirty="0" smtClean="0">
                <a:solidFill>
                  <a:prstClr val="black"/>
                </a:solidFill>
                <a:latin typeface="Baskerville Old Face" pitchFamily="18" charset="0"/>
              </a:rPr>
              <a:t>Residual </a:t>
            </a:r>
            <a:r>
              <a:rPr lang="en-US" sz="2400" b="1" dirty="0">
                <a:solidFill>
                  <a:prstClr val="black"/>
                </a:solidFill>
                <a:latin typeface="Baskerville Old Face" pitchFamily="18" charset="0"/>
              </a:rPr>
              <a:t>LFD could be limited to better than </a:t>
            </a:r>
            <a:r>
              <a:rPr lang="en-US" sz="2400" b="1" dirty="0">
                <a:solidFill>
                  <a:prstClr val="black"/>
                </a:solidFill>
                <a:latin typeface="Baskerville Old Face" pitchFamily="18" charset="0"/>
              </a:rPr>
              <a:t>5</a:t>
            </a:r>
            <a:r>
              <a:rPr lang="en-US" sz="2400" b="1" dirty="0" smtClean="0">
                <a:solidFill>
                  <a:prstClr val="black"/>
                </a:solidFill>
                <a:latin typeface="Baskerville Old Face" pitchFamily="18" charset="0"/>
              </a:rPr>
              <a:t> </a:t>
            </a:r>
            <a:r>
              <a:rPr lang="en-US" sz="2400" b="1" dirty="0">
                <a:solidFill>
                  <a:prstClr val="black"/>
                </a:solidFill>
                <a:latin typeface="Baskerville Old Face" pitchFamily="18" charset="0"/>
              </a:rPr>
              <a:t>Hz in </a:t>
            </a:r>
            <a:r>
              <a:rPr lang="en-US" sz="2400" b="1" dirty="0" smtClean="0">
                <a:solidFill>
                  <a:prstClr val="black"/>
                </a:solidFill>
                <a:latin typeface="Baskerville Old Face" pitchFamily="18" charset="0"/>
              </a:rPr>
              <a:t>3 cavity </a:t>
            </a:r>
            <a:r>
              <a:rPr lang="en-US" sz="2400" b="1" dirty="0">
                <a:solidFill>
                  <a:prstClr val="black"/>
                </a:solidFill>
                <a:latin typeface="Baskerville Old Face" pitchFamily="18" charset="0"/>
              </a:rPr>
              <a:t>types </a:t>
            </a:r>
            <a:r>
              <a:rPr lang="en-US" sz="2400" b="1" dirty="0" smtClean="0">
                <a:solidFill>
                  <a:prstClr val="black"/>
                </a:solidFill>
                <a:latin typeface="Baskerville Old Face" pitchFamily="18" charset="0"/>
              </a:rPr>
              <a:t>tested (and 12Hz  for “Slide-Jack End” --- it could be limitation /bandwidth of our </a:t>
            </a:r>
            <a:r>
              <a:rPr lang="en-US" sz="2400" b="1" dirty="0" err="1" smtClean="0">
                <a:solidFill>
                  <a:prstClr val="black"/>
                </a:solidFill>
                <a:latin typeface="Baskerville Old Face" pitchFamily="18" charset="0"/>
              </a:rPr>
              <a:t>piezo</a:t>
            </a:r>
            <a:r>
              <a:rPr lang="en-US" sz="2400" b="1" dirty="0" smtClean="0">
                <a:solidFill>
                  <a:prstClr val="black"/>
                </a:solidFill>
                <a:latin typeface="Baskerville Old Face" pitchFamily="18" charset="0"/>
              </a:rPr>
              <a:t> driver)</a:t>
            </a:r>
            <a:endParaRPr lang="en-US" sz="2400" b="1" dirty="0">
              <a:solidFill>
                <a:prstClr val="black"/>
              </a:solidFill>
              <a:latin typeface="Baskerville Old Face" pitchFamily="18" charset="0"/>
            </a:endParaRPr>
          </a:p>
          <a:p>
            <a:pPr marL="342900" lvl="0" indent="-342900" algn="just" fontAlgn="auto">
              <a:spcBef>
                <a:spcPct val="20000"/>
              </a:spcBef>
              <a:spcAft>
                <a:spcPts val="0"/>
              </a:spcAft>
              <a:buFont typeface="Arial" pitchFamily="34" charset="0"/>
              <a:buChar char="•"/>
            </a:pPr>
            <a:r>
              <a:rPr lang="en-US" sz="2400" b="1" dirty="0">
                <a:solidFill>
                  <a:prstClr val="black"/>
                </a:solidFill>
                <a:latin typeface="Baskerville Old Face" pitchFamily="18" charset="0"/>
              </a:rPr>
              <a:t>LFD control limits for ILC will likely depend more on controller and quality of the input signals than the mechanical details of cavity/tuner</a:t>
            </a:r>
          </a:p>
        </p:txBody>
      </p:sp>
      <p:sp>
        <p:nvSpPr>
          <p:cNvPr id="6" name="Title 5"/>
          <p:cNvSpPr>
            <a:spLocks noGrp="1"/>
          </p:cNvSpPr>
          <p:nvPr>
            <p:ph type="title"/>
          </p:nvPr>
        </p:nvSpPr>
        <p:spPr>
          <a:xfrm>
            <a:off x="1581147" y="44678"/>
            <a:ext cx="5833648" cy="1138773"/>
          </a:xfrm>
          <a:prstGeom prst="rect">
            <a:avLst/>
          </a:prstGeom>
        </p:spPr>
        <p:txBody>
          <a:bodyPr wrap="none">
            <a:spAutoFit/>
          </a:bodyPr>
          <a:lstStyle/>
          <a:p>
            <a:r>
              <a:rPr lang="en-US" sz="4000" b="1" dirty="0" smtClean="0">
                <a:latin typeface="Baskerville Old Face" pitchFamily="18" charset="0"/>
              </a:rPr>
              <a:t>Summary</a:t>
            </a:r>
            <a:r>
              <a:rPr lang="en-US" sz="5400" b="1" dirty="0" smtClean="0">
                <a:latin typeface="Baskerville Old Face" pitchFamily="18" charset="0"/>
              </a:rPr>
              <a:t/>
            </a:r>
            <a:br>
              <a:rPr lang="en-US" sz="5400" b="1" dirty="0" smtClean="0">
                <a:latin typeface="Baskerville Old Face" pitchFamily="18" charset="0"/>
              </a:rPr>
            </a:br>
            <a:r>
              <a:rPr lang="en-US" sz="2800" b="1" dirty="0" smtClean="0">
                <a:latin typeface="Baskerville Old Face" pitchFamily="18" charset="0"/>
              </a:rPr>
              <a:t>LFDC with Adaptive algorithm at S1-G </a:t>
            </a:r>
            <a:endParaRPr lang="en-US" sz="2800" b="1" dirty="0">
              <a:latin typeface="Baskerville Old Face" pitchFamily="18" charset="0"/>
            </a:endParaRPr>
          </a:p>
        </p:txBody>
      </p:sp>
    </p:spTree>
    <p:extLst>
      <p:ext uri="{BB962C8B-B14F-4D97-AF65-F5344CB8AC3E}">
        <p14:creationId xmlns:p14="http://schemas.microsoft.com/office/powerpoint/2010/main" val="1195984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normAutofit/>
          </a:bodyPr>
          <a:lstStyle/>
          <a:p>
            <a:r>
              <a:rPr lang="en-US" sz="2800" dirty="0" smtClean="0">
                <a:effectLst>
                  <a:outerShdw blurRad="38100" dist="38100" dir="2700000" algn="tl">
                    <a:srgbClr val="000000">
                      <a:alpha val="43137"/>
                    </a:srgbClr>
                  </a:outerShdw>
                </a:effectLst>
                <a:latin typeface="Comic Sans MS" pitchFamily="66" charset="0"/>
              </a:rPr>
              <a:t>325MHz Spoke Cavity (SSR1)</a:t>
            </a:r>
            <a:r>
              <a:rPr lang="en-US" sz="2800" dirty="0" smtClean="0">
                <a:latin typeface="Comic Sans MS" pitchFamily="66" charset="0"/>
              </a:rPr>
              <a:t/>
            </a:r>
            <a:br>
              <a:rPr lang="en-US" sz="2800" dirty="0" smtClean="0">
                <a:latin typeface="Comic Sans MS" pitchFamily="66" charset="0"/>
              </a:rPr>
            </a:br>
            <a:r>
              <a:rPr lang="en-US" sz="1400" i="1" dirty="0" smtClean="0">
                <a:latin typeface="Comic Sans MS" pitchFamily="66" charset="0"/>
              </a:rPr>
              <a:t>(designed for HINS: 4,5K &amp; 10MV/m ; RF-pulse  1ms-FlatTop) </a:t>
            </a:r>
            <a:endParaRPr lang="en-US" sz="1400" i="1" dirty="0">
              <a:latin typeface="Comic Sans MS" pitchFamily="66" charset="0"/>
            </a:endParaRPr>
          </a:p>
        </p:txBody>
      </p:sp>
      <p:pic>
        <p:nvPicPr>
          <p:cNvPr id="11" name="Content Placeholder 3" descr="SSR1-LFD-ON-OFF(1200-1700).jpg"/>
          <p:cNvPicPr>
            <a:picLocks noChangeAspect="1"/>
          </p:cNvPicPr>
          <p:nvPr/>
        </p:nvPicPr>
        <p:blipFill>
          <a:blip r:embed="rId3" cstate="print"/>
          <a:srcRect l="7125" r="4528"/>
          <a:stretch>
            <a:fillRect/>
          </a:stretch>
        </p:blipFill>
        <p:spPr>
          <a:xfrm>
            <a:off x="381001" y="3352800"/>
            <a:ext cx="4038600" cy="3154363"/>
          </a:xfrm>
          <a:prstGeom prst="rect">
            <a:avLst/>
          </a:prstGeom>
        </p:spPr>
      </p:pic>
      <p:pic>
        <p:nvPicPr>
          <p:cNvPr id="12" name="Content Placeholder 5" descr="LFD-20MV-ON-OFF(190-360).jpg"/>
          <p:cNvPicPr>
            <a:picLocks noGrp="1" noChangeAspect="1"/>
          </p:cNvPicPr>
          <p:nvPr>
            <p:ph idx="1"/>
          </p:nvPr>
        </p:nvPicPr>
        <p:blipFill>
          <a:blip r:embed="rId4" cstate="print"/>
          <a:srcRect l="8768" t="3367" r="6653" b="4034"/>
          <a:stretch>
            <a:fillRect/>
          </a:stretch>
        </p:blipFill>
        <p:spPr>
          <a:xfrm>
            <a:off x="457200" y="762000"/>
            <a:ext cx="3879273" cy="2667000"/>
          </a:xfrm>
        </p:spPr>
      </p:pic>
      <p:cxnSp>
        <p:nvCxnSpPr>
          <p:cNvPr id="13" name="Straight Connector 12"/>
          <p:cNvCxnSpPr/>
          <p:nvPr/>
        </p:nvCxnSpPr>
        <p:spPr>
          <a:xfrm rot="5400000">
            <a:off x="496095" y="2170906"/>
            <a:ext cx="2209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210595" y="2132806"/>
            <a:ext cx="2286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28801" y="914400"/>
            <a:ext cx="1184940" cy="307777"/>
          </a:xfrm>
          <a:prstGeom prst="rect">
            <a:avLst/>
          </a:prstGeom>
          <a:noFill/>
        </p:spPr>
        <p:txBody>
          <a:bodyPr wrap="none" rtlCol="0">
            <a:spAutoFit/>
          </a:bodyPr>
          <a:lstStyle/>
          <a:p>
            <a:r>
              <a:rPr lang="en-US" sz="1400" dirty="0" err="1">
                <a:solidFill>
                  <a:prstClr val="black"/>
                </a:solidFill>
                <a:latin typeface="Comic Sans MS" pitchFamily="66" charset="0"/>
              </a:rPr>
              <a:t>T</a:t>
            </a:r>
            <a:r>
              <a:rPr lang="en-US" sz="1400" baseline="-25000" dirty="0" err="1">
                <a:solidFill>
                  <a:prstClr val="black"/>
                </a:solidFill>
                <a:latin typeface="Comic Sans MS" pitchFamily="66" charset="0"/>
              </a:rPr>
              <a:t>Flat</a:t>
            </a:r>
            <a:r>
              <a:rPr lang="en-US" sz="1400" baseline="-25000" dirty="0">
                <a:solidFill>
                  <a:prstClr val="black"/>
                </a:solidFill>
                <a:latin typeface="Comic Sans MS" pitchFamily="66" charset="0"/>
              </a:rPr>
              <a:t>-Top</a:t>
            </a:r>
            <a:r>
              <a:rPr lang="en-US" sz="1400" dirty="0">
                <a:solidFill>
                  <a:prstClr val="black"/>
                </a:solidFill>
                <a:latin typeface="Comic Sans MS" pitchFamily="66" charset="0"/>
              </a:rPr>
              <a:t>=1ms</a:t>
            </a:r>
          </a:p>
        </p:txBody>
      </p:sp>
      <p:sp>
        <p:nvSpPr>
          <p:cNvPr id="16" name="Rectangle 15"/>
          <p:cNvSpPr/>
          <p:nvPr/>
        </p:nvSpPr>
        <p:spPr>
          <a:xfrm>
            <a:off x="609601" y="914400"/>
            <a:ext cx="875561" cy="307777"/>
          </a:xfrm>
          <a:prstGeom prst="rect">
            <a:avLst/>
          </a:prstGeom>
        </p:spPr>
        <p:txBody>
          <a:bodyPr wrap="none">
            <a:spAutoFit/>
          </a:bodyPr>
          <a:lstStyle/>
          <a:p>
            <a:r>
              <a:rPr lang="en-US" sz="1400" dirty="0" err="1">
                <a:solidFill>
                  <a:prstClr val="black"/>
                </a:solidFill>
                <a:latin typeface="Comic Sans MS" pitchFamily="66" charset="0"/>
              </a:rPr>
              <a:t>T</a:t>
            </a:r>
            <a:r>
              <a:rPr lang="en-US" sz="1400" baseline="-25000" dirty="0" err="1">
                <a:solidFill>
                  <a:prstClr val="black"/>
                </a:solidFill>
                <a:latin typeface="Comic Sans MS" pitchFamily="66" charset="0"/>
              </a:rPr>
              <a:t>Fill</a:t>
            </a:r>
            <a:r>
              <a:rPr lang="en-US" sz="1400" dirty="0">
                <a:solidFill>
                  <a:prstClr val="black"/>
                </a:solidFill>
                <a:latin typeface="Comic Sans MS" pitchFamily="66" charset="0"/>
              </a:rPr>
              <a:t>=1ms</a:t>
            </a:r>
          </a:p>
        </p:txBody>
      </p:sp>
      <p:sp>
        <p:nvSpPr>
          <p:cNvPr id="17" name="Rectangle 16"/>
          <p:cNvSpPr/>
          <p:nvPr/>
        </p:nvSpPr>
        <p:spPr>
          <a:xfrm>
            <a:off x="702028" y="2754868"/>
            <a:ext cx="1736373" cy="369332"/>
          </a:xfrm>
          <a:prstGeom prst="rect">
            <a:avLst/>
          </a:prstGeom>
          <a:solidFill>
            <a:schemeClr val="accent1">
              <a:lumMod val="40000"/>
              <a:lumOff val="60000"/>
            </a:schemeClr>
          </a:solidFill>
        </p:spPr>
        <p:txBody>
          <a:bodyPr wrap="none">
            <a:spAutoFit/>
          </a:bodyPr>
          <a:lstStyle/>
          <a:p>
            <a:r>
              <a:rPr lang="en-US" dirty="0">
                <a:solidFill>
                  <a:srgbClr val="0070C0"/>
                </a:solidFill>
                <a:latin typeface="Comic Sans MS" pitchFamily="66" charset="0"/>
              </a:rPr>
              <a:t>Eacc=20MV/m</a:t>
            </a:r>
            <a:endParaRPr lang="en-US" dirty="0">
              <a:solidFill>
                <a:srgbClr val="0070C0"/>
              </a:solidFill>
            </a:endParaRPr>
          </a:p>
        </p:txBody>
      </p:sp>
      <p:sp>
        <p:nvSpPr>
          <p:cNvPr id="18" name="TextBox 17"/>
          <p:cNvSpPr txBox="1"/>
          <p:nvPr/>
        </p:nvSpPr>
        <p:spPr>
          <a:xfrm>
            <a:off x="3733801" y="3228201"/>
            <a:ext cx="533400" cy="276999"/>
          </a:xfrm>
          <a:prstGeom prst="rect">
            <a:avLst/>
          </a:prstGeom>
          <a:noFill/>
        </p:spPr>
        <p:txBody>
          <a:bodyPr wrap="square" rtlCol="0">
            <a:spAutoFit/>
          </a:bodyPr>
          <a:lstStyle/>
          <a:p>
            <a:r>
              <a:rPr lang="en-US" sz="1200" dirty="0">
                <a:solidFill>
                  <a:prstClr val="black"/>
                </a:solidFill>
                <a:latin typeface="Comic Sans MS" pitchFamily="66" charset="0"/>
              </a:rPr>
              <a:t>Time</a:t>
            </a:r>
          </a:p>
        </p:txBody>
      </p:sp>
      <p:cxnSp>
        <p:nvCxnSpPr>
          <p:cNvPr id="19" name="Straight Arrow Connector 18"/>
          <p:cNvCxnSpPr/>
          <p:nvPr/>
        </p:nvCxnSpPr>
        <p:spPr>
          <a:xfrm>
            <a:off x="1600201" y="1143000"/>
            <a:ext cx="17526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629695" y="4990306"/>
            <a:ext cx="2362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24695" y="4990306"/>
            <a:ext cx="2362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05001" y="4038600"/>
            <a:ext cx="19050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3401" y="11430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09601" y="4038600"/>
            <a:ext cx="1295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86001" y="3733800"/>
            <a:ext cx="1184940" cy="307777"/>
          </a:xfrm>
          <a:prstGeom prst="rect">
            <a:avLst/>
          </a:prstGeom>
          <a:noFill/>
        </p:spPr>
        <p:txBody>
          <a:bodyPr wrap="none" rtlCol="0">
            <a:spAutoFit/>
          </a:bodyPr>
          <a:lstStyle/>
          <a:p>
            <a:r>
              <a:rPr lang="en-US" sz="1400" dirty="0" err="1">
                <a:solidFill>
                  <a:prstClr val="black"/>
                </a:solidFill>
                <a:latin typeface="Comic Sans MS" pitchFamily="66" charset="0"/>
              </a:rPr>
              <a:t>T</a:t>
            </a:r>
            <a:r>
              <a:rPr lang="en-US" sz="1400" baseline="-25000" dirty="0" err="1">
                <a:solidFill>
                  <a:prstClr val="black"/>
                </a:solidFill>
                <a:latin typeface="Comic Sans MS" pitchFamily="66" charset="0"/>
              </a:rPr>
              <a:t>Flat</a:t>
            </a:r>
            <a:r>
              <a:rPr lang="en-US" sz="1400" baseline="-25000" dirty="0">
                <a:solidFill>
                  <a:prstClr val="black"/>
                </a:solidFill>
                <a:latin typeface="Comic Sans MS" pitchFamily="66" charset="0"/>
              </a:rPr>
              <a:t>-Top</a:t>
            </a:r>
            <a:r>
              <a:rPr lang="en-US" sz="1400" dirty="0">
                <a:solidFill>
                  <a:prstClr val="black"/>
                </a:solidFill>
                <a:latin typeface="Comic Sans MS" pitchFamily="66" charset="0"/>
              </a:rPr>
              <a:t>=1ms</a:t>
            </a:r>
          </a:p>
        </p:txBody>
      </p:sp>
      <p:sp>
        <p:nvSpPr>
          <p:cNvPr id="26" name="Rectangle 25"/>
          <p:cNvSpPr/>
          <p:nvPr/>
        </p:nvSpPr>
        <p:spPr>
          <a:xfrm>
            <a:off x="685801" y="5715000"/>
            <a:ext cx="1736373" cy="369332"/>
          </a:xfrm>
          <a:prstGeom prst="rect">
            <a:avLst/>
          </a:prstGeom>
          <a:solidFill>
            <a:schemeClr val="accent1">
              <a:lumMod val="40000"/>
              <a:lumOff val="60000"/>
            </a:schemeClr>
          </a:solidFill>
        </p:spPr>
        <p:txBody>
          <a:bodyPr wrap="none">
            <a:spAutoFit/>
          </a:bodyPr>
          <a:lstStyle/>
          <a:p>
            <a:r>
              <a:rPr lang="en-US" dirty="0">
                <a:solidFill>
                  <a:srgbClr val="0070C0"/>
                </a:solidFill>
                <a:latin typeface="Comic Sans MS" pitchFamily="66" charset="0"/>
              </a:rPr>
              <a:t>Eacc=34MV/m</a:t>
            </a:r>
            <a:endParaRPr lang="en-US" dirty="0">
              <a:solidFill>
                <a:srgbClr val="0070C0"/>
              </a:solidFill>
            </a:endParaRPr>
          </a:p>
        </p:txBody>
      </p:sp>
      <p:sp>
        <p:nvSpPr>
          <p:cNvPr id="27" name="Rectangle 26"/>
          <p:cNvSpPr/>
          <p:nvPr/>
        </p:nvSpPr>
        <p:spPr>
          <a:xfrm>
            <a:off x="914401" y="3733800"/>
            <a:ext cx="1034257" cy="307777"/>
          </a:xfrm>
          <a:prstGeom prst="rect">
            <a:avLst/>
          </a:prstGeom>
        </p:spPr>
        <p:txBody>
          <a:bodyPr wrap="none">
            <a:spAutoFit/>
          </a:bodyPr>
          <a:lstStyle/>
          <a:p>
            <a:r>
              <a:rPr lang="en-US" sz="1400" dirty="0" err="1">
                <a:solidFill>
                  <a:prstClr val="black"/>
                </a:solidFill>
                <a:latin typeface="Comic Sans MS" pitchFamily="66" charset="0"/>
              </a:rPr>
              <a:t>T</a:t>
            </a:r>
            <a:r>
              <a:rPr lang="en-US" sz="1400" baseline="-25000" dirty="0" err="1">
                <a:solidFill>
                  <a:prstClr val="black"/>
                </a:solidFill>
                <a:latin typeface="Comic Sans MS" pitchFamily="66" charset="0"/>
              </a:rPr>
              <a:t>Fill</a:t>
            </a:r>
            <a:r>
              <a:rPr lang="en-US" sz="1400" dirty="0">
                <a:solidFill>
                  <a:prstClr val="black"/>
                </a:solidFill>
                <a:latin typeface="Comic Sans MS" pitchFamily="66" charset="0"/>
              </a:rPr>
              <a:t>=1,2ms</a:t>
            </a:r>
          </a:p>
        </p:txBody>
      </p:sp>
      <p:sp>
        <p:nvSpPr>
          <p:cNvPr id="28" name="TextBox 27"/>
          <p:cNvSpPr txBox="1"/>
          <p:nvPr/>
        </p:nvSpPr>
        <p:spPr>
          <a:xfrm rot="16200000">
            <a:off x="-171451" y="4667252"/>
            <a:ext cx="1260281" cy="307777"/>
          </a:xfrm>
          <a:prstGeom prst="rect">
            <a:avLst/>
          </a:prstGeom>
          <a:noFill/>
        </p:spPr>
        <p:txBody>
          <a:bodyPr wrap="none" rtlCol="0">
            <a:spAutoFit/>
          </a:bodyPr>
          <a:lstStyle/>
          <a:p>
            <a:r>
              <a:rPr lang="en-US" sz="1400" dirty="0">
                <a:solidFill>
                  <a:prstClr val="black"/>
                </a:solidFill>
                <a:latin typeface="Comic Sans MS" pitchFamily="66" charset="0"/>
              </a:rPr>
              <a:t>Detuning, Hz</a:t>
            </a:r>
          </a:p>
        </p:txBody>
      </p:sp>
      <p:sp>
        <p:nvSpPr>
          <p:cNvPr id="29" name="TextBox 28"/>
          <p:cNvSpPr txBox="1"/>
          <p:nvPr/>
        </p:nvSpPr>
        <p:spPr>
          <a:xfrm>
            <a:off x="3733801" y="6200001"/>
            <a:ext cx="533400" cy="276999"/>
          </a:xfrm>
          <a:prstGeom prst="rect">
            <a:avLst/>
          </a:prstGeom>
          <a:noFill/>
        </p:spPr>
        <p:txBody>
          <a:bodyPr wrap="square" rtlCol="0">
            <a:spAutoFit/>
          </a:bodyPr>
          <a:lstStyle/>
          <a:p>
            <a:r>
              <a:rPr lang="en-US" sz="1200" dirty="0">
                <a:solidFill>
                  <a:prstClr val="black"/>
                </a:solidFill>
                <a:latin typeface="Comic Sans MS" pitchFamily="66" charset="0"/>
              </a:rPr>
              <a:t>Time</a:t>
            </a:r>
          </a:p>
        </p:txBody>
      </p:sp>
      <p:sp>
        <p:nvSpPr>
          <p:cNvPr id="30" name="TextBox 29"/>
          <p:cNvSpPr txBox="1"/>
          <p:nvPr/>
        </p:nvSpPr>
        <p:spPr>
          <a:xfrm>
            <a:off x="2438401" y="2286000"/>
            <a:ext cx="848309" cy="261610"/>
          </a:xfrm>
          <a:prstGeom prst="rect">
            <a:avLst/>
          </a:prstGeom>
          <a:noFill/>
        </p:spPr>
        <p:txBody>
          <a:bodyPr wrap="none" rtlCol="0">
            <a:spAutoFit/>
          </a:bodyPr>
          <a:lstStyle/>
          <a:p>
            <a:r>
              <a:rPr lang="en-US" sz="1100" dirty="0">
                <a:solidFill>
                  <a:srgbClr val="FF0000"/>
                </a:solidFill>
                <a:latin typeface="Comic Sans MS" pitchFamily="66" charset="0"/>
              </a:rPr>
              <a:t>Piezo OFF</a:t>
            </a:r>
          </a:p>
        </p:txBody>
      </p:sp>
      <p:sp>
        <p:nvSpPr>
          <p:cNvPr id="31" name="TextBox 30"/>
          <p:cNvSpPr txBox="1"/>
          <p:nvPr/>
        </p:nvSpPr>
        <p:spPr>
          <a:xfrm>
            <a:off x="3048001" y="5257800"/>
            <a:ext cx="848309" cy="261610"/>
          </a:xfrm>
          <a:prstGeom prst="rect">
            <a:avLst/>
          </a:prstGeom>
          <a:noFill/>
        </p:spPr>
        <p:txBody>
          <a:bodyPr wrap="none" rtlCol="0">
            <a:spAutoFit/>
          </a:bodyPr>
          <a:lstStyle/>
          <a:p>
            <a:r>
              <a:rPr lang="en-US" sz="1100" dirty="0">
                <a:solidFill>
                  <a:srgbClr val="FF0000"/>
                </a:solidFill>
                <a:latin typeface="Comic Sans MS" pitchFamily="66" charset="0"/>
              </a:rPr>
              <a:t>Piezo OFF</a:t>
            </a:r>
          </a:p>
        </p:txBody>
      </p:sp>
      <p:sp>
        <p:nvSpPr>
          <p:cNvPr id="32" name="TextBox 31"/>
          <p:cNvSpPr txBox="1"/>
          <p:nvPr/>
        </p:nvSpPr>
        <p:spPr>
          <a:xfrm>
            <a:off x="2971801" y="1371600"/>
            <a:ext cx="790601" cy="261610"/>
          </a:xfrm>
          <a:prstGeom prst="rect">
            <a:avLst/>
          </a:prstGeom>
          <a:noFill/>
        </p:spPr>
        <p:txBody>
          <a:bodyPr wrap="none" rtlCol="0">
            <a:spAutoFit/>
          </a:bodyPr>
          <a:lstStyle/>
          <a:p>
            <a:r>
              <a:rPr lang="en-US" sz="1100" dirty="0">
                <a:solidFill>
                  <a:srgbClr val="00B050"/>
                </a:solidFill>
                <a:latin typeface="Comic Sans MS" pitchFamily="66" charset="0"/>
              </a:rPr>
              <a:t>Piezo ON</a:t>
            </a:r>
          </a:p>
        </p:txBody>
      </p:sp>
      <p:sp>
        <p:nvSpPr>
          <p:cNvPr id="33" name="TextBox 32"/>
          <p:cNvSpPr txBox="1"/>
          <p:nvPr/>
        </p:nvSpPr>
        <p:spPr>
          <a:xfrm>
            <a:off x="3200401" y="4648200"/>
            <a:ext cx="790601" cy="261610"/>
          </a:xfrm>
          <a:prstGeom prst="rect">
            <a:avLst/>
          </a:prstGeom>
          <a:noFill/>
        </p:spPr>
        <p:txBody>
          <a:bodyPr wrap="none" rtlCol="0">
            <a:spAutoFit/>
          </a:bodyPr>
          <a:lstStyle/>
          <a:p>
            <a:r>
              <a:rPr lang="en-US" sz="1100" dirty="0">
                <a:solidFill>
                  <a:srgbClr val="00B050"/>
                </a:solidFill>
                <a:latin typeface="Comic Sans MS" pitchFamily="66" charset="0"/>
              </a:rPr>
              <a:t>Piezo ON</a:t>
            </a:r>
          </a:p>
        </p:txBody>
      </p:sp>
      <p:sp>
        <p:nvSpPr>
          <p:cNvPr id="44" name="TextBox 43"/>
          <p:cNvSpPr txBox="1"/>
          <p:nvPr/>
        </p:nvSpPr>
        <p:spPr>
          <a:xfrm rot="16200000">
            <a:off x="-247652" y="1847852"/>
            <a:ext cx="1260281" cy="307777"/>
          </a:xfrm>
          <a:prstGeom prst="rect">
            <a:avLst/>
          </a:prstGeom>
          <a:noFill/>
        </p:spPr>
        <p:txBody>
          <a:bodyPr wrap="none" rtlCol="0">
            <a:spAutoFit/>
          </a:bodyPr>
          <a:lstStyle/>
          <a:p>
            <a:r>
              <a:rPr lang="en-US" sz="1400" dirty="0">
                <a:solidFill>
                  <a:prstClr val="black"/>
                </a:solidFill>
                <a:latin typeface="Comic Sans MS" pitchFamily="66" charset="0"/>
              </a:rPr>
              <a:t>Detuning, Hz</a:t>
            </a:r>
          </a:p>
        </p:txBody>
      </p:sp>
      <p:cxnSp>
        <p:nvCxnSpPr>
          <p:cNvPr id="48" name="Straight Arrow Connector 47"/>
          <p:cNvCxnSpPr/>
          <p:nvPr/>
        </p:nvCxnSpPr>
        <p:spPr>
          <a:xfrm rot="5400000">
            <a:off x="2933700" y="2019300"/>
            <a:ext cx="2362200"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rot="5400000">
            <a:off x="2819400" y="4876800"/>
            <a:ext cx="2590800"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51" name="TextBox 50"/>
          <p:cNvSpPr txBox="1"/>
          <p:nvPr/>
        </p:nvSpPr>
        <p:spPr>
          <a:xfrm rot="16200000">
            <a:off x="3609751" y="1873672"/>
            <a:ext cx="854721" cy="307777"/>
          </a:xfrm>
          <a:prstGeom prst="rect">
            <a:avLst/>
          </a:prstGeom>
          <a:noFill/>
        </p:spPr>
        <p:txBody>
          <a:bodyPr wrap="none" rtlCol="0">
            <a:spAutoFit/>
          </a:bodyPr>
          <a:lstStyle/>
          <a:p>
            <a:r>
              <a:rPr lang="en-US" sz="1400" dirty="0">
                <a:solidFill>
                  <a:prstClr val="black"/>
                </a:solidFill>
                <a:latin typeface="Comic Sans MS" pitchFamily="66" charset="0"/>
              </a:rPr>
              <a:t>2000Hz</a:t>
            </a:r>
          </a:p>
        </p:txBody>
      </p:sp>
      <p:sp>
        <p:nvSpPr>
          <p:cNvPr id="52" name="TextBox 51"/>
          <p:cNvSpPr txBox="1"/>
          <p:nvPr/>
        </p:nvSpPr>
        <p:spPr>
          <a:xfrm rot="16200000">
            <a:off x="3582889" y="4951511"/>
            <a:ext cx="914399" cy="307777"/>
          </a:xfrm>
          <a:prstGeom prst="rect">
            <a:avLst/>
          </a:prstGeom>
          <a:noFill/>
        </p:spPr>
        <p:txBody>
          <a:bodyPr wrap="square" rtlCol="0">
            <a:spAutoFit/>
          </a:bodyPr>
          <a:lstStyle/>
          <a:p>
            <a:r>
              <a:rPr lang="en-US" sz="1400" dirty="0">
                <a:solidFill>
                  <a:prstClr val="black"/>
                </a:solidFill>
                <a:latin typeface="Comic Sans MS" pitchFamily="66" charset="0"/>
              </a:rPr>
              <a:t>4000Hz</a:t>
            </a:r>
          </a:p>
        </p:txBody>
      </p:sp>
      <p:sp>
        <p:nvSpPr>
          <p:cNvPr id="53" name="Rectangle 52"/>
          <p:cNvSpPr/>
          <p:nvPr/>
        </p:nvSpPr>
        <p:spPr>
          <a:xfrm>
            <a:off x="4419600" y="914400"/>
            <a:ext cx="4572000" cy="800219"/>
          </a:xfrm>
          <a:prstGeom prst="rect">
            <a:avLst/>
          </a:prstGeom>
          <a:solidFill>
            <a:schemeClr val="accent1">
              <a:lumMod val="20000"/>
              <a:lumOff val="80000"/>
            </a:schemeClr>
          </a:solidFill>
        </p:spPr>
        <p:txBody>
          <a:bodyPr>
            <a:spAutoFit/>
          </a:bodyPr>
          <a:lstStyle/>
          <a:p>
            <a:r>
              <a:rPr lang="en-US" dirty="0">
                <a:solidFill>
                  <a:prstClr val="black"/>
                </a:solidFill>
              </a:rPr>
              <a:t> </a:t>
            </a:r>
            <a:r>
              <a:rPr lang="en-US" sz="1400" b="1" dirty="0">
                <a:solidFill>
                  <a:srgbClr val="1F497D">
                    <a:lumMod val="75000"/>
                  </a:srgbClr>
                </a:solidFill>
                <a:latin typeface="Comic Sans MS" pitchFamily="66" charset="0"/>
              </a:rPr>
              <a:t>Eacc</a:t>
            </a:r>
            <a:r>
              <a:rPr lang="en-US" sz="1400" b="1" dirty="0">
                <a:solidFill>
                  <a:srgbClr val="FF0000"/>
                </a:solidFill>
                <a:latin typeface="Comic Sans MS" pitchFamily="66" charset="0"/>
              </a:rPr>
              <a:t>      Piezo OFF        </a:t>
            </a:r>
            <a:r>
              <a:rPr lang="en-US" sz="1400" b="1" dirty="0">
                <a:solidFill>
                  <a:srgbClr val="00B050"/>
                </a:solidFill>
                <a:latin typeface="Comic Sans MS" pitchFamily="66" charset="0"/>
              </a:rPr>
              <a:t>Piezo On   (</a:t>
            </a:r>
            <a:r>
              <a:rPr lang="en-US" sz="1400" b="1" dirty="0" err="1">
                <a:solidFill>
                  <a:srgbClr val="00B050"/>
                </a:solidFill>
                <a:latin typeface="Comic Sans MS" pitchFamily="66" charset="0"/>
              </a:rPr>
              <a:t>ApiezoV</a:t>
            </a:r>
            <a:r>
              <a:rPr lang="en-US" sz="1400" b="1" dirty="0">
                <a:solidFill>
                  <a:srgbClr val="00B050"/>
                </a:solidFill>
                <a:latin typeface="Comic Sans MS" pitchFamily="66" charset="0"/>
              </a:rPr>
              <a:t>)</a:t>
            </a:r>
          </a:p>
          <a:p>
            <a:r>
              <a:rPr lang="en-US" sz="1400" dirty="0">
                <a:solidFill>
                  <a:prstClr val="black"/>
                </a:solidFill>
                <a:latin typeface="Comic Sans MS" pitchFamily="66" charset="0"/>
              </a:rPr>
              <a:t>20MV/m   </a:t>
            </a:r>
            <a:r>
              <a:rPr lang="en-US" sz="1400" dirty="0">
                <a:solidFill>
                  <a:srgbClr val="FF0000"/>
                </a:solidFill>
                <a:latin typeface="Comic Sans MS" pitchFamily="66" charset="0"/>
              </a:rPr>
              <a:t>500Hz(1000Hz)</a:t>
            </a:r>
            <a:r>
              <a:rPr lang="en-US" sz="1400" dirty="0">
                <a:solidFill>
                  <a:prstClr val="black"/>
                </a:solidFill>
                <a:latin typeface="Comic Sans MS" pitchFamily="66" charset="0"/>
              </a:rPr>
              <a:t>         </a:t>
            </a:r>
            <a:r>
              <a:rPr lang="en-US" sz="1400" dirty="0">
                <a:solidFill>
                  <a:srgbClr val="00B050"/>
                </a:solidFill>
                <a:latin typeface="Comic Sans MS" pitchFamily="66" charset="0"/>
              </a:rPr>
              <a:t>30Hz       35V(18%)</a:t>
            </a:r>
          </a:p>
          <a:p>
            <a:r>
              <a:rPr lang="en-US" sz="1400" dirty="0">
                <a:solidFill>
                  <a:prstClr val="black"/>
                </a:solidFill>
                <a:latin typeface="Comic Sans MS" pitchFamily="66" charset="0"/>
              </a:rPr>
              <a:t>34MV/m   </a:t>
            </a:r>
            <a:r>
              <a:rPr lang="en-US" sz="1400" dirty="0">
                <a:solidFill>
                  <a:srgbClr val="FF0000"/>
                </a:solidFill>
                <a:latin typeface="Comic Sans MS" pitchFamily="66" charset="0"/>
              </a:rPr>
              <a:t>1500Hz(3500Hz)</a:t>
            </a:r>
            <a:r>
              <a:rPr lang="en-US" sz="1400" dirty="0">
                <a:solidFill>
                  <a:prstClr val="black"/>
                </a:solidFill>
                <a:latin typeface="Comic Sans MS" pitchFamily="66" charset="0"/>
              </a:rPr>
              <a:t>      </a:t>
            </a:r>
            <a:r>
              <a:rPr lang="en-US" sz="1400" dirty="0">
                <a:solidFill>
                  <a:srgbClr val="00B050"/>
                </a:solidFill>
                <a:latin typeface="Comic Sans MS" pitchFamily="66" charset="0"/>
              </a:rPr>
              <a:t>75Hz       80V(40%)</a:t>
            </a:r>
            <a:endParaRPr lang="en-US" sz="1400" dirty="0">
              <a:solidFill>
                <a:prstClr val="black"/>
              </a:solidFill>
            </a:endParaRPr>
          </a:p>
        </p:txBody>
      </p:sp>
      <p:sp>
        <p:nvSpPr>
          <p:cNvPr id="54" name="Rectangle 53"/>
          <p:cNvSpPr/>
          <p:nvPr/>
        </p:nvSpPr>
        <p:spPr>
          <a:xfrm>
            <a:off x="4419600" y="1752600"/>
            <a:ext cx="1303562" cy="369332"/>
          </a:xfrm>
          <a:prstGeom prst="rect">
            <a:avLst/>
          </a:prstGeom>
        </p:spPr>
        <p:txBody>
          <a:bodyPr wrap="none">
            <a:spAutoFit/>
          </a:bodyPr>
          <a:lstStyle/>
          <a:p>
            <a:r>
              <a:rPr lang="en-US" dirty="0">
                <a:solidFill>
                  <a:prstClr val="black"/>
                </a:solidFill>
                <a:latin typeface="Symbol" pitchFamily="18" charset="2"/>
              </a:rPr>
              <a:t>D</a:t>
            </a:r>
            <a:r>
              <a:rPr lang="en-US" dirty="0">
                <a:solidFill>
                  <a:prstClr val="black"/>
                </a:solidFill>
                <a:latin typeface="Comic Sans MS" pitchFamily="66" charset="0"/>
              </a:rPr>
              <a:t>F=-kE</a:t>
            </a:r>
            <a:r>
              <a:rPr lang="en-US" baseline="-25000" dirty="0">
                <a:solidFill>
                  <a:prstClr val="black"/>
                </a:solidFill>
                <a:latin typeface="Comic Sans MS" pitchFamily="66" charset="0"/>
              </a:rPr>
              <a:t>acc</a:t>
            </a:r>
            <a:r>
              <a:rPr lang="en-US" baseline="30000" dirty="0">
                <a:solidFill>
                  <a:prstClr val="black"/>
                </a:solidFill>
                <a:latin typeface="Comic Sans MS" pitchFamily="66" charset="0"/>
              </a:rPr>
              <a:t>2</a:t>
            </a:r>
          </a:p>
        </p:txBody>
      </p:sp>
      <p:sp>
        <p:nvSpPr>
          <p:cNvPr id="55" name="Rectangle 54"/>
          <p:cNvSpPr/>
          <p:nvPr/>
        </p:nvSpPr>
        <p:spPr>
          <a:xfrm>
            <a:off x="5867400" y="1752600"/>
            <a:ext cx="2109873" cy="369332"/>
          </a:xfrm>
          <a:prstGeom prst="rect">
            <a:avLst/>
          </a:prstGeom>
        </p:spPr>
        <p:txBody>
          <a:bodyPr wrap="none">
            <a:spAutoFit/>
          </a:bodyPr>
          <a:lstStyle/>
          <a:p>
            <a:r>
              <a:rPr lang="en-US" u="sng" dirty="0">
                <a:solidFill>
                  <a:srgbClr val="FF0000"/>
                </a:solidFill>
                <a:latin typeface="Comic Sans MS" pitchFamily="66" charset="0"/>
              </a:rPr>
              <a:t>K~1,2Hz/(MV/m)</a:t>
            </a:r>
            <a:r>
              <a:rPr lang="en-US" u="sng" baseline="30000" dirty="0">
                <a:solidFill>
                  <a:srgbClr val="FF0000"/>
                </a:solidFill>
                <a:latin typeface="Comic Sans MS" pitchFamily="66" charset="0"/>
              </a:rPr>
              <a:t>2</a:t>
            </a:r>
          </a:p>
        </p:txBody>
      </p:sp>
      <p:pic>
        <p:nvPicPr>
          <p:cNvPr id="70" name="Content Placeholder 3" descr="PiezoPulse20MV&amp;34MV.jpg"/>
          <p:cNvPicPr>
            <a:picLocks noChangeAspect="1"/>
          </p:cNvPicPr>
          <p:nvPr/>
        </p:nvPicPr>
        <p:blipFill>
          <a:blip r:embed="rId5" cstate="print"/>
          <a:srcRect l="21146" t="38723" r="18755" b="2350"/>
          <a:stretch>
            <a:fillRect/>
          </a:stretch>
        </p:blipFill>
        <p:spPr>
          <a:xfrm>
            <a:off x="4724400" y="2514600"/>
            <a:ext cx="3244346" cy="2198481"/>
          </a:xfrm>
          <a:prstGeom prst="rect">
            <a:avLst/>
          </a:prstGeom>
        </p:spPr>
      </p:pic>
      <p:cxnSp>
        <p:nvCxnSpPr>
          <p:cNvPr id="71" name="Straight Connector 70"/>
          <p:cNvCxnSpPr/>
          <p:nvPr/>
        </p:nvCxnSpPr>
        <p:spPr>
          <a:xfrm rot="5400000">
            <a:off x="6787610" y="4493262"/>
            <a:ext cx="439696" cy="1252"/>
          </a:xfrm>
          <a:prstGeom prst="line">
            <a:avLst/>
          </a:prstGeom>
        </p:spPr>
        <p:style>
          <a:lnRef idx="1">
            <a:schemeClr val="accent2"/>
          </a:lnRef>
          <a:fillRef idx="0">
            <a:schemeClr val="accent2"/>
          </a:fillRef>
          <a:effectRef idx="0">
            <a:schemeClr val="accent2"/>
          </a:effectRef>
          <a:fontRef idx="minor">
            <a:schemeClr val="tx1"/>
          </a:fontRef>
        </p:style>
      </p:cxnSp>
      <p:cxnSp>
        <p:nvCxnSpPr>
          <p:cNvPr id="72" name="Straight Arrow Connector 71"/>
          <p:cNvCxnSpPr/>
          <p:nvPr/>
        </p:nvCxnSpPr>
        <p:spPr>
          <a:xfrm>
            <a:off x="4844561" y="4399013"/>
            <a:ext cx="2162897" cy="130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685688" y="4147758"/>
            <a:ext cx="791312" cy="369332"/>
          </a:xfrm>
          <a:prstGeom prst="rect">
            <a:avLst/>
          </a:prstGeom>
          <a:noFill/>
        </p:spPr>
        <p:txBody>
          <a:bodyPr wrap="square" rtlCol="0">
            <a:spAutoFit/>
          </a:bodyPr>
          <a:lstStyle/>
          <a:p>
            <a:r>
              <a:rPr lang="en-US" dirty="0">
                <a:solidFill>
                  <a:prstClr val="black"/>
                </a:solidFill>
              </a:rPr>
              <a:t>20ms</a:t>
            </a:r>
          </a:p>
        </p:txBody>
      </p:sp>
      <p:sp>
        <p:nvSpPr>
          <p:cNvPr id="74" name="TextBox 73"/>
          <p:cNvSpPr txBox="1"/>
          <p:nvPr/>
        </p:nvSpPr>
        <p:spPr>
          <a:xfrm>
            <a:off x="6046171" y="4572000"/>
            <a:ext cx="1573829" cy="307777"/>
          </a:xfrm>
          <a:prstGeom prst="rect">
            <a:avLst/>
          </a:prstGeom>
          <a:noFill/>
        </p:spPr>
        <p:txBody>
          <a:bodyPr wrap="square" rtlCol="0">
            <a:spAutoFit/>
          </a:bodyPr>
          <a:lstStyle/>
          <a:p>
            <a:r>
              <a:rPr lang="en-US" sz="1400" dirty="0">
                <a:solidFill>
                  <a:srgbClr val="FF0000"/>
                </a:solidFill>
                <a:latin typeface="Comic Sans MS" pitchFamily="66" charset="0"/>
              </a:rPr>
              <a:t>Start RF Pulse</a:t>
            </a:r>
          </a:p>
        </p:txBody>
      </p:sp>
      <p:cxnSp>
        <p:nvCxnSpPr>
          <p:cNvPr id="75" name="Straight Connector 74"/>
          <p:cNvCxnSpPr/>
          <p:nvPr/>
        </p:nvCxnSpPr>
        <p:spPr>
          <a:xfrm>
            <a:off x="6106251" y="2765855"/>
            <a:ext cx="2222978" cy="1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286493" y="4336199"/>
            <a:ext cx="2343139" cy="1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745768" y="3205551"/>
            <a:ext cx="2403219" cy="1309"/>
          </a:xfrm>
          <a:prstGeom prst="line">
            <a:avLst/>
          </a:prstGeom>
        </p:spPr>
        <p:style>
          <a:lnRef idx="1">
            <a:schemeClr val="accent3"/>
          </a:lnRef>
          <a:fillRef idx="0">
            <a:schemeClr val="accent3"/>
          </a:fillRef>
          <a:effectRef idx="0">
            <a:schemeClr val="accent3"/>
          </a:effectRef>
          <a:fontRef idx="minor">
            <a:schemeClr val="tx1"/>
          </a:fontRef>
        </p:style>
      </p:cxnSp>
      <p:cxnSp>
        <p:nvCxnSpPr>
          <p:cNvPr id="78" name="Straight Connector 77"/>
          <p:cNvCxnSpPr/>
          <p:nvPr/>
        </p:nvCxnSpPr>
        <p:spPr>
          <a:xfrm>
            <a:off x="6286493" y="4022130"/>
            <a:ext cx="1862495" cy="1309"/>
          </a:xfrm>
          <a:prstGeom prst="line">
            <a:avLst/>
          </a:prstGeom>
        </p:spPr>
        <p:style>
          <a:lnRef idx="1">
            <a:schemeClr val="accent3"/>
          </a:lnRef>
          <a:fillRef idx="0">
            <a:schemeClr val="accent3"/>
          </a:fillRef>
          <a:effectRef idx="0">
            <a:schemeClr val="accent3"/>
          </a:effectRef>
          <a:fontRef idx="minor">
            <a:schemeClr val="tx1"/>
          </a:fontRef>
        </p:style>
      </p:cxnSp>
      <p:cxnSp>
        <p:nvCxnSpPr>
          <p:cNvPr id="79" name="Straight Arrow Connector 78"/>
          <p:cNvCxnSpPr/>
          <p:nvPr/>
        </p:nvCxnSpPr>
        <p:spPr>
          <a:xfrm rot="5400000">
            <a:off x="7483977" y="3551055"/>
            <a:ext cx="1570344" cy="125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a:off x="7500376" y="3613869"/>
            <a:ext cx="816579" cy="1252"/>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sp>
        <p:nvSpPr>
          <p:cNvPr id="81" name="TextBox 80"/>
          <p:cNvSpPr txBox="1"/>
          <p:nvPr/>
        </p:nvSpPr>
        <p:spPr>
          <a:xfrm>
            <a:off x="8329229" y="3456806"/>
            <a:ext cx="586171" cy="338554"/>
          </a:xfrm>
          <a:prstGeom prst="rect">
            <a:avLst/>
          </a:prstGeom>
          <a:noFill/>
        </p:spPr>
        <p:txBody>
          <a:bodyPr wrap="square" rtlCol="0">
            <a:spAutoFit/>
          </a:bodyPr>
          <a:lstStyle/>
          <a:p>
            <a:r>
              <a:rPr lang="en-US" sz="1600" dirty="0">
                <a:solidFill>
                  <a:srgbClr val="1F497D">
                    <a:lumMod val="60000"/>
                    <a:lumOff val="40000"/>
                  </a:srgbClr>
                </a:solidFill>
              </a:rPr>
              <a:t>80V</a:t>
            </a:r>
          </a:p>
        </p:txBody>
      </p:sp>
      <p:sp>
        <p:nvSpPr>
          <p:cNvPr id="82" name="TextBox 81"/>
          <p:cNvSpPr txBox="1"/>
          <p:nvPr/>
        </p:nvSpPr>
        <p:spPr>
          <a:xfrm>
            <a:off x="7848585" y="3393993"/>
            <a:ext cx="609615" cy="276999"/>
          </a:xfrm>
          <a:prstGeom prst="rect">
            <a:avLst/>
          </a:prstGeom>
          <a:noFill/>
        </p:spPr>
        <p:txBody>
          <a:bodyPr wrap="square" rtlCol="0">
            <a:spAutoFit/>
          </a:bodyPr>
          <a:lstStyle/>
          <a:p>
            <a:r>
              <a:rPr lang="en-US" sz="1200" dirty="0">
                <a:solidFill>
                  <a:srgbClr val="9BBB59">
                    <a:lumMod val="75000"/>
                  </a:srgbClr>
                </a:solidFill>
                <a:latin typeface="Comic Sans MS" pitchFamily="66" charset="0"/>
              </a:rPr>
              <a:t>35V</a:t>
            </a:r>
          </a:p>
        </p:txBody>
      </p:sp>
      <p:sp>
        <p:nvSpPr>
          <p:cNvPr id="83" name="TextBox 82"/>
          <p:cNvSpPr txBox="1"/>
          <p:nvPr/>
        </p:nvSpPr>
        <p:spPr>
          <a:xfrm>
            <a:off x="4800600" y="2286000"/>
            <a:ext cx="3483646" cy="276999"/>
          </a:xfrm>
          <a:prstGeom prst="rect">
            <a:avLst/>
          </a:prstGeom>
          <a:noFill/>
        </p:spPr>
        <p:txBody>
          <a:bodyPr wrap="none" rtlCol="0">
            <a:spAutoFit/>
          </a:bodyPr>
          <a:lstStyle/>
          <a:p>
            <a:r>
              <a:rPr lang="en-US" sz="1200" b="1" dirty="0">
                <a:solidFill>
                  <a:srgbClr val="1F497D">
                    <a:lumMod val="75000"/>
                  </a:srgbClr>
                </a:solidFill>
                <a:latin typeface="Comic Sans MS" pitchFamily="66" charset="0"/>
              </a:rPr>
              <a:t>Piezo Stimulus Pulse generated by LS LFD  </a:t>
            </a:r>
          </a:p>
        </p:txBody>
      </p:sp>
      <p:sp>
        <p:nvSpPr>
          <p:cNvPr id="84" name="Rectangle 83"/>
          <p:cNvSpPr/>
          <p:nvPr/>
        </p:nvSpPr>
        <p:spPr>
          <a:xfrm>
            <a:off x="4343400" y="838200"/>
            <a:ext cx="46482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6" name="Content Placeholder 3" descr="PiezoPulse34MV-3min.jpg"/>
          <p:cNvPicPr>
            <a:picLocks noChangeAspect="1"/>
          </p:cNvPicPr>
          <p:nvPr/>
        </p:nvPicPr>
        <p:blipFill>
          <a:blip r:embed="rId6" cstate="print"/>
          <a:srcRect l="18838" t="38723" r="19950"/>
          <a:stretch>
            <a:fillRect/>
          </a:stretch>
        </p:blipFill>
        <p:spPr>
          <a:xfrm>
            <a:off x="6292962" y="5029200"/>
            <a:ext cx="2450875" cy="1600200"/>
          </a:xfrm>
          <a:prstGeom prst="rect">
            <a:avLst/>
          </a:prstGeom>
        </p:spPr>
      </p:pic>
      <p:cxnSp>
        <p:nvCxnSpPr>
          <p:cNvPr id="87" name="Straight Connector 86"/>
          <p:cNvCxnSpPr/>
          <p:nvPr/>
        </p:nvCxnSpPr>
        <p:spPr>
          <a:xfrm>
            <a:off x="8342785" y="5486269"/>
            <a:ext cx="445614" cy="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41513" y="5863572"/>
            <a:ext cx="445614" cy="916"/>
          </a:xfrm>
          <a:prstGeom prst="line">
            <a:avLst/>
          </a:prstGeom>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8502521" y="5550682"/>
            <a:ext cx="336679" cy="189567"/>
          </a:xfrm>
          <a:prstGeom prst="rect">
            <a:avLst/>
          </a:prstGeom>
          <a:noFill/>
        </p:spPr>
        <p:txBody>
          <a:bodyPr wrap="none" rtlCol="0">
            <a:spAutoFit/>
          </a:bodyPr>
          <a:lstStyle/>
          <a:p>
            <a:r>
              <a:rPr lang="en-US" sz="1200" b="1" dirty="0">
                <a:solidFill>
                  <a:prstClr val="black"/>
                </a:solidFill>
                <a:latin typeface="Comic Sans MS" pitchFamily="66" charset="0"/>
              </a:rPr>
              <a:t>30V</a:t>
            </a:r>
          </a:p>
        </p:txBody>
      </p:sp>
      <p:sp>
        <p:nvSpPr>
          <p:cNvPr id="90" name="TextBox 89"/>
          <p:cNvSpPr txBox="1"/>
          <p:nvPr/>
        </p:nvSpPr>
        <p:spPr>
          <a:xfrm>
            <a:off x="7095067" y="6189734"/>
            <a:ext cx="130110" cy="252756"/>
          </a:xfrm>
          <a:prstGeom prst="rect">
            <a:avLst/>
          </a:prstGeom>
          <a:noFill/>
        </p:spPr>
        <p:txBody>
          <a:bodyPr wrap="none" rtlCol="0">
            <a:spAutoFit/>
          </a:bodyPr>
          <a:lstStyle/>
          <a:p>
            <a:endParaRPr lang="en-US" dirty="0">
              <a:solidFill>
                <a:prstClr val="black"/>
              </a:solidFill>
            </a:endParaRPr>
          </a:p>
        </p:txBody>
      </p:sp>
      <p:sp>
        <p:nvSpPr>
          <p:cNvPr id="91" name="TextBox 90"/>
          <p:cNvSpPr txBox="1"/>
          <p:nvPr/>
        </p:nvSpPr>
        <p:spPr>
          <a:xfrm rot="5400000" flipV="1">
            <a:off x="5876112" y="5942723"/>
            <a:ext cx="906565" cy="161988"/>
          </a:xfrm>
          <a:prstGeom prst="rect">
            <a:avLst/>
          </a:prstGeom>
          <a:noFill/>
        </p:spPr>
        <p:txBody>
          <a:bodyPr wrap="none" rtlCol="0">
            <a:spAutoFit/>
          </a:bodyPr>
          <a:lstStyle/>
          <a:p>
            <a:r>
              <a:rPr lang="en-US" sz="1200" dirty="0">
                <a:solidFill>
                  <a:prstClr val="black"/>
                </a:solidFill>
              </a:rPr>
              <a:t>Piezo Pulse Amplitude</a:t>
            </a:r>
          </a:p>
        </p:txBody>
      </p:sp>
      <p:cxnSp>
        <p:nvCxnSpPr>
          <p:cNvPr id="92" name="Straight Arrow Connector 91"/>
          <p:cNvCxnSpPr/>
          <p:nvPr/>
        </p:nvCxnSpPr>
        <p:spPr>
          <a:xfrm rot="5400000">
            <a:off x="9142002" y="4980503"/>
            <a:ext cx="3986" cy="1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4800600" y="4953000"/>
            <a:ext cx="1447800" cy="1569660"/>
          </a:xfrm>
          <a:prstGeom prst="rect">
            <a:avLst/>
          </a:prstGeom>
        </p:spPr>
        <p:txBody>
          <a:bodyPr wrap="square">
            <a:spAutoFit/>
          </a:bodyPr>
          <a:lstStyle/>
          <a:p>
            <a:r>
              <a:rPr lang="en-US" sz="1200" dirty="0">
                <a:solidFill>
                  <a:prstClr val="black"/>
                </a:solidFill>
                <a:latin typeface="Comic Sans MS" pitchFamily="66" charset="0"/>
              </a:rPr>
              <a:t>4,5 K </a:t>
            </a:r>
            <a:r>
              <a:rPr lang="en-US" sz="1200" dirty="0" err="1">
                <a:solidFill>
                  <a:prstClr val="black"/>
                </a:solidFill>
                <a:latin typeface="Comic Sans MS" pitchFamily="66" charset="0"/>
              </a:rPr>
              <a:t>LiqHe</a:t>
            </a:r>
            <a:r>
              <a:rPr lang="en-US" sz="1200" dirty="0">
                <a:solidFill>
                  <a:prstClr val="black"/>
                </a:solidFill>
                <a:latin typeface="Comic Sans MS" pitchFamily="66" charset="0"/>
              </a:rPr>
              <a:t> bath pressure compensation</a:t>
            </a:r>
          </a:p>
          <a:p>
            <a:r>
              <a:rPr lang="en-US" sz="1000" i="1" dirty="0" err="1">
                <a:solidFill>
                  <a:prstClr val="black"/>
                </a:solidFill>
                <a:latin typeface="Comic Sans MS" pitchFamily="66" charset="0"/>
              </a:rPr>
              <a:t>Piezo</a:t>
            </a:r>
            <a:r>
              <a:rPr lang="en-US" sz="1000" i="1" dirty="0">
                <a:solidFill>
                  <a:prstClr val="black"/>
                </a:solidFill>
                <a:latin typeface="Comic Sans MS" pitchFamily="66" charset="0"/>
              </a:rPr>
              <a:t> Stimulus pulses </a:t>
            </a:r>
            <a:r>
              <a:rPr lang="en-US" sz="1000" i="1" dirty="0" err="1">
                <a:solidFill>
                  <a:prstClr val="black"/>
                </a:solidFill>
                <a:latin typeface="Comic Sans MS" pitchFamily="66" charset="0"/>
              </a:rPr>
              <a:t>Eacc</a:t>
            </a:r>
            <a:r>
              <a:rPr lang="en-US" sz="1000" i="1" dirty="0">
                <a:solidFill>
                  <a:prstClr val="black"/>
                </a:solidFill>
                <a:latin typeface="Comic Sans MS" pitchFamily="66" charset="0"/>
              </a:rPr>
              <a:t>=34MV/m during 180sec operation</a:t>
            </a:r>
          </a:p>
          <a:p>
            <a:r>
              <a:rPr lang="en-US" sz="1000" i="1" dirty="0">
                <a:solidFill>
                  <a:prstClr val="black"/>
                </a:solidFill>
                <a:latin typeface="Comic Sans MS" pitchFamily="66" charset="0"/>
              </a:rPr>
              <a:t>Bias changed on 30V</a:t>
            </a:r>
          </a:p>
          <a:p>
            <a:r>
              <a:rPr lang="en-US" sz="1000" i="1" dirty="0">
                <a:solidFill>
                  <a:prstClr val="black"/>
                </a:solidFill>
                <a:latin typeface="Comic Sans MS" pitchFamily="66" charset="0"/>
              </a:rPr>
              <a:t>(</a:t>
            </a:r>
            <a:r>
              <a:rPr lang="en-US" sz="1000" i="1" dirty="0" err="1">
                <a:solidFill>
                  <a:prstClr val="black"/>
                </a:solidFill>
                <a:latin typeface="Comic Sans MS" pitchFamily="66" charset="0"/>
              </a:rPr>
              <a:t>dV</a:t>
            </a:r>
            <a:r>
              <a:rPr lang="en-US" sz="1000" i="1" dirty="0">
                <a:solidFill>
                  <a:prstClr val="black"/>
                </a:solidFill>
                <a:latin typeface="Comic Sans MS" pitchFamily="66" charset="0"/>
              </a:rPr>
              <a:t>=30V </a:t>
            </a:r>
            <a:r>
              <a:rPr lang="en-US" sz="1000" i="1" dirty="0">
                <a:solidFill>
                  <a:prstClr val="black"/>
                </a:solidFill>
                <a:latin typeface="Comic Sans MS" pitchFamily="66" charset="0"/>
                <a:sym typeface="Wingdings" pitchFamily="2" charset="2"/>
              </a:rPr>
              <a:t> </a:t>
            </a:r>
            <a:r>
              <a:rPr lang="en-US" sz="1000" i="1" dirty="0" err="1">
                <a:solidFill>
                  <a:prstClr val="black"/>
                </a:solidFill>
                <a:latin typeface="Comic Sans MS" pitchFamily="66" charset="0"/>
              </a:rPr>
              <a:t>dF</a:t>
            </a:r>
            <a:r>
              <a:rPr lang="en-US" sz="1000" i="1" dirty="0">
                <a:solidFill>
                  <a:prstClr val="black"/>
                </a:solidFill>
                <a:latin typeface="Comic Sans MS" pitchFamily="66" charset="0"/>
              </a:rPr>
              <a:t>=600Hz)</a:t>
            </a:r>
          </a:p>
        </p:txBody>
      </p:sp>
      <p:pic>
        <p:nvPicPr>
          <p:cNvPr id="99" name="Picture 1801"/>
          <p:cNvPicPr>
            <a:picLocks noChangeAspect="1" noChangeArrowheads="1"/>
          </p:cNvPicPr>
          <p:nvPr/>
        </p:nvPicPr>
        <p:blipFill>
          <a:blip r:embed="rId7" cstate="print"/>
          <a:srcRect/>
          <a:stretch>
            <a:fillRect/>
          </a:stretch>
        </p:blipFill>
        <p:spPr bwMode="auto">
          <a:xfrm>
            <a:off x="533400" y="76200"/>
            <a:ext cx="1021003" cy="784701"/>
          </a:xfrm>
          <a:prstGeom prst="rect">
            <a:avLst/>
          </a:prstGeom>
          <a:noFill/>
          <a:ln w="9525">
            <a:noFill/>
            <a:miter lim="800000"/>
            <a:headEnd/>
            <a:tailEnd/>
          </a:ln>
          <a:effectLst/>
        </p:spPr>
      </p:pic>
      <p:pic>
        <p:nvPicPr>
          <p:cNvPr id="100" name="Picture 4"/>
          <p:cNvPicPr>
            <a:picLocks noChangeAspect="1" noChangeArrowheads="1"/>
          </p:cNvPicPr>
          <p:nvPr/>
        </p:nvPicPr>
        <p:blipFill>
          <a:blip r:embed="rId8" cstate="print"/>
          <a:srcRect l="10179" t="6233" r="11377" b="6798"/>
          <a:stretch>
            <a:fillRect/>
          </a:stretch>
        </p:blipFill>
        <p:spPr bwMode="auto">
          <a:xfrm>
            <a:off x="7543800" y="132135"/>
            <a:ext cx="847595" cy="706065"/>
          </a:xfrm>
          <a:prstGeom prst="rect">
            <a:avLst/>
          </a:prstGeom>
          <a:noFill/>
          <a:ln w="9525">
            <a:noFill/>
            <a:miter lim="800000"/>
            <a:headEnd/>
            <a:tailEnd/>
          </a:ln>
          <a:effectLst/>
        </p:spPr>
      </p:pic>
      <p:sp>
        <p:nvSpPr>
          <p:cNvPr id="101" name="TextBox 100"/>
          <p:cNvSpPr txBox="1"/>
          <p:nvPr/>
        </p:nvSpPr>
        <p:spPr>
          <a:xfrm>
            <a:off x="381000" y="6477000"/>
            <a:ext cx="2042547" cy="276999"/>
          </a:xfrm>
          <a:prstGeom prst="rect">
            <a:avLst/>
          </a:prstGeom>
          <a:solidFill>
            <a:srgbClr val="FFFF99"/>
          </a:solidFill>
        </p:spPr>
        <p:txBody>
          <a:bodyPr wrap="none" rtlCol="0">
            <a:spAutoFit/>
          </a:bodyPr>
          <a:lstStyle/>
          <a:p>
            <a:r>
              <a:rPr lang="en-US" sz="1200" b="1" i="1" dirty="0">
                <a:solidFill>
                  <a:srgbClr val="FF0000"/>
                </a:solidFill>
                <a:latin typeface="Comic Sans MS" pitchFamily="66" charset="0"/>
              </a:rPr>
              <a:t>PAC2011 poster TUP080</a:t>
            </a:r>
          </a:p>
        </p:txBody>
      </p:sp>
    </p:spTree>
    <p:extLst>
      <p:ext uri="{BB962C8B-B14F-4D97-AF65-F5344CB8AC3E}">
        <p14:creationId xmlns:p14="http://schemas.microsoft.com/office/powerpoint/2010/main" val="30800361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4563" y="0"/>
            <a:ext cx="3073277" cy="830997"/>
          </a:xfrm>
          <a:prstGeom prst="rect">
            <a:avLst/>
          </a:prstGeom>
          <a:noFill/>
        </p:spPr>
        <p:txBody>
          <a:bodyPr wrap="none" rtlCol="0">
            <a:spAutoFit/>
          </a:bodyPr>
          <a:lstStyle/>
          <a:p>
            <a:r>
              <a:rPr lang="en-US" sz="2400" dirty="0" smtClean="0">
                <a:solidFill>
                  <a:prstClr val="black"/>
                </a:solidFill>
                <a:effectLst>
                  <a:outerShdw blurRad="38100" dist="38100" dir="2700000" algn="tl">
                    <a:srgbClr val="000000">
                      <a:alpha val="43137"/>
                    </a:srgbClr>
                  </a:outerShdw>
                </a:effectLst>
                <a:latin typeface="Baskerville Old Face" pitchFamily="18" charset="0"/>
              </a:rPr>
              <a:t>FAST/FINER TUNER</a:t>
            </a:r>
            <a:endParaRPr lang="en-US" sz="2400" dirty="0">
              <a:solidFill>
                <a:prstClr val="black"/>
              </a:solidFill>
              <a:effectLst>
                <a:outerShdw blurRad="38100" dist="38100" dir="2700000" algn="tl">
                  <a:srgbClr val="000000">
                    <a:alpha val="43137"/>
                  </a:srgbClr>
                </a:outerShdw>
              </a:effectLst>
              <a:latin typeface="Baskerville Old Face" pitchFamily="18" charset="0"/>
            </a:endParaRPr>
          </a:p>
          <a:p>
            <a:pPr algn="ctr"/>
            <a:endParaRPr lang="en-US" sz="2400" dirty="0">
              <a:solidFill>
                <a:prstClr val="black"/>
              </a:solidFill>
              <a:effectLst>
                <a:outerShdw blurRad="38100" dist="38100" dir="2700000" algn="tl">
                  <a:srgbClr val="000000">
                    <a:alpha val="43137"/>
                  </a:srgbClr>
                </a:outerShdw>
              </a:effectLst>
              <a:latin typeface="Baskerville Old Face" pitchFamily="18" charset="0"/>
            </a:endParaRPr>
          </a:p>
        </p:txBody>
      </p:sp>
      <p:pic>
        <p:nvPicPr>
          <p:cNvPr id="6" name="Content Placeholder 3" descr="3430_001.jpg"/>
          <p:cNvPicPr>
            <a:picLocks noChangeAspect="1"/>
          </p:cNvPicPr>
          <p:nvPr/>
        </p:nvPicPr>
        <p:blipFill>
          <a:blip r:embed="rId3" cstate="print"/>
          <a:srcRect l="21681" t="10102" r="8611" b="54542"/>
          <a:stretch>
            <a:fillRect/>
          </a:stretch>
        </p:blipFill>
        <p:spPr>
          <a:xfrm>
            <a:off x="3426920" y="438999"/>
            <a:ext cx="1968500" cy="1322637"/>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a:off x="5739082" y="1094128"/>
            <a:ext cx="2178050" cy="2824658"/>
          </a:xfrm>
          <a:prstGeom prst="rect">
            <a:avLst/>
          </a:prstGeom>
          <a:noFill/>
          <a:ln w="9525">
            <a:noFill/>
            <a:miter lim="800000"/>
            <a:headEnd/>
            <a:tailEnd/>
          </a:ln>
        </p:spPr>
      </p:pic>
      <p:pic>
        <p:nvPicPr>
          <p:cNvPr id="9" name="Picture 4" descr="DSCN0396"/>
          <p:cNvPicPr>
            <a:picLocks noChangeAspect="1" noChangeArrowheads="1"/>
          </p:cNvPicPr>
          <p:nvPr/>
        </p:nvPicPr>
        <p:blipFill>
          <a:blip r:embed="rId5" cstate="print"/>
          <a:srcRect r="20000" b="9033"/>
          <a:stretch>
            <a:fillRect/>
          </a:stretch>
        </p:blipFill>
        <p:spPr bwMode="auto">
          <a:xfrm>
            <a:off x="379548" y="1851276"/>
            <a:ext cx="3010500" cy="2311723"/>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l="6391" r="12406"/>
          <a:stretch>
            <a:fillRect/>
          </a:stretch>
        </p:blipFill>
        <p:spPr bwMode="auto">
          <a:xfrm>
            <a:off x="1438275" y="4523420"/>
            <a:ext cx="2472303" cy="2074231"/>
          </a:xfrm>
          <a:prstGeom prst="rect">
            <a:avLst/>
          </a:prstGeom>
          <a:noFill/>
          <a:ln w="9525">
            <a:noFill/>
            <a:miter lim="800000"/>
            <a:headEnd/>
            <a:tailEnd/>
          </a:ln>
        </p:spPr>
      </p:pic>
      <p:grpSp>
        <p:nvGrpSpPr>
          <p:cNvPr id="11" name="Group 10"/>
          <p:cNvGrpSpPr/>
          <p:nvPr/>
        </p:nvGrpSpPr>
        <p:grpSpPr>
          <a:xfrm>
            <a:off x="5375275" y="4019559"/>
            <a:ext cx="2854324" cy="2419347"/>
            <a:chOff x="4038600" y="2839892"/>
            <a:chExt cx="1600199" cy="1448413"/>
          </a:xfrm>
        </p:grpSpPr>
        <p:pic>
          <p:nvPicPr>
            <p:cNvPr id="12" name="Picture 11"/>
            <p:cNvPicPr>
              <a:picLocks noChangeAspect="1" noChangeArrowheads="1"/>
            </p:cNvPicPr>
            <p:nvPr/>
          </p:nvPicPr>
          <p:blipFill>
            <a:blip r:embed="rId7" cstate="print"/>
            <a:srcRect/>
            <a:stretch>
              <a:fillRect/>
            </a:stretch>
          </p:blipFill>
          <p:spPr bwMode="auto">
            <a:xfrm rot="5400000">
              <a:off x="4354044" y="2524448"/>
              <a:ext cx="969311" cy="1600199"/>
            </a:xfrm>
            <a:prstGeom prst="rect">
              <a:avLst/>
            </a:prstGeom>
            <a:noFill/>
            <a:ln w="9525">
              <a:noFill/>
              <a:miter lim="800000"/>
              <a:headEnd/>
              <a:tailEnd/>
            </a:ln>
          </p:spPr>
        </p:pic>
        <p:pic>
          <p:nvPicPr>
            <p:cNvPr id="13" name="Picture 12"/>
            <p:cNvPicPr>
              <a:picLocks noChangeAspect="1" noChangeArrowheads="1"/>
            </p:cNvPicPr>
            <p:nvPr/>
          </p:nvPicPr>
          <p:blipFill>
            <a:blip r:embed="rId8" cstate="print"/>
            <a:srcRect/>
            <a:stretch>
              <a:fillRect/>
            </a:stretch>
          </p:blipFill>
          <p:spPr bwMode="auto">
            <a:xfrm>
              <a:off x="4724400" y="3810000"/>
              <a:ext cx="910194" cy="469710"/>
            </a:xfrm>
            <a:prstGeom prst="rect">
              <a:avLst/>
            </a:prstGeom>
            <a:noFill/>
            <a:ln w="9525">
              <a:noFill/>
              <a:miter lim="800000"/>
              <a:headEnd/>
              <a:tailEnd/>
            </a:ln>
          </p:spPr>
        </p:pic>
        <p:pic>
          <p:nvPicPr>
            <p:cNvPr id="14" name="Picture 27"/>
            <p:cNvPicPr>
              <a:picLocks noChangeAspect="1" noChangeArrowheads="1"/>
            </p:cNvPicPr>
            <p:nvPr/>
          </p:nvPicPr>
          <p:blipFill>
            <a:blip r:embed="rId9" cstate="print"/>
            <a:srcRect/>
            <a:stretch>
              <a:fillRect/>
            </a:stretch>
          </p:blipFill>
          <p:spPr bwMode="auto">
            <a:xfrm>
              <a:off x="4191000" y="3810001"/>
              <a:ext cx="533400" cy="478304"/>
            </a:xfrm>
            <a:prstGeom prst="rect">
              <a:avLst/>
            </a:prstGeom>
            <a:noFill/>
            <a:ln w="9525">
              <a:noFill/>
              <a:miter lim="800000"/>
              <a:headEnd/>
              <a:tailEnd/>
            </a:ln>
          </p:spPr>
        </p:pic>
      </p:grpSp>
      <p:sp>
        <p:nvSpPr>
          <p:cNvPr id="23" name="TextBox 22"/>
          <p:cNvSpPr txBox="1"/>
          <p:nvPr/>
        </p:nvSpPr>
        <p:spPr>
          <a:xfrm>
            <a:off x="422633" y="1915936"/>
            <a:ext cx="1388522" cy="369332"/>
          </a:xfrm>
          <a:prstGeom prst="rect">
            <a:avLst/>
          </a:prstGeom>
          <a:noFill/>
        </p:spPr>
        <p:txBody>
          <a:bodyPr wrap="none" rtlCol="0">
            <a:spAutoFit/>
          </a:bodyPr>
          <a:lstStyle/>
          <a:p>
            <a:r>
              <a:rPr lang="en-US" b="1" dirty="0">
                <a:solidFill>
                  <a:srgbClr val="FFFF00"/>
                </a:solidFill>
                <a:latin typeface="Aharoni" pitchFamily="2" charset="-79"/>
                <a:cs typeface="Aharoni" pitchFamily="2" charset="-79"/>
              </a:rPr>
              <a:t>FNAL/INFN</a:t>
            </a:r>
          </a:p>
        </p:txBody>
      </p:sp>
      <p:sp>
        <p:nvSpPr>
          <p:cNvPr id="24" name="TextBox 23"/>
          <p:cNvSpPr txBox="1"/>
          <p:nvPr/>
        </p:nvSpPr>
        <p:spPr>
          <a:xfrm>
            <a:off x="6068710" y="1133483"/>
            <a:ext cx="1577098" cy="369332"/>
          </a:xfrm>
          <a:prstGeom prst="rect">
            <a:avLst/>
          </a:prstGeom>
          <a:noFill/>
        </p:spPr>
        <p:txBody>
          <a:bodyPr wrap="none" rtlCol="0">
            <a:spAutoFit/>
          </a:bodyPr>
          <a:lstStyle/>
          <a:p>
            <a:r>
              <a:rPr lang="en-US" b="1" dirty="0" smtClean="0">
                <a:solidFill>
                  <a:srgbClr val="FFFF00"/>
                </a:solidFill>
              </a:rPr>
              <a:t>SACLAY I/DESY</a:t>
            </a:r>
            <a:endParaRPr lang="en-US" b="1" dirty="0">
              <a:solidFill>
                <a:srgbClr val="FFFF00"/>
              </a:solidFill>
            </a:endParaRPr>
          </a:p>
        </p:txBody>
      </p:sp>
      <p:sp>
        <p:nvSpPr>
          <p:cNvPr id="25" name="TextBox 24"/>
          <p:cNvSpPr txBox="1"/>
          <p:nvPr/>
        </p:nvSpPr>
        <p:spPr>
          <a:xfrm>
            <a:off x="3111500" y="4523420"/>
            <a:ext cx="550151" cy="369332"/>
          </a:xfrm>
          <a:prstGeom prst="rect">
            <a:avLst/>
          </a:prstGeom>
          <a:noFill/>
        </p:spPr>
        <p:txBody>
          <a:bodyPr wrap="none" rtlCol="0">
            <a:spAutoFit/>
          </a:bodyPr>
          <a:lstStyle/>
          <a:p>
            <a:r>
              <a:rPr lang="en-US" b="1" dirty="0">
                <a:solidFill>
                  <a:srgbClr val="FFFF00"/>
                </a:solidFill>
              </a:rPr>
              <a:t>KEK</a:t>
            </a:r>
          </a:p>
        </p:txBody>
      </p:sp>
      <p:sp>
        <p:nvSpPr>
          <p:cNvPr id="26" name="TextBox 25"/>
          <p:cNvSpPr txBox="1"/>
          <p:nvPr/>
        </p:nvSpPr>
        <p:spPr>
          <a:xfrm>
            <a:off x="5276850" y="3918786"/>
            <a:ext cx="2058537" cy="488431"/>
          </a:xfrm>
          <a:prstGeom prst="rect">
            <a:avLst/>
          </a:prstGeom>
          <a:noFill/>
        </p:spPr>
        <p:txBody>
          <a:bodyPr wrap="none" rtlCol="0">
            <a:spAutoFit/>
          </a:bodyPr>
          <a:lstStyle/>
          <a:p>
            <a:r>
              <a:rPr lang="en-US" b="1" dirty="0">
                <a:solidFill>
                  <a:prstClr val="black"/>
                </a:solidFill>
              </a:rPr>
              <a:t>FNAL- 325MHz</a:t>
            </a:r>
          </a:p>
        </p:txBody>
      </p:sp>
      <p:cxnSp>
        <p:nvCxnSpPr>
          <p:cNvPr id="28" name="Straight Arrow Connector 27"/>
          <p:cNvCxnSpPr/>
          <p:nvPr/>
        </p:nvCxnSpPr>
        <p:spPr>
          <a:xfrm flipH="1">
            <a:off x="3390049" y="1761636"/>
            <a:ext cx="902552" cy="16673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a:off x="4686300" y="1761636"/>
            <a:ext cx="787401" cy="346718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a:stCxn id="6" idx="2"/>
          </p:cNvCxnSpPr>
          <p:nvPr/>
        </p:nvCxnSpPr>
        <p:spPr>
          <a:xfrm flipH="1">
            <a:off x="3898900" y="1761636"/>
            <a:ext cx="512270" cy="437414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a:off x="4784726" y="1761638"/>
            <a:ext cx="885823" cy="145174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3370171" y="415498"/>
            <a:ext cx="1945084" cy="307777"/>
          </a:xfrm>
          <a:prstGeom prst="rect">
            <a:avLst/>
          </a:prstGeom>
          <a:noFill/>
        </p:spPr>
        <p:txBody>
          <a:bodyPr wrap="none" rtlCol="0">
            <a:spAutoFit/>
          </a:bodyPr>
          <a:lstStyle/>
          <a:p>
            <a:r>
              <a:rPr lang="en-US" sz="1400" b="1" dirty="0" smtClean="0">
                <a:solidFill>
                  <a:schemeClr val="bg1"/>
                </a:solidFill>
              </a:rPr>
              <a:t>FIRST DESY FAST TUNER</a:t>
            </a:r>
            <a:endParaRPr lang="en-US" sz="1400" b="1" dirty="0">
              <a:solidFill>
                <a:schemeClr val="bg1"/>
              </a:solidFill>
            </a:endParaRPr>
          </a:p>
        </p:txBody>
      </p:sp>
    </p:spTree>
    <p:extLst>
      <p:ext uri="{BB962C8B-B14F-4D97-AF65-F5344CB8AC3E}">
        <p14:creationId xmlns:p14="http://schemas.microsoft.com/office/powerpoint/2010/main" val="1219122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30" y="1055552"/>
            <a:ext cx="582295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99306" y="152400"/>
            <a:ext cx="6248400" cy="1143000"/>
          </a:xfrm>
        </p:spPr>
        <p:txBody>
          <a:bodyPr>
            <a:normAutofit fontScale="90000"/>
          </a:bodyPr>
          <a:lstStyle/>
          <a:p>
            <a:r>
              <a:rPr lang="en-US" dirty="0" smtClean="0">
                <a:latin typeface="Baskerville Old Face" pitchFamily="18" charset="0"/>
              </a:rPr>
              <a:t>CM1 at NML</a:t>
            </a:r>
            <a:br>
              <a:rPr lang="en-US" dirty="0" smtClean="0">
                <a:latin typeface="Baskerville Old Face" pitchFamily="18" charset="0"/>
              </a:rPr>
            </a:br>
            <a:r>
              <a:rPr lang="en-US" sz="3100" i="1" dirty="0" smtClean="0">
                <a:latin typeface="Baskerville Old Face" pitchFamily="18" charset="0"/>
              </a:rPr>
              <a:t>(see Elvin Harms presentation)</a:t>
            </a:r>
            <a:r>
              <a:rPr lang="en-US" sz="3100" i="1" dirty="0">
                <a:latin typeface="Baskerville Old Face" pitchFamily="18" charset="0"/>
              </a:rPr>
              <a:t/>
            </a:r>
            <a:br>
              <a:rPr lang="en-US" sz="3100" i="1" dirty="0">
                <a:latin typeface="Baskerville Old Face" pitchFamily="18" charset="0"/>
              </a:rPr>
            </a:br>
            <a:endParaRPr lang="en-US" sz="3100" i="1" dirty="0">
              <a:latin typeface="Baskerville Old Face"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7000"/>
            <a:ext cx="2667000" cy="1293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32341" y="3886200"/>
            <a:ext cx="2106859" cy="369332"/>
          </a:xfrm>
          <a:prstGeom prst="rect">
            <a:avLst/>
          </a:prstGeom>
          <a:noFill/>
        </p:spPr>
        <p:txBody>
          <a:bodyPr wrap="none" rtlCol="0">
            <a:spAutoFit/>
          </a:bodyPr>
          <a:lstStyle/>
          <a:p>
            <a:r>
              <a:rPr lang="en-US" dirty="0" err="1" smtClean="0"/>
              <a:t>Saclay</a:t>
            </a:r>
            <a:r>
              <a:rPr lang="en-US" dirty="0" smtClean="0"/>
              <a:t> I/DESY Tuners</a:t>
            </a: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2430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9930" y="4365355"/>
            <a:ext cx="4157870" cy="234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790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66800" cy="563562"/>
          </a:xfrm>
        </p:spPr>
        <p:style>
          <a:lnRef idx="1">
            <a:schemeClr val="accent1"/>
          </a:lnRef>
          <a:fillRef idx="3">
            <a:schemeClr val="accent1"/>
          </a:fillRef>
          <a:effectRef idx="2">
            <a:schemeClr val="accent1"/>
          </a:effectRef>
          <a:fontRef idx="minor">
            <a:schemeClr val="lt1"/>
          </a:fontRef>
        </p:style>
        <p:txBody>
          <a:bodyPr>
            <a:normAutofit/>
          </a:bodyPr>
          <a:lstStyle/>
          <a:p>
            <a:r>
              <a:rPr lang="en-US" sz="2800" dirty="0" smtClean="0">
                <a:latin typeface="Baskerville Old Face" pitchFamily="18" charset="0"/>
              </a:rPr>
              <a:t>CM1</a:t>
            </a:r>
            <a:endParaRPr lang="en-US" sz="2800" dirty="0">
              <a:latin typeface="Baskerville Old Face" pitchFamily="18" charset="0"/>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3826"/>
          <a:stretch/>
        </p:blipFill>
        <p:spPr bwMode="auto">
          <a:xfrm>
            <a:off x="2667000" y="1447800"/>
            <a:ext cx="5867400" cy="512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05000" y="228600"/>
            <a:ext cx="5479385" cy="1077218"/>
          </a:xfrm>
          <a:prstGeom prst="rect">
            <a:avLst/>
          </a:prstGeom>
          <a:noFill/>
        </p:spPr>
        <p:txBody>
          <a:bodyPr wrap="none" rtlCol="0">
            <a:spAutoFit/>
          </a:bodyPr>
          <a:lstStyle/>
          <a:p>
            <a:pPr algn="ctr"/>
            <a:r>
              <a:rPr lang="en-US" sz="3200" dirty="0" smtClean="0">
                <a:latin typeface="Baskerville Old Face" pitchFamily="18" charset="0"/>
              </a:rPr>
              <a:t>Resonance Frequency Detuning </a:t>
            </a:r>
          </a:p>
          <a:p>
            <a:pPr algn="ctr"/>
            <a:r>
              <a:rPr lang="en-US" sz="3200" dirty="0" smtClean="0">
                <a:latin typeface="Baskerville Old Face" pitchFamily="18" charset="0"/>
              </a:rPr>
              <a:t>(7 cavities) by Lorentz Forces  </a:t>
            </a:r>
            <a:endParaRPr lang="en-US" sz="3200" dirty="0">
              <a:latin typeface="Baskerville Old Face" pitchFamily="18" charset="0"/>
            </a:endParaRPr>
          </a:p>
        </p:txBody>
      </p:sp>
      <p:sp>
        <p:nvSpPr>
          <p:cNvPr id="7" name="TextBox 6"/>
          <p:cNvSpPr txBox="1"/>
          <p:nvPr/>
        </p:nvSpPr>
        <p:spPr>
          <a:xfrm>
            <a:off x="228600" y="2801891"/>
            <a:ext cx="2433551" cy="707886"/>
          </a:xfrm>
          <a:prstGeom prst="rect">
            <a:avLst/>
          </a:prstGeom>
          <a:noFill/>
        </p:spPr>
        <p:txBody>
          <a:bodyPr wrap="none" rtlCol="0">
            <a:spAutoFit/>
          </a:bodyPr>
          <a:lstStyle/>
          <a:p>
            <a:r>
              <a:rPr lang="en-US" sz="2000" dirty="0" smtClean="0">
                <a:latin typeface="Arial Rounded MT Bold" pitchFamily="34" charset="0"/>
              </a:rPr>
              <a:t>LFD up to 250Hz </a:t>
            </a:r>
          </a:p>
          <a:p>
            <a:r>
              <a:rPr lang="en-US" sz="2000" dirty="0" smtClean="0">
                <a:latin typeface="Arial Rounded MT Bold" pitchFamily="34" charset="0"/>
              </a:rPr>
              <a:t>For Eacc=20MV/m</a:t>
            </a:r>
            <a:endParaRPr lang="en-US" sz="2000" dirty="0">
              <a:latin typeface="Arial Rounded MT Bold" pitchFamily="34" charset="0"/>
            </a:endParaRPr>
          </a:p>
        </p:txBody>
      </p:sp>
    </p:spTree>
    <p:extLst>
      <p:ext uri="{BB962C8B-B14F-4D97-AF65-F5344CB8AC3E}">
        <p14:creationId xmlns:p14="http://schemas.microsoft.com/office/powerpoint/2010/main" val="1979001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581400" y="918865"/>
            <a:ext cx="4876800" cy="53295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Documents and Settings\warren\Desktop\nml_lfdcontroller_screen_capture_20111107142128[1].png"/>
          <p:cNvPicPr>
            <a:picLocks noGrp="1" noChangeAspect="1" noChangeArrowheads="1"/>
          </p:cNvPicPr>
          <p:nvPr>
            <p:ph idx="1"/>
          </p:nvPr>
        </p:nvPicPr>
        <p:blipFill rotWithShape="1">
          <a:blip r:embed="rId2" cstate="print"/>
          <a:srcRect l="5540" r="26136"/>
          <a:stretch/>
        </p:blipFill>
        <p:spPr bwMode="auto">
          <a:xfrm>
            <a:off x="3657600" y="990600"/>
            <a:ext cx="4581525" cy="5029200"/>
          </a:xfrm>
          <a:prstGeom prst="rect">
            <a:avLst/>
          </a:prstGeom>
          <a:noFill/>
        </p:spPr>
      </p:pic>
      <p:sp>
        <p:nvSpPr>
          <p:cNvPr id="7" name="TextBox 6"/>
          <p:cNvSpPr txBox="1"/>
          <p:nvPr/>
        </p:nvSpPr>
        <p:spPr>
          <a:xfrm>
            <a:off x="7096125" y="2390001"/>
            <a:ext cx="381000" cy="276999"/>
          </a:xfrm>
          <a:prstGeom prst="rect">
            <a:avLst/>
          </a:prstGeom>
          <a:solidFill>
            <a:schemeClr val="bg1"/>
          </a:solidFill>
        </p:spPr>
        <p:txBody>
          <a:bodyPr wrap="square" rtlCol="0">
            <a:spAutoFit/>
          </a:bodyPr>
          <a:lstStyle/>
          <a:p>
            <a:r>
              <a:rPr lang="en-US" sz="1200" dirty="0" smtClean="0"/>
              <a:t>1.3</a:t>
            </a:r>
            <a:endParaRPr lang="en-US" sz="1200" dirty="0"/>
          </a:p>
        </p:txBody>
      </p:sp>
      <p:sp>
        <p:nvSpPr>
          <p:cNvPr id="9" name="Rectangle 8"/>
          <p:cNvSpPr/>
          <p:nvPr/>
        </p:nvSpPr>
        <p:spPr>
          <a:xfrm>
            <a:off x="7607959" y="2400542"/>
            <a:ext cx="631166" cy="276999"/>
          </a:xfrm>
          <a:prstGeom prst="rect">
            <a:avLst/>
          </a:prstGeom>
          <a:solidFill>
            <a:schemeClr val="bg1">
              <a:lumMod val="9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72125" y="2390000"/>
            <a:ext cx="381000" cy="276999"/>
          </a:xfrm>
          <a:prstGeom prst="rect">
            <a:avLst/>
          </a:prstGeom>
          <a:solidFill>
            <a:schemeClr val="bg1"/>
          </a:solidFill>
        </p:spPr>
        <p:txBody>
          <a:bodyPr wrap="square" rtlCol="0">
            <a:spAutoFit/>
          </a:bodyPr>
          <a:lstStyle/>
          <a:p>
            <a:r>
              <a:rPr lang="en-US" sz="1200" dirty="0" smtClean="0"/>
              <a:t>0.5</a:t>
            </a:r>
            <a:endParaRPr lang="en-US" sz="1200" dirty="0"/>
          </a:p>
        </p:txBody>
      </p:sp>
      <p:sp>
        <p:nvSpPr>
          <p:cNvPr id="10" name="Rectangle 9"/>
          <p:cNvSpPr/>
          <p:nvPr/>
        </p:nvSpPr>
        <p:spPr>
          <a:xfrm>
            <a:off x="6105525" y="2400542"/>
            <a:ext cx="838200" cy="12795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10325" y="5438001"/>
            <a:ext cx="579408" cy="276999"/>
          </a:xfrm>
          <a:prstGeom prst="rect">
            <a:avLst/>
          </a:prstGeom>
          <a:solidFill>
            <a:schemeClr val="bg1"/>
          </a:solidFill>
        </p:spPr>
        <p:txBody>
          <a:bodyPr wrap="square" rtlCol="0">
            <a:spAutoFit/>
          </a:bodyPr>
          <a:lstStyle/>
          <a:p>
            <a:r>
              <a:rPr lang="en-US" sz="1200" dirty="0" smtClean="0"/>
              <a:t>1.3</a:t>
            </a:r>
            <a:endParaRPr lang="en-US" sz="1200" dirty="0"/>
          </a:p>
        </p:txBody>
      </p:sp>
      <p:sp>
        <p:nvSpPr>
          <p:cNvPr id="14" name="Rectangle 13"/>
          <p:cNvSpPr/>
          <p:nvPr/>
        </p:nvSpPr>
        <p:spPr>
          <a:xfrm>
            <a:off x="7288063" y="5429367"/>
            <a:ext cx="951062" cy="27699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24325" y="2400542"/>
            <a:ext cx="1295400" cy="266457"/>
          </a:xfrm>
          <a:prstGeom prst="rect">
            <a:avLst/>
          </a:prstGeom>
          <a:solidFill>
            <a:schemeClr val="bg1">
              <a:lumMod val="95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81525" y="5417388"/>
            <a:ext cx="381000" cy="276999"/>
          </a:xfrm>
          <a:prstGeom prst="rect">
            <a:avLst/>
          </a:prstGeom>
          <a:solidFill>
            <a:schemeClr val="bg1"/>
          </a:solidFill>
        </p:spPr>
        <p:txBody>
          <a:bodyPr wrap="square" rtlCol="0">
            <a:spAutoFit/>
          </a:bodyPr>
          <a:lstStyle/>
          <a:p>
            <a:r>
              <a:rPr lang="en-US" sz="1200" dirty="0" smtClean="0"/>
              <a:t>0.5</a:t>
            </a:r>
            <a:endParaRPr lang="en-US" sz="1200" dirty="0"/>
          </a:p>
        </p:txBody>
      </p:sp>
      <p:sp>
        <p:nvSpPr>
          <p:cNvPr id="17" name="Rectangle 16"/>
          <p:cNvSpPr/>
          <p:nvPr/>
        </p:nvSpPr>
        <p:spPr>
          <a:xfrm>
            <a:off x="5114925" y="5409238"/>
            <a:ext cx="1295400" cy="266457"/>
          </a:xfrm>
          <a:prstGeom prst="rect">
            <a:avLst/>
          </a:prstGeom>
          <a:solidFill>
            <a:schemeClr val="bg1">
              <a:lumMod val="95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096125" y="3962400"/>
            <a:ext cx="1143000" cy="10590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076106" y="3900100"/>
            <a:ext cx="381000" cy="276999"/>
          </a:xfrm>
          <a:prstGeom prst="rect">
            <a:avLst/>
          </a:prstGeom>
          <a:solidFill>
            <a:schemeClr val="bg1"/>
          </a:solidFill>
        </p:spPr>
        <p:txBody>
          <a:bodyPr wrap="square" rtlCol="0">
            <a:spAutoFit/>
          </a:bodyPr>
          <a:lstStyle/>
          <a:p>
            <a:r>
              <a:rPr lang="en-US" sz="1200" dirty="0" smtClean="0"/>
              <a:t>8</a:t>
            </a:r>
            <a:endParaRPr lang="en-US" sz="1200" dirty="0"/>
          </a:p>
        </p:txBody>
      </p:sp>
      <p:sp>
        <p:nvSpPr>
          <p:cNvPr id="21" name="TextBox 20"/>
          <p:cNvSpPr txBox="1"/>
          <p:nvPr/>
        </p:nvSpPr>
        <p:spPr>
          <a:xfrm>
            <a:off x="6029325" y="3929808"/>
            <a:ext cx="381000" cy="276999"/>
          </a:xfrm>
          <a:prstGeom prst="rect">
            <a:avLst/>
          </a:prstGeom>
          <a:solidFill>
            <a:schemeClr val="bg1"/>
          </a:solidFill>
        </p:spPr>
        <p:txBody>
          <a:bodyPr wrap="square" rtlCol="0">
            <a:spAutoFit/>
          </a:bodyPr>
          <a:lstStyle/>
          <a:p>
            <a:r>
              <a:rPr lang="en-US" sz="1200" dirty="0" smtClean="0"/>
              <a:t>16</a:t>
            </a:r>
            <a:endParaRPr lang="en-US" sz="1200" dirty="0"/>
          </a:p>
        </p:txBody>
      </p:sp>
      <p:sp>
        <p:nvSpPr>
          <p:cNvPr id="19" name="TextBox 18"/>
          <p:cNvSpPr txBox="1"/>
          <p:nvPr/>
        </p:nvSpPr>
        <p:spPr>
          <a:xfrm>
            <a:off x="5367311" y="5470217"/>
            <a:ext cx="700833" cy="246221"/>
          </a:xfrm>
          <a:prstGeom prst="rect">
            <a:avLst/>
          </a:prstGeom>
          <a:noFill/>
        </p:spPr>
        <p:txBody>
          <a:bodyPr wrap="none" rtlCol="0">
            <a:spAutoFit/>
          </a:bodyPr>
          <a:lstStyle/>
          <a:p>
            <a:r>
              <a:rPr lang="en-US" sz="1000" dirty="0" smtClean="0"/>
              <a:t>Time (</a:t>
            </a:r>
            <a:r>
              <a:rPr lang="en-US" sz="1000" dirty="0" err="1" smtClean="0"/>
              <a:t>ms</a:t>
            </a:r>
            <a:r>
              <a:rPr lang="en-US" sz="1000" dirty="0" smtClean="0"/>
              <a:t>)</a:t>
            </a:r>
            <a:endParaRPr lang="en-US" sz="1000" dirty="0"/>
          </a:p>
        </p:txBody>
      </p:sp>
      <p:sp>
        <p:nvSpPr>
          <p:cNvPr id="23" name="TextBox 22"/>
          <p:cNvSpPr txBox="1"/>
          <p:nvPr/>
        </p:nvSpPr>
        <p:spPr>
          <a:xfrm>
            <a:off x="6978078" y="2971800"/>
            <a:ext cx="1018227" cy="307777"/>
          </a:xfrm>
          <a:prstGeom prst="rect">
            <a:avLst/>
          </a:prstGeom>
          <a:noFill/>
        </p:spPr>
        <p:txBody>
          <a:bodyPr wrap="none" rtlCol="0">
            <a:spAutoFit/>
          </a:bodyPr>
          <a:lstStyle/>
          <a:p>
            <a:r>
              <a:rPr lang="en-US" sz="1400" b="1" dirty="0" smtClean="0">
                <a:solidFill>
                  <a:srgbClr val="00B050"/>
                </a:solidFill>
              </a:rPr>
              <a:t>Piezo Pulse</a:t>
            </a:r>
            <a:endParaRPr lang="en-US" sz="1400" b="1" dirty="0">
              <a:solidFill>
                <a:srgbClr val="00B050"/>
              </a:solidFill>
            </a:endParaRPr>
          </a:p>
        </p:txBody>
      </p:sp>
      <p:sp>
        <p:nvSpPr>
          <p:cNvPr id="24" name="Rectangle 23"/>
          <p:cNvSpPr/>
          <p:nvPr/>
        </p:nvSpPr>
        <p:spPr>
          <a:xfrm>
            <a:off x="699382" y="147409"/>
            <a:ext cx="8079456" cy="707886"/>
          </a:xfrm>
          <a:prstGeom prst="rect">
            <a:avLst/>
          </a:prstGeom>
          <a:solidFill>
            <a:schemeClr val="bg1">
              <a:lumMod val="95000"/>
            </a:schemeClr>
          </a:solidFill>
        </p:spPr>
        <p:txBody>
          <a:bodyPr wrap="none">
            <a:spAutoFit/>
          </a:bodyPr>
          <a:lstStyle/>
          <a:p>
            <a:r>
              <a:rPr lang="en-US" sz="4000" dirty="0" smtClean="0">
                <a:latin typeface="Baskerville Old Face" pitchFamily="18" charset="0"/>
              </a:rPr>
              <a:t>Adaptive Feed-Forward Compensation</a:t>
            </a:r>
            <a:endParaRPr lang="en-US" sz="4000" dirty="0">
              <a:latin typeface="Baskerville Old Face"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5" y="937020"/>
            <a:ext cx="12430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288063" y="1447800"/>
            <a:ext cx="749308" cy="369332"/>
          </a:xfrm>
          <a:prstGeom prst="rect">
            <a:avLst/>
          </a:prstGeom>
        </p:spPr>
        <p:txBody>
          <a:bodyPr wrap="none">
            <a:spAutoFit/>
          </a:bodyPr>
          <a:lstStyle/>
          <a:p>
            <a:r>
              <a:rPr lang="en-US" b="1" dirty="0" smtClean="0">
                <a:solidFill>
                  <a:srgbClr val="00B050"/>
                </a:solidFill>
              </a:rPr>
              <a:t>Probe</a:t>
            </a:r>
            <a:endParaRPr lang="en-US" b="1" dirty="0">
              <a:solidFill>
                <a:srgbClr val="00B050"/>
              </a:solidFill>
            </a:endParaRPr>
          </a:p>
        </p:txBody>
      </p:sp>
      <p:sp>
        <p:nvSpPr>
          <p:cNvPr id="29" name="Rectangle 28"/>
          <p:cNvSpPr/>
          <p:nvPr/>
        </p:nvSpPr>
        <p:spPr>
          <a:xfrm>
            <a:off x="7233305" y="4953000"/>
            <a:ext cx="1059906" cy="369332"/>
          </a:xfrm>
          <a:prstGeom prst="rect">
            <a:avLst/>
          </a:prstGeom>
        </p:spPr>
        <p:txBody>
          <a:bodyPr wrap="none">
            <a:spAutoFit/>
          </a:bodyPr>
          <a:lstStyle/>
          <a:p>
            <a:r>
              <a:rPr lang="en-US" b="1" dirty="0" smtClean="0">
                <a:solidFill>
                  <a:srgbClr val="00B050"/>
                </a:solidFill>
              </a:rPr>
              <a:t>Detuning</a:t>
            </a:r>
            <a:endParaRPr lang="en-US" b="1" dirty="0">
              <a:solidFill>
                <a:srgbClr val="00B050"/>
              </a:solidFill>
            </a:endParaRPr>
          </a:p>
        </p:txBody>
      </p:sp>
      <p:sp>
        <p:nvSpPr>
          <p:cNvPr id="27" name="Rectangle 26"/>
          <p:cNvSpPr/>
          <p:nvPr/>
        </p:nvSpPr>
        <p:spPr>
          <a:xfrm>
            <a:off x="381000" y="1921096"/>
            <a:ext cx="2895600" cy="3477875"/>
          </a:xfrm>
          <a:prstGeom prst="rect">
            <a:avLst/>
          </a:prstGeom>
        </p:spPr>
        <p:txBody>
          <a:bodyPr wrap="square">
            <a:spAutoFit/>
          </a:bodyPr>
          <a:lstStyle/>
          <a:p>
            <a:pPr marL="342900" indent="-342900">
              <a:buFont typeface="Arial" pitchFamily="34" charset="0"/>
              <a:buChar char="•"/>
            </a:pPr>
            <a:r>
              <a:rPr lang="en-US" sz="2000" dirty="0" smtClean="0">
                <a:latin typeface="Arial Rounded MT Bold" pitchFamily="34" charset="0"/>
              </a:rPr>
              <a:t>Adaptive compensation reduces LFD during flattop to negligible levels</a:t>
            </a:r>
          </a:p>
          <a:p>
            <a:endParaRPr lang="en-US" sz="2000" dirty="0" smtClean="0">
              <a:latin typeface="Arial Rounded MT Bold" pitchFamily="34" charset="0"/>
            </a:endParaRPr>
          </a:p>
          <a:p>
            <a:endParaRPr lang="en-US" sz="2000" dirty="0" smtClean="0">
              <a:latin typeface="Arial Rounded MT Bold" pitchFamily="34" charset="0"/>
            </a:endParaRPr>
          </a:p>
          <a:p>
            <a:pPr marL="342900" indent="-342900">
              <a:buFont typeface="Arial" pitchFamily="34" charset="0"/>
              <a:buChar char="•"/>
            </a:pPr>
            <a:r>
              <a:rPr lang="en-US" sz="2000" dirty="0" smtClean="0">
                <a:latin typeface="Arial Rounded MT Bold" pitchFamily="34" charset="0"/>
              </a:rPr>
              <a:t>Residual detuning is less than pulse-to-pulse detuning variations </a:t>
            </a:r>
            <a:endParaRPr lang="en-US" sz="2000" dirty="0">
              <a:latin typeface="Arial Rounded MT Bold" pitchFamily="34" charset="0"/>
            </a:endParaRPr>
          </a:p>
        </p:txBody>
      </p:sp>
    </p:spTree>
    <p:extLst>
      <p:ext uri="{BB962C8B-B14F-4D97-AF65-F5344CB8AC3E}">
        <p14:creationId xmlns:p14="http://schemas.microsoft.com/office/powerpoint/2010/main" val="413913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9825"/>
            <a:ext cx="8229600" cy="1143000"/>
          </a:xfrm>
        </p:spPr>
        <p:txBody>
          <a:bodyPr>
            <a:normAutofit/>
          </a:bodyPr>
          <a:lstStyle/>
          <a:p>
            <a:pPr algn="l"/>
            <a:r>
              <a:rPr lang="en-US" sz="2400" dirty="0">
                <a:latin typeface="Baskerville Old Face" pitchFamily="18" charset="0"/>
              </a:rPr>
              <a:t>Resonance frequencies of LFD compensated CM1 cavities can drift  by </a:t>
            </a:r>
            <a:r>
              <a:rPr lang="en-US" sz="2400" u="sng" dirty="0">
                <a:latin typeface="Baskerville Old Face" pitchFamily="18" charset="0"/>
              </a:rPr>
              <a:t>up to 20 Hz over 12 hour period</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38400"/>
            <a:ext cx="6248400" cy="388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12430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71800" y="213589"/>
            <a:ext cx="3701654" cy="769441"/>
          </a:xfrm>
          <a:prstGeom prst="rect">
            <a:avLst/>
          </a:prstGeom>
          <a:solidFill>
            <a:schemeClr val="bg1"/>
          </a:solidFill>
        </p:spPr>
        <p:txBody>
          <a:bodyPr wrap="none" rtlCol="0">
            <a:spAutoFit/>
          </a:bodyPr>
          <a:lstStyle/>
          <a:p>
            <a:r>
              <a:rPr lang="en-US" sz="4400" dirty="0" smtClean="0">
                <a:latin typeface="Baskerville Old Face" pitchFamily="18" charset="0"/>
              </a:rPr>
              <a:t>Frequency Shift</a:t>
            </a:r>
            <a:endParaRPr lang="en-US" sz="4400" dirty="0">
              <a:latin typeface="Baskerville Old Face" pitchFamily="18" charset="0"/>
            </a:endParaRPr>
          </a:p>
        </p:txBody>
      </p:sp>
    </p:spTree>
    <p:extLst>
      <p:ext uri="{BB962C8B-B14F-4D97-AF65-F5344CB8AC3E}">
        <p14:creationId xmlns:p14="http://schemas.microsoft.com/office/powerpoint/2010/main" val="244513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143000"/>
          </a:xfrm>
          <a:solidFill>
            <a:schemeClr val="bg1"/>
          </a:solidFill>
        </p:spPr>
        <p:txBody>
          <a:bodyPr>
            <a:normAutofit fontScale="90000"/>
          </a:bodyPr>
          <a:lstStyle/>
          <a:p>
            <a:r>
              <a:rPr lang="en-US" dirty="0" smtClean="0">
                <a:latin typeface="Baskerville Old Face" pitchFamily="18" charset="0"/>
              </a:rPr>
              <a:t>First CM1 Stability Measurements</a:t>
            </a:r>
            <a:br>
              <a:rPr lang="en-US" dirty="0" smtClean="0">
                <a:latin typeface="Baskerville Old Face" pitchFamily="18" charset="0"/>
              </a:rPr>
            </a:br>
            <a:r>
              <a:rPr lang="en-US" sz="3600" i="1" dirty="0" smtClean="0">
                <a:latin typeface="Baskerville Old Face" pitchFamily="18" charset="0"/>
              </a:rPr>
              <a:t>Adaptive LDC ON; Open Loop LLRF</a:t>
            </a:r>
            <a:endParaRPr lang="en-US" sz="3600" i="1" dirty="0">
              <a:latin typeface="Baskerville Old Face" pitchFamily="18" charset="0"/>
            </a:endParaRPr>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362" r="7077"/>
          <a:stretch/>
        </p:blipFill>
        <p:spPr bwMode="auto">
          <a:xfrm>
            <a:off x="3200400" y="1447800"/>
            <a:ext cx="5715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 y="1592199"/>
            <a:ext cx="2514600" cy="3785652"/>
          </a:xfrm>
          <a:prstGeom prst="rect">
            <a:avLst/>
          </a:prstGeom>
        </p:spPr>
        <p:txBody>
          <a:bodyPr wrap="square">
            <a:spAutoFit/>
          </a:bodyPr>
          <a:lstStyle/>
          <a:p>
            <a:r>
              <a:rPr lang="en-US" sz="2000" dirty="0" smtClean="0">
                <a:latin typeface="Arial Rounded MT Bold" pitchFamily="34" charset="0"/>
              </a:rPr>
              <a:t>Adaptive compensation can stabilize the resonance frequencies</a:t>
            </a:r>
          </a:p>
          <a:p>
            <a:endParaRPr lang="en-US" sz="2000" dirty="0" smtClean="0">
              <a:latin typeface="Arial Rounded MT Bold" pitchFamily="34" charset="0"/>
            </a:endParaRPr>
          </a:p>
          <a:p>
            <a:r>
              <a:rPr lang="en-US" sz="2000" dirty="0">
                <a:latin typeface="Arial Rounded MT Bold" pitchFamily="34" charset="0"/>
              </a:rPr>
              <a:t>-</a:t>
            </a:r>
            <a:r>
              <a:rPr lang="en-US" sz="2000" dirty="0" smtClean="0">
                <a:solidFill>
                  <a:srgbClr val="FF0000"/>
                </a:solidFill>
                <a:latin typeface="Arial Rounded MT Bold" pitchFamily="34" charset="0"/>
              </a:rPr>
              <a:t>Mean residual detuning &lt;5 Hz</a:t>
            </a:r>
          </a:p>
          <a:p>
            <a:endParaRPr lang="en-US" sz="2000" dirty="0" smtClean="0">
              <a:solidFill>
                <a:srgbClr val="FF0000"/>
              </a:solidFill>
              <a:latin typeface="Arial Rounded MT Bold" pitchFamily="34" charset="0"/>
            </a:endParaRPr>
          </a:p>
          <a:p>
            <a:r>
              <a:rPr lang="en-US" sz="2000" dirty="0" smtClean="0">
                <a:solidFill>
                  <a:srgbClr val="FF0000"/>
                </a:solidFill>
                <a:latin typeface="Arial Rounded MT Bold" pitchFamily="34" charset="0"/>
              </a:rPr>
              <a:t>-Pulse-to-Pulse variations below &lt;6 Hz RMS.</a:t>
            </a:r>
            <a:endParaRPr lang="en-US" sz="2000" dirty="0">
              <a:solidFill>
                <a:srgbClr val="FF0000"/>
              </a:solidFill>
              <a:latin typeface="Arial Rounded MT Bold" pitchFamily="34" charset="0"/>
            </a:endParaRPr>
          </a:p>
        </p:txBody>
      </p:sp>
      <p:cxnSp>
        <p:nvCxnSpPr>
          <p:cNvPr id="7" name="Straight Arrow Connector 6"/>
          <p:cNvCxnSpPr/>
          <p:nvPr/>
        </p:nvCxnSpPr>
        <p:spPr>
          <a:xfrm>
            <a:off x="3733800" y="6324600"/>
            <a:ext cx="50292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38800" y="6324600"/>
            <a:ext cx="1003031" cy="369332"/>
          </a:xfrm>
          <a:prstGeom prst="rect">
            <a:avLst/>
          </a:prstGeom>
          <a:noFill/>
        </p:spPr>
        <p:txBody>
          <a:bodyPr wrap="none" rtlCol="0">
            <a:spAutoFit/>
          </a:bodyPr>
          <a:lstStyle/>
          <a:p>
            <a:r>
              <a:rPr lang="en-US" b="1" dirty="0" smtClean="0">
                <a:solidFill>
                  <a:srgbClr val="FF0000"/>
                </a:solidFill>
              </a:rPr>
              <a:t>20 hours</a:t>
            </a:r>
            <a:endParaRPr lang="en-US" b="1" dirty="0">
              <a:solidFill>
                <a:srgbClr val="FF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0"/>
            <a:ext cx="12430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4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pitchFamily="18" charset="0"/>
              </a:rPr>
              <a:t>Improved Stability</a:t>
            </a:r>
            <a:endParaRPr lang="en-US" dirty="0">
              <a:latin typeface="Baskerville Old Face" pitchFamily="18"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3431" y="1752600"/>
            <a:ext cx="6340569" cy="475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14111" y="1600200"/>
            <a:ext cx="32004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b="1">
                <a:solidFill>
                  <a:schemeClr val="tx1"/>
                </a:solidFill>
                <a:latin typeface="+mn-lt"/>
                <a:ea typeface="+mn-ea"/>
                <a:cs typeface="+mn-cs"/>
              </a:defRPr>
            </a:lvl2pPr>
            <a:lvl3pPr marL="1143000" indent="-228600" algn="l" rtl="0" fontAlgn="base">
              <a:spcBef>
                <a:spcPct val="20000"/>
              </a:spcBef>
              <a:spcAft>
                <a:spcPct val="0"/>
              </a:spcAft>
              <a:buChar char="•"/>
              <a:defRPr sz="2000" b="1">
                <a:solidFill>
                  <a:schemeClr val="tx1"/>
                </a:solidFill>
                <a:latin typeface="+mn-lt"/>
                <a:ea typeface="+mn-ea"/>
                <a:cs typeface="+mn-cs"/>
              </a:defRPr>
            </a:lvl3pPr>
            <a:lvl4pPr marL="1600200" indent="-228600" algn="l" rtl="0" fontAlgn="base">
              <a:spcBef>
                <a:spcPct val="20000"/>
              </a:spcBef>
              <a:spcAft>
                <a:spcPct val="0"/>
              </a:spcAft>
              <a:buChar char="–"/>
              <a:defRPr sz="2000" b="1">
                <a:solidFill>
                  <a:schemeClr val="tx1"/>
                </a:solidFill>
                <a:latin typeface="+mn-lt"/>
                <a:ea typeface="+mn-ea"/>
                <a:cs typeface="+mn-cs"/>
              </a:defRPr>
            </a:lvl4pPr>
            <a:lvl5pPr marL="2057400" indent="-228600" algn="l" rtl="0" fontAlgn="base">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Rounded MT Bold" pitchFamily="34" charset="0"/>
                <a:ea typeface="Arial Unicode MS"/>
                <a:cs typeface="Arial Unicode MS"/>
              </a:rPr>
              <a:t>Improving integral gain eliminates  residual LFD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Rounded MT Bold" pitchFamily="34" charset="0"/>
                <a:ea typeface="Arial Unicode MS"/>
                <a:cs typeface="Arial Unicode MS"/>
              </a:rPr>
              <a:t>LLRF Feedback reduces pulse-to pulse variations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FF0000"/>
                </a:solidFill>
                <a:effectLst/>
                <a:uLnTx/>
                <a:uFillTx/>
                <a:latin typeface="Arial Rounded MT Bold" pitchFamily="34" charset="0"/>
                <a:ea typeface="Arial Unicode MS"/>
                <a:cs typeface="Arial Unicode MS"/>
              </a:rPr>
              <a:t>Mean detuning &lt;1Hz</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FF0000"/>
                </a:solidFill>
                <a:effectLst/>
                <a:uLnTx/>
                <a:uFillTx/>
                <a:latin typeface="Arial Rounded MT Bold" pitchFamily="34" charset="0"/>
                <a:ea typeface="Arial Unicode MS"/>
                <a:cs typeface="Arial Unicode MS"/>
              </a:rPr>
              <a:t>Pulse-to-Pulse detuning ranges from &lt;9Hz at the end to &lt;2 Hz in the center of </a:t>
            </a:r>
            <a:r>
              <a:rPr kumimoji="0" lang="en-US" sz="2000" b="0" i="0" u="none" strike="noStrike" kern="0" cap="none" spc="0" normalizeH="0" baseline="0" noProof="0" dirty="0" err="1" smtClean="0">
                <a:ln>
                  <a:noFill/>
                </a:ln>
                <a:solidFill>
                  <a:srgbClr val="FF0000"/>
                </a:solidFill>
                <a:effectLst/>
                <a:uLnTx/>
                <a:uFillTx/>
                <a:latin typeface="Arial Rounded MT Bold" pitchFamily="34" charset="0"/>
                <a:ea typeface="Arial Unicode MS"/>
                <a:cs typeface="Arial Unicode MS"/>
              </a:rPr>
              <a:t>cryomodule</a:t>
            </a:r>
            <a:r>
              <a:rPr kumimoji="0" lang="en-US" sz="2000" b="0" i="0" u="none" strike="noStrike" kern="0" cap="none" spc="0" normalizeH="0" baseline="0" noProof="0" dirty="0" smtClean="0">
                <a:ln>
                  <a:noFill/>
                </a:ln>
                <a:solidFill>
                  <a:srgbClr val="FF0000"/>
                </a:solidFill>
                <a:effectLst/>
                <a:uLnTx/>
                <a:uFillTx/>
                <a:latin typeface="Arial Rounded MT Bold" pitchFamily="34" charset="0"/>
                <a:ea typeface="Arial Unicode MS"/>
                <a:cs typeface="Arial Unicode MS"/>
              </a:rPr>
              <a:t>.</a:t>
            </a:r>
            <a:endParaRPr kumimoji="0" lang="en-US" sz="2000" b="0" i="0" u="none" strike="noStrike" kern="0" cap="none" spc="0" normalizeH="0" baseline="0" noProof="0" dirty="0">
              <a:ln>
                <a:noFill/>
              </a:ln>
              <a:solidFill>
                <a:srgbClr val="FF0000"/>
              </a:solidFill>
              <a:effectLst/>
              <a:uLnTx/>
              <a:uFillTx/>
              <a:latin typeface="Arial Rounded MT Bold" pitchFamily="34" charset="0"/>
              <a:ea typeface="Arial Unicode MS"/>
              <a:cs typeface="Arial Unicode MS"/>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1000"/>
            <a:ext cx="12430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652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397" y="1447800"/>
            <a:ext cx="7848601" cy="3834896"/>
          </a:xfrm>
          <a:prstGeom prst="rect">
            <a:avLst/>
          </a:prstGeom>
        </p:spPr>
        <p:txBody>
          <a:bodyPr wrap="square">
            <a:spAutoFit/>
          </a:bodyPr>
          <a:lstStyle/>
          <a:p>
            <a:pPr marL="342900" lvl="0" indent="-342900" fontAlgn="base">
              <a:spcBef>
                <a:spcPct val="20000"/>
              </a:spcBef>
              <a:spcAft>
                <a:spcPct val="0"/>
              </a:spcAft>
              <a:buFontTx/>
              <a:buChar char="•"/>
            </a:pPr>
            <a:r>
              <a:rPr kumimoji="0" lang="en-US" sz="3200" i="0" u="none" strike="noStrike" kern="0" cap="none" spc="0" normalizeH="0" baseline="0" noProof="0" dirty="0" smtClean="0">
                <a:ln>
                  <a:noFill/>
                </a:ln>
                <a:solidFill>
                  <a:srgbClr val="000000"/>
                </a:solidFill>
                <a:effectLst/>
                <a:uLnTx/>
                <a:uFillTx/>
                <a:latin typeface="Baskerville Old Face" pitchFamily="18" charset="0"/>
                <a:ea typeface="Arial Unicode MS"/>
                <a:cs typeface="Arial Unicode MS"/>
              </a:rPr>
              <a:t>FNAL/NML/CM1 LFD Compensation system is now operational</a:t>
            </a:r>
          </a:p>
          <a:p>
            <a:pPr marL="342900" lvl="0" indent="-342900" fontAlgn="base">
              <a:spcBef>
                <a:spcPct val="20000"/>
              </a:spcBef>
              <a:spcAft>
                <a:spcPct val="0"/>
              </a:spcAft>
              <a:buFontTx/>
              <a:buChar char="•"/>
            </a:pPr>
            <a:r>
              <a:rPr kumimoji="0" lang="en-US" sz="3200" i="0" u="none" strike="noStrike" kern="0" cap="none" spc="0" normalizeH="0" baseline="0" noProof="0" dirty="0" smtClean="0">
                <a:ln>
                  <a:noFill/>
                </a:ln>
                <a:solidFill>
                  <a:srgbClr val="000000"/>
                </a:solidFill>
                <a:effectLst/>
                <a:uLnTx/>
                <a:uFillTx/>
                <a:latin typeface="Baskerville Old Face" pitchFamily="18" charset="0"/>
                <a:ea typeface="Arial Unicode MS"/>
                <a:cs typeface="Arial Unicode MS"/>
              </a:rPr>
              <a:t>Adaptive Feed-forward LFD compensation</a:t>
            </a:r>
          </a:p>
          <a:p>
            <a:pPr marL="742950" lvl="1" indent="-285750" fontAlgn="base">
              <a:spcBef>
                <a:spcPct val="20000"/>
              </a:spcBef>
              <a:spcAft>
                <a:spcPct val="0"/>
              </a:spcAft>
              <a:buFontTx/>
              <a:buChar char="–"/>
            </a:pPr>
            <a:r>
              <a:rPr kumimoji="0" lang="en-US" sz="3200" i="0" u="none" strike="noStrike" kern="0" cap="none" spc="0" normalizeH="0" baseline="0" noProof="0" dirty="0" smtClean="0">
                <a:ln>
                  <a:noFill/>
                </a:ln>
                <a:solidFill>
                  <a:srgbClr val="000000"/>
                </a:solidFill>
                <a:effectLst/>
                <a:uLnTx/>
                <a:uFillTx/>
                <a:latin typeface="Baskerville Old Face" pitchFamily="18" charset="0"/>
                <a:ea typeface="Arial Unicode MS"/>
                <a:cs typeface="Arial Unicode MS"/>
              </a:rPr>
              <a:t>Reduce residual LFD at 25 MV/m from 300 Hz to negligible levels</a:t>
            </a:r>
          </a:p>
          <a:p>
            <a:pPr marL="742950" lvl="1" indent="-285750" fontAlgn="base">
              <a:spcBef>
                <a:spcPct val="20000"/>
              </a:spcBef>
              <a:spcAft>
                <a:spcPct val="0"/>
              </a:spcAft>
              <a:buFontTx/>
              <a:buChar char="–"/>
            </a:pPr>
            <a:r>
              <a:rPr kumimoji="0" lang="en-US" sz="3200" i="0" u="none" strike="noStrike" kern="0" cap="none" spc="0" normalizeH="0" baseline="0" noProof="0" dirty="0" smtClean="0">
                <a:ln>
                  <a:noFill/>
                </a:ln>
                <a:solidFill>
                  <a:srgbClr val="000000"/>
                </a:solidFill>
                <a:effectLst/>
                <a:uLnTx/>
                <a:uFillTx/>
                <a:latin typeface="Baskerville Old Face" pitchFamily="18" charset="0"/>
                <a:ea typeface="Arial Unicode MS"/>
                <a:cs typeface="Arial Unicode MS"/>
              </a:rPr>
              <a:t>Stabilize cavity resonance frequencies to better than 1 Hz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 y="238125"/>
            <a:ext cx="124301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3668" y="333446"/>
            <a:ext cx="6932132" cy="1384995"/>
          </a:xfrm>
          <a:prstGeom prst="rect">
            <a:avLst/>
          </a:prstGeom>
          <a:noFill/>
        </p:spPr>
        <p:txBody>
          <a:bodyPr wrap="square" rtlCol="0">
            <a:spAutoFit/>
          </a:bodyPr>
          <a:lstStyle/>
          <a:p>
            <a:pPr algn="ctr"/>
            <a:r>
              <a:rPr lang="en-US" sz="2800" dirty="0">
                <a:latin typeface="Baskerville Old Face" pitchFamily="18" charset="0"/>
              </a:rPr>
              <a:t>Summary</a:t>
            </a:r>
          </a:p>
          <a:p>
            <a:pPr algn="ctr"/>
            <a:r>
              <a:rPr lang="en-US" sz="2800" dirty="0" smtClean="0">
                <a:latin typeface="Baskerville Old Face" pitchFamily="18" charset="0"/>
              </a:rPr>
              <a:t>CM1 Adaptive </a:t>
            </a:r>
            <a:r>
              <a:rPr lang="en-US" sz="2800" dirty="0" err="1" smtClean="0">
                <a:latin typeface="Baskerville Old Face" pitchFamily="18" charset="0"/>
              </a:rPr>
              <a:t>Piezo</a:t>
            </a:r>
            <a:r>
              <a:rPr lang="en-US" sz="2800" dirty="0" smtClean="0">
                <a:latin typeface="Baskerville Old Face" pitchFamily="18" charset="0"/>
              </a:rPr>
              <a:t> Control  System</a:t>
            </a:r>
          </a:p>
          <a:p>
            <a:pPr algn="ctr"/>
            <a:r>
              <a:rPr lang="en-US" sz="2800" dirty="0" smtClean="0">
                <a:latin typeface="Baskerville Old Face" pitchFamily="18" charset="0"/>
              </a:rPr>
              <a:t> </a:t>
            </a:r>
            <a:endParaRPr lang="en-US" sz="2800" dirty="0">
              <a:latin typeface="Baskerville Old Face" pitchFamily="18" charset="0"/>
            </a:endParaRPr>
          </a:p>
        </p:txBody>
      </p:sp>
    </p:spTree>
    <p:extLst>
      <p:ext uri="{BB962C8B-B14F-4D97-AF65-F5344CB8AC3E}">
        <p14:creationId xmlns:p14="http://schemas.microsoft.com/office/powerpoint/2010/main" val="183793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401762"/>
          </a:xfrm>
        </p:spPr>
        <p:txBody>
          <a:bodyPr>
            <a:normAutofit fontScale="90000"/>
          </a:bodyPr>
          <a:lstStyle/>
          <a:p>
            <a:r>
              <a:rPr lang="en-US" sz="2800" dirty="0" smtClean="0">
                <a:latin typeface="Comic Sans MS" pitchFamily="66" charset="0"/>
              </a:rPr>
              <a:t>Application of Adaptive LS LFD algorithm </a:t>
            </a:r>
            <a:br>
              <a:rPr lang="en-US" sz="2800" dirty="0" smtClean="0">
                <a:latin typeface="Comic Sans MS" pitchFamily="66" charset="0"/>
              </a:rPr>
            </a:br>
            <a:r>
              <a:rPr lang="en-US" sz="3600" b="1" dirty="0" smtClean="0">
                <a:latin typeface="Comic Sans MS" pitchFamily="66" charset="0"/>
              </a:rPr>
              <a:t>for long RF Pulse</a:t>
            </a:r>
            <a:r>
              <a:rPr lang="en-US" sz="2800" dirty="0" smtClean="0">
                <a:latin typeface="Comic Sans MS" pitchFamily="66" charset="0"/>
              </a:rPr>
              <a:t/>
            </a:r>
            <a:br>
              <a:rPr lang="en-US" sz="2800" dirty="0" smtClean="0">
                <a:latin typeface="Comic Sans MS" pitchFamily="66" charset="0"/>
              </a:rPr>
            </a:br>
            <a:r>
              <a:rPr lang="en-US" sz="2200" i="1" dirty="0" smtClean="0">
                <a:latin typeface="Comic Sans MS" pitchFamily="66" charset="0"/>
              </a:rPr>
              <a:t>(“proof-of concept” test related to 3-8GeV pulsed </a:t>
            </a:r>
            <a:r>
              <a:rPr lang="en-US" sz="2200" i="1" dirty="0" err="1" smtClean="0">
                <a:latin typeface="Comic Sans MS" pitchFamily="66" charset="0"/>
              </a:rPr>
              <a:t>linac</a:t>
            </a:r>
            <a:r>
              <a:rPr lang="en-US" sz="2200" i="1" dirty="0" smtClean="0">
                <a:latin typeface="Comic Sans MS" pitchFamily="66" charset="0"/>
              </a:rPr>
              <a:t>-Project X)</a:t>
            </a:r>
            <a:br>
              <a:rPr lang="en-US" sz="2200" i="1" dirty="0" smtClean="0">
                <a:latin typeface="Comic Sans MS" pitchFamily="66" charset="0"/>
              </a:rPr>
            </a:br>
            <a:r>
              <a:rPr lang="en-US" sz="2200" i="1" dirty="0" smtClean="0">
                <a:latin typeface="Comic Sans MS" pitchFamily="66" charset="0"/>
              </a:rPr>
              <a:t>(test performed at HTS)</a:t>
            </a:r>
            <a:endParaRPr lang="en-US" sz="2200" i="1" dirty="0">
              <a:latin typeface="Comic Sans MS" pitchFamily="66" charset="0"/>
            </a:endParaRPr>
          </a:p>
        </p:txBody>
      </p:sp>
      <p:pic>
        <p:nvPicPr>
          <p:cNvPr id="4" name="Content Placeholder 3" descr="LongPulse22_8MV-mPiezoON.bmp"/>
          <p:cNvPicPr>
            <a:picLocks noGrp="1" noChangeAspect="1"/>
          </p:cNvPicPr>
          <p:nvPr/>
        </p:nvPicPr>
        <p:blipFill>
          <a:blip r:embed="rId3" cstate="print"/>
          <a:srcRect l="7908" t="51204" r="7225" b="5717"/>
          <a:stretch>
            <a:fillRect/>
          </a:stretch>
        </p:blipFill>
        <p:spPr>
          <a:xfrm>
            <a:off x="3429000" y="1828800"/>
            <a:ext cx="4953000" cy="2286000"/>
          </a:xfrm>
          <a:prstGeom prst="rect">
            <a:avLst/>
          </a:prstGeom>
        </p:spPr>
      </p:pic>
      <p:cxnSp>
        <p:nvCxnSpPr>
          <p:cNvPr id="5" name="Straight Connector 4"/>
          <p:cNvCxnSpPr/>
          <p:nvPr/>
        </p:nvCxnSpPr>
        <p:spPr>
          <a:xfrm rot="5400000">
            <a:off x="5068094" y="2932905"/>
            <a:ext cx="9906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20694" y="3009105"/>
            <a:ext cx="9906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562600" y="2514599"/>
            <a:ext cx="17526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733800" y="2514599"/>
            <a:ext cx="1828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14"/>
          <p:cNvSpPr txBox="1"/>
          <p:nvPr/>
        </p:nvSpPr>
        <p:spPr>
          <a:xfrm>
            <a:off x="5867400" y="2209799"/>
            <a:ext cx="126028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smtClean="0">
                <a:solidFill>
                  <a:prstClr val="black"/>
                </a:solidFill>
                <a:latin typeface="Comic Sans MS" pitchFamily="66" charset="0"/>
              </a:rPr>
              <a:t>FlatTop</a:t>
            </a:r>
            <a:r>
              <a:rPr lang="en-US" sz="1400" dirty="0" smtClean="0">
                <a:solidFill>
                  <a:prstClr val="black"/>
                </a:solidFill>
                <a:latin typeface="Comic Sans MS" pitchFamily="66" charset="0"/>
              </a:rPr>
              <a:t>=4ms</a:t>
            </a:r>
            <a:endParaRPr lang="en-US" sz="1400" dirty="0">
              <a:solidFill>
                <a:prstClr val="black"/>
              </a:solidFill>
              <a:latin typeface="Comic Sans MS" pitchFamily="66" charset="0"/>
            </a:endParaRPr>
          </a:p>
        </p:txBody>
      </p:sp>
      <p:sp>
        <p:nvSpPr>
          <p:cNvPr id="10" name="TextBox 15"/>
          <p:cNvSpPr txBox="1"/>
          <p:nvPr/>
        </p:nvSpPr>
        <p:spPr>
          <a:xfrm>
            <a:off x="4038600" y="2209799"/>
            <a:ext cx="87075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prstClr val="black"/>
                </a:solidFill>
                <a:latin typeface="Comic Sans MS" pitchFamily="66" charset="0"/>
              </a:rPr>
              <a:t>Fill=4ms</a:t>
            </a:r>
            <a:endParaRPr lang="en-US" sz="1400" dirty="0">
              <a:solidFill>
                <a:prstClr val="black"/>
              </a:solidFill>
              <a:latin typeface="Comic Sans MS" pitchFamily="66" charset="0"/>
            </a:endParaRPr>
          </a:p>
        </p:txBody>
      </p:sp>
      <p:sp>
        <p:nvSpPr>
          <p:cNvPr id="11" name="TextBox 10"/>
          <p:cNvSpPr txBox="1"/>
          <p:nvPr/>
        </p:nvSpPr>
        <p:spPr>
          <a:xfrm>
            <a:off x="457200" y="1524000"/>
            <a:ext cx="2438400" cy="2215991"/>
          </a:xfrm>
          <a:prstGeom prst="rect">
            <a:avLst/>
          </a:prstGeom>
          <a:noFill/>
        </p:spPr>
        <p:txBody>
          <a:bodyPr wrap="square" rtlCol="0">
            <a:spAutoFit/>
          </a:bodyPr>
          <a:lstStyle/>
          <a:p>
            <a:r>
              <a:rPr lang="en-US" sz="1400" dirty="0">
                <a:solidFill>
                  <a:prstClr val="black"/>
                </a:solidFill>
                <a:latin typeface="Comic Sans MS" pitchFamily="66" charset="0"/>
              </a:rPr>
              <a:t>Detuning of nine-cell elliptical cavity driven by an 8ms pulse with gradient </a:t>
            </a:r>
            <a:r>
              <a:rPr lang="en-US" sz="1400" b="1" dirty="0">
                <a:solidFill>
                  <a:prstClr val="black"/>
                </a:solidFill>
                <a:latin typeface="Comic Sans MS" pitchFamily="66" charset="0"/>
              </a:rPr>
              <a:t>Eacc=22MV/m.</a:t>
            </a:r>
          </a:p>
          <a:p>
            <a:r>
              <a:rPr lang="en-US" sz="1400" dirty="0">
                <a:solidFill>
                  <a:prstClr val="black"/>
                </a:solidFill>
                <a:latin typeface="Comic Sans MS" pitchFamily="66" charset="0"/>
              </a:rPr>
              <a:t>Cavity detuning without piezo compensation </a:t>
            </a:r>
            <a:r>
              <a:rPr lang="en-US" sz="1400" dirty="0" err="1">
                <a:solidFill>
                  <a:prstClr val="black"/>
                </a:solidFill>
                <a:latin typeface="Comic Sans MS" pitchFamily="66" charset="0"/>
              </a:rPr>
              <a:t>aprox</a:t>
            </a:r>
            <a:r>
              <a:rPr lang="en-US" sz="1400" dirty="0">
                <a:solidFill>
                  <a:prstClr val="black"/>
                </a:solidFill>
                <a:latin typeface="Comic Sans MS" pitchFamily="66" charset="0"/>
              </a:rPr>
              <a:t>. several kHz.</a:t>
            </a:r>
          </a:p>
          <a:p>
            <a:r>
              <a:rPr lang="en-US" sz="1400" dirty="0">
                <a:solidFill>
                  <a:prstClr val="black"/>
                </a:solidFill>
                <a:latin typeface="Comic Sans MS" pitchFamily="66" charset="0"/>
              </a:rPr>
              <a:t>This was sufficient to drive cavity completely off </a:t>
            </a:r>
            <a:r>
              <a:rPr lang="en-US" sz="1200" dirty="0">
                <a:solidFill>
                  <a:prstClr val="black"/>
                </a:solidFill>
                <a:latin typeface="Comic Sans MS" pitchFamily="66" charset="0"/>
              </a:rPr>
              <a:t>resonance.</a:t>
            </a:r>
          </a:p>
        </p:txBody>
      </p:sp>
      <p:pic>
        <p:nvPicPr>
          <p:cNvPr id="22" name="Content Placeholder 3" descr="LongPulse22_8MV-mPiezoON.bmp"/>
          <p:cNvPicPr>
            <a:picLocks noGrp="1" noChangeAspect="1"/>
          </p:cNvPicPr>
          <p:nvPr>
            <p:ph idx="1"/>
          </p:nvPr>
        </p:nvPicPr>
        <p:blipFill>
          <a:blip r:embed="rId4" cstate="print"/>
          <a:srcRect t="10102" r="7908" b="54542"/>
          <a:stretch>
            <a:fillRect/>
          </a:stretch>
        </p:blipFill>
        <p:spPr>
          <a:xfrm>
            <a:off x="4337876" y="4447401"/>
            <a:ext cx="4501324" cy="1600200"/>
          </a:xfrm>
        </p:spPr>
      </p:pic>
      <p:cxnSp>
        <p:nvCxnSpPr>
          <p:cNvPr id="23" name="Straight Connector 22"/>
          <p:cNvCxnSpPr/>
          <p:nvPr/>
        </p:nvCxnSpPr>
        <p:spPr>
          <a:xfrm rot="5400000">
            <a:off x="6019006" y="5590401"/>
            <a:ext cx="1067594" cy="794"/>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rot="5400000">
            <a:off x="7238206" y="5590401"/>
            <a:ext cx="106759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53000" y="5133201"/>
            <a:ext cx="16002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53200" y="5133201"/>
            <a:ext cx="12192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629400" y="4828401"/>
            <a:ext cx="1091966" cy="276999"/>
          </a:xfrm>
          <a:prstGeom prst="rect">
            <a:avLst/>
          </a:prstGeom>
          <a:noFill/>
        </p:spPr>
        <p:txBody>
          <a:bodyPr wrap="none" rtlCol="0">
            <a:spAutoFit/>
          </a:bodyPr>
          <a:lstStyle/>
          <a:p>
            <a:r>
              <a:rPr lang="en-US" sz="1200" i="1" dirty="0">
                <a:solidFill>
                  <a:prstClr val="black"/>
                </a:solidFill>
                <a:latin typeface="Comic Sans MS" pitchFamily="66" charset="0"/>
              </a:rPr>
              <a:t>8ms-RFpulse</a:t>
            </a:r>
          </a:p>
        </p:txBody>
      </p:sp>
      <p:sp>
        <p:nvSpPr>
          <p:cNvPr id="28" name="TextBox 27"/>
          <p:cNvSpPr txBox="1"/>
          <p:nvPr/>
        </p:nvSpPr>
        <p:spPr>
          <a:xfrm>
            <a:off x="5486400" y="4904601"/>
            <a:ext cx="543739" cy="276999"/>
          </a:xfrm>
          <a:prstGeom prst="rect">
            <a:avLst/>
          </a:prstGeom>
          <a:noFill/>
        </p:spPr>
        <p:txBody>
          <a:bodyPr wrap="none" rtlCol="0">
            <a:spAutoFit/>
          </a:bodyPr>
          <a:lstStyle/>
          <a:p>
            <a:r>
              <a:rPr lang="en-US" sz="1200" i="1" dirty="0">
                <a:solidFill>
                  <a:prstClr val="black"/>
                </a:solidFill>
                <a:latin typeface="Comic Sans MS" pitchFamily="66" charset="0"/>
              </a:rPr>
              <a:t>10ms</a:t>
            </a:r>
          </a:p>
        </p:txBody>
      </p:sp>
      <p:sp>
        <p:nvSpPr>
          <p:cNvPr id="29" name="TextBox 28"/>
          <p:cNvSpPr txBox="1"/>
          <p:nvPr/>
        </p:nvSpPr>
        <p:spPr>
          <a:xfrm>
            <a:off x="5867400" y="6123801"/>
            <a:ext cx="1439818" cy="276999"/>
          </a:xfrm>
          <a:prstGeom prst="rect">
            <a:avLst/>
          </a:prstGeom>
          <a:noFill/>
        </p:spPr>
        <p:txBody>
          <a:bodyPr wrap="none" rtlCol="0">
            <a:spAutoFit/>
          </a:bodyPr>
          <a:lstStyle/>
          <a:p>
            <a:r>
              <a:rPr lang="en-US" sz="1200" dirty="0">
                <a:solidFill>
                  <a:prstClr val="black"/>
                </a:solidFill>
                <a:latin typeface="Comic Sans MS" pitchFamily="66" charset="0"/>
              </a:rPr>
              <a:t>Start of RF pulse</a:t>
            </a:r>
          </a:p>
        </p:txBody>
      </p:sp>
      <p:sp>
        <p:nvSpPr>
          <p:cNvPr id="30" name="TextBox 29"/>
          <p:cNvSpPr txBox="1"/>
          <p:nvPr/>
        </p:nvSpPr>
        <p:spPr>
          <a:xfrm>
            <a:off x="5562600" y="4523601"/>
            <a:ext cx="2088136" cy="369332"/>
          </a:xfrm>
          <a:prstGeom prst="rect">
            <a:avLst/>
          </a:prstGeom>
          <a:noFill/>
        </p:spPr>
        <p:txBody>
          <a:bodyPr wrap="none" rtlCol="0">
            <a:spAutoFit/>
          </a:bodyPr>
          <a:lstStyle/>
          <a:p>
            <a:r>
              <a:rPr lang="en-US" dirty="0">
                <a:solidFill>
                  <a:prstClr val="black"/>
                </a:solidFill>
                <a:effectLst>
                  <a:outerShdw blurRad="38100" dist="38100" dir="2700000" algn="tl">
                    <a:srgbClr val="000000">
                      <a:alpha val="43137"/>
                    </a:srgbClr>
                  </a:outerShdw>
                </a:effectLst>
              </a:rPr>
              <a:t>Piezo Stimulus Pulse</a:t>
            </a:r>
          </a:p>
        </p:txBody>
      </p:sp>
      <p:pic>
        <p:nvPicPr>
          <p:cNvPr id="31" name="Picture 2"/>
          <p:cNvPicPr>
            <a:picLocks noChangeAspect="1" noChangeArrowheads="1"/>
          </p:cNvPicPr>
          <p:nvPr/>
        </p:nvPicPr>
        <p:blipFill>
          <a:blip r:embed="rId5" cstate="print"/>
          <a:srcRect l="9200" t="23571" r="54945" b="15819"/>
          <a:stretch>
            <a:fillRect/>
          </a:stretch>
        </p:blipFill>
        <p:spPr bwMode="auto">
          <a:xfrm>
            <a:off x="609600" y="4191000"/>
            <a:ext cx="1676400" cy="2081048"/>
          </a:xfrm>
          <a:prstGeom prst="rect">
            <a:avLst/>
          </a:prstGeom>
          <a:noFill/>
          <a:ln w="9525">
            <a:noFill/>
            <a:miter lim="800000"/>
            <a:headEnd/>
            <a:tailEnd/>
          </a:ln>
        </p:spPr>
      </p:pic>
    </p:spTree>
    <p:extLst>
      <p:ext uri="{BB962C8B-B14F-4D97-AF65-F5344CB8AC3E}">
        <p14:creationId xmlns:p14="http://schemas.microsoft.com/office/powerpoint/2010/main" val="2369951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pitchFamily="18" charset="0"/>
              </a:rPr>
              <a:t>Conclusions(I)</a:t>
            </a:r>
            <a:endParaRPr lang="en-US" dirty="0">
              <a:latin typeface="Baskerville Old Face" pitchFamily="18" charset="0"/>
            </a:endParaRPr>
          </a:p>
        </p:txBody>
      </p:sp>
      <p:sp>
        <p:nvSpPr>
          <p:cNvPr id="3" name="Content Placeholder 2"/>
          <p:cNvSpPr>
            <a:spLocks noGrp="1"/>
          </p:cNvSpPr>
          <p:nvPr>
            <p:ph idx="1"/>
          </p:nvPr>
        </p:nvSpPr>
        <p:spPr>
          <a:xfrm>
            <a:off x="381000" y="1219200"/>
            <a:ext cx="8229600" cy="4525963"/>
          </a:xfrm>
        </p:spPr>
        <p:txBody>
          <a:bodyPr>
            <a:normAutofit fontScale="92500" lnSpcReduction="20000"/>
          </a:bodyPr>
          <a:lstStyle/>
          <a:p>
            <a:r>
              <a:rPr lang="en-US" dirty="0" err="1" smtClean="0">
                <a:latin typeface="Baskerville Old Face" pitchFamily="18" charset="0"/>
              </a:rPr>
              <a:t>Fermilab</a:t>
            </a:r>
            <a:r>
              <a:rPr lang="en-US" dirty="0" smtClean="0">
                <a:latin typeface="Baskerville Old Face" pitchFamily="18" charset="0"/>
              </a:rPr>
              <a:t> developed SRF cavities </a:t>
            </a:r>
            <a:r>
              <a:rPr lang="en-US" dirty="0" err="1" smtClean="0">
                <a:latin typeface="Baskerville Old Face" pitchFamily="18" charset="0"/>
              </a:rPr>
              <a:t>piezo</a:t>
            </a:r>
            <a:r>
              <a:rPr lang="en-US" dirty="0" smtClean="0">
                <a:latin typeface="Baskerville Old Face" pitchFamily="18" charset="0"/>
              </a:rPr>
              <a:t> control system (hardware/firmware/LS LFD algorithm) for adaptive compensation of LFD &amp; </a:t>
            </a:r>
            <a:r>
              <a:rPr lang="en-US" dirty="0" err="1" smtClean="0">
                <a:latin typeface="Baskerville Old Face" pitchFamily="18" charset="0"/>
              </a:rPr>
              <a:t>microphonics</a:t>
            </a:r>
            <a:endParaRPr lang="en-US" dirty="0" smtClean="0">
              <a:latin typeface="Baskerville Old Face" pitchFamily="18" charset="0"/>
            </a:endParaRPr>
          </a:p>
          <a:p>
            <a:endParaRPr lang="en-US" sz="1400" dirty="0" smtClean="0">
              <a:latin typeface="Baskerville Old Face" pitchFamily="18" charset="0"/>
            </a:endParaRPr>
          </a:p>
          <a:p>
            <a:r>
              <a:rPr lang="en-US" dirty="0" smtClean="0">
                <a:latin typeface="Baskerville Old Face" pitchFamily="18" charset="0"/>
              </a:rPr>
              <a:t>Several systems have been deployed and routinely used at facilities around FNAL (for single cavities and 8-cavities </a:t>
            </a:r>
            <a:r>
              <a:rPr lang="en-US" dirty="0" err="1" smtClean="0">
                <a:latin typeface="Baskerville Old Face" pitchFamily="18" charset="0"/>
              </a:rPr>
              <a:t>cryomodule</a:t>
            </a:r>
            <a:r>
              <a:rPr lang="en-US" dirty="0" smtClean="0">
                <a:latin typeface="Baskerville Old Face" pitchFamily="18" charset="0"/>
              </a:rPr>
              <a:t>)</a:t>
            </a:r>
          </a:p>
          <a:p>
            <a:endParaRPr lang="en-US" sz="1400" dirty="0" smtClean="0">
              <a:latin typeface="Baskerville Old Face" pitchFamily="18" charset="0"/>
            </a:endParaRPr>
          </a:p>
          <a:p>
            <a:r>
              <a:rPr lang="en-US" dirty="0" smtClean="0">
                <a:latin typeface="Baskerville Old Face" pitchFamily="18" charset="0"/>
              </a:rPr>
              <a:t>In the frame of S1-G project FNAL’s system successfully has been used  (side-to-side with KEK system) to compensate LFD detuning for </a:t>
            </a:r>
            <a:r>
              <a:rPr lang="en-US" dirty="0" smtClean="0">
                <a:latin typeface="Baskerville Old Face" pitchFamily="18" charset="0"/>
              </a:rPr>
              <a:t>4 </a:t>
            </a:r>
            <a:r>
              <a:rPr lang="en-US" dirty="0" smtClean="0">
                <a:latin typeface="Baskerville Old Face" pitchFamily="18" charset="0"/>
              </a:rPr>
              <a:t>different tuners design (ILC-candidates ) </a:t>
            </a:r>
            <a:endParaRPr lang="en-US" dirty="0">
              <a:latin typeface="Baskerville Old Face" pitchFamily="18" charset="0"/>
            </a:endParaRPr>
          </a:p>
        </p:txBody>
      </p:sp>
    </p:spTree>
    <p:extLst>
      <p:ext uri="{BB962C8B-B14F-4D97-AF65-F5344CB8AC3E}">
        <p14:creationId xmlns:p14="http://schemas.microsoft.com/office/powerpoint/2010/main" val="2734467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latin typeface="Baskerville Old Face" pitchFamily="18" charset="0"/>
              </a:rPr>
              <a:t>Conclusions(II)</a:t>
            </a:r>
            <a:endParaRPr lang="en-US" sz="3200" dirty="0">
              <a:latin typeface="Baskerville Old Face" pitchFamily="18" charset="0"/>
            </a:endParaRPr>
          </a:p>
        </p:txBody>
      </p:sp>
      <p:sp>
        <p:nvSpPr>
          <p:cNvPr id="3" name="Content Placeholder 2"/>
          <p:cNvSpPr>
            <a:spLocks noGrp="1"/>
          </p:cNvSpPr>
          <p:nvPr>
            <p:ph idx="1"/>
          </p:nvPr>
        </p:nvSpPr>
        <p:spPr>
          <a:xfrm>
            <a:off x="457200" y="762000"/>
            <a:ext cx="8229600" cy="4525963"/>
          </a:xfrm>
        </p:spPr>
        <p:txBody>
          <a:bodyPr>
            <a:normAutofit lnSpcReduction="10000"/>
          </a:bodyPr>
          <a:lstStyle/>
          <a:p>
            <a:pPr lvl="0" algn="just"/>
            <a:r>
              <a:rPr lang="en-US" sz="2400" i="1" u="sng" dirty="0" smtClean="0">
                <a:solidFill>
                  <a:prstClr val="black"/>
                </a:solidFill>
                <a:latin typeface="Baskerville Old Face" pitchFamily="18" charset="0"/>
              </a:rPr>
              <a:t>From S1-G project</a:t>
            </a:r>
          </a:p>
          <a:p>
            <a:pPr lvl="1" algn="just"/>
            <a:r>
              <a:rPr lang="en-US" sz="2400" dirty="0" smtClean="0">
                <a:solidFill>
                  <a:prstClr val="black"/>
                </a:solidFill>
                <a:latin typeface="Baskerville Old Face" pitchFamily="18" charset="0"/>
              </a:rPr>
              <a:t>LFD </a:t>
            </a:r>
            <a:r>
              <a:rPr lang="en-US" sz="2400" dirty="0">
                <a:solidFill>
                  <a:prstClr val="black"/>
                </a:solidFill>
                <a:latin typeface="Baskerville Old Face" pitchFamily="18" charset="0"/>
              </a:rPr>
              <a:t>control limits for ILC will likely depend more on controller and quality of the input signals than the mechanical details of cavity/tuner</a:t>
            </a:r>
          </a:p>
          <a:p>
            <a:pPr lvl="0" algn="just"/>
            <a:r>
              <a:rPr lang="en-US" sz="2400" i="1" u="sng" dirty="0">
                <a:solidFill>
                  <a:prstClr val="black"/>
                </a:solidFill>
                <a:latin typeface="Baskerville Old Face" pitchFamily="18" charset="0"/>
              </a:rPr>
              <a:t>From  </a:t>
            </a:r>
            <a:r>
              <a:rPr lang="en-US" sz="2400" i="1" u="sng" dirty="0" smtClean="0">
                <a:solidFill>
                  <a:prstClr val="black"/>
                </a:solidFill>
                <a:latin typeface="Baskerville Old Face" pitchFamily="18" charset="0"/>
              </a:rPr>
              <a:t>HTS&amp;CM1</a:t>
            </a:r>
            <a:endParaRPr lang="en-US" sz="2400" i="1" u="sng" dirty="0">
              <a:solidFill>
                <a:prstClr val="black"/>
              </a:solidFill>
              <a:latin typeface="Baskerville Old Face" pitchFamily="18" charset="0"/>
            </a:endParaRPr>
          </a:p>
          <a:p>
            <a:pPr lvl="1" algn="just"/>
            <a:r>
              <a:rPr lang="en-US" sz="2400" dirty="0" smtClean="0">
                <a:solidFill>
                  <a:prstClr val="black"/>
                </a:solidFill>
                <a:latin typeface="Baskerville Old Face" pitchFamily="18" charset="0"/>
              </a:rPr>
              <a:t>Adaptive LFD compensation can reduce  residual LFD from </a:t>
            </a:r>
            <a:r>
              <a:rPr lang="en-US" sz="2400" dirty="0" smtClean="0">
                <a:solidFill>
                  <a:prstClr val="black"/>
                </a:solidFill>
                <a:latin typeface="Baskerville Old Face" pitchFamily="18" charset="0"/>
              </a:rPr>
              <a:t>1000Hz </a:t>
            </a:r>
            <a:r>
              <a:rPr lang="en-US" sz="2400" dirty="0" smtClean="0">
                <a:solidFill>
                  <a:prstClr val="black"/>
                </a:solidFill>
                <a:latin typeface="Baskerville Old Face" pitchFamily="18" charset="0"/>
              </a:rPr>
              <a:t>to negligible levels &amp; stabilize resonance frequency to better than </a:t>
            </a:r>
            <a:r>
              <a:rPr lang="en-US" sz="2400" dirty="0" smtClean="0">
                <a:solidFill>
                  <a:prstClr val="black"/>
                </a:solidFill>
                <a:latin typeface="Baskerville Old Face" pitchFamily="18" charset="0"/>
              </a:rPr>
              <a:t>1 Hz</a:t>
            </a:r>
          </a:p>
          <a:p>
            <a:pPr lvl="1" algn="just"/>
            <a:r>
              <a:rPr lang="en-US" sz="2400" dirty="0" smtClean="0">
                <a:solidFill>
                  <a:prstClr val="black"/>
                </a:solidFill>
                <a:latin typeface="Baskerville Old Face" pitchFamily="18" charset="0"/>
              </a:rPr>
              <a:t>Adaptive LFD compensation algorithm successfully applied to compensate cavity LFD detuning </a:t>
            </a:r>
          </a:p>
          <a:p>
            <a:pPr lvl="2" algn="just"/>
            <a:r>
              <a:rPr lang="en-US" sz="2000" dirty="0" smtClean="0">
                <a:solidFill>
                  <a:prstClr val="black"/>
                </a:solidFill>
                <a:latin typeface="Baskerville Old Face" pitchFamily="18" charset="0"/>
              </a:rPr>
              <a:t>During “fill” time of 1,3ms RF pulse</a:t>
            </a:r>
          </a:p>
          <a:p>
            <a:pPr lvl="2" algn="just"/>
            <a:r>
              <a:rPr lang="en-US" sz="2000" dirty="0" smtClean="0">
                <a:solidFill>
                  <a:prstClr val="black"/>
                </a:solidFill>
                <a:latin typeface="Baskerville Old Face" pitchFamily="18" charset="0"/>
              </a:rPr>
              <a:t>During “long” (8ms) RF pulse </a:t>
            </a:r>
            <a:endParaRPr lang="en-US" sz="2000" dirty="0" smtClean="0">
              <a:solidFill>
                <a:prstClr val="black"/>
              </a:solidFill>
              <a:latin typeface="Baskerville Old Face" pitchFamily="18" charset="0"/>
            </a:endParaRPr>
          </a:p>
          <a:p>
            <a:pPr lvl="1" algn="just"/>
            <a:endParaRPr lang="en-US" sz="2400" dirty="0">
              <a:solidFill>
                <a:prstClr val="black"/>
              </a:solidFill>
              <a:latin typeface="Baskerville Old Face" pitchFamily="18" charset="0"/>
            </a:endParaRPr>
          </a:p>
        </p:txBody>
      </p:sp>
    </p:spTree>
    <p:extLst>
      <p:ext uri="{BB962C8B-B14F-4D97-AF65-F5344CB8AC3E}">
        <p14:creationId xmlns:p14="http://schemas.microsoft.com/office/powerpoint/2010/main" val="2528972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11374" y="990600"/>
            <a:ext cx="4256026" cy="2728154"/>
            <a:chOff x="3581397" y="1160869"/>
            <a:chExt cx="5410203" cy="3300734"/>
          </a:xfrm>
        </p:grpSpPr>
        <p:sp>
          <p:nvSpPr>
            <p:cNvPr id="14" name="Rectangle 13"/>
            <p:cNvSpPr/>
            <p:nvPr/>
          </p:nvSpPr>
          <p:spPr>
            <a:xfrm>
              <a:off x="3581397" y="1160869"/>
              <a:ext cx="5181602" cy="3300734"/>
            </a:xfrm>
            <a:prstGeom prst="rect">
              <a:avLst/>
            </a:prstGeom>
            <a:solidFill>
              <a:srgbClr val="FF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Content Placeholder 3" descr="StandardPulseLFD_3.JPG"/>
            <p:cNvPicPr>
              <a:picLocks noChangeAspect="1"/>
            </p:cNvPicPr>
            <p:nvPr/>
          </p:nvPicPr>
          <p:blipFill>
            <a:blip r:embed="rId3" cstate="print"/>
            <a:srcRect l="2500" t="4604" r="13750" b="3396"/>
            <a:stretch>
              <a:fillRect/>
            </a:stretch>
          </p:blipFill>
          <p:spPr>
            <a:xfrm>
              <a:off x="4190999" y="1307068"/>
              <a:ext cx="4550465" cy="3124200"/>
            </a:xfrm>
            <a:prstGeom prst="rect">
              <a:avLst/>
            </a:prstGeom>
          </p:spPr>
        </p:pic>
        <p:sp>
          <p:nvSpPr>
            <p:cNvPr id="5" name="TextBox 4"/>
            <p:cNvSpPr txBox="1"/>
            <p:nvPr/>
          </p:nvSpPr>
          <p:spPr>
            <a:xfrm>
              <a:off x="7848600" y="3135868"/>
              <a:ext cx="1143000" cy="335135"/>
            </a:xfrm>
            <a:prstGeom prst="rect">
              <a:avLst/>
            </a:prstGeom>
            <a:noFill/>
          </p:spPr>
          <p:txBody>
            <a:bodyPr wrap="square" rtlCol="0">
              <a:spAutoFit/>
            </a:bodyPr>
            <a:lstStyle/>
            <a:p>
              <a:r>
                <a:rPr lang="en-US" sz="1200" u="sng" dirty="0">
                  <a:solidFill>
                    <a:srgbClr val="FF0000"/>
                  </a:solidFill>
                  <a:latin typeface="Comic Sans MS" pitchFamily="66" charset="0"/>
                </a:rPr>
                <a:t>RF-pulse</a:t>
              </a:r>
            </a:p>
          </p:txBody>
        </p:sp>
        <p:cxnSp>
          <p:nvCxnSpPr>
            <p:cNvPr id="6" name="Straight Arrow Connector 5"/>
            <p:cNvCxnSpPr/>
            <p:nvPr/>
          </p:nvCxnSpPr>
          <p:spPr>
            <a:xfrm rot="5400000">
              <a:off x="7761991" y="3603477"/>
              <a:ext cx="407504" cy="818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172199" y="1242535"/>
              <a:ext cx="2590800" cy="335135"/>
            </a:xfrm>
            <a:prstGeom prst="rect">
              <a:avLst/>
            </a:prstGeom>
            <a:noFill/>
          </p:spPr>
          <p:txBody>
            <a:bodyPr wrap="square" rtlCol="0">
              <a:spAutoFit/>
            </a:bodyPr>
            <a:lstStyle/>
            <a:p>
              <a:r>
                <a:rPr lang="en-US" sz="1200" u="sng" dirty="0" err="1" smtClean="0">
                  <a:solidFill>
                    <a:srgbClr val="333CF7"/>
                  </a:solidFill>
                  <a:latin typeface="Comic Sans MS" pitchFamily="66" charset="0"/>
                </a:rPr>
                <a:t>Piezo</a:t>
              </a:r>
              <a:r>
                <a:rPr lang="en-US" sz="1200" u="sng" dirty="0" smtClean="0">
                  <a:solidFill>
                    <a:srgbClr val="333CF7"/>
                  </a:solidFill>
                  <a:latin typeface="Comic Sans MS" pitchFamily="66" charset="0"/>
                </a:rPr>
                <a:t> Stimulus Pulse</a:t>
              </a:r>
              <a:endParaRPr lang="en-US" sz="1200" u="sng" dirty="0">
                <a:solidFill>
                  <a:srgbClr val="333CF7"/>
                </a:solidFill>
                <a:latin typeface="Comic Sans MS" pitchFamily="66" charset="0"/>
              </a:endParaRPr>
            </a:p>
          </p:txBody>
        </p:sp>
        <p:cxnSp>
          <p:nvCxnSpPr>
            <p:cNvPr id="8" name="Straight Arrow Connector 7"/>
            <p:cNvCxnSpPr/>
            <p:nvPr/>
          </p:nvCxnSpPr>
          <p:spPr>
            <a:xfrm rot="5400000">
              <a:off x="6333685" y="1755182"/>
              <a:ext cx="475422" cy="363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257799" y="2754868"/>
              <a:ext cx="914400" cy="335135"/>
            </a:xfrm>
            <a:prstGeom prst="rect">
              <a:avLst/>
            </a:prstGeom>
            <a:noFill/>
          </p:spPr>
          <p:txBody>
            <a:bodyPr wrap="square" rtlCol="0">
              <a:spAutoFit/>
            </a:bodyPr>
            <a:lstStyle/>
            <a:p>
              <a:r>
                <a:rPr lang="en-US" sz="1200" dirty="0" err="1">
                  <a:solidFill>
                    <a:prstClr val="black"/>
                  </a:solidFill>
                  <a:latin typeface="Arial Rounded MT Bold" pitchFamily="34" charset="0"/>
                </a:rPr>
                <a:t>t</a:t>
              </a:r>
              <a:r>
                <a:rPr lang="en-US" sz="1200" baseline="-25000" dirty="0" err="1">
                  <a:solidFill>
                    <a:prstClr val="black"/>
                  </a:solidFill>
                  <a:latin typeface="Arial Rounded MT Bold" pitchFamily="34" charset="0"/>
                </a:rPr>
                <a:t>piezo</a:t>
              </a:r>
              <a:endParaRPr lang="en-US" sz="1200" baseline="-25000" dirty="0">
                <a:solidFill>
                  <a:prstClr val="black"/>
                </a:solidFill>
                <a:latin typeface="Arial Rounded MT Bold" pitchFamily="34" charset="0"/>
              </a:endParaRPr>
            </a:p>
          </p:txBody>
        </p:sp>
        <p:sp>
          <p:nvSpPr>
            <p:cNvPr id="10" name="TextBox 9"/>
            <p:cNvSpPr txBox="1"/>
            <p:nvPr/>
          </p:nvSpPr>
          <p:spPr>
            <a:xfrm>
              <a:off x="3886199" y="1611868"/>
              <a:ext cx="990600" cy="335135"/>
            </a:xfrm>
            <a:prstGeom prst="rect">
              <a:avLst/>
            </a:prstGeom>
            <a:noFill/>
          </p:spPr>
          <p:txBody>
            <a:bodyPr wrap="square" rtlCol="0">
              <a:spAutoFit/>
            </a:bodyPr>
            <a:lstStyle/>
            <a:p>
              <a:r>
                <a:rPr lang="en-US" sz="1200" dirty="0" err="1" smtClean="0">
                  <a:latin typeface="Arial Rounded MT Bold" pitchFamily="34" charset="0"/>
                </a:rPr>
                <a:t>A</a:t>
              </a:r>
              <a:r>
                <a:rPr lang="en-US" sz="1200" baseline="-25000" dirty="0" err="1" smtClean="0">
                  <a:latin typeface="Arial Rounded MT Bold" pitchFamily="34" charset="0"/>
                </a:rPr>
                <a:t>piezo</a:t>
              </a:r>
              <a:endParaRPr lang="en-US" sz="1200" baseline="-25000" dirty="0">
                <a:latin typeface="Arial Rounded MT Bold" pitchFamily="34" charset="0"/>
              </a:endParaRPr>
            </a:p>
          </p:txBody>
        </p:sp>
        <p:sp>
          <p:nvSpPr>
            <p:cNvPr id="11" name="TextBox 10"/>
            <p:cNvSpPr txBox="1"/>
            <p:nvPr/>
          </p:nvSpPr>
          <p:spPr>
            <a:xfrm>
              <a:off x="3581399" y="2373869"/>
              <a:ext cx="1066799" cy="335135"/>
            </a:xfrm>
            <a:prstGeom prst="rect">
              <a:avLst/>
            </a:prstGeom>
            <a:noFill/>
          </p:spPr>
          <p:txBody>
            <a:bodyPr wrap="square" rtlCol="0">
              <a:spAutoFit/>
            </a:bodyPr>
            <a:lstStyle/>
            <a:p>
              <a:r>
                <a:rPr lang="en-US" sz="1200" dirty="0">
                  <a:solidFill>
                    <a:prstClr val="black"/>
                  </a:solidFill>
                  <a:latin typeface="Arial Rounded MT Bold" pitchFamily="34" charset="0"/>
                </a:rPr>
                <a:t>Bias </a:t>
              </a:r>
              <a:r>
                <a:rPr lang="en-US" sz="1200" baseline="-25000" dirty="0" err="1">
                  <a:solidFill>
                    <a:prstClr val="black"/>
                  </a:solidFill>
                  <a:latin typeface="Arial Rounded MT Bold" pitchFamily="34" charset="0"/>
                </a:rPr>
                <a:t>piezo</a:t>
              </a:r>
              <a:endParaRPr lang="en-US" sz="1200" baseline="-25000" dirty="0">
                <a:solidFill>
                  <a:prstClr val="black"/>
                </a:solidFill>
                <a:latin typeface="Arial Rounded MT Bold" pitchFamily="34" charset="0"/>
              </a:endParaRPr>
            </a:p>
          </p:txBody>
        </p:sp>
        <p:sp>
          <p:nvSpPr>
            <p:cNvPr id="12" name="TextBox 11"/>
            <p:cNvSpPr txBox="1"/>
            <p:nvPr/>
          </p:nvSpPr>
          <p:spPr>
            <a:xfrm>
              <a:off x="5029199" y="4126468"/>
              <a:ext cx="914399" cy="335135"/>
            </a:xfrm>
            <a:prstGeom prst="rect">
              <a:avLst/>
            </a:prstGeom>
            <a:noFill/>
          </p:spPr>
          <p:txBody>
            <a:bodyPr wrap="square" rtlCol="0">
              <a:spAutoFit/>
            </a:bodyPr>
            <a:lstStyle/>
            <a:p>
              <a:r>
                <a:rPr lang="en-US" sz="1200" dirty="0" err="1">
                  <a:solidFill>
                    <a:prstClr val="black"/>
                  </a:solidFill>
                  <a:latin typeface="Arial Rounded MT Bold" pitchFamily="34" charset="0"/>
                </a:rPr>
                <a:t>t</a:t>
              </a:r>
              <a:r>
                <a:rPr lang="en-US" sz="1200" baseline="-25000" dirty="0" err="1">
                  <a:solidFill>
                    <a:prstClr val="black"/>
                  </a:solidFill>
                  <a:latin typeface="Arial Rounded MT Bold" pitchFamily="34" charset="0"/>
                </a:rPr>
                <a:t>delay</a:t>
              </a:r>
              <a:endParaRPr lang="en-US" sz="1200" baseline="-25000" dirty="0">
                <a:solidFill>
                  <a:prstClr val="black"/>
                </a:solidFill>
                <a:latin typeface="Arial Rounded MT Bold" pitchFamily="34" charset="0"/>
              </a:endParaRPr>
            </a:p>
          </p:txBody>
        </p:sp>
      </p:grpSp>
      <p:sp>
        <p:nvSpPr>
          <p:cNvPr id="13" name="TextBox 12"/>
          <p:cNvSpPr txBox="1"/>
          <p:nvPr/>
        </p:nvSpPr>
        <p:spPr>
          <a:xfrm>
            <a:off x="1678255" y="76200"/>
            <a:ext cx="6313774" cy="461665"/>
          </a:xfrm>
          <a:prstGeom prst="rect">
            <a:avLst/>
          </a:prstGeom>
          <a:noFill/>
        </p:spPr>
        <p:txBody>
          <a:bodyPr wrap="square" rtlCol="0">
            <a:spAutoFit/>
          </a:bodyPr>
          <a:lstStyle/>
          <a:p>
            <a:pPr algn="ctr"/>
            <a:r>
              <a:rPr lang="en-US" sz="2400" u="sng" dirty="0" smtClean="0">
                <a:solidFill>
                  <a:prstClr val="black"/>
                </a:solidFill>
                <a:latin typeface="Arial Rounded MT Bold" pitchFamily="34" charset="0"/>
              </a:rPr>
              <a:t>“</a:t>
            </a:r>
            <a:r>
              <a:rPr lang="en-US" sz="2400" u="sng" dirty="0">
                <a:solidFill>
                  <a:prstClr val="black"/>
                </a:solidFill>
                <a:latin typeface="Arial Rounded MT Bold" pitchFamily="34" charset="0"/>
              </a:rPr>
              <a:t>Standard</a:t>
            </a:r>
            <a:r>
              <a:rPr lang="en-US" sz="2400" u="sng" dirty="0" smtClean="0">
                <a:solidFill>
                  <a:prstClr val="black"/>
                </a:solidFill>
                <a:latin typeface="Arial Rounded MT Bold" pitchFamily="34" charset="0"/>
              </a:rPr>
              <a:t>” or “Sine-wave” Algorithm</a:t>
            </a:r>
            <a:endParaRPr lang="en-US" sz="2400" dirty="0">
              <a:solidFill>
                <a:prstClr val="black"/>
              </a:solidFill>
              <a:latin typeface="Arial Rounded MT Bold" pitchFamily="34" charset="0"/>
            </a:endParaRPr>
          </a:p>
        </p:txBody>
      </p:sp>
      <p:sp>
        <p:nvSpPr>
          <p:cNvPr id="15" name="TextBox 14"/>
          <p:cNvSpPr txBox="1"/>
          <p:nvPr/>
        </p:nvSpPr>
        <p:spPr>
          <a:xfrm>
            <a:off x="140460" y="799981"/>
            <a:ext cx="1525855" cy="3293209"/>
          </a:xfrm>
          <a:prstGeom prst="rect">
            <a:avLst/>
          </a:prstGeom>
          <a:noFill/>
        </p:spPr>
        <p:txBody>
          <a:bodyPr wrap="square" rtlCol="0">
            <a:spAutoFit/>
          </a:bodyPr>
          <a:lstStyle/>
          <a:p>
            <a:pPr>
              <a:defRPr/>
            </a:pPr>
            <a:endParaRPr lang="en-US" sz="1200" dirty="0">
              <a:solidFill>
                <a:prstClr val="black"/>
              </a:solidFill>
              <a:latin typeface="Comic Sans MS" pitchFamily="66" charset="0"/>
            </a:endParaRPr>
          </a:p>
          <a:p>
            <a:pPr>
              <a:defRPr/>
            </a:pPr>
            <a:r>
              <a:rPr lang="en-US" sz="1200" dirty="0">
                <a:solidFill>
                  <a:prstClr val="black"/>
                </a:solidFill>
                <a:latin typeface="Comic Sans MS" pitchFamily="66" charset="0"/>
              </a:rPr>
              <a:t> </a:t>
            </a:r>
            <a:r>
              <a:rPr lang="en-US" sz="1400" dirty="0">
                <a:solidFill>
                  <a:prstClr val="black"/>
                </a:solidFill>
                <a:latin typeface="Arial Rounded MT Bold" pitchFamily="34" charset="0"/>
              </a:rPr>
              <a:t>At present, the compensation </a:t>
            </a:r>
            <a:r>
              <a:rPr lang="en-US" sz="1400" dirty="0" smtClean="0">
                <a:solidFill>
                  <a:prstClr val="black"/>
                </a:solidFill>
                <a:latin typeface="Arial Rounded MT Bold" pitchFamily="34" charset="0"/>
              </a:rPr>
              <a:t>parameters (4) </a:t>
            </a:r>
            <a:r>
              <a:rPr lang="en-US" sz="1400" dirty="0">
                <a:solidFill>
                  <a:prstClr val="black"/>
                </a:solidFill>
                <a:latin typeface="Arial Rounded MT Bold" pitchFamily="34" charset="0"/>
              </a:rPr>
              <a:t>for each cavity selected manually…</a:t>
            </a:r>
          </a:p>
          <a:p>
            <a:pPr>
              <a:buFontTx/>
              <a:buChar char="-"/>
              <a:defRPr/>
            </a:pPr>
            <a:r>
              <a:rPr lang="en-US" sz="1400" i="1" dirty="0">
                <a:solidFill>
                  <a:prstClr val="black"/>
                </a:solidFill>
                <a:latin typeface="Arial Rounded MT Bold" pitchFamily="34" charset="0"/>
              </a:rPr>
              <a:t>delay between </a:t>
            </a:r>
            <a:r>
              <a:rPr lang="en-US" sz="1400" i="1" dirty="0" err="1">
                <a:solidFill>
                  <a:prstClr val="black"/>
                </a:solidFill>
                <a:latin typeface="Arial Rounded MT Bold" pitchFamily="34" charset="0"/>
              </a:rPr>
              <a:t>Piezo’s</a:t>
            </a:r>
            <a:r>
              <a:rPr lang="en-US" sz="1400" i="1" dirty="0">
                <a:solidFill>
                  <a:prstClr val="black"/>
                </a:solidFill>
                <a:latin typeface="Arial Rounded MT Bold" pitchFamily="34" charset="0"/>
              </a:rPr>
              <a:t> and RF-pulses;</a:t>
            </a:r>
          </a:p>
          <a:p>
            <a:pPr>
              <a:defRPr/>
            </a:pPr>
            <a:r>
              <a:rPr lang="en-US" sz="1400" i="1" dirty="0">
                <a:solidFill>
                  <a:prstClr val="black"/>
                </a:solidFill>
                <a:latin typeface="Arial Rounded MT Bold" pitchFamily="34" charset="0"/>
              </a:rPr>
              <a:t>- width; </a:t>
            </a:r>
          </a:p>
          <a:p>
            <a:pPr marL="171450" indent="-171450">
              <a:buFontTx/>
              <a:buChar char="-"/>
              <a:defRPr/>
            </a:pPr>
            <a:r>
              <a:rPr lang="en-US" sz="1400" i="1" dirty="0" smtClean="0">
                <a:solidFill>
                  <a:prstClr val="black"/>
                </a:solidFill>
                <a:latin typeface="Arial Rounded MT Bold" pitchFamily="34" charset="0"/>
              </a:rPr>
              <a:t>amplitude</a:t>
            </a:r>
            <a:r>
              <a:rPr lang="en-US" sz="1400" i="1" dirty="0">
                <a:solidFill>
                  <a:prstClr val="black"/>
                </a:solidFill>
                <a:latin typeface="Arial Rounded MT Bold" pitchFamily="34" charset="0"/>
              </a:rPr>
              <a:t>; </a:t>
            </a:r>
            <a:endParaRPr lang="en-US" sz="1400" i="1" dirty="0" smtClean="0">
              <a:solidFill>
                <a:prstClr val="black"/>
              </a:solidFill>
              <a:latin typeface="Arial Rounded MT Bold" pitchFamily="34" charset="0"/>
            </a:endParaRPr>
          </a:p>
          <a:p>
            <a:pPr>
              <a:defRPr/>
            </a:pPr>
            <a:r>
              <a:rPr lang="en-US" sz="1400" i="1" dirty="0" smtClean="0">
                <a:solidFill>
                  <a:prstClr val="black"/>
                </a:solidFill>
                <a:latin typeface="Arial Rounded MT Bold" pitchFamily="34" charset="0"/>
              </a:rPr>
              <a:t>- </a:t>
            </a:r>
            <a:r>
              <a:rPr lang="en-US" sz="1400" i="1" dirty="0">
                <a:solidFill>
                  <a:prstClr val="black"/>
                </a:solidFill>
                <a:latin typeface="Arial Rounded MT Bold" pitchFamily="34" charset="0"/>
              </a:rPr>
              <a:t>bias of </a:t>
            </a:r>
            <a:r>
              <a:rPr lang="en-US" sz="1400" i="1" dirty="0" err="1">
                <a:solidFill>
                  <a:prstClr val="black"/>
                </a:solidFill>
                <a:latin typeface="Arial Rounded MT Bold" pitchFamily="34" charset="0"/>
              </a:rPr>
              <a:t>Piezo’s</a:t>
            </a:r>
            <a:r>
              <a:rPr lang="en-US" sz="1400" i="1" dirty="0">
                <a:solidFill>
                  <a:prstClr val="black"/>
                </a:solidFill>
                <a:latin typeface="Arial Rounded MT Bold" pitchFamily="34" charset="0"/>
              </a:rPr>
              <a:t> pulse.</a:t>
            </a:r>
          </a:p>
          <a:p>
            <a:endParaRPr lang="en-US" sz="1400" dirty="0">
              <a:solidFill>
                <a:prstClr val="black"/>
              </a:solidFill>
            </a:endParaRPr>
          </a:p>
        </p:txBody>
      </p:sp>
      <p:sp>
        <p:nvSpPr>
          <p:cNvPr id="16" name="TextBox 15"/>
          <p:cNvSpPr txBox="1"/>
          <p:nvPr/>
        </p:nvSpPr>
        <p:spPr>
          <a:xfrm>
            <a:off x="152400" y="4765119"/>
            <a:ext cx="8686800" cy="2215991"/>
          </a:xfrm>
          <a:prstGeom prst="rect">
            <a:avLst/>
          </a:prstGeom>
          <a:noFill/>
        </p:spPr>
        <p:txBody>
          <a:bodyPr wrap="square" rtlCol="0">
            <a:spAutoFit/>
          </a:bodyPr>
          <a:lstStyle/>
          <a:p>
            <a:pPr>
              <a:defRPr/>
            </a:pPr>
            <a:r>
              <a:rPr lang="en-US" sz="1600" dirty="0">
                <a:solidFill>
                  <a:prstClr val="black"/>
                </a:solidFill>
                <a:latin typeface="Arial Rounded MT Bold" pitchFamily="34" charset="0"/>
              </a:rPr>
              <a:t>At the same time:</a:t>
            </a:r>
          </a:p>
          <a:p>
            <a:pPr>
              <a:defRPr/>
            </a:pPr>
            <a:r>
              <a:rPr lang="en-US" sz="1600" dirty="0">
                <a:solidFill>
                  <a:prstClr val="black"/>
                </a:solidFill>
                <a:latin typeface="Arial Rounded MT Bold" pitchFamily="34" charset="0"/>
              </a:rPr>
              <a:t>Changes in cavity operating conditions (for example </a:t>
            </a:r>
            <a:r>
              <a:rPr lang="en-US" sz="1600" dirty="0" err="1">
                <a:solidFill>
                  <a:prstClr val="black"/>
                </a:solidFill>
                <a:latin typeface="Arial Rounded MT Bold" pitchFamily="34" charset="0"/>
              </a:rPr>
              <a:t>E</a:t>
            </a:r>
            <a:r>
              <a:rPr lang="en-US" sz="1600" baseline="-25000" dirty="0" err="1">
                <a:solidFill>
                  <a:prstClr val="black"/>
                </a:solidFill>
                <a:latin typeface="Arial Rounded MT Bold" pitchFamily="34" charset="0"/>
              </a:rPr>
              <a:t>acc</a:t>
            </a:r>
            <a:r>
              <a:rPr lang="en-US" sz="1600" dirty="0">
                <a:solidFill>
                  <a:prstClr val="black"/>
                </a:solidFill>
                <a:latin typeface="Arial Rounded MT Bold" pitchFamily="34" charset="0"/>
              </a:rPr>
              <a:t> or He bath pressure) can require corresponding changes in compensating waveform.</a:t>
            </a:r>
          </a:p>
          <a:p>
            <a:pPr>
              <a:defRPr/>
            </a:pPr>
            <a:r>
              <a:rPr lang="en-US" sz="1600" dirty="0">
                <a:solidFill>
                  <a:prstClr val="black"/>
                </a:solidFill>
                <a:latin typeface="Arial Rounded MT Bold" pitchFamily="34" charset="0"/>
              </a:rPr>
              <a:t>Adaptive capability of “standard” approach maybe limited…</a:t>
            </a:r>
          </a:p>
          <a:p>
            <a:pPr>
              <a:defRPr/>
            </a:pPr>
            <a:endParaRPr lang="en-US" sz="800" dirty="0">
              <a:solidFill>
                <a:prstClr val="black"/>
              </a:solidFill>
              <a:latin typeface="Arial Rounded MT Bold" pitchFamily="34" charset="0"/>
            </a:endParaRPr>
          </a:p>
          <a:p>
            <a:pPr>
              <a:defRPr/>
            </a:pPr>
            <a:r>
              <a:rPr lang="en-US" sz="1600" dirty="0">
                <a:solidFill>
                  <a:prstClr val="black"/>
                </a:solidFill>
                <a:latin typeface="Arial Rounded MT Bold" pitchFamily="34" charset="0"/>
              </a:rPr>
              <a:t>Also “short </a:t>
            </a:r>
            <a:r>
              <a:rPr lang="en-US" sz="1600" dirty="0" err="1">
                <a:solidFill>
                  <a:prstClr val="black"/>
                </a:solidFill>
                <a:latin typeface="Arial Rounded MT Bold" pitchFamily="34" charset="0"/>
              </a:rPr>
              <a:t>unipolar</a:t>
            </a:r>
            <a:r>
              <a:rPr lang="en-US" sz="1600" dirty="0">
                <a:solidFill>
                  <a:prstClr val="black"/>
                </a:solidFill>
                <a:latin typeface="Arial Rounded MT Bold" pitchFamily="34" charset="0"/>
              </a:rPr>
              <a:t> pulse” approach will not work for cavities where the length of the RF pulse is comparable or greater than the period of the dominant mechanical resonance</a:t>
            </a:r>
          </a:p>
          <a:p>
            <a:endParaRPr lang="en-US" dirty="0">
              <a:solidFill>
                <a:prstClr val="black"/>
              </a:solidFill>
            </a:endParaRPr>
          </a:p>
        </p:txBody>
      </p:sp>
      <p:sp>
        <p:nvSpPr>
          <p:cNvPr id="17" name="TextBox 16"/>
          <p:cNvSpPr txBox="1"/>
          <p:nvPr/>
        </p:nvSpPr>
        <p:spPr>
          <a:xfrm>
            <a:off x="381000" y="4065218"/>
            <a:ext cx="8325151" cy="646331"/>
          </a:xfrm>
          <a:prstGeom prst="rect">
            <a:avLst/>
          </a:prstGeom>
          <a:noFill/>
        </p:spPr>
        <p:txBody>
          <a:bodyPr wrap="square" rtlCol="0">
            <a:spAutoFit/>
          </a:bodyPr>
          <a:lstStyle/>
          <a:p>
            <a:r>
              <a:rPr lang="en-US" u="sng" dirty="0">
                <a:solidFill>
                  <a:prstClr val="black"/>
                </a:solidFill>
                <a:latin typeface="Arial Rounded MT Bold" pitchFamily="34" charset="0"/>
              </a:rPr>
              <a:t>This technique can successfully reduce the detuning of the cavity during the RF pulse from several hundreds of Hz to several tens of the Hz </a:t>
            </a:r>
          </a:p>
        </p:txBody>
      </p:sp>
      <p:sp>
        <p:nvSpPr>
          <p:cNvPr id="3" name="TextBox 2"/>
          <p:cNvSpPr txBox="1"/>
          <p:nvPr/>
        </p:nvSpPr>
        <p:spPr>
          <a:xfrm>
            <a:off x="285448" y="613374"/>
            <a:ext cx="8420703" cy="338554"/>
          </a:xfrm>
          <a:prstGeom prst="rect">
            <a:avLst/>
          </a:prstGeom>
          <a:noFill/>
        </p:spPr>
        <p:txBody>
          <a:bodyPr wrap="none" rtlCol="0">
            <a:spAutoFit/>
          </a:bodyPr>
          <a:lstStyle/>
          <a:p>
            <a:r>
              <a:rPr lang="en-US" sz="1600" dirty="0">
                <a:solidFill>
                  <a:prstClr val="black"/>
                </a:solidFill>
                <a:latin typeface="Arial Rounded MT Bold" pitchFamily="34" charset="0"/>
              </a:rPr>
              <a:t>Actuators  are driven by a short unipolar drive signal prior to the arrival of RF-pulse</a:t>
            </a:r>
            <a:endParaRPr lang="en-US" sz="1600" dirty="0">
              <a:latin typeface="Arial Rounded MT Bold" pitchFamily="34" charset="0"/>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572" y="914400"/>
            <a:ext cx="327977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934200" y="3241700"/>
            <a:ext cx="1677506" cy="400110"/>
          </a:xfrm>
          <a:prstGeom prst="rect">
            <a:avLst/>
          </a:prstGeom>
          <a:solidFill>
            <a:srgbClr val="FFFF00"/>
          </a:solidFill>
        </p:spPr>
        <p:txBody>
          <a:bodyPr wrap="square">
            <a:spAutoFit/>
          </a:bodyPr>
          <a:lstStyle/>
          <a:p>
            <a:r>
              <a:rPr lang="en-US" sz="1000" dirty="0"/>
              <a:t>Y. Yamamoto#, et al., (KEK)</a:t>
            </a:r>
          </a:p>
          <a:p>
            <a:r>
              <a:rPr lang="en-US" sz="1000" dirty="0"/>
              <a:t>At PAC2011 </a:t>
            </a:r>
          </a:p>
        </p:txBody>
      </p:sp>
    </p:spTree>
    <p:extLst>
      <p:ext uri="{BB962C8B-B14F-4D97-AF65-F5344CB8AC3E}">
        <p14:creationId xmlns:p14="http://schemas.microsoft.com/office/powerpoint/2010/main" val="15871264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r>
              <a:rPr lang="en-US" sz="6000" dirty="0" smtClean="0"/>
              <a:t>Additional Slides </a:t>
            </a:r>
            <a:endParaRPr lang="en-US" sz="6000" dirty="0"/>
          </a:p>
        </p:txBody>
      </p:sp>
    </p:spTree>
    <p:extLst>
      <p:ext uri="{BB962C8B-B14F-4D97-AF65-F5344CB8AC3E}">
        <p14:creationId xmlns:p14="http://schemas.microsoft.com/office/powerpoint/2010/main" val="936500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6481" y="3657600"/>
            <a:ext cx="3127519"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570706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956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the Detuning</a:t>
            </a:r>
            <a:endParaRPr lang="en-US" dirty="0"/>
          </a:p>
        </p:txBody>
      </p:sp>
      <p:sp>
        <p:nvSpPr>
          <p:cNvPr id="3" name="Content Placeholder 2"/>
          <p:cNvSpPr>
            <a:spLocks noGrp="1"/>
          </p:cNvSpPr>
          <p:nvPr>
            <p:ph idx="1"/>
          </p:nvPr>
        </p:nvSpPr>
        <p:spPr>
          <a:xfrm>
            <a:off x="381000" y="1371600"/>
            <a:ext cx="4572000" cy="4876800"/>
          </a:xfrm>
        </p:spPr>
        <p:txBody>
          <a:bodyPr>
            <a:normAutofit fontScale="92500" lnSpcReduction="20000"/>
          </a:bodyPr>
          <a:lstStyle/>
          <a:p>
            <a:r>
              <a:rPr lang="en-US" dirty="0" smtClean="0"/>
              <a:t>RF behavior well described by ‘Cavity’ equation</a:t>
            </a:r>
          </a:p>
          <a:p>
            <a:r>
              <a:rPr lang="en-US" dirty="0" smtClean="0"/>
              <a:t>Cavity equation can be manipulated to isolate the detuning</a:t>
            </a:r>
          </a:p>
          <a:p>
            <a:pPr lvl="1"/>
            <a:r>
              <a:rPr lang="en-US" dirty="0" smtClean="0"/>
              <a:t>Same formula in slightly different form has been used at DESY</a:t>
            </a:r>
          </a:p>
          <a:p>
            <a:r>
              <a:rPr lang="en-US" dirty="0" smtClean="0"/>
              <a:t>Requires accurate knowledge of the forward and probe I/Q signals</a:t>
            </a:r>
            <a:endParaRPr lang="en-US" dirty="0"/>
          </a:p>
        </p:txBody>
      </p:sp>
      <p:graphicFrame>
        <p:nvGraphicFramePr>
          <p:cNvPr id="6146" name="Object 2"/>
          <p:cNvGraphicFramePr>
            <a:graphicFrameLocks noChangeAspect="1"/>
          </p:cNvGraphicFramePr>
          <p:nvPr/>
        </p:nvGraphicFramePr>
        <p:xfrm>
          <a:off x="4800600" y="1447800"/>
          <a:ext cx="4114800" cy="4232275"/>
        </p:xfrm>
        <a:graphic>
          <a:graphicData uri="http://schemas.openxmlformats.org/presentationml/2006/ole">
            <mc:AlternateContent xmlns:mc="http://schemas.openxmlformats.org/markup-compatibility/2006">
              <mc:Choice xmlns:v="urn:schemas-microsoft-com:vml" Requires="v">
                <p:oleObj spid="_x0000_s20504" name="Equation" r:id="rId3" imgW="1790640" imgH="1841400" progId="Equation.3">
                  <p:embed/>
                </p:oleObj>
              </mc:Choice>
              <mc:Fallback>
                <p:oleObj name="Equation" r:id="rId3" imgW="1790640" imgH="1841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447800"/>
                        <a:ext cx="4114800" cy="423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99974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860800" y="1752600"/>
            <a:ext cx="5283200" cy="39624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Correcting for LLRF Cross-Contamination</a:t>
            </a:r>
            <a:endParaRPr lang="en-US" dirty="0"/>
          </a:p>
        </p:txBody>
      </p:sp>
      <p:sp>
        <p:nvSpPr>
          <p:cNvPr id="3" name="Content Placeholder 2"/>
          <p:cNvSpPr>
            <a:spLocks noGrp="1"/>
          </p:cNvSpPr>
          <p:nvPr>
            <p:ph idx="1"/>
          </p:nvPr>
        </p:nvSpPr>
        <p:spPr>
          <a:xfrm>
            <a:off x="457200" y="1600200"/>
            <a:ext cx="3810000" cy="4953000"/>
          </a:xfrm>
        </p:spPr>
        <p:txBody>
          <a:bodyPr>
            <a:normAutofit fontScale="77500" lnSpcReduction="20000"/>
          </a:bodyPr>
          <a:lstStyle/>
          <a:p>
            <a:r>
              <a:rPr lang="en-US" dirty="0" smtClean="0"/>
              <a:t>Probe signal is measured accurately</a:t>
            </a:r>
          </a:p>
          <a:p>
            <a:r>
              <a:rPr lang="en-US" dirty="0" smtClean="0"/>
              <a:t>Forward and Reflected signals measured by same pickup leading to cross-contamination</a:t>
            </a:r>
          </a:p>
          <a:p>
            <a:r>
              <a:rPr lang="en-US" dirty="0" smtClean="0"/>
              <a:t>Cross-contamination of the forward signal can be estimated by assuming forward ‘tail’ is entirely due to contamination</a:t>
            </a:r>
          </a:p>
          <a:p>
            <a:r>
              <a:rPr lang="en-US" dirty="0" smtClean="0"/>
              <a:t>Correction reduces the variation of the forward signal on the flattop to a few percent</a:t>
            </a:r>
          </a:p>
        </p:txBody>
      </p:sp>
    </p:spTree>
    <p:extLst>
      <p:ext uri="{BB962C8B-B14F-4D97-AF65-F5344CB8AC3E}">
        <p14:creationId xmlns:p14="http://schemas.microsoft.com/office/powerpoint/2010/main" val="3330006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Q:\ILC_Cryomodule_Instrumentation\S1Global-TunerTests\LFD-KEK-Study-Raw_Data\Data\Plots\Response_S1G_C3.png"/>
          <p:cNvPicPr>
            <a:picLocks noChangeAspect="1" noChangeArrowheads="1"/>
          </p:cNvPicPr>
          <p:nvPr/>
        </p:nvPicPr>
        <p:blipFill>
          <a:blip r:embed="rId2" cstate="print"/>
          <a:srcRect/>
          <a:stretch>
            <a:fillRect/>
          </a:stretch>
        </p:blipFill>
        <p:spPr bwMode="auto">
          <a:xfrm>
            <a:off x="6248400" y="4686300"/>
            <a:ext cx="2895600" cy="2171700"/>
          </a:xfrm>
          <a:prstGeom prst="rect">
            <a:avLst/>
          </a:prstGeom>
          <a:noFill/>
        </p:spPr>
      </p:pic>
      <p:pic>
        <p:nvPicPr>
          <p:cNvPr id="5125" name="Picture 5" descr="Q:\ILC_Cryomodule_Instrumentation\S1Global-TunerTests\LFD-KEK-Study-Raw_Data\Data\Plots\Response_S1G_C1.png"/>
          <p:cNvPicPr>
            <a:picLocks noChangeAspect="1" noChangeArrowheads="1"/>
          </p:cNvPicPr>
          <p:nvPr/>
        </p:nvPicPr>
        <p:blipFill>
          <a:blip r:embed="rId3" cstate="print"/>
          <a:srcRect/>
          <a:stretch>
            <a:fillRect/>
          </a:stretch>
        </p:blipFill>
        <p:spPr bwMode="auto">
          <a:xfrm>
            <a:off x="5257800" y="3124200"/>
            <a:ext cx="2590800" cy="1943100"/>
          </a:xfrm>
          <a:prstGeom prst="rect">
            <a:avLst/>
          </a:prstGeom>
          <a:noFill/>
        </p:spPr>
      </p:pic>
      <p:pic>
        <p:nvPicPr>
          <p:cNvPr id="5124" name="Picture 4" descr="Q:\ILC_Cryomodule_Instrumentation\S1Global-TunerTests\LFD-KEK-Study-Raw_Data\Data\Plots\Response_S1G_A2.png"/>
          <p:cNvPicPr>
            <a:picLocks noChangeAspect="1" noChangeArrowheads="1"/>
          </p:cNvPicPr>
          <p:nvPr/>
        </p:nvPicPr>
        <p:blipFill>
          <a:blip r:embed="rId4" cstate="print"/>
          <a:srcRect/>
          <a:stretch>
            <a:fillRect/>
          </a:stretch>
        </p:blipFill>
        <p:spPr bwMode="auto">
          <a:xfrm>
            <a:off x="3962400" y="1219200"/>
            <a:ext cx="2971800" cy="2228850"/>
          </a:xfrm>
          <a:prstGeom prst="rect">
            <a:avLst/>
          </a:prstGeom>
          <a:noFill/>
        </p:spPr>
      </p:pic>
      <p:sp>
        <p:nvSpPr>
          <p:cNvPr id="2" name="Title 1"/>
          <p:cNvSpPr>
            <a:spLocks noGrp="1"/>
          </p:cNvSpPr>
          <p:nvPr>
            <p:ph type="title"/>
          </p:nvPr>
        </p:nvSpPr>
        <p:spPr/>
        <p:txBody>
          <a:bodyPr>
            <a:normAutofit fontScale="90000"/>
          </a:bodyPr>
          <a:lstStyle/>
          <a:p>
            <a:r>
              <a:rPr lang="en-US" dirty="0" smtClean="0"/>
              <a:t>Measuring the Mechanical Transfer Function in Pulsed-Mode</a:t>
            </a:r>
            <a:endParaRPr lang="en-US" dirty="0"/>
          </a:p>
        </p:txBody>
      </p:sp>
      <p:sp>
        <p:nvSpPr>
          <p:cNvPr id="3" name="Content Placeholder 2"/>
          <p:cNvSpPr>
            <a:spLocks noGrp="1"/>
          </p:cNvSpPr>
          <p:nvPr>
            <p:ph idx="1"/>
          </p:nvPr>
        </p:nvSpPr>
        <p:spPr>
          <a:xfrm>
            <a:off x="457200" y="1600200"/>
            <a:ext cx="2971800" cy="4724400"/>
          </a:xfrm>
        </p:spPr>
        <p:txBody>
          <a:bodyPr>
            <a:normAutofit fontScale="77500" lnSpcReduction="20000"/>
          </a:bodyPr>
          <a:lstStyle/>
          <a:p>
            <a:r>
              <a:rPr lang="en-US" dirty="0" smtClean="0"/>
              <a:t>Excite the piezo with a series of impulses and sweep the impulse-to-RF delay	</a:t>
            </a:r>
          </a:p>
          <a:p>
            <a:pPr lvl="1"/>
            <a:r>
              <a:rPr lang="en-US" dirty="0" smtClean="0"/>
              <a:t>Equivalent to measuring the piezo-to-detuning transfer function using CW</a:t>
            </a:r>
          </a:p>
          <a:p>
            <a:r>
              <a:rPr lang="en-US" dirty="0" smtClean="0"/>
              <a:t>Delay-Scan used to determine optimal waveform</a:t>
            </a:r>
            <a:endParaRPr lang="en-US" dirty="0"/>
          </a:p>
        </p:txBody>
      </p:sp>
    </p:spTree>
    <p:extLst>
      <p:ext uri="{BB962C8B-B14F-4D97-AF65-F5344CB8AC3E}">
        <p14:creationId xmlns:p14="http://schemas.microsoft.com/office/powerpoint/2010/main" val="104150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38600"/>
            <a:ext cx="8305800" cy="228600"/>
          </a:xfrm>
        </p:spPr>
        <p:txBody>
          <a:bodyPr>
            <a:noAutofit/>
          </a:bodyPr>
          <a:lstStyle/>
          <a:p>
            <a:r>
              <a:rPr lang="en-US" sz="2400" i="1" dirty="0" smtClean="0">
                <a:latin typeface="Comic Sans MS" pitchFamily="66" charset="0"/>
              </a:rPr>
              <a:t/>
            </a:r>
            <a:br>
              <a:rPr lang="en-US" sz="2400" i="1" dirty="0" smtClean="0">
                <a:latin typeface="Comic Sans MS" pitchFamily="66" charset="0"/>
              </a:rPr>
            </a:br>
            <a:r>
              <a:rPr lang="en-US" sz="2400" i="1" dirty="0" smtClean="0">
                <a:latin typeface="Comic Sans MS" pitchFamily="66" charset="0"/>
              </a:rPr>
              <a:t/>
            </a:r>
            <a:br>
              <a:rPr lang="en-US" sz="2400" i="1"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endParaRPr lang="en-US" sz="2400" b="1" dirty="0">
              <a:latin typeface="Comic Sans MS" pitchFamily="66" charset="0"/>
            </a:endParaRPr>
          </a:p>
        </p:txBody>
      </p:sp>
      <p:sp>
        <p:nvSpPr>
          <p:cNvPr id="5" name="TextBox 4"/>
          <p:cNvSpPr txBox="1"/>
          <p:nvPr/>
        </p:nvSpPr>
        <p:spPr>
          <a:xfrm>
            <a:off x="457200" y="304800"/>
            <a:ext cx="8382000" cy="1077218"/>
          </a:xfrm>
          <a:prstGeom prst="rect">
            <a:avLst/>
          </a:prstGeom>
          <a:noFill/>
        </p:spPr>
        <p:txBody>
          <a:bodyPr wrap="square" rtlCol="0">
            <a:spAutoFit/>
          </a:bodyPr>
          <a:lstStyle/>
          <a:p>
            <a:pPr algn="ctr"/>
            <a:r>
              <a:rPr lang="en-US" sz="2400" u="sng" dirty="0">
                <a:solidFill>
                  <a:prstClr val="black"/>
                </a:solidFill>
                <a:latin typeface="Comic Sans MS" pitchFamily="66" charset="0"/>
              </a:rPr>
              <a:t>Adaptive Least Square LFD Algorithm </a:t>
            </a:r>
          </a:p>
          <a:p>
            <a:pPr algn="ctr"/>
            <a:r>
              <a:rPr lang="en-US" sz="1600" dirty="0">
                <a:solidFill>
                  <a:prstClr val="black"/>
                </a:solidFill>
                <a:latin typeface="Comic Sans MS" pitchFamily="66" charset="0"/>
              </a:rPr>
              <a:t>has been developed at </a:t>
            </a:r>
            <a:r>
              <a:rPr lang="en-US" sz="1600" dirty="0" err="1">
                <a:solidFill>
                  <a:prstClr val="black"/>
                </a:solidFill>
                <a:latin typeface="Comic Sans MS" pitchFamily="66" charset="0"/>
              </a:rPr>
              <a:t>Fermilab</a:t>
            </a:r>
            <a:r>
              <a:rPr lang="en-US" sz="1600" dirty="0">
                <a:solidFill>
                  <a:prstClr val="black"/>
                </a:solidFill>
                <a:latin typeface="Comic Sans MS" pitchFamily="66" charset="0"/>
              </a:rPr>
              <a:t>  as a part of SRF Resonance Control R&amp;D program </a:t>
            </a:r>
            <a:r>
              <a:rPr lang="en-US" sz="2000" dirty="0">
                <a:solidFill>
                  <a:prstClr val="black"/>
                </a:solidFill>
                <a:latin typeface="Comic Sans MS" pitchFamily="66" charset="0"/>
              </a:rPr>
              <a:t/>
            </a:r>
            <a:br>
              <a:rPr lang="en-US" sz="2000" dirty="0">
                <a:solidFill>
                  <a:prstClr val="black"/>
                </a:solidFill>
                <a:latin typeface="Comic Sans MS" pitchFamily="66" charset="0"/>
              </a:rPr>
            </a:br>
            <a:r>
              <a:rPr lang="en-US" sz="2400" b="1" i="1" dirty="0">
                <a:solidFill>
                  <a:srgbClr val="FF0000"/>
                </a:solidFill>
                <a:latin typeface="Comic Sans MS" pitchFamily="66" charset="0"/>
              </a:rPr>
              <a:t>(Developed by Warren </a:t>
            </a:r>
            <a:r>
              <a:rPr lang="en-US" sz="2400" b="1" i="1" dirty="0" err="1">
                <a:solidFill>
                  <a:srgbClr val="FF0000"/>
                </a:solidFill>
                <a:latin typeface="Comic Sans MS" pitchFamily="66" charset="0"/>
              </a:rPr>
              <a:t>Schappert</a:t>
            </a:r>
            <a:r>
              <a:rPr lang="en-US" sz="2400" b="1" i="1" dirty="0">
                <a:solidFill>
                  <a:srgbClr val="FF0000"/>
                </a:solidFill>
                <a:latin typeface="Comic Sans MS" pitchFamily="66" charset="0"/>
              </a:rPr>
              <a:t>.)</a:t>
            </a:r>
            <a:endParaRPr lang="en-US" sz="2400" b="1" dirty="0">
              <a:solidFill>
                <a:srgbClr val="FF0000"/>
              </a:solidFill>
            </a:endParaRPr>
          </a:p>
        </p:txBody>
      </p:sp>
      <p:sp>
        <p:nvSpPr>
          <p:cNvPr id="6" name="Rectangle 5"/>
          <p:cNvSpPr/>
          <p:nvPr/>
        </p:nvSpPr>
        <p:spPr>
          <a:xfrm>
            <a:off x="228600" y="5943600"/>
            <a:ext cx="8001000" cy="707886"/>
          </a:xfrm>
          <a:prstGeom prst="rect">
            <a:avLst/>
          </a:prstGeom>
          <a:solidFill>
            <a:srgbClr val="FFFF00"/>
          </a:solidFill>
        </p:spPr>
        <p:txBody>
          <a:bodyPr wrap="square">
            <a:spAutoFit/>
          </a:bodyPr>
          <a:lstStyle/>
          <a:p>
            <a:r>
              <a:rPr lang="en-US" sz="1000" b="1" i="1" dirty="0">
                <a:solidFill>
                  <a:prstClr val="black"/>
                </a:solidFill>
                <a:latin typeface="Comic Sans MS" pitchFamily="66" charset="0"/>
              </a:rPr>
              <a:t>Details of Adaptive LS LFD Algorithm at :</a:t>
            </a:r>
          </a:p>
          <a:p>
            <a:r>
              <a:rPr lang="en-US" sz="1000" b="1" i="1" dirty="0">
                <a:solidFill>
                  <a:prstClr val="black"/>
                </a:solidFill>
                <a:latin typeface="Comic Sans MS" pitchFamily="66" charset="0"/>
              </a:rPr>
              <a:t>“W. </a:t>
            </a:r>
            <a:r>
              <a:rPr lang="en-US" sz="1000" b="1" i="1" dirty="0" err="1">
                <a:solidFill>
                  <a:prstClr val="black"/>
                </a:solidFill>
                <a:latin typeface="Comic Sans MS" pitchFamily="66" charset="0"/>
              </a:rPr>
              <a:t>Schappert</a:t>
            </a:r>
            <a:r>
              <a:rPr lang="en-US" sz="1000" b="1" i="1" dirty="0">
                <a:solidFill>
                  <a:prstClr val="black"/>
                </a:solidFill>
                <a:latin typeface="Comic Sans MS" pitchFamily="66" charset="0"/>
              </a:rPr>
              <a:t>, </a:t>
            </a:r>
            <a:r>
              <a:rPr lang="en-US" sz="1000" b="1" i="1" dirty="0" err="1">
                <a:solidFill>
                  <a:prstClr val="black"/>
                </a:solidFill>
                <a:latin typeface="Comic Sans MS" pitchFamily="66" charset="0"/>
              </a:rPr>
              <a:t>Y.Pischalnikov</a:t>
            </a:r>
            <a:r>
              <a:rPr lang="en-US" sz="1000" b="1" i="1" dirty="0">
                <a:solidFill>
                  <a:prstClr val="black"/>
                </a:solidFill>
                <a:latin typeface="Comic Sans MS" pitchFamily="66" charset="0"/>
              </a:rPr>
              <a:t>, “Adaptive Lorentz Force Detuning Compensation”. </a:t>
            </a:r>
            <a:r>
              <a:rPr lang="en-US" sz="1000" b="1" i="1" dirty="0" err="1">
                <a:solidFill>
                  <a:prstClr val="black"/>
                </a:solidFill>
                <a:latin typeface="Comic Sans MS" pitchFamily="66" charset="0"/>
              </a:rPr>
              <a:t>Fermilab</a:t>
            </a:r>
            <a:r>
              <a:rPr lang="en-US" sz="1000" b="1" i="1" dirty="0">
                <a:solidFill>
                  <a:prstClr val="black"/>
                </a:solidFill>
                <a:latin typeface="Comic Sans MS" pitchFamily="66" charset="0"/>
              </a:rPr>
              <a:t> Preprint –TM-2476-TD</a:t>
            </a:r>
            <a:r>
              <a:rPr lang="en-US" sz="1000" b="1" i="1" dirty="0" smtClean="0">
                <a:solidFill>
                  <a:prstClr val="black"/>
                </a:solidFill>
                <a:latin typeface="Comic Sans MS" pitchFamily="66" charset="0"/>
              </a:rPr>
              <a:t>.</a:t>
            </a:r>
          </a:p>
          <a:p>
            <a:r>
              <a:rPr lang="en-US" sz="1000" b="1" i="1" dirty="0">
                <a:solidFill>
                  <a:prstClr val="black"/>
                </a:solidFill>
                <a:latin typeface="Comic Sans MS" pitchFamily="66" charset="0"/>
              </a:rPr>
              <a:t>W. </a:t>
            </a:r>
            <a:r>
              <a:rPr lang="en-US" sz="1000" b="1" i="1" dirty="0" err="1">
                <a:solidFill>
                  <a:prstClr val="black"/>
                </a:solidFill>
                <a:latin typeface="Comic Sans MS" pitchFamily="66" charset="0"/>
              </a:rPr>
              <a:t>Schappert</a:t>
            </a:r>
            <a:r>
              <a:rPr lang="en-US" sz="1000" b="1" i="1" dirty="0">
                <a:solidFill>
                  <a:prstClr val="black"/>
                </a:solidFill>
                <a:latin typeface="Comic Sans MS" pitchFamily="66" charset="0"/>
              </a:rPr>
              <a:t>, </a:t>
            </a:r>
            <a:r>
              <a:rPr lang="en-US" sz="1000" b="1" i="1" dirty="0" err="1">
                <a:solidFill>
                  <a:prstClr val="black"/>
                </a:solidFill>
                <a:latin typeface="Comic Sans MS" pitchFamily="66" charset="0"/>
              </a:rPr>
              <a:t>Y.Pischalnikov</a:t>
            </a:r>
            <a:r>
              <a:rPr lang="en-US" sz="1000" b="1" i="1" dirty="0">
                <a:solidFill>
                  <a:prstClr val="black"/>
                </a:solidFill>
                <a:latin typeface="Comic Sans MS" pitchFamily="66" charset="0"/>
              </a:rPr>
              <a:t>, “Adaptive Lorentz Force Detuning </a:t>
            </a:r>
            <a:r>
              <a:rPr lang="en-US" sz="1000" b="1" i="1" dirty="0" smtClean="0">
                <a:solidFill>
                  <a:prstClr val="black"/>
                </a:solidFill>
                <a:latin typeface="Comic Sans MS" pitchFamily="66" charset="0"/>
              </a:rPr>
              <a:t>Compensation in Superconductive Cavities”. SRF2011, Chicago 2011..</a:t>
            </a:r>
            <a:endParaRPr lang="en-US" sz="1000" b="1" i="1" dirty="0">
              <a:solidFill>
                <a:prstClr val="black"/>
              </a:solidFill>
              <a:latin typeface="Comic Sans MS" pitchFamily="66" charset="0"/>
            </a:endParaRPr>
          </a:p>
        </p:txBody>
      </p:sp>
      <p:pic>
        <p:nvPicPr>
          <p:cNvPr id="7" name="Picture 2"/>
          <p:cNvPicPr>
            <a:picLocks noChangeAspect="1" noChangeArrowheads="1"/>
          </p:cNvPicPr>
          <p:nvPr/>
        </p:nvPicPr>
        <p:blipFill>
          <a:blip r:embed="rId3" cstate="print"/>
          <a:srcRect/>
          <a:stretch>
            <a:fillRect/>
          </a:stretch>
        </p:blipFill>
        <p:spPr bwMode="auto">
          <a:xfrm>
            <a:off x="4617220" y="1447800"/>
            <a:ext cx="4298180" cy="4419600"/>
          </a:xfrm>
          <a:prstGeom prst="rect">
            <a:avLst/>
          </a:prstGeom>
          <a:noFill/>
          <a:ln w="9525">
            <a:noFill/>
            <a:miter lim="800000"/>
            <a:headEnd/>
            <a:tailEnd/>
          </a:ln>
        </p:spPr>
      </p:pic>
      <p:sp>
        <p:nvSpPr>
          <p:cNvPr id="8" name="Rectangle 7"/>
          <p:cNvSpPr/>
          <p:nvPr/>
        </p:nvSpPr>
        <p:spPr>
          <a:xfrm>
            <a:off x="152400" y="1447800"/>
            <a:ext cx="4343400" cy="2308324"/>
          </a:xfrm>
          <a:prstGeom prst="rect">
            <a:avLst/>
          </a:prstGeom>
        </p:spPr>
        <p:txBody>
          <a:bodyPr wrap="square">
            <a:spAutoFit/>
          </a:bodyPr>
          <a:lstStyle/>
          <a:p>
            <a:r>
              <a:rPr lang="en-GB" sz="1600" dirty="0">
                <a:solidFill>
                  <a:prstClr val="black"/>
                </a:solidFill>
                <a:latin typeface="Comic Sans MS" pitchFamily="66" charset="0"/>
              </a:rPr>
              <a:t>The response of the cavity frequency to the </a:t>
            </a:r>
            <a:r>
              <a:rPr lang="en-GB" sz="1600" dirty="0" err="1">
                <a:solidFill>
                  <a:prstClr val="black"/>
                </a:solidFill>
                <a:latin typeface="Comic Sans MS" pitchFamily="66" charset="0"/>
              </a:rPr>
              <a:t>piezo</a:t>
            </a:r>
            <a:r>
              <a:rPr lang="en-GB" sz="1600" dirty="0">
                <a:solidFill>
                  <a:prstClr val="black"/>
                </a:solidFill>
                <a:latin typeface="Comic Sans MS" pitchFamily="66" charset="0"/>
              </a:rPr>
              <a:t> impulse  (TF) can be easily measured  when cavity  operated in CW-mode. </a:t>
            </a:r>
          </a:p>
          <a:p>
            <a:r>
              <a:rPr lang="en-GB" sz="1600" dirty="0">
                <a:solidFill>
                  <a:prstClr val="black"/>
                </a:solidFill>
                <a:latin typeface="Comic Sans MS" pitchFamily="66" charset="0"/>
              </a:rPr>
              <a:t>Since it is often not convenient to connect a pulsed cavity to CW  source we developed alternative technique to measure  this response (TF) when cavity operated in RF-pulse mode. </a:t>
            </a:r>
            <a:endParaRPr lang="en-US" sz="1600" dirty="0">
              <a:solidFill>
                <a:prstClr val="black"/>
              </a:solidFill>
              <a:latin typeface="Comic Sans MS" pitchFamily="66" charset="0"/>
            </a:endParaRPr>
          </a:p>
        </p:txBody>
      </p:sp>
      <p:sp>
        <p:nvSpPr>
          <p:cNvPr id="10" name="Rectangle 9"/>
          <p:cNvSpPr/>
          <p:nvPr/>
        </p:nvSpPr>
        <p:spPr>
          <a:xfrm>
            <a:off x="228600" y="3741747"/>
            <a:ext cx="4229100" cy="1815882"/>
          </a:xfrm>
          <a:prstGeom prst="rect">
            <a:avLst/>
          </a:prstGeom>
          <a:solidFill>
            <a:srgbClr val="A3FFB9"/>
          </a:solidFill>
        </p:spPr>
        <p:txBody>
          <a:bodyPr wrap="square">
            <a:spAutoFit/>
          </a:bodyPr>
          <a:lstStyle/>
          <a:p>
            <a:pPr algn="just"/>
            <a:r>
              <a:rPr lang="en-US" sz="1600" dirty="0" err="1">
                <a:solidFill>
                  <a:prstClr val="black"/>
                </a:solidFill>
                <a:latin typeface="Comic Sans MS" pitchFamily="66" charset="0"/>
              </a:rPr>
              <a:t>Piezo</a:t>
            </a:r>
            <a:r>
              <a:rPr lang="en-US" sz="1600" dirty="0">
                <a:solidFill>
                  <a:prstClr val="black"/>
                </a:solidFill>
                <a:latin typeface="Comic Sans MS" pitchFamily="66" charset="0"/>
              </a:rPr>
              <a:t>/cavity excited </a:t>
            </a:r>
            <a:r>
              <a:rPr lang="en-US" sz="1600" dirty="0" smtClean="0">
                <a:solidFill>
                  <a:prstClr val="black"/>
                </a:solidFill>
                <a:latin typeface="Comic Sans MS" pitchFamily="66" charset="0"/>
              </a:rPr>
              <a:t>with serious of small </a:t>
            </a:r>
            <a:r>
              <a:rPr lang="en-US" sz="1600" dirty="0">
                <a:solidFill>
                  <a:prstClr val="black"/>
                </a:solidFill>
                <a:latin typeface="Comic Sans MS" pitchFamily="66" charset="0"/>
              </a:rPr>
              <a:t>(several volts)  narrow (1-2ms)  pulses at various delay.</a:t>
            </a:r>
          </a:p>
          <a:p>
            <a:pPr algn="just"/>
            <a:r>
              <a:rPr lang="en-US" sz="1600" dirty="0">
                <a:solidFill>
                  <a:prstClr val="black"/>
                </a:solidFill>
                <a:latin typeface="Comic Sans MS" pitchFamily="66" charset="0"/>
              </a:rPr>
              <a:t>The forward, probe and reflected RF waveform recorded at each delay and used to calculate detuning. </a:t>
            </a:r>
          </a:p>
          <a:p>
            <a:pPr algn="just"/>
            <a:r>
              <a:rPr lang="en-US" sz="1600" dirty="0">
                <a:solidFill>
                  <a:prstClr val="black"/>
                </a:solidFill>
                <a:latin typeface="Comic Sans MS" pitchFamily="66" charset="0"/>
              </a:rPr>
              <a:t>[Response Matrix]</a:t>
            </a:r>
          </a:p>
        </p:txBody>
      </p:sp>
      <p:cxnSp>
        <p:nvCxnSpPr>
          <p:cNvPr id="12" name="Straight Arrow Connector 11"/>
          <p:cNvCxnSpPr/>
          <p:nvPr/>
        </p:nvCxnSpPr>
        <p:spPr>
          <a:xfrm flipV="1">
            <a:off x="4267200" y="43434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05400" y="2667000"/>
            <a:ext cx="426720" cy="307777"/>
          </a:xfrm>
          <a:prstGeom prst="rect">
            <a:avLst/>
          </a:prstGeom>
          <a:noFill/>
        </p:spPr>
        <p:txBody>
          <a:bodyPr wrap="none" rtlCol="0">
            <a:spAutoFit/>
          </a:bodyPr>
          <a:lstStyle/>
          <a:p>
            <a:r>
              <a:rPr lang="en-US" sz="1400" dirty="0">
                <a:solidFill>
                  <a:prstClr val="black"/>
                </a:solidFill>
              </a:rPr>
              <a:t>“1”</a:t>
            </a:r>
          </a:p>
        </p:txBody>
      </p:sp>
      <p:sp>
        <p:nvSpPr>
          <p:cNvPr id="14" name="TextBox 13"/>
          <p:cNvSpPr txBox="1"/>
          <p:nvPr/>
        </p:nvSpPr>
        <p:spPr>
          <a:xfrm>
            <a:off x="5486400" y="3581400"/>
            <a:ext cx="518091" cy="307777"/>
          </a:xfrm>
          <a:prstGeom prst="rect">
            <a:avLst/>
          </a:prstGeom>
          <a:noFill/>
        </p:spPr>
        <p:txBody>
          <a:bodyPr wrap="none" rtlCol="0">
            <a:spAutoFit/>
          </a:bodyPr>
          <a:lstStyle/>
          <a:p>
            <a:r>
              <a:rPr lang="en-US" sz="1400" dirty="0">
                <a:solidFill>
                  <a:prstClr val="black"/>
                </a:solidFill>
              </a:rPr>
              <a:t>“10”</a:t>
            </a:r>
          </a:p>
        </p:txBody>
      </p:sp>
      <p:sp>
        <p:nvSpPr>
          <p:cNvPr id="15" name="TextBox 14"/>
          <p:cNvSpPr txBox="1"/>
          <p:nvPr/>
        </p:nvSpPr>
        <p:spPr>
          <a:xfrm>
            <a:off x="6172200" y="4495800"/>
            <a:ext cx="518091" cy="307777"/>
          </a:xfrm>
          <a:prstGeom prst="rect">
            <a:avLst/>
          </a:prstGeom>
          <a:noFill/>
        </p:spPr>
        <p:txBody>
          <a:bodyPr wrap="none" rtlCol="0">
            <a:spAutoFit/>
          </a:bodyPr>
          <a:lstStyle/>
          <a:p>
            <a:r>
              <a:rPr lang="en-US" sz="1400" dirty="0">
                <a:solidFill>
                  <a:prstClr val="black"/>
                </a:solidFill>
              </a:rPr>
              <a:t>“34”</a:t>
            </a:r>
          </a:p>
        </p:txBody>
      </p:sp>
      <p:sp>
        <p:nvSpPr>
          <p:cNvPr id="3" name="TextBox 2"/>
          <p:cNvSpPr txBox="1"/>
          <p:nvPr/>
        </p:nvSpPr>
        <p:spPr>
          <a:xfrm>
            <a:off x="4739756" y="5357574"/>
            <a:ext cx="1691489" cy="400110"/>
          </a:xfrm>
          <a:prstGeom prst="rect">
            <a:avLst/>
          </a:prstGeom>
          <a:solidFill>
            <a:srgbClr val="CCFF99"/>
          </a:solidFill>
        </p:spPr>
        <p:txBody>
          <a:bodyPr wrap="none" rtlCol="0">
            <a:spAutoFit/>
          </a:bodyPr>
          <a:lstStyle/>
          <a:p>
            <a:r>
              <a:rPr lang="en-US" sz="1000" dirty="0" smtClean="0"/>
              <a:t>Typically scan started </a:t>
            </a:r>
          </a:p>
          <a:p>
            <a:r>
              <a:rPr lang="en-US" sz="1000" dirty="0" smtClean="0"/>
              <a:t>10ms in-advance of  RF pulse</a:t>
            </a:r>
            <a:endParaRPr lang="en-US" sz="1000" dirty="0"/>
          </a:p>
        </p:txBody>
      </p:sp>
      <p:cxnSp>
        <p:nvCxnSpPr>
          <p:cNvPr id="9" name="Straight Arrow Connector 8"/>
          <p:cNvCxnSpPr/>
          <p:nvPr/>
        </p:nvCxnSpPr>
        <p:spPr>
          <a:xfrm flipV="1">
            <a:off x="4876800" y="4953000"/>
            <a:ext cx="228600" cy="4045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246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0" y="4225931"/>
            <a:ext cx="3276600" cy="245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6019800" y="1371600"/>
            <a:ext cx="2971800" cy="2209800"/>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2"/>
          <p:cNvPicPr>
            <a:picLocks noChangeAspect="1" noChangeArrowheads="1"/>
          </p:cNvPicPr>
          <p:nvPr/>
        </p:nvPicPr>
        <p:blipFill>
          <a:blip r:embed="rId4" cstate="print"/>
          <a:srcRect/>
          <a:stretch>
            <a:fillRect/>
          </a:stretch>
        </p:blipFill>
        <p:spPr bwMode="auto">
          <a:xfrm>
            <a:off x="1447800" y="990600"/>
            <a:ext cx="4142530" cy="3505200"/>
          </a:xfrm>
          <a:prstGeom prst="rect">
            <a:avLst/>
          </a:prstGeom>
          <a:noFill/>
          <a:ln w="9525">
            <a:noFill/>
            <a:miter lim="800000"/>
            <a:headEnd/>
            <a:tailEnd/>
          </a:ln>
          <a:effectLst/>
        </p:spPr>
      </p:pic>
      <p:cxnSp>
        <p:nvCxnSpPr>
          <p:cNvPr id="5" name="Straight Arrow Connector 4"/>
          <p:cNvCxnSpPr/>
          <p:nvPr/>
        </p:nvCxnSpPr>
        <p:spPr>
          <a:xfrm rot="16200000" flipH="1">
            <a:off x="363619" y="2725820"/>
            <a:ext cx="2930167" cy="1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TextBox 5"/>
          <p:cNvSpPr txBox="1"/>
          <p:nvPr/>
        </p:nvSpPr>
        <p:spPr>
          <a:xfrm rot="16200000">
            <a:off x="703119" y="2220281"/>
            <a:ext cx="1974362" cy="276999"/>
          </a:xfrm>
          <a:prstGeom prst="rect">
            <a:avLst/>
          </a:prstGeom>
          <a:noFill/>
        </p:spPr>
        <p:txBody>
          <a:bodyPr wrap="square" rtlCol="0">
            <a:spAutoFit/>
          </a:bodyPr>
          <a:lstStyle/>
          <a:p>
            <a:r>
              <a:rPr lang="en-US" sz="1200" dirty="0">
                <a:solidFill>
                  <a:prstClr val="black"/>
                </a:solidFill>
              </a:rPr>
              <a:t>Time during RF pulse</a:t>
            </a:r>
          </a:p>
        </p:txBody>
      </p:sp>
      <p:cxnSp>
        <p:nvCxnSpPr>
          <p:cNvPr id="7" name="Straight Arrow Connector 6"/>
          <p:cNvCxnSpPr/>
          <p:nvPr/>
        </p:nvCxnSpPr>
        <p:spPr>
          <a:xfrm>
            <a:off x="1905000" y="1066800"/>
            <a:ext cx="3048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50054" y="838200"/>
            <a:ext cx="2021946" cy="276999"/>
          </a:xfrm>
          <a:prstGeom prst="rect">
            <a:avLst/>
          </a:prstGeom>
          <a:noFill/>
        </p:spPr>
        <p:txBody>
          <a:bodyPr wrap="square" rtlCol="0">
            <a:spAutoFit/>
          </a:bodyPr>
          <a:lstStyle/>
          <a:p>
            <a:r>
              <a:rPr lang="en-US" sz="1200" dirty="0">
                <a:solidFill>
                  <a:prstClr val="black"/>
                </a:solidFill>
              </a:rPr>
              <a:t>Piezo Pulse # (or delay)</a:t>
            </a:r>
          </a:p>
        </p:txBody>
      </p:sp>
      <p:sp>
        <p:nvSpPr>
          <p:cNvPr id="9" name="TextBox 8"/>
          <p:cNvSpPr txBox="1"/>
          <p:nvPr/>
        </p:nvSpPr>
        <p:spPr>
          <a:xfrm rot="5400000">
            <a:off x="4724434" y="2524584"/>
            <a:ext cx="1591899" cy="369332"/>
          </a:xfrm>
          <a:prstGeom prst="rect">
            <a:avLst/>
          </a:prstGeom>
          <a:noFill/>
        </p:spPr>
        <p:txBody>
          <a:bodyPr wrap="square" rtlCol="0">
            <a:spAutoFit/>
          </a:bodyPr>
          <a:lstStyle/>
          <a:p>
            <a:r>
              <a:rPr lang="en-US" dirty="0">
                <a:solidFill>
                  <a:prstClr val="black"/>
                </a:solidFill>
              </a:rPr>
              <a:t>DETUNING</a:t>
            </a:r>
          </a:p>
        </p:txBody>
      </p:sp>
      <p:sp>
        <p:nvSpPr>
          <p:cNvPr id="10" name="TextBox 9"/>
          <p:cNvSpPr txBox="1"/>
          <p:nvPr/>
        </p:nvSpPr>
        <p:spPr>
          <a:xfrm>
            <a:off x="5062154" y="2362200"/>
            <a:ext cx="375144" cy="276999"/>
          </a:xfrm>
          <a:prstGeom prst="rect">
            <a:avLst/>
          </a:prstGeom>
          <a:noFill/>
        </p:spPr>
        <p:txBody>
          <a:bodyPr wrap="square" rtlCol="0">
            <a:spAutoFit/>
          </a:bodyPr>
          <a:lstStyle/>
          <a:p>
            <a:r>
              <a:rPr lang="en-US" sz="1200" dirty="0">
                <a:solidFill>
                  <a:prstClr val="black"/>
                </a:solidFill>
                <a:latin typeface="Comic Sans MS" pitchFamily="66" charset="0"/>
              </a:rPr>
              <a:t>0</a:t>
            </a:r>
          </a:p>
        </p:txBody>
      </p:sp>
      <p:sp>
        <p:nvSpPr>
          <p:cNvPr id="11" name="TextBox 10"/>
          <p:cNvSpPr txBox="1"/>
          <p:nvPr/>
        </p:nvSpPr>
        <p:spPr>
          <a:xfrm>
            <a:off x="5062154" y="1143000"/>
            <a:ext cx="801714" cy="276999"/>
          </a:xfrm>
          <a:prstGeom prst="rect">
            <a:avLst/>
          </a:prstGeom>
          <a:noFill/>
        </p:spPr>
        <p:txBody>
          <a:bodyPr wrap="square" rtlCol="0">
            <a:spAutoFit/>
          </a:bodyPr>
          <a:lstStyle/>
          <a:p>
            <a:r>
              <a:rPr lang="en-US" sz="1200" dirty="0">
                <a:solidFill>
                  <a:prstClr val="black"/>
                </a:solidFill>
                <a:latin typeface="Comic Sans MS" pitchFamily="66" charset="0"/>
              </a:rPr>
              <a:t>100Hz</a:t>
            </a:r>
          </a:p>
        </p:txBody>
      </p:sp>
      <p:sp>
        <p:nvSpPr>
          <p:cNvPr id="12" name="TextBox 11"/>
          <p:cNvSpPr txBox="1"/>
          <p:nvPr/>
        </p:nvSpPr>
        <p:spPr>
          <a:xfrm>
            <a:off x="5062153" y="3990201"/>
            <a:ext cx="881447" cy="276999"/>
          </a:xfrm>
          <a:prstGeom prst="rect">
            <a:avLst/>
          </a:prstGeom>
          <a:noFill/>
        </p:spPr>
        <p:txBody>
          <a:bodyPr wrap="square" rtlCol="0">
            <a:spAutoFit/>
          </a:bodyPr>
          <a:lstStyle/>
          <a:p>
            <a:r>
              <a:rPr lang="en-US" sz="1200" dirty="0">
                <a:solidFill>
                  <a:prstClr val="black"/>
                </a:solidFill>
                <a:latin typeface="Comic Sans MS" pitchFamily="66" charset="0"/>
              </a:rPr>
              <a:t>-100Hz</a:t>
            </a:r>
          </a:p>
        </p:txBody>
      </p:sp>
      <p:cxnSp>
        <p:nvCxnSpPr>
          <p:cNvPr id="19" name="Straight Connector 18"/>
          <p:cNvCxnSpPr/>
          <p:nvPr/>
        </p:nvCxnSpPr>
        <p:spPr>
          <a:xfrm flipH="1">
            <a:off x="533400" y="2422187"/>
            <a:ext cx="11349" cy="930613"/>
          </a:xfrm>
          <a:prstGeom prst="line">
            <a:avLst/>
          </a:prstGeom>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544749" y="3346315"/>
            <a:ext cx="1073286" cy="847928"/>
          </a:xfrm>
          <a:custGeom>
            <a:avLst/>
            <a:gdLst>
              <a:gd name="connsiteX0" fmla="*/ 0 w 1073286"/>
              <a:gd name="connsiteY0" fmla="*/ 0 h 847928"/>
              <a:gd name="connsiteX1" fmla="*/ 350196 w 1073286"/>
              <a:gd name="connsiteY1" fmla="*/ 68094 h 847928"/>
              <a:gd name="connsiteX2" fmla="*/ 622570 w 1073286"/>
              <a:gd name="connsiteY2" fmla="*/ 243191 h 847928"/>
              <a:gd name="connsiteX3" fmla="*/ 846306 w 1073286"/>
              <a:gd name="connsiteY3" fmla="*/ 505838 h 847928"/>
              <a:gd name="connsiteX4" fmla="*/ 1040860 w 1073286"/>
              <a:gd name="connsiteY4" fmla="*/ 797668 h 847928"/>
              <a:gd name="connsiteX5" fmla="*/ 1040860 w 1073286"/>
              <a:gd name="connsiteY5" fmla="*/ 807396 h 84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3286" h="847928">
                <a:moveTo>
                  <a:pt x="0" y="0"/>
                </a:moveTo>
                <a:cubicBezTo>
                  <a:pt x="123217" y="13781"/>
                  <a:pt x="246434" y="27562"/>
                  <a:pt x="350196" y="68094"/>
                </a:cubicBezTo>
                <a:cubicBezTo>
                  <a:pt x="453958" y="108626"/>
                  <a:pt x="539885" y="170234"/>
                  <a:pt x="622570" y="243191"/>
                </a:cubicBezTo>
                <a:cubicBezTo>
                  <a:pt x="705255" y="316148"/>
                  <a:pt x="776591" y="413425"/>
                  <a:pt x="846306" y="505838"/>
                </a:cubicBezTo>
                <a:cubicBezTo>
                  <a:pt x="916021" y="598251"/>
                  <a:pt x="1008434" y="747408"/>
                  <a:pt x="1040860" y="797668"/>
                </a:cubicBezTo>
                <a:cubicBezTo>
                  <a:pt x="1073286" y="847928"/>
                  <a:pt x="1057073" y="827662"/>
                  <a:pt x="1040860" y="80739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3" name="Freeform 22"/>
          <p:cNvSpPr/>
          <p:nvPr/>
        </p:nvSpPr>
        <p:spPr>
          <a:xfrm>
            <a:off x="533400" y="1225685"/>
            <a:ext cx="877111" cy="1274324"/>
          </a:xfrm>
          <a:custGeom>
            <a:avLst/>
            <a:gdLst>
              <a:gd name="connsiteX0" fmla="*/ 896567 w 896567"/>
              <a:gd name="connsiteY0" fmla="*/ 0 h 1274324"/>
              <a:gd name="connsiteX1" fmla="*/ 595009 w 896567"/>
              <a:gd name="connsiteY1" fmla="*/ 116732 h 1274324"/>
              <a:gd name="connsiteX2" fmla="*/ 381001 w 896567"/>
              <a:gd name="connsiteY2" fmla="*/ 262647 h 1274324"/>
              <a:gd name="connsiteX3" fmla="*/ 147537 w 896567"/>
              <a:gd name="connsiteY3" fmla="*/ 700392 h 1274324"/>
              <a:gd name="connsiteX4" fmla="*/ 21077 w 896567"/>
              <a:gd name="connsiteY4" fmla="*/ 1060315 h 1274324"/>
              <a:gd name="connsiteX5" fmla="*/ 21077 w 896567"/>
              <a:gd name="connsiteY5" fmla="*/ 1274324 h 127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567" h="1274324">
                <a:moveTo>
                  <a:pt x="896567" y="0"/>
                </a:moveTo>
                <a:cubicBezTo>
                  <a:pt x="788752" y="36479"/>
                  <a:pt x="680937" y="72958"/>
                  <a:pt x="595009" y="116732"/>
                </a:cubicBezTo>
                <a:cubicBezTo>
                  <a:pt x="509081" y="160507"/>
                  <a:pt x="455580" y="165370"/>
                  <a:pt x="381001" y="262647"/>
                </a:cubicBezTo>
                <a:cubicBezTo>
                  <a:pt x="306422" y="359924"/>
                  <a:pt x="207524" y="567447"/>
                  <a:pt x="147537" y="700392"/>
                </a:cubicBezTo>
                <a:cubicBezTo>
                  <a:pt x="87550" y="833337"/>
                  <a:pt x="42154" y="964660"/>
                  <a:pt x="21077" y="1060315"/>
                </a:cubicBezTo>
                <a:cubicBezTo>
                  <a:pt x="0" y="1155970"/>
                  <a:pt x="10538" y="1215147"/>
                  <a:pt x="21077" y="127432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5" name="Straight Connector 24"/>
          <p:cNvCxnSpPr/>
          <p:nvPr/>
        </p:nvCxnSpPr>
        <p:spPr>
          <a:xfrm>
            <a:off x="152400" y="22860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8600" y="33528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048000" y="4343400"/>
            <a:ext cx="2667000" cy="1938992"/>
          </a:xfrm>
          <a:prstGeom prst="rect">
            <a:avLst/>
          </a:prstGeom>
          <a:solidFill>
            <a:srgbClr val="99FF99"/>
          </a:solidFill>
        </p:spPr>
        <p:txBody>
          <a:bodyPr wrap="square">
            <a:spAutoFit/>
          </a:bodyPr>
          <a:lstStyle/>
          <a:p>
            <a:r>
              <a:rPr lang="en-US" sz="1400" dirty="0">
                <a:solidFill>
                  <a:prstClr val="black"/>
                </a:solidFill>
                <a:latin typeface="Comic Sans MS" pitchFamily="66" charset="0"/>
              </a:rPr>
              <a:t>Invert the response matrix and determine combination of pulses needed to cancel out the LFD using LS</a:t>
            </a:r>
          </a:p>
          <a:p>
            <a:r>
              <a:rPr lang="en-US" sz="1400" dirty="0">
                <a:solidFill>
                  <a:prstClr val="black"/>
                </a:solidFill>
                <a:latin typeface="Comic Sans MS" pitchFamily="66" charset="0"/>
              </a:rPr>
              <a:t>Any part of RF pulse could selected for Compensation:</a:t>
            </a:r>
          </a:p>
          <a:p>
            <a:r>
              <a:rPr lang="en-US" u="sng" dirty="0">
                <a:solidFill>
                  <a:prstClr val="black"/>
                </a:solidFill>
                <a:latin typeface="Comic Sans MS" pitchFamily="66" charset="0"/>
              </a:rPr>
              <a:t>“</a:t>
            </a:r>
            <a:r>
              <a:rPr lang="en-US" u="sng" dirty="0" err="1">
                <a:solidFill>
                  <a:prstClr val="black"/>
                </a:solidFill>
                <a:latin typeface="Comic Sans MS" pitchFamily="66" charset="0"/>
              </a:rPr>
              <a:t>Fill+FlatTop</a:t>
            </a:r>
            <a:r>
              <a:rPr lang="en-US" u="sng" dirty="0">
                <a:solidFill>
                  <a:prstClr val="black"/>
                </a:solidFill>
                <a:latin typeface="Comic Sans MS" pitchFamily="66" charset="0"/>
              </a:rPr>
              <a:t>” </a:t>
            </a:r>
            <a:r>
              <a:rPr lang="en-US" u="sng" dirty="0" smtClean="0">
                <a:solidFill>
                  <a:prstClr val="black"/>
                </a:solidFill>
                <a:latin typeface="Comic Sans MS" pitchFamily="66" charset="0"/>
              </a:rPr>
              <a:t> or </a:t>
            </a:r>
            <a:r>
              <a:rPr lang="en-US" dirty="0" smtClean="0">
                <a:solidFill>
                  <a:prstClr val="black"/>
                </a:solidFill>
                <a:latin typeface="Comic Sans MS" pitchFamily="66" charset="0"/>
              </a:rPr>
              <a:t>only </a:t>
            </a:r>
            <a:r>
              <a:rPr lang="en-US" u="sng" dirty="0">
                <a:solidFill>
                  <a:prstClr val="black"/>
                </a:solidFill>
                <a:latin typeface="Comic Sans MS" pitchFamily="66" charset="0"/>
              </a:rPr>
              <a:t>“</a:t>
            </a:r>
            <a:r>
              <a:rPr lang="en-US" u="sng" dirty="0" err="1">
                <a:solidFill>
                  <a:prstClr val="black"/>
                </a:solidFill>
                <a:latin typeface="Comic Sans MS" pitchFamily="66" charset="0"/>
              </a:rPr>
              <a:t>FlatTop</a:t>
            </a:r>
            <a:r>
              <a:rPr lang="en-US" u="sng" dirty="0">
                <a:solidFill>
                  <a:prstClr val="black"/>
                </a:solidFill>
                <a:latin typeface="Comic Sans MS" pitchFamily="66" charset="0"/>
              </a:rPr>
              <a:t>”</a:t>
            </a:r>
          </a:p>
        </p:txBody>
      </p:sp>
      <p:pic>
        <p:nvPicPr>
          <p:cNvPr id="31" name="Content Placeholder 3" descr="A2 Piezo Waveform.png"/>
          <p:cNvPicPr>
            <a:picLocks noChangeAspect="1"/>
          </p:cNvPicPr>
          <p:nvPr/>
        </p:nvPicPr>
        <p:blipFill>
          <a:blip r:embed="rId5" cstate="print"/>
          <a:stretch>
            <a:fillRect/>
          </a:stretch>
        </p:blipFill>
        <p:spPr>
          <a:xfrm>
            <a:off x="5638800" y="4495800"/>
            <a:ext cx="3352800" cy="2187004"/>
          </a:xfrm>
          <a:prstGeom prst="rect">
            <a:avLst/>
          </a:prstGeom>
        </p:spPr>
      </p:pic>
      <p:sp>
        <p:nvSpPr>
          <p:cNvPr id="33" name="Bent Arrow 32"/>
          <p:cNvSpPr/>
          <p:nvPr/>
        </p:nvSpPr>
        <p:spPr>
          <a:xfrm flipV="1">
            <a:off x="4181050" y="6210300"/>
            <a:ext cx="1524000" cy="381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TextBox 33"/>
          <p:cNvSpPr txBox="1"/>
          <p:nvPr/>
        </p:nvSpPr>
        <p:spPr>
          <a:xfrm>
            <a:off x="2438400" y="533400"/>
            <a:ext cx="1749453" cy="369332"/>
          </a:xfrm>
          <a:prstGeom prst="rect">
            <a:avLst/>
          </a:prstGeom>
          <a:noFill/>
        </p:spPr>
        <p:txBody>
          <a:bodyPr wrap="none" rtlCol="0">
            <a:spAutoFit/>
          </a:bodyPr>
          <a:lstStyle/>
          <a:p>
            <a:r>
              <a:rPr lang="en-US" dirty="0">
                <a:solidFill>
                  <a:prstClr val="black"/>
                </a:solidFill>
                <a:effectLst>
                  <a:outerShdw blurRad="38100" dist="38100" dir="2700000" algn="tl">
                    <a:srgbClr val="000000">
                      <a:alpha val="43137"/>
                    </a:srgbClr>
                  </a:outerShdw>
                </a:effectLst>
              </a:rPr>
              <a:t>Response Matrix</a:t>
            </a:r>
          </a:p>
        </p:txBody>
      </p:sp>
      <p:sp>
        <p:nvSpPr>
          <p:cNvPr id="35" name="Rectangle 34"/>
          <p:cNvSpPr/>
          <p:nvPr/>
        </p:nvSpPr>
        <p:spPr>
          <a:xfrm>
            <a:off x="716619" y="164068"/>
            <a:ext cx="7710765" cy="369332"/>
          </a:xfrm>
          <a:prstGeom prst="rect">
            <a:avLst/>
          </a:prstGeom>
        </p:spPr>
        <p:txBody>
          <a:bodyPr wrap="none">
            <a:spAutoFit/>
          </a:bodyPr>
          <a:lstStyle/>
          <a:p>
            <a:pPr algn="ctr"/>
            <a:r>
              <a:rPr lang="en-US" u="sng" dirty="0">
                <a:solidFill>
                  <a:prstClr val="black"/>
                </a:solidFill>
                <a:latin typeface="Comic Sans MS" pitchFamily="66" charset="0"/>
              </a:rPr>
              <a:t>Adaptive LS LFD </a:t>
            </a:r>
            <a:r>
              <a:rPr lang="en-US" u="sng" dirty="0" smtClean="0">
                <a:solidFill>
                  <a:prstClr val="black"/>
                </a:solidFill>
                <a:latin typeface="Comic Sans MS" pitchFamily="66" charset="0"/>
              </a:rPr>
              <a:t>Algorithm ( Finding of Optimal Compensation pulse)  </a:t>
            </a:r>
            <a:endParaRPr lang="en-US" u="sng" dirty="0">
              <a:solidFill>
                <a:prstClr val="black"/>
              </a:solidFill>
              <a:latin typeface="Comic Sans MS" pitchFamily="66" charset="0"/>
            </a:endParaRPr>
          </a:p>
        </p:txBody>
      </p:sp>
      <p:sp>
        <p:nvSpPr>
          <p:cNvPr id="36" name="TextBox 35"/>
          <p:cNvSpPr txBox="1"/>
          <p:nvPr/>
        </p:nvSpPr>
        <p:spPr>
          <a:xfrm>
            <a:off x="1847200" y="1049179"/>
            <a:ext cx="362600" cy="246221"/>
          </a:xfrm>
          <a:prstGeom prst="rect">
            <a:avLst/>
          </a:prstGeom>
          <a:noFill/>
        </p:spPr>
        <p:txBody>
          <a:bodyPr wrap="none" rtlCol="0">
            <a:spAutoFit/>
          </a:bodyPr>
          <a:lstStyle/>
          <a:p>
            <a:r>
              <a:rPr lang="en-US" sz="1000" b="1" dirty="0">
                <a:solidFill>
                  <a:prstClr val="black"/>
                </a:solidFill>
              </a:rPr>
              <a:t>“1”</a:t>
            </a:r>
          </a:p>
        </p:txBody>
      </p:sp>
      <p:sp>
        <p:nvSpPr>
          <p:cNvPr id="37" name="TextBox 36"/>
          <p:cNvSpPr txBox="1"/>
          <p:nvPr/>
        </p:nvSpPr>
        <p:spPr>
          <a:xfrm>
            <a:off x="6019800" y="3733800"/>
            <a:ext cx="2888932" cy="707886"/>
          </a:xfrm>
          <a:prstGeom prst="rect">
            <a:avLst/>
          </a:prstGeom>
          <a:noFill/>
        </p:spPr>
        <p:txBody>
          <a:bodyPr wrap="none" rtlCol="0">
            <a:spAutoFit/>
          </a:bodyPr>
          <a:lstStyle/>
          <a:p>
            <a:r>
              <a:rPr lang="en-US" sz="1600" u="sng" dirty="0">
                <a:solidFill>
                  <a:prstClr val="black"/>
                </a:solidFill>
                <a:latin typeface="Comic Sans MS" pitchFamily="66" charset="0"/>
              </a:rPr>
              <a:t>Optimal Compensation Pulse </a:t>
            </a:r>
          </a:p>
          <a:p>
            <a:r>
              <a:rPr lang="en-US" sz="1200" u="sng" dirty="0">
                <a:solidFill>
                  <a:prstClr val="black"/>
                </a:solidFill>
                <a:latin typeface="Comic Sans MS" pitchFamily="66" charset="0"/>
              </a:rPr>
              <a:t>for 1.3GHz 9cell cavity equipped </a:t>
            </a:r>
          </a:p>
          <a:p>
            <a:r>
              <a:rPr lang="en-US" sz="1200" u="sng" dirty="0">
                <a:solidFill>
                  <a:prstClr val="black"/>
                </a:solidFill>
                <a:latin typeface="Comic Sans MS" pitchFamily="66" charset="0"/>
              </a:rPr>
              <a:t>with KEK tuner</a:t>
            </a:r>
          </a:p>
        </p:txBody>
      </p:sp>
      <p:sp>
        <p:nvSpPr>
          <p:cNvPr id="38" name="TextBox 37"/>
          <p:cNvSpPr txBox="1"/>
          <p:nvPr/>
        </p:nvSpPr>
        <p:spPr>
          <a:xfrm>
            <a:off x="6172200" y="2057400"/>
            <a:ext cx="2438400" cy="369332"/>
          </a:xfrm>
          <a:prstGeom prst="rect">
            <a:avLst/>
          </a:prstGeom>
          <a:noFill/>
        </p:spPr>
        <p:txBody>
          <a:bodyPr wrap="square" rtlCol="0">
            <a:spAutoFit/>
          </a:bodyPr>
          <a:lstStyle/>
          <a:p>
            <a:endParaRPr lang="en-US" dirty="0">
              <a:solidFill>
                <a:prstClr val="black"/>
              </a:solidFill>
            </a:endParaRPr>
          </a:p>
        </p:txBody>
      </p:sp>
      <p:sp>
        <p:nvSpPr>
          <p:cNvPr id="39" name="TextBox 38"/>
          <p:cNvSpPr txBox="1"/>
          <p:nvPr/>
        </p:nvSpPr>
        <p:spPr>
          <a:xfrm>
            <a:off x="6019800" y="1399163"/>
            <a:ext cx="2971799" cy="2339102"/>
          </a:xfrm>
          <a:prstGeom prst="rect">
            <a:avLst/>
          </a:prstGeom>
          <a:noFill/>
        </p:spPr>
        <p:txBody>
          <a:bodyPr wrap="square" rtlCol="0">
            <a:spAutoFit/>
          </a:bodyPr>
          <a:lstStyle/>
          <a:p>
            <a:r>
              <a:rPr lang="en-GB" sz="1600" dirty="0">
                <a:solidFill>
                  <a:prstClr val="black"/>
                </a:solidFill>
                <a:latin typeface="Comic Sans MS" pitchFamily="66" charset="0"/>
              </a:rPr>
              <a:t>As operating conditions vary, the RF waveforms can be used to measure any residual detuning. The response matrix can then be used to calculate the incremental waveform required to cancel that residual detuning.</a:t>
            </a:r>
            <a:endParaRPr lang="en-US" sz="1600" dirty="0">
              <a:solidFill>
                <a:prstClr val="black"/>
              </a:solidFill>
              <a:latin typeface="Comic Sans MS" pitchFamily="66" charset="0"/>
            </a:endParaRPr>
          </a:p>
          <a:p>
            <a:endParaRPr lang="en-US" dirty="0">
              <a:solidFill>
                <a:prstClr val="black"/>
              </a:solidFill>
            </a:endParaRPr>
          </a:p>
        </p:txBody>
      </p:sp>
      <p:sp>
        <p:nvSpPr>
          <p:cNvPr id="27" name="TextBox 26"/>
          <p:cNvSpPr txBox="1"/>
          <p:nvPr/>
        </p:nvSpPr>
        <p:spPr>
          <a:xfrm>
            <a:off x="2286000" y="1049179"/>
            <a:ext cx="428322" cy="246221"/>
          </a:xfrm>
          <a:prstGeom prst="rect">
            <a:avLst/>
          </a:prstGeom>
          <a:noFill/>
        </p:spPr>
        <p:txBody>
          <a:bodyPr wrap="none" rtlCol="0">
            <a:spAutoFit/>
          </a:bodyPr>
          <a:lstStyle/>
          <a:p>
            <a:r>
              <a:rPr lang="en-US" sz="1000" b="1" dirty="0">
                <a:solidFill>
                  <a:prstClr val="black"/>
                </a:solidFill>
              </a:rPr>
              <a:t>“10”</a:t>
            </a:r>
          </a:p>
        </p:txBody>
      </p:sp>
      <p:sp>
        <p:nvSpPr>
          <p:cNvPr id="28" name="TextBox 27"/>
          <p:cNvSpPr txBox="1"/>
          <p:nvPr/>
        </p:nvSpPr>
        <p:spPr>
          <a:xfrm>
            <a:off x="2848278" y="1049179"/>
            <a:ext cx="428322" cy="246221"/>
          </a:xfrm>
          <a:prstGeom prst="rect">
            <a:avLst/>
          </a:prstGeom>
          <a:noFill/>
        </p:spPr>
        <p:txBody>
          <a:bodyPr wrap="none" rtlCol="0">
            <a:spAutoFit/>
          </a:bodyPr>
          <a:lstStyle/>
          <a:p>
            <a:r>
              <a:rPr lang="en-US" sz="1000" b="1" dirty="0">
                <a:solidFill>
                  <a:prstClr val="black"/>
                </a:solidFill>
              </a:rPr>
              <a:t>“34”</a:t>
            </a:r>
          </a:p>
        </p:txBody>
      </p:sp>
      <p:sp>
        <p:nvSpPr>
          <p:cNvPr id="13" name="Down Arrow 12"/>
          <p:cNvSpPr/>
          <p:nvPr/>
        </p:nvSpPr>
        <p:spPr>
          <a:xfrm>
            <a:off x="3657600" y="4114800"/>
            <a:ext cx="94754" cy="303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65316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8382000" cy="6096000"/>
          </a:xfrm>
        </p:spPr>
        <p:txBody>
          <a:bodyPr>
            <a:normAutofit fontScale="70000" lnSpcReduction="20000"/>
          </a:bodyPr>
          <a:lstStyle/>
          <a:p>
            <a:pPr algn="ctr">
              <a:buNone/>
            </a:pPr>
            <a:r>
              <a:rPr lang="en-US" sz="4000" dirty="0" smtClean="0">
                <a:latin typeface="Arial Rounded MT Bold" pitchFamily="34" charset="0"/>
              </a:rPr>
              <a:t>Applications </a:t>
            </a:r>
          </a:p>
          <a:p>
            <a:pPr algn="ctr">
              <a:buNone/>
            </a:pPr>
            <a:r>
              <a:rPr lang="en-US" sz="4000" dirty="0" smtClean="0">
                <a:latin typeface="Arial Rounded MT Bold" pitchFamily="34" charset="0"/>
              </a:rPr>
              <a:t>of Adaptive LS LFD Algorithm:</a:t>
            </a:r>
          </a:p>
          <a:p>
            <a:pPr algn="ctr">
              <a:buNone/>
            </a:pPr>
            <a:endParaRPr lang="en-US" sz="1700" dirty="0" smtClean="0">
              <a:latin typeface="Arial Rounded MT Bold" pitchFamily="34" charset="0"/>
            </a:endParaRPr>
          </a:p>
          <a:p>
            <a:pPr>
              <a:buNone/>
            </a:pPr>
            <a:r>
              <a:rPr lang="en-US" sz="2400" dirty="0" smtClean="0">
                <a:latin typeface="Arial Rounded MT Bold" pitchFamily="34" charset="0"/>
              </a:rPr>
              <a:t> HTS (9-cell 1.3GHz cavity with Blade tuner);</a:t>
            </a:r>
          </a:p>
          <a:p>
            <a:pPr marL="0" indent="0">
              <a:buNone/>
            </a:pPr>
            <a:r>
              <a:rPr lang="en-US" sz="2400" dirty="0">
                <a:latin typeface="Arial Rounded MT Bold" pitchFamily="34" charset="0"/>
              </a:rPr>
              <a:t>	</a:t>
            </a:r>
            <a:r>
              <a:rPr lang="en-US" sz="2000" dirty="0" err="1" smtClean="0">
                <a:latin typeface="Arial Rounded MT Bold" pitchFamily="34" charset="0"/>
              </a:rPr>
              <a:t>Piezo</a:t>
            </a:r>
            <a:r>
              <a:rPr lang="en-US" sz="2000" dirty="0" smtClean="0">
                <a:latin typeface="Arial Rounded MT Bold" pitchFamily="34" charset="0"/>
              </a:rPr>
              <a:t> control system routinely used for testing cavity/tuner assemblies for 	</a:t>
            </a:r>
            <a:r>
              <a:rPr lang="en-US" sz="2000" dirty="0" err="1" smtClean="0">
                <a:latin typeface="Arial Rounded MT Bold" pitchFamily="34" charset="0"/>
              </a:rPr>
              <a:t>cryomodule</a:t>
            </a:r>
            <a:r>
              <a:rPr lang="en-US" sz="2000" dirty="0" smtClean="0">
                <a:latin typeface="Arial Rounded MT Bold" pitchFamily="34" charset="0"/>
              </a:rPr>
              <a:t> production at FNAL</a:t>
            </a:r>
          </a:p>
          <a:p>
            <a:pPr>
              <a:buNone/>
            </a:pPr>
            <a:endParaRPr lang="en-US" sz="1400" dirty="0">
              <a:latin typeface="Arial Rounded MT Bold" pitchFamily="34" charset="0"/>
            </a:endParaRPr>
          </a:p>
          <a:p>
            <a:pPr>
              <a:buNone/>
            </a:pPr>
            <a:r>
              <a:rPr lang="en-US" sz="2400" dirty="0" smtClean="0">
                <a:latin typeface="Arial Rounded MT Bold" pitchFamily="34" charset="0"/>
              </a:rPr>
              <a:t> CM1-NML facility (9-cell 1.3GHz cavities with DESY tuner);</a:t>
            </a:r>
          </a:p>
          <a:p>
            <a:pPr>
              <a:buNone/>
            </a:pPr>
            <a:r>
              <a:rPr lang="en-US" sz="2400" dirty="0">
                <a:latin typeface="Arial Rounded MT Bold" pitchFamily="34" charset="0"/>
              </a:rPr>
              <a:t>	</a:t>
            </a:r>
            <a:r>
              <a:rPr lang="en-US" sz="2400" dirty="0" smtClean="0">
                <a:latin typeface="Arial Rounded MT Bold" pitchFamily="34" charset="0"/>
              </a:rPr>
              <a:t>	</a:t>
            </a:r>
            <a:r>
              <a:rPr lang="en-US" sz="2000" dirty="0" smtClean="0">
                <a:latin typeface="Arial Rounded MT Bold" pitchFamily="34" charset="0"/>
              </a:rPr>
              <a:t>System deployed for operation of accelerator at NML</a:t>
            </a:r>
          </a:p>
          <a:p>
            <a:pPr>
              <a:buNone/>
            </a:pPr>
            <a:endParaRPr lang="en-US" sz="1400" dirty="0" smtClean="0">
              <a:latin typeface="Arial Rounded MT Bold" pitchFamily="34" charset="0"/>
            </a:endParaRPr>
          </a:p>
          <a:p>
            <a:pPr>
              <a:buNone/>
            </a:pPr>
            <a:r>
              <a:rPr lang="en-US" sz="2400" dirty="0" smtClean="0">
                <a:latin typeface="Arial Rounded MT Bold" pitchFamily="34" charset="0"/>
              </a:rPr>
              <a:t>S1-Global(9-cell 1.3GHz with 4 different type of tuners);</a:t>
            </a:r>
          </a:p>
          <a:p>
            <a:pPr>
              <a:buNone/>
            </a:pPr>
            <a:r>
              <a:rPr lang="en-US" sz="2400" dirty="0">
                <a:latin typeface="Arial Rounded MT Bold" pitchFamily="34" charset="0"/>
              </a:rPr>
              <a:t>	</a:t>
            </a:r>
            <a:r>
              <a:rPr lang="en-US" sz="2400" dirty="0" smtClean="0">
                <a:latin typeface="Arial Rounded MT Bold" pitchFamily="34" charset="0"/>
              </a:rPr>
              <a:t>	</a:t>
            </a:r>
            <a:r>
              <a:rPr lang="en-US" sz="2000" dirty="0" err="1">
                <a:latin typeface="Arial Rounded MT Bold" pitchFamily="34" charset="0"/>
              </a:rPr>
              <a:t>P</a:t>
            </a:r>
            <a:r>
              <a:rPr lang="en-US" sz="2000" dirty="0" err="1" smtClean="0">
                <a:latin typeface="Arial Rounded MT Bold" pitchFamily="34" charset="0"/>
              </a:rPr>
              <a:t>iezo</a:t>
            </a:r>
            <a:r>
              <a:rPr lang="en-US" sz="2000" dirty="0" smtClean="0">
                <a:latin typeface="Arial Rounded MT Bold" pitchFamily="34" charset="0"/>
              </a:rPr>
              <a:t> control system  </a:t>
            </a:r>
            <a:r>
              <a:rPr lang="en-US" sz="2000" dirty="0" smtClean="0">
                <a:latin typeface="Arial Rounded MT Bold" pitchFamily="34" charset="0"/>
              </a:rPr>
              <a:t>from </a:t>
            </a:r>
            <a:r>
              <a:rPr lang="en-US" sz="2000" dirty="0" smtClean="0">
                <a:latin typeface="Arial Rounded MT Bold" pitchFamily="34" charset="0"/>
              </a:rPr>
              <a:t>FNAL to test </a:t>
            </a:r>
            <a:r>
              <a:rPr lang="en-US" sz="2000" dirty="0" smtClean="0">
                <a:latin typeface="Arial Rounded MT Bold" pitchFamily="34" charset="0"/>
              </a:rPr>
              <a:t>with </a:t>
            </a:r>
            <a:r>
              <a:rPr lang="en-US" sz="2000" dirty="0" smtClean="0">
                <a:latin typeface="Arial Rounded MT Bold" pitchFamily="34" charset="0"/>
              </a:rPr>
              <a:t>S1-G </a:t>
            </a:r>
            <a:r>
              <a:rPr lang="en-US" sz="2000" dirty="0" smtClean="0">
                <a:latin typeface="Arial Rounded MT Bold" pitchFamily="34" charset="0"/>
              </a:rPr>
              <a:t>tuners</a:t>
            </a:r>
            <a:endParaRPr lang="en-US" sz="2000" dirty="0" smtClean="0">
              <a:latin typeface="Arial Rounded MT Bold" pitchFamily="34" charset="0"/>
            </a:endParaRPr>
          </a:p>
          <a:p>
            <a:pPr>
              <a:buNone/>
            </a:pPr>
            <a:endParaRPr lang="en-US" sz="1400" dirty="0" smtClean="0">
              <a:latin typeface="Arial Rounded MT Bold" pitchFamily="34" charset="0"/>
            </a:endParaRPr>
          </a:p>
          <a:p>
            <a:pPr>
              <a:buNone/>
            </a:pPr>
            <a:r>
              <a:rPr lang="en-US" sz="2400" dirty="0" smtClean="0">
                <a:latin typeface="Arial Rounded MT Bold" pitchFamily="34" charset="0"/>
              </a:rPr>
              <a:t>9-cell 1.3GHz cavity with RF-pulse 8ms </a:t>
            </a:r>
            <a:r>
              <a:rPr lang="en-US" sz="2400" dirty="0">
                <a:latin typeface="Arial Rounded MT Bold" pitchFamily="34" charset="0"/>
              </a:rPr>
              <a:t>long (</a:t>
            </a:r>
            <a:r>
              <a:rPr lang="en-US" sz="2400" dirty="0" smtClean="0">
                <a:latin typeface="Arial Rounded MT Bold" pitchFamily="34" charset="0"/>
              </a:rPr>
              <a:t>Project X </a:t>
            </a:r>
            <a:r>
              <a:rPr lang="en-US" sz="2400" dirty="0">
                <a:latin typeface="Arial Rounded MT Bold" pitchFamily="34" charset="0"/>
              </a:rPr>
              <a:t>R&amp;D </a:t>
            </a:r>
            <a:r>
              <a:rPr lang="en-US" sz="2400" dirty="0" smtClean="0">
                <a:latin typeface="Arial Rounded MT Bold" pitchFamily="34" charset="0"/>
              </a:rPr>
              <a:t>program);</a:t>
            </a:r>
          </a:p>
          <a:p>
            <a:pPr>
              <a:buNone/>
            </a:pPr>
            <a:r>
              <a:rPr lang="en-US" sz="2400" dirty="0">
                <a:latin typeface="Arial Rounded MT Bold" pitchFamily="34" charset="0"/>
              </a:rPr>
              <a:t>	</a:t>
            </a:r>
            <a:r>
              <a:rPr lang="en-US" sz="2400" dirty="0" smtClean="0">
                <a:latin typeface="Arial Rounded MT Bold" pitchFamily="34" charset="0"/>
              </a:rPr>
              <a:t>	</a:t>
            </a:r>
            <a:r>
              <a:rPr lang="en-US" sz="2000" dirty="0" smtClean="0">
                <a:latin typeface="Arial Rounded MT Bold" pitchFamily="34" charset="0"/>
              </a:rPr>
              <a:t>System successfully compensate LFD  on the cavity operated with 8ms pulse &amp; 	E=22MV/m (at HTS). </a:t>
            </a:r>
            <a:r>
              <a:rPr lang="en-US" sz="2000" dirty="0" smtClean="0">
                <a:latin typeface="Arial Rounded MT Bold" pitchFamily="34" charset="0"/>
              </a:rPr>
              <a:t> Test is going right now at FNAL CC2&amp; NML </a:t>
            </a:r>
            <a:r>
              <a:rPr lang="en-US" sz="2000" dirty="0" smtClean="0">
                <a:latin typeface="Arial Rounded MT Bold" pitchFamily="34" charset="0"/>
              </a:rPr>
              <a:t>(</a:t>
            </a:r>
            <a:r>
              <a:rPr lang="en-US" sz="2000" dirty="0" smtClean="0">
                <a:latin typeface="Arial Rounded MT Bold" pitchFamily="34" charset="0"/>
              </a:rPr>
              <a:t>CM1-cavity 5&amp;6).</a:t>
            </a:r>
            <a:r>
              <a:rPr lang="en-US" sz="2000" dirty="0" smtClean="0">
                <a:latin typeface="Arial Rounded MT Bold" pitchFamily="34" charset="0"/>
              </a:rPr>
              <a:t>	</a:t>
            </a:r>
          </a:p>
          <a:p>
            <a:pPr>
              <a:buNone/>
            </a:pPr>
            <a:endParaRPr lang="en-US" sz="1400" dirty="0" smtClean="0">
              <a:latin typeface="Arial Rounded MT Bold" pitchFamily="34" charset="0"/>
            </a:endParaRPr>
          </a:p>
          <a:p>
            <a:pPr>
              <a:buNone/>
            </a:pPr>
            <a:r>
              <a:rPr lang="en-US" sz="2400" dirty="0" smtClean="0">
                <a:latin typeface="Arial Rounded MT Bold" pitchFamily="34" charset="0"/>
              </a:rPr>
              <a:t>SSR1- single spoke cavity;</a:t>
            </a:r>
          </a:p>
          <a:p>
            <a:pPr>
              <a:buNone/>
            </a:pPr>
            <a:r>
              <a:rPr lang="en-US" sz="2400" dirty="0">
                <a:latin typeface="Arial Rounded MT Bold" pitchFamily="34" charset="0"/>
              </a:rPr>
              <a:t>	</a:t>
            </a:r>
            <a:r>
              <a:rPr lang="en-US" sz="2400" dirty="0" smtClean="0">
                <a:latin typeface="Arial Rounded MT Bold" pitchFamily="34" charset="0"/>
              </a:rPr>
              <a:t>	</a:t>
            </a:r>
            <a:r>
              <a:rPr lang="en-US" sz="2000" dirty="0" smtClean="0">
                <a:latin typeface="Arial Rounded MT Bold" pitchFamily="34" charset="0"/>
              </a:rPr>
              <a:t>325MHz cavity –operated at T=4,5K &amp; </a:t>
            </a:r>
            <a:r>
              <a:rPr lang="en-US" sz="2000" dirty="0" err="1" smtClean="0">
                <a:latin typeface="Arial Rounded MT Bold" pitchFamily="34" charset="0"/>
              </a:rPr>
              <a:t>Eacc</a:t>
            </a:r>
            <a:r>
              <a:rPr lang="en-US" sz="2000" dirty="0" smtClean="0">
                <a:latin typeface="Arial Rounded MT Bold" pitchFamily="34" charset="0"/>
              </a:rPr>
              <a:t>=34MV/m. Compensation of LFD (3,5kHz) 	and </a:t>
            </a:r>
            <a:r>
              <a:rPr lang="en-US" sz="2000" dirty="0" err="1" smtClean="0">
                <a:latin typeface="Arial Rounded MT Bold" pitchFamily="34" charset="0"/>
              </a:rPr>
              <a:t>microphonics</a:t>
            </a:r>
            <a:r>
              <a:rPr lang="en-US" sz="2000" dirty="0" smtClean="0">
                <a:latin typeface="Arial Rounded MT Bold" pitchFamily="34" charset="0"/>
              </a:rPr>
              <a:t> (~600Hz) </a:t>
            </a:r>
          </a:p>
          <a:p>
            <a:pPr>
              <a:buNone/>
            </a:pPr>
            <a:endParaRPr lang="en-US" sz="2400" dirty="0">
              <a:latin typeface="Arial Rounded MT Bold" pitchFamily="34" charset="0"/>
            </a:endParaRPr>
          </a:p>
          <a:p>
            <a:pPr>
              <a:buNone/>
            </a:pPr>
            <a:r>
              <a:rPr lang="en-US" sz="2200" dirty="0" smtClean="0">
                <a:latin typeface="Arial Rounded MT Bold" pitchFamily="34" charset="0"/>
              </a:rPr>
              <a:t>DESY LLRF team expressed interest </a:t>
            </a:r>
            <a:r>
              <a:rPr lang="en-US" sz="2200" dirty="0" smtClean="0">
                <a:latin typeface="Arial Rounded MT Bold" pitchFamily="34" charset="0"/>
              </a:rPr>
              <a:t>to try FNAL’s algorithm at DESY </a:t>
            </a:r>
            <a:r>
              <a:rPr lang="en-US" sz="2200" dirty="0" err="1" smtClean="0">
                <a:latin typeface="Arial Rounded MT Bold" pitchFamily="34" charset="0"/>
              </a:rPr>
              <a:t>Cryomodule</a:t>
            </a:r>
            <a:r>
              <a:rPr lang="en-US" sz="2200" dirty="0" smtClean="0">
                <a:latin typeface="Arial Rounded MT Bold" pitchFamily="34" charset="0"/>
              </a:rPr>
              <a:t> Test Facility (especially for detuning compensation during ‘Fill” part of RF pulse)</a:t>
            </a:r>
            <a:endParaRPr lang="en-US" sz="2200" dirty="0" smtClean="0">
              <a:latin typeface="Arial Rounded MT Bold" pitchFamily="34" charset="0"/>
            </a:endParaRPr>
          </a:p>
        </p:txBody>
      </p:sp>
    </p:spTree>
    <p:extLst>
      <p:ext uri="{BB962C8B-B14F-4D97-AF65-F5344CB8AC3E}">
        <p14:creationId xmlns:p14="http://schemas.microsoft.com/office/powerpoint/2010/main" val="2734339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04775"/>
            <a:ext cx="5105400" cy="457200"/>
          </a:xfrm>
          <a:solidFill>
            <a:schemeClr val="accent3">
              <a:lumMod val="40000"/>
              <a:lumOff val="60000"/>
            </a:schemeClr>
          </a:solidFill>
        </p:spPr>
        <p:txBody>
          <a:bodyPr>
            <a:noAutofit/>
          </a:bodyPr>
          <a:lstStyle/>
          <a:p>
            <a:r>
              <a:rPr lang="en-US" sz="2400" dirty="0" smtClean="0">
                <a:effectLst>
                  <a:outerShdw blurRad="38100" dist="38100" dir="2700000" algn="tl">
                    <a:srgbClr val="000000">
                      <a:alpha val="43137"/>
                    </a:srgbClr>
                  </a:outerShdw>
                </a:effectLst>
                <a:latin typeface="Baskerville Old Face" pitchFamily="18" charset="0"/>
              </a:rPr>
              <a:t>Horizontal Test Stand at MDB FNAL</a:t>
            </a:r>
            <a:endParaRPr lang="en-US" sz="2400" dirty="0">
              <a:effectLst>
                <a:outerShdw blurRad="38100" dist="38100" dir="2700000" algn="tl">
                  <a:srgbClr val="000000">
                    <a:alpha val="43137"/>
                  </a:srgbClr>
                </a:outerShdw>
              </a:effectLst>
              <a:latin typeface="Baskerville Old Face" pitchFamily="18" charset="0"/>
            </a:endParaRPr>
          </a:p>
        </p:txBody>
      </p:sp>
      <p:pic>
        <p:nvPicPr>
          <p:cNvPr id="5" name="Picture 221" descr="C:\Documents and Settings\ginsburg\My Documents\Talks\DOEvisit_June2010\HTS2007.jpg"/>
          <p:cNvPicPr>
            <a:picLocks noGrp="1" noChangeAspect="1" noChangeArrowheads="1"/>
          </p:cNvPicPr>
          <p:nvPr>
            <p:ph idx="1"/>
          </p:nvPr>
        </p:nvPicPr>
        <p:blipFill>
          <a:blip r:embed="rId3" cstate="print"/>
          <a:srcRect/>
          <a:stretch>
            <a:fillRect/>
          </a:stretch>
        </p:blipFill>
        <p:spPr bwMode="auto">
          <a:xfrm>
            <a:off x="152400" y="152400"/>
            <a:ext cx="1325187" cy="883458"/>
          </a:xfrm>
          <a:prstGeom prst="rect">
            <a:avLst/>
          </a:prstGeom>
          <a:noFill/>
          <a:ln w="9525">
            <a:noFill/>
            <a:miter lim="800000"/>
            <a:headEnd/>
            <a:tailEnd/>
          </a:ln>
        </p:spPr>
      </p:pic>
      <p:pic>
        <p:nvPicPr>
          <p:cNvPr id="7" name="Picture 4" descr="DSCN0396"/>
          <p:cNvPicPr>
            <a:picLocks noChangeAspect="1" noChangeArrowheads="1"/>
          </p:cNvPicPr>
          <p:nvPr/>
        </p:nvPicPr>
        <p:blipFill>
          <a:blip r:embed="rId4" cstate="print"/>
          <a:srcRect r="20000" b="9033"/>
          <a:stretch>
            <a:fillRect/>
          </a:stretch>
        </p:blipFill>
        <p:spPr bwMode="auto">
          <a:xfrm>
            <a:off x="1600200" y="104775"/>
            <a:ext cx="1219200" cy="914400"/>
          </a:xfrm>
          <a:prstGeom prst="rect">
            <a:avLst/>
          </a:prstGeom>
          <a:noFill/>
          <a:ln w="9525">
            <a:noFill/>
            <a:miter lim="800000"/>
            <a:headEnd/>
            <a:tailEnd/>
          </a:ln>
        </p:spPr>
      </p:pic>
      <p:sp>
        <p:nvSpPr>
          <p:cNvPr id="21" name="TextBox 20"/>
          <p:cNvSpPr txBox="1"/>
          <p:nvPr/>
        </p:nvSpPr>
        <p:spPr>
          <a:xfrm>
            <a:off x="2819400" y="561975"/>
            <a:ext cx="6172200" cy="1231106"/>
          </a:xfrm>
          <a:prstGeom prst="rect">
            <a:avLst/>
          </a:prstGeom>
          <a:noFill/>
        </p:spPr>
        <p:txBody>
          <a:bodyPr wrap="square" rtlCol="0">
            <a:spAutoFit/>
          </a:bodyPr>
          <a:lstStyle/>
          <a:p>
            <a:r>
              <a:rPr lang="en-US" sz="1600" dirty="0">
                <a:solidFill>
                  <a:srgbClr val="FF0000"/>
                </a:solidFill>
                <a:latin typeface="Britannic Bold" pitchFamily="34" charset="0"/>
              </a:rPr>
              <a:t>Objectives: to test dressed 1,3GHz </a:t>
            </a:r>
            <a:r>
              <a:rPr lang="en-US" sz="1600" dirty="0" smtClean="0">
                <a:solidFill>
                  <a:srgbClr val="FF0000"/>
                </a:solidFill>
                <a:latin typeface="Britannic Bold" pitchFamily="34" charset="0"/>
              </a:rPr>
              <a:t>cavity/tuner for </a:t>
            </a:r>
            <a:r>
              <a:rPr lang="en-US" sz="1600" dirty="0">
                <a:solidFill>
                  <a:srgbClr val="FF0000"/>
                </a:solidFill>
                <a:latin typeface="Britannic Bold" pitchFamily="34" charset="0"/>
              </a:rPr>
              <a:t>construction of cryomodules #2 </a:t>
            </a:r>
            <a:r>
              <a:rPr lang="en-US" sz="1600" dirty="0" smtClean="0">
                <a:solidFill>
                  <a:srgbClr val="FF0000"/>
                </a:solidFill>
                <a:latin typeface="Britannic Bold" pitchFamily="34" charset="0"/>
              </a:rPr>
              <a:t>-#6 </a:t>
            </a:r>
            <a:r>
              <a:rPr lang="en-US" sz="1600" dirty="0">
                <a:solidFill>
                  <a:srgbClr val="FF0000"/>
                </a:solidFill>
                <a:latin typeface="Britannic Bold" pitchFamily="34" charset="0"/>
              </a:rPr>
              <a:t>for </a:t>
            </a:r>
            <a:r>
              <a:rPr lang="en-US" sz="1600" dirty="0" smtClean="0">
                <a:solidFill>
                  <a:srgbClr val="FF0000"/>
                </a:solidFill>
                <a:latin typeface="Britannic Bold" pitchFamily="34" charset="0"/>
              </a:rPr>
              <a:t>NML Facility</a:t>
            </a:r>
          </a:p>
          <a:p>
            <a:endParaRPr lang="en-US" sz="200" dirty="0">
              <a:solidFill>
                <a:srgbClr val="FF0000"/>
              </a:solidFill>
              <a:latin typeface="Britannic Bold" pitchFamily="34" charset="0"/>
            </a:endParaRPr>
          </a:p>
          <a:p>
            <a:r>
              <a:rPr lang="en-US" sz="1400" dirty="0" smtClean="0">
                <a:solidFill>
                  <a:prstClr val="black"/>
                </a:solidFill>
                <a:latin typeface="Comic Sans MS" pitchFamily="66" charset="0"/>
              </a:rPr>
              <a:t>Average LFD </a:t>
            </a:r>
            <a:r>
              <a:rPr lang="en-US" sz="1400" dirty="0">
                <a:solidFill>
                  <a:prstClr val="black"/>
                </a:solidFill>
                <a:latin typeface="Comic Sans MS" pitchFamily="66" charset="0"/>
              </a:rPr>
              <a:t>during 0.8ms </a:t>
            </a:r>
            <a:r>
              <a:rPr lang="en-US" sz="1400" dirty="0" smtClean="0">
                <a:solidFill>
                  <a:prstClr val="black"/>
                </a:solidFill>
                <a:latin typeface="Comic Sans MS" pitchFamily="66" charset="0"/>
              </a:rPr>
              <a:t>(flat-top) pulse  for </a:t>
            </a:r>
            <a:r>
              <a:rPr lang="en-US" sz="1400" dirty="0" err="1" smtClean="0">
                <a:solidFill>
                  <a:prstClr val="black"/>
                </a:solidFill>
                <a:latin typeface="Comic Sans MS" pitchFamily="66" charset="0"/>
              </a:rPr>
              <a:t>Eacc</a:t>
            </a:r>
            <a:r>
              <a:rPr lang="en-US" sz="1400" dirty="0" smtClean="0">
                <a:solidFill>
                  <a:prstClr val="black"/>
                </a:solidFill>
                <a:latin typeface="Comic Sans MS" pitchFamily="66" charset="0"/>
              </a:rPr>
              <a:t>=35MV/m ~</a:t>
            </a:r>
            <a:r>
              <a:rPr lang="en-US" sz="1400" b="1" u="sng" dirty="0" smtClean="0">
                <a:solidFill>
                  <a:prstClr val="black"/>
                </a:solidFill>
                <a:latin typeface="Comic Sans MS" pitchFamily="66" charset="0"/>
              </a:rPr>
              <a:t>1000Hz</a:t>
            </a:r>
          </a:p>
          <a:p>
            <a:endParaRPr lang="en-US" sz="800" b="1" u="sng" dirty="0">
              <a:solidFill>
                <a:prstClr val="black"/>
              </a:solidFill>
              <a:latin typeface="Comic Sans MS" pitchFamily="66" charset="0"/>
            </a:endParaRPr>
          </a:p>
          <a:p>
            <a:r>
              <a:rPr lang="en-US" b="1" u="sng" dirty="0">
                <a:solidFill>
                  <a:prstClr val="black"/>
                </a:solidFill>
                <a:latin typeface="Comic Sans MS" pitchFamily="66" charset="0"/>
              </a:rPr>
              <a:t>LFD compensation goal: </a:t>
            </a:r>
            <a:r>
              <a:rPr lang="en-US" b="1" u="sng" dirty="0">
                <a:solidFill>
                  <a:prstClr val="black"/>
                </a:solidFill>
                <a:latin typeface="Symbol" pitchFamily="18" charset="2"/>
              </a:rPr>
              <a:t>D</a:t>
            </a:r>
            <a:r>
              <a:rPr lang="en-US" b="1" u="sng" dirty="0">
                <a:solidFill>
                  <a:prstClr val="black"/>
                </a:solidFill>
                <a:latin typeface="Comic Sans MS" pitchFamily="66" charset="0"/>
              </a:rPr>
              <a:t>F less than 20Hz</a:t>
            </a:r>
          </a:p>
        </p:txBody>
      </p:sp>
      <p:pic>
        <p:nvPicPr>
          <p:cNvPr id="194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911143"/>
            <a:ext cx="4495800" cy="186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 y="1000125"/>
            <a:ext cx="1514475" cy="113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799" y="3778868"/>
            <a:ext cx="2515340" cy="204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3823008"/>
            <a:ext cx="286552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Detuning 28-ACC13"/>
          <p:cNvPicPr/>
          <p:nvPr/>
        </p:nvPicPr>
        <p:blipFill>
          <a:blip r:embed="rId9" cstate="print"/>
          <a:srcRect l="5414" r="7063"/>
          <a:stretch>
            <a:fillRect/>
          </a:stretch>
        </p:blipFill>
        <p:spPr bwMode="auto">
          <a:xfrm>
            <a:off x="1600200" y="4927908"/>
            <a:ext cx="2286000" cy="1795161"/>
          </a:xfrm>
          <a:prstGeom prst="rect">
            <a:avLst/>
          </a:prstGeom>
          <a:noFill/>
          <a:ln w="9525">
            <a:noFill/>
            <a:miter lim="800000"/>
            <a:headEnd/>
            <a:tailEnd/>
          </a:ln>
        </p:spPr>
      </p:pic>
      <p:sp>
        <p:nvSpPr>
          <p:cNvPr id="3" name="TextBox 2"/>
          <p:cNvSpPr txBox="1"/>
          <p:nvPr/>
        </p:nvSpPr>
        <p:spPr>
          <a:xfrm>
            <a:off x="157799" y="2065972"/>
            <a:ext cx="4626588" cy="369332"/>
          </a:xfrm>
          <a:prstGeom prst="rect">
            <a:avLst/>
          </a:prstGeom>
          <a:noFill/>
        </p:spPr>
        <p:txBody>
          <a:bodyPr wrap="none" rtlCol="0">
            <a:spAutoFit/>
          </a:bodyPr>
          <a:lstStyle/>
          <a:p>
            <a:r>
              <a:rPr lang="en-US" b="1" dirty="0" smtClean="0">
                <a:solidFill>
                  <a:schemeClr val="bg1"/>
                </a:solidFill>
                <a:latin typeface="Aharoni" pitchFamily="2" charset="-79"/>
                <a:cs typeface="Aharoni" pitchFamily="2" charset="-79"/>
              </a:rPr>
              <a:t>CM2 assembly at ICB/TD FNAL (11/23/20110)</a:t>
            </a:r>
            <a:endParaRPr lang="en-US" b="1" dirty="0">
              <a:solidFill>
                <a:schemeClr val="bg1"/>
              </a:solidFill>
              <a:latin typeface="Aharoni" pitchFamily="2" charset="-79"/>
              <a:cs typeface="Aharoni" pitchFamily="2" charset="-79"/>
            </a:endParaRPr>
          </a:p>
        </p:txBody>
      </p:sp>
      <p:sp>
        <p:nvSpPr>
          <p:cNvPr id="4" name="TextBox 3"/>
          <p:cNvSpPr txBox="1"/>
          <p:nvPr/>
        </p:nvSpPr>
        <p:spPr>
          <a:xfrm>
            <a:off x="76200" y="697468"/>
            <a:ext cx="595035" cy="369332"/>
          </a:xfrm>
          <a:prstGeom prst="rect">
            <a:avLst/>
          </a:prstGeom>
          <a:noFill/>
        </p:spPr>
        <p:txBody>
          <a:bodyPr wrap="none" rtlCol="0">
            <a:spAutoFit/>
          </a:bodyPr>
          <a:lstStyle/>
          <a:p>
            <a:r>
              <a:rPr lang="en-US" b="1" dirty="0" smtClean="0">
                <a:solidFill>
                  <a:schemeClr val="bg1"/>
                </a:solidFill>
                <a:latin typeface="Aharoni" pitchFamily="2" charset="-79"/>
                <a:cs typeface="Aharoni" pitchFamily="2" charset="-79"/>
              </a:rPr>
              <a:t>HTS</a:t>
            </a:r>
            <a:endParaRPr lang="en-US" b="1" dirty="0">
              <a:solidFill>
                <a:schemeClr val="bg1"/>
              </a:solidFill>
              <a:latin typeface="Aharoni" pitchFamily="2" charset="-79"/>
              <a:cs typeface="Aharoni" pitchFamily="2" charset="-79"/>
            </a:endParaRPr>
          </a:p>
        </p:txBody>
      </p:sp>
      <p:graphicFrame>
        <p:nvGraphicFramePr>
          <p:cNvPr id="17" name="Table 16"/>
          <p:cNvGraphicFramePr>
            <a:graphicFrameLocks noGrp="1"/>
          </p:cNvGraphicFramePr>
          <p:nvPr>
            <p:extLst>
              <p:ext uri="{D42A27DB-BD31-4B8C-83A1-F6EECF244321}">
                <p14:modId xmlns:p14="http://schemas.microsoft.com/office/powerpoint/2010/main" val="230412758"/>
              </p:ext>
            </p:extLst>
          </p:nvPr>
        </p:nvGraphicFramePr>
        <p:xfrm>
          <a:off x="6096000" y="1756624"/>
          <a:ext cx="2434537" cy="3576951"/>
        </p:xfrm>
        <a:graphic>
          <a:graphicData uri="http://schemas.openxmlformats.org/drawingml/2006/table">
            <a:tbl>
              <a:tblPr firstRow="1" firstCol="1" bandRow="1"/>
              <a:tblGrid>
                <a:gridCol w="620926"/>
                <a:gridCol w="192171"/>
                <a:gridCol w="192171"/>
                <a:gridCol w="192171"/>
                <a:gridCol w="606538"/>
                <a:gridCol w="630560"/>
              </a:tblGrid>
              <a:tr h="1164791">
                <a:tc>
                  <a:txBody>
                    <a:bodyPr/>
                    <a:lstStyle/>
                    <a:p>
                      <a:pPr marL="71755" marR="71755" algn="ctr">
                        <a:spcBef>
                          <a:spcPts val="0"/>
                        </a:spcBef>
                        <a:spcAft>
                          <a:spcPts val="0"/>
                        </a:spcAft>
                      </a:pPr>
                      <a:r>
                        <a:rPr lang="en-GB" sz="1200" dirty="0">
                          <a:effectLst/>
                          <a:latin typeface="Times New Roman"/>
                          <a:ea typeface="Times New Roman"/>
                          <a:cs typeface="Times New Roman"/>
                        </a:rPr>
                        <a:t>Cavity ID #</a:t>
                      </a:r>
                      <a:endParaRPr lang="en-US" sz="1200" dirty="0">
                        <a:effectLst/>
                        <a:latin typeface="Times"/>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endParaRPr lang="en-US" sz="1200" dirty="0">
                        <a:effectLst/>
                        <a:latin typeface="Times"/>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endParaRPr lang="en-US" sz="1200" dirty="0">
                        <a:effectLst/>
                        <a:latin typeface="Times"/>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endParaRPr lang="en-US" sz="1200" dirty="0">
                        <a:effectLst/>
                        <a:latin typeface="Times"/>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GB" sz="1200" dirty="0">
                          <a:effectLst/>
                          <a:latin typeface="Times New Roman"/>
                          <a:ea typeface="Times New Roman"/>
                          <a:cs typeface="Times New Roman"/>
                        </a:rPr>
                        <a:t>Piezo-to-Cavity Sensitivity, Hz/V</a:t>
                      </a:r>
                      <a:endParaRPr lang="en-US" sz="1200" dirty="0">
                        <a:effectLst/>
                        <a:latin typeface="Times"/>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GB" sz="1200" dirty="0">
                          <a:effectLst/>
                          <a:latin typeface="Times New Roman"/>
                          <a:ea typeface="Times New Roman"/>
                          <a:cs typeface="Times New Roman"/>
                        </a:rPr>
                        <a:t>Dynamic LFD Hz/s/(MV/m)</a:t>
                      </a:r>
                      <a:r>
                        <a:rPr lang="en-GB" sz="1200" baseline="30000" dirty="0">
                          <a:effectLst/>
                          <a:latin typeface="Times New Roman"/>
                          <a:ea typeface="Times New Roman"/>
                          <a:cs typeface="Times New Roman"/>
                        </a:rPr>
                        <a:t>2</a:t>
                      </a:r>
                      <a:endParaRPr lang="en-US" sz="1200" dirty="0">
                        <a:effectLst/>
                        <a:latin typeface="Times"/>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Times New Roman"/>
                          <a:ea typeface="Times New Roman"/>
                          <a:cs typeface="Times New Roman"/>
                        </a:rPr>
                        <a:t>ACC013</a:t>
                      </a:r>
                      <a:endParaRPr lang="en-US" sz="105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7.2</a:t>
                      </a:r>
                      <a:endParaRPr lang="en-US" sz="12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-970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Times New Roman"/>
                          <a:ea typeface="Times New Roman"/>
                          <a:cs typeface="Times New Roman"/>
                        </a:rPr>
                        <a:t>AES009</a:t>
                      </a:r>
                      <a:endParaRPr lang="en-US" sz="105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highlight>
                            <a:srgbClr val="FFFF00"/>
                          </a:highlight>
                          <a:latin typeface="Times New Roman"/>
                          <a:ea typeface="Times New Roman"/>
                          <a:cs typeface="Times New Roman"/>
                        </a:rPr>
                        <a:t>2.7</a:t>
                      </a:r>
                      <a:endParaRPr lang="en-US" sz="12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-1240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Cambria"/>
                          <a:ea typeface="Times New Roman"/>
                          <a:cs typeface="Times New Roman"/>
                        </a:rPr>
                        <a:t>ACCEL8</a:t>
                      </a:r>
                      <a:endParaRPr lang="en-US" sz="105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6.5</a:t>
                      </a:r>
                      <a:endParaRPr lang="en-US" sz="12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-860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Times New Roman"/>
                          <a:ea typeface="Times New Roman"/>
                          <a:cs typeface="Times New Roman"/>
                        </a:rPr>
                        <a:t>AES010</a:t>
                      </a:r>
                      <a:endParaRPr lang="en-US" sz="105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8.5</a:t>
                      </a:r>
                      <a:endParaRPr lang="en-US" sz="12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-950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Times New Roman"/>
                          <a:ea typeface="Times New Roman"/>
                          <a:cs typeface="Times New Roman"/>
                        </a:rPr>
                        <a:t>AES008</a:t>
                      </a:r>
                      <a:endParaRPr lang="en-US" sz="105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7.3</a:t>
                      </a:r>
                      <a:endParaRPr lang="en-US" sz="1200" dirty="0">
                        <a:effectLst/>
                        <a:latin typeface="Times"/>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-1600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Times New Roman"/>
                          <a:ea typeface="Times New Roman"/>
                          <a:cs typeface="Times New Roman"/>
                        </a:rPr>
                        <a:t>ACC016</a:t>
                      </a:r>
                      <a:endParaRPr lang="en-US" sz="105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10.5</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-880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Times New Roman"/>
                          <a:ea typeface="Times New Roman"/>
                          <a:cs typeface="Times New Roman"/>
                        </a:rPr>
                        <a:t>RI029</a:t>
                      </a:r>
                      <a:endParaRPr lang="en-US" sz="105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14</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-650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Times New Roman"/>
                          <a:ea typeface="Times New Roman"/>
                          <a:cs typeface="Times New Roman"/>
                        </a:rPr>
                        <a:t>AES007</a:t>
                      </a:r>
                      <a:endParaRPr lang="en-US" sz="105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10.4</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-740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050" dirty="0">
                          <a:effectLst/>
                          <a:latin typeface="Times New Roman"/>
                          <a:ea typeface="Times New Roman"/>
                          <a:cs typeface="Times New Roman"/>
                        </a:rPr>
                        <a:t>RI018</a:t>
                      </a:r>
                      <a:endParaRPr lang="en-US" sz="105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13</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a:ea typeface="Times New Roman"/>
                          <a:cs typeface="Times New Roman"/>
                        </a:rPr>
                        <a:t>-740</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4">
                <a:tc>
                  <a:txBody>
                    <a:bodyPr/>
                    <a:lstStyle/>
                    <a:p>
                      <a:pPr marL="0" marR="0" algn="ctr">
                        <a:spcBef>
                          <a:spcPts val="0"/>
                        </a:spcBef>
                        <a:spcAft>
                          <a:spcPts val="0"/>
                        </a:spcAft>
                      </a:pPr>
                      <a:r>
                        <a:rPr lang="en-GB" sz="1400" dirty="0" smtClean="0">
                          <a:effectLst/>
                          <a:latin typeface="Times New Roman"/>
                          <a:ea typeface="Times New Roman"/>
                          <a:cs typeface="Times New Roman"/>
                        </a:rPr>
                        <a:t>Average</a:t>
                      </a:r>
                      <a:endParaRPr lang="en-US" sz="14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b="1" dirty="0">
                          <a:effectLst/>
                          <a:latin typeface="Times New Roman"/>
                          <a:ea typeface="Times New Roman"/>
                          <a:cs typeface="Times New Roman"/>
                        </a:rPr>
                        <a:t>9.7</a:t>
                      </a:r>
                      <a:endParaRPr lang="en-US" sz="14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GB" sz="1400" b="1" dirty="0">
                          <a:effectLst/>
                          <a:latin typeface="Times New Roman"/>
                          <a:ea typeface="Times New Roman"/>
                          <a:cs typeface="Times New Roman"/>
                        </a:rPr>
                        <a:t>-960</a:t>
                      </a:r>
                      <a:endParaRPr lang="en-US" sz="14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8544">
                <a:tc>
                  <a:txBody>
                    <a:bodyPr/>
                    <a:lstStyle/>
                    <a:p>
                      <a:pPr marL="0" marR="0" algn="ctr">
                        <a:spcBef>
                          <a:spcPts val="0"/>
                        </a:spcBef>
                        <a:spcAft>
                          <a:spcPts val="0"/>
                        </a:spcAft>
                      </a:pPr>
                      <a:r>
                        <a:rPr lang="en-GB" sz="1050" i="1" dirty="0">
                          <a:effectLst/>
                          <a:latin typeface="Symbol"/>
                          <a:ea typeface="Times New Roman"/>
                          <a:cs typeface="Times New Roman"/>
                        </a:rPr>
                        <a:t>s</a:t>
                      </a:r>
                      <a:endParaRPr lang="en-US" sz="105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b="1" i="1" dirty="0">
                          <a:effectLst/>
                          <a:latin typeface="Times New Roman"/>
                          <a:ea typeface="Times New Roman"/>
                          <a:cs typeface="Times New Roman"/>
                        </a:rPr>
                        <a:t>2.8</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200" b="1" i="1" dirty="0">
                          <a:effectLst/>
                          <a:latin typeface="Times New Roman"/>
                          <a:ea typeface="Times New Roman"/>
                          <a:cs typeface="Times New Roman"/>
                        </a:rPr>
                        <a:t>295</a:t>
                      </a:r>
                      <a:endParaRPr lang="en-US" sz="1200" dirty="0">
                        <a:effectLst/>
                        <a:latin typeface="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2895600" y="5638800"/>
            <a:ext cx="854721" cy="307777"/>
          </a:xfrm>
          <a:prstGeom prst="rect">
            <a:avLst/>
          </a:prstGeom>
          <a:noFill/>
        </p:spPr>
        <p:txBody>
          <a:bodyPr wrap="none" rtlCol="0">
            <a:spAutoFit/>
          </a:bodyPr>
          <a:lstStyle/>
          <a:p>
            <a:r>
              <a:rPr lang="en-US" sz="1400" dirty="0" smtClean="0">
                <a:latin typeface="Britannic Bold" pitchFamily="34" charset="0"/>
                <a:cs typeface="Aharoni" pitchFamily="2" charset="-79"/>
              </a:rPr>
              <a:t>28MV/m</a:t>
            </a:r>
            <a:endParaRPr lang="en-US" sz="1400" dirty="0">
              <a:latin typeface="Britannic Bold" pitchFamily="34" charset="0"/>
              <a:cs typeface="Aharoni" pitchFamily="2" charset="-79"/>
            </a:endParaRPr>
          </a:p>
        </p:txBody>
      </p:sp>
      <p:sp>
        <p:nvSpPr>
          <p:cNvPr id="19" name="TextBox 18"/>
          <p:cNvSpPr txBox="1"/>
          <p:nvPr/>
        </p:nvSpPr>
        <p:spPr>
          <a:xfrm>
            <a:off x="1628753" y="4191000"/>
            <a:ext cx="745717" cy="307777"/>
          </a:xfrm>
          <a:prstGeom prst="rect">
            <a:avLst/>
          </a:prstGeom>
          <a:noFill/>
        </p:spPr>
        <p:txBody>
          <a:bodyPr wrap="none" rtlCol="0">
            <a:spAutoFit/>
          </a:bodyPr>
          <a:lstStyle/>
          <a:p>
            <a:r>
              <a:rPr lang="en-US" sz="1400" dirty="0" smtClean="0">
                <a:latin typeface="Britannic Bold" pitchFamily="34" charset="0"/>
                <a:cs typeface="Aharoni" pitchFamily="2" charset="-79"/>
              </a:rPr>
              <a:t>8MV/m</a:t>
            </a:r>
            <a:endParaRPr lang="en-US" sz="1400" dirty="0">
              <a:latin typeface="Britannic Bold" pitchFamily="34" charset="0"/>
              <a:cs typeface="Aharoni" pitchFamily="2" charset="-79"/>
            </a:endParaRPr>
          </a:p>
        </p:txBody>
      </p:sp>
      <p:sp>
        <p:nvSpPr>
          <p:cNvPr id="10" name="TextBox 9"/>
          <p:cNvSpPr txBox="1"/>
          <p:nvPr/>
        </p:nvSpPr>
        <p:spPr>
          <a:xfrm>
            <a:off x="4038600" y="6089438"/>
            <a:ext cx="3491661" cy="646331"/>
          </a:xfrm>
          <a:prstGeom prst="rect">
            <a:avLst/>
          </a:prstGeom>
          <a:solidFill>
            <a:srgbClr val="CCECFF"/>
          </a:solidFill>
        </p:spPr>
        <p:txBody>
          <a:bodyPr wrap="none" rtlCol="0">
            <a:spAutoFit/>
          </a:bodyPr>
          <a:lstStyle/>
          <a:p>
            <a:r>
              <a:rPr lang="en-US" dirty="0" smtClean="0">
                <a:latin typeface="Baskerville Old Face" pitchFamily="18" charset="0"/>
              </a:rPr>
              <a:t>Cavity detuning during RF pulse VS.</a:t>
            </a:r>
          </a:p>
          <a:p>
            <a:r>
              <a:rPr lang="en-US" dirty="0" smtClean="0">
                <a:latin typeface="Baskerville Old Face" pitchFamily="18" charset="0"/>
              </a:rPr>
              <a:t> bias Voltage on </a:t>
            </a:r>
            <a:r>
              <a:rPr lang="en-US" dirty="0" err="1" smtClean="0">
                <a:latin typeface="Baskerville Old Face" pitchFamily="18" charset="0"/>
              </a:rPr>
              <a:t>Piezo</a:t>
            </a:r>
            <a:endParaRPr lang="en-US" dirty="0">
              <a:latin typeface="Baskerville Old Face" pitchFamily="18" charset="0"/>
            </a:endParaRPr>
          </a:p>
        </p:txBody>
      </p:sp>
      <p:sp>
        <p:nvSpPr>
          <p:cNvPr id="12" name="TextBox 11"/>
          <p:cNvSpPr txBox="1"/>
          <p:nvPr/>
        </p:nvSpPr>
        <p:spPr>
          <a:xfrm>
            <a:off x="4174787" y="4927908"/>
            <a:ext cx="1219200" cy="553998"/>
          </a:xfrm>
          <a:prstGeom prst="rect">
            <a:avLst/>
          </a:prstGeom>
          <a:noFill/>
        </p:spPr>
        <p:txBody>
          <a:bodyPr wrap="square" rtlCol="0">
            <a:spAutoFit/>
          </a:bodyPr>
          <a:lstStyle/>
          <a:p>
            <a:r>
              <a:rPr lang="en-US" sz="1000" dirty="0" smtClean="0">
                <a:latin typeface="Arial Narrow" pitchFamily="34" charset="0"/>
              </a:rPr>
              <a:t>LFD (slope of detuning curve during Flat-top) </a:t>
            </a:r>
            <a:r>
              <a:rPr lang="en-US" sz="1000" dirty="0" err="1" smtClean="0">
                <a:latin typeface="Arial Narrow" pitchFamily="34" charset="0"/>
              </a:rPr>
              <a:t>vs</a:t>
            </a:r>
            <a:r>
              <a:rPr lang="en-US" sz="1000" dirty="0" smtClean="0">
                <a:latin typeface="Arial Narrow" pitchFamily="34" charset="0"/>
              </a:rPr>
              <a:t> </a:t>
            </a:r>
            <a:r>
              <a:rPr lang="en-US" sz="1000" dirty="0" err="1" smtClean="0">
                <a:latin typeface="Arial Narrow" pitchFamily="34" charset="0"/>
              </a:rPr>
              <a:t>Eacc</a:t>
            </a:r>
            <a:endParaRPr lang="en-US" sz="1000" dirty="0">
              <a:latin typeface="Arial Narrow" pitchFamily="34" charset="0"/>
            </a:endParaRPr>
          </a:p>
        </p:txBody>
      </p:sp>
      <p:cxnSp>
        <p:nvCxnSpPr>
          <p:cNvPr id="13" name="Straight Connector 12"/>
          <p:cNvCxnSpPr/>
          <p:nvPr/>
        </p:nvCxnSpPr>
        <p:spPr>
          <a:xfrm>
            <a:off x="8763000" y="1295400"/>
            <a:ext cx="0" cy="35067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534400" y="4802178"/>
            <a:ext cx="2286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826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9050"/>
            <a:ext cx="3124200" cy="609600"/>
          </a:xfrm>
          <a:solidFill>
            <a:schemeClr val="accent3">
              <a:lumMod val="40000"/>
              <a:lumOff val="60000"/>
            </a:schemeClr>
          </a:solidFill>
        </p:spPr>
        <p:txBody>
          <a:bodyPr>
            <a:noAutofit/>
          </a:bodyPr>
          <a:lstStyle/>
          <a:p>
            <a:r>
              <a:rPr lang="en-US" sz="2400" dirty="0" smtClean="0">
                <a:effectLst>
                  <a:outerShdw blurRad="38100" dist="38100" dir="2700000" algn="tl">
                    <a:srgbClr val="000000">
                      <a:alpha val="43137"/>
                    </a:srgbClr>
                  </a:outerShdw>
                </a:effectLst>
                <a:latin typeface="Comic Sans MS" pitchFamily="66" charset="0"/>
              </a:rPr>
              <a:t>HTS at MDB FNAL</a:t>
            </a:r>
            <a:endParaRPr lang="en-US" sz="2400" dirty="0">
              <a:effectLst>
                <a:outerShdw blurRad="38100" dist="38100" dir="2700000" algn="tl">
                  <a:srgbClr val="000000">
                    <a:alpha val="43137"/>
                  </a:srgbClr>
                </a:outerShdw>
              </a:effectLst>
              <a:latin typeface="Comic Sans MS" pitchFamily="66" charset="0"/>
            </a:endParaRPr>
          </a:p>
        </p:txBody>
      </p:sp>
      <p:pic>
        <p:nvPicPr>
          <p:cNvPr id="8" name="Picture 7" descr="StimulusPusle35MV"/>
          <p:cNvPicPr/>
          <p:nvPr/>
        </p:nvPicPr>
        <p:blipFill>
          <a:blip r:embed="rId3" cstate="print"/>
          <a:srcRect r="22336" b="45120"/>
          <a:stretch>
            <a:fillRect/>
          </a:stretch>
        </p:blipFill>
        <p:spPr bwMode="auto">
          <a:xfrm>
            <a:off x="609600" y="4876800"/>
            <a:ext cx="3581400" cy="1828800"/>
          </a:xfrm>
          <a:prstGeom prst="rect">
            <a:avLst/>
          </a:prstGeom>
          <a:noFill/>
          <a:ln w="9525">
            <a:noFill/>
            <a:miter lim="800000"/>
            <a:headEnd/>
            <a:tailEnd/>
          </a:ln>
        </p:spPr>
      </p:pic>
      <p:pic>
        <p:nvPicPr>
          <p:cNvPr id="9" name="Picture 8" descr="CompensationOnOff"/>
          <p:cNvPicPr/>
          <p:nvPr/>
        </p:nvPicPr>
        <p:blipFill>
          <a:blip r:embed="rId4" cstate="print"/>
          <a:srcRect/>
          <a:stretch>
            <a:fillRect/>
          </a:stretch>
        </p:blipFill>
        <p:spPr bwMode="auto">
          <a:xfrm>
            <a:off x="228600" y="1600200"/>
            <a:ext cx="4038600" cy="3124200"/>
          </a:xfrm>
          <a:prstGeom prst="rect">
            <a:avLst/>
          </a:prstGeom>
          <a:noFill/>
          <a:ln w="9525">
            <a:noFill/>
            <a:miter lim="800000"/>
            <a:headEnd/>
            <a:tailEnd/>
          </a:ln>
        </p:spPr>
      </p:pic>
      <p:sp>
        <p:nvSpPr>
          <p:cNvPr id="26" name="TextBox 25"/>
          <p:cNvSpPr txBox="1"/>
          <p:nvPr/>
        </p:nvSpPr>
        <p:spPr>
          <a:xfrm>
            <a:off x="1717145" y="3420069"/>
            <a:ext cx="1061509" cy="307777"/>
          </a:xfrm>
          <a:prstGeom prst="rect">
            <a:avLst/>
          </a:prstGeom>
          <a:noFill/>
        </p:spPr>
        <p:txBody>
          <a:bodyPr wrap="none" rtlCol="0">
            <a:spAutoFit/>
          </a:bodyPr>
          <a:lstStyle/>
          <a:p>
            <a:r>
              <a:rPr lang="en-US" sz="1400" b="1" dirty="0">
                <a:solidFill>
                  <a:srgbClr val="FF0000"/>
                </a:solidFill>
                <a:latin typeface="Comic Sans MS" pitchFamily="66" charset="0"/>
              </a:rPr>
              <a:t>Piezo OFF</a:t>
            </a:r>
          </a:p>
        </p:txBody>
      </p:sp>
      <p:sp>
        <p:nvSpPr>
          <p:cNvPr id="27" name="TextBox 26"/>
          <p:cNvSpPr txBox="1"/>
          <p:nvPr/>
        </p:nvSpPr>
        <p:spPr>
          <a:xfrm>
            <a:off x="2819400" y="2429078"/>
            <a:ext cx="989373" cy="307777"/>
          </a:xfrm>
          <a:prstGeom prst="rect">
            <a:avLst/>
          </a:prstGeom>
          <a:noFill/>
        </p:spPr>
        <p:txBody>
          <a:bodyPr wrap="none" rtlCol="0">
            <a:spAutoFit/>
          </a:bodyPr>
          <a:lstStyle/>
          <a:p>
            <a:r>
              <a:rPr lang="en-US" sz="1400" b="1" dirty="0">
                <a:solidFill>
                  <a:srgbClr val="00B050"/>
                </a:solidFill>
                <a:latin typeface="Comic Sans MS" pitchFamily="66" charset="0"/>
              </a:rPr>
              <a:t>Piezo ON</a:t>
            </a:r>
          </a:p>
        </p:txBody>
      </p:sp>
      <p:sp>
        <p:nvSpPr>
          <p:cNvPr id="28" name="TextBox 27"/>
          <p:cNvSpPr txBox="1"/>
          <p:nvPr/>
        </p:nvSpPr>
        <p:spPr>
          <a:xfrm>
            <a:off x="304800" y="838199"/>
            <a:ext cx="4722086" cy="738664"/>
          </a:xfrm>
          <a:prstGeom prst="rect">
            <a:avLst/>
          </a:prstGeom>
          <a:noFill/>
        </p:spPr>
        <p:txBody>
          <a:bodyPr wrap="square" rtlCol="0">
            <a:spAutoFit/>
          </a:bodyPr>
          <a:lstStyle/>
          <a:p>
            <a:r>
              <a:rPr lang="en-US" sz="1400" dirty="0">
                <a:solidFill>
                  <a:prstClr val="black"/>
                </a:solidFill>
                <a:latin typeface="Comic Sans MS" pitchFamily="66" charset="0"/>
              </a:rPr>
              <a:t>LFD during 1,3ms RF-pulse (</a:t>
            </a:r>
            <a:r>
              <a:rPr lang="en-US" sz="1400" dirty="0" err="1">
                <a:solidFill>
                  <a:prstClr val="black"/>
                </a:solidFill>
                <a:latin typeface="Comic Sans MS" pitchFamily="66" charset="0"/>
              </a:rPr>
              <a:t>Fill+FlatTop</a:t>
            </a:r>
            <a:r>
              <a:rPr lang="en-US" sz="1400" dirty="0">
                <a:solidFill>
                  <a:prstClr val="black"/>
                </a:solidFill>
                <a:latin typeface="Comic Sans MS" pitchFamily="66" charset="0"/>
              </a:rPr>
              <a:t>) </a:t>
            </a:r>
            <a:r>
              <a:rPr lang="en-US" sz="1400" dirty="0" smtClean="0">
                <a:solidFill>
                  <a:prstClr val="black"/>
                </a:solidFill>
                <a:latin typeface="Comic Sans MS" pitchFamily="66" charset="0"/>
              </a:rPr>
              <a:t>~</a:t>
            </a:r>
            <a:r>
              <a:rPr lang="en-US" sz="1400" b="1" dirty="0" smtClean="0">
                <a:solidFill>
                  <a:srgbClr val="FF0000"/>
                </a:solidFill>
                <a:latin typeface="Comic Sans MS" pitchFamily="66" charset="0"/>
              </a:rPr>
              <a:t>2300Hz</a:t>
            </a:r>
            <a:endParaRPr lang="en-US" sz="1400" b="1" dirty="0">
              <a:solidFill>
                <a:srgbClr val="FF0000"/>
              </a:solidFill>
              <a:latin typeface="Comic Sans MS" pitchFamily="66" charset="0"/>
            </a:endParaRPr>
          </a:p>
          <a:p>
            <a:r>
              <a:rPr lang="en-US" sz="1400" dirty="0" smtClean="0">
                <a:solidFill>
                  <a:prstClr val="black"/>
                </a:solidFill>
                <a:latin typeface="Comic Sans MS" pitchFamily="66" charset="0"/>
              </a:rPr>
              <a:t>After LS </a:t>
            </a:r>
            <a:r>
              <a:rPr lang="en-US" sz="1400" dirty="0">
                <a:solidFill>
                  <a:prstClr val="black"/>
                </a:solidFill>
                <a:latin typeface="Comic Sans MS" pitchFamily="66" charset="0"/>
              </a:rPr>
              <a:t>LFD compensation  -- to less than </a:t>
            </a:r>
            <a:r>
              <a:rPr lang="en-US" sz="1400" b="1" dirty="0">
                <a:solidFill>
                  <a:srgbClr val="00B050"/>
                </a:solidFill>
                <a:latin typeface="Comic Sans MS" pitchFamily="66" charset="0"/>
              </a:rPr>
              <a:t>20Hz</a:t>
            </a:r>
            <a:r>
              <a:rPr lang="en-US" sz="1400" dirty="0">
                <a:solidFill>
                  <a:prstClr val="black"/>
                </a:solidFill>
                <a:latin typeface="Comic Sans MS" pitchFamily="66" charset="0"/>
              </a:rPr>
              <a:t> during 1,3ms pulse</a:t>
            </a:r>
          </a:p>
        </p:txBody>
      </p:sp>
      <p:sp>
        <p:nvSpPr>
          <p:cNvPr id="29" name="Rectangle 28"/>
          <p:cNvSpPr/>
          <p:nvPr/>
        </p:nvSpPr>
        <p:spPr>
          <a:xfrm>
            <a:off x="5026886" y="914400"/>
            <a:ext cx="3659914" cy="554355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 name="Picture 1083"/>
          <p:cNvPicPr>
            <a:picLocks noChangeAspect="1" noChangeArrowheads="1"/>
          </p:cNvPicPr>
          <p:nvPr/>
        </p:nvPicPr>
        <p:blipFill>
          <a:blip r:embed="rId5" cstate="print"/>
          <a:srcRect l="28504" t="30073" r="29216" b="23438"/>
          <a:stretch>
            <a:fillRect/>
          </a:stretch>
        </p:blipFill>
        <p:spPr bwMode="auto">
          <a:xfrm>
            <a:off x="5186091" y="1466662"/>
            <a:ext cx="3339189" cy="2232607"/>
          </a:xfrm>
          <a:prstGeom prst="rect">
            <a:avLst/>
          </a:prstGeom>
          <a:noFill/>
          <a:ln w="9525">
            <a:noFill/>
            <a:miter lim="800000"/>
            <a:headEnd/>
            <a:tailEnd/>
          </a:ln>
          <a:effectLst/>
        </p:spPr>
      </p:pic>
      <p:pic>
        <p:nvPicPr>
          <p:cNvPr id="31" name="Picture 30" descr="C:\Documents and Settings\hocker\My Documents\SCRF\HTS\Analysis\TB9RI018\c1.gif"/>
          <p:cNvPicPr/>
          <p:nvPr/>
        </p:nvPicPr>
        <p:blipFill>
          <a:blip r:embed="rId6" cstate="print"/>
          <a:srcRect/>
          <a:stretch>
            <a:fillRect/>
          </a:stretch>
        </p:blipFill>
        <p:spPr bwMode="auto">
          <a:xfrm>
            <a:off x="5181599" y="3790950"/>
            <a:ext cx="3352801" cy="2514600"/>
          </a:xfrm>
          <a:prstGeom prst="rect">
            <a:avLst/>
          </a:prstGeom>
          <a:noFill/>
          <a:ln w="9525">
            <a:noFill/>
            <a:miter lim="800000"/>
            <a:headEnd/>
            <a:tailEnd/>
          </a:ln>
        </p:spPr>
      </p:pic>
      <p:sp>
        <p:nvSpPr>
          <p:cNvPr id="32" name="TextBox 31"/>
          <p:cNvSpPr txBox="1"/>
          <p:nvPr/>
        </p:nvSpPr>
        <p:spPr>
          <a:xfrm>
            <a:off x="5972818" y="1004997"/>
            <a:ext cx="1606530" cy="461665"/>
          </a:xfrm>
          <a:prstGeom prst="rect">
            <a:avLst/>
          </a:prstGeom>
          <a:noFill/>
        </p:spPr>
        <p:txBody>
          <a:bodyPr wrap="none" rtlCol="0">
            <a:spAutoFit/>
          </a:bodyPr>
          <a:lstStyle/>
          <a:p>
            <a:pPr algn="ctr"/>
            <a:r>
              <a:rPr lang="en-US" sz="1200" dirty="0" err="1">
                <a:solidFill>
                  <a:prstClr val="black"/>
                </a:solidFill>
                <a:effectLst>
                  <a:outerShdw blurRad="38100" dist="38100" dir="2700000" algn="tl">
                    <a:srgbClr val="000000">
                      <a:alpha val="43137"/>
                    </a:srgbClr>
                  </a:outerShdw>
                </a:effectLst>
                <a:latin typeface="Comic Sans MS" pitchFamily="66" charset="0"/>
              </a:rPr>
              <a:t>Eacc</a:t>
            </a:r>
            <a:r>
              <a:rPr lang="en-US" sz="1200" dirty="0">
                <a:solidFill>
                  <a:prstClr val="black"/>
                </a:solidFill>
                <a:effectLst>
                  <a:outerShdw blurRad="38100" dist="38100" dir="2700000" algn="tl">
                    <a:srgbClr val="000000">
                      <a:alpha val="43137"/>
                    </a:srgbClr>
                  </a:outerShdw>
                </a:effectLst>
                <a:latin typeface="Comic Sans MS" pitchFamily="66" charset="0"/>
              </a:rPr>
              <a:t>=35MV/m</a:t>
            </a:r>
          </a:p>
          <a:p>
            <a:pPr algn="ctr"/>
            <a:r>
              <a:rPr lang="en-US" sz="1200" dirty="0">
                <a:solidFill>
                  <a:prstClr val="black"/>
                </a:solidFill>
                <a:effectLst>
                  <a:outerShdw blurRad="38100" dist="38100" dir="2700000" algn="tl">
                    <a:srgbClr val="000000">
                      <a:alpha val="43137"/>
                    </a:srgbClr>
                  </a:outerShdw>
                </a:effectLst>
                <a:latin typeface="Comic Sans MS" pitchFamily="66" charset="0"/>
              </a:rPr>
              <a:t>Open loop operation</a:t>
            </a:r>
          </a:p>
        </p:txBody>
      </p:sp>
      <p:sp>
        <p:nvSpPr>
          <p:cNvPr id="33" name="TextBox 32"/>
          <p:cNvSpPr txBox="1"/>
          <p:nvPr/>
        </p:nvSpPr>
        <p:spPr>
          <a:xfrm>
            <a:off x="6939491" y="1600200"/>
            <a:ext cx="1061509" cy="307777"/>
          </a:xfrm>
          <a:prstGeom prst="rect">
            <a:avLst/>
          </a:prstGeom>
          <a:noFill/>
        </p:spPr>
        <p:txBody>
          <a:bodyPr wrap="none" rtlCol="0">
            <a:spAutoFit/>
          </a:bodyPr>
          <a:lstStyle/>
          <a:p>
            <a:r>
              <a:rPr lang="en-US" sz="1400" b="1" dirty="0">
                <a:solidFill>
                  <a:srgbClr val="FF0000"/>
                </a:solidFill>
                <a:latin typeface="Comic Sans MS" pitchFamily="66" charset="0"/>
              </a:rPr>
              <a:t>Piezo OFF</a:t>
            </a:r>
          </a:p>
        </p:txBody>
      </p:sp>
      <p:sp>
        <p:nvSpPr>
          <p:cNvPr id="34" name="TextBox 33"/>
          <p:cNvSpPr txBox="1"/>
          <p:nvPr/>
        </p:nvSpPr>
        <p:spPr>
          <a:xfrm>
            <a:off x="6480872" y="3905249"/>
            <a:ext cx="989373" cy="307777"/>
          </a:xfrm>
          <a:prstGeom prst="rect">
            <a:avLst/>
          </a:prstGeom>
          <a:noFill/>
        </p:spPr>
        <p:txBody>
          <a:bodyPr wrap="none" rtlCol="0">
            <a:spAutoFit/>
          </a:bodyPr>
          <a:lstStyle/>
          <a:p>
            <a:r>
              <a:rPr lang="en-US" sz="1400" b="1" dirty="0">
                <a:solidFill>
                  <a:srgbClr val="00B050"/>
                </a:solidFill>
                <a:latin typeface="Comic Sans MS" pitchFamily="66" charset="0"/>
              </a:rPr>
              <a:t>Piezo ON</a:t>
            </a:r>
          </a:p>
        </p:txBody>
      </p:sp>
    </p:spTree>
    <p:extLst>
      <p:ext uri="{BB962C8B-B14F-4D97-AF65-F5344CB8AC3E}">
        <p14:creationId xmlns:p14="http://schemas.microsoft.com/office/powerpoint/2010/main" val="3227438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7"/>
            <a:ext cx="8229600" cy="868362"/>
          </a:xfrm>
        </p:spPr>
        <p:txBody>
          <a:bodyPr>
            <a:normAutofit/>
          </a:bodyPr>
          <a:lstStyle/>
          <a:p>
            <a:r>
              <a:rPr lang="en-US" sz="2400" dirty="0" smtClean="0">
                <a:latin typeface="Baskerville Old Face" pitchFamily="18" charset="0"/>
              </a:rPr>
              <a:t>Adaptive Lorentz Force Detuning Compensation </a:t>
            </a:r>
            <a:br>
              <a:rPr lang="en-US" sz="2400" dirty="0" smtClean="0">
                <a:latin typeface="Baskerville Old Face" pitchFamily="18" charset="0"/>
              </a:rPr>
            </a:br>
            <a:r>
              <a:rPr lang="en-US" sz="2400" dirty="0" smtClean="0">
                <a:latin typeface="Baskerville Old Face" pitchFamily="18" charset="0"/>
              </a:rPr>
              <a:t>in the ILC S1-Global  Cryomodule at KEK</a:t>
            </a:r>
            <a:endParaRPr lang="en-US" sz="2400" dirty="0">
              <a:latin typeface="Baskerville Old Face"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567341"/>
            <a:ext cx="2676525" cy="178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873413"/>
            <a:ext cx="3455987"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893704"/>
            <a:ext cx="2713814" cy="201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53" y="3870325"/>
            <a:ext cx="320961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5029200"/>
            <a:ext cx="3902075"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1528" y="152400"/>
            <a:ext cx="973343" cy="58477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smtClean="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rPr>
              <a:t>S1-G</a:t>
            </a:r>
            <a:endPar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endParaRPr>
          </a:p>
        </p:txBody>
      </p:sp>
    </p:spTree>
    <p:extLst>
      <p:ext uri="{BB962C8B-B14F-4D97-AF65-F5344CB8AC3E}">
        <p14:creationId xmlns:p14="http://schemas.microsoft.com/office/powerpoint/2010/main" val="3956758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1545</TotalTime>
  <Words>2724</Words>
  <Application>Microsoft Office PowerPoint</Application>
  <PresentationFormat>On-screen Show (4:3)</PresentationFormat>
  <Paragraphs>419</Paragraphs>
  <Slides>34</Slides>
  <Notes>16</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34</vt:i4>
      </vt:variant>
    </vt:vector>
  </HeadingPairs>
  <TitlesOfParts>
    <vt:vector size="48" baseType="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Equation</vt:lpstr>
      <vt:lpstr>PowerPoint Presentation</vt:lpstr>
      <vt:lpstr>PowerPoint Presentation</vt:lpstr>
      <vt:lpstr>PowerPoint Presentation</vt:lpstr>
      <vt:lpstr>   </vt:lpstr>
      <vt:lpstr>PowerPoint Presentation</vt:lpstr>
      <vt:lpstr>PowerPoint Presentation</vt:lpstr>
      <vt:lpstr>Horizontal Test Stand at MDB FNAL</vt:lpstr>
      <vt:lpstr>HTS at MDB FNAL</vt:lpstr>
      <vt:lpstr>Adaptive Lorentz Force Detuning Compensation  in the ILC S1-Global  Cryomodule at KEK</vt:lpstr>
      <vt:lpstr>Transient spectral analysis Response of cavity /tuner system on short piezo stimulus pulse CW mode</vt:lpstr>
      <vt:lpstr>Piezo Impulse Calculated by LS LFD Algorithm</vt:lpstr>
      <vt:lpstr>PowerPoint Presentation</vt:lpstr>
      <vt:lpstr>PowerPoint Presentation</vt:lpstr>
      <vt:lpstr>PowerPoint Presentation</vt:lpstr>
      <vt:lpstr>PowerPoint Presentation</vt:lpstr>
      <vt:lpstr>PowerPoint Presentation</vt:lpstr>
      <vt:lpstr>PowerPoint Presentation</vt:lpstr>
      <vt:lpstr>Summary LFDC with Adaptive algorithm at S1-G </vt:lpstr>
      <vt:lpstr>325MHz Spoke Cavity (SSR1) (designed for HINS: 4,5K &amp; 10MV/m ; RF-pulse  1ms-FlatTop) </vt:lpstr>
      <vt:lpstr>CM1 at NML (see Elvin Harms presentation) </vt:lpstr>
      <vt:lpstr>CM1</vt:lpstr>
      <vt:lpstr>PowerPoint Presentation</vt:lpstr>
      <vt:lpstr>Resonance frequencies of LFD compensated CM1 cavities can drift  by up to 20 Hz over 12 hour period</vt:lpstr>
      <vt:lpstr>First CM1 Stability Measurements Adaptive LDC ON; Open Loop LLRF</vt:lpstr>
      <vt:lpstr>Improved Stability</vt:lpstr>
      <vt:lpstr>PowerPoint Presentation</vt:lpstr>
      <vt:lpstr>Application of Adaptive LS LFD algorithm  for long RF Pulse (“proof-of concept” test related to 3-8GeV pulsed linac-Project X) (test performed at HTS)</vt:lpstr>
      <vt:lpstr>Conclusions(I)</vt:lpstr>
      <vt:lpstr>Conclusions(II)</vt:lpstr>
      <vt:lpstr>PowerPoint Presentation</vt:lpstr>
      <vt:lpstr>PowerPoint Presentation</vt:lpstr>
      <vt:lpstr>Measuring the Detuning</vt:lpstr>
      <vt:lpstr>Correcting for LLRF Cross-Contamination</vt:lpstr>
      <vt:lpstr>Measuring the Mechanical Transfer Function in Pulsed-Mode</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pischaln</dc:creator>
  <cp:lastModifiedBy>pischaln</cp:lastModifiedBy>
  <cp:revision>78</cp:revision>
  <dcterms:created xsi:type="dcterms:W3CDTF">2011-11-25T20:18:07Z</dcterms:created>
  <dcterms:modified xsi:type="dcterms:W3CDTF">2011-12-06T14:59:17Z</dcterms:modified>
</cp:coreProperties>
</file>